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Lst>
  <p:sldSz cx="9144000" cy="5143500"/>
  <p:notesSz cx="6858000" cy="9144000"/>
  <p:embeddedFontLst>
    <p:embeddedFont>
      <p:font typeface="Roboto Medium" panose="02000000000000000000"/>
      <p:regular r:id="rId119"/>
    </p:embeddedFont>
    <p:embeddedFont>
      <p:font typeface="Roboto" panose="02000000000000000000"/>
      <p:regular r:id="rId120"/>
      <p:bold r:id="rId121"/>
      <p:italic r:id="rId122"/>
      <p:boldItalic r:id="rId123"/>
    </p:embeddedFont>
    <p:embeddedFont>
      <p:font typeface="Roboto Light" panose="02000000000000000000"/>
      <p:regular r:id="rId124"/>
    </p:embeddedFont>
    <p:embeddedFont>
      <p:font typeface="Calibri" panose="020F0502020204030204"/>
      <p:regular r:id="rId125"/>
      <p:bold r:id="rId126"/>
      <p:italic r:id="rId127"/>
      <p:boldItalic r:id="rId128"/>
    </p:embeddedFont>
    <p:embeddedFont>
      <p:font typeface="Consolas" panose="020B0609020204030204"/>
      <p:regular r:id="rId129"/>
      <p:bold r:id="rId130"/>
      <p:italic r:id="rId131"/>
      <p:boldItalic r:id="rId132"/>
    </p:embeddedFont>
  </p:embeddedFontLst>
  <p:custDataLst>
    <p:tags r:id="rId1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67C3325-5F6A-47C3-9C41-957FF82C1B7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3" Type="http://schemas.openxmlformats.org/officeDocument/2006/relationships/tags" Target="tags/tag1.xml"/><Relationship Id="rId132" Type="http://schemas.openxmlformats.org/officeDocument/2006/relationships/font" Target="fonts/font14.fntdata"/><Relationship Id="rId131" Type="http://schemas.openxmlformats.org/officeDocument/2006/relationships/font" Target="fonts/font13.fntdata"/><Relationship Id="rId130" Type="http://schemas.openxmlformats.org/officeDocument/2006/relationships/font" Target="fonts/font12.fntdata"/><Relationship Id="rId13" Type="http://schemas.openxmlformats.org/officeDocument/2006/relationships/slide" Target="slides/slide10.xml"/><Relationship Id="rId129" Type="http://schemas.openxmlformats.org/officeDocument/2006/relationships/font" Target="fonts/font11.fntdata"/><Relationship Id="rId128" Type="http://schemas.openxmlformats.org/officeDocument/2006/relationships/font" Target="fonts/font10.fntdata"/><Relationship Id="rId127" Type="http://schemas.openxmlformats.org/officeDocument/2006/relationships/font" Target="fonts/font9.fntdata"/><Relationship Id="rId126" Type="http://schemas.openxmlformats.org/officeDocument/2006/relationships/font" Target="fonts/font8.fntdata"/><Relationship Id="rId125" Type="http://schemas.openxmlformats.org/officeDocument/2006/relationships/font" Target="fonts/font7.fntdata"/><Relationship Id="rId124" Type="http://schemas.openxmlformats.org/officeDocument/2006/relationships/font" Target="fonts/font6.fntdata"/><Relationship Id="rId123" Type="http://schemas.openxmlformats.org/officeDocument/2006/relationships/font" Target="fonts/font5.fntdata"/><Relationship Id="rId122" Type="http://schemas.openxmlformats.org/officeDocument/2006/relationships/font" Target="fonts/font4.fntdata"/><Relationship Id="rId121" Type="http://schemas.openxmlformats.org/officeDocument/2006/relationships/font" Target="fonts/font3.fntdata"/><Relationship Id="rId120" Type="http://schemas.openxmlformats.org/officeDocument/2006/relationships/font" Target="fonts/font2.fntdata"/><Relationship Id="rId12" Type="http://schemas.openxmlformats.org/officeDocument/2006/relationships/slide" Target="slides/slide9.xml"/><Relationship Id="rId119" Type="http://schemas.openxmlformats.org/officeDocument/2006/relationships/font" Target="fonts/font1.fntdata"/><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docs.google.com/forms/d/e/1FAIpQLScSCXMzxT5jaycy8SS_SfRI0kzmv2V9PNjZmAMjnufKdobvSA/viewform" TargetMode="External"/><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s://docs.google.com/forms/d/e/1FAIpQLSeONzEwy4Pu_xmE4uINQwAROZLXXrCOerhL6OqvNVULv9yqEg/viewform" TargetMode="External"/><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ocs.google.com/forms/d/e/1FAIpQLSeONzEwy4Pu_xmE4uINQwAROZLXXrCOerhL6OqvNVULv9yqEg/viewform" TargetMode="External"/><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2b713dd174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b713dd174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Quickman from Mega Man 2</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26d398489b6_4_19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d398489b6_4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2" name="Shape 2212"/>
        <p:cNvGrpSpPr/>
        <p:nvPr/>
      </p:nvGrpSpPr>
      <p:grpSpPr>
        <a:xfrm>
          <a:off x="0" y="0"/>
          <a:ext cx="0" cy="0"/>
          <a:chOff x="0" y="0"/>
          <a:chExt cx="0" cy="0"/>
        </a:xfrm>
      </p:grpSpPr>
      <p:sp>
        <p:nvSpPr>
          <p:cNvPr id="2213" name="Google Shape;2213;g4661758db_11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4661758db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https://docs.google.com/forms/d/e/1FAIpQLScSCXMzxT5jaycy8SS_SfRI0kzmv2V9PNjZmAMjnufKdobvSA/viewform</a:t>
            </a:r>
            <a:r>
              <a:rPr lang="en-GB"/>
              <a:t> </a:t>
            </a:r>
            <a:endParaRPr lang="en-GB"/>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7" name="Shape 2267"/>
        <p:cNvGrpSpPr/>
        <p:nvPr/>
      </p:nvGrpSpPr>
      <p:grpSpPr>
        <a:xfrm>
          <a:off x="0" y="0"/>
          <a:ext cx="0" cy="0"/>
          <a:chOff x="0" y="0"/>
          <a:chExt cx="0" cy="0"/>
        </a:xfrm>
      </p:grpSpPr>
      <p:sp>
        <p:nvSpPr>
          <p:cNvPr id="2268" name="Google Shape;2268;g4661758db_16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4661758db_1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4" name="Shape 2324"/>
        <p:cNvGrpSpPr/>
        <p:nvPr/>
      </p:nvGrpSpPr>
      <p:grpSpPr>
        <a:xfrm>
          <a:off x="0" y="0"/>
          <a:ext cx="0" cy="0"/>
          <a:chOff x="0" y="0"/>
          <a:chExt cx="0" cy="0"/>
        </a:xfrm>
      </p:grpSpPr>
      <p:sp>
        <p:nvSpPr>
          <p:cNvPr id="2325" name="Google Shape;2325;g9816be120_1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9816be120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7" name="Shape 2357"/>
        <p:cNvGrpSpPr/>
        <p:nvPr/>
      </p:nvGrpSpPr>
      <p:grpSpPr>
        <a:xfrm>
          <a:off x="0" y="0"/>
          <a:ext cx="0" cy="0"/>
          <a:chOff x="0" y="0"/>
          <a:chExt cx="0" cy="0"/>
        </a:xfrm>
      </p:grpSpPr>
      <p:sp>
        <p:nvSpPr>
          <p:cNvPr id="2358" name="Google Shape;2358;g22b713dd174_0_3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22b713dd174_0_3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4" name="Shape 2364"/>
        <p:cNvGrpSpPr/>
        <p:nvPr/>
      </p:nvGrpSpPr>
      <p:grpSpPr>
        <a:xfrm>
          <a:off x="0" y="0"/>
          <a:ext cx="0" cy="0"/>
          <a:chOff x="0" y="0"/>
          <a:chExt cx="0" cy="0"/>
        </a:xfrm>
      </p:grpSpPr>
      <p:sp>
        <p:nvSpPr>
          <p:cNvPr id="2365" name="Google Shape;2365;g4661758db_112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4661758db_1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6" name="Shape 2416"/>
        <p:cNvGrpSpPr/>
        <p:nvPr/>
      </p:nvGrpSpPr>
      <p:grpSpPr>
        <a:xfrm>
          <a:off x="0" y="0"/>
          <a:ext cx="0" cy="0"/>
          <a:chOff x="0" y="0"/>
          <a:chExt cx="0" cy="0"/>
        </a:xfrm>
      </p:grpSpPr>
      <p:sp>
        <p:nvSpPr>
          <p:cNvPr id="2417" name="Google Shape;2417;g239d559103d_1_14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8" name="Google Shape;2418;g239d559103d_1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4" name="Shape 2434"/>
        <p:cNvGrpSpPr/>
        <p:nvPr/>
      </p:nvGrpSpPr>
      <p:grpSpPr>
        <a:xfrm>
          <a:off x="0" y="0"/>
          <a:ext cx="0" cy="0"/>
          <a:chOff x="0" y="0"/>
          <a:chExt cx="0" cy="0"/>
        </a:xfrm>
      </p:grpSpPr>
      <p:sp>
        <p:nvSpPr>
          <p:cNvPr id="2435" name="Google Shape;2435;g239d559103d_1_16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239d559103d_1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1" name="Shape 2451"/>
        <p:cNvGrpSpPr/>
        <p:nvPr/>
      </p:nvGrpSpPr>
      <p:grpSpPr>
        <a:xfrm>
          <a:off x="0" y="0"/>
          <a:ext cx="0" cy="0"/>
          <a:chOff x="0" y="0"/>
          <a:chExt cx="0" cy="0"/>
        </a:xfrm>
      </p:grpSpPr>
      <p:sp>
        <p:nvSpPr>
          <p:cNvPr id="2452" name="Google Shape;2452;g239d559103d_1_1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3" name="Google Shape;2453;g239d559103d_1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4" name="Shape 2474"/>
        <p:cNvGrpSpPr/>
        <p:nvPr/>
      </p:nvGrpSpPr>
      <p:grpSpPr>
        <a:xfrm>
          <a:off x="0" y="0"/>
          <a:ext cx="0" cy="0"/>
          <a:chOff x="0" y="0"/>
          <a:chExt cx="0" cy="0"/>
        </a:xfrm>
      </p:grpSpPr>
      <p:sp>
        <p:nvSpPr>
          <p:cNvPr id="2475" name="Google Shape;2475;g239d559103d_1_20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6" name="Google Shape;2476;g239d559103d_1_2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3" name="Shape 2493"/>
        <p:cNvGrpSpPr/>
        <p:nvPr/>
      </p:nvGrpSpPr>
      <p:grpSpPr>
        <a:xfrm>
          <a:off x="0" y="0"/>
          <a:ext cx="0" cy="0"/>
          <a:chOff x="0" y="0"/>
          <a:chExt cx="0" cy="0"/>
        </a:xfrm>
      </p:grpSpPr>
      <p:sp>
        <p:nvSpPr>
          <p:cNvPr id="2494" name="Google Shape;2494;g239d559103d_1_21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239d559103d_1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8" name="Shape 398"/>
        <p:cNvGrpSpPr/>
        <p:nvPr/>
      </p:nvGrpSpPr>
      <p:grpSpPr>
        <a:xfrm>
          <a:off x="0" y="0"/>
          <a:ext cx="0" cy="0"/>
          <a:chOff x="0" y="0"/>
          <a:chExt cx="0" cy="0"/>
        </a:xfrm>
      </p:grpSpPr>
      <p:sp>
        <p:nvSpPr>
          <p:cNvPr id="399" name="Google Shape;399;g26d398489b6_4_2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6d398489b6_4_2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8" name="Shape 2548"/>
        <p:cNvGrpSpPr/>
        <p:nvPr/>
      </p:nvGrpSpPr>
      <p:grpSpPr>
        <a:xfrm>
          <a:off x="0" y="0"/>
          <a:ext cx="0" cy="0"/>
          <a:chOff x="0" y="0"/>
          <a:chExt cx="0" cy="0"/>
        </a:xfrm>
      </p:grpSpPr>
      <p:sp>
        <p:nvSpPr>
          <p:cNvPr id="2549" name="Google Shape;2549;g239d559103d_1_27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239d559103d_1_2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12aa371fc6_0_3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12aa371fc6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8" name="Shape 2638"/>
        <p:cNvGrpSpPr/>
        <p:nvPr/>
      </p:nvGrpSpPr>
      <p:grpSpPr>
        <a:xfrm>
          <a:off x="0" y="0"/>
          <a:ext cx="0" cy="0"/>
          <a:chOff x="0" y="0"/>
          <a:chExt cx="0" cy="0"/>
        </a:xfrm>
      </p:grpSpPr>
      <p:sp>
        <p:nvSpPr>
          <p:cNvPr id="2639" name="Google Shape;2639;g4661758db_117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0" name="Google Shape;2640;g4661758db_1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Got here</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g26d398489b6_4_26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6d398489b6_4_2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g26d398489b6_4_29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6d398489b6_4_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26d398489b6_4_30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6d398489b6_4_3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2" name="Shape 482"/>
        <p:cNvGrpSpPr/>
        <p:nvPr/>
      </p:nvGrpSpPr>
      <p:grpSpPr>
        <a:xfrm>
          <a:off x="0" y="0"/>
          <a:ext cx="0" cy="0"/>
          <a:chOff x="0" y="0"/>
          <a:chExt cx="0" cy="0"/>
        </a:xfrm>
      </p:grpSpPr>
      <p:sp>
        <p:nvSpPr>
          <p:cNvPr id="483" name="Google Shape;483;g26d398489b6_4_32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6d398489b6_4_3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26d398489b6_4_33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6d398489b6_4_3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 name="Shape 522"/>
        <p:cNvGrpSpPr/>
        <p:nvPr/>
      </p:nvGrpSpPr>
      <p:grpSpPr>
        <a:xfrm>
          <a:off x="0" y="0"/>
          <a:ext cx="0" cy="0"/>
          <a:chOff x="0" y="0"/>
          <a:chExt cx="0" cy="0"/>
        </a:xfrm>
      </p:grpSpPr>
      <p:sp>
        <p:nvSpPr>
          <p:cNvPr id="523" name="Google Shape;523;g26d398489b6_4_35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6d398489b6_4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1" name="Shape 551"/>
        <p:cNvGrpSpPr/>
        <p:nvPr/>
      </p:nvGrpSpPr>
      <p:grpSpPr>
        <a:xfrm>
          <a:off x="0" y="0"/>
          <a:ext cx="0" cy="0"/>
          <a:chOff x="0" y="0"/>
          <a:chExt cx="0" cy="0"/>
        </a:xfrm>
      </p:grpSpPr>
      <p:sp>
        <p:nvSpPr>
          <p:cNvPr id="552" name="Google Shape;552;g26d398489b6_4_38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6d398489b6_4_3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 name="Shape 580"/>
        <p:cNvGrpSpPr/>
        <p:nvPr/>
      </p:nvGrpSpPr>
      <p:grpSpPr>
        <a:xfrm>
          <a:off x="0" y="0"/>
          <a:ext cx="0" cy="0"/>
          <a:chOff x="0" y="0"/>
          <a:chExt cx="0" cy="0"/>
        </a:xfrm>
      </p:grpSpPr>
      <p:sp>
        <p:nvSpPr>
          <p:cNvPr id="581" name="Google Shape;581;g26d398489b6_4_41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6d398489b6_4_4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6d398489b6_4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d398489b6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26d398489b6_4_44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d398489b6_4_4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8" name="Shape 638"/>
        <p:cNvGrpSpPr/>
        <p:nvPr/>
      </p:nvGrpSpPr>
      <p:grpSpPr>
        <a:xfrm>
          <a:off x="0" y="0"/>
          <a:ext cx="0" cy="0"/>
          <a:chOff x="0" y="0"/>
          <a:chExt cx="0" cy="0"/>
        </a:xfrm>
      </p:grpSpPr>
      <p:sp>
        <p:nvSpPr>
          <p:cNvPr id="639" name="Google Shape;639;g26d398489b6_4_47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6d398489b6_4_4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 name="Shape 667"/>
        <p:cNvGrpSpPr/>
        <p:nvPr/>
      </p:nvGrpSpPr>
      <p:grpSpPr>
        <a:xfrm>
          <a:off x="0" y="0"/>
          <a:ext cx="0" cy="0"/>
          <a:chOff x="0" y="0"/>
          <a:chExt cx="0" cy="0"/>
        </a:xfrm>
      </p:grpSpPr>
      <p:sp>
        <p:nvSpPr>
          <p:cNvPr id="668" name="Google Shape;668;g26d398489b6_4_49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6d398489b6_4_4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6" name="Shape 696"/>
        <p:cNvGrpSpPr/>
        <p:nvPr/>
      </p:nvGrpSpPr>
      <p:grpSpPr>
        <a:xfrm>
          <a:off x="0" y="0"/>
          <a:ext cx="0" cy="0"/>
          <a:chOff x="0" y="0"/>
          <a:chExt cx="0" cy="0"/>
        </a:xfrm>
      </p:grpSpPr>
      <p:sp>
        <p:nvSpPr>
          <p:cNvPr id="697" name="Google Shape;697;g26d398489b6_4_52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6d398489b6_4_5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26d398489b6_4_55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6d398489b6_4_5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4" name="Shape 754"/>
        <p:cNvGrpSpPr/>
        <p:nvPr/>
      </p:nvGrpSpPr>
      <p:grpSpPr>
        <a:xfrm>
          <a:off x="0" y="0"/>
          <a:ext cx="0" cy="0"/>
          <a:chOff x="0" y="0"/>
          <a:chExt cx="0" cy="0"/>
        </a:xfrm>
      </p:grpSpPr>
      <p:sp>
        <p:nvSpPr>
          <p:cNvPr id="755" name="Google Shape;755;g26d398489b6_4_58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26d398489b6_4_5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3" name="Shape 783"/>
        <p:cNvGrpSpPr/>
        <p:nvPr/>
      </p:nvGrpSpPr>
      <p:grpSpPr>
        <a:xfrm>
          <a:off x="0" y="0"/>
          <a:ext cx="0" cy="0"/>
          <a:chOff x="0" y="0"/>
          <a:chExt cx="0" cy="0"/>
        </a:xfrm>
      </p:grpSpPr>
      <p:sp>
        <p:nvSpPr>
          <p:cNvPr id="784" name="Google Shape;784;g26d398489b6_4_61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6d398489b6_4_6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2" name="Shape 812"/>
        <p:cNvGrpSpPr/>
        <p:nvPr/>
      </p:nvGrpSpPr>
      <p:grpSpPr>
        <a:xfrm>
          <a:off x="0" y="0"/>
          <a:ext cx="0" cy="0"/>
          <a:chOff x="0" y="0"/>
          <a:chExt cx="0" cy="0"/>
        </a:xfrm>
      </p:grpSpPr>
      <p:sp>
        <p:nvSpPr>
          <p:cNvPr id="813" name="Google Shape;813;g26d398489b6_4_6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6d398489b6_4_6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1" name="Shape 841"/>
        <p:cNvGrpSpPr/>
        <p:nvPr/>
      </p:nvGrpSpPr>
      <p:grpSpPr>
        <a:xfrm>
          <a:off x="0" y="0"/>
          <a:ext cx="0" cy="0"/>
          <a:chOff x="0" y="0"/>
          <a:chExt cx="0" cy="0"/>
        </a:xfrm>
      </p:grpSpPr>
      <p:sp>
        <p:nvSpPr>
          <p:cNvPr id="842" name="Google Shape;842;g26d398489b6_4_66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26d398489b6_4_6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 name="Shape 870"/>
        <p:cNvGrpSpPr/>
        <p:nvPr/>
      </p:nvGrpSpPr>
      <p:grpSpPr>
        <a:xfrm>
          <a:off x="0" y="0"/>
          <a:ext cx="0" cy="0"/>
          <a:chOff x="0" y="0"/>
          <a:chExt cx="0" cy="0"/>
        </a:xfrm>
      </p:grpSpPr>
      <p:sp>
        <p:nvSpPr>
          <p:cNvPr id="871" name="Google Shape;871;g26d398489b6_4_69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6d398489b6_4_6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6d398489b6_4_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d398489b6_4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9" name="Shape 899"/>
        <p:cNvGrpSpPr/>
        <p:nvPr/>
      </p:nvGrpSpPr>
      <p:grpSpPr>
        <a:xfrm>
          <a:off x="0" y="0"/>
          <a:ext cx="0" cy="0"/>
          <a:chOff x="0" y="0"/>
          <a:chExt cx="0" cy="0"/>
        </a:xfrm>
      </p:grpSpPr>
      <p:sp>
        <p:nvSpPr>
          <p:cNvPr id="900" name="Google Shape;900;g26d398489b6_4_72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26d398489b6_4_7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8" name="Shape 928"/>
        <p:cNvGrpSpPr/>
        <p:nvPr/>
      </p:nvGrpSpPr>
      <p:grpSpPr>
        <a:xfrm>
          <a:off x="0" y="0"/>
          <a:ext cx="0" cy="0"/>
          <a:chOff x="0" y="0"/>
          <a:chExt cx="0" cy="0"/>
        </a:xfrm>
      </p:grpSpPr>
      <p:sp>
        <p:nvSpPr>
          <p:cNvPr id="929" name="Google Shape;929;g26d398489b6_4_75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26d398489b6_4_7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7" name="Shape 957"/>
        <p:cNvGrpSpPr/>
        <p:nvPr/>
      </p:nvGrpSpPr>
      <p:grpSpPr>
        <a:xfrm>
          <a:off x="0" y="0"/>
          <a:ext cx="0" cy="0"/>
          <a:chOff x="0" y="0"/>
          <a:chExt cx="0" cy="0"/>
        </a:xfrm>
      </p:grpSpPr>
      <p:sp>
        <p:nvSpPr>
          <p:cNvPr id="958" name="Google Shape;958;g26d398489b6_4_7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6d398489b6_4_7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6" name="Shape 986"/>
        <p:cNvGrpSpPr/>
        <p:nvPr/>
      </p:nvGrpSpPr>
      <p:grpSpPr>
        <a:xfrm>
          <a:off x="0" y="0"/>
          <a:ext cx="0" cy="0"/>
          <a:chOff x="0" y="0"/>
          <a:chExt cx="0" cy="0"/>
        </a:xfrm>
      </p:grpSpPr>
      <p:sp>
        <p:nvSpPr>
          <p:cNvPr id="987" name="Google Shape;987;g26d398489b6_4_80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26d398489b6_4_8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5" name="Shape 1015"/>
        <p:cNvGrpSpPr/>
        <p:nvPr/>
      </p:nvGrpSpPr>
      <p:grpSpPr>
        <a:xfrm>
          <a:off x="0" y="0"/>
          <a:ext cx="0" cy="0"/>
          <a:chOff x="0" y="0"/>
          <a:chExt cx="0" cy="0"/>
        </a:xfrm>
      </p:grpSpPr>
      <p:sp>
        <p:nvSpPr>
          <p:cNvPr id="1016" name="Google Shape;1016;g26d398489b6_4_83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6d398489b6_4_8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5" name="Shape 1045"/>
        <p:cNvGrpSpPr/>
        <p:nvPr/>
      </p:nvGrpSpPr>
      <p:grpSpPr>
        <a:xfrm>
          <a:off x="0" y="0"/>
          <a:ext cx="0" cy="0"/>
          <a:chOff x="0" y="0"/>
          <a:chExt cx="0" cy="0"/>
        </a:xfrm>
      </p:grpSpPr>
      <p:sp>
        <p:nvSpPr>
          <p:cNvPr id="1046" name="Google Shape;1046;g26d398489b6_4_86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26d398489b6_4_8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26d398489b6_4_89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6d398489b6_4_8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1" name="Shape 1081"/>
        <p:cNvGrpSpPr/>
        <p:nvPr/>
      </p:nvGrpSpPr>
      <p:grpSpPr>
        <a:xfrm>
          <a:off x="0" y="0"/>
          <a:ext cx="0" cy="0"/>
          <a:chOff x="0" y="0"/>
          <a:chExt cx="0" cy="0"/>
        </a:xfrm>
      </p:grpSpPr>
      <p:sp>
        <p:nvSpPr>
          <p:cNvPr id="1082" name="Google Shape;1082;g25e3164fbfa_0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25e3164fbf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 Based on Spring 2019 timing, it is unlikely we will finish this section. Thus we will probably finish this section next time.</a:t>
            </a:r>
            <a:endParaRPr lang="en-GB">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8" name="Shape 1088"/>
        <p:cNvGrpSpPr/>
        <p:nvPr/>
      </p:nvGrpSpPr>
      <p:grpSpPr>
        <a:xfrm>
          <a:off x="0" y="0"/>
          <a:ext cx="0" cy="0"/>
          <a:chOff x="0" y="0"/>
          <a:chExt cx="0" cy="0"/>
        </a:xfrm>
      </p:grpSpPr>
      <p:sp>
        <p:nvSpPr>
          <p:cNvPr id="1089" name="Google Shape;1089;g25e3164fbfa_0_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5e3164fbfa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5" name="Shape 1105"/>
        <p:cNvGrpSpPr/>
        <p:nvPr/>
      </p:nvGrpSpPr>
      <p:grpSpPr>
        <a:xfrm>
          <a:off x="0" y="0"/>
          <a:ext cx="0" cy="0"/>
          <a:chOff x="0" y="0"/>
          <a:chExt cx="0" cy="0"/>
        </a:xfrm>
      </p:grpSpPr>
      <p:sp>
        <p:nvSpPr>
          <p:cNvPr id="1106" name="Google Shape;1106;g25e3164fbfa_0_2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25e3164fbfa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6d398489b6_4_4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6d398489b6_4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2" name="Shape 1122"/>
        <p:cNvGrpSpPr/>
        <p:nvPr/>
      </p:nvGrpSpPr>
      <p:grpSpPr>
        <a:xfrm>
          <a:off x="0" y="0"/>
          <a:ext cx="0" cy="0"/>
          <a:chOff x="0" y="0"/>
          <a:chExt cx="0" cy="0"/>
        </a:xfrm>
      </p:grpSpPr>
      <p:sp>
        <p:nvSpPr>
          <p:cNvPr id="1123" name="Google Shape;1123;g25e3164fbfa_0_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25e3164fbfa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0" name="Shape 1140"/>
        <p:cNvGrpSpPr/>
        <p:nvPr/>
      </p:nvGrpSpPr>
      <p:grpSpPr>
        <a:xfrm>
          <a:off x="0" y="0"/>
          <a:ext cx="0" cy="0"/>
          <a:chOff x="0" y="0"/>
          <a:chExt cx="0" cy="0"/>
        </a:xfrm>
      </p:grpSpPr>
      <p:sp>
        <p:nvSpPr>
          <p:cNvPr id="1141" name="Google Shape;1141;g25e3164fbfa_0_5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5e3164fbfa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9" name="Shape 1159"/>
        <p:cNvGrpSpPr/>
        <p:nvPr/>
      </p:nvGrpSpPr>
      <p:grpSpPr>
        <a:xfrm>
          <a:off x="0" y="0"/>
          <a:ext cx="0" cy="0"/>
          <a:chOff x="0" y="0"/>
          <a:chExt cx="0" cy="0"/>
        </a:xfrm>
      </p:grpSpPr>
      <p:sp>
        <p:nvSpPr>
          <p:cNvPr id="1160" name="Google Shape;1160;g25e3164fbfa_0_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25e3164fbfa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9" name="Shape 1179"/>
        <p:cNvGrpSpPr/>
        <p:nvPr/>
      </p:nvGrpSpPr>
      <p:grpSpPr>
        <a:xfrm>
          <a:off x="0" y="0"/>
          <a:ext cx="0" cy="0"/>
          <a:chOff x="0" y="0"/>
          <a:chExt cx="0" cy="0"/>
        </a:xfrm>
      </p:grpSpPr>
      <p:sp>
        <p:nvSpPr>
          <p:cNvPr id="1180" name="Google Shape;1180;g25e3164fbfa_0_9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25e3164fbfa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0" name="Shape 1200"/>
        <p:cNvGrpSpPr/>
        <p:nvPr/>
      </p:nvGrpSpPr>
      <p:grpSpPr>
        <a:xfrm>
          <a:off x="0" y="0"/>
          <a:ext cx="0" cy="0"/>
          <a:chOff x="0" y="0"/>
          <a:chExt cx="0" cy="0"/>
        </a:xfrm>
      </p:grpSpPr>
      <p:sp>
        <p:nvSpPr>
          <p:cNvPr id="1201" name="Google Shape;1201;g25e3164fbfa_0_11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5e3164fbfa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2" name="Shape 1222"/>
        <p:cNvGrpSpPr/>
        <p:nvPr/>
      </p:nvGrpSpPr>
      <p:grpSpPr>
        <a:xfrm>
          <a:off x="0" y="0"/>
          <a:ext cx="0" cy="0"/>
          <a:chOff x="0" y="0"/>
          <a:chExt cx="0" cy="0"/>
        </a:xfrm>
      </p:grpSpPr>
      <p:sp>
        <p:nvSpPr>
          <p:cNvPr id="1223" name="Google Shape;1223;g25e3164fbfa_0_13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5e3164fbfa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5" name="Shape 1245"/>
        <p:cNvGrpSpPr/>
        <p:nvPr/>
      </p:nvGrpSpPr>
      <p:grpSpPr>
        <a:xfrm>
          <a:off x="0" y="0"/>
          <a:ext cx="0" cy="0"/>
          <a:chOff x="0" y="0"/>
          <a:chExt cx="0" cy="0"/>
        </a:xfrm>
      </p:grpSpPr>
      <p:sp>
        <p:nvSpPr>
          <p:cNvPr id="1246" name="Google Shape;1246;g25e3164fbfa_0_15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25e3164fbfa_0_1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9" name="Shape 1269"/>
        <p:cNvGrpSpPr/>
        <p:nvPr/>
      </p:nvGrpSpPr>
      <p:grpSpPr>
        <a:xfrm>
          <a:off x="0" y="0"/>
          <a:ext cx="0" cy="0"/>
          <a:chOff x="0" y="0"/>
          <a:chExt cx="0" cy="0"/>
        </a:xfrm>
      </p:grpSpPr>
      <p:sp>
        <p:nvSpPr>
          <p:cNvPr id="1270" name="Google Shape;1270;g25e3164fbfa_0_1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5e3164fbfa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6" name="Shape 1296"/>
        <p:cNvGrpSpPr/>
        <p:nvPr/>
      </p:nvGrpSpPr>
      <p:grpSpPr>
        <a:xfrm>
          <a:off x="0" y="0"/>
          <a:ext cx="0" cy="0"/>
          <a:chOff x="0" y="0"/>
          <a:chExt cx="0" cy="0"/>
        </a:xfrm>
      </p:grpSpPr>
      <p:sp>
        <p:nvSpPr>
          <p:cNvPr id="1297" name="Google Shape;1297;g25e3164fbfa_0_20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5e3164fbfa_0_2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5" name="Shape 1325"/>
        <p:cNvGrpSpPr/>
        <p:nvPr/>
      </p:nvGrpSpPr>
      <p:grpSpPr>
        <a:xfrm>
          <a:off x="0" y="0"/>
          <a:ext cx="0" cy="0"/>
          <a:chOff x="0" y="0"/>
          <a:chExt cx="0" cy="0"/>
        </a:xfrm>
      </p:grpSpPr>
      <p:sp>
        <p:nvSpPr>
          <p:cNvPr id="1326" name="Google Shape;1326;g25e3164fbfa_0_23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25e3164fbfa_0_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26d398489b6_4_6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d398489b6_4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2" name="Shape 1332"/>
        <p:cNvGrpSpPr/>
        <p:nvPr/>
      </p:nvGrpSpPr>
      <p:grpSpPr>
        <a:xfrm>
          <a:off x="0" y="0"/>
          <a:ext cx="0" cy="0"/>
          <a:chOff x="0" y="0"/>
          <a:chExt cx="0" cy="0"/>
        </a:xfrm>
      </p:grpSpPr>
      <p:sp>
        <p:nvSpPr>
          <p:cNvPr id="1333" name="Google Shape;1333;g25e3164fbfa_0_2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25e3164fbfa_0_2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8" name="Shape 1338"/>
        <p:cNvGrpSpPr/>
        <p:nvPr/>
      </p:nvGrpSpPr>
      <p:grpSpPr>
        <a:xfrm>
          <a:off x="0" y="0"/>
          <a:ext cx="0" cy="0"/>
          <a:chOff x="0" y="0"/>
          <a:chExt cx="0" cy="0"/>
        </a:xfrm>
      </p:grpSpPr>
      <p:sp>
        <p:nvSpPr>
          <p:cNvPr id="1339" name="Google Shape;1339;g25e3164fbfa_0_24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5e3164fbfa_0_2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5" name="Shape 1355"/>
        <p:cNvGrpSpPr/>
        <p:nvPr/>
      </p:nvGrpSpPr>
      <p:grpSpPr>
        <a:xfrm>
          <a:off x="0" y="0"/>
          <a:ext cx="0" cy="0"/>
          <a:chOff x="0" y="0"/>
          <a:chExt cx="0" cy="0"/>
        </a:xfrm>
      </p:grpSpPr>
      <p:sp>
        <p:nvSpPr>
          <p:cNvPr id="1356" name="Google Shape;1356;g25e3164fbfa_0_25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25e3164fbfa_0_2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4" name="Shape 1374"/>
        <p:cNvGrpSpPr/>
        <p:nvPr/>
      </p:nvGrpSpPr>
      <p:grpSpPr>
        <a:xfrm>
          <a:off x="0" y="0"/>
          <a:ext cx="0" cy="0"/>
          <a:chOff x="0" y="0"/>
          <a:chExt cx="0" cy="0"/>
        </a:xfrm>
      </p:grpSpPr>
      <p:sp>
        <p:nvSpPr>
          <p:cNvPr id="1375" name="Google Shape;1375;g25e3164fbfa_0_27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25e3164fbfa_0_2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7" name="Shape 1397"/>
        <p:cNvGrpSpPr/>
        <p:nvPr/>
      </p:nvGrpSpPr>
      <p:grpSpPr>
        <a:xfrm>
          <a:off x="0" y="0"/>
          <a:ext cx="0" cy="0"/>
          <a:chOff x="0" y="0"/>
          <a:chExt cx="0" cy="0"/>
        </a:xfrm>
      </p:grpSpPr>
      <p:sp>
        <p:nvSpPr>
          <p:cNvPr id="1398" name="Google Shape;1398;g25e3164fbfa_0_2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25e3164fbfa_0_2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0" name="Shape 1420"/>
        <p:cNvGrpSpPr/>
        <p:nvPr/>
      </p:nvGrpSpPr>
      <p:grpSpPr>
        <a:xfrm>
          <a:off x="0" y="0"/>
          <a:ext cx="0" cy="0"/>
          <a:chOff x="0" y="0"/>
          <a:chExt cx="0" cy="0"/>
        </a:xfrm>
      </p:grpSpPr>
      <p:sp>
        <p:nvSpPr>
          <p:cNvPr id="1421" name="Google Shape;1421;g25e3164fbfa_0_32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25e3164fbfa_0_3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1" name="Shape 1441"/>
        <p:cNvGrpSpPr/>
        <p:nvPr/>
      </p:nvGrpSpPr>
      <p:grpSpPr>
        <a:xfrm>
          <a:off x="0" y="0"/>
          <a:ext cx="0" cy="0"/>
          <a:chOff x="0" y="0"/>
          <a:chExt cx="0" cy="0"/>
        </a:xfrm>
      </p:grpSpPr>
      <p:sp>
        <p:nvSpPr>
          <p:cNvPr id="1442" name="Google Shape;1442;g25e3164fbfa_0_34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25e3164fbfa_0_3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4" name="Shape 1464"/>
        <p:cNvGrpSpPr/>
        <p:nvPr/>
      </p:nvGrpSpPr>
      <p:grpSpPr>
        <a:xfrm>
          <a:off x="0" y="0"/>
          <a:ext cx="0" cy="0"/>
          <a:chOff x="0" y="0"/>
          <a:chExt cx="0" cy="0"/>
        </a:xfrm>
      </p:grpSpPr>
      <p:sp>
        <p:nvSpPr>
          <p:cNvPr id="1465" name="Google Shape;1465;g25e3164fbfa_0_36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25e3164fbfa_0_3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7" name="Shape 1487"/>
        <p:cNvGrpSpPr/>
        <p:nvPr/>
      </p:nvGrpSpPr>
      <p:grpSpPr>
        <a:xfrm>
          <a:off x="0" y="0"/>
          <a:ext cx="0" cy="0"/>
          <a:chOff x="0" y="0"/>
          <a:chExt cx="0" cy="0"/>
        </a:xfrm>
      </p:grpSpPr>
      <p:sp>
        <p:nvSpPr>
          <p:cNvPr id="1488" name="Google Shape;1488;g25e3164fbfa_0_38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25e3164fbfa_0_3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0" name="Shape 1510"/>
        <p:cNvGrpSpPr/>
        <p:nvPr/>
      </p:nvGrpSpPr>
      <p:grpSpPr>
        <a:xfrm>
          <a:off x="0" y="0"/>
          <a:ext cx="0" cy="0"/>
          <a:chOff x="0" y="0"/>
          <a:chExt cx="0" cy="0"/>
        </a:xfrm>
      </p:grpSpPr>
      <p:sp>
        <p:nvSpPr>
          <p:cNvPr id="1511" name="Google Shape;1511;g25e3164fbfa_0_40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25e3164fbfa_0_4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26d398489b6_4_6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d398489b6_4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3" name="Shape 1533"/>
        <p:cNvGrpSpPr/>
        <p:nvPr/>
      </p:nvGrpSpPr>
      <p:grpSpPr>
        <a:xfrm>
          <a:off x="0" y="0"/>
          <a:ext cx="0" cy="0"/>
          <a:chOff x="0" y="0"/>
          <a:chExt cx="0" cy="0"/>
        </a:xfrm>
      </p:grpSpPr>
      <p:sp>
        <p:nvSpPr>
          <p:cNvPr id="1534" name="Google Shape;1534;g25e3164fbfa_0_42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25e3164fbfa_0_4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6" name="Shape 1556"/>
        <p:cNvGrpSpPr/>
        <p:nvPr/>
      </p:nvGrpSpPr>
      <p:grpSpPr>
        <a:xfrm>
          <a:off x="0" y="0"/>
          <a:ext cx="0" cy="0"/>
          <a:chOff x="0" y="0"/>
          <a:chExt cx="0" cy="0"/>
        </a:xfrm>
      </p:grpSpPr>
      <p:sp>
        <p:nvSpPr>
          <p:cNvPr id="1557" name="Google Shape;1557;g25e3164fbfa_0_45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25e3164fbfa_0_4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9" name="Shape 1579"/>
        <p:cNvGrpSpPr/>
        <p:nvPr/>
      </p:nvGrpSpPr>
      <p:grpSpPr>
        <a:xfrm>
          <a:off x="0" y="0"/>
          <a:ext cx="0" cy="0"/>
          <a:chOff x="0" y="0"/>
          <a:chExt cx="0" cy="0"/>
        </a:xfrm>
      </p:grpSpPr>
      <p:sp>
        <p:nvSpPr>
          <p:cNvPr id="1580" name="Google Shape;1580;g25e3164fbfa_0_4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25e3164fbfa_0_4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0" name="Shape 1600"/>
        <p:cNvGrpSpPr/>
        <p:nvPr/>
      </p:nvGrpSpPr>
      <p:grpSpPr>
        <a:xfrm>
          <a:off x="0" y="0"/>
          <a:ext cx="0" cy="0"/>
          <a:chOff x="0" y="0"/>
          <a:chExt cx="0" cy="0"/>
        </a:xfrm>
      </p:grpSpPr>
      <p:sp>
        <p:nvSpPr>
          <p:cNvPr id="1601" name="Google Shape;1601;g25e3164fbfa_0_49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25e3164fbfa_0_4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3" name="Shape 1623"/>
        <p:cNvGrpSpPr/>
        <p:nvPr/>
      </p:nvGrpSpPr>
      <p:grpSpPr>
        <a:xfrm>
          <a:off x="0" y="0"/>
          <a:ext cx="0" cy="0"/>
          <a:chOff x="0" y="0"/>
          <a:chExt cx="0" cy="0"/>
        </a:xfrm>
      </p:grpSpPr>
      <p:sp>
        <p:nvSpPr>
          <p:cNvPr id="1624" name="Google Shape;1624;g25e3164fbfa_0_51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25e3164fbfa_0_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6" name="Shape 1646"/>
        <p:cNvGrpSpPr/>
        <p:nvPr/>
      </p:nvGrpSpPr>
      <p:grpSpPr>
        <a:xfrm>
          <a:off x="0" y="0"/>
          <a:ext cx="0" cy="0"/>
          <a:chOff x="0" y="0"/>
          <a:chExt cx="0" cy="0"/>
        </a:xfrm>
      </p:grpSpPr>
      <p:sp>
        <p:nvSpPr>
          <p:cNvPr id="1647" name="Google Shape;1647;g25e3164fbfa_0_53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25e3164fbfa_0_5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7" name="Shape 1667"/>
        <p:cNvGrpSpPr/>
        <p:nvPr/>
      </p:nvGrpSpPr>
      <p:grpSpPr>
        <a:xfrm>
          <a:off x="0" y="0"/>
          <a:ext cx="0" cy="0"/>
          <a:chOff x="0" y="0"/>
          <a:chExt cx="0" cy="0"/>
        </a:xfrm>
      </p:grpSpPr>
      <p:sp>
        <p:nvSpPr>
          <p:cNvPr id="1668" name="Google Shape;1668;g25e3164fbfa_0_55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25e3164fbfa_0_5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0" name="Shape 1690"/>
        <p:cNvGrpSpPr/>
        <p:nvPr/>
      </p:nvGrpSpPr>
      <p:grpSpPr>
        <a:xfrm>
          <a:off x="0" y="0"/>
          <a:ext cx="0" cy="0"/>
          <a:chOff x="0" y="0"/>
          <a:chExt cx="0" cy="0"/>
        </a:xfrm>
      </p:grpSpPr>
      <p:sp>
        <p:nvSpPr>
          <p:cNvPr id="1691" name="Google Shape;1691;g25e3164fbfa_0_57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25e3164fbfa_0_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3" name="Shape 1713"/>
        <p:cNvGrpSpPr/>
        <p:nvPr/>
      </p:nvGrpSpPr>
      <p:grpSpPr>
        <a:xfrm>
          <a:off x="0" y="0"/>
          <a:ext cx="0" cy="0"/>
          <a:chOff x="0" y="0"/>
          <a:chExt cx="0" cy="0"/>
        </a:xfrm>
      </p:grpSpPr>
      <p:sp>
        <p:nvSpPr>
          <p:cNvPr id="1714" name="Google Shape;1714;g25e3164fbfa_0_60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5e3164fbfa_0_6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4" name="Shape 1734"/>
        <p:cNvGrpSpPr/>
        <p:nvPr/>
      </p:nvGrpSpPr>
      <p:grpSpPr>
        <a:xfrm>
          <a:off x="0" y="0"/>
          <a:ext cx="0" cy="0"/>
          <a:chOff x="0" y="0"/>
          <a:chExt cx="0" cy="0"/>
        </a:xfrm>
      </p:grpSpPr>
      <p:sp>
        <p:nvSpPr>
          <p:cNvPr id="1735" name="Google Shape;1735;g25e3164fbfa_0_62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g25e3164fbfa_0_6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26d398489b6_4_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6d398489b6_4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7" name="Shape 1757"/>
        <p:cNvGrpSpPr/>
        <p:nvPr/>
      </p:nvGrpSpPr>
      <p:grpSpPr>
        <a:xfrm>
          <a:off x="0" y="0"/>
          <a:ext cx="0" cy="0"/>
          <a:chOff x="0" y="0"/>
          <a:chExt cx="0" cy="0"/>
        </a:xfrm>
      </p:grpSpPr>
      <p:sp>
        <p:nvSpPr>
          <p:cNvPr id="1758" name="Google Shape;1758;g25e3164fbfa_0_64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9" name="Google Shape;1759;g25e3164fbfa_0_6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0" name="Shape 1780"/>
        <p:cNvGrpSpPr/>
        <p:nvPr/>
      </p:nvGrpSpPr>
      <p:grpSpPr>
        <a:xfrm>
          <a:off x="0" y="0"/>
          <a:ext cx="0" cy="0"/>
          <a:chOff x="0" y="0"/>
          <a:chExt cx="0" cy="0"/>
        </a:xfrm>
      </p:grpSpPr>
      <p:sp>
        <p:nvSpPr>
          <p:cNvPr id="1781" name="Google Shape;1781;g25e3164fbfa_0_66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25e3164fbfa_0_6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1" name="Shape 1801"/>
        <p:cNvGrpSpPr/>
        <p:nvPr/>
      </p:nvGrpSpPr>
      <p:grpSpPr>
        <a:xfrm>
          <a:off x="0" y="0"/>
          <a:ext cx="0" cy="0"/>
          <a:chOff x="0" y="0"/>
          <a:chExt cx="0" cy="0"/>
        </a:xfrm>
      </p:grpSpPr>
      <p:sp>
        <p:nvSpPr>
          <p:cNvPr id="1802" name="Google Shape;1802;g25e3164fbfa_0_68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25e3164fbfa_0_6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4" name="Shape 1824"/>
        <p:cNvGrpSpPr/>
        <p:nvPr/>
      </p:nvGrpSpPr>
      <p:grpSpPr>
        <a:xfrm>
          <a:off x="0" y="0"/>
          <a:ext cx="0" cy="0"/>
          <a:chOff x="0" y="0"/>
          <a:chExt cx="0" cy="0"/>
        </a:xfrm>
      </p:grpSpPr>
      <p:sp>
        <p:nvSpPr>
          <p:cNvPr id="1825" name="Google Shape;1825;g25e3164fbfa_0_70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25e3164fbfa_0_7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7" name="Shape 1847"/>
        <p:cNvGrpSpPr/>
        <p:nvPr/>
      </p:nvGrpSpPr>
      <p:grpSpPr>
        <a:xfrm>
          <a:off x="0" y="0"/>
          <a:ext cx="0" cy="0"/>
          <a:chOff x="0" y="0"/>
          <a:chExt cx="0" cy="0"/>
        </a:xfrm>
      </p:grpSpPr>
      <p:sp>
        <p:nvSpPr>
          <p:cNvPr id="1848" name="Google Shape;1848;g25e3164fbfa_0_72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25e3164fbfa_0_7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8" name="Shape 1868"/>
        <p:cNvGrpSpPr/>
        <p:nvPr/>
      </p:nvGrpSpPr>
      <p:grpSpPr>
        <a:xfrm>
          <a:off x="0" y="0"/>
          <a:ext cx="0" cy="0"/>
          <a:chOff x="0" y="0"/>
          <a:chExt cx="0" cy="0"/>
        </a:xfrm>
      </p:grpSpPr>
      <p:sp>
        <p:nvSpPr>
          <p:cNvPr id="1869" name="Google Shape;1869;g25e3164fbfa_0_74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25e3164fbfa_0_7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9" name="Shape 1889"/>
        <p:cNvGrpSpPr/>
        <p:nvPr/>
      </p:nvGrpSpPr>
      <p:grpSpPr>
        <a:xfrm>
          <a:off x="0" y="0"/>
          <a:ext cx="0" cy="0"/>
          <a:chOff x="0" y="0"/>
          <a:chExt cx="0" cy="0"/>
        </a:xfrm>
      </p:grpSpPr>
      <p:sp>
        <p:nvSpPr>
          <p:cNvPr id="1890" name="Google Shape;1890;g25e3164fbfa_0_76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25e3164fbfa_0_7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0" name="Shape 1910"/>
        <p:cNvGrpSpPr/>
        <p:nvPr/>
      </p:nvGrpSpPr>
      <p:grpSpPr>
        <a:xfrm>
          <a:off x="0" y="0"/>
          <a:ext cx="0" cy="0"/>
          <a:chOff x="0" y="0"/>
          <a:chExt cx="0" cy="0"/>
        </a:xfrm>
      </p:grpSpPr>
      <p:sp>
        <p:nvSpPr>
          <p:cNvPr id="1911" name="Google Shape;1911;g25e3164fbfa_0_78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25e3164fbfa_0_7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1" name="Shape 1931"/>
        <p:cNvGrpSpPr/>
        <p:nvPr/>
      </p:nvGrpSpPr>
      <p:grpSpPr>
        <a:xfrm>
          <a:off x="0" y="0"/>
          <a:ext cx="0" cy="0"/>
          <a:chOff x="0" y="0"/>
          <a:chExt cx="0" cy="0"/>
        </a:xfrm>
      </p:grpSpPr>
      <p:sp>
        <p:nvSpPr>
          <p:cNvPr id="1932" name="Google Shape;1932;g25e3164fbfa_0_80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25e3164fbfa_0_8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4" name="Shape 1954"/>
        <p:cNvGrpSpPr/>
        <p:nvPr/>
      </p:nvGrpSpPr>
      <p:grpSpPr>
        <a:xfrm>
          <a:off x="0" y="0"/>
          <a:ext cx="0" cy="0"/>
          <a:chOff x="0" y="0"/>
          <a:chExt cx="0" cy="0"/>
        </a:xfrm>
      </p:grpSpPr>
      <p:sp>
        <p:nvSpPr>
          <p:cNvPr id="1955" name="Google Shape;1955;g25e3164fbfa_0_83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6" name="Google Shape;1956;g25e3164fbfa_0_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26d398489b6_4_13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d398489b6_4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7" name="Shape 1977"/>
        <p:cNvGrpSpPr/>
        <p:nvPr/>
      </p:nvGrpSpPr>
      <p:grpSpPr>
        <a:xfrm>
          <a:off x="0" y="0"/>
          <a:ext cx="0" cy="0"/>
          <a:chOff x="0" y="0"/>
          <a:chExt cx="0" cy="0"/>
        </a:xfrm>
      </p:grpSpPr>
      <p:sp>
        <p:nvSpPr>
          <p:cNvPr id="1978" name="Google Shape;1978;g25e3164fbfa_0_85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25e3164fbfa_0_8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0" name="Shape 2000"/>
        <p:cNvGrpSpPr/>
        <p:nvPr/>
      </p:nvGrpSpPr>
      <p:grpSpPr>
        <a:xfrm>
          <a:off x="0" y="0"/>
          <a:ext cx="0" cy="0"/>
          <a:chOff x="0" y="0"/>
          <a:chExt cx="0" cy="0"/>
        </a:xfrm>
      </p:grpSpPr>
      <p:sp>
        <p:nvSpPr>
          <p:cNvPr id="2001" name="Google Shape;2001;g25e3164fbfa_0_87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25e3164fbfa_0_8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9" name="Shape 2019"/>
        <p:cNvGrpSpPr/>
        <p:nvPr/>
      </p:nvGrpSpPr>
      <p:grpSpPr>
        <a:xfrm>
          <a:off x="0" y="0"/>
          <a:ext cx="0" cy="0"/>
          <a:chOff x="0" y="0"/>
          <a:chExt cx="0" cy="0"/>
        </a:xfrm>
      </p:grpSpPr>
      <p:sp>
        <p:nvSpPr>
          <p:cNvPr id="2020" name="Google Shape;2020;g25e3164fbfa_0_89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25e3164fbfa_0_8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8" name="Shape 2038"/>
        <p:cNvGrpSpPr/>
        <p:nvPr/>
      </p:nvGrpSpPr>
      <p:grpSpPr>
        <a:xfrm>
          <a:off x="0" y="0"/>
          <a:ext cx="0" cy="0"/>
          <a:chOff x="0" y="0"/>
          <a:chExt cx="0" cy="0"/>
        </a:xfrm>
      </p:grpSpPr>
      <p:sp>
        <p:nvSpPr>
          <p:cNvPr id="2039" name="Google Shape;2039;g25e3164fbfa_0_91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25e3164fbfa_0_9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7" name="Shape 2057"/>
        <p:cNvGrpSpPr/>
        <p:nvPr/>
      </p:nvGrpSpPr>
      <p:grpSpPr>
        <a:xfrm>
          <a:off x="0" y="0"/>
          <a:ext cx="0" cy="0"/>
          <a:chOff x="0" y="0"/>
          <a:chExt cx="0" cy="0"/>
        </a:xfrm>
      </p:grpSpPr>
      <p:sp>
        <p:nvSpPr>
          <p:cNvPr id="2058" name="Google Shape;2058;g25e3164fbfa_0_92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25e3164fbfa_0_9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6" name="Shape 2076"/>
        <p:cNvGrpSpPr/>
        <p:nvPr/>
      </p:nvGrpSpPr>
      <p:grpSpPr>
        <a:xfrm>
          <a:off x="0" y="0"/>
          <a:ext cx="0" cy="0"/>
          <a:chOff x="0" y="0"/>
          <a:chExt cx="0" cy="0"/>
        </a:xfrm>
      </p:grpSpPr>
      <p:sp>
        <p:nvSpPr>
          <p:cNvPr id="2077" name="Google Shape;2077;g25e3164fbfa_0_94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25e3164fbfa_0_9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7" name="Shape 2097"/>
        <p:cNvGrpSpPr/>
        <p:nvPr/>
      </p:nvGrpSpPr>
      <p:grpSpPr>
        <a:xfrm>
          <a:off x="0" y="0"/>
          <a:ext cx="0" cy="0"/>
          <a:chOff x="0" y="0"/>
          <a:chExt cx="0" cy="0"/>
        </a:xfrm>
      </p:grpSpPr>
      <p:sp>
        <p:nvSpPr>
          <p:cNvPr id="2098" name="Google Shape;2098;g25e3164fbfa_0_96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5e3164fbfa_0_9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4" name="Shape 2104"/>
        <p:cNvGrpSpPr/>
        <p:nvPr/>
      </p:nvGrpSpPr>
      <p:grpSpPr>
        <a:xfrm>
          <a:off x="0" y="0"/>
          <a:ext cx="0" cy="0"/>
          <a:chOff x="0" y="0"/>
          <a:chExt cx="0" cy="0"/>
        </a:xfrm>
      </p:grpSpPr>
      <p:sp>
        <p:nvSpPr>
          <p:cNvPr id="2105" name="Google Shape;2105;g25e3164fbfa_0_9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25e3164fbfa_0_9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5" name="Shape 2115"/>
        <p:cNvGrpSpPr/>
        <p:nvPr/>
      </p:nvGrpSpPr>
      <p:grpSpPr>
        <a:xfrm>
          <a:off x="0" y="0"/>
          <a:ext cx="0" cy="0"/>
          <a:chOff x="0" y="0"/>
          <a:chExt cx="0" cy="0"/>
        </a:xfrm>
      </p:grpSpPr>
      <p:sp>
        <p:nvSpPr>
          <p:cNvPr id="2116" name="Google Shape;2116;g25e3164fbfa_0_98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7" name="Google Shape;2117;g25e3164fbfa_0_9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https://docs.google.com/forms/d/e/1FAIpQLSeONzEwy4Pu_xmE4uINQwAROZLXXrCOerhL6OqvNVULv9yqEg/viewform</a:t>
            </a:r>
            <a:r>
              <a:rPr lang="en-GB"/>
              <a:t> </a:t>
            </a:r>
            <a:endParaRPr lang="en-GB"/>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3" name="Shape 2123"/>
        <p:cNvGrpSpPr/>
        <p:nvPr/>
      </p:nvGrpSpPr>
      <p:grpSpPr>
        <a:xfrm>
          <a:off x="0" y="0"/>
          <a:ext cx="0" cy="0"/>
          <a:chOff x="0" y="0"/>
          <a:chExt cx="0" cy="0"/>
        </a:xfrm>
      </p:grpSpPr>
      <p:sp>
        <p:nvSpPr>
          <p:cNvPr id="2124" name="Google Shape;2124;g25e3164fbfa_0_99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25e3164fbfa_0_9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26d398489b6_4_15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6d398489b6_4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1" name="Shape 2131"/>
        <p:cNvGrpSpPr/>
        <p:nvPr/>
      </p:nvGrpSpPr>
      <p:grpSpPr>
        <a:xfrm>
          <a:off x="0" y="0"/>
          <a:ext cx="0" cy="0"/>
          <a:chOff x="0" y="0"/>
          <a:chExt cx="0" cy="0"/>
        </a:xfrm>
      </p:grpSpPr>
      <p:sp>
        <p:nvSpPr>
          <p:cNvPr id="2132" name="Google Shape;2132;g25e3164fbfa_0_99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25e3164fbfa_0_9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https://docs.google.com/forms/d/e/1FAIpQLSeONzEwy4Pu_xmE4uINQwAROZLXXrCOerhL6OqvNVULv9yqEg/viewform</a:t>
            </a:r>
            <a:r>
              <a:rPr lang="en-GB"/>
              <a:t> </a:t>
            </a:r>
            <a:endParaRPr lang="en-GB"/>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7" name="Shape 2137"/>
        <p:cNvGrpSpPr/>
        <p:nvPr/>
      </p:nvGrpSpPr>
      <p:grpSpPr>
        <a:xfrm>
          <a:off x="0" y="0"/>
          <a:ext cx="0" cy="0"/>
          <a:chOff x="0" y="0"/>
          <a:chExt cx="0" cy="0"/>
        </a:xfrm>
      </p:grpSpPr>
      <p:sp>
        <p:nvSpPr>
          <p:cNvPr id="2138" name="Google Shape;2138;g25e3164fbfa_0_100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25e3164fbfa_0_10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5" name="Shape 2145"/>
        <p:cNvGrpSpPr/>
        <p:nvPr/>
      </p:nvGrpSpPr>
      <p:grpSpPr>
        <a:xfrm>
          <a:off x="0" y="0"/>
          <a:ext cx="0" cy="0"/>
          <a:chOff x="0" y="0"/>
          <a:chExt cx="0" cy="0"/>
        </a:xfrm>
      </p:grpSpPr>
      <p:sp>
        <p:nvSpPr>
          <p:cNvPr id="2146" name="Google Shape;2146;g25e3164fbfa_0_100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25e3164fbfa_0_10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25e3164fbfa_0_101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25e3164fbfa_0_10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7" name="Shape 2157"/>
        <p:cNvGrpSpPr/>
        <p:nvPr/>
      </p:nvGrpSpPr>
      <p:grpSpPr>
        <a:xfrm>
          <a:off x="0" y="0"/>
          <a:ext cx="0" cy="0"/>
          <a:chOff x="0" y="0"/>
          <a:chExt cx="0" cy="0"/>
        </a:xfrm>
      </p:grpSpPr>
      <p:sp>
        <p:nvSpPr>
          <p:cNvPr id="2158" name="Google Shape;2158;g25e3164fbfa_0_101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25e3164fbfa_0_10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4" name="Shape 2164"/>
        <p:cNvGrpSpPr/>
        <p:nvPr/>
      </p:nvGrpSpPr>
      <p:grpSpPr>
        <a:xfrm>
          <a:off x="0" y="0"/>
          <a:ext cx="0" cy="0"/>
          <a:chOff x="0" y="0"/>
          <a:chExt cx="0" cy="0"/>
        </a:xfrm>
      </p:grpSpPr>
      <p:sp>
        <p:nvSpPr>
          <p:cNvPr id="2165" name="Google Shape;2165;g22b713dd174_0_39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22b713dd174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1" name="Shape 2171"/>
        <p:cNvGrpSpPr/>
        <p:nvPr/>
      </p:nvGrpSpPr>
      <p:grpSpPr>
        <a:xfrm>
          <a:off x="0" y="0"/>
          <a:ext cx="0" cy="0"/>
          <a:chOff x="0" y="0"/>
          <a:chExt cx="0" cy="0"/>
        </a:xfrm>
      </p:grpSpPr>
      <p:sp>
        <p:nvSpPr>
          <p:cNvPr id="2172" name="Google Shape;2172;g239d559103d_1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3" name="Google Shape;2173;g239d559103d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8" name="Shape 2178"/>
        <p:cNvGrpSpPr/>
        <p:nvPr/>
      </p:nvGrpSpPr>
      <p:grpSpPr>
        <a:xfrm>
          <a:off x="0" y="0"/>
          <a:ext cx="0" cy="0"/>
          <a:chOff x="0" y="0"/>
          <a:chExt cx="0" cy="0"/>
        </a:xfrm>
      </p:grpSpPr>
      <p:sp>
        <p:nvSpPr>
          <p:cNvPr id="2179" name="Google Shape;2179;g4661758db_1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0" name="Google Shape;2180;g4661758db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4" name="Shape 2184"/>
        <p:cNvGrpSpPr/>
        <p:nvPr/>
      </p:nvGrpSpPr>
      <p:grpSpPr>
        <a:xfrm>
          <a:off x="0" y="0"/>
          <a:ext cx="0" cy="0"/>
          <a:chOff x="0" y="0"/>
          <a:chExt cx="0" cy="0"/>
        </a:xfrm>
      </p:grpSpPr>
      <p:sp>
        <p:nvSpPr>
          <p:cNvPr id="2185" name="Google Shape;2185;g380c129b03_0_1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380c129b03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Koshka nosil krasivaya shapka</a:t>
            </a:r>
            <a:endParaRPr lang="en-GB"/>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4" name="Shape 2204"/>
        <p:cNvGrpSpPr/>
        <p:nvPr/>
      </p:nvGrpSpPr>
      <p:grpSpPr>
        <a:xfrm>
          <a:off x="0" y="0"/>
          <a:ext cx="0" cy="0"/>
          <a:chOff x="0" y="0"/>
          <a:chExt cx="0" cy="0"/>
        </a:xfrm>
      </p:grpSpPr>
      <p:sp>
        <p:nvSpPr>
          <p:cNvPr id="2205" name="Google Shape;2205;g9816be120_1_37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6" name="Google Shape;2206;g9816be120_1_3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type="body" idx="1"/>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8" name="Google Shape;78;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79" name="Google Shape;79;p11"/>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
        <p:nvSpPr>
          <p:cNvPr id="80" name="Google Shape;80;p11"/>
          <p:cNvSpPr txBox="1"/>
          <p:nvPr>
            <p:ph type="body" idx="2"/>
          </p:nvPr>
        </p:nvSpPr>
        <p:spPr>
          <a:xfrm>
            <a:off x="9543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84" name="Google Shape;84;p12"/>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4"/>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91" name="Google Shape;91;p14"/>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92" name="Google Shape;92;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3" name="Google Shape;93;p14"/>
          <p:cNvSpPr txBox="1"/>
          <p:nvPr>
            <p:ph type="body" idx="2"/>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6" name="Google Shape;96;p15"/>
          <p:cNvSpPr txBox="1"/>
          <p:nvPr>
            <p:ph type="title"/>
          </p:nvPr>
        </p:nvSpPr>
        <p:spPr>
          <a:xfrm>
            <a:off x="95425" y="4382350"/>
            <a:ext cx="842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00" name="Shape 100"/>
        <p:cNvGrpSpPr/>
        <p:nvPr/>
      </p:nvGrpSpPr>
      <p:grpSpPr>
        <a:xfrm>
          <a:off x="0" y="0"/>
          <a:ext cx="0" cy="0"/>
          <a:chOff x="0" y="0"/>
          <a:chExt cx="0" cy="0"/>
        </a:xfrm>
      </p:grpSpPr>
      <p:sp>
        <p:nvSpPr>
          <p:cNvPr id="101" name="Google Shape;101;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05" name="Google Shape;105;p1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pic>
        <p:nvPicPr>
          <p:cNvPr id="106" name="Google Shape;106;p18"/>
          <p:cNvPicPr preferRelativeResize="0"/>
          <p:nvPr/>
        </p:nvPicPr>
        <p:blipFill>
          <a:blip r:embed="rId2"/>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109" name="Google Shape;109;p1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3" name="Google Shape;113;p1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14" name="Google Shape;114;p1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15" name="Google Shape;115;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19" name="Google Shape;119;p20"/>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0" name="Google Shape;120;p20"/>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26" name="Google Shape;126;p21"/>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7" name="Google Shape;127;p21"/>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8" name="Google Shape;128;p21"/>
          <p:cNvSpPr txBox="1"/>
          <p:nvPr>
            <p:ph type="subTitle" idx="3"/>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3" name="Google Shape;133;p2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37" name="Google Shape;137;p23"/>
          <p:cNvSpPr txBox="1"/>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8" name="Google Shape;138;p23"/>
          <p:cNvSpPr txBox="1"/>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21" name="Google Shape;21;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2" name="Google Shape;22;p4"/>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6" name="Google Shape;26;p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9pPr>
          </a:lstStyle>
          <a:p/>
        </p:txBody>
      </p:sp>
      <p:pic>
        <p:nvPicPr>
          <p:cNvPr id="27" name="Google Shape;27;p5"/>
          <p:cNvPicPr preferRelativeResize="0"/>
          <p:nvPr/>
        </p:nvPicPr>
        <p:blipFill>
          <a:blip r:embed="rId2"/>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30" name="Google Shape;30;p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subTitle" idx="1"/>
          </p:nvPr>
        </p:nvSpPr>
        <p:spPr>
          <a:xfrm>
            <a:off x="4835400" y="4198275"/>
            <a:ext cx="4045200" cy="465000"/>
          </a:xfrm>
          <a:prstGeom prst="rect">
            <a:avLst/>
          </a:prstGeom>
        </p:spPr>
        <p:txBody>
          <a:bodyPr spcFirstLastPara="1" wrap="square" lIns="91425" tIns="91425" rIns="91425" bIns="91425" anchor="t" anchorCtr="0">
            <a:noAutofit/>
          </a:bodyPr>
          <a:lstStyle>
            <a:lvl1pPr lvl="0" algn="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34" name="Google Shape;34;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6"/>
          <p:cNvSpPr txBox="1"/>
          <p:nvPr/>
        </p:nvSpPr>
        <p:spPr>
          <a:xfrm>
            <a:off x="6365900" y="3724875"/>
            <a:ext cx="25911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36" name="Google Shape;36;p6"/>
          <p:cNvSpPr txBox="1"/>
          <p:nvPr>
            <p:ph type="body" idx="2"/>
          </p:nvPr>
        </p:nvSpPr>
        <p:spPr>
          <a:xfrm>
            <a:off x="95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37" name="Google Shape;37;p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7"/>
          <p:cNvSpPr txBox="1"/>
          <p:nvPr>
            <p:ph type="subTitle" idx="1"/>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43" name="Google Shape;43;p7"/>
          <p:cNvSpPr txBox="1"/>
          <p:nvPr>
            <p:ph type="body" idx="2"/>
          </p:nvPr>
        </p:nvSpPr>
        <p:spPr>
          <a:xfrm>
            <a:off x="4667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44" name="Google Shape;44;p7"/>
          <p:cNvSpPr txBox="1"/>
          <p:nvPr>
            <p:ph type="title"/>
          </p:nvPr>
        </p:nvSpPr>
        <p:spPr>
          <a:xfrm>
            <a:off x="4572000" y="0"/>
            <a:ext cx="4572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w="19050" cap="flat" cmpd="sng">
            <a:solidFill>
              <a:srgbClr val="BF9000"/>
            </a:solidFill>
            <a:prstDash val="solid"/>
            <a:round/>
            <a:headEnd type="none" w="med" len="med"/>
            <a:tailEnd type="none" w="med" len="med"/>
          </a:ln>
        </p:spPr>
      </p:cxnSp>
      <p:pic>
        <p:nvPicPr>
          <p:cNvPr id="46" name="Google Shape;46;p7"/>
          <p:cNvPicPr preferRelativeResize="0"/>
          <p:nvPr/>
        </p:nvPicPr>
        <p:blipFill>
          <a:blip r:embed="rId2"/>
          <a:stretch>
            <a:fillRect/>
          </a:stretch>
        </p:blipFill>
        <p:spPr>
          <a:xfrm>
            <a:off x="0" y="4983478"/>
            <a:ext cx="457200" cy="160022"/>
          </a:xfrm>
          <a:prstGeom prst="rect">
            <a:avLst/>
          </a:prstGeom>
          <a:noFill/>
          <a:ln>
            <a:noFill/>
          </a:ln>
        </p:spPr>
      </p:pic>
      <p:sp>
        <p:nvSpPr>
          <p:cNvPr id="47" name="Google Shape;47;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51" name="Google Shape;51;p8"/>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52" name="Google Shape;52;p8"/>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54" name="Google Shape;54;p8"/>
          <p:cNvPicPr preferRelativeResize="0"/>
          <p:nvPr/>
        </p:nvPicPr>
        <p:blipFill>
          <a:blip r:embed="rId2"/>
          <a:stretch>
            <a:fillRect/>
          </a:stretch>
        </p:blipFill>
        <p:spPr>
          <a:xfrm>
            <a:off x="0" y="4983478"/>
            <a:ext cx="457200" cy="160022"/>
          </a:xfrm>
          <a:prstGeom prst="rect">
            <a:avLst/>
          </a:prstGeom>
          <a:noFill/>
          <a:ln>
            <a:noFill/>
          </a:ln>
        </p:spPr>
      </p:pic>
      <p:sp>
        <p:nvSpPr>
          <p:cNvPr id="55" name="Google Shape;5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8"/>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9"/>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Compare</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61" name="Google Shape;61;p9"/>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62" name="Google Shape;62;p9"/>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64" name="Google Shape;64;p9"/>
          <p:cNvPicPr preferRelativeResize="0"/>
          <p:nvPr/>
        </p:nvPicPr>
        <p:blipFill>
          <a:blip r:embed="rId2"/>
          <a:stretch>
            <a:fillRect/>
          </a:stretch>
        </p:blipFill>
        <p:spPr>
          <a:xfrm>
            <a:off x="0" y="4983478"/>
            <a:ext cx="457200" cy="160022"/>
          </a:xfrm>
          <a:prstGeom prst="rect">
            <a:avLst/>
          </a:prstGeom>
          <a:noFill/>
          <a:ln>
            <a:noFill/>
          </a:ln>
        </p:spPr>
      </p:pic>
      <p:sp>
        <p:nvSpPr>
          <p:cNvPr id="65" name="Google Shape;65;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0"/>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Solution</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70" name="Google Shape;70;p10"/>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1" name="Google Shape;71;p10"/>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73" name="Google Shape;73;p10"/>
          <p:cNvPicPr preferRelativeResize="0"/>
          <p:nvPr/>
        </p:nvPicPr>
        <p:blipFill>
          <a:blip r:embed="rId2"/>
          <a:stretch>
            <a:fillRect/>
          </a:stretch>
        </p:blipFill>
        <p:spPr>
          <a:xfrm>
            <a:off x="0" y="4983478"/>
            <a:ext cx="457200" cy="160022"/>
          </a:xfrm>
          <a:prstGeom prst="rect">
            <a:avLst/>
          </a:prstGeom>
          <a:noFill/>
          <a:ln>
            <a:noFill/>
          </a:ln>
        </p:spPr>
      </p:pic>
      <p:sp>
        <p:nvSpPr>
          <p:cNvPr id="74" name="Google Shape;7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B5394"/>
              </a:buClr>
              <a:buSzPts val="1600"/>
              <a:buFont typeface="Roboto Medium" panose="02000000000000000000"/>
              <a:buNone/>
              <a:defRPr sz="1600">
                <a:solidFill>
                  <a:srgbClr val="0B5394"/>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7" name="Google Shape;7;p1"/>
          <p:cNvSpPr txBox="1"/>
          <p:nvPr>
            <p:ph type="body" idx="1"/>
          </p:nvPr>
        </p:nvSpPr>
        <p:spPr>
          <a:xfrm>
            <a:off x="311700" y="5727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23"/>
          <a:stretch>
            <a:fillRect/>
          </a:stretch>
        </p:blipFill>
        <p:spPr>
          <a:xfrm>
            <a:off x="0" y="4983478"/>
            <a:ext cx="457200" cy="1600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3.xml"/><Relationship Id="rId1" Type="http://schemas.openxmlformats.org/officeDocument/2006/relationships/hyperlink" Target="https://docs.google.com/presentation/d/1QjAs-zx1i0_XWlLqsKtexb-iueao9jNLkN-gW9QxAD0/edit#slide=id.g12aaf29688_0_307"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3.xml"/><Relationship Id="rId4" Type="http://schemas.openxmlformats.org/officeDocument/2006/relationships/slide" Target="slide14.xml"/><Relationship Id="rId3" Type="http://schemas.openxmlformats.org/officeDocument/2006/relationships/hyperlink" Target="http://algs4.cs.princeton.edu/14analysis/Mergesort.java.html" TargetMode="External"/><Relationship Id="rId2" Type="http://schemas.openxmlformats.org/officeDocument/2006/relationships/hyperlink" Target="http://algs4.cs.princeton.edu/24pq/Heap.java.html" TargetMode="External"/><Relationship Id="rId1" Type="http://schemas.openxmlformats.org/officeDocument/2006/relationships/hyperlink" Target="http://algs4.cs.princeton.edu/21elementary/Selection.java.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hyperlink" Target="http://goo.gl/bVyVC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hyperlink" Target="https://docs.google.com/presentation/d/1mdCppuWQfKG5JUBHAMHPgbSv326JtCi5mvjH1-6XcMw/edit?usp=sharin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3.xml"/><Relationship Id="rId1" Type="http://schemas.openxmlformats.org/officeDocument/2006/relationships/hyperlink" Target="http://grepcode.com/file/repository.grepcode.com/java/root/jdk/openjdk/6-b14/java/util/Arrays.java#Arrays.mergeSort%28java.lang.Object%5B%5D%2Cjava.lang.Object%5B%5D%2Cint%2Cint%2Cint%29" TargetMode="External"/></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94.xml"/><Relationship Id="rId7" Type="http://schemas.openxmlformats.org/officeDocument/2006/relationships/slideLayout" Target="../slideLayouts/slideLayout3.xml"/><Relationship Id="rId6" Type="http://schemas.openxmlformats.org/officeDocument/2006/relationships/hyperlink" Target="https://docs.google.com/presentation/d/14RfFPU3RX9iDpE4OCXlXKmtaoxZbdNdcXTGhC9dr9xQ/edit#slide=id.g12a12f5ae1_0_98" TargetMode="External"/><Relationship Id="rId5" Type="http://schemas.openxmlformats.org/officeDocument/2006/relationships/slide" Target="slide51.xml"/><Relationship Id="rId4" Type="http://schemas.openxmlformats.org/officeDocument/2006/relationships/hyperlink" Target="http://algs4.cs.princeton.edu/21elementary/Insertion.java.html" TargetMode="External"/><Relationship Id="rId3" Type="http://schemas.openxmlformats.org/officeDocument/2006/relationships/hyperlink" Target="http://algs4.cs.princeton.edu/14analysis/Mergesort.java.html" TargetMode="External"/><Relationship Id="rId2" Type="http://schemas.openxmlformats.org/officeDocument/2006/relationships/hyperlink" Target="http://algs4.cs.princeton.edu/24pq/Heap.java.html" TargetMode="External"/><Relationship Id="rId1" Type="http://schemas.openxmlformats.org/officeDocument/2006/relationships/hyperlink" Target="http://algs4.cs.princeton.edu/21elementary/Selection.java.html"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96.xml"/><Relationship Id="rId6" Type="http://schemas.openxmlformats.org/officeDocument/2006/relationships/slideLayout" Target="../slideLayouts/slideLayout3.xml"/><Relationship Id="rId5" Type="http://schemas.openxmlformats.org/officeDocument/2006/relationships/hyperlink" Target="https://docs.google.com/presentation/d/14RfFPU3RX9iDpE4OCXlXKmtaoxZbdNdcXTGhC9dr9xQ/edit#slide=id.g12a12f5ae1_0_98" TargetMode="External"/><Relationship Id="rId4" Type="http://schemas.openxmlformats.org/officeDocument/2006/relationships/hyperlink" Target="http://algs4.cs.princeton.edu/21elementary/Insertion.java.html" TargetMode="External"/><Relationship Id="rId3" Type="http://schemas.openxmlformats.org/officeDocument/2006/relationships/hyperlink" Target="http://algs4.cs.princeton.edu/14analysis/Mergesort.java.html" TargetMode="External"/><Relationship Id="rId2" Type="http://schemas.openxmlformats.org/officeDocument/2006/relationships/hyperlink" Target="http://algs4.cs.princeton.edu/24pq/Heap.java.html" TargetMode="External"/><Relationship Id="rId1" Type="http://schemas.openxmlformats.org/officeDocument/2006/relationships/hyperlink" Target="http://algs4.cs.princeton.edu/21elementary/Selection.java.html"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hyperlink" Target="https://www.bl.uk/voices-of-science/interviewees/tony-hoare/audio/tony-hoare-inventing-quicksort" TargetMode="Externa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3.xml"/><Relationship Id="rId1" Type="http://schemas.openxmlformats.org/officeDocument/2006/relationships/hyperlink" Target="https://www.bl.uk/voices-of-science/interviewees/tony-hoare/audio/tony-hoare-inventing-quicks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solidFill>
                  <a:schemeClr val="accent3"/>
                </a:solidFill>
              </a:rPr>
              <a:t>Mergesort, Insertion Sort, and Quicksort</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BF9000"/>
                </a:solidFill>
                <a:latin typeface="Roboto Medium" panose="02000000000000000000"/>
                <a:ea typeface="Roboto Medium" panose="02000000000000000000"/>
                <a:cs typeface="Roboto Medium" panose="02000000000000000000"/>
                <a:sym typeface="Roboto Medium" panose="02000000000000000000"/>
              </a:rPr>
              <a:t>Lecture 30 (Sorting 2)</a:t>
            </a:r>
            <a:endParaRPr sz="1200">
              <a:solidFill>
                <a:srgbClr val="BF9000"/>
              </a:solidFill>
              <a:latin typeface="Roboto Medium" panose="02000000000000000000"/>
              <a:ea typeface="Roboto Medium" panose="02000000000000000000"/>
              <a:cs typeface="Roboto Medium" panose="02000000000000000000"/>
              <a:sym typeface="Roboto Medium" panose="02000000000000000000"/>
            </a:endParaRPr>
          </a:p>
        </p:txBody>
      </p:sp>
      <p:sp>
        <p:nvSpPr>
          <p:cNvPr id="146" name="Google Shape;146;p2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47" name="Google Shape;147;p24"/>
          <p:cNvSpPr txBox="1"/>
          <p:nvPr/>
        </p:nvSpPr>
        <p:spPr>
          <a:xfrm>
            <a:off x="311700" y="3854350"/>
            <a:ext cx="8520600" cy="65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a:latin typeface="Roboto Medium" panose="02000000000000000000"/>
                <a:ea typeface="Roboto Medium" panose="02000000000000000000"/>
                <a:cs typeface="Roboto Medium" panose="02000000000000000000"/>
                <a:sym typeface="Roboto Medium" panose="02000000000000000000"/>
              </a:rPr>
              <a:t>CS61B, </a:t>
            </a:r>
            <a:r>
              <a:rPr lang="en-GB" sz="1600">
                <a:latin typeface="Roboto Medium" panose="02000000000000000000"/>
                <a:ea typeface="Roboto Medium" panose="02000000000000000000"/>
                <a:cs typeface="Roboto Medium" panose="02000000000000000000"/>
                <a:sym typeface="Roboto Medium" panose="02000000000000000000"/>
              </a:rPr>
              <a:t>Spring 2024</a:t>
            </a:r>
            <a:r>
              <a:rPr lang="en-GB" sz="1600">
                <a:solidFill>
                  <a:srgbClr val="000000"/>
                </a:solidFill>
                <a:latin typeface="Roboto Medium" panose="02000000000000000000"/>
                <a:ea typeface="Roboto Medium" panose="02000000000000000000"/>
                <a:cs typeface="Roboto Medium" panose="02000000000000000000"/>
                <a:sym typeface="Roboto Medium" panose="02000000000000000000"/>
              </a:rPr>
              <a:t> @ UC Berkeley</a:t>
            </a:r>
            <a:endParaRPr sz="1600">
              <a:solidFill>
                <a:srgbClr val="000000"/>
              </a:solidFill>
              <a:latin typeface="Roboto Medium" panose="02000000000000000000"/>
              <a:ea typeface="Roboto Medium" panose="02000000000000000000"/>
              <a:cs typeface="Roboto Medium" panose="02000000000000000000"/>
              <a:sym typeface="Roboto Medium" panose="02000000000000000000"/>
            </a:endParaRPr>
          </a:p>
          <a:p>
            <a:pPr marL="0" lvl="0" indent="0" algn="l" rtl="0">
              <a:spcBef>
                <a:spcPts val="600"/>
              </a:spcBef>
              <a:spcAft>
                <a:spcPts val="0"/>
              </a:spcAft>
              <a:buNone/>
            </a:pPr>
            <a:r>
              <a:rPr lang="en-GB" sz="1600">
                <a:latin typeface="Roboto Light" panose="02000000000000000000"/>
                <a:ea typeface="Roboto Light" panose="02000000000000000000"/>
                <a:cs typeface="Roboto Light" panose="02000000000000000000"/>
                <a:sym typeface="Roboto Light" panose="02000000000000000000"/>
              </a:rPr>
              <a:t>Slides credit: </a:t>
            </a:r>
            <a:r>
              <a:rPr lang="en-GB" sz="1600">
                <a:solidFill>
                  <a:srgbClr val="000000"/>
                </a:solidFill>
                <a:latin typeface="Roboto Light" panose="02000000000000000000"/>
                <a:ea typeface="Roboto Light" panose="02000000000000000000"/>
                <a:cs typeface="Roboto Light" panose="02000000000000000000"/>
                <a:sym typeface="Roboto Light" panose="02000000000000000000"/>
              </a:rPr>
              <a:t>Josh Hug</a:t>
            </a:r>
            <a:endParaRPr sz="1600">
              <a:solidFill>
                <a:srgbClr val="000000"/>
              </a:solidFill>
              <a:latin typeface="Roboto Light" panose="02000000000000000000"/>
              <a:ea typeface="Roboto Light" panose="02000000000000000000"/>
              <a:cs typeface="Roboto Light" panose="02000000000000000000"/>
              <a:sym typeface="Roboto Light" panose="02000000000000000000"/>
            </a:endParaRPr>
          </a:p>
        </p:txBody>
      </p:sp>
      <p:pic>
        <p:nvPicPr>
          <p:cNvPr id="148" name="Google Shape;148;p24"/>
          <p:cNvPicPr preferRelativeResize="0"/>
          <p:nvPr/>
        </p:nvPicPr>
        <p:blipFill>
          <a:blip r:embed="rId1"/>
          <a:stretch>
            <a:fillRect/>
          </a:stretch>
        </p:blipFill>
        <p:spPr>
          <a:xfrm>
            <a:off x="6696800" y="424775"/>
            <a:ext cx="1786225" cy="208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5: Mergesort</a:t>
            </a:r>
            <a:endParaRPr lang="en-GB"/>
          </a:p>
        </p:txBody>
      </p:sp>
      <p:sp>
        <p:nvSpPr>
          <p:cNvPr id="354" name="Google Shape;354;p3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Mergesort does merges all the way down (no selection sort):</a:t>
            </a:r>
            <a:endParaRPr lang="en-GB"/>
          </a:p>
          <a:p>
            <a:pPr marL="457200" lvl="0" indent="-342900" algn="l" rtl="0">
              <a:spcBef>
                <a:spcPts val="600"/>
              </a:spcBef>
              <a:spcAft>
                <a:spcPts val="0"/>
              </a:spcAft>
              <a:buSzPts val="1800"/>
              <a:buChar char="●"/>
            </a:pPr>
            <a:r>
              <a:rPr lang="en-GB"/>
              <a:t>If array is of size 1, return.</a:t>
            </a:r>
            <a:endParaRPr lang="en-GB"/>
          </a:p>
          <a:p>
            <a:pPr marL="457200" lvl="0" indent="-342900" algn="l" rtl="0">
              <a:spcBef>
                <a:spcPts val="0"/>
              </a:spcBef>
              <a:spcAft>
                <a:spcPts val="0"/>
              </a:spcAft>
              <a:buSzPts val="1800"/>
              <a:buChar char="●"/>
            </a:pPr>
            <a:r>
              <a:rPr lang="en-GB"/>
              <a:t>Mergesort the left half: Θ(??).</a:t>
            </a:r>
            <a:endParaRPr lang="en-GB"/>
          </a:p>
          <a:p>
            <a:pPr marL="457200" lvl="0" indent="-342900" algn="l" rtl="0">
              <a:spcBef>
                <a:spcPts val="0"/>
              </a:spcBef>
              <a:spcAft>
                <a:spcPts val="0"/>
              </a:spcAft>
              <a:buSzPts val="1800"/>
              <a:buChar char="●"/>
            </a:pPr>
            <a:r>
              <a:rPr lang="en-GB"/>
              <a:t>Mergesort the right half: Θ(??).</a:t>
            </a:r>
            <a:endParaRPr lang="en-GB"/>
          </a:p>
          <a:p>
            <a:pPr marL="457200" lvl="0" indent="-342900" algn="l" rtl="0">
              <a:spcBef>
                <a:spcPts val="0"/>
              </a:spcBef>
              <a:spcAft>
                <a:spcPts val="0"/>
              </a:spcAft>
              <a:buSzPts val="1800"/>
              <a:buChar char="●"/>
            </a:pPr>
            <a:r>
              <a:rPr lang="en-GB"/>
              <a:t>Merge the results: Θ(N).</a:t>
            </a:r>
            <a:endParaRPr lang="en-GB"/>
          </a:p>
        </p:txBody>
      </p:sp>
      <p:grpSp>
        <p:nvGrpSpPr>
          <p:cNvPr id="355" name="Google Shape;355;p33"/>
          <p:cNvGrpSpPr/>
          <p:nvPr/>
        </p:nvGrpSpPr>
        <p:grpSpPr>
          <a:xfrm>
            <a:off x="7241575" y="1380068"/>
            <a:ext cx="838200" cy="670407"/>
            <a:chOff x="7246200" y="1613268"/>
            <a:chExt cx="838200" cy="670407"/>
          </a:xfrm>
        </p:grpSpPr>
        <p:sp>
          <p:nvSpPr>
            <p:cNvPr id="356" name="Google Shape;356;p33"/>
            <p:cNvSpPr/>
            <p:nvPr/>
          </p:nvSpPr>
          <p:spPr>
            <a:xfrm>
              <a:off x="7246200" y="1928175"/>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N=64</a:t>
              </a:r>
              <a:endParaRPr lang="en-GB"/>
            </a:p>
          </p:txBody>
        </p:sp>
        <p:sp>
          <p:nvSpPr>
            <p:cNvPr id="357" name="Google Shape;357;p33"/>
            <p:cNvSpPr txBox="1"/>
            <p:nvPr/>
          </p:nvSpPr>
          <p:spPr>
            <a:xfrm>
              <a:off x="7435593" y="161326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grpSp>
      <p:sp>
        <p:nvSpPr>
          <p:cNvPr id="358" name="Google Shape;358;p33"/>
          <p:cNvSpPr/>
          <p:nvPr/>
        </p:nvSpPr>
        <p:spPr>
          <a:xfrm>
            <a:off x="7246200" y="25572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64</a:t>
            </a:r>
            <a:endParaRPr lang="en-GB"/>
          </a:p>
        </p:txBody>
      </p:sp>
      <p:sp>
        <p:nvSpPr>
          <p:cNvPr id="359" name="Google Shape;359;p33"/>
          <p:cNvSpPr/>
          <p:nvPr/>
        </p:nvSpPr>
        <p:spPr>
          <a:xfrm>
            <a:off x="6496900" y="32811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32</a:t>
            </a:r>
            <a:endParaRPr lang="en-GB"/>
          </a:p>
        </p:txBody>
      </p:sp>
      <p:sp>
        <p:nvSpPr>
          <p:cNvPr id="360" name="Google Shape;360;p33"/>
          <p:cNvSpPr/>
          <p:nvPr/>
        </p:nvSpPr>
        <p:spPr>
          <a:xfrm>
            <a:off x="8020900" y="32811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32</a:t>
            </a:r>
            <a:endParaRPr lang="en-GB"/>
          </a:p>
        </p:txBody>
      </p:sp>
      <p:cxnSp>
        <p:nvCxnSpPr>
          <p:cNvPr id="361" name="Google Shape;361;p33"/>
          <p:cNvCxnSpPr>
            <a:stCxn id="359" idx="0"/>
            <a:endCxn id="358" idx="2"/>
          </p:cNvCxnSpPr>
          <p:nvPr/>
        </p:nvCxnSpPr>
        <p:spPr>
          <a:xfrm rot="10800000" flipH="1">
            <a:off x="6706450" y="2912750"/>
            <a:ext cx="749400" cy="368400"/>
          </a:xfrm>
          <a:prstGeom prst="straightConnector1">
            <a:avLst/>
          </a:prstGeom>
          <a:noFill/>
          <a:ln w="19050" cap="flat" cmpd="sng">
            <a:solidFill>
              <a:srgbClr val="666666"/>
            </a:solidFill>
            <a:prstDash val="solid"/>
            <a:round/>
            <a:headEnd type="none" w="med" len="med"/>
            <a:tailEnd type="triangle" w="med" len="med"/>
          </a:ln>
        </p:spPr>
      </p:cxnSp>
      <p:cxnSp>
        <p:nvCxnSpPr>
          <p:cNvPr id="362" name="Google Shape;362;p33"/>
          <p:cNvCxnSpPr>
            <a:stCxn id="360" idx="0"/>
            <a:endCxn id="358" idx="2"/>
          </p:cNvCxnSpPr>
          <p:nvPr/>
        </p:nvCxnSpPr>
        <p:spPr>
          <a:xfrm rot="10800000">
            <a:off x="7455850" y="2912750"/>
            <a:ext cx="774600" cy="368400"/>
          </a:xfrm>
          <a:prstGeom prst="straightConnector1">
            <a:avLst/>
          </a:prstGeom>
          <a:noFill/>
          <a:ln w="19050" cap="flat" cmpd="sng">
            <a:solidFill>
              <a:srgbClr val="666666"/>
            </a:solidFill>
            <a:prstDash val="solid"/>
            <a:round/>
            <a:headEnd type="none" w="med" len="med"/>
            <a:tailEnd type="triangle" w="med" len="med"/>
          </a:ln>
        </p:spPr>
      </p:cxnSp>
      <p:sp>
        <p:nvSpPr>
          <p:cNvPr id="363" name="Google Shape;363;p33"/>
          <p:cNvSpPr/>
          <p:nvPr/>
        </p:nvSpPr>
        <p:spPr>
          <a:xfrm>
            <a:off x="6115900" y="38780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sp>
        <p:nvSpPr>
          <p:cNvPr id="364" name="Google Shape;364;p33"/>
          <p:cNvSpPr/>
          <p:nvPr/>
        </p:nvSpPr>
        <p:spPr>
          <a:xfrm>
            <a:off x="6871600" y="38780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sp>
        <p:nvSpPr>
          <p:cNvPr id="365" name="Google Shape;365;p33"/>
          <p:cNvSpPr/>
          <p:nvPr/>
        </p:nvSpPr>
        <p:spPr>
          <a:xfrm>
            <a:off x="7627300" y="38780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sp>
        <p:nvSpPr>
          <p:cNvPr id="366" name="Google Shape;366;p33"/>
          <p:cNvSpPr txBox="1"/>
          <p:nvPr/>
        </p:nvSpPr>
        <p:spPr>
          <a:xfrm>
            <a:off x="8407400" y="3886200"/>
            <a:ext cx="888900" cy="1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cxnSp>
        <p:nvCxnSpPr>
          <p:cNvPr id="367" name="Google Shape;367;p33"/>
          <p:cNvCxnSpPr>
            <a:stCxn id="365" idx="0"/>
            <a:endCxn id="360" idx="2"/>
          </p:cNvCxnSpPr>
          <p:nvPr/>
        </p:nvCxnSpPr>
        <p:spPr>
          <a:xfrm rot="10800000" flipH="1">
            <a:off x="7836850" y="3636550"/>
            <a:ext cx="393600" cy="241500"/>
          </a:xfrm>
          <a:prstGeom prst="straightConnector1">
            <a:avLst/>
          </a:prstGeom>
          <a:noFill/>
          <a:ln w="19050" cap="flat" cmpd="sng">
            <a:solidFill>
              <a:srgbClr val="666666"/>
            </a:solidFill>
            <a:prstDash val="solid"/>
            <a:round/>
            <a:headEnd type="none" w="med" len="med"/>
            <a:tailEnd type="triangle" w="med" len="med"/>
          </a:ln>
        </p:spPr>
      </p:cxnSp>
      <p:cxnSp>
        <p:nvCxnSpPr>
          <p:cNvPr id="368" name="Google Shape;368;p33"/>
          <p:cNvCxnSpPr>
            <a:stCxn id="363" idx="0"/>
            <a:endCxn id="359" idx="2"/>
          </p:cNvCxnSpPr>
          <p:nvPr/>
        </p:nvCxnSpPr>
        <p:spPr>
          <a:xfrm rot="10800000" flipH="1">
            <a:off x="6325450" y="3636550"/>
            <a:ext cx="381000" cy="241500"/>
          </a:xfrm>
          <a:prstGeom prst="straightConnector1">
            <a:avLst/>
          </a:prstGeom>
          <a:noFill/>
          <a:ln w="19050" cap="flat" cmpd="sng">
            <a:solidFill>
              <a:srgbClr val="666666"/>
            </a:solidFill>
            <a:prstDash val="solid"/>
            <a:round/>
            <a:headEnd type="none" w="med" len="med"/>
            <a:tailEnd type="triangle" w="med" len="med"/>
          </a:ln>
        </p:spPr>
      </p:cxnSp>
      <p:cxnSp>
        <p:nvCxnSpPr>
          <p:cNvPr id="369" name="Google Shape;369;p33"/>
          <p:cNvCxnSpPr>
            <a:stCxn id="364" idx="0"/>
            <a:endCxn id="359" idx="2"/>
          </p:cNvCxnSpPr>
          <p:nvPr/>
        </p:nvCxnSpPr>
        <p:spPr>
          <a:xfrm rot="10800000">
            <a:off x="6706450" y="3636550"/>
            <a:ext cx="374700" cy="241500"/>
          </a:xfrm>
          <a:prstGeom prst="straightConnector1">
            <a:avLst/>
          </a:prstGeom>
          <a:noFill/>
          <a:ln w="19050" cap="flat" cmpd="sng">
            <a:solidFill>
              <a:srgbClr val="666666"/>
            </a:solidFill>
            <a:prstDash val="solid"/>
            <a:round/>
            <a:headEnd type="none" w="med" len="med"/>
            <a:tailEnd type="triangle" w="med" len="med"/>
          </a:ln>
        </p:spPr>
      </p:cxnSp>
      <p:sp>
        <p:nvSpPr>
          <p:cNvPr id="370" name="Google Shape;370;p33"/>
          <p:cNvSpPr/>
          <p:nvPr/>
        </p:nvSpPr>
        <p:spPr>
          <a:xfrm>
            <a:off x="5785700" y="44368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371" name="Google Shape;371;p33"/>
          <p:cNvSpPr/>
          <p:nvPr/>
        </p:nvSpPr>
        <p:spPr>
          <a:xfrm>
            <a:off x="6395300" y="4436850"/>
            <a:ext cx="4191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372" name="Google Shape;372;p33"/>
          <p:cNvSpPr txBox="1"/>
          <p:nvPr/>
        </p:nvSpPr>
        <p:spPr>
          <a:xfrm>
            <a:off x="6947800" y="4455900"/>
            <a:ext cx="888900" cy="1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cxnSp>
        <p:nvCxnSpPr>
          <p:cNvPr id="373" name="Google Shape;373;p33"/>
          <p:cNvCxnSpPr>
            <a:stCxn id="370" idx="0"/>
            <a:endCxn id="363" idx="2"/>
          </p:cNvCxnSpPr>
          <p:nvPr/>
        </p:nvCxnSpPr>
        <p:spPr>
          <a:xfrm rot="10800000" flipH="1">
            <a:off x="5995250" y="4233450"/>
            <a:ext cx="330300" cy="203400"/>
          </a:xfrm>
          <a:prstGeom prst="straightConnector1">
            <a:avLst/>
          </a:prstGeom>
          <a:noFill/>
          <a:ln w="19050" cap="flat" cmpd="sng">
            <a:solidFill>
              <a:srgbClr val="666666"/>
            </a:solidFill>
            <a:prstDash val="solid"/>
            <a:round/>
            <a:headEnd type="none" w="med" len="med"/>
            <a:tailEnd type="triangle" w="med" len="med"/>
          </a:ln>
        </p:spPr>
      </p:cxnSp>
      <p:cxnSp>
        <p:nvCxnSpPr>
          <p:cNvPr id="374" name="Google Shape;374;p33"/>
          <p:cNvCxnSpPr>
            <a:stCxn id="371" idx="0"/>
            <a:endCxn id="363" idx="2"/>
          </p:cNvCxnSpPr>
          <p:nvPr/>
        </p:nvCxnSpPr>
        <p:spPr>
          <a:xfrm rot="10800000">
            <a:off x="6325550" y="4233450"/>
            <a:ext cx="279300" cy="203400"/>
          </a:xfrm>
          <a:prstGeom prst="straightConnector1">
            <a:avLst/>
          </a:prstGeom>
          <a:noFill/>
          <a:ln w="19050" cap="flat" cmpd="sng">
            <a:solidFill>
              <a:srgbClr val="666666"/>
            </a:solidFill>
            <a:prstDash val="solid"/>
            <a:round/>
            <a:headEnd type="none" w="med" len="med"/>
            <a:tailEnd type="triangle" w="med" len="med"/>
          </a:ln>
        </p:spPr>
      </p:cxnSp>
      <p:sp>
        <p:nvSpPr>
          <p:cNvPr id="375" name="Google Shape;375;p33"/>
          <p:cNvSpPr txBox="1"/>
          <p:nvPr/>
        </p:nvSpPr>
        <p:spPr>
          <a:xfrm>
            <a:off x="6883400" y="2552700"/>
            <a:ext cx="4191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64</a:t>
            </a:r>
            <a:endParaRPr lang="en-GB"/>
          </a:p>
        </p:txBody>
      </p:sp>
      <p:sp>
        <p:nvSpPr>
          <p:cNvPr id="376" name="Google Shape;376;p33"/>
          <p:cNvSpPr txBox="1"/>
          <p:nvPr/>
        </p:nvSpPr>
        <p:spPr>
          <a:xfrm>
            <a:off x="6115900" y="3274650"/>
            <a:ext cx="4191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32</a:t>
            </a:r>
            <a:endParaRPr lang="en-GB"/>
          </a:p>
        </p:txBody>
      </p:sp>
      <p:sp>
        <p:nvSpPr>
          <p:cNvPr id="377" name="Google Shape;377;p33"/>
          <p:cNvSpPr txBox="1"/>
          <p:nvPr/>
        </p:nvSpPr>
        <p:spPr>
          <a:xfrm>
            <a:off x="7627300" y="3282429"/>
            <a:ext cx="4191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32</a:t>
            </a:r>
            <a:endParaRPr lang="en-GB"/>
          </a:p>
        </p:txBody>
      </p:sp>
      <p:sp>
        <p:nvSpPr>
          <p:cNvPr id="378" name="Google Shape;378;p33"/>
          <p:cNvSpPr txBox="1"/>
          <p:nvPr/>
        </p:nvSpPr>
        <p:spPr>
          <a:xfrm>
            <a:off x="5709500" y="3935050"/>
            <a:ext cx="4191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16</a:t>
            </a:r>
            <a:endParaRPr lang="en-GB"/>
          </a:p>
        </p:txBody>
      </p:sp>
      <p:sp>
        <p:nvSpPr>
          <p:cNvPr id="379" name="Google Shape;379;p33"/>
          <p:cNvSpPr txBox="1"/>
          <p:nvPr/>
        </p:nvSpPr>
        <p:spPr>
          <a:xfrm>
            <a:off x="6533782" y="3948968"/>
            <a:ext cx="4191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16</a:t>
            </a:r>
            <a:endParaRPr lang="en-GB"/>
          </a:p>
        </p:txBody>
      </p:sp>
      <p:sp>
        <p:nvSpPr>
          <p:cNvPr id="380" name="Google Shape;380;p33"/>
          <p:cNvSpPr txBox="1"/>
          <p:nvPr/>
        </p:nvSpPr>
        <p:spPr>
          <a:xfrm>
            <a:off x="7219582" y="3948968"/>
            <a:ext cx="4191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16</a:t>
            </a:r>
            <a:endParaRPr lang="en-GB"/>
          </a:p>
        </p:txBody>
      </p:sp>
      <p:sp>
        <p:nvSpPr>
          <p:cNvPr id="381" name="Google Shape;381;p33"/>
          <p:cNvSpPr txBox="1"/>
          <p:nvPr/>
        </p:nvSpPr>
        <p:spPr>
          <a:xfrm>
            <a:off x="5404700" y="4482368"/>
            <a:ext cx="4191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382" name="Google Shape;382;p33"/>
          <p:cNvSpPr txBox="1"/>
          <p:nvPr/>
        </p:nvSpPr>
        <p:spPr>
          <a:xfrm>
            <a:off x="6090500" y="4482368"/>
            <a:ext cx="4191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383" name="Google Shape;383;p33"/>
          <p:cNvSpPr txBox="1"/>
          <p:nvPr/>
        </p:nvSpPr>
        <p:spPr>
          <a:xfrm>
            <a:off x="7282471" y="2245965"/>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84" name="Google Shape;384;p33"/>
          <p:cNvSpPr txBox="1"/>
          <p:nvPr/>
        </p:nvSpPr>
        <p:spPr>
          <a:xfrm>
            <a:off x="6496896" y="2957740"/>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85" name="Google Shape;385;p33"/>
          <p:cNvSpPr txBox="1"/>
          <p:nvPr/>
        </p:nvSpPr>
        <p:spPr>
          <a:xfrm>
            <a:off x="8174346" y="2957740"/>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86" name="Google Shape;386;p33"/>
          <p:cNvSpPr txBox="1"/>
          <p:nvPr/>
        </p:nvSpPr>
        <p:spPr>
          <a:xfrm>
            <a:off x="6039496" y="3576981"/>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87" name="Google Shape;387;p33"/>
          <p:cNvSpPr txBox="1"/>
          <p:nvPr/>
        </p:nvSpPr>
        <p:spPr>
          <a:xfrm>
            <a:off x="7058040" y="3582384"/>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88" name="Google Shape;388;p33"/>
          <p:cNvSpPr txBox="1"/>
          <p:nvPr/>
        </p:nvSpPr>
        <p:spPr>
          <a:xfrm>
            <a:off x="7518746" y="3576981"/>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89" name="Google Shape;389;p33"/>
          <p:cNvSpPr txBox="1"/>
          <p:nvPr/>
        </p:nvSpPr>
        <p:spPr>
          <a:xfrm>
            <a:off x="5695632" y="4136563"/>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90" name="Google Shape;390;p33"/>
          <p:cNvSpPr txBox="1"/>
          <p:nvPr/>
        </p:nvSpPr>
        <p:spPr>
          <a:xfrm>
            <a:off x="6571755" y="4141069"/>
            <a:ext cx="3558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91" name="Google Shape;391;p33"/>
          <p:cNvSpPr txBox="1"/>
          <p:nvPr/>
        </p:nvSpPr>
        <p:spPr>
          <a:xfrm>
            <a:off x="153700" y="2481050"/>
            <a:ext cx="5593800" cy="2276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SzPts val="1100"/>
              <a:buNone/>
            </a:pPr>
            <a:r>
              <a:rPr lang="en-GB" sz="2000">
                <a:solidFill>
                  <a:schemeClr val="dk1"/>
                </a:solidFill>
                <a:latin typeface="Calibri" panose="020F0502020204030204"/>
                <a:ea typeface="Calibri" panose="020F0502020204030204"/>
                <a:cs typeface="Calibri" panose="020F0502020204030204"/>
                <a:sym typeface="Calibri" panose="020F0502020204030204"/>
              </a:rPr>
              <a:t>Total runtime to merge all the way down: ~384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600"/>
              </a:spcBef>
              <a:spcAft>
                <a:spcPts val="0"/>
              </a:spcAft>
              <a:buClr>
                <a:schemeClr val="dk1"/>
              </a:buClr>
              <a:buSzPts val="2000"/>
              <a:buFont typeface="Calibri" panose="020F0502020204030204"/>
              <a:buChar char="●"/>
            </a:pPr>
            <a:r>
              <a:rPr lang="en-GB" sz="2000">
                <a:solidFill>
                  <a:srgbClr val="38761D"/>
                </a:solidFill>
                <a:latin typeface="Calibri" panose="020F0502020204030204"/>
                <a:ea typeface="Calibri" panose="020F0502020204030204"/>
                <a:cs typeface="Calibri" panose="020F0502020204030204"/>
                <a:sym typeface="Calibri" panose="020F0502020204030204"/>
              </a:rPr>
              <a:t>Top layer</a:t>
            </a:r>
            <a:r>
              <a:rPr lang="en-GB" sz="2000">
                <a:solidFill>
                  <a:schemeClr val="dk1"/>
                </a:solidFill>
                <a:latin typeface="Calibri" panose="020F0502020204030204"/>
                <a:ea typeface="Calibri" panose="020F0502020204030204"/>
                <a:cs typeface="Calibri" panose="020F0502020204030204"/>
                <a:sym typeface="Calibri" panose="020F0502020204030204"/>
              </a:rPr>
              <a:t>: ~64 = 64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chemeClr val="dk1"/>
              </a:buClr>
              <a:buSzPts val="2000"/>
              <a:buFont typeface="Calibri" panose="020F0502020204030204"/>
              <a:buChar char="●"/>
            </a:pPr>
            <a:r>
              <a:rPr lang="en-GB" sz="2000">
                <a:solidFill>
                  <a:srgbClr val="38761D"/>
                </a:solidFill>
                <a:latin typeface="Calibri" panose="020F0502020204030204"/>
                <a:ea typeface="Calibri" panose="020F0502020204030204"/>
                <a:cs typeface="Calibri" panose="020F0502020204030204"/>
                <a:sym typeface="Calibri" panose="020F0502020204030204"/>
              </a:rPr>
              <a:t>Second layer</a:t>
            </a:r>
            <a:r>
              <a:rPr lang="en-GB" sz="2000">
                <a:solidFill>
                  <a:schemeClr val="dk1"/>
                </a:solidFill>
                <a:latin typeface="Calibri" panose="020F0502020204030204"/>
                <a:ea typeface="Calibri" panose="020F0502020204030204"/>
                <a:cs typeface="Calibri" panose="020F0502020204030204"/>
                <a:sym typeface="Calibri" panose="020F0502020204030204"/>
              </a:rPr>
              <a:t>: ~32*2 = 64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chemeClr val="dk1"/>
              </a:buClr>
              <a:buSzPts val="2000"/>
              <a:buFont typeface="Calibri" panose="020F0502020204030204"/>
              <a:buChar char="●"/>
            </a:pPr>
            <a:r>
              <a:rPr lang="en-GB" sz="2000">
                <a:solidFill>
                  <a:srgbClr val="38761D"/>
                </a:solidFill>
                <a:latin typeface="Calibri" panose="020F0502020204030204"/>
                <a:ea typeface="Calibri" panose="020F0502020204030204"/>
                <a:cs typeface="Calibri" panose="020F0502020204030204"/>
                <a:sym typeface="Calibri" panose="020F0502020204030204"/>
              </a:rPr>
              <a:t>Third layer</a:t>
            </a:r>
            <a:r>
              <a:rPr lang="en-GB" sz="2000">
                <a:solidFill>
                  <a:schemeClr val="dk1"/>
                </a:solidFill>
                <a:latin typeface="Calibri" panose="020F0502020204030204"/>
                <a:ea typeface="Calibri" panose="020F0502020204030204"/>
                <a:cs typeface="Calibri" panose="020F0502020204030204"/>
                <a:sym typeface="Calibri" panose="020F0502020204030204"/>
              </a:rPr>
              <a:t>: ~16*4 = 64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Overall runtime in AU is ~64k, where k is the number of layers.</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k = log</a:t>
            </a:r>
            <a:r>
              <a:rPr lang="en-GB" sz="2000" baseline="-25000">
                <a:solidFill>
                  <a:schemeClr val="dk1"/>
                </a:solidFill>
                <a:latin typeface="Calibri" panose="020F0502020204030204"/>
                <a:ea typeface="Calibri" panose="020F0502020204030204"/>
                <a:cs typeface="Calibri" panose="020F0502020204030204"/>
                <a:sym typeface="Calibri" panose="020F0502020204030204"/>
              </a:rPr>
              <a:t>2</a:t>
            </a:r>
            <a:r>
              <a:rPr lang="en-GB" sz="2000">
                <a:solidFill>
                  <a:schemeClr val="dk1"/>
                </a:solidFill>
                <a:latin typeface="Calibri" panose="020F0502020204030204"/>
                <a:ea typeface="Calibri" panose="020F0502020204030204"/>
                <a:cs typeface="Calibri" panose="020F0502020204030204"/>
                <a:sym typeface="Calibri" panose="020F0502020204030204"/>
              </a:rPr>
              <a:t>(64) = 6, so ~384 total AU.</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92" name="Google Shape;392;p33"/>
          <p:cNvGrpSpPr/>
          <p:nvPr/>
        </p:nvGrpSpPr>
        <p:grpSpPr>
          <a:xfrm>
            <a:off x="8694250" y="2552700"/>
            <a:ext cx="545850" cy="2220211"/>
            <a:chOff x="8694250" y="2837275"/>
            <a:chExt cx="545850" cy="2031300"/>
          </a:xfrm>
        </p:grpSpPr>
        <p:sp>
          <p:nvSpPr>
            <p:cNvPr id="393" name="Google Shape;393;p33"/>
            <p:cNvSpPr/>
            <p:nvPr/>
          </p:nvSpPr>
          <p:spPr>
            <a:xfrm>
              <a:off x="8694250" y="2837275"/>
              <a:ext cx="279300" cy="20313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3"/>
            <p:cNvSpPr txBox="1"/>
            <p:nvPr/>
          </p:nvSpPr>
          <p:spPr>
            <a:xfrm>
              <a:off x="8846500" y="3060075"/>
              <a:ext cx="3936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k</a:t>
              </a:r>
              <a:endParaRPr lang="en-GB"/>
            </a:p>
          </p:txBody>
        </p:sp>
      </p:grpSp>
      <p:sp>
        <p:nvSpPr>
          <p:cNvPr id="395" name="Google Shape;395;p33"/>
          <p:cNvSpPr/>
          <p:nvPr/>
        </p:nvSpPr>
        <p:spPr>
          <a:xfrm>
            <a:off x="8484701" y="4635150"/>
            <a:ext cx="642300" cy="198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3"/>
          <p:cNvSpPr txBox="1"/>
          <p:nvPr/>
        </p:nvSpPr>
        <p:spPr>
          <a:xfrm>
            <a:off x="8673950" y="4576875"/>
            <a:ext cx="355800" cy="1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sp>
        <p:nvSpPr>
          <p:cNvPr id="397" name="Google Shape;397;p33"/>
          <p:cNvSpPr txBox="1"/>
          <p:nvPr/>
        </p:nvSpPr>
        <p:spPr>
          <a:xfrm>
            <a:off x="6227275" y="1656603"/>
            <a:ext cx="11682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~4096 AU</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Effect transition="in" filter="fade">
                                      <p:cBhvr>
                                        <p:cTn id="7" dur="1"/>
                                        <p:tgtEl>
                                          <p:spTgt spid="3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xEl>
                                              <p:pRg st="1" end="1"/>
                                            </p:txEl>
                                          </p:spTgt>
                                        </p:tgtEl>
                                        <p:attrNameLst>
                                          <p:attrName>style.visibility</p:attrName>
                                        </p:attrNameLst>
                                      </p:cBhvr>
                                      <p:to>
                                        <p:strVal val="visible"/>
                                      </p:to>
                                    </p:set>
                                    <p:animEffect transition="in" filter="fade">
                                      <p:cBhvr>
                                        <p:cTn id="12" dur="1"/>
                                        <p:tgtEl>
                                          <p:spTgt spid="3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1">
                                            <p:txEl>
                                              <p:pRg st="2" end="2"/>
                                            </p:txEl>
                                          </p:spTgt>
                                        </p:tgtEl>
                                        <p:attrNameLst>
                                          <p:attrName>style.visibility</p:attrName>
                                        </p:attrNameLst>
                                      </p:cBhvr>
                                      <p:to>
                                        <p:strVal val="visible"/>
                                      </p:to>
                                    </p:set>
                                    <p:animEffect transition="in" filter="fade">
                                      <p:cBhvr>
                                        <p:cTn id="17" dur="1"/>
                                        <p:tgtEl>
                                          <p:spTgt spid="3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1">
                                            <p:txEl>
                                              <p:pRg st="3" end="3"/>
                                            </p:txEl>
                                          </p:spTgt>
                                        </p:tgtEl>
                                        <p:attrNameLst>
                                          <p:attrName>style.visibility</p:attrName>
                                        </p:attrNameLst>
                                      </p:cBhvr>
                                      <p:to>
                                        <p:strVal val="visible"/>
                                      </p:to>
                                    </p:set>
                                    <p:animEffect transition="in" filter="fade">
                                      <p:cBhvr>
                                        <p:cTn id="22" dur="1"/>
                                        <p:tgtEl>
                                          <p:spTgt spid="3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1">
                                            <p:txEl>
                                              <p:pRg st="4" end="4"/>
                                            </p:txEl>
                                          </p:spTgt>
                                        </p:tgtEl>
                                        <p:attrNameLst>
                                          <p:attrName>style.visibility</p:attrName>
                                        </p:attrNameLst>
                                      </p:cBhvr>
                                      <p:to>
                                        <p:strVal val="visible"/>
                                      </p:to>
                                    </p:set>
                                    <p:animEffect transition="in" filter="fade">
                                      <p:cBhvr>
                                        <p:cTn id="27" dur="1"/>
                                        <p:tgtEl>
                                          <p:spTgt spid="3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1">
                                            <p:txEl>
                                              <p:pRg st="5" end="5"/>
                                            </p:txEl>
                                          </p:spTgt>
                                        </p:tgtEl>
                                        <p:attrNameLst>
                                          <p:attrName>style.visibility</p:attrName>
                                        </p:attrNameLst>
                                      </p:cBhvr>
                                      <p:to>
                                        <p:strVal val="visible"/>
                                      </p:to>
                                    </p:set>
                                    <p:animEffect transition="in" filter="fade">
                                      <p:cBhvr>
                                        <p:cTn id="32" dur="1"/>
                                        <p:tgtEl>
                                          <p:spTgt spid="39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215" name="Shape 2215"/>
        <p:cNvGrpSpPr/>
        <p:nvPr/>
      </p:nvGrpSpPr>
      <p:grpSpPr>
        <a:xfrm>
          <a:off x="0" y="0"/>
          <a:ext cx="0" cy="0"/>
          <a:chOff x="0" y="0"/>
          <a:chExt cx="0" cy="0"/>
        </a:xfrm>
      </p:grpSpPr>
      <p:sp>
        <p:nvSpPr>
          <p:cNvPr id="2216" name="Google Shape;2216;p12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Core Idea of Tony’s Sort: Partitioning </a:t>
            </a:r>
            <a:r>
              <a:rPr lang="en-GB"/>
              <a:t>http://yellkey.com</a:t>
            </a:r>
            <a:r>
              <a:rPr lang="en-GB">
                <a:solidFill>
                  <a:srgbClr val="38761D"/>
                </a:solidFill>
              </a:rPr>
              <a:t>/TODO</a:t>
            </a:r>
            <a:endParaRPr lang="en-GB">
              <a:solidFill>
                <a:srgbClr val="38761D"/>
              </a:solidFill>
            </a:endParaRPr>
          </a:p>
        </p:txBody>
      </p:sp>
      <p:sp>
        <p:nvSpPr>
          <p:cNvPr id="2217" name="Google Shape;2217;p12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 partition an array a[] on element </a:t>
            </a:r>
            <a:r>
              <a:rPr lang="en-GB">
                <a:solidFill>
                  <a:srgbClr val="000000"/>
                </a:solidFill>
                <a:highlight>
                  <a:srgbClr val="B1DD8B"/>
                </a:highlight>
              </a:rPr>
              <a:t>x=a[i]</a:t>
            </a:r>
            <a:r>
              <a:rPr lang="en-GB"/>
              <a:t> is to rearrange a[] so that:</a:t>
            </a:r>
            <a:endParaRPr lang="en-GB"/>
          </a:p>
          <a:p>
            <a:pPr marL="457200" lvl="0" indent="-342900" algn="l" rtl="0">
              <a:spcBef>
                <a:spcPts val="600"/>
              </a:spcBef>
              <a:spcAft>
                <a:spcPts val="0"/>
              </a:spcAft>
              <a:buSzPts val="1800"/>
              <a:buChar char="●"/>
            </a:pPr>
            <a:r>
              <a:rPr lang="en-GB"/>
              <a:t>x moves to position j (may be the same as i)</a:t>
            </a:r>
            <a:endParaRPr lang="en-GB"/>
          </a:p>
          <a:p>
            <a:pPr marL="457200" lvl="0" indent="-342900" algn="l" rtl="0">
              <a:spcBef>
                <a:spcPts val="0"/>
              </a:spcBef>
              <a:spcAft>
                <a:spcPts val="0"/>
              </a:spcAft>
              <a:buSzPts val="1800"/>
              <a:buChar char="●"/>
            </a:pPr>
            <a:r>
              <a:rPr lang="en-GB"/>
              <a:t>All entries to the left of </a:t>
            </a:r>
            <a:r>
              <a:rPr lang="en-GB">
                <a:solidFill>
                  <a:srgbClr val="000000"/>
                </a:solidFill>
                <a:highlight>
                  <a:srgbClr val="B1DD8B"/>
                </a:highlight>
              </a:rPr>
              <a:t>x</a:t>
            </a:r>
            <a:r>
              <a:rPr lang="en-GB"/>
              <a:t> are &lt;= </a:t>
            </a:r>
            <a:r>
              <a:rPr lang="en-GB">
                <a:highlight>
                  <a:srgbClr val="B1DD8B"/>
                </a:highlight>
              </a:rPr>
              <a:t>x</a:t>
            </a:r>
            <a:r>
              <a:rPr lang="en-GB"/>
              <a:t>.</a:t>
            </a:r>
            <a:endParaRPr lang="en-GB"/>
          </a:p>
          <a:p>
            <a:pPr marL="457200" lvl="0" indent="-342900" algn="l" rtl="0">
              <a:spcBef>
                <a:spcPts val="0"/>
              </a:spcBef>
              <a:spcAft>
                <a:spcPts val="0"/>
              </a:spcAft>
              <a:buSzPts val="1800"/>
              <a:buChar char="●"/>
            </a:pPr>
            <a:r>
              <a:rPr lang="en-GB"/>
              <a:t>All entries to the right of </a:t>
            </a:r>
            <a:r>
              <a:rPr lang="en-GB">
                <a:solidFill>
                  <a:srgbClr val="000000"/>
                </a:solidFill>
                <a:highlight>
                  <a:srgbClr val="B1DD8B"/>
                </a:highlight>
              </a:rPr>
              <a:t>x</a:t>
            </a:r>
            <a:r>
              <a:rPr lang="en-GB"/>
              <a:t> are &gt;= </a:t>
            </a:r>
            <a:r>
              <a:rPr lang="en-GB">
                <a:highlight>
                  <a:srgbClr val="B1DD8B"/>
                </a:highlight>
              </a:rPr>
              <a:t>x</a:t>
            </a:r>
            <a:r>
              <a:rPr lang="en-GB"/>
              <a:t>.</a:t>
            </a:r>
            <a:endParaRPr lang="en-GB"/>
          </a:p>
        </p:txBody>
      </p:sp>
      <p:sp>
        <p:nvSpPr>
          <p:cNvPr id="2218" name="Google Shape;2218;p123"/>
          <p:cNvSpPr/>
          <p:nvPr/>
        </p:nvSpPr>
        <p:spPr>
          <a:xfrm>
            <a:off x="5291050"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19" name="Google Shape;2219;p123"/>
          <p:cNvSpPr/>
          <p:nvPr/>
        </p:nvSpPr>
        <p:spPr>
          <a:xfrm>
            <a:off x="582010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20" name="Google Shape;2220;p123"/>
          <p:cNvSpPr/>
          <p:nvPr/>
        </p:nvSpPr>
        <p:spPr>
          <a:xfrm>
            <a:off x="6353686" y="17406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21" name="Google Shape;2221;p123"/>
          <p:cNvSpPr/>
          <p:nvPr/>
        </p:nvSpPr>
        <p:spPr>
          <a:xfrm>
            <a:off x="6882741"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22" name="Google Shape;2222;p123"/>
          <p:cNvSpPr/>
          <p:nvPr/>
        </p:nvSpPr>
        <p:spPr>
          <a:xfrm>
            <a:off x="7411309"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23" name="Google Shape;2223;p123"/>
          <p:cNvSpPr/>
          <p:nvPr/>
        </p:nvSpPr>
        <p:spPr>
          <a:xfrm>
            <a:off x="7940363"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24" name="Google Shape;2224;p123"/>
          <p:cNvSpPr/>
          <p:nvPr/>
        </p:nvSpPr>
        <p:spPr>
          <a:xfrm>
            <a:off x="847394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25" name="Google Shape;2225;p123"/>
          <p:cNvSpPr txBox="1"/>
          <p:nvPr>
            <p:ph type="body" idx="1"/>
          </p:nvPr>
        </p:nvSpPr>
        <p:spPr>
          <a:xfrm>
            <a:off x="243000" y="4255650"/>
            <a:ext cx="8618700" cy="8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partitions are valid?</a:t>
            </a:r>
            <a:endParaRPr lang="en-GB"/>
          </a:p>
        </p:txBody>
      </p:sp>
      <p:sp>
        <p:nvSpPr>
          <p:cNvPr id="2226" name="Google Shape;2226;p123"/>
          <p:cNvSpPr txBox="1"/>
          <p:nvPr/>
        </p:nvSpPr>
        <p:spPr>
          <a:xfrm>
            <a:off x="6490800" y="1444475"/>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grpSp>
        <p:nvGrpSpPr>
          <p:cNvPr id="2227" name="Google Shape;2227;p123"/>
          <p:cNvGrpSpPr/>
          <p:nvPr/>
        </p:nvGrpSpPr>
        <p:grpSpPr>
          <a:xfrm>
            <a:off x="118850" y="2435550"/>
            <a:ext cx="8666745" cy="1666825"/>
            <a:chOff x="118850" y="2435550"/>
            <a:chExt cx="8666745" cy="1666825"/>
          </a:xfrm>
        </p:grpSpPr>
        <p:grpSp>
          <p:nvGrpSpPr>
            <p:cNvPr id="2228" name="Google Shape;2228;p123"/>
            <p:cNvGrpSpPr/>
            <p:nvPr/>
          </p:nvGrpSpPr>
          <p:grpSpPr>
            <a:xfrm>
              <a:off x="118850" y="2731650"/>
              <a:ext cx="8666745" cy="1370725"/>
              <a:chOff x="118850" y="2731650"/>
              <a:chExt cx="8666745" cy="1370725"/>
            </a:xfrm>
          </p:grpSpPr>
          <p:sp>
            <p:nvSpPr>
              <p:cNvPr id="2229" name="Google Shape;2229;p123"/>
              <p:cNvSpPr/>
              <p:nvPr/>
            </p:nvSpPr>
            <p:spPr>
              <a:xfrm>
                <a:off x="6021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30" name="Google Shape;2230;p123"/>
              <p:cNvSpPr/>
              <p:nvPr/>
            </p:nvSpPr>
            <p:spPr>
              <a:xfrm>
                <a:off x="11311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31" name="Google Shape;2231;p123"/>
              <p:cNvSpPr/>
              <p:nvPr/>
            </p:nvSpPr>
            <p:spPr>
              <a:xfrm>
                <a:off x="1664737"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32" name="Google Shape;2232;p123"/>
              <p:cNvSpPr/>
              <p:nvPr/>
            </p:nvSpPr>
            <p:spPr>
              <a:xfrm>
                <a:off x="21937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33" name="Google Shape;2233;p123"/>
              <p:cNvSpPr/>
              <p:nvPr/>
            </p:nvSpPr>
            <p:spPr>
              <a:xfrm>
                <a:off x="27223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34" name="Google Shape;2234;p123"/>
              <p:cNvSpPr/>
              <p:nvPr/>
            </p:nvSpPr>
            <p:spPr>
              <a:xfrm>
                <a:off x="32514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35" name="Google Shape;2235;p123"/>
              <p:cNvSpPr/>
              <p:nvPr/>
            </p:nvSpPr>
            <p:spPr>
              <a:xfrm>
                <a:off x="37849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36" name="Google Shape;2236;p123"/>
              <p:cNvSpPr/>
              <p:nvPr/>
            </p:nvSpPr>
            <p:spPr>
              <a:xfrm>
                <a:off x="6021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37" name="Google Shape;2237;p123"/>
              <p:cNvSpPr/>
              <p:nvPr/>
            </p:nvSpPr>
            <p:spPr>
              <a:xfrm>
                <a:off x="11311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38" name="Google Shape;2238;p123"/>
              <p:cNvSpPr/>
              <p:nvPr/>
            </p:nvSpPr>
            <p:spPr>
              <a:xfrm>
                <a:off x="1664737"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39" name="Google Shape;2239;p123"/>
              <p:cNvSpPr/>
              <p:nvPr/>
            </p:nvSpPr>
            <p:spPr>
              <a:xfrm>
                <a:off x="21937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40" name="Google Shape;2240;p123"/>
              <p:cNvSpPr/>
              <p:nvPr/>
            </p:nvSpPr>
            <p:spPr>
              <a:xfrm>
                <a:off x="2722359"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41" name="Google Shape;2241;p123"/>
              <p:cNvSpPr/>
              <p:nvPr/>
            </p:nvSpPr>
            <p:spPr>
              <a:xfrm>
                <a:off x="32514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42" name="Google Shape;2242;p123"/>
              <p:cNvSpPr/>
              <p:nvPr/>
            </p:nvSpPr>
            <p:spPr>
              <a:xfrm>
                <a:off x="37849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43" name="Google Shape;2243;p123"/>
              <p:cNvSpPr/>
              <p:nvPr/>
            </p:nvSpPr>
            <p:spPr>
              <a:xfrm>
                <a:off x="50627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44" name="Google Shape;2244;p123"/>
              <p:cNvSpPr/>
              <p:nvPr/>
            </p:nvSpPr>
            <p:spPr>
              <a:xfrm>
                <a:off x="55917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45" name="Google Shape;2245;p123"/>
              <p:cNvSpPr/>
              <p:nvPr/>
            </p:nvSpPr>
            <p:spPr>
              <a:xfrm>
                <a:off x="6125336"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46" name="Google Shape;2246;p123"/>
              <p:cNvSpPr/>
              <p:nvPr/>
            </p:nvSpPr>
            <p:spPr>
              <a:xfrm>
                <a:off x="66543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47" name="Google Shape;2247;p123"/>
              <p:cNvSpPr/>
              <p:nvPr/>
            </p:nvSpPr>
            <p:spPr>
              <a:xfrm>
                <a:off x="71829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48" name="Google Shape;2248;p123"/>
              <p:cNvSpPr/>
              <p:nvPr/>
            </p:nvSpPr>
            <p:spPr>
              <a:xfrm>
                <a:off x="77120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49" name="Google Shape;2249;p123"/>
              <p:cNvSpPr/>
              <p:nvPr/>
            </p:nvSpPr>
            <p:spPr>
              <a:xfrm>
                <a:off x="82455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50" name="Google Shape;2250;p123"/>
              <p:cNvSpPr/>
              <p:nvPr/>
            </p:nvSpPr>
            <p:spPr>
              <a:xfrm>
                <a:off x="50627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51" name="Google Shape;2251;p123"/>
              <p:cNvSpPr/>
              <p:nvPr/>
            </p:nvSpPr>
            <p:spPr>
              <a:xfrm>
                <a:off x="55917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52" name="Google Shape;2252;p123"/>
              <p:cNvSpPr/>
              <p:nvPr/>
            </p:nvSpPr>
            <p:spPr>
              <a:xfrm>
                <a:off x="6125336"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53" name="Google Shape;2253;p123"/>
              <p:cNvSpPr/>
              <p:nvPr/>
            </p:nvSpPr>
            <p:spPr>
              <a:xfrm>
                <a:off x="66543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54" name="Google Shape;2254;p123"/>
              <p:cNvSpPr/>
              <p:nvPr/>
            </p:nvSpPr>
            <p:spPr>
              <a:xfrm>
                <a:off x="7182959"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55" name="Google Shape;2255;p123"/>
              <p:cNvSpPr/>
              <p:nvPr/>
            </p:nvSpPr>
            <p:spPr>
              <a:xfrm>
                <a:off x="77120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56" name="Google Shape;2256;p123"/>
              <p:cNvSpPr/>
              <p:nvPr/>
            </p:nvSpPr>
            <p:spPr>
              <a:xfrm>
                <a:off x="82455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57" name="Google Shape;2257;p123"/>
              <p:cNvSpPr txBox="1"/>
              <p:nvPr/>
            </p:nvSpPr>
            <p:spPr>
              <a:xfrm>
                <a:off x="118850" y="27316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A.</a:t>
                </a:r>
                <a:endParaRPr sz="2400">
                  <a:latin typeface="Consolas" panose="020B0609020204030204"/>
                  <a:ea typeface="Consolas" panose="020B0609020204030204"/>
                  <a:cs typeface="Consolas" panose="020B0609020204030204"/>
                  <a:sym typeface="Consolas" panose="020B0609020204030204"/>
                </a:endParaRPr>
              </a:p>
            </p:txBody>
          </p:sp>
          <p:sp>
            <p:nvSpPr>
              <p:cNvPr id="2258" name="Google Shape;2258;p123"/>
              <p:cNvSpPr txBox="1"/>
              <p:nvPr/>
            </p:nvSpPr>
            <p:spPr>
              <a:xfrm>
                <a:off x="118850" y="35698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C.</a:t>
                </a:r>
                <a:endParaRPr sz="2400">
                  <a:latin typeface="Consolas" panose="020B0609020204030204"/>
                  <a:ea typeface="Consolas" panose="020B0609020204030204"/>
                  <a:cs typeface="Consolas" panose="020B0609020204030204"/>
                  <a:sym typeface="Consolas" panose="020B0609020204030204"/>
                </a:endParaRPr>
              </a:p>
            </p:txBody>
          </p:sp>
          <p:sp>
            <p:nvSpPr>
              <p:cNvPr id="2259" name="Google Shape;2259;p123"/>
              <p:cNvSpPr txBox="1"/>
              <p:nvPr/>
            </p:nvSpPr>
            <p:spPr>
              <a:xfrm>
                <a:off x="4583218" y="27503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B.</a:t>
                </a:r>
                <a:endParaRPr sz="2400">
                  <a:latin typeface="Consolas" panose="020B0609020204030204"/>
                  <a:ea typeface="Consolas" panose="020B0609020204030204"/>
                  <a:cs typeface="Consolas" panose="020B0609020204030204"/>
                  <a:sym typeface="Consolas" panose="020B0609020204030204"/>
                </a:endParaRPr>
              </a:p>
            </p:txBody>
          </p:sp>
          <p:sp>
            <p:nvSpPr>
              <p:cNvPr id="2260" name="Google Shape;2260;p123"/>
              <p:cNvSpPr txBox="1"/>
              <p:nvPr/>
            </p:nvSpPr>
            <p:spPr>
              <a:xfrm>
                <a:off x="4583218" y="35885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D.</a:t>
                </a:r>
                <a:endParaRPr sz="2400">
                  <a:latin typeface="Consolas" panose="020B0609020204030204"/>
                  <a:ea typeface="Consolas" panose="020B0609020204030204"/>
                  <a:cs typeface="Consolas" panose="020B0609020204030204"/>
                  <a:sym typeface="Consolas" panose="020B0609020204030204"/>
                </a:endParaRPr>
              </a:p>
            </p:txBody>
          </p:sp>
        </p:grpSp>
        <p:sp>
          <p:nvSpPr>
            <p:cNvPr id="2261" name="Google Shape;2261;p123"/>
            <p:cNvSpPr txBox="1"/>
            <p:nvPr/>
          </p:nvSpPr>
          <p:spPr>
            <a:xfrm>
              <a:off x="2331225" y="24355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sp>
          <p:nvSpPr>
            <p:cNvPr id="2262" name="Google Shape;2262;p123"/>
            <p:cNvSpPr txBox="1"/>
            <p:nvPr/>
          </p:nvSpPr>
          <p:spPr>
            <a:xfrm>
              <a:off x="6759000" y="24448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sp>
          <p:nvSpPr>
            <p:cNvPr id="2263" name="Google Shape;2263;p123"/>
            <p:cNvSpPr txBox="1"/>
            <p:nvPr/>
          </p:nvSpPr>
          <p:spPr>
            <a:xfrm>
              <a:off x="2837000" y="3281293"/>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sp>
          <p:nvSpPr>
            <p:cNvPr id="2264" name="Google Shape;2264;p123"/>
            <p:cNvSpPr txBox="1"/>
            <p:nvPr/>
          </p:nvSpPr>
          <p:spPr>
            <a:xfrm>
              <a:off x="6225600" y="32830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grpSp>
      <p:cxnSp>
        <p:nvCxnSpPr>
          <p:cNvPr id="2265" name="Google Shape;2265;p123"/>
          <p:cNvCxnSpPr/>
          <p:nvPr/>
        </p:nvCxnSpPr>
        <p:spPr>
          <a:xfrm flipH="1">
            <a:off x="6854325" y="1433275"/>
            <a:ext cx="389400" cy="202500"/>
          </a:xfrm>
          <a:prstGeom prst="straightConnector1">
            <a:avLst/>
          </a:prstGeom>
          <a:noFill/>
          <a:ln w="19050" cap="flat" cmpd="sng">
            <a:solidFill>
              <a:schemeClr val="dk2"/>
            </a:solidFill>
            <a:prstDash val="solid"/>
            <a:round/>
            <a:headEnd type="none" w="med" len="med"/>
            <a:tailEnd type="triangle" w="med" len="med"/>
          </a:ln>
        </p:spPr>
      </p:cxnSp>
      <p:sp>
        <p:nvSpPr>
          <p:cNvPr id="2266" name="Google Shape;2266;p123"/>
          <p:cNvSpPr txBox="1"/>
          <p:nvPr/>
        </p:nvSpPr>
        <p:spPr>
          <a:xfrm>
            <a:off x="7181400" y="1137300"/>
            <a:ext cx="16803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Called the ‘pivot’.</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270" name="Shape 2270"/>
        <p:cNvGrpSpPr/>
        <p:nvPr/>
      </p:nvGrpSpPr>
      <p:grpSpPr>
        <a:xfrm>
          <a:off x="0" y="0"/>
          <a:ext cx="0" cy="0"/>
          <a:chOff x="0" y="0"/>
          <a:chExt cx="0" cy="0"/>
        </a:xfrm>
      </p:grpSpPr>
      <p:sp>
        <p:nvSpPr>
          <p:cNvPr id="2271" name="Google Shape;2271;p12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Core Idea of Tony’s Sort: Partitioning</a:t>
            </a:r>
            <a:endParaRPr lang="en-GB"/>
          </a:p>
        </p:txBody>
      </p:sp>
      <p:sp>
        <p:nvSpPr>
          <p:cNvPr id="2272" name="Google Shape;2272;p12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 partition an array a[] on element </a:t>
            </a:r>
            <a:r>
              <a:rPr lang="en-GB">
                <a:solidFill>
                  <a:srgbClr val="000000"/>
                </a:solidFill>
                <a:highlight>
                  <a:srgbClr val="B1DD8B"/>
                </a:highlight>
              </a:rPr>
              <a:t>x=a[i]</a:t>
            </a:r>
            <a:r>
              <a:rPr lang="en-GB"/>
              <a:t> is to rearrange a[] so that:</a:t>
            </a:r>
            <a:endParaRPr lang="en-GB"/>
          </a:p>
          <a:p>
            <a:pPr marL="457200" lvl="0" indent="-342900" algn="l" rtl="0">
              <a:spcBef>
                <a:spcPts val="600"/>
              </a:spcBef>
              <a:spcAft>
                <a:spcPts val="0"/>
              </a:spcAft>
              <a:buSzPts val="1800"/>
              <a:buChar char="●"/>
            </a:pPr>
            <a:r>
              <a:rPr lang="en-GB"/>
              <a:t>x moves to position j (may be the same as i)</a:t>
            </a:r>
            <a:endParaRPr lang="en-GB"/>
          </a:p>
          <a:p>
            <a:pPr marL="457200" lvl="0" indent="-342900" algn="l" rtl="0">
              <a:spcBef>
                <a:spcPts val="0"/>
              </a:spcBef>
              <a:spcAft>
                <a:spcPts val="0"/>
              </a:spcAft>
              <a:buSzPts val="1800"/>
              <a:buChar char="●"/>
            </a:pPr>
            <a:r>
              <a:rPr lang="en-GB"/>
              <a:t>All entries to the left of </a:t>
            </a:r>
            <a:r>
              <a:rPr lang="en-GB">
                <a:solidFill>
                  <a:srgbClr val="000000"/>
                </a:solidFill>
                <a:highlight>
                  <a:srgbClr val="B1DD8B"/>
                </a:highlight>
              </a:rPr>
              <a:t>x</a:t>
            </a:r>
            <a:r>
              <a:rPr lang="en-GB"/>
              <a:t> are &lt;= </a:t>
            </a:r>
            <a:r>
              <a:rPr lang="en-GB">
                <a:highlight>
                  <a:srgbClr val="B1DD8B"/>
                </a:highlight>
              </a:rPr>
              <a:t>x</a:t>
            </a:r>
            <a:r>
              <a:rPr lang="en-GB"/>
              <a:t>.</a:t>
            </a:r>
            <a:endParaRPr lang="en-GB"/>
          </a:p>
          <a:p>
            <a:pPr marL="457200" lvl="0" indent="-342900" algn="l" rtl="0">
              <a:spcBef>
                <a:spcPts val="0"/>
              </a:spcBef>
              <a:spcAft>
                <a:spcPts val="0"/>
              </a:spcAft>
              <a:buSzPts val="1800"/>
              <a:buChar char="●"/>
            </a:pPr>
            <a:r>
              <a:rPr lang="en-GB"/>
              <a:t>All entries to the right of </a:t>
            </a:r>
            <a:r>
              <a:rPr lang="en-GB">
                <a:solidFill>
                  <a:srgbClr val="000000"/>
                </a:solidFill>
                <a:highlight>
                  <a:srgbClr val="B1DD8B"/>
                </a:highlight>
              </a:rPr>
              <a:t>x</a:t>
            </a:r>
            <a:r>
              <a:rPr lang="en-GB"/>
              <a:t> are &gt;= </a:t>
            </a:r>
            <a:r>
              <a:rPr lang="en-GB">
                <a:highlight>
                  <a:srgbClr val="B1DD8B"/>
                </a:highlight>
              </a:rPr>
              <a:t>x</a:t>
            </a:r>
            <a:r>
              <a:rPr lang="en-GB"/>
              <a:t>.</a:t>
            </a:r>
            <a:endParaRPr lang="en-GB"/>
          </a:p>
        </p:txBody>
      </p:sp>
      <p:sp>
        <p:nvSpPr>
          <p:cNvPr id="2273" name="Google Shape;2273;p124"/>
          <p:cNvSpPr/>
          <p:nvPr/>
        </p:nvSpPr>
        <p:spPr>
          <a:xfrm>
            <a:off x="5291050"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74" name="Google Shape;2274;p124"/>
          <p:cNvSpPr/>
          <p:nvPr/>
        </p:nvSpPr>
        <p:spPr>
          <a:xfrm>
            <a:off x="582010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75" name="Google Shape;2275;p124"/>
          <p:cNvSpPr/>
          <p:nvPr/>
        </p:nvSpPr>
        <p:spPr>
          <a:xfrm>
            <a:off x="6353686" y="17406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76" name="Google Shape;2276;p124"/>
          <p:cNvSpPr/>
          <p:nvPr/>
        </p:nvSpPr>
        <p:spPr>
          <a:xfrm>
            <a:off x="6882741"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77" name="Google Shape;2277;p124"/>
          <p:cNvSpPr/>
          <p:nvPr/>
        </p:nvSpPr>
        <p:spPr>
          <a:xfrm>
            <a:off x="7411309"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78" name="Google Shape;2278;p124"/>
          <p:cNvSpPr/>
          <p:nvPr/>
        </p:nvSpPr>
        <p:spPr>
          <a:xfrm>
            <a:off x="7940363"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79" name="Google Shape;2279;p124"/>
          <p:cNvSpPr/>
          <p:nvPr/>
        </p:nvSpPr>
        <p:spPr>
          <a:xfrm>
            <a:off x="847394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80" name="Google Shape;2280;p124"/>
          <p:cNvSpPr txBox="1"/>
          <p:nvPr>
            <p:ph type="body" idx="1"/>
          </p:nvPr>
        </p:nvSpPr>
        <p:spPr>
          <a:xfrm>
            <a:off x="243000" y="4255650"/>
            <a:ext cx="8618700" cy="8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partitions are valid?</a:t>
            </a:r>
            <a:endParaRPr lang="en-GB"/>
          </a:p>
        </p:txBody>
      </p:sp>
      <p:sp>
        <p:nvSpPr>
          <p:cNvPr id="2281" name="Google Shape;2281;p124"/>
          <p:cNvSpPr txBox="1"/>
          <p:nvPr/>
        </p:nvSpPr>
        <p:spPr>
          <a:xfrm>
            <a:off x="6490800" y="1444475"/>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grpSp>
        <p:nvGrpSpPr>
          <p:cNvPr id="2282" name="Google Shape;2282;p124"/>
          <p:cNvGrpSpPr/>
          <p:nvPr/>
        </p:nvGrpSpPr>
        <p:grpSpPr>
          <a:xfrm>
            <a:off x="118850" y="2435550"/>
            <a:ext cx="8666745" cy="1666825"/>
            <a:chOff x="118850" y="2435550"/>
            <a:chExt cx="8666745" cy="1666825"/>
          </a:xfrm>
        </p:grpSpPr>
        <p:grpSp>
          <p:nvGrpSpPr>
            <p:cNvPr id="2283" name="Google Shape;2283;p124"/>
            <p:cNvGrpSpPr/>
            <p:nvPr/>
          </p:nvGrpSpPr>
          <p:grpSpPr>
            <a:xfrm>
              <a:off x="118850" y="2731650"/>
              <a:ext cx="8666745" cy="1370725"/>
              <a:chOff x="118850" y="2731650"/>
              <a:chExt cx="8666745" cy="1370725"/>
            </a:xfrm>
          </p:grpSpPr>
          <p:sp>
            <p:nvSpPr>
              <p:cNvPr id="2284" name="Google Shape;2284;p124"/>
              <p:cNvSpPr/>
              <p:nvPr/>
            </p:nvSpPr>
            <p:spPr>
              <a:xfrm>
                <a:off x="6021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85" name="Google Shape;2285;p124"/>
              <p:cNvSpPr/>
              <p:nvPr/>
            </p:nvSpPr>
            <p:spPr>
              <a:xfrm>
                <a:off x="11311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86" name="Google Shape;2286;p124"/>
              <p:cNvSpPr/>
              <p:nvPr/>
            </p:nvSpPr>
            <p:spPr>
              <a:xfrm>
                <a:off x="1664737"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87" name="Google Shape;2287;p124"/>
              <p:cNvSpPr/>
              <p:nvPr/>
            </p:nvSpPr>
            <p:spPr>
              <a:xfrm>
                <a:off x="21937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88" name="Google Shape;2288;p124"/>
              <p:cNvSpPr/>
              <p:nvPr/>
            </p:nvSpPr>
            <p:spPr>
              <a:xfrm>
                <a:off x="27223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89" name="Google Shape;2289;p124"/>
              <p:cNvSpPr/>
              <p:nvPr/>
            </p:nvSpPr>
            <p:spPr>
              <a:xfrm>
                <a:off x="32514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90" name="Google Shape;2290;p124"/>
              <p:cNvSpPr/>
              <p:nvPr/>
            </p:nvSpPr>
            <p:spPr>
              <a:xfrm>
                <a:off x="37849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91" name="Google Shape;2291;p124"/>
              <p:cNvSpPr/>
              <p:nvPr/>
            </p:nvSpPr>
            <p:spPr>
              <a:xfrm>
                <a:off x="6021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92" name="Google Shape;2292;p124"/>
              <p:cNvSpPr/>
              <p:nvPr/>
            </p:nvSpPr>
            <p:spPr>
              <a:xfrm>
                <a:off x="11311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293" name="Google Shape;2293;p124"/>
              <p:cNvSpPr/>
              <p:nvPr/>
            </p:nvSpPr>
            <p:spPr>
              <a:xfrm>
                <a:off x="1664737"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94" name="Google Shape;2294;p124"/>
              <p:cNvSpPr/>
              <p:nvPr/>
            </p:nvSpPr>
            <p:spPr>
              <a:xfrm>
                <a:off x="21937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295" name="Google Shape;2295;p124"/>
              <p:cNvSpPr/>
              <p:nvPr/>
            </p:nvSpPr>
            <p:spPr>
              <a:xfrm>
                <a:off x="2722359"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296" name="Google Shape;2296;p124"/>
              <p:cNvSpPr/>
              <p:nvPr/>
            </p:nvSpPr>
            <p:spPr>
              <a:xfrm>
                <a:off x="32514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297" name="Google Shape;2297;p124"/>
              <p:cNvSpPr/>
              <p:nvPr/>
            </p:nvSpPr>
            <p:spPr>
              <a:xfrm>
                <a:off x="37849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298" name="Google Shape;2298;p124"/>
              <p:cNvSpPr/>
              <p:nvPr/>
            </p:nvSpPr>
            <p:spPr>
              <a:xfrm>
                <a:off x="50627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299" name="Google Shape;2299;p124"/>
              <p:cNvSpPr/>
              <p:nvPr/>
            </p:nvSpPr>
            <p:spPr>
              <a:xfrm>
                <a:off x="55917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00" name="Google Shape;2300;p124"/>
              <p:cNvSpPr/>
              <p:nvPr/>
            </p:nvSpPr>
            <p:spPr>
              <a:xfrm>
                <a:off x="6125336"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301" name="Google Shape;2301;p124"/>
              <p:cNvSpPr/>
              <p:nvPr/>
            </p:nvSpPr>
            <p:spPr>
              <a:xfrm>
                <a:off x="66543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302" name="Google Shape;2302;p124"/>
              <p:cNvSpPr/>
              <p:nvPr/>
            </p:nvSpPr>
            <p:spPr>
              <a:xfrm>
                <a:off x="71829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303" name="Google Shape;2303;p124"/>
              <p:cNvSpPr/>
              <p:nvPr/>
            </p:nvSpPr>
            <p:spPr>
              <a:xfrm>
                <a:off x="77120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304" name="Google Shape;2304;p124"/>
              <p:cNvSpPr/>
              <p:nvPr/>
            </p:nvSpPr>
            <p:spPr>
              <a:xfrm>
                <a:off x="82455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305" name="Google Shape;2305;p124"/>
              <p:cNvSpPr/>
              <p:nvPr/>
            </p:nvSpPr>
            <p:spPr>
              <a:xfrm>
                <a:off x="50627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306" name="Google Shape;2306;p124"/>
              <p:cNvSpPr/>
              <p:nvPr/>
            </p:nvSpPr>
            <p:spPr>
              <a:xfrm>
                <a:off x="55917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9</a:t>
                </a:r>
                <a:endParaRPr sz="1800">
                  <a:latin typeface="Calibri" panose="020F0502020204030204"/>
                  <a:ea typeface="Calibri" panose="020F0502020204030204"/>
                  <a:cs typeface="Calibri" panose="020F0502020204030204"/>
                  <a:sym typeface="Calibri" panose="020F0502020204030204"/>
                </a:endParaRPr>
              </a:p>
            </p:txBody>
          </p:sp>
          <p:sp>
            <p:nvSpPr>
              <p:cNvPr id="2307" name="Google Shape;2307;p124"/>
              <p:cNvSpPr/>
              <p:nvPr/>
            </p:nvSpPr>
            <p:spPr>
              <a:xfrm>
                <a:off x="6125336"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308" name="Google Shape;2308;p124"/>
              <p:cNvSpPr/>
              <p:nvPr/>
            </p:nvSpPr>
            <p:spPr>
              <a:xfrm>
                <a:off x="66543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09" name="Google Shape;2309;p124"/>
              <p:cNvSpPr/>
              <p:nvPr/>
            </p:nvSpPr>
            <p:spPr>
              <a:xfrm>
                <a:off x="7182959"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310" name="Google Shape;2310;p124"/>
              <p:cNvSpPr/>
              <p:nvPr/>
            </p:nvSpPr>
            <p:spPr>
              <a:xfrm>
                <a:off x="77120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550</a:t>
                </a:r>
                <a:endParaRPr sz="1800">
                  <a:latin typeface="Calibri" panose="020F0502020204030204"/>
                  <a:ea typeface="Calibri" panose="020F0502020204030204"/>
                  <a:cs typeface="Calibri" panose="020F0502020204030204"/>
                  <a:sym typeface="Calibri" panose="020F0502020204030204"/>
                </a:endParaRPr>
              </a:p>
            </p:txBody>
          </p:sp>
          <p:sp>
            <p:nvSpPr>
              <p:cNvPr id="2311" name="Google Shape;2311;p124"/>
              <p:cNvSpPr/>
              <p:nvPr/>
            </p:nvSpPr>
            <p:spPr>
              <a:xfrm>
                <a:off x="82455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330</a:t>
                </a:r>
                <a:endParaRPr sz="1800">
                  <a:latin typeface="Calibri" panose="020F0502020204030204"/>
                  <a:ea typeface="Calibri" panose="020F0502020204030204"/>
                  <a:cs typeface="Calibri" panose="020F0502020204030204"/>
                  <a:sym typeface="Calibri" panose="020F0502020204030204"/>
                </a:endParaRPr>
              </a:p>
            </p:txBody>
          </p:sp>
          <p:sp>
            <p:nvSpPr>
              <p:cNvPr id="2312" name="Google Shape;2312;p124"/>
              <p:cNvSpPr txBox="1"/>
              <p:nvPr/>
            </p:nvSpPr>
            <p:spPr>
              <a:xfrm>
                <a:off x="118850" y="27316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A.</a:t>
                </a:r>
                <a:endParaRPr sz="2400">
                  <a:latin typeface="Consolas" panose="020B0609020204030204"/>
                  <a:ea typeface="Consolas" panose="020B0609020204030204"/>
                  <a:cs typeface="Consolas" panose="020B0609020204030204"/>
                  <a:sym typeface="Consolas" panose="020B0609020204030204"/>
                </a:endParaRPr>
              </a:p>
            </p:txBody>
          </p:sp>
          <p:sp>
            <p:nvSpPr>
              <p:cNvPr id="2313" name="Google Shape;2313;p124"/>
              <p:cNvSpPr txBox="1"/>
              <p:nvPr/>
            </p:nvSpPr>
            <p:spPr>
              <a:xfrm>
                <a:off x="118850" y="35698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C.</a:t>
                </a:r>
                <a:endParaRPr sz="2400">
                  <a:latin typeface="Consolas" panose="020B0609020204030204"/>
                  <a:ea typeface="Consolas" panose="020B0609020204030204"/>
                  <a:cs typeface="Consolas" panose="020B0609020204030204"/>
                  <a:sym typeface="Consolas" panose="020B0609020204030204"/>
                </a:endParaRPr>
              </a:p>
            </p:txBody>
          </p:sp>
          <p:sp>
            <p:nvSpPr>
              <p:cNvPr id="2314" name="Google Shape;2314;p124"/>
              <p:cNvSpPr txBox="1"/>
              <p:nvPr/>
            </p:nvSpPr>
            <p:spPr>
              <a:xfrm>
                <a:off x="4583218" y="27503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B.</a:t>
                </a:r>
                <a:endParaRPr sz="2400">
                  <a:latin typeface="Consolas" panose="020B0609020204030204"/>
                  <a:ea typeface="Consolas" panose="020B0609020204030204"/>
                  <a:cs typeface="Consolas" panose="020B0609020204030204"/>
                  <a:sym typeface="Consolas" panose="020B0609020204030204"/>
                </a:endParaRPr>
              </a:p>
            </p:txBody>
          </p:sp>
          <p:sp>
            <p:nvSpPr>
              <p:cNvPr id="2315" name="Google Shape;2315;p124"/>
              <p:cNvSpPr txBox="1"/>
              <p:nvPr/>
            </p:nvSpPr>
            <p:spPr>
              <a:xfrm>
                <a:off x="4583218" y="35885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D.</a:t>
                </a:r>
                <a:endParaRPr sz="2400">
                  <a:latin typeface="Consolas" panose="020B0609020204030204"/>
                  <a:ea typeface="Consolas" panose="020B0609020204030204"/>
                  <a:cs typeface="Consolas" panose="020B0609020204030204"/>
                  <a:sym typeface="Consolas" panose="020B0609020204030204"/>
                </a:endParaRPr>
              </a:p>
            </p:txBody>
          </p:sp>
        </p:grpSp>
        <p:sp>
          <p:nvSpPr>
            <p:cNvPr id="2316" name="Google Shape;2316;p124"/>
            <p:cNvSpPr txBox="1"/>
            <p:nvPr/>
          </p:nvSpPr>
          <p:spPr>
            <a:xfrm>
              <a:off x="2331225" y="24355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sp>
          <p:nvSpPr>
            <p:cNvPr id="2317" name="Google Shape;2317;p124"/>
            <p:cNvSpPr txBox="1"/>
            <p:nvPr/>
          </p:nvSpPr>
          <p:spPr>
            <a:xfrm>
              <a:off x="6759000" y="24448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sp>
          <p:nvSpPr>
            <p:cNvPr id="2318" name="Google Shape;2318;p124"/>
            <p:cNvSpPr txBox="1"/>
            <p:nvPr/>
          </p:nvSpPr>
          <p:spPr>
            <a:xfrm>
              <a:off x="2837000" y="3281293"/>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sp>
          <p:nvSpPr>
            <p:cNvPr id="2319" name="Google Shape;2319;p124"/>
            <p:cNvSpPr txBox="1"/>
            <p:nvPr/>
          </p:nvSpPr>
          <p:spPr>
            <a:xfrm>
              <a:off x="6225600" y="32830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j</a:t>
              </a:r>
              <a:endParaRPr>
                <a:latin typeface="Consolas" panose="020B0609020204030204"/>
                <a:ea typeface="Consolas" panose="020B0609020204030204"/>
                <a:cs typeface="Consolas" panose="020B0609020204030204"/>
                <a:sym typeface="Consolas" panose="020B0609020204030204"/>
              </a:endParaRPr>
            </a:p>
          </p:txBody>
        </p:sp>
      </p:grpSp>
      <p:cxnSp>
        <p:nvCxnSpPr>
          <p:cNvPr id="2320" name="Google Shape;2320;p124"/>
          <p:cNvCxnSpPr/>
          <p:nvPr/>
        </p:nvCxnSpPr>
        <p:spPr>
          <a:xfrm flipH="1">
            <a:off x="6668858" y="3457726"/>
            <a:ext cx="510900" cy="843300"/>
          </a:xfrm>
          <a:prstGeom prst="straightConnector1">
            <a:avLst/>
          </a:prstGeom>
          <a:noFill/>
          <a:ln w="19050" cap="flat" cmpd="sng">
            <a:solidFill>
              <a:srgbClr val="FF0000"/>
            </a:solidFill>
            <a:prstDash val="solid"/>
            <a:round/>
            <a:headEnd type="none" w="med" len="med"/>
            <a:tailEnd type="none" w="med" len="med"/>
          </a:ln>
        </p:spPr>
      </p:cxnSp>
      <p:cxnSp>
        <p:nvCxnSpPr>
          <p:cNvPr id="2321" name="Google Shape;2321;p124"/>
          <p:cNvCxnSpPr/>
          <p:nvPr/>
        </p:nvCxnSpPr>
        <p:spPr>
          <a:xfrm>
            <a:off x="6657083" y="3529001"/>
            <a:ext cx="570300" cy="783900"/>
          </a:xfrm>
          <a:prstGeom prst="straightConnector1">
            <a:avLst/>
          </a:prstGeom>
          <a:noFill/>
          <a:ln w="19050" cap="flat" cmpd="sng">
            <a:solidFill>
              <a:srgbClr val="FF0000"/>
            </a:solidFill>
            <a:prstDash val="solid"/>
            <a:round/>
            <a:headEnd type="none" w="med" len="med"/>
            <a:tailEnd type="none" w="med" len="med"/>
          </a:ln>
        </p:spPr>
      </p:cxnSp>
      <p:sp>
        <p:nvSpPr>
          <p:cNvPr id="2322" name="Google Shape;2322;p124"/>
          <p:cNvSpPr txBox="1"/>
          <p:nvPr/>
        </p:nvSpPr>
        <p:spPr>
          <a:xfrm>
            <a:off x="7181400" y="1137300"/>
            <a:ext cx="16803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Called the ‘pivot’.</a:t>
            </a:r>
            <a:endParaRPr lang="en-GB"/>
          </a:p>
        </p:txBody>
      </p:sp>
      <p:cxnSp>
        <p:nvCxnSpPr>
          <p:cNvPr id="2323" name="Google Shape;2323;p124"/>
          <p:cNvCxnSpPr/>
          <p:nvPr/>
        </p:nvCxnSpPr>
        <p:spPr>
          <a:xfrm flipH="1">
            <a:off x="6854325" y="1433275"/>
            <a:ext cx="389400" cy="202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2327" name="Shape 2327"/>
        <p:cNvGrpSpPr/>
        <p:nvPr/>
      </p:nvGrpSpPr>
      <p:grpSpPr>
        <a:xfrm>
          <a:off x="0" y="0"/>
          <a:ext cx="0" cy="0"/>
          <a:chOff x="0" y="0"/>
          <a:chExt cx="0" cy="0"/>
        </a:xfrm>
      </p:grpSpPr>
      <p:sp>
        <p:nvSpPr>
          <p:cNvPr id="2328" name="Google Shape;2328;p12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Job Interview Style Question (Partitioning)</a:t>
            </a:r>
            <a:endParaRPr lang="en-GB"/>
          </a:p>
        </p:txBody>
      </p:sp>
      <p:sp>
        <p:nvSpPr>
          <p:cNvPr id="2329" name="Google Shape;2329;p12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Given an array of colors where the 0th element is white (and maybe a few more), and the remaining elements are red (less) or blue (greater), rearrange the array so that all red squares are to the left of the white square, the white squares end up together, and all blue squares are to the right. Your algorithm must complete in Θ(N) time (no space restriction).</a:t>
            </a:r>
            <a:endParaRPr lang="en-GB"/>
          </a:p>
          <a:p>
            <a:pPr marL="457200" lvl="0" indent="-342900" algn="l" rtl="0">
              <a:spcBef>
                <a:spcPts val="600"/>
              </a:spcBef>
              <a:spcAft>
                <a:spcPts val="0"/>
              </a:spcAft>
              <a:buSzPts val="1800"/>
              <a:buChar char="●"/>
            </a:pPr>
            <a:r>
              <a:rPr lang="en-GB"/>
              <a:t>Relative order of red and blues does NOT need to stay the same.</a:t>
            </a:r>
            <a:endParaRPr lang="en-GB"/>
          </a:p>
        </p:txBody>
      </p:sp>
      <p:sp>
        <p:nvSpPr>
          <p:cNvPr id="2330" name="Google Shape;2330;p125"/>
          <p:cNvSpPr/>
          <p:nvPr/>
        </p:nvSpPr>
        <p:spPr>
          <a:xfrm>
            <a:off x="194625"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31" name="Google Shape;2331;p125"/>
          <p:cNvSpPr/>
          <p:nvPr/>
        </p:nvSpPr>
        <p:spPr>
          <a:xfrm>
            <a:off x="723680"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332" name="Google Shape;2332;p125"/>
          <p:cNvSpPr/>
          <p:nvPr/>
        </p:nvSpPr>
        <p:spPr>
          <a:xfrm>
            <a:off x="1257261"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33" name="Google Shape;2333;p125"/>
          <p:cNvSpPr/>
          <p:nvPr/>
        </p:nvSpPr>
        <p:spPr>
          <a:xfrm>
            <a:off x="1786316"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34" name="Google Shape;2334;p125"/>
          <p:cNvSpPr/>
          <p:nvPr/>
        </p:nvSpPr>
        <p:spPr>
          <a:xfrm>
            <a:off x="2314884" y="41925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35" name="Google Shape;2335;p125"/>
          <p:cNvSpPr/>
          <p:nvPr/>
        </p:nvSpPr>
        <p:spPr>
          <a:xfrm>
            <a:off x="3377338"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36" name="Google Shape;2336;p125"/>
          <p:cNvSpPr/>
          <p:nvPr/>
        </p:nvSpPr>
        <p:spPr>
          <a:xfrm>
            <a:off x="3910920"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337" name="Google Shape;2337;p125"/>
          <p:cNvSpPr/>
          <p:nvPr/>
        </p:nvSpPr>
        <p:spPr>
          <a:xfrm>
            <a:off x="4792925"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38" name="Google Shape;2338;p125"/>
          <p:cNvSpPr/>
          <p:nvPr/>
        </p:nvSpPr>
        <p:spPr>
          <a:xfrm>
            <a:off x="5321980"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39" name="Google Shape;2339;p125"/>
          <p:cNvSpPr/>
          <p:nvPr/>
        </p:nvSpPr>
        <p:spPr>
          <a:xfrm>
            <a:off x="5855561"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340" name="Google Shape;2340;p125"/>
          <p:cNvSpPr/>
          <p:nvPr/>
        </p:nvSpPr>
        <p:spPr>
          <a:xfrm>
            <a:off x="6384616"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41" name="Google Shape;2341;p125"/>
          <p:cNvSpPr/>
          <p:nvPr/>
        </p:nvSpPr>
        <p:spPr>
          <a:xfrm>
            <a:off x="6913184" y="41925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42" name="Google Shape;2342;p125"/>
          <p:cNvSpPr/>
          <p:nvPr/>
        </p:nvSpPr>
        <p:spPr>
          <a:xfrm>
            <a:off x="7975638"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343" name="Google Shape;2343;p125"/>
          <p:cNvSpPr/>
          <p:nvPr/>
        </p:nvSpPr>
        <p:spPr>
          <a:xfrm>
            <a:off x="8509220"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44" name="Google Shape;2344;p125"/>
          <p:cNvSpPr txBox="1"/>
          <p:nvPr/>
        </p:nvSpPr>
        <p:spPr>
          <a:xfrm>
            <a:off x="142559" y="3844596"/>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Example of a valid output</a:t>
            </a:r>
            <a:endParaRPr lang="en-GB"/>
          </a:p>
        </p:txBody>
      </p:sp>
      <p:sp>
        <p:nvSpPr>
          <p:cNvPr id="2345" name="Google Shape;2345;p125"/>
          <p:cNvSpPr txBox="1"/>
          <p:nvPr/>
        </p:nvSpPr>
        <p:spPr>
          <a:xfrm>
            <a:off x="4792934" y="3838000"/>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Another e</a:t>
            </a:r>
            <a:r>
              <a:rPr lang="en-GB"/>
              <a:t>xample of a valid</a:t>
            </a:r>
            <a:r>
              <a:rPr lang="en-GB"/>
              <a:t> </a:t>
            </a:r>
            <a:r>
              <a:rPr lang="en-GB"/>
              <a:t>output</a:t>
            </a:r>
            <a:endParaRPr lang="en-GB"/>
          </a:p>
        </p:txBody>
      </p:sp>
      <p:sp>
        <p:nvSpPr>
          <p:cNvPr id="2346" name="Google Shape;2346;p125"/>
          <p:cNvSpPr/>
          <p:nvPr/>
        </p:nvSpPr>
        <p:spPr>
          <a:xfrm>
            <a:off x="2710550" y="265289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47" name="Google Shape;2347;p125"/>
          <p:cNvSpPr/>
          <p:nvPr/>
        </p:nvSpPr>
        <p:spPr>
          <a:xfrm>
            <a:off x="3239605" y="26528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48" name="Google Shape;2348;p125"/>
          <p:cNvSpPr/>
          <p:nvPr/>
        </p:nvSpPr>
        <p:spPr>
          <a:xfrm>
            <a:off x="3773186"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49" name="Google Shape;2349;p125"/>
          <p:cNvSpPr/>
          <p:nvPr/>
        </p:nvSpPr>
        <p:spPr>
          <a:xfrm>
            <a:off x="4302241"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350" name="Google Shape;2350;p125"/>
          <p:cNvSpPr/>
          <p:nvPr/>
        </p:nvSpPr>
        <p:spPr>
          <a:xfrm>
            <a:off x="4830809"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51" name="Google Shape;2351;p125"/>
          <p:cNvSpPr/>
          <p:nvPr/>
        </p:nvSpPr>
        <p:spPr>
          <a:xfrm>
            <a:off x="5359863" y="26528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352" name="Google Shape;2352;p125"/>
          <p:cNvSpPr/>
          <p:nvPr/>
        </p:nvSpPr>
        <p:spPr>
          <a:xfrm>
            <a:off x="5893445"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53" name="Google Shape;2353;p125"/>
          <p:cNvSpPr txBox="1"/>
          <p:nvPr/>
        </p:nvSpPr>
        <p:spPr>
          <a:xfrm>
            <a:off x="2669663" y="2317299"/>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Input</a:t>
            </a:r>
            <a:endParaRPr lang="en-GB"/>
          </a:p>
        </p:txBody>
      </p:sp>
      <p:sp>
        <p:nvSpPr>
          <p:cNvPr id="2354" name="Google Shape;2354;p125"/>
          <p:cNvSpPr/>
          <p:nvPr/>
        </p:nvSpPr>
        <p:spPr>
          <a:xfrm>
            <a:off x="6426845" y="2652898"/>
            <a:ext cx="540000" cy="495300"/>
          </a:xfrm>
          <a:prstGeom prst="rect">
            <a:avLst/>
          </a:prstGeom>
          <a:solidFill>
            <a:schemeClr val="lt1"/>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55" name="Google Shape;2355;p125"/>
          <p:cNvSpPr/>
          <p:nvPr/>
        </p:nvSpPr>
        <p:spPr>
          <a:xfrm>
            <a:off x="2848284" y="41925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56" name="Google Shape;2356;p125"/>
          <p:cNvSpPr/>
          <p:nvPr/>
        </p:nvSpPr>
        <p:spPr>
          <a:xfrm>
            <a:off x="7446584" y="41925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360" name="Shape 2360"/>
        <p:cNvGrpSpPr/>
        <p:nvPr/>
      </p:nvGrpSpPr>
      <p:grpSpPr>
        <a:xfrm>
          <a:off x="0" y="0"/>
          <a:ext cx="0" cy="0"/>
          <a:chOff x="0" y="0"/>
          <a:chExt cx="0" cy="0"/>
        </a:xfrm>
      </p:grpSpPr>
      <p:sp>
        <p:nvSpPr>
          <p:cNvPr id="2361" name="Google Shape;2361;p126"/>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30, CS61B, </a:t>
            </a:r>
            <a:r>
              <a:rPr lang="en-GB"/>
              <a:t>Spring 2024</a:t>
            </a:r>
            <a:endParaRPr lang="en-GB"/>
          </a:p>
        </p:txBody>
      </p:sp>
      <p:sp>
        <p:nvSpPr>
          <p:cNvPr id="2362" name="Google Shape;2362;p126"/>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Mergesort</a:t>
            </a:r>
            <a:endParaRPr lang="en-GB"/>
          </a:p>
          <a:p>
            <a:pPr marL="0" lvl="0" indent="0" algn="l" rtl="0">
              <a:spcBef>
                <a:spcPts val="600"/>
              </a:spcBef>
              <a:spcAft>
                <a:spcPts val="0"/>
              </a:spcAft>
              <a:buClr>
                <a:schemeClr val="dk1"/>
              </a:buClr>
              <a:buSzPts val="1100"/>
              <a:buFont typeface="Arial" panose="020B0604020202020204"/>
              <a:buNone/>
            </a:pPr>
            <a:r>
              <a:rPr lang="en-GB"/>
              <a:t>Insertion Sort</a:t>
            </a:r>
            <a:endParaRPr lang="en-GB"/>
          </a:p>
          <a:p>
            <a:pPr marL="457200" lvl="0" indent="-342900" algn="l" rtl="0">
              <a:spcBef>
                <a:spcPts val="600"/>
              </a:spcBef>
              <a:spcAft>
                <a:spcPts val="0"/>
              </a:spcAft>
              <a:buSzPts val="1800"/>
              <a:buChar char="•"/>
            </a:pPr>
            <a:r>
              <a:rPr lang="en-GB"/>
              <a:t>Naive Insertion Sort</a:t>
            </a:r>
            <a:endParaRPr lang="en-GB"/>
          </a:p>
          <a:p>
            <a:pPr marL="457200" lvl="0" indent="-342900" algn="l" rtl="0">
              <a:spcBef>
                <a:spcPts val="0"/>
              </a:spcBef>
              <a:spcAft>
                <a:spcPts val="0"/>
              </a:spcAft>
              <a:buSzPts val="1800"/>
              <a:buChar char="•"/>
            </a:pPr>
            <a:r>
              <a:rPr lang="en-GB"/>
              <a:t>In-Place Insertion Sort</a:t>
            </a:r>
            <a:endParaRPr lang="en-GB"/>
          </a:p>
          <a:p>
            <a:pPr marL="457200" lvl="0" indent="-342900" algn="l" rtl="0">
              <a:spcBef>
                <a:spcPts val="0"/>
              </a:spcBef>
              <a:spcAft>
                <a:spcPts val="0"/>
              </a:spcAft>
              <a:buSzPts val="1800"/>
              <a:buChar char="•"/>
            </a:pPr>
            <a:r>
              <a:rPr lang="en-GB"/>
              <a:t>Insertion Sort Runtime</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Quicksort Backstory,</a:t>
            </a:r>
            <a:br>
              <a:rPr lang="en-GB"/>
            </a:br>
            <a:r>
              <a:rPr lang="en-GB"/>
              <a:t>Partitioning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Quicksort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2363" name="Google Shape;2363;p126"/>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Quicksort</a:t>
            </a:r>
            <a:endParaRPr lang="en-GB"/>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367" name="Shape 2367"/>
        <p:cNvGrpSpPr/>
        <p:nvPr/>
      </p:nvGrpSpPr>
      <p:grpSpPr>
        <a:xfrm>
          <a:off x="0" y="0"/>
          <a:ext cx="0" cy="0"/>
          <a:chOff x="0" y="0"/>
          <a:chExt cx="0" cy="0"/>
        </a:xfrm>
      </p:grpSpPr>
      <p:sp>
        <p:nvSpPr>
          <p:cNvPr id="2368" name="Google Shape;2368;p12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Partition Sort, a.k.a. Quicksort</a:t>
            </a:r>
            <a:endParaRPr lang="en-GB"/>
          </a:p>
        </p:txBody>
      </p:sp>
      <p:sp>
        <p:nvSpPr>
          <p:cNvPr id="2369" name="Google Shape;2369;p127"/>
          <p:cNvSpPr txBox="1"/>
          <p:nvPr>
            <p:ph type="body" idx="1"/>
          </p:nvPr>
        </p:nvSpPr>
        <p:spPr>
          <a:xfrm>
            <a:off x="243000" y="2169225"/>
            <a:ext cx="8555700" cy="13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Observations:</a:t>
            </a:r>
            <a:endParaRPr lang="en-GB"/>
          </a:p>
          <a:p>
            <a:pPr marL="457200" lvl="0" indent="-342900" algn="l" rtl="0">
              <a:spcBef>
                <a:spcPts val="600"/>
              </a:spcBef>
              <a:spcAft>
                <a:spcPts val="0"/>
              </a:spcAft>
              <a:buSzPts val="1800"/>
              <a:buChar char="●"/>
            </a:pPr>
            <a:r>
              <a:rPr lang="en-GB"/>
              <a:t>5 is “in its place.” Exactly where it’d be if the array were sorted.</a:t>
            </a:r>
            <a:endParaRPr lang="en-GB"/>
          </a:p>
          <a:p>
            <a:pPr marL="457200" lvl="0" indent="-342900" algn="l" rtl="0">
              <a:spcBef>
                <a:spcPts val="0"/>
              </a:spcBef>
              <a:spcAft>
                <a:spcPts val="0"/>
              </a:spcAft>
              <a:buSzPts val="1800"/>
              <a:buChar char="●"/>
            </a:pPr>
            <a:r>
              <a:rPr lang="en-GB"/>
              <a:t>Can sort two halves separately, e.g. through recursive use of partitioning.</a:t>
            </a:r>
            <a:endParaRPr lang="en-GB"/>
          </a:p>
        </p:txBody>
      </p:sp>
      <p:sp>
        <p:nvSpPr>
          <p:cNvPr id="2370" name="Google Shape;2370;p127"/>
          <p:cNvSpPr/>
          <p:nvPr/>
        </p:nvSpPr>
        <p:spPr>
          <a:xfrm>
            <a:off x="2437900" y="7857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371" name="Google Shape;2371;p127"/>
          <p:cNvSpPr/>
          <p:nvPr/>
        </p:nvSpPr>
        <p:spPr>
          <a:xfrm>
            <a:off x="2970500"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72" name="Google Shape;2372;p127"/>
          <p:cNvSpPr/>
          <p:nvPr/>
        </p:nvSpPr>
        <p:spPr>
          <a:xfrm>
            <a:off x="3503100"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73" name="Google Shape;2373;p127"/>
          <p:cNvSpPr/>
          <p:nvPr/>
        </p:nvSpPr>
        <p:spPr>
          <a:xfrm>
            <a:off x="40357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374" name="Google Shape;2374;p127"/>
          <p:cNvSpPr/>
          <p:nvPr/>
        </p:nvSpPr>
        <p:spPr>
          <a:xfrm>
            <a:off x="51009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75" name="Google Shape;2375;p127"/>
          <p:cNvSpPr/>
          <p:nvPr/>
        </p:nvSpPr>
        <p:spPr>
          <a:xfrm>
            <a:off x="56335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76" name="Google Shape;2376;p127"/>
          <p:cNvSpPr/>
          <p:nvPr/>
        </p:nvSpPr>
        <p:spPr>
          <a:xfrm>
            <a:off x="6166102"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77" name="Google Shape;2377;p127"/>
          <p:cNvSpPr/>
          <p:nvPr/>
        </p:nvSpPr>
        <p:spPr>
          <a:xfrm>
            <a:off x="45683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grpSp>
        <p:nvGrpSpPr>
          <p:cNvPr id="2378" name="Google Shape;2378;p127"/>
          <p:cNvGrpSpPr/>
          <p:nvPr/>
        </p:nvGrpSpPr>
        <p:grpSpPr>
          <a:xfrm>
            <a:off x="2437888" y="1583425"/>
            <a:ext cx="4268202" cy="495300"/>
            <a:chOff x="2437888" y="1583425"/>
            <a:chExt cx="4268202" cy="495300"/>
          </a:xfrm>
        </p:grpSpPr>
        <p:sp>
          <p:nvSpPr>
            <p:cNvPr id="2379" name="Google Shape;2379;p127"/>
            <p:cNvSpPr/>
            <p:nvPr/>
          </p:nvSpPr>
          <p:spPr>
            <a:xfrm>
              <a:off x="24378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80" name="Google Shape;2380;p127"/>
            <p:cNvSpPr/>
            <p:nvPr/>
          </p:nvSpPr>
          <p:spPr>
            <a:xfrm>
              <a:off x="29704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81" name="Google Shape;2381;p127"/>
            <p:cNvSpPr/>
            <p:nvPr/>
          </p:nvSpPr>
          <p:spPr>
            <a:xfrm>
              <a:off x="35030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382" name="Google Shape;2382;p127"/>
            <p:cNvSpPr/>
            <p:nvPr/>
          </p:nvSpPr>
          <p:spPr>
            <a:xfrm>
              <a:off x="40356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83" name="Google Shape;2383;p127"/>
            <p:cNvSpPr/>
            <p:nvPr/>
          </p:nvSpPr>
          <p:spPr>
            <a:xfrm>
              <a:off x="5100889"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384" name="Google Shape;2384;p127"/>
            <p:cNvSpPr/>
            <p:nvPr/>
          </p:nvSpPr>
          <p:spPr>
            <a:xfrm>
              <a:off x="5633489"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85" name="Google Shape;2385;p127"/>
            <p:cNvSpPr/>
            <p:nvPr/>
          </p:nvSpPr>
          <p:spPr>
            <a:xfrm>
              <a:off x="6166089"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86" name="Google Shape;2386;p127"/>
            <p:cNvSpPr/>
            <p:nvPr/>
          </p:nvSpPr>
          <p:spPr>
            <a:xfrm>
              <a:off x="4568288" y="15834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grpSp>
      <p:grpSp>
        <p:nvGrpSpPr>
          <p:cNvPr id="2387" name="Google Shape;2387;p127"/>
          <p:cNvGrpSpPr/>
          <p:nvPr/>
        </p:nvGrpSpPr>
        <p:grpSpPr>
          <a:xfrm>
            <a:off x="411438" y="3669400"/>
            <a:ext cx="7542427" cy="495300"/>
            <a:chOff x="411438" y="3669400"/>
            <a:chExt cx="7542427" cy="495300"/>
          </a:xfrm>
        </p:grpSpPr>
        <p:sp>
          <p:nvSpPr>
            <p:cNvPr id="2388" name="Google Shape;2388;p127"/>
            <p:cNvSpPr/>
            <p:nvPr/>
          </p:nvSpPr>
          <p:spPr>
            <a:xfrm>
              <a:off x="411438" y="3669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89" name="Google Shape;2389;p127"/>
            <p:cNvSpPr/>
            <p:nvPr/>
          </p:nvSpPr>
          <p:spPr>
            <a:xfrm>
              <a:off x="944038"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90" name="Google Shape;2390;p127"/>
            <p:cNvSpPr/>
            <p:nvPr/>
          </p:nvSpPr>
          <p:spPr>
            <a:xfrm>
              <a:off x="1476638"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391" name="Google Shape;2391;p127"/>
            <p:cNvSpPr/>
            <p:nvPr/>
          </p:nvSpPr>
          <p:spPr>
            <a:xfrm>
              <a:off x="2009238"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92" name="Google Shape;2392;p127"/>
            <p:cNvSpPr/>
            <p:nvPr/>
          </p:nvSpPr>
          <p:spPr>
            <a:xfrm>
              <a:off x="2541838" y="3669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5</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93" name="Google Shape;2393;p127"/>
            <p:cNvSpPr/>
            <p:nvPr/>
          </p:nvSpPr>
          <p:spPr>
            <a:xfrm>
              <a:off x="6348664" y="3669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394" name="Google Shape;2394;p127"/>
            <p:cNvSpPr/>
            <p:nvPr/>
          </p:nvSpPr>
          <p:spPr>
            <a:xfrm>
              <a:off x="6881264"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95" name="Google Shape;2395;p127"/>
            <p:cNvSpPr/>
            <p:nvPr/>
          </p:nvSpPr>
          <p:spPr>
            <a:xfrm>
              <a:off x="7413864"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396" name="Google Shape;2396;p127"/>
            <p:cNvSpPr/>
            <p:nvPr/>
          </p:nvSpPr>
          <p:spPr>
            <a:xfrm>
              <a:off x="5816063" y="3669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5</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2397" name="Google Shape;2397;p127"/>
          <p:cNvGrpSpPr/>
          <p:nvPr/>
        </p:nvGrpSpPr>
        <p:grpSpPr>
          <a:xfrm>
            <a:off x="411438" y="4431400"/>
            <a:ext cx="7542427" cy="495300"/>
            <a:chOff x="411438" y="4431400"/>
            <a:chExt cx="7542427" cy="495300"/>
          </a:xfrm>
        </p:grpSpPr>
        <p:sp>
          <p:nvSpPr>
            <p:cNvPr id="2398" name="Google Shape;2398;p127"/>
            <p:cNvSpPr/>
            <p:nvPr/>
          </p:nvSpPr>
          <p:spPr>
            <a:xfrm>
              <a:off x="411438"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99" name="Google Shape;2399;p127"/>
            <p:cNvSpPr/>
            <p:nvPr/>
          </p:nvSpPr>
          <p:spPr>
            <a:xfrm>
              <a:off x="944038"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2400" name="Google Shape;2400;p127"/>
            <p:cNvSpPr/>
            <p:nvPr/>
          </p:nvSpPr>
          <p:spPr>
            <a:xfrm>
              <a:off x="1476638" y="4431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401" name="Google Shape;2401;p127"/>
            <p:cNvSpPr/>
            <p:nvPr/>
          </p:nvSpPr>
          <p:spPr>
            <a:xfrm>
              <a:off x="2009238"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402" name="Google Shape;2402;p127"/>
            <p:cNvSpPr/>
            <p:nvPr/>
          </p:nvSpPr>
          <p:spPr>
            <a:xfrm>
              <a:off x="2541838" y="4431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5</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03" name="Google Shape;2403;p127"/>
            <p:cNvSpPr/>
            <p:nvPr/>
          </p:nvSpPr>
          <p:spPr>
            <a:xfrm>
              <a:off x="6348664"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404" name="Google Shape;2404;p127"/>
            <p:cNvSpPr/>
            <p:nvPr/>
          </p:nvSpPr>
          <p:spPr>
            <a:xfrm>
              <a:off x="6881264" y="4431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405" name="Google Shape;2405;p127"/>
            <p:cNvSpPr/>
            <p:nvPr/>
          </p:nvSpPr>
          <p:spPr>
            <a:xfrm>
              <a:off x="7413864"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406" name="Google Shape;2406;p127"/>
            <p:cNvSpPr/>
            <p:nvPr/>
          </p:nvSpPr>
          <p:spPr>
            <a:xfrm>
              <a:off x="5816063" y="4431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5</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2407" name="Google Shape;2407;p127"/>
          <p:cNvGrpSpPr/>
          <p:nvPr/>
        </p:nvGrpSpPr>
        <p:grpSpPr>
          <a:xfrm>
            <a:off x="2708000" y="1281025"/>
            <a:ext cx="3728101" cy="302400"/>
            <a:chOff x="2708000" y="1281025"/>
            <a:chExt cx="3728101" cy="302400"/>
          </a:xfrm>
        </p:grpSpPr>
        <p:cxnSp>
          <p:nvCxnSpPr>
            <p:cNvPr id="2408" name="Google Shape;2408;p127"/>
            <p:cNvCxnSpPr>
              <a:stCxn id="2371" idx="2"/>
              <a:endCxn id="2379" idx="0"/>
            </p:cNvCxnSpPr>
            <p:nvPr/>
          </p:nvCxnSpPr>
          <p:spPr>
            <a:xfrm flipH="1">
              <a:off x="2708000"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2409" name="Google Shape;2409;p127"/>
            <p:cNvCxnSpPr>
              <a:stCxn id="2372" idx="2"/>
              <a:endCxn id="2380" idx="0"/>
            </p:cNvCxnSpPr>
            <p:nvPr/>
          </p:nvCxnSpPr>
          <p:spPr>
            <a:xfrm flipH="1">
              <a:off x="3240600"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2410" name="Google Shape;2410;p127"/>
            <p:cNvCxnSpPr>
              <a:stCxn id="2373" idx="2"/>
              <a:endCxn id="2381" idx="0"/>
            </p:cNvCxnSpPr>
            <p:nvPr/>
          </p:nvCxnSpPr>
          <p:spPr>
            <a:xfrm flipH="1">
              <a:off x="3773201"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2411" name="Google Shape;2411;p127"/>
            <p:cNvCxnSpPr>
              <a:stCxn id="2375" idx="2"/>
              <a:endCxn id="2382" idx="0"/>
            </p:cNvCxnSpPr>
            <p:nvPr/>
          </p:nvCxnSpPr>
          <p:spPr>
            <a:xfrm flipH="1">
              <a:off x="4305701" y="1281025"/>
              <a:ext cx="1597800" cy="302400"/>
            </a:xfrm>
            <a:prstGeom prst="straightConnector1">
              <a:avLst/>
            </a:prstGeom>
            <a:noFill/>
            <a:ln w="19050" cap="flat" cmpd="sng">
              <a:solidFill>
                <a:schemeClr val="dk2"/>
              </a:solidFill>
              <a:prstDash val="solid"/>
              <a:round/>
              <a:headEnd type="none" w="med" len="med"/>
              <a:tailEnd type="triangle" w="med" len="med"/>
            </a:ln>
          </p:spPr>
        </p:cxnSp>
        <p:cxnSp>
          <p:nvCxnSpPr>
            <p:cNvPr id="2412" name="Google Shape;2412;p127"/>
            <p:cNvCxnSpPr>
              <a:stCxn id="2377" idx="2"/>
              <a:endCxn id="2383" idx="0"/>
            </p:cNvCxnSpPr>
            <p:nvPr/>
          </p:nvCxnSpPr>
          <p:spPr>
            <a:xfrm>
              <a:off x="4838301"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2413" name="Google Shape;2413;p127"/>
            <p:cNvCxnSpPr>
              <a:stCxn id="2374" idx="2"/>
              <a:endCxn id="2384" idx="0"/>
            </p:cNvCxnSpPr>
            <p:nvPr/>
          </p:nvCxnSpPr>
          <p:spPr>
            <a:xfrm>
              <a:off x="5370901"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2414" name="Google Shape;2414;p127"/>
            <p:cNvCxnSpPr>
              <a:stCxn id="2376" idx="2"/>
              <a:endCxn id="2385" idx="0"/>
            </p:cNvCxnSpPr>
            <p:nvPr/>
          </p:nvCxnSpPr>
          <p:spPr>
            <a:xfrm>
              <a:off x="6436102" y="1281025"/>
              <a:ext cx="0" cy="302400"/>
            </a:xfrm>
            <a:prstGeom prst="straightConnector1">
              <a:avLst/>
            </a:prstGeom>
            <a:noFill/>
            <a:ln w="19050" cap="flat" cmpd="sng">
              <a:solidFill>
                <a:schemeClr val="dk2"/>
              </a:solidFill>
              <a:prstDash val="solid"/>
              <a:round/>
              <a:headEnd type="none" w="med" len="med"/>
              <a:tailEnd type="triangle" w="med" len="med"/>
            </a:ln>
          </p:spPr>
        </p:cxnSp>
      </p:grpSp>
      <p:sp>
        <p:nvSpPr>
          <p:cNvPr id="2415" name="Google Shape;2415;p127"/>
          <p:cNvSpPr txBox="1"/>
          <p:nvPr/>
        </p:nvSpPr>
        <p:spPr>
          <a:xfrm>
            <a:off x="6877075" y="1095575"/>
            <a:ext cx="22668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Q: How would we use this operation for sorting?</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8"/>
                                        </p:tgtEl>
                                        <p:attrNameLst>
                                          <p:attrName>style.visibility</p:attrName>
                                        </p:attrNameLst>
                                      </p:cBhvr>
                                      <p:to>
                                        <p:strVal val="visible"/>
                                      </p:to>
                                    </p:set>
                                    <p:animEffect transition="in" filter="fade">
                                      <p:cBhvr>
                                        <p:cTn id="7" dur="1"/>
                                        <p:tgtEl>
                                          <p:spTgt spid="2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7"/>
                                        </p:tgtEl>
                                        <p:attrNameLst>
                                          <p:attrName>style.visibility</p:attrName>
                                        </p:attrNameLst>
                                      </p:cBhvr>
                                      <p:to>
                                        <p:strVal val="visible"/>
                                      </p:to>
                                    </p:set>
                                    <p:animEffect transition="in" filter="fade">
                                      <p:cBhvr>
                                        <p:cTn id="12" dur="1"/>
                                        <p:tgtEl>
                                          <p:spTgt spid="24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5"/>
                                        </p:tgtEl>
                                        <p:attrNameLst>
                                          <p:attrName>style.visibility</p:attrName>
                                        </p:attrNameLst>
                                      </p:cBhvr>
                                      <p:to>
                                        <p:strVal val="visible"/>
                                      </p:to>
                                    </p:set>
                                    <p:animEffect transition="in" filter="fade">
                                      <p:cBhvr>
                                        <p:cTn id="17" dur="1"/>
                                        <p:tgtEl>
                                          <p:spTgt spid="24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9">
                                            <p:txEl>
                                              <p:pRg st="0" end="0"/>
                                            </p:txEl>
                                          </p:spTgt>
                                        </p:tgtEl>
                                        <p:attrNameLst>
                                          <p:attrName>style.visibility</p:attrName>
                                        </p:attrNameLst>
                                      </p:cBhvr>
                                      <p:to>
                                        <p:strVal val="visible"/>
                                      </p:to>
                                    </p:set>
                                    <p:animEffect transition="in" filter="fade">
                                      <p:cBhvr>
                                        <p:cTn id="22" dur="1"/>
                                        <p:tgtEl>
                                          <p:spTgt spid="236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9">
                                            <p:txEl>
                                              <p:pRg st="1" end="1"/>
                                            </p:txEl>
                                          </p:spTgt>
                                        </p:tgtEl>
                                        <p:attrNameLst>
                                          <p:attrName>style.visibility</p:attrName>
                                        </p:attrNameLst>
                                      </p:cBhvr>
                                      <p:to>
                                        <p:strVal val="visible"/>
                                      </p:to>
                                    </p:set>
                                    <p:animEffect transition="in" filter="fade">
                                      <p:cBhvr>
                                        <p:cTn id="27" dur="1"/>
                                        <p:tgtEl>
                                          <p:spTgt spid="236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9">
                                            <p:txEl>
                                              <p:pRg st="2" end="2"/>
                                            </p:txEl>
                                          </p:spTgt>
                                        </p:tgtEl>
                                        <p:attrNameLst>
                                          <p:attrName>style.visibility</p:attrName>
                                        </p:attrNameLst>
                                      </p:cBhvr>
                                      <p:to>
                                        <p:strVal val="visible"/>
                                      </p:to>
                                    </p:set>
                                    <p:animEffect transition="in" filter="fade">
                                      <p:cBhvr>
                                        <p:cTn id="32" dur="1"/>
                                        <p:tgtEl>
                                          <p:spTgt spid="236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87"/>
                                        </p:tgtEl>
                                        <p:attrNameLst>
                                          <p:attrName>style.visibility</p:attrName>
                                        </p:attrNameLst>
                                      </p:cBhvr>
                                      <p:to>
                                        <p:strVal val="visible"/>
                                      </p:to>
                                    </p:set>
                                    <p:animEffect transition="in" filter="fade">
                                      <p:cBhvr>
                                        <p:cTn id="37" dur="1"/>
                                        <p:tgtEl>
                                          <p:spTgt spid="238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97"/>
                                        </p:tgtEl>
                                        <p:attrNameLst>
                                          <p:attrName>style.visibility</p:attrName>
                                        </p:attrNameLst>
                                      </p:cBhvr>
                                      <p:to>
                                        <p:strVal val="visible"/>
                                      </p:to>
                                    </p:set>
                                    <p:animEffect transition="in" filter="fade">
                                      <p:cBhvr>
                                        <p:cTn id="42" dur="1"/>
                                        <p:tgtEl>
                                          <p:spTgt spid="2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419" name="Shape 2419"/>
        <p:cNvGrpSpPr/>
        <p:nvPr/>
      </p:nvGrpSpPr>
      <p:grpSpPr>
        <a:xfrm>
          <a:off x="0" y="0"/>
          <a:ext cx="0" cy="0"/>
          <a:chOff x="0" y="0"/>
          <a:chExt cx="0" cy="0"/>
        </a:xfrm>
      </p:grpSpPr>
      <p:sp>
        <p:nvSpPr>
          <p:cNvPr id="2420" name="Google Shape;2420;p12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Sort</a:t>
            </a:r>
            <a:endParaRPr lang="en-GB"/>
          </a:p>
        </p:txBody>
      </p:sp>
      <p:sp>
        <p:nvSpPr>
          <p:cNvPr id="2421" name="Google Shape;2421;p12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a:t>Partition on leftmost item. </a:t>
            </a:r>
            <a:endParaRPr lang="en-GB"/>
          </a:p>
          <a:p>
            <a:pPr marL="457200" lvl="0" indent="-342900" algn="l" rtl="0">
              <a:spcBef>
                <a:spcPts val="600"/>
              </a:spcBef>
              <a:spcAft>
                <a:spcPts val="0"/>
              </a:spcAft>
              <a:buSzPts val="1800"/>
              <a:buChar char="●"/>
            </a:pPr>
            <a:r>
              <a:rPr lang="en-GB"/>
              <a:t>Quicksort left half.</a:t>
            </a:r>
            <a:endParaRPr lang="en-GB"/>
          </a:p>
          <a:p>
            <a:pPr marL="457200" lvl="0" indent="-342900" algn="l" rtl="0">
              <a:spcBef>
                <a:spcPts val="600"/>
              </a:spcBef>
              <a:spcAft>
                <a:spcPts val="0"/>
              </a:spcAft>
              <a:buSzPts val="1800"/>
              <a:buChar char="●"/>
            </a:pPr>
            <a:r>
              <a:rPr lang="en-GB"/>
              <a:t>Quicksort right half.</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422" name="Google Shape;2422;p128"/>
          <p:cNvSpPr/>
          <p:nvPr/>
        </p:nvSpPr>
        <p:spPr>
          <a:xfrm>
            <a:off x="28341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423" name="Google Shape;2423;p128"/>
          <p:cNvSpPr/>
          <p:nvPr/>
        </p:nvSpPr>
        <p:spPr>
          <a:xfrm>
            <a:off x="33193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24" name="Google Shape;2424;p128"/>
          <p:cNvSpPr/>
          <p:nvPr/>
        </p:nvSpPr>
        <p:spPr>
          <a:xfrm>
            <a:off x="38087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25" name="Google Shape;2425;p128"/>
          <p:cNvSpPr/>
          <p:nvPr/>
        </p:nvSpPr>
        <p:spPr>
          <a:xfrm>
            <a:off x="42938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26" name="Google Shape;2426;p128"/>
          <p:cNvSpPr/>
          <p:nvPr/>
        </p:nvSpPr>
        <p:spPr>
          <a:xfrm>
            <a:off x="47786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27" name="Google Shape;2427;p128"/>
          <p:cNvSpPr/>
          <p:nvPr/>
        </p:nvSpPr>
        <p:spPr>
          <a:xfrm>
            <a:off x="52638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28" name="Google Shape;2428;p128"/>
          <p:cNvSpPr/>
          <p:nvPr/>
        </p:nvSpPr>
        <p:spPr>
          <a:xfrm>
            <a:off x="57531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29" name="Google Shape;2429;p128"/>
          <p:cNvSpPr/>
          <p:nvPr/>
        </p:nvSpPr>
        <p:spPr>
          <a:xfrm>
            <a:off x="623835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30" name="Google Shape;2430;p128"/>
          <p:cNvSpPr/>
          <p:nvPr/>
        </p:nvSpPr>
        <p:spPr>
          <a:xfrm>
            <a:off x="6727730"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31" name="Google Shape;2431;p128"/>
          <p:cNvSpPr txBox="1"/>
          <p:nvPr/>
        </p:nvSpPr>
        <p:spPr>
          <a:xfrm>
            <a:off x="1300800" y="4244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32" name="Google Shape;2432;p128"/>
          <p:cNvSpPr/>
          <p:nvPr/>
        </p:nvSpPr>
        <p:spPr>
          <a:xfrm rot="-5400000">
            <a:off x="4895528" y="1896675"/>
            <a:ext cx="260700" cy="4359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128"/>
          <p:cNvSpPr txBox="1"/>
          <p:nvPr/>
        </p:nvSpPr>
        <p:spPr>
          <a:xfrm>
            <a:off x="4574383" y="36086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437" name="Shape 2437"/>
        <p:cNvGrpSpPr/>
        <p:nvPr/>
      </p:nvGrpSpPr>
      <p:grpSpPr>
        <a:xfrm>
          <a:off x="0" y="0"/>
          <a:ext cx="0" cy="0"/>
          <a:chOff x="0" y="0"/>
          <a:chExt cx="0" cy="0"/>
        </a:xfrm>
      </p:grpSpPr>
      <p:sp>
        <p:nvSpPr>
          <p:cNvPr id="2438" name="Google Shape;2438;p12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Sort</a:t>
            </a:r>
            <a:endParaRPr lang="en-GB"/>
          </a:p>
        </p:txBody>
      </p:sp>
      <p:sp>
        <p:nvSpPr>
          <p:cNvPr id="2439" name="Google Shape;2439;p12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b="1"/>
              <a:t>Partition on leftmost item (32). </a:t>
            </a:r>
            <a:endParaRPr b="1"/>
          </a:p>
          <a:p>
            <a:pPr marL="457200" lvl="0" indent="-342900" algn="l" rtl="0">
              <a:spcBef>
                <a:spcPts val="600"/>
              </a:spcBef>
              <a:spcAft>
                <a:spcPts val="0"/>
              </a:spcAft>
              <a:buSzPts val="1800"/>
              <a:buChar char="●"/>
            </a:pPr>
            <a:r>
              <a:rPr lang="en-GB"/>
              <a:t>Quicksort left half.</a:t>
            </a:r>
            <a:endParaRPr lang="en-GB"/>
          </a:p>
          <a:p>
            <a:pPr marL="457200" lvl="0" indent="-342900" algn="l" rtl="0">
              <a:spcBef>
                <a:spcPts val="600"/>
              </a:spcBef>
              <a:spcAft>
                <a:spcPts val="0"/>
              </a:spcAft>
              <a:buSzPts val="1800"/>
              <a:buChar char="●"/>
            </a:pPr>
            <a:r>
              <a:rPr lang="en-GB"/>
              <a:t>Quicksort right half.</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440" name="Google Shape;2440;p129"/>
          <p:cNvSpPr/>
          <p:nvPr/>
        </p:nvSpPr>
        <p:spPr>
          <a:xfrm>
            <a:off x="2834175" y="4264475"/>
            <a:ext cx="495300" cy="495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441" name="Google Shape;2441;p129"/>
          <p:cNvSpPr/>
          <p:nvPr/>
        </p:nvSpPr>
        <p:spPr>
          <a:xfrm>
            <a:off x="3319364"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42" name="Google Shape;2442;p129"/>
          <p:cNvSpPr/>
          <p:nvPr/>
        </p:nvSpPr>
        <p:spPr>
          <a:xfrm>
            <a:off x="3808705"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43" name="Google Shape;2443;p129"/>
          <p:cNvSpPr/>
          <p:nvPr/>
        </p:nvSpPr>
        <p:spPr>
          <a:xfrm>
            <a:off x="4293894"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4" name="Google Shape;2444;p129"/>
          <p:cNvSpPr/>
          <p:nvPr/>
        </p:nvSpPr>
        <p:spPr>
          <a:xfrm>
            <a:off x="4778636"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45" name="Google Shape;2445;p129"/>
          <p:cNvSpPr/>
          <p:nvPr/>
        </p:nvSpPr>
        <p:spPr>
          <a:xfrm>
            <a:off x="5263825"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46" name="Google Shape;2446;p129"/>
          <p:cNvSpPr/>
          <p:nvPr/>
        </p:nvSpPr>
        <p:spPr>
          <a:xfrm>
            <a:off x="5753166" y="4264475"/>
            <a:ext cx="495300" cy="495300"/>
          </a:xfrm>
          <a:prstGeom prst="rect">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47" name="Google Shape;2447;p129"/>
          <p:cNvSpPr/>
          <p:nvPr/>
        </p:nvSpPr>
        <p:spPr>
          <a:xfrm>
            <a:off x="6238355"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8" name="Google Shape;2448;p129"/>
          <p:cNvSpPr/>
          <p:nvPr/>
        </p:nvSpPr>
        <p:spPr>
          <a:xfrm>
            <a:off x="6727730"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9" name="Google Shape;2449;p129"/>
          <p:cNvSpPr txBox="1"/>
          <p:nvPr/>
        </p:nvSpPr>
        <p:spPr>
          <a:xfrm>
            <a:off x="1300800" y="4244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50" name="Google Shape;2450;p129"/>
          <p:cNvSpPr txBox="1"/>
          <p:nvPr/>
        </p:nvSpPr>
        <p:spPr>
          <a:xfrm>
            <a:off x="6721700" y="574525"/>
            <a:ext cx="13722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partition(32)</a:t>
            </a:r>
            <a:endParaRPr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454" name="Shape 2454"/>
        <p:cNvGrpSpPr/>
        <p:nvPr/>
      </p:nvGrpSpPr>
      <p:grpSpPr>
        <a:xfrm>
          <a:off x="0" y="0"/>
          <a:ext cx="0" cy="0"/>
          <a:chOff x="0" y="0"/>
          <a:chExt cx="0" cy="0"/>
        </a:xfrm>
      </p:grpSpPr>
      <p:sp>
        <p:nvSpPr>
          <p:cNvPr id="2455" name="Google Shape;2455;p13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Sort</a:t>
            </a:r>
            <a:endParaRPr lang="en-GB"/>
          </a:p>
        </p:txBody>
      </p:sp>
      <p:sp>
        <p:nvSpPr>
          <p:cNvPr id="2456" name="Google Shape;2456;p13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b="1"/>
              <a:t>Partition on leftmost item (32). </a:t>
            </a:r>
            <a:endParaRPr b="1"/>
          </a:p>
          <a:p>
            <a:pPr marL="457200" lvl="0" indent="-342900" algn="l" rtl="0">
              <a:spcBef>
                <a:spcPts val="600"/>
              </a:spcBef>
              <a:spcAft>
                <a:spcPts val="0"/>
              </a:spcAft>
              <a:buSzPts val="1800"/>
              <a:buChar char="●"/>
            </a:pPr>
            <a:r>
              <a:rPr lang="en-GB"/>
              <a:t>Quicksort left half.</a:t>
            </a:r>
            <a:endParaRPr lang="en-GB"/>
          </a:p>
          <a:p>
            <a:pPr marL="457200" lvl="0" indent="-342900" algn="l" rtl="0">
              <a:spcBef>
                <a:spcPts val="600"/>
              </a:spcBef>
              <a:spcAft>
                <a:spcPts val="0"/>
              </a:spcAft>
              <a:buSzPts val="1800"/>
              <a:buChar char="●"/>
            </a:pPr>
            <a:r>
              <a:rPr lang="en-GB"/>
              <a:t>Quicksort right half.</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457" name="Google Shape;2457;p130"/>
          <p:cNvSpPr/>
          <p:nvPr/>
        </p:nvSpPr>
        <p:spPr>
          <a:xfrm>
            <a:off x="2834175"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58" name="Google Shape;2458;p130"/>
          <p:cNvSpPr/>
          <p:nvPr/>
        </p:nvSpPr>
        <p:spPr>
          <a:xfrm>
            <a:off x="3319364"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59" name="Google Shape;2459;p130"/>
          <p:cNvSpPr/>
          <p:nvPr/>
        </p:nvSpPr>
        <p:spPr>
          <a:xfrm>
            <a:off x="3808705"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60" name="Google Shape;2460;p130"/>
          <p:cNvSpPr/>
          <p:nvPr/>
        </p:nvSpPr>
        <p:spPr>
          <a:xfrm>
            <a:off x="4293894"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61" name="Google Shape;2461;p130"/>
          <p:cNvSpPr/>
          <p:nvPr/>
        </p:nvSpPr>
        <p:spPr>
          <a:xfrm>
            <a:off x="4778636"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62" name="Google Shape;2462;p130"/>
          <p:cNvSpPr/>
          <p:nvPr/>
        </p:nvSpPr>
        <p:spPr>
          <a:xfrm>
            <a:off x="5263825"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63" name="Google Shape;2463;p130"/>
          <p:cNvSpPr/>
          <p:nvPr/>
        </p:nvSpPr>
        <p:spPr>
          <a:xfrm>
            <a:off x="5753166" y="4264475"/>
            <a:ext cx="495300" cy="495300"/>
          </a:xfrm>
          <a:prstGeom prst="rect">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64" name="Google Shape;2464;p130"/>
          <p:cNvSpPr/>
          <p:nvPr/>
        </p:nvSpPr>
        <p:spPr>
          <a:xfrm>
            <a:off x="6238355" y="4264475"/>
            <a:ext cx="495300" cy="495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465" name="Google Shape;2465;p130"/>
          <p:cNvSpPr/>
          <p:nvPr/>
        </p:nvSpPr>
        <p:spPr>
          <a:xfrm>
            <a:off x="6727730" y="4264475"/>
            <a:ext cx="495300" cy="495300"/>
          </a:xfrm>
          <a:prstGeom prst="rect">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66" name="Google Shape;2466;p130"/>
          <p:cNvSpPr txBox="1"/>
          <p:nvPr/>
        </p:nvSpPr>
        <p:spPr>
          <a:xfrm>
            <a:off x="1300800" y="4244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67" name="Google Shape;2467;p130"/>
          <p:cNvSpPr/>
          <p:nvPr/>
        </p:nvSpPr>
        <p:spPr>
          <a:xfrm rot="-5400000">
            <a:off x="4395977" y="2386125"/>
            <a:ext cx="260700" cy="33801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130"/>
          <p:cNvSpPr/>
          <p:nvPr/>
        </p:nvSpPr>
        <p:spPr>
          <a:xfrm rot="-5400000">
            <a:off x="6833327" y="3840225"/>
            <a:ext cx="260700" cy="47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130"/>
          <p:cNvSpPr txBox="1"/>
          <p:nvPr/>
        </p:nvSpPr>
        <p:spPr>
          <a:xfrm>
            <a:off x="4617375" y="3704525"/>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&lt;= 32</a:t>
            </a:r>
            <a:endParaRPr lang="en-GB"/>
          </a:p>
        </p:txBody>
      </p:sp>
      <p:sp>
        <p:nvSpPr>
          <p:cNvPr id="2470" name="Google Shape;2470;p130"/>
          <p:cNvSpPr txBox="1"/>
          <p:nvPr/>
        </p:nvSpPr>
        <p:spPr>
          <a:xfrm>
            <a:off x="7012725" y="3739250"/>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&gt;= 32</a:t>
            </a:r>
            <a:endParaRPr lang="en-GB"/>
          </a:p>
        </p:txBody>
      </p:sp>
      <p:sp>
        <p:nvSpPr>
          <p:cNvPr id="2471" name="Google Shape;2471;p130"/>
          <p:cNvSpPr/>
          <p:nvPr/>
        </p:nvSpPr>
        <p:spPr>
          <a:xfrm rot="-5400000">
            <a:off x="6338712"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130"/>
          <p:cNvSpPr txBox="1"/>
          <p:nvPr/>
        </p:nvSpPr>
        <p:spPr>
          <a:xfrm>
            <a:off x="6180876"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473" name="Google Shape;2473;p130"/>
          <p:cNvSpPr txBox="1"/>
          <p:nvPr/>
        </p:nvSpPr>
        <p:spPr>
          <a:xfrm>
            <a:off x="6721700" y="574525"/>
            <a:ext cx="13722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partition(32)</a:t>
            </a:r>
            <a:endParaRPr b="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477" name="Shape 2477"/>
        <p:cNvGrpSpPr/>
        <p:nvPr/>
      </p:nvGrpSpPr>
      <p:grpSpPr>
        <a:xfrm>
          <a:off x="0" y="0"/>
          <a:ext cx="0" cy="0"/>
          <a:chOff x="0" y="0"/>
          <a:chExt cx="0" cy="0"/>
        </a:xfrm>
      </p:grpSpPr>
      <p:sp>
        <p:nvSpPr>
          <p:cNvPr id="2478" name="Google Shape;2478;p13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Sort</a:t>
            </a:r>
            <a:endParaRPr lang="en-GB"/>
          </a:p>
        </p:txBody>
      </p:sp>
      <p:sp>
        <p:nvSpPr>
          <p:cNvPr id="2479" name="Google Shape;2479;p13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b="1"/>
              <a:t>Partition on leftmost item (32) (done). </a:t>
            </a:r>
            <a:endParaRPr b="1"/>
          </a:p>
          <a:p>
            <a:pPr marL="457200" lvl="0" indent="-342900" algn="l" rtl="0">
              <a:spcBef>
                <a:spcPts val="600"/>
              </a:spcBef>
              <a:spcAft>
                <a:spcPts val="0"/>
              </a:spcAft>
              <a:buSzPts val="1800"/>
              <a:buChar char="●"/>
            </a:pPr>
            <a:r>
              <a:rPr lang="en-GB"/>
              <a:t>Quicksort left half.</a:t>
            </a:r>
            <a:endParaRPr lang="en-GB"/>
          </a:p>
          <a:p>
            <a:pPr marL="457200" lvl="0" indent="-342900" algn="l" rtl="0">
              <a:spcBef>
                <a:spcPts val="600"/>
              </a:spcBef>
              <a:spcAft>
                <a:spcPts val="0"/>
              </a:spcAft>
              <a:buSzPts val="1800"/>
              <a:buChar char="●"/>
            </a:pPr>
            <a:r>
              <a:rPr lang="en-GB"/>
              <a:t>Quicksort right half.</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480" name="Google Shape;2480;p131"/>
          <p:cNvSpPr/>
          <p:nvPr/>
        </p:nvSpPr>
        <p:spPr>
          <a:xfrm>
            <a:off x="28341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81" name="Google Shape;2481;p131"/>
          <p:cNvSpPr/>
          <p:nvPr/>
        </p:nvSpPr>
        <p:spPr>
          <a:xfrm>
            <a:off x="33193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82" name="Google Shape;2482;p131"/>
          <p:cNvSpPr/>
          <p:nvPr/>
        </p:nvSpPr>
        <p:spPr>
          <a:xfrm>
            <a:off x="38087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83" name="Google Shape;2483;p131"/>
          <p:cNvSpPr/>
          <p:nvPr/>
        </p:nvSpPr>
        <p:spPr>
          <a:xfrm>
            <a:off x="42938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84" name="Google Shape;2484;p131"/>
          <p:cNvSpPr/>
          <p:nvPr/>
        </p:nvSpPr>
        <p:spPr>
          <a:xfrm>
            <a:off x="47786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85" name="Google Shape;2485;p131"/>
          <p:cNvSpPr/>
          <p:nvPr/>
        </p:nvSpPr>
        <p:spPr>
          <a:xfrm>
            <a:off x="52638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86" name="Google Shape;2486;p131"/>
          <p:cNvSpPr/>
          <p:nvPr/>
        </p:nvSpPr>
        <p:spPr>
          <a:xfrm>
            <a:off x="57531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87" name="Google Shape;2487;p131"/>
          <p:cNvSpPr/>
          <p:nvPr/>
        </p:nvSpPr>
        <p:spPr>
          <a:xfrm>
            <a:off x="623835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32</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88" name="Google Shape;2488;p131"/>
          <p:cNvSpPr txBox="1"/>
          <p:nvPr/>
        </p:nvSpPr>
        <p:spPr>
          <a:xfrm>
            <a:off x="1300800" y="4244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89" name="Google Shape;2489;p131"/>
          <p:cNvSpPr/>
          <p:nvPr/>
        </p:nvSpPr>
        <p:spPr>
          <a:xfrm rot="-5400000">
            <a:off x="6338712"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131"/>
          <p:cNvSpPr txBox="1"/>
          <p:nvPr/>
        </p:nvSpPr>
        <p:spPr>
          <a:xfrm>
            <a:off x="6180876"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491" name="Google Shape;2491;p131"/>
          <p:cNvSpPr/>
          <p:nvPr/>
        </p:nvSpPr>
        <p:spPr>
          <a:xfrm>
            <a:off x="6727730"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92" name="Google Shape;2492;p131"/>
          <p:cNvSpPr txBox="1"/>
          <p:nvPr/>
        </p:nvSpPr>
        <p:spPr>
          <a:xfrm>
            <a:off x="6721700" y="574525"/>
            <a:ext cx="13722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partition(32)</a:t>
            </a:r>
            <a:endParaRPr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496" name="Shape 2496"/>
        <p:cNvGrpSpPr/>
        <p:nvPr/>
      </p:nvGrpSpPr>
      <p:grpSpPr>
        <a:xfrm>
          <a:off x="0" y="0"/>
          <a:ext cx="0" cy="0"/>
          <a:chOff x="0" y="0"/>
          <a:chExt cx="0" cy="0"/>
        </a:xfrm>
      </p:grpSpPr>
      <p:sp>
        <p:nvSpPr>
          <p:cNvPr id="2497" name="Google Shape;2497;p13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Sort</a:t>
            </a:r>
            <a:endParaRPr lang="en-GB"/>
          </a:p>
        </p:txBody>
      </p:sp>
      <p:sp>
        <p:nvSpPr>
          <p:cNvPr id="2498" name="Google Shape;2498;p13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a:t>Partition on leftmost item (32) (done). </a:t>
            </a:r>
            <a:endParaRPr lang="en-GB"/>
          </a:p>
          <a:p>
            <a:pPr marL="457200" lvl="0" indent="-342900" algn="l" rtl="0">
              <a:spcBef>
                <a:spcPts val="600"/>
              </a:spcBef>
              <a:spcAft>
                <a:spcPts val="0"/>
              </a:spcAft>
              <a:buSzPts val="1800"/>
              <a:buChar char="●"/>
            </a:pPr>
            <a:r>
              <a:rPr lang="en-GB" b="1"/>
              <a:t>Quicksort left half (details not shown).</a:t>
            </a:r>
            <a:endParaRPr b="1"/>
          </a:p>
          <a:p>
            <a:pPr marL="457200" lvl="0" indent="-342900" algn="l" rtl="0">
              <a:spcBef>
                <a:spcPts val="600"/>
              </a:spcBef>
              <a:spcAft>
                <a:spcPts val="0"/>
              </a:spcAft>
              <a:buSzPts val="1800"/>
              <a:buChar char="●"/>
            </a:pPr>
            <a:r>
              <a:rPr lang="en-GB"/>
              <a:t>Quicksort right half.</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499" name="Google Shape;2499;p132"/>
          <p:cNvSpPr txBox="1"/>
          <p:nvPr/>
        </p:nvSpPr>
        <p:spPr>
          <a:xfrm>
            <a:off x="6721700" y="574525"/>
            <a:ext cx="11424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partition(32)</a:t>
            </a:r>
            <a:endParaRPr lang="en-GB"/>
          </a:p>
        </p:txBody>
      </p:sp>
      <p:cxnSp>
        <p:nvCxnSpPr>
          <p:cNvPr id="2500" name="Google Shape;2500;p132"/>
          <p:cNvCxnSpPr/>
          <p:nvPr/>
        </p:nvCxnSpPr>
        <p:spPr>
          <a:xfrm flipH="1">
            <a:off x="7026450" y="934550"/>
            <a:ext cx="186900" cy="131400"/>
          </a:xfrm>
          <a:prstGeom prst="straightConnector1">
            <a:avLst/>
          </a:prstGeom>
          <a:noFill/>
          <a:ln w="9525" cap="flat" cmpd="sng">
            <a:solidFill>
              <a:schemeClr val="dk2"/>
            </a:solidFill>
            <a:prstDash val="solid"/>
            <a:round/>
            <a:headEnd type="none" w="med" len="med"/>
            <a:tailEnd type="none" w="med" len="med"/>
          </a:ln>
        </p:spPr>
      </p:cxnSp>
      <p:sp>
        <p:nvSpPr>
          <p:cNvPr id="2501" name="Google Shape;2501;p132"/>
          <p:cNvSpPr txBox="1"/>
          <p:nvPr/>
        </p:nvSpPr>
        <p:spPr>
          <a:xfrm>
            <a:off x="5946525" y="10034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partition(15)</a:t>
            </a:r>
            <a:endParaRPr lang="en-GB"/>
          </a:p>
        </p:txBody>
      </p:sp>
      <p:sp>
        <p:nvSpPr>
          <p:cNvPr id="2502" name="Google Shape;2502;p132"/>
          <p:cNvSpPr txBox="1"/>
          <p:nvPr/>
        </p:nvSpPr>
        <p:spPr>
          <a:xfrm>
            <a:off x="5115879" y="14534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partition(2)</a:t>
            </a:r>
            <a:endParaRPr lang="en-GB"/>
          </a:p>
        </p:txBody>
      </p:sp>
      <p:cxnSp>
        <p:nvCxnSpPr>
          <p:cNvPr id="2503" name="Google Shape;2503;p132"/>
          <p:cNvCxnSpPr/>
          <p:nvPr/>
        </p:nvCxnSpPr>
        <p:spPr>
          <a:xfrm flipH="1">
            <a:off x="6181276" y="1377905"/>
            <a:ext cx="186900" cy="131400"/>
          </a:xfrm>
          <a:prstGeom prst="straightConnector1">
            <a:avLst/>
          </a:prstGeom>
          <a:noFill/>
          <a:ln w="9525" cap="flat" cmpd="sng">
            <a:solidFill>
              <a:schemeClr val="dk2"/>
            </a:solidFill>
            <a:prstDash val="solid"/>
            <a:round/>
            <a:headEnd type="none" w="med" len="med"/>
            <a:tailEnd type="none" w="med" len="med"/>
          </a:ln>
        </p:spPr>
      </p:cxnSp>
      <p:sp>
        <p:nvSpPr>
          <p:cNvPr id="2504" name="Google Shape;2504;p132"/>
          <p:cNvSpPr txBox="1"/>
          <p:nvPr/>
        </p:nvSpPr>
        <p:spPr>
          <a:xfrm>
            <a:off x="6708525" y="14606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partition(17)</a:t>
            </a:r>
            <a:endParaRPr lang="en-GB"/>
          </a:p>
        </p:txBody>
      </p:sp>
      <p:cxnSp>
        <p:nvCxnSpPr>
          <p:cNvPr id="2505" name="Google Shape;2505;p132"/>
          <p:cNvCxnSpPr/>
          <p:nvPr/>
        </p:nvCxnSpPr>
        <p:spPr>
          <a:xfrm>
            <a:off x="6737450" y="1379625"/>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06" name="Google Shape;2506;p132"/>
          <p:cNvSpPr txBox="1"/>
          <p:nvPr/>
        </p:nvSpPr>
        <p:spPr>
          <a:xfrm>
            <a:off x="7165725" y="18416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partition(19)</a:t>
            </a:r>
            <a:endParaRPr lang="en-GB"/>
          </a:p>
        </p:txBody>
      </p:sp>
      <p:cxnSp>
        <p:nvCxnSpPr>
          <p:cNvPr id="2507" name="Google Shape;2507;p132"/>
          <p:cNvCxnSpPr/>
          <p:nvPr/>
        </p:nvCxnSpPr>
        <p:spPr>
          <a:xfrm>
            <a:off x="7244061" y="1783247"/>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08" name="Google Shape;2508;p132"/>
          <p:cNvSpPr txBox="1"/>
          <p:nvPr/>
        </p:nvSpPr>
        <p:spPr>
          <a:xfrm>
            <a:off x="6360108" y="2266571"/>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partition(17)</a:t>
            </a:r>
            <a:endParaRPr lang="en-GB"/>
          </a:p>
        </p:txBody>
      </p:sp>
      <p:cxnSp>
        <p:nvCxnSpPr>
          <p:cNvPr id="2509" name="Google Shape;2509;p132"/>
          <p:cNvCxnSpPr/>
          <p:nvPr/>
        </p:nvCxnSpPr>
        <p:spPr>
          <a:xfrm flipH="1">
            <a:off x="7425505" y="2191076"/>
            <a:ext cx="186900" cy="131400"/>
          </a:xfrm>
          <a:prstGeom prst="straightConnector1">
            <a:avLst/>
          </a:prstGeom>
          <a:noFill/>
          <a:ln w="9525" cap="flat" cmpd="sng">
            <a:solidFill>
              <a:schemeClr val="dk2"/>
            </a:solidFill>
            <a:prstDash val="solid"/>
            <a:round/>
            <a:headEnd type="none" w="med" len="med"/>
            <a:tailEnd type="none" w="med" len="med"/>
          </a:ln>
        </p:spPr>
      </p:cxnSp>
      <p:cxnSp>
        <p:nvCxnSpPr>
          <p:cNvPr id="2510" name="Google Shape;2510;p132"/>
          <p:cNvCxnSpPr/>
          <p:nvPr/>
        </p:nvCxnSpPr>
        <p:spPr>
          <a:xfrm>
            <a:off x="6851659" y="2635074"/>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11" name="Google Shape;2511;p132"/>
          <p:cNvSpPr txBox="1"/>
          <p:nvPr/>
        </p:nvSpPr>
        <p:spPr>
          <a:xfrm>
            <a:off x="6860925" y="2744598"/>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partition(17)</a:t>
            </a:r>
            <a:endParaRPr lang="en-GB"/>
          </a:p>
        </p:txBody>
      </p:sp>
      <p:cxnSp>
        <p:nvCxnSpPr>
          <p:cNvPr id="2512" name="Google Shape;2512;p132"/>
          <p:cNvCxnSpPr/>
          <p:nvPr/>
        </p:nvCxnSpPr>
        <p:spPr>
          <a:xfrm>
            <a:off x="7825294" y="2189276"/>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13" name="Google Shape;2513;p132"/>
          <p:cNvSpPr txBox="1"/>
          <p:nvPr/>
        </p:nvSpPr>
        <p:spPr>
          <a:xfrm>
            <a:off x="7826556" y="2253646"/>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partition(26)</a:t>
            </a:r>
            <a:endParaRPr lang="en-GB"/>
          </a:p>
        </p:txBody>
      </p:sp>
      <p:sp>
        <p:nvSpPr>
          <p:cNvPr id="2514" name="Google Shape;2514;p132"/>
          <p:cNvSpPr txBox="1"/>
          <p:nvPr/>
        </p:nvSpPr>
        <p:spPr>
          <a:xfrm>
            <a:off x="5096125" y="172132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15" name="Google Shape;2515;p132"/>
          <p:cNvSpPr txBox="1"/>
          <p:nvPr/>
        </p:nvSpPr>
        <p:spPr>
          <a:xfrm>
            <a:off x="5858125" y="172132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16" name="Google Shape;2516;p132"/>
          <p:cNvSpPr txBox="1"/>
          <p:nvPr/>
        </p:nvSpPr>
        <p:spPr>
          <a:xfrm>
            <a:off x="6747975" y="172132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17" name="Google Shape;2517;p132"/>
          <p:cNvSpPr txBox="1"/>
          <p:nvPr/>
        </p:nvSpPr>
        <p:spPr>
          <a:xfrm>
            <a:off x="6419848" y="2529978"/>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18" name="Google Shape;2518;p132"/>
          <p:cNvSpPr txBox="1"/>
          <p:nvPr/>
        </p:nvSpPr>
        <p:spPr>
          <a:xfrm>
            <a:off x="7695293" y="2992900"/>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19" name="Google Shape;2519;p132"/>
          <p:cNvSpPr txBox="1"/>
          <p:nvPr/>
        </p:nvSpPr>
        <p:spPr>
          <a:xfrm>
            <a:off x="7882683" y="2512373"/>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20" name="Google Shape;2520;p132"/>
          <p:cNvSpPr txBox="1"/>
          <p:nvPr/>
        </p:nvSpPr>
        <p:spPr>
          <a:xfrm>
            <a:off x="8644683" y="2512373"/>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21" name="Google Shape;2521;p132"/>
          <p:cNvSpPr/>
          <p:nvPr/>
        </p:nvSpPr>
        <p:spPr>
          <a:xfrm>
            <a:off x="283417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2</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2" name="Google Shape;2522;p132"/>
          <p:cNvSpPr/>
          <p:nvPr/>
        </p:nvSpPr>
        <p:spPr>
          <a:xfrm>
            <a:off x="3319364"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15</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3" name="Google Shape;2523;p132"/>
          <p:cNvSpPr/>
          <p:nvPr/>
        </p:nvSpPr>
        <p:spPr>
          <a:xfrm>
            <a:off x="380870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17</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4" name="Google Shape;2524;p132"/>
          <p:cNvSpPr/>
          <p:nvPr/>
        </p:nvSpPr>
        <p:spPr>
          <a:xfrm>
            <a:off x="4293894"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17</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5" name="Google Shape;2525;p132"/>
          <p:cNvSpPr/>
          <p:nvPr/>
        </p:nvSpPr>
        <p:spPr>
          <a:xfrm>
            <a:off x="4778636"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17</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6" name="Google Shape;2526;p132"/>
          <p:cNvSpPr/>
          <p:nvPr/>
        </p:nvSpPr>
        <p:spPr>
          <a:xfrm>
            <a:off x="526382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19</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7" name="Google Shape;2527;p132"/>
          <p:cNvSpPr/>
          <p:nvPr/>
        </p:nvSpPr>
        <p:spPr>
          <a:xfrm>
            <a:off x="5753166"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26</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8" name="Google Shape;2528;p132"/>
          <p:cNvSpPr/>
          <p:nvPr/>
        </p:nvSpPr>
        <p:spPr>
          <a:xfrm>
            <a:off x="623835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32</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9" name="Google Shape;2529;p132"/>
          <p:cNvSpPr/>
          <p:nvPr/>
        </p:nvSpPr>
        <p:spPr>
          <a:xfrm>
            <a:off x="6727730"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530" name="Google Shape;2530;p132"/>
          <p:cNvSpPr txBox="1"/>
          <p:nvPr/>
        </p:nvSpPr>
        <p:spPr>
          <a:xfrm>
            <a:off x="1300800" y="4244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531" name="Google Shape;2531;p132"/>
          <p:cNvSpPr/>
          <p:nvPr/>
        </p:nvSpPr>
        <p:spPr>
          <a:xfrm rot="-5400000">
            <a:off x="3445914" y="3847148"/>
            <a:ext cx="260700" cy="47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132"/>
          <p:cNvSpPr txBox="1"/>
          <p:nvPr/>
        </p:nvSpPr>
        <p:spPr>
          <a:xfrm>
            <a:off x="3271727"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33" name="Google Shape;2533;p132"/>
          <p:cNvSpPr/>
          <p:nvPr/>
        </p:nvSpPr>
        <p:spPr>
          <a:xfrm rot="-5400000">
            <a:off x="2940204" y="3847148"/>
            <a:ext cx="260700" cy="47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132"/>
          <p:cNvSpPr txBox="1"/>
          <p:nvPr/>
        </p:nvSpPr>
        <p:spPr>
          <a:xfrm>
            <a:off x="2766018"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35" name="Google Shape;2535;p132"/>
          <p:cNvSpPr/>
          <p:nvPr/>
        </p:nvSpPr>
        <p:spPr>
          <a:xfrm rot="-5400000">
            <a:off x="3928350"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132"/>
          <p:cNvSpPr txBox="1"/>
          <p:nvPr/>
        </p:nvSpPr>
        <p:spPr>
          <a:xfrm>
            <a:off x="3770514"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37" name="Google Shape;2537;p132"/>
          <p:cNvSpPr/>
          <p:nvPr/>
        </p:nvSpPr>
        <p:spPr>
          <a:xfrm rot="-5400000">
            <a:off x="5383175"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132"/>
          <p:cNvSpPr txBox="1"/>
          <p:nvPr/>
        </p:nvSpPr>
        <p:spPr>
          <a:xfrm>
            <a:off x="5225340"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39" name="Google Shape;2539;p132"/>
          <p:cNvSpPr/>
          <p:nvPr/>
        </p:nvSpPr>
        <p:spPr>
          <a:xfrm rot="-5400000">
            <a:off x="6338712"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132"/>
          <p:cNvSpPr txBox="1"/>
          <p:nvPr/>
        </p:nvSpPr>
        <p:spPr>
          <a:xfrm>
            <a:off x="6180876"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41" name="Google Shape;2541;p132"/>
          <p:cNvSpPr/>
          <p:nvPr/>
        </p:nvSpPr>
        <p:spPr>
          <a:xfrm rot="-5400000">
            <a:off x="4399395"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132"/>
          <p:cNvSpPr txBox="1"/>
          <p:nvPr/>
        </p:nvSpPr>
        <p:spPr>
          <a:xfrm>
            <a:off x="4241560"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43" name="Google Shape;2543;p132"/>
          <p:cNvSpPr/>
          <p:nvPr/>
        </p:nvSpPr>
        <p:spPr>
          <a:xfrm rot="-5400000">
            <a:off x="4884337"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132"/>
          <p:cNvSpPr txBox="1"/>
          <p:nvPr/>
        </p:nvSpPr>
        <p:spPr>
          <a:xfrm>
            <a:off x="4726501"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45" name="Google Shape;2545;p132"/>
          <p:cNvSpPr/>
          <p:nvPr/>
        </p:nvSpPr>
        <p:spPr>
          <a:xfrm rot="-5400000">
            <a:off x="5868117"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132"/>
          <p:cNvSpPr txBox="1"/>
          <p:nvPr/>
        </p:nvSpPr>
        <p:spPr>
          <a:xfrm>
            <a:off x="5710281"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47" name="Google Shape;2547;p132"/>
          <p:cNvSpPr txBox="1"/>
          <p:nvPr/>
        </p:nvSpPr>
        <p:spPr>
          <a:xfrm>
            <a:off x="6860539" y="298811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401" name="Shape 401"/>
        <p:cNvGrpSpPr/>
        <p:nvPr/>
      </p:nvGrpSpPr>
      <p:grpSpPr>
        <a:xfrm>
          <a:off x="0" y="0"/>
          <a:ext cx="0" cy="0"/>
          <a:chOff x="0" y="0"/>
          <a:chExt cx="0" cy="0"/>
        </a:xfrm>
      </p:grpSpPr>
      <p:sp>
        <p:nvSpPr>
          <p:cNvPr id="402" name="Google Shape;402;p3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5: Mergesort Order of Growth, yellkey.com</a:t>
            </a:r>
            <a:r>
              <a:rPr lang="en-GB">
                <a:solidFill>
                  <a:srgbClr val="208920"/>
                </a:solidFill>
              </a:rPr>
              <a:t>/consider</a:t>
            </a:r>
            <a:endParaRPr lang="en-GB">
              <a:solidFill>
                <a:srgbClr val="208920"/>
              </a:solidFill>
            </a:endParaRPr>
          </a:p>
        </p:txBody>
      </p:sp>
      <p:sp>
        <p:nvSpPr>
          <p:cNvPr id="403" name="Google Shape;403;p3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an array of size N, what is the worst case runtime of Mergesort?</a:t>
            </a:r>
            <a:endParaRPr lang="en-GB"/>
          </a:p>
          <a:p>
            <a:pPr marL="457200" lvl="0" indent="-342900" algn="l" rtl="0">
              <a:spcBef>
                <a:spcPts val="600"/>
              </a:spcBef>
              <a:spcAft>
                <a:spcPts val="0"/>
              </a:spcAft>
              <a:buSzPts val="1800"/>
              <a:buAutoNum type="alphaUcPeriod"/>
            </a:pPr>
            <a:r>
              <a:rPr lang="en-GB"/>
              <a:t>Θ(1)</a:t>
            </a:r>
            <a:endParaRPr lang="en-GB"/>
          </a:p>
          <a:p>
            <a:pPr marL="457200" lvl="0" indent="-342900" algn="l" rtl="0">
              <a:spcBef>
                <a:spcPts val="0"/>
              </a:spcBef>
              <a:spcAft>
                <a:spcPts val="0"/>
              </a:spcAft>
              <a:buSzPts val="1800"/>
              <a:buAutoNum type="alphaUcPeriod"/>
            </a:pPr>
            <a:r>
              <a:rPr lang="en-GB"/>
              <a:t>Θ(log N)</a:t>
            </a:r>
            <a:endParaRPr lang="en-GB"/>
          </a:p>
          <a:p>
            <a:pPr marL="457200" lvl="0" indent="-342900" algn="l" rtl="0">
              <a:spcBef>
                <a:spcPts val="0"/>
              </a:spcBef>
              <a:spcAft>
                <a:spcPts val="0"/>
              </a:spcAft>
              <a:buSzPts val="1800"/>
              <a:buAutoNum type="alphaUcPeriod"/>
            </a:pPr>
            <a:r>
              <a:rPr lang="en-GB"/>
              <a:t>Θ(N)</a:t>
            </a:r>
            <a:endParaRPr lang="en-GB"/>
          </a:p>
          <a:p>
            <a:pPr marL="457200" lvl="0" indent="-342900" algn="l" rtl="0">
              <a:spcBef>
                <a:spcPts val="0"/>
              </a:spcBef>
              <a:spcAft>
                <a:spcPts val="0"/>
              </a:spcAft>
              <a:buSzPts val="1800"/>
              <a:buAutoNum type="alphaUcPeriod"/>
            </a:pPr>
            <a:r>
              <a:rPr lang="en-GB"/>
              <a:t>Θ(N log N)</a:t>
            </a:r>
            <a:endParaRPr lang="en-GB"/>
          </a:p>
          <a:p>
            <a:pPr marL="457200" lvl="0" indent="-342900" algn="l" rtl="0">
              <a:spcBef>
                <a:spcPts val="0"/>
              </a:spcBef>
              <a:spcAft>
                <a:spcPts val="0"/>
              </a:spcAft>
              <a:buSzPts val="1800"/>
              <a:buAutoNum type="alphaUcPeriod"/>
            </a:pPr>
            <a:r>
              <a:rPr lang="en-GB"/>
              <a:t>Θ(N</a:t>
            </a:r>
            <a:r>
              <a:rPr lang="en-GB" baseline="30000"/>
              <a:t>2</a:t>
            </a:r>
            <a:r>
              <a:rPr lang="en-GB"/>
              <a:t>)</a:t>
            </a:r>
            <a:endParaRPr lang="en-GB"/>
          </a:p>
        </p:txBody>
      </p:sp>
      <p:grpSp>
        <p:nvGrpSpPr>
          <p:cNvPr id="404" name="Google Shape;404;p34"/>
          <p:cNvGrpSpPr/>
          <p:nvPr/>
        </p:nvGrpSpPr>
        <p:grpSpPr>
          <a:xfrm>
            <a:off x="5410200" y="2557250"/>
            <a:ext cx="3886100" cy="2235100"/>
            <a:chOff x="5410200" y="2557250"/>
            <a:chExt cx="3886100" cy="2235100"/>
          </a:xfrm>
        </p:grpSpPr>
        <p:sp>
          <p:nvSpPr>
            <p:cNvPr id="405" name="Google Shape;405;p34"/>
            <p:cNvSpPr/>
            <p:nvPr/>
          </p:nvSpPr>
          <p:spPr>
            <a:xfrm>
              <a:off x="7020702" y="25572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a:t>
              </a:r>
              <a:endParaRPr lang="en-GB"/>
            </a:p>
          </p:txBody>
        </p:sp>
        <p:sp>
          <p:nvSpPr>
            <p:cNvPr id="406" name="Google Shape;406;p34"/>
            <p:cNvSpPr/>
            <p:nvPr/>
          </p:nvSpPr>
          <p:spPr>
            <a:xfrm>
              <a:off x="6129867" y="32811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N/2</a:t>
              </a:r>
              <a:endParaRPr lang="en-GB"/>
            </a:p>
          </p:txBody>
        </p:sp>
        <p:sp>
          <p:nvSpPr>
            <p:cNvPr id="407" name="Google Shape;407;p34"/>
            <p:cNvSpPr/>
            <p:nvPr/>
          </p:nvSpPr>
          <p:spPr>
            <a:xfrm>
              <a:off x="7941736" y="32811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N/2</a:t>
              </a:r>
              <a:endParaRPr lang="en-GB"/>
            </a:p>
          </p:txBody>
        </p:sp>
        <p:cxnSp>
          <p:nvCxnSpPr>
            <p:cNvPr id="408" name="Google Shape;408;p34"/>
            <p:cNvCxnSpPr>
              <a:stCxn id="406" idx="0"/>
              <a:endCxn id="405" idx="2"/>
            </p:cNvCxnSpPr>
            <p:nvPr/>
          </p:nvCxnSpPr>
          <p:spPr>
            <a:xfrm rot="10800000" flipH="1">
              <a:off x="6379017" y="2912750"/>
              <a:ext cx="890700" cy="368400"/>
            </a:xfrm>
            <a:prstGeom prst="straightConnector1">
              <a:avLst/>
            </a:prstGeom>
            <a:noFill/>
            <a:ln w="19050" cap="flat" cmpd="sng">
              <a:solidFill>
                <a:srgbClr val="666666"/>
              </a:solidFill>
              <a:prstDash val="solid"/>
              <a:round/>
              <a:headEnd type="none" w="med" len="med"/>
              <a:tailEnd type="triangle" w="med" len="med"/>
            </a:ln>
          </p:spPr>
        </p:cxnSp>
        <p:cxnSp>
          <p:nvCxnSpPr>
            <p:cNvPr id="409" name="Google Shape;409;p34"/>
            <p:cNvCxnSpPr>
              <a:stCxn id="407" idx="0"/>
              <a:endCxn id="405" idx="2"/>
            </p:cNvCxnSpPr>
            <p:nvPr/>
          </p:nvCxnSpPr>
          <p:spPr>
            <a:xfrm rot="10800000">
              <a:off x="7269886" y="2912750"/>
              <a:ext cx="921000" cy="368400"/>
            </a:xfrm>
            <a:prstGeom prst="straightConnector1">
              <a:avLst/>
            </a:prstGeom>
            <a:noFill/>
            <a:ln w="19050" cap="flat" cmpd="sng">
              <a:solidFill>
                <a:srgbClr val="666666"/>
              </a:solidFill>
              <a:prstDash val="solid"/>
              <a:round/>
              <a:headEnd type="none" w="med" len="med"/>
              <a:tailEnd type="triangle" w="med" len="med"/>
            </a:ln>
          </p:spPr>
        </p:cxnSp>
        <p:sp>
          <p:nvSpPr>
            <p:cNvPr id="410" name="Google Shape;410;p34"/>
            <p:cNvSpPr/>
            <p:nvPr/>
          </p:nvSpPr>
          <p:spPr>
            <a:xfrm>
              <a:off x="5676900" y="38780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N/4</a:t>
              </a:r>
              <a:endParaRPr lang="en-GB"/>
            </a:p>
          </p:txBody>
        </p:sp>
        <p:sp>
          <p:nvSpPr>
            <p:cNvPr id="411" name="Google Shape;411;p34"/>
            <p:cNvSpPr/>
            <p:nvPr/>
          </p:nvSpPr>
          <p:spPr>
            <a:xfrm>
              <a:off x="6676469" y="38780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N/4</a:t>
              </a:r>
              <a:endParaRPr lang="en-GB"/>
            </a:p>
          </p:txBody>
        </p:sp>
        <p:sp>
          <p:nvSpPr>
            <p:cNvPr id="412" name="Google Shape;412;p34"/>
            <p:cNvSpPr/>
            <p:nvPr/>
          </p:nvSpPr>
          <p:spPr>
            <a:xfrm>
              <a:off x="7557691" y="38780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N/4</a:t>
              </a:r>
              <a:endParaRPr lang="en-GB"/>
            </a:p>
          </p:txBody>
        </p:sp>
        <p:sp>
          <p:nvSpPr>
            <p:cNvPr id="413" name="Google Shape;413;p34"/>
            <p:cNvSpPr txBox="1"/>
            <p:nvPr/>
          </p:nvSpPr>
          <p:spPr>
            <a:xfrm>
              <a:off x="8407400" y="3886200"/>
              <a:ext cx="888900" cy="1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cxnSp>
          <p:nvCxnSpPr>
            <p:cNvPr id="414" name="Google Shape;414;p34"/>
            <p:cNvCxnSpPr>
              <a:stCxn id="412" idx="0"/>
              <a:endCxn id="407" idx="2"/>
            </p:cNvCxnSpPr>
            <p:nvPr/>
          </p:nvCxnSpPr>
          <p:spPr>
            <a:xfrm rot="10800000" flipH="1">
              <a:off x="7802041" y="3636550"/>
              <a:ext cx="388800" cy="241500"/>
            </a:xfrm>
            <a:prstGeom prst="straightConnector1">
              <a:avLst/>
            </a:prstGeom>
            <a:noFill/>
            <a:ln w="19050" cap="flat" cmpd="sng">
              <a:solidFill>
                <a:srgbClr val="666666"/>
              </a:solidFill>
              <a:prstDash val="solid"/>
              <a:round/>
              <a:headEnd type="none" w="med" len="med"/>
              <a:tailEnd type="triangle" w="med" len="med"/>
            </a:ln>
          </p:spPr>
        </p:cxnSp>
        <p:cxnSp>
          <p:nvCxnSpPr>
            <p:cNvPr id="415" name="Google Shape;415;p34"/>
            <p:cNvCxnSpPr>
              <a:stCxn id="410" idx="0"/>
              <a:endCxn id="406" idx="2"/>
            </p:cNvCxnSpPr>
            <p:nvPr/>
          </p:nvCxnSpPr>
          <p:spPr>
            <a:xfrm rot="10800000" flipH="1">
              <a:off x="5926050" y="3636550"/>
              <a:ext cx="453000" cy="241500"/>
            </a:xfrm>
            <a:prstGeom prst="straightConnector1">
              <a:avLst/>
            </a:prstGeom>
            <a:noFill/>
            <a:ln w="19050" cap="flat" cmpd="sng">
              <a:solidFill>
                <a:srgbClr val="666666"/>
              </a:solidFill>
              <a:prstDash val="solid"/>
              <a:round/>
              <a:headEnd type="none" w="med" len="med"/>
              <a:tailEnd type="triangle" w="med" len="med"/>
            </a:ln>
          </p:spPr>
        </p:cxnSp>
        <p:cxnSp>
          <p:nvCxnSpPr>
            <p:cNvPr id="416" name="Google Shape;416;p34"/>
            <p:cNvCxnSpPr>
              <a:stCxn id="411" idx="0"/>
              <a:endCxn id="406" idx="2"/>
            </p:cNvCxnSpPr>
            <p:nvPr/>
          </p:nvCxnSpPr>
          <p:spPr>
            <a:xfrm rot="10800000">
              <a:off x="6379019" y="3636550"/>
              <a:ext cx="541800" cy="241500"/>
            </a:xfrm>
            <a:prstGeom prst="straightConnector1">
              <a:avLst/>
            </a:prstGeom>
            <a:noFill/>
            <a:ln w="19050" cap="flat" cmpd="sng">
              <a:solidFill>
                <a:srgbClr val="666666"/>
              </a:solidFill>
              <a:prstDash val="solid"/>
              <a:round/>
              <a:headEnd type="none" w="med" len="med"/>
              <a:tailEnd type="triangle" w="med" len="med"/>
            </a:ln>
          </p:spPr>
        </p:cxnSp>
        <p:sp>
          <p:nvSpPr>
            <p:cNvPr id="417" name="Google Shape;417;p34"/>
            <p:cNvSpPr/>
            <p:nvPr/>
          </p:nvSpPr>
          <p:spPr>
            <a:xfrm>
              <a:off x="5410200" y="44368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N/8</a:t>
              </a:r>
              <a:endParaRPr lang="en-GB"/>
            </a:p>
          </p:txBody>
        </p:sp>
        <p:sp>
          <p:nvSpPr>
            <p:cNvPr id="418" name="Google Shape;418;p34"/>
            <p:cNvSpPr/>
            <p:nvPr/>
          </p:nvSpPr>
          <p:spPr>
            <a:xfrm>
              <a:off x="5968655" y="44368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N/8</a:t>
              </a:r>
              <a:endParaRPr lang="en-GB"/>
            </a:p>
          </p:txBody>
        </p:sp>
        <p:sp>
          <p:nvSpPr>
            <p:cNvPr id="419" name="Google Shape;419;p34"/>
            <p:cNvSpPr txBox="1"/>
            <p:nvPr/>
          </p:nvSpPr>
          <p:spPr>
            <a:xfrm>
              <a:off x="6947800" y="4455900"/>
              <a:ext cx="888900" cy="1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cxnSp>
          <p:nvCxnSpPr>
            <p:cNvPr id="420" name="Google Shape;420;p34"/>
            <p:cNvCxnSpPr>
              <a:stCxn id="417" idx="0"/>
              <a:endCxn id="410" idx="2"/>
            </p:cNvCxnSpPr>
            <p:nvPr/>
          </p:nvCxnSpPr>
          <p:spPr>
            <a:xfrm rot="10800000" flipH="1">
              <a:off x="5654550" y="4233450"/>
              <a:ext cx="271500" cy="203400"/>
            </a:xfrm>
            <a:prstGeom prst="straightConnector1">
              <a:avLst/>
            </a:prstGeom>
            <a:noFill/>
            <a:ln w="19050" cap="flat" cmpd="sng">
              <a:solidFill>
                <a:srgbClr val="666666"/>
              </a:solidFill>
              <a:prstDash val="solid"/>
              <a:round/>
              <a:headEnd type="none" w="med" len="med"/>
              <a:tailEnd type="triangle" w="med" len="med"/>
            </a:ln>
          </p:spPr>
        </p:cxnSp>
        <p:cxnSp>
          <p:nvCxnSpPr>
            <p:cNvPr id="421" name="Google Shape;421;p34"/>
            <p:cNvCxnSpPr>
              <a:stCxn id="418" idx="0"/>
              <a:endCxn id="410" idx="2"/>
            </p:cNvCxnSpPr>
            <p:nvPr/>
          </p:nvCxnSpPr>
          <p:spPr>
            <a:xfrm rot="10800000">
              <a:off x="5925905" y="4233450"/>
              <a:ext cx="287100" cy="203400"/>
            </a:xfrm>
            <a:prstGeom prst="straightConnector1">
              <a:avLst/>
            </a:prstGeom>
            <a:noFill/>
            <a:ln w="19050" cap="flat" cmpd="sng">
              <a:solidFill>
                <a:srgbClr val="666666"/>
              </a:solidFill>
              <a:prstDash val="solid"/>
              <a:round/>
              <a:headEnd type="none" w="med" len="med"/>
              <a:tailEnd type="triangle" w="med" len="med"/>
            </a:ln>
          </p:spPr>
        </p:cxnSp>
      </p:grpSp>
      <p:sp>
        <p:nvSpPr>
          <p:cNvPr id="422" name="Google Shape;422;p34"/>
          <p:cNvSpPr txBox="1"/>
          <p:nvPr/>
        </p:nvSpPr>
        <p:spPr>
          <a:xfrm>
            <a:off x="5224783" y="3869358"/>
            <a:ext cx="6909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N/4</a:t>
            </a:r>
            <a:endParaRPr lang="en-GB"/>
          </a:p>
        </p:txBody>
      </p:sp>
      <p:sp>
        <p:nvSpPr>
          <p:cNvPr id="423" name="Google Shape;423;p34"/>
          <p:cNvSpPr txBox="1"/>
          <p:nvPr/>
        </p:nvSpPr>
        <p:spPr>
          <a:xfrm>
            <a:off x="4979941" y="4430234"/>
            <a:ext cx="6909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N/8</a:t>
            </a:r>
            <a:endParaRPr lang="en-GB"/>
          </a:p>
        </p:txBody>
      </p:sp>
      <p:sp>
        <p:nvSpPr>
          <p:cNvPr id="424" name="Google Shape;424;p34"/>
          <p:cNvSpPr txBox="1"/>
          <p:nvPr/>
        </p:nvSpPr>
        <p:spPr>
          <a:xfrm>
            <a:off x="6431650" y="4435284"/>
            <a:ext cx="6909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N/8</a:t>
            </a:r>
            <a:endParaRPr lang="en-GB"/>
          </a:p>
        </p:txBody>
      </p:sp>
      <p:grpSp>
        <p:nvGrpSpPr>
          <p:cNvPr id="425" name="Google Shape;425;p34"/>
          <p:cNvGrpSpPr/>
          <p:nvPr/>
        </p:nvGrpSpPr>
        <p:grpSpPr>
          <a:xfrm>
            <a:off x="8694250" y="2552730"/>
            <a:ext cx="545850" cy="2773334"/>
            <a:chOff x="8694250" y="2837275"/>
            <a:chExt cx="545850" cy="2031300"/>
          </a:xfrm>
        </p:grpSpPr>
        <p:sp>
          <p:nvSpPr>
            <p:cNvPr id="426" name="Google Shape;426;p34"/>
            <p:cNvSpPr/>
            <p:nvPr/>
          </p:nvSpPr>
          <p:spPr>
            <a:xfrm>
              <a:off x="8694250" y="2837275"/>
              <a:ext cx="279300" cy="2031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4"/>
            <p:cNvSpPr txBox="1"/>
            <p:nvPr/>
          </p:nvSpPr>
          <p:spPr>
            <a:xfrm>
              <a:off x="8846500" y="3060075"/>
              <a:ext cx="3936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k</a:t>
              </a:r>
              <a:endParaRPr lang="en-GB"/>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2551" name="Shape 2551"/>
        <p:cNvGrpSpPr/>
        <p:nvPr/>
      </p:nvGrpSpPr>
      <p:grpSpPr>
        <a:xfrm>
          <a:off x="0" y="0"/>
          <a:ext cx="0" cy="0"/>
          <a:chOff x="0" y="0"/>
          <a:chExt cx="0" cy="0"/>
        </a:xfrm>
      </p:grpSpPr>
      <p:sp>
        <p:nvSpPr>
          <p:cNvPr id="2552" name="Google Shape;2552;p13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a:t>Partition on leftmost item (32) (done). </a:t>
            </a:r>
            <a:endParaRPr lang="en-GB"/>
          </a:p>
          <a:p>
            <a:pPr marL="457200" lvl="0" indent="-342900" algn="l" rtl="0">
              <a:spcBef>
                <a:spcPts val="600"/>
              </a:spcBef>
              <a:spcAft>
                <a:spcPts val="0"/>
              </a:spcAft>
              <a:buSzPts val="1800"/>
              <a:buChar char="●"/>
            </a:pPr>
            <a:r>
              <a:rPr lang="en-GB"/>
              <a:t>Quicksort left half (details not shown).</a:t>
            </a:r>
            <a:endParaRPr lang="en-GB"/>
          </a:p>
          <a:p>
            <a:pPr marL="457200" lvl="0" indent="-342900" algn="l" rtl="0">
              <a:spcBef>
                <a:spcPts val="600"/>
              </a:spcBef>
              <a:spcAft>
                <a:spcPts val="0"/>
              </a:spcAft>
              <a:buSzPts val="1800"/>
              <a:buChar char="●"/>
            </a:pPr>
            <a:r>
              <a:rPr lang="en-GB" b="1"/>
              <a:t>Quicksort right half (details not shown).</a:t>
            </a:r>
            <a:endParaRPr b="1"/>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553" name="Google Shape;2553;p13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Sort</a:t>
            </a:r>
            <a:endParaRPr lang="en-GB"/>
          </a:p>
        </p:txBody>
      </p:sp>
      <p:sp>
        <p:nvSpPr>
          <p:cNvPr id="2554" name="Google Shape;2554;p133"/>
          <p:cNvSpPr txBox="1"/>
          <p:nvPr/>
        </p:nvSpPr>
        <p:spPr>
          <a:xfrm>
            <a:off x="6721700" y="574525"/>
            <a:ext cx="11424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partition(32)</a:t>
            </a:r>
            <a:endParaRPr lang="en-GB"/>
          </a:p>
        </p:txBody>
      </p:sp>
      <p:cxnSp>
        <p:nvCxnSpPr>
          <p:cNvPr id="2555" name="Google Shape;2555;p133"/>
          <p:cNvCxnSpPr/>
          <p:nvPr/>
        </p:nvCxnSpPr>
        <p:spPr>
          <a:xfrm flipH="1">
            <a:off x="7026450" y="934550"/>
            <a:ext cx="186900" cy="131400"/>
          </a:xfrm>
          <a:prstGeom prst="straightConnector1">
            <a:avLst/>
          </a:prstGeom>
          <a:noFill/>
          <a:ln w="9525" cap="flat" cmpd="sng">
            <a:solidFill>
              <a:schemeClr val="dk2"/>
            </a:solidFill>
            <a:prstDash val="solid"/>
            <a:round/>
            <a:headEnd type="none" w="med" len="med"/>
            <a:tailEnd type="none" w="med" len="med"/>
          </a:ln>
        </p:spPr>
      </p:cxnSp>
      <p:sp>
        <p:nvSpPr>
          <p:cNvPr id="2556" name="Google Shape;2556;p133"/>
          <p:cNvSpPr txBox="1"/>
          <p:nvPr/>
        </p:nvSpPr>
        <p:spPr>
          <a:xfrm>
            <a:off x="5946525" y="10034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partition(15)</a:t>
            </a:r>
            <a:endParaRPr lang="en-GB"/>
          </a:p>
        </p:txBody>
      </p:sp>
      <p:sp>
        <p:nvSpPr>
          <p:cNvPr id="2557" name="Google Shape;2557;p133"/>
          <p:cNvSpPr txBox="1"/>
          <p:nvPr/>
        </p:nvSpPr>
        <p:spPr>
          <a:xfrm>
            <a:off x="5115879" y="14534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partition(2)</a:t>
            </a:r>
            <a:endParaRPr lang="en-GB"/>
          </a:p>
        </p:txBody>
      </p:sp>
      <p:cxnSp>
        <p:nvCxnSpPr>
          <p:cNvPr id="2558" name="Google Shape;2558;p133"/>
          <p:cNvCxnSpPr/>
          <p:nvPr/>
        </p:nvCxnSpPr>
        <p:spPr>
          <a:xfrm flipH="1">
            <a:off x="6181276" y="1377905"/>
            <a:ext cx="186900" cy="131400"/>
          </a:xfrm>
          <a:prstGeom prst="straightConnector1">
            <a:avLst/>
          </a:prstGeom>
          <a:noFill/>
          <a:ln w="9525" cap="flat" cmpd="sng">
            <a:solidFill>
              <a:schemeClr val="dk2"/>
            </a:solidFill>
            <a:prstDash val="solid"/>
            <a:round/>
            <a:headEnd type="none" w="med" len="med"/>
            <a:tailEnd type="none" w="med" len="med"/>
          </a:ln>
        </p:spPr>
      </p:cxnSp>
      <p:sp>
        <p:nvSpPr>
          <p:cNvPr id="2559" name="Google Shape;2559;p133"/>
          <p:cNvSpPr txBox="1"/>
          <p:nvPr/>
        </p:nvSpPr>
        <p:spPr>
          <a:xfrm>
            <a:off x="6708525" y="14606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partition(17)</a:t>
            </a:r>
            <a:endParaRPr lang="en-GB"/>
          </a:p>
        </p:txBody>
      </p:sp>
      <p:cxnSp>
        <p:nvCxnSpPr>
          <p:cNvPr id="2560" name="Google Shape;2560;p133"/>
          <p:cNvCxnSpPr/>
          <p:nvPr/>
        </p:nvCxnSpPr>
        <p:spPr>
          <a:xfrm>
            <a:off x="6737450" y="1379625"/>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61" name="Google Shape;2561;p133"/>
          <p:cNvSpPr txBox="1"/>
          <p:nvPr/>
        </p:nvSpPr>
        <p:spPr>
          <a:xfrm>
            <a:off x="7165725" y="1841600"/>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partition(19)</a:t>
            </a:r>
            <a:endParaRPr lang="en-GB"/>
          </a:p>
        </p:txBody>
      </p:sp>
      <p:cxnSp>
        <p:nvCxnSpPr>
          <p:cNvPr id="2562" name="Google Shape;2562;p133"/>
          <p:cNvCxnSpPr/>
          <p:nvPr/>
        </p:nvCxnSpPr>
        <p:spPr>
          <a:xfrm>
            <a:off x="7244061" y="1783247"/>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63" name="Google Shape;2563;p133"/>
          <p:cNvSpPr txBox="1"/>
          <p:nvPr/>
        </p:nvSpPr>
        <p:spPr>
          <a:xfrm>
            <a:off x="6360108" y="2266571"/>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partition(17)</a:t>
            </a:r>
            <a:endParaRPr lang="en-GB"/>
          </a:p>
        </p:txBody>
      </p:sp>
      <p:cxnSp>
        <p:nvCxnSpPr>
          <p:cNvPr id="2564" name="Google Shape;2564;p133"/>
          <p:cNvCxnSpPr/>
          <p:nvPr/>
        </p:nvCxnSpPr>
        <p:spPr>
          <a:xfrm flipH="1">
            <a:off x="7425505" y="2191076"/>
            <a:ext cx="186900" cy="131400"/>
          </a:xfrm>
          <a:prstGeom prst="straightConnector1">
            <a:avLst/>
          </a:prstGeom>
          <a:noFill/>
          <a:ln w="9525" cap="flat" cmpd="sng">
            <a:solidFill>
              <a:schemeClr val="dk2"/>
            </a:solidFill>
            <a:prstDash val="solid"/>
            <a:round/>
            <a:headEnd type="none" w="med" len="med"/>
            <a:tailEnd type="none" w="med" len="med"/>
          </a:ln>
        </p:spPr>
      </p:cxnSp>
      <p:cxnSp>
        <p:nvCxnSpPr>
          <p:cNvPr id="2565" name="Google Shape;2565;p133"/>
          <p:cNvCxnSpPr/>
          <p:nvPr/>
        </p:nvCxnSpPr>
        <p:spPr>
          <a:xfrm>
            <a:off x="6851659" y="2635074"/>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66" name="Google Shape;2566;p133"/>
          <p:cNvSpPr txBox="1"/>
          <p:nvPr/>
        </p:nvSpPr>
        <p:spPr>
          <a:xfrm>
            <a:off x="6860925" y="2744598"/>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partition(17)</a:t>
            </a:r>
            <a:endParaRPr lang="en-GB"/>
          </a:p>
        </p:txBody>
      </p:sp>
      <p:cxnSp>
        <p:nvCxnSpPr>
          <p:cNvPr id="2567" name="Google Shape;2567;p133"/>
          <p:cNvCxnSpPr/>
          <p:nvPr/>
        </p:nvCxnSpPr>
        <p:spPr>
          <a:xfrm>
            <a:off x="7825294" y="2189276"/>
            <a:ext cx="260400" cy="150300"/>
          </a:xfrm>
          <a:prstGeom prst="straightConnector1">
            <a:avLst/>
          </a:prstGeom>
          <a:noFill/>
          <a:ln w="9525" cap="flat" cmpd="sng">
            <a:solidFill>
              <a:schemeClr val="dk2"/>
            </a:solidFill>
            <a:prstDash val="solid"/>
            <a:round/>
            <a:headEnd type="none" w="med" len="med"/>
            <a:tailEnd type="none" w="med" len="med"/>
          </a:ln>
        </p:spPr>
      </p:cxnSp>
      <p:sp>
        <p:nvSpPr>
          <p:cNvPr id="2568" name="Google Shape;2568;p133"/>
          <p:cNvSpPr txBox="1"/>
          <p:nvPr/>
        </p:nvSpPr>
        <p:spPr>
          <a:xfrm>
            <a:off x="7826556" y="2253646"/>
            <a:ext cx="1262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partition(26)</a:t>
            </a:r>
            <a:endParaRPr lang="en-GB"/>
          </a:p>
        </p:txBody>
      </p:sp>
      <p:sp>
        <p:nvSpPr>
          <p:cNvPr id="2569" name="Google Shape;2569;p133"/>
          <p:cNvSpPr txBox="1"/>
          <p:nvPr/>
        </p:nvSpPr>
        <p:spPr>
          <a:xfrm>
            <a:off x="5096125" y="172132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0" name="Google Shape;2570;p133"/>
          <p:cNvSpPr txBox="1"/>
          <p:nvPr/>
        </p:nvSpPr>
        <p:spPr>
          <a:xfrm>
            <a:off x="5858125" y="172132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1" name="Google Shape;2571;p133"/>
          <p:cNvSpPr txBox="1"/>
          <p:nvPr/>
        </p:nvSpPr>
        <p:spPr>
          <a:xfrm>
            <a:off x="6747975" y="172132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2" name="Google Shape;2572;p133"/>
          <p:cNvSpPr txBox="1"/>
          <p:nvPr/>
        </p:nvSpPr>
        <p:spPr>
          <a:xfrm>
            <a:off x="6419848" y="2529978"/>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3" name="Google Shape;2573;p133"/>
          <p:cNvSpPr txBox="1"/>
          <p:nvPr/>
        </p:nvSpPr>
        <p:spPr>
          <a:xfrm>
            <a:off x="7695293" y="2992900"/>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4" name="Google Shape;2574;p133"/>
          <p:cNvSpPr txBox="1"/>
          <p:nvPr/>
        </p:nvSpPr>
        <p:spPr>
          <a:xfrm>
            <a:off x="7882683" y="2512373"/>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5" name="Google Shape;2575;p133"/>
          <p:cNvSpPr txBox="1"/>
          <p:nvPr/>
        </p:nvSpPr>
        <p:spPr>
          <a:xfrm>
            <a:off x="8644683" y="2512373"/>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
        <p:nvSpPr>
          <p:cNvPr id="2576" name="Google Shape;2576;p133"/>
          <p:cNvSpPr/>
          <p:nvPr/>
        </p:nvSpPr>
        <p:spPr>
          <a:xfrm>
            <a:off x="283417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2</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77" name="Google Shape;2577;p133"/>
          <p:cNvSpPr/>
          <p:nvPr/>
        </p:nvSpPr>
        <p:spPr>
          <a:xfrm>
            <a:off x="3319364"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15</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78" name="Google Shape;2578;p133"/>
          <p:cNvSpPr/>
          <p:nvPr/>
        </p:nvSpPr>
        <p:spPr>
          <a:xfrm>
            <a:off x="380870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17</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79" name="Google Shape;2579;p133"/>
          <p:cNvSpPr/>
          <p:nvPr/>
        </p:nvSpPr>
        <p:spPr>
          <a:xfrm>
            <a:off x="4293894"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17</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0" name="Google Shape;2580;p133"/>
          <p:cNvSpPr/>
          <p:nvPr/>
        </p:nvSpPr>
        <p:spPr>
          <a:xfrm>
            <a:off x="4778636"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17</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1" name="Google Shape;2581;p133"/>
          <p:cNvSpPr/>
          <p:nvPr/>
        </p:nvSpPr>
        <p:spPr>
          <a:xfrm>
            <a:off x="526382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19</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2" name="Google Shape;2582;p133"/>
          <p:cNvSpPr/>
          <p:nvPr/>
        </p:nvSpPr>
        <p:spPr>
          <a:xfrm>
            <a:off x="5753166"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26</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3" name="Google Shape;2583;p133"/>
          <p:cNvSpPr/>
          <p:nvPr/>
        </p:nvSpPr>
        <p:spPr>
          <a:xfrm>
            <a:off x="6238355"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32</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4" name="Google Shape;2584;p133"/>
          <p:cNvSpPr/>
          <p:nvPr/>
        </p:nvSpPr>
        <p:spPr>
          <a:xfrm>
            <a:off x="6727730" y="4264475"/>
            <a:ext cx="495300" cy="495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41</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5" name="Google Shape;2585;p133"/>
          <p:cNvSpPr txBox="1"/>
          <p:nvPr/>
        </p:nvSpPr>
        <p:spPr>
          <a:xfrm>
            <a:off x="1300800" y="4244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586" name="Google Shape;2586;p133"/>
          <p:cNvSpPr/>
          <p:nvPr/>
        </p:nvSpPr>
        <p:spPr>
          <a:xfrm rot="-5400000">
            <a:off x="3445914" y="3847148"/>
            <a:ext cx="260700" cy="47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133"/>
          <p:cNvSpPr txBox="1"/>
          <p:nvPr/>
        </p:nvSpPr>
        <p:spPr>
          <a:xfrm>
            <a:off x="3271727"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88" name="Google Shape;2588;p133"/>
          <p:cNvSpPr/>
          <p:nvPr/>
        </p:nvSpPr>
        <p:spPr>
          <a:xfrm rot="-5400000">
            <a:off x="2940204" y="3847148"/>
            <a:ext cx="260700" cy="47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133"/>
          <p:cNvSpPr txBox="1"/>
          <p:nvPr/>
        </p:nvSpPr>
        <p:spPr>
          <a:xfrm>
            <a:off x="2766018"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90" name="Google Shape;2590;p133"/>
          <p:cNvSpPr/>
          <p:nvPr/>
        </p:nvSpPr>
        <p:spPr>
          <a:xfrm rot="-5400000">
            <a:off x="3928350"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133"/>
          <p:cNvSpPr txBox="1"/>
          <p:nvPr/>
        </p:nvSpPr>
        <p:spPr>
          <a:xfrm>
            <a:off x="3770514"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92" name="Google Shape;2592;p133"/>
          <p:cNvSpPr/>
          <p:nvPr/>
        </p:nvSpPr>
        <p:spPr>
          <a:xfrm rot="-5400000">
            <a:off x="5383175"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133"/>
          <p:cNvSpPr txBox="1"/>
          <p:nvPr/>
        </p:nvSpPr>
        <p:spPr>
          <a:xfrm>
            <a:off x="5225340"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94" name="Google Shape;2594;p133"/>
          <p:cNvSpPr/>
          <p:nvPr/>
        </p:nvSpPr>
        <p:spPr>
          <a:xfrm rot="-5400000">
            <a:off x="6338712"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133"/>
          <p:cNvSpPr txBox="1"/>
          <p:nvPr/>
        </p:nvSpPr>
        <p:spPr>
          <a:xfrm>
            <a:off x="6180876"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96" name="Google Shape;2596;p133"/>
          <p:cNvSpPr/>
          <p:nvPr/>
        </p:nvSpPr>
        <p:spPr>
          <a:xfrm rot="-5400000">
            <a:off x="4399395"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133"/>
          <p:cNvSpPr txBox="1"/>
          <p:nvPr/>
        </p:nvSpPr>
        <p:spPr>
          <a:xfrm>
            <a:off x="4241560"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598" name="Google Shape;2598;p133"/>
          <p:cNvSpPr/>
          <p:nvPr/>
        </p:nvSpPr>
        <p:spPr>
          <a:xfrm rot="-5400000">
            <a:off x="4884337"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133"/>
          <p:cNvSpPr txBox="1"/>
          <p:nvPr/>
        </p:nvSpPr>
        <p:spPr>
          <a:xfrm>
            <a:off x="4726501"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600" name="Google Shape;2600;p133"/>
          <p:cNvSpPr/>
          <p:nvPr/>
        </p:nvSpPr>
        <p:spPr>
          <a:xfrm rot="-5400000">
            <a:off x="5868117"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133"/>
          <p:cNvSpPr txBox="1"/>
          <p:nvPr/>
        </p:nvSpPr>
        <p:spPr>
          <a:xfrm>
            <a:off x="5710281"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602" name="Google Shape;2602;p133"/>
          <p:cNvSpPr/>
          <p:nvPr/>
        </p:nvSpPr>
        <p:spPr>
          <a:xfrm rot="-5400000">
            <a:off x="6831928" y="3863500"/>
            <a:ext cx="260700" cy="439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133"/>
          <p:cNvSpPr txBox="1"/>
          <p:nvPr/>
        </p:nvSpPr>
        <p:spPr>
          <a:xfrm>
            <a:off x="6674092" y="3365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sp>
        <p:nvSpPr>
          <p:cNvPr id="2604" name="Google Shape;2604;p133"/>
          <p:cNvSpPr txBox="1"/>
          <p:nvPr/>
        </p:nvSpPr>
        <p:spPr>
          <a:xfrm>
            <a:off x="357275" y="2253650"/>
            <a:ext cx="1925400" cy="10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If you don't fully trust the recursion, see </a:t>
            </a:r>
            <a:r>
              <a:rPr lang="en-GB" u="sng">
                <a:solidFill>
                  <a:schemeClr val="hlink"/>
                </a:solidFill>
                <a:latin typeface="Roboto" panose="02000000000000000000"/>
                <a:ea typeface="Roboto" panose="02000000000000000000"/>
                <a:cs typeface="Roboto" panose="02000000000000000000"/>
                <a:sym typeface="Roboto" panose="02000000000000000000"/>
                <a:hlinkClick r:id="rId1"/>
              </a:rPr>
              <a:t>these extra slides</a:t>
            </a:r>
            <a:r>
              <a:rPr lang="en-GB">
                <a:latin typeface="Roboto" panose="02000000000000000000"/>
                <a:ea typeface="Roboto" panose="02000000000000000000"/>
                <a:cs typeface="Roboto" panose="02000000000000000000"/>
                <a:sym typeface="Roboto" panose="02000000000000000000"/>
              </a:rPr>
              <a:t> for a complete demo. </a:t>
            </a:r>
            <a:endParaRPr>
              <a:latin typeface="Roboto" panose="02000000000000000000"/>
              <a:ea typeface="Roboto" panose="02000000000000000000"/>
              <a:cs typeface="Roboto" panose="02000000000000000000"/>
              <a:sym typeface="Roboto" panose="02000000000000000000"/>
            </a:endParaRPr>
          </a:p>
        </p:txBody>
      </p:sp>
      <p:sp>
        <p:nvSpPr>
          <p:cNvPr id="2605" name="Google Shape;2605;p133"/>
          <p:cNvSpPr txBox="1"/>
          <p:nvPr/>
        </p:nvSpPr>
        <p:spPr>
          <a:xfrm>
            <a:off x="6860539" y="2988115"/>
            <a:ext cx="4548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2609" name="Shape 2609"/>
        <p:cNvGrpSpPr/>
        <p:nvPr/>
      </p:nvGrpSpPr>
      <p:grpSpPr>
        <a:xfrm>
          <a:off x="0" y="0"/>
          <a:ext cx="0" cy="0"/>
          <a:chOff x="0" y="0"/>
          <a:chExt cx="0" cy="0"/>
        </a:xfrm>
      </p:grpSpPr>
      <p:sp>
        <p:nvSpPr>
          <p:cNvPr id="2610" name="Google Shape;2610;p13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Partition Sort, a.k.a. Quicksort</a:t>
            </a:r>
            <a:endParaRPr lang="en-GB"/>
          </a:p>
        </p:txBody>
      </p:sp>
      <p:sp>
        <p:nvSpPr>
          <p:cNvPr id="2611" name="Google Shape;2611;p134"/>
          <p:cNvSpPr/>
          <p:nvPr/>
        </p:nvSpPr>
        <p:spPr>
          <a:xfrm>
            <a:off x="237758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612" name="Google Shape;2612;p134"/>
          <p:cNvSpPr/>
          <p:nvPr/>
        </p:nvSpPr>
        <p:spPr>
          <a:xfrm>
            <a:off x="286277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613" name="Google Shape;2613;p134"/>
          <p:cNvSpPr/>
          <p:nvPr/>
        </p:nvSpPr>
        <p:spPr>
          <a:xfrm>
            <a:off x="335211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614" name="Google Shape;2614;p134"/>
          <p:cNvSpPr/>
          <p:nvPr/>
        </p:nvSpPr>
        <p:spPr>
          <a:xfrm>
            <a:off x="3837306"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15" name="Google Shape;2615;p134"/>
          <p:cNvSpPr/>
          <p:nvPr/>
        </p:nvSpPr>
        <p:spPr>
          <a:xfrm>
            <a:off x="432204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616" name="Google Shape;2616;p134"/>
          <p:cNvSpPr/>
          <p:nvPr/>
        </p:nvSpPr>
        <p:spPr>
          <a:xfrm>
            <a:off x="480723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617" name="Google Shape;2617;p134"/>
          <p:cNvSpPr/>
          <p:nvPr/>
        </p:nvSpPr>
        <p:spPr>
          <a:xfrm>
            <a:off x="529657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618" name="Google Shape;2618;p134"/>
          <p:cNvSpPr/>
          <p:nvPr/>
        </p:nvSpPr>
        <p:spPr>
          <a:xfrm>
            <a:off x="578176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19" name="Google Shape;2619;p134"/>
          <p:cNvSpPr/>
          <p:nvPr/>
        </p:nvSpPr>
        <p:spPr>
          <a:xfrm>
            <a:off x="6271142"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20" name="Google Shape;2620;p134"/>
          <p:cNvSpPr txBox="1"/>
          <p:nvPr/>
        </p:nvSpPr>
        <p:spPr>
          <a:xfrm>
            <a:off x="862300" y="3114125"/>
            <a:ext cx="17814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partition(32)</a:t>
            </a:r>
            <a:endParaRPr lang="en-GB"/>
          </a:p>
        </p:txBody>
      </p:sp>
      <p:sp>
        <p:nvSpPr>
          <p:cNvPr id="2621" name="Google Shape;2621;p134"/>
          <p:cNvSpPr/>
          <p:nvPr/>
        </p:nvSpPr>
        <p:spPr>
          <a:xfrm>
            <a:off x="237758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622" name="Google Shape;2622;p134"/>
          <p:cNvSpPr/>
          <p:nvPr/>
        </p:nvSpPr>
        <p:spPr>
          <a:xfrm>
            <a:off x="2862777"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623" name="Google Shape;2623;p134"/>
          <p:cNvSpPr/>
          <p:nvPr/>
        </p:nvSpPr>
        <p:spPr>
          <a:xfrm>
            <a:off x="3352117"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24" name="Google Shape;2624;p134"/>
          <p:cNvSpPr/>
          <p:nvPr/>
        </p:nvSpPr>
        <p:spPr>
          <a:xfrm>
            <a:off x="3837306"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625" name="Google Shape;2625;p134"/>
          <p:cNvSpPr/>
          <p:nvPr/>
        </p:nvSpPr>
        <p:spPr>
          <a:xfrm>
            <a:off x="432204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626" name="Google Shape;2626;p134"/>
          <p:cNvSpPr/>
          <p:nvPr/>
        </p:nvSpPr>
        <p:spPr>
          <a:xfrm>
            <a:off x="480723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27" name="Google Shape;2627;p134"/>
          <p:cNvSpPr/>
          <p:nvPr/>
        </p:nvSpPr>
        <p:spPr>
          <a:xfrm>
            <a:off x="529657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28" name="Google Shape;2628;p134"/>
          <p:cNvSpPr/>
          <p:nvPr/>
        </p:nvSpPr>
        <p:spPr>
          <a:xfrm>
            <a:off x="5781767" y="4026625"/>
            <a:ext cx="4953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629" name="Google Shape;2629;p134"/>
          <p:cNvSpPr/>
          <p:nvPr/>
        </p:nvSpPr>
        <p:spPr>
          <a:xfrm>
            <a:off x="6271142" y="4026625"/>
            <a:ext cx="4953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630" name="Google Shape;2630;p134"/>
          <p:cNvSpPr/>
          <p:nvPr/>
        </p:nvSpPr>
        <p:spPr>
          <a:xfrm rot="-5400000">
            <a:off x="3938777" y="2157525"/>
            <a:ext cx="260700" cy="33801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134"/>
          <p:cNvSpPr/>
          <p:nvPr/>
        </p:nvSpPr>
        <p:spPr>
          <a:xfrm rot="-5400000">
            <a:off x="6376127" y="3611625"/>
            <a:ext cx="260700" cy="47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134"/>
          <p:cNvSpPr txBox="1"/>
          <p:nvPr/>
        </p:nvSpPr>
        <p:spPr>
          <a:xfrm>
            <a:off x="4160175" y="3475925"/>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&lt;= 32</a:t>
            </a:r>
            <a:endParaRPr lang="en-GB"/>
          </a:p>
        </p:txBody>
      </p:sp>
      <p:sp>
        <p:nvSpPr>
          <p:cNvPr id="2633" name="Google Shape;2633;p134"/>
          <p:cNvSpPr txBox="1"/>
          <p:nvPr/>
        </p:nvSpPr>
        <p:spPr>
          <a:xfrm>
            <a:off x="6555525" y="3510650"/>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&gt;= 32</a:t>
            </a:r>
            <a:endParaRPr lang="en-GB"/>
          </a:p>
        </p:txBody>
      </p:sp>
      <p:sp>
        <p:nvSpPr>
          <p:cNvPr id="2634" name="Google Shape;2634;p134"/>
          <p:cNvSpPr/>
          <p:nvPr/>
        </p:nvSpPr>
        <p:spPr>
          <a:xfrm rot="-5400000">
            <a:off x="5881512" y="3634900"/>
            <a:ext cx="260700" cy="439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134"/>
          <p:cNvSpPr txBox="1"/>
          <p:nvPr/>
        </p:nvSpPr>
        <p:spPr>
          <a:xfrm>
            <a:off x="5723676" y="31367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in its place</a:t>
            </a:r>
            <a:endParaRPr lang="en-GB"/>
          </a:p>
        </p:txBody>
      </p:sp>
      <p:cxnSp>
        <p:nvCxnSpPr>
          <p:cNvPr id="2636" name="Google Shape;2636;p134"/>
          <p:cNvCxnSpPr>
            <a:stCxn id="2611" idx="1"/>
            <a:endCxn id="2621" idx="1"/>
          </p:cNvCxnSpPr>
          <p:nvPr/>
        </p:nvCxnSpPr>
        <p:spPr>
          <a:xfrm>
            <a:off x="2377588" y="2369275"/>
            <a:ext cx="600" cy="1905000"/>
          </a:xfrm>
          <a:prstGeom prst="bentConnector3">
            <a:avLst>
              <a:gd name="adj1" fmla="val -39687500"/>
            </a:avLst>
          </a:prstGeom>
          <a:noFill/>
          <a:ln w="19050" cap="flat" cmpd="sng">
            <a:solidFill>
              <a:schemeClr val="dk2"/>
            </a:solidFill>
            <a:prstDash val="solid"/>
            <a:round/>
            <a:headEnd type="none" w="med" len="med"/>
            <a:tailEnd type="triangle" w="med" len="med"/>
          </a:ln>
        </p:spPr>
      </p:cxnSp>
      <p:sp>
        <p:nvSpPr>
          <p:cNvPr id="2637" name="Google Shape;2637;p13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 sorting N items: </a:t>
            </a:r>
            <a:endParaRPr lang="en-GB"/>
          </a:p>
          <a:p>
            <a:pPr marL="457200" lvl="0" indent="-342900" algn="l" rtl="0">
              <a:spcBef>
                <a:spcPts val="600"/>
              </a:spcBef>
              <a:spcAft>
                <a:spcPts val="0"/>
              </a:spcAft>
              <a:buSzPts val="1800"/>
              <a:buChar char="●"/>
            </a:pPr>
            <a:r>
              <a:rPr lang="en-GB"/>
              <a:t>Partition on leftmost item. </a:t>
            </a:r>
            <a:endParaRPr lang="en-GB"/>
          </a:p>
          <a:p>
            <a:pPr marL="457200" lvl="0" indent="-342900" algn="l" rtl="0">
              <a:spcBef>
                <a:spcPts val="600"/>
              </a:spcBef>
              <a:spcAft>
                <a:spcPts val="0"/>
              </a:spcAft>
              <a:buSzPts val="1800"/>
              <a:buChar char="●"/>
            </a:pPr>
            <a:r>
              <a:rPr lang="en-GB"/>
              <a:t>Quicksort left half.</a:t>
            </a:r>
            <a:endParaRPr lang="en-GB"/>
          </a:p>
          <a:p>
            <a:pPr marL="457200" lvl="0" indent="-342900" algn="l" rtl="0">
              <a:spcBef>
                <a:spcPts val="600"/>
              </a:spcBef>
              <a:spcAft>
                <a:spcPts val="0"/>
              </a:spcAft>
              <a:buSzPts val="1800"/>
              <a:buChar char="●"/>
            </a:pPr>
            <a:r>
              <a:rPr lang="en-GB"/>
              <a:t>Quicksort right half.</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2641" name="Shape 2641"/>
        <p:cNvGrpSpPr/>
        <p:nvPr/>
      </p:nvGrpSpPr>
      <p:grpSpPr>
        <a:xfrm>
          <a:off x="0" y="0"/>
          <a:ext cx="0" cy="0"/>
          <a:chOff x="0" y="0"/>
          <a:chExt cx="0" cy="0"/>
        </a:xfrm>
      </p:grpSpPr>
      <p:sp>
        <p:nvSpPr>
          <p:cNvPr id="2642" name="Google Shape;2642;p13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Quicksort</a:t>
            </a:r>
            <a:endParaRPr lang="en-GB"/>
          </a:p>
        </p:txBody>
      </p:sp>
      <p:sp>
        <p:nvSpPr>
          <p:cNvPr id="2643" name="Google Shape;2643;p13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Quicksort was the name chosen by Tony Hoare for partition sort.</a:t>
            </a:r>
            <a:endParaRPr lang="en-GB"/>
          </a:p>
          <a:p>
            <a:pPr marL="457200" lvl="0" indent="-342900" algn="l" rtl="0">
              <a:spcBef>
                <a:spcPts val="600"/>
              </a:spcBef>
              <a:spcAft>
                <a:spcPts val="0"/>
              </a:spcAft>
              <a:buSzPts val="1800"/>
              <a:buChar char="●"/>
            </a:pPr>
            <a:r>
              <a:rPr lang="en-GB"/>
              <a:t>For most common situations, it is empirically the fastest sort.</a:t>
            </a:r>
            <a:endParaRPr lang="en-GB"/>
          </a:p>
          <a:p>
            <a:pPr marL="914400" lvl="1" indent="-342900" algn="l" rtl="0">
              <a:spcBef>
                <a:spcPts val="0"/>
              </a:spcBef>
              <a:spcAft>
                <a:spcPts val="0"/>
              </a:spcAft>
              <a:buSzPts val="1800"/>
              <a:buChar char="○"/>
            </a:pPr>
            <a:r>
              <a:rPr lang="en-GB"/>
              <a:t>Tony was lucky that the name was correct.</a:t>
            </a:r>
            <a:endParaRPr lang="en-GB"/>
          </a:p>
          <a:p>
            <a:pPr marL="0" lvl="0" indent="0" algn="l" rtl="0">
              <a:spcBef>
                <a:spcPts val="600"/>
              </a:spcBef>
              <a:spcAft>
                <a:spcPts val="0"/>
              </a:spcAft>
              <a:buNone/>
            </a:pPr>
          </a:p>
          <a:p>
            <a:pPr marL="0" lvl="0" indent="0" algn="l" rtl="0">
              <a:spcBef>
                <a:spcPts val="600"/>
              </a:spcBef>
              <a:spcAft>
                <a:spcPts val="0"/>
              </a:spcAft>
              <a:buNone/>
            </a:pPr>
            <a:r>
              <a:rPr lang="en-GB"/>
              <a:t>How fast is Quicksort?</a:t>
            </a:r>
            <a:r>
              <a:rPr lang="en-GB"/>
              <a:t> Need to count number and difficulty of partition operations.</a:t>
            </a:r>
            <a:endParaRPr lang="en-GB"/>
          </a:p>
          <a:p>
            <a:pPr marL="0" lvl="0" indent="0" algn="l" rtl="0">
              <a:spcBef>
                <a:spcPts val="600"/>
              </a:spcBef>
              <a:spcAft>
                <a:spcPts val="0"/>
              </a:spcAft>
              <a:buNone/>
            </a:pPr>
          </a:p>
          <a:p>
            <a:pPr marL="0" lvl="0" indent="0" algn="l" rtl="0">
              <a:spcBef>
                <a:spcPts val="600"/>
              </a:spcBef>
              <a:spcAft>
                <a:spcPts val="0"/>
              </a:spcAft>
              <a:buNone/>
            </a:pPr>
            <a:r>
              <a:rPr lang="en-GB"/>
              <a:t>Theoretical analysis:</a:t>
            </a:r>
            <a:endParaRPr lang="en-GB"/>
          </a:p>
          <a:p>
            <a:pPr marL="457200" lvl="0" indent="-342900" algn="l" rtl="0">
              <a:spcBef>
                <a:spcPts val="600"/>
              </a:spcBef>
              <a:spcAft>
                <a:spcPts val="0"/>
              </a:spcAft>
              <a:buSzPts val="1800"/>
              <a:buChar char="●"/>
            </a:pPr>
            <a:r>
              <a:rPr lang="en-GB"/>
              <a:t>Partitioning costs Θ(K) time, where Θ(K) is the number of elements being partitioned (as we saw in our earlier “interview question”).</a:t>
            </a:r>
            <a:endParaRPr lang="en-GB"/>
          </a:p>
          <a:p>
            <a:pPr marL="457200" lvl="0" indent="-342900" algn="l" rtl="0">
              <a:spcBef>
                <a:spcPts val="0"/>
              </a:spcBef>
              <a:spcAft>
                <a:spcPts val="0"/>
              </a:spcAft>
              <a:buSzPts val="1800"/>
              <a:buChar char="●"/>
            </a:pPr>
            <a:r>
              <a:rPr lang="en-GB"/>
              <a:t>The interesting twist: Overall runtime will depend crucially on where pivot ends up.</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3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5: Mergesort Order of Growth</a:t>
            </a:r>
            <a:endParaRPr lang="en-GB"/>
          </a:p>
        </p:txBody>
      </p:sp>
      <p:sp>
        <p:nvSpPr>
          <p:cNvPr id="433" name="Google Shape;433;p3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Mergesort has worst case runtime =  Θ(N log N).</a:t>
            </a:r>
            <a:endParaRPr lang="en-GB"/>
          </a:p>
          <a:p>
            <a:pPr marL="457200" lvl="0" indent="-342900" algn="l" rtl="0">
              <a:spcBef>
                <a:spcPts val="600"/>
              </a:spcBef>
              <a:spcAft>
                <a:spcPts val="0"/>
              </a:spcAft>
              <a:buSzPts val="1800"/>
              <a:buChar char="●"/>
            </a:pPr>
            <a:r>
              <a:rPr lang="en-GB"/>
              <a:t>Every level takes ~N AU.</a:t>
            </a:r>
            <a:endParaRPr lang="en-GB"/>
          </a:p>
          <a:p>
            <a:pPr marL="914400" lvl="1" indent="-342900" algn="l" rtl="0">
              <a:spcBef>
                <a:spcPts val="0"/>
              </a:spcBef>
              <a:spcAft>
                <a:spcPts val="0"/>
              </a:spcAft>
              <a:buSzPts val="1800"/>
              <a:buChar char="○"/>
            </a:pPr>
            <a:r>
              <a:rPr lang="en-GB"/>
              <a:t>Top level takes ~N AU.</a:t>
            </a:r>
            <a:endParaRPr lang="en-GB"/>
          </a:p>
          <a:p>
            <a:pPr marL="914400" lvl="1" indent="-342900" algn="l" rtl="0">
              <a:spcBef>
                <a:spcPts val="0"/>
              </a:spcBef>
              <a:spcAft>
                <a:spcPts val="0"/>
              </a:spcAft>
              <a:buSzPts val="1800"/>
              <a:buChar char="○"/>
            </a:pPr>
            <a:r>
              <a:rPr lang="en-GB"/>
              <a:t>Next level takes ~N/2 + ~N/2 = ~N.</a:t>
            </a:r>
            <a:endParaRPr lang="en-GB"/>
          </a:p>
          <a:p>
            <a:pPr marL="914400" lvl="1" indent="-342900" algn="l" rtl="0">
              <a:spcBef>
                <a:spcPts val="0"/>
              </a:spcBef>
              <a:spcAft>
                <a:spcPts val="0"/>
              </a:spcAft>
              <a:buSzPts val="1800"/>
              <a:buChar char="○"/>
            </a:pPr>
            <a:r>
              <a:rPr lang="en-GB"/>
              <a:t>One more level down: ~N/4 + ~N/4 + ~N/4 + ~N/4 = ~N.</a:t>
            </a:r>
            <a:endParaRPr lang="en-GB"/>
          </a:p>
          <a:p>
            <a:pPr marL="457200" lvl="0" indent="-342900" algn="l" rtl="0">
              <a:spcBef>
                <a:spcPts val="0"/>
              </a:spcBef>
              <a:spcAft>
                <a:spcPts val="0"/>
              </a:spcAft>
              <a:buSzPts val="1800"/>
              <a:buChar char="●"/>
            </a:pPr>
            <a:r>
              <a:rPr lang="en-GB"/>
              <a:t>Thus, total runtime is ~Nk, where k is the number of levels.</a:t>
            </a:r>
            <a:endParaRPr lang="en-GB"/>
          </a:p>
          <a:p>
            <a:pPr marL="914400" lvl="1" indent="-342900" algn="l" rtl="0">
              <a:spcBef>
                <a:spcPts val="0"/>
              </a:spcBef>
              <a:spcAft>
                <a:spcPts val="0"/>
              </a:spcAft>
              <a:buSzPts val="1800"/>
              <a:buChar char="○"/>
            </a:pPr>
            <a:r>
              <a:rPr lang="en-GB"/>
              <a:t>How many levels? Goes until we get to size 1.</a:t>
            </a:r>
            <a:endParaRPr lang="en-GB"/>
          </a:p>
          <a:p>
            <a:pPr marL="914400" lvl="1" indent="-342900" algn="l" rtl="0">
              <a:spcBef>
                <a:spcPts val="0"/>
              </a:spcBef>
              <a:spcAft>
                <a:spcPts val="0"/>
              </a:spcAft>
              <a:buSzPts val="1800"/>
              <a:buChar char="○"/>
            </a:pPr>
            <a:r>
              <a:rPr lang="en-GB"/>
              <a:t>k = log</a:t>
            </a:r>
            <a:r>
              <a:rPr lang="en-GB" baseline="-25000"/>
              <a:t>2</a:t>
            </a:r>
            <a:r>
              <a:rPr lang="en-GB"/>
              <a:t>(N).</a:t>
            </a:r>
            <a:endParaRPr lang="en-GB"/>
          </a:p>
          <a:p>
            <a:pPr marL="457200" lvl="0" indent="-342900" algn="l" rtl="0">
              <a:spcBef>
                <a:spcPts val="0"/>
              </a:spcBef>
              <a:spcAft>
                <a:spcPts val="0"/>
              </a:spcAft>
              <a:buSzPts val="1800"/>
              <a:buChar char="●"/>
            </a:pPr>
            <a:r>
              <a:rPr lang="en-GB"/>
              <a:t>Overall runtime is Θ(N log N).</a:t>
            </a:r>
            <a:endParaRPr lang="en-GB"/>
          </a:p>
          <a:p>
            <a:pPr marL="0" lvl="0" indent="0" algn="l" rtl="0">
              <a:spcBef>
                <a:spcPts val="600"/>
              </a:spcBef>
              <a:spcAft>
                <a:spcPts val="0"/>
              </a:spcAft>
              <a:buNone/>
            </a:pPr>
          </a:p>
          <a:p>
            <a:pPr marL="0" lvl="0" indent="0" algn="l" rtl="0">
              <a:spcBef>
                <a:spcPts val="600"/>
              </a:spcBef>
              <a:spcAft>
                <a:spcPts val="0"/>
              </a:spcAft>
              <a:buNone/>
            </a:pPr>
            <a:r>
              <a:rPr lang="en-GB"/>
              <a:t>Exact count explanation is tedious.</a:t>
            </a:r>
            <a:endParaRPr lang="en-GB"/>
          </a:p>
          <a:p>
            <a:pPr marL="457200" lvl="0" indent="-342900" algn="l" rtl="0">
              <a:spcBef>
                <a:spcPts val="600"/>
              </a:spcBef>
              <a:spcAft>
                <a:spcPts val="0"/>
              </a:spcAft>
              <a:buSzPts val="1800"/>
              <a:buChar char="●"/>
            </a:pPr>
            <a:r>
              <a:rPr lang="en-GB"/>
              <a:t>Omitted here. See textbook exercises.</a:t>
            </a:r>
            <a:endParaRPr lang="en-GB"/>
          </a:p>
        </p:txBody>
      </p:sp>
      <p:grpSp>
        <p:nvGrpSpPr>
          <p:cNvPr id="434" name="Google Shape;434;p35"/>
          <p:cNvGrpSpPr/>
          <p:nvPr/>
        </p:nvGrpSpPr>
        <p:grpSpPr>
          <a:xfrm>
            <a:off x="5410200" y="2557250"/>
            <a:ext cx="3886100" cy="2235100"/>
            <a:chOff x="5410200" y="2557250"/>
            <a:chExt cx="3886100" cy="2235100"/>
          </a:xfrm>
        </p:grpSpPr>
        <p:sp>
          <p:nvSpPr>
            <p:cNvPr id="435" name="Google Shape;435;p35"/>
            <p:cNvSpPr/>
            <p:nvPr/>
          </p:nvSpPr>
          <p:spPr>
            <a:xfrm>
              <a:off x="7020702" y="25572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a:t>
              </a:r>
              <a:endParaRPr lang="en-GB"/>
            </a:p>
          </p:txBody>
        </p:sp>
        <p:sp>
          <p:nvSpPr>
            <p:cNvPr id="436" name="Google Shape;436;p35"/>
            <p:cNvSpPr/>
            <p:nvPr/>
          </p:nvSpPr>
          <p:spPr>
            <a:xfrm>
              <a:off x="6129867" y="32811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N/2</a:t>
              </a:r>
              <a:endParaRPr lang="en-GB"/>
            </a:p>
          </p:txBody>
        </p:sp>
        <p:sp>
          <p:nvSpPr>
            <p:cNvPr id="437" name="Google Shape;437;p35"/>
            <p:cNvSpPr/>
            <p:nvPr/>
          </p:nvSpPr>
          <p:spPr>
            <a:xfrm>
              <a:off x="7941736" y="32811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N/2</a:t>
              </a:r>
              <a:endParaRPr lang="en-GB"/>
            </a:p>
          </p:txBody>
        </p:sp>
        <p:cxnSp>
          <p:nvCxnSpPr>
            <p:cNvPr id="438" name="Google Shape;438;p35"/>
            <p:cNvCxnSpPr>
              <a:stCxn id="436" idx="0"/>
              <a:endCxn id="435" idx="2"/>
            </p:cNvCxnSpPr>
            <p:nvPr/>
          </p:nvCxnSpPr>
          <p:spPr>
            <a:xfrm rot="10800000" flipH="1">
              <a:off x="6379017" y="2912750"/>
              <a:ext cx="890700" cy="368400"/>
            </a:xfrm>
            <a:prstGeom prst="straightConnector1">
              <a:avLst/>
            </a:prstGeom>
            <a:noFill/>
            <a:ln w="19050" cap="flat" cmpd="sng">
              <a:solidFill>
                <a:srgbClr val="666666"/>
              </a:solidFill>
              <a:prstDash val="solid"/>
              <a:round/>
              <a:headEnd type="none" w="med" len="med"/>
              <a:tailEnd type="triangle" w="med" len="med"/>
            </a:ln>
          </p:spPr>
        </p:cxnSp>
        <p:cxnSp>
          <p:nvCxnSpPr>
            <p:cNvPr id="439" name="Google Shape;439;p35"/>
            <p:cNvCxnSpPr>
              <a:stCxn id="437" idx="0"/>
              <a:endCxn id="435" idx="2"/>
            </p:cNvCxnSpPr>
            <p:nvPr/>
          </p:nvCxnSpPr>
          <p:spPr>
            <a:xfrm rot="10800000">
              <a:off x="7269886" y="2912750"/>
              <a:ext cx="921000" cy="368400"/>
            </a:xfrm>
            <a:prstGeom prst="straightConnector1">
              <a:avLst/>
            </a:prstGeom>
            <a:noFill/>
            <a:ln w="19050" cap="flat" cmpd="sng">
              <a:solidFill>
                <a:srgbClr val="666666"/>
              </a:solidFill>
              <a:prstDash val="solid"/>
              <a:round/>
              <a:headEnd type="none" w="med" len="med"/>
              <a:tailEnd type="triangle" w="med" len="med"/>
            </a:ln>
          </p:spPr>
        </p:cxnSp>
        <p:sp>
          <p:nvSpPr>
            <p:cNvPr id="440" name="Google Shape;440;p35"/>
            <p:cNvSpPr/>
            <p:nvPr/>
          </p:nvSpPr>
          <p:spPr>
            <a:xfrm>
              <a:off x="5676900" y="3878050"/>
              <a:ext cx="4983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N/4</a:t>
              </a:r>
              <a:endParaRPr lang="en-GB"/>
            </a:p>
          </p:txBody>
        </p:sp>
        <p:sp>
          <p:nvSpPr>
            <p:cNvPr id="441" name="Google Shape;441;p35"/>
            <p:cNvSpPr/>
            <p:nvPr/>
          </p:nvSpPr>
          <p:spPr>
            <a:xfrm>
              <a:off x="6676469" y="38780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N/4</a:t>
              </a:r>
              <a:endParaRPr lang="en-GB"/>
            </a:p>
          </p:txBody>
        </p:sp>
        <p:sp>
          <p:nvSpPr>
            <p:cNvPr id="442" name="Google Shape;442;p35"/>
            <p:cNvSpPr/>
            <p:nvPr/>
          </p:nvSpPr>
          <p:spPr>
            <a:xfrm>
              <a:off x="7557691" y="38780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N/4</a:t>
              </a:r>
              <a:endParaRPr lang="en-GB"/>
            </a:p>
          </p:txBody>
        </p:sp>
        <p:sp>
          <p:nvSpPr>
            <p:cNvPr id="443" name="Google Shape;443;p35"/>
            <p:cNvSpPr txBox="1"/>
            <p:nvPr/>
          </p:nvSpPr>
          <p:spPr>
            <a:xfrm>
              <a:off x="8407400" y="3886200"/>
              <a:ext cx="888900" cy="1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cxnSp>
          <p:nvCxnSpPr>
            <p:cNvPr id="444" name="Google Shape;444;p35"/>
            <p:cNvCxnSpPr>
              <a:stCxn id="442" idx="0"/>
              <a:endCxn id="437" idx="2"/>
            </p:cNvCxnSpPr>
            <p:nvPr/>
          </p:nvCxnSpPr>
          <p:spPr>
            <a:xfrm rot="10800000" flipH="1">
              <a:off x="7802041" y="3636550"/>
              <a:ext cx="388800" cy="241500"/>
            </a:xfrm>
            <a:prstGeom prst="straightConnector1">
              <a:avLst/>
            </a:prstGeom>
            <a:noFill/>
            <a:ln w="19050" cap="flat" cmpd="sng">
              <a:solidFill>
                <a:srgbClr val="666666"/>
              </a:solidFill>
              <a:prstDash val="solid"/>
              <a:round/>
              <a:headEnd type="none" w="med" len="med"/>
              <a:tailEnd type="triangle" w="med" len="med"/>
            </a:ln>
          </p:spPr>
        </p:cxnSp>
        <p:cxnSp>
          <p:nvCxnSpPr>
            <p:cNvPr id="445" name="Google Shape;445;p35"/>
            <p:cNvCxnSpPr>
              <a:stCxn id="440" idx="0"/>
              <a:endCxn id="436" idx="2"/>
            </p:cNvCxnSpPr>
            <p:nvPr/>
          </p:nvCxnSpPr>
          <p:spPr>
            <a:xfrm rot="10800000" flipH="1">
              <a:off x="5926050" y="3636550"/>
              <a:ext cx="453000" cy="241500"/>
            </a:xfrm>
            <a:prstGeom prst="straightConnector1">
              <a:avLst/>
            </a:prstGeom>
            <a:noFill/>
            <a:ln w="19050" cap="flat" cmpd="sng">
              <a:solidFill>
                <a:srgbClr val="666666"/>
              </a:solidFill>
              <a:prstDash val="solid"/>
              <a:round/>
              <a:headEnd type="none" w="med" len="med"/>
              <a:tailEnd type="triangle" w="med" len="med"/>
            </a:ln>
          </p:spPr>
        </p:cxnSp>
        <p:cxnSp>
          <p:nvCxnSpPr>
            <p:cNvPr id="446" name="Google Shape;446;p35"/>
            <p:cNvCxnSpPr>
              <a:stCxn id="441" idx="0"/>
              <a:endCxn id="436" idx="2"/>
            </p:cNvCxnSpPr>
            <p:nvPr/>
          </p:nvCxnSpPr>
          <p:spPr>
            <a:xfrm rot="10800000">
              <a:off x="6379019" y="3636550"/>
              <a:ext cx="541800" cy="241500"/>
            </a:xfrm>
            <a:prstGeom prst="straightConnector1">
              <a:avLst/>
            </a:prstGeom>
            <a:noFill/>
            <a:ln w="19050" cap="flat" cmpd="sng">
              <a:solidFill>
                <a:srgbClr val="666666"/>
              </a:solidFill>
              <a:prstDash val="solid"/>
              <a:round/>
              <a:headEnd type="none" w="med" len="med"/>
              <a:tailEnd type="triangle" w="med" len="med"/>
            </a:ln>
          </p:spPr>
        </p:cxnSp>
        <p:sp>
          <p:nvSpPr>
            <p:cNvPr id="447" name="Google Shape;447;p35"/>
            <p:cNvSpPr/>
            <p:nvPr/>
          </p:nvSpPr>
          <p:spPr>
            <a:xfrm>
              <a:off x="5410200" y="44368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N/8</a:t>
              </a:r>
              <a:endParaRPr lang="en-GB"/>
            </a:p>
          </p:txBody>
        </p:sp>
        <p:sp>
          <p:nvSpPr>
            <p:cNvPr id="448" name="Google Shape;448;p35"/>
            <p:cNvSpPr/>
            <p:nvPr/>
          </p:nvSpPr>
          <p:spPr>
            <a:xfrm>
              <a:off x="5968655" y="4436850"/>
              <a:ext cx="4887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N/8</a:t>
              </a:r>
              <a:endParaRPr lang="en-GB"/>
            </a:p>
          </p:txBody>
        </p:sp>
        <p:sp>
          <p:nvSpPr>
            <p:cNvPr id="449" name="Google Shape;449;p35"/>
            <p:cNvSpPr txBox="1"/>
            <p:nvPr/>
          </p:nvSpPr>
          <p:spPr>
            <a:xfrm>
              <a:off x="6947800" y="4455900"/>
              <a:ext cx="888900" cy="1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cxnSp>
          <p:nvCxnSpPr>
            <p:cNvPr id="450" name="Google Shape;450;p35"/>
            <p:cNvCxnSpPr>
              <a:stCxn id="447" idx="0"/>
              <a:endCxn id="440" idx="2"/>
            </p:cNvCxnSpPr>
            <p:nvPr/>
          </p:nvCxnSpPr>
          <p:spPr>
            <a:xfrm rot="10800000" flipH="1">
              <a:off x="5654550" y="4233450"/>
              <a:ext cx="271500" cy="203400"/>
            </a:xfrm>
            <a:prstGeom prst="straightConnector1">
              <a:avLst/>
            </a:prstGeom>
            <a:noFill/>
            <a:ln w="19050" cap="flat" cmpd="sng">
              <a:solidFill>
                <a:srgbClr val="666666"/>
              </a:solidFill>
              <a:prstDash val="solid"/>
              <a:round/>
              <a:headEnd type="none" w="med" len="med"/>
              <a:tailEnd type="triangle" w="med" len="med"/>
            </a:ln>
          </p:spPr>
        </p:cxnSp>
        <p:cxnSp>
          <p:nvCxnSpPr>
            <p:cNvPr id="451" name="Google Shape;451;p35"/>
            <p:cNvCxnSpPr>
              <a:stCxn id="448" idx="0"/>
              <a:endCxn id="440" idx="2"/>
            </p:cNvCxnSpPr>
            <p:nvPr/>
          </p:nvCxnSpPr>
          <p:spPr>
            <a:xfrm rot="10800000">
              <a:off x="5925905" y="4233450"/>
              <a:ext cx="287100" cy="203400"/>
            </a:xfrm>
            <a:prstGeom prst="straightConnector1">
              <a:avLst/>
            </a:prstGeom>
            <a:noFill/>
            <a:ln w="19050" cap="flat" cmpd="sng">
              <a:solidFill>
                <a:srgbClr val="666666"/>
              </a:solidFill>
              <a:prstDash val="solid"/>
              <a:round/>
              <a:headEnd type="none" w="med" len="med"/>
              <a:tailEnd type="triangle" w="med" len="med"/>
            </a:ln>
          </p:spPr>
        </p:cxnSp>
      </p:grpSp>
      <p:sp>
        <p:nvSpPr>
          <p:cNvPr id="452" name="Google Shape;452;p35"/>
          <p:cNvSpPr txBox="1"/>
          <p:nvPr/>
        </p:nvSpPr>
        <p:spPr>
          <a:xfrm>
            <a:off x="5224783" y="3869358"/>
            <a:ext cx="6909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N/4</a:t>
            </a:r>
            <a:endParaRPr lang="en-GB"/>
          </a:p>
        </p:txBody>
      </p:sp>
      <p:sp>
        <p:nvSpPr>
          <p:cNvPr id="453" name="Google Shape;453;p35"/>
          <p:cNvSpPr txBox="1"/>
          <p:nvPr/>
        </p:nvSpPr>
        <p:spPr>
          <a:xfrm>
            <a:off x="4979941" y="4430234"/>
            <a:ext cx="6909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N/8</a:t>
            </a:r>
            <a:endParaRPr lang="en-GB"/>
          </a:p>
        </p:txBody>
      </p:sp>
      <p:sp>
        <p:nvSpPr>
          <p:cNvPr id="454" name="Google Shape;454;p35"/>
          <p:cNvSpPr txBox="1"/>
          <p:nvPr/>
        </p:nvSpPr>
        <p:spPr>
          <a:xfrm>
            <a:off x="6431650" y="4435284"/>
            <a:ext cx="6909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N/8</a:t>
            </a:r>
            <a:endParaRPr lang="en-GB"/>
          </a:p>
        </p:txBody>
      </p:sp>
      <p:grpSp>
        <p:nvGrpSpPr>
          <p:cNvPr id="455" name="Google Shape;455;p35"/>
          <p:cNvGrpSpPr/>
          <p:nvPr/>
        </p:nvGrpSpPr>
        <p:grpSpPr>
          <a:xfrm>
            <a:off x="8694250" y="2552730"/>
            <a:ext cx="545850" cy="2773334"/>
            <a:chOff x="8694250" y="2837275"/>
            <a:chExt cx="545850" cy="2031300"/>
          </a:xfrm>
        </p:grpSpPr>
        <p:sp>
          <p:nvSpPr>
            <p:cNvPr id="456" name="Google Shape;456;p35"/>
            <p:cNvSpPr/>
            <p:nvPr/>
          </p:nvSpPr>
          <p:spPr>
            <a:xfrm>
              <a:off x="8694250" y="2837275"/>
              <a:ext cx="279300" cy="2031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5"/>
            <p:cNvSpPr txBox="1"/>
            <p:nvPr/>
          </p:nvSpPr>
          <p:spPr>
            <a:xfrm>
              <a:off x="8846500" y="3060075"/>
              <a:ext cx="3936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k</a:t>
              </a:r>
              <a:endParaRPr lang="en-GB"/>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3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Mergesort</a:t>
            </a:r>
            <a:endParaRPr lang="en-GB"/>
          </a:p>
        </p:txBody>
      </p:sp>
      <p:sp>
        <p:nvSpPr>
          <p:cNvPr id="463" name="Google Shape;463;p3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We’ve seen this one before as well. </a:t>
            </a:r>
            <a:endParaRPr lang="en-GB"/>
          </a:p>
          <a:p>
            <a:pPr marL="0" lvl="0" indent="0" algn="l" rtl="0">
              <a:spcBef>
                <a:spcPts val="600"/>
              </a:spcBef>
              <a:spcAft>
                <a:spcPts val="0"/>
              </a:spcAft>
              <a:buNone/>
            </a:pPr>
          </a:p>
          <a:p>
            <a:pPr marL="0" lvl="0" indent="0" algn="l" rtl="0">
              <a:spcBef>
                <a:spcPts val="600"/>
              </a:spcBef>
              <a:spcAft>
                <a:spcPts val="0"/>
              </a:spcAft>
              <a:buNone/>
            </a:pPr>
            <a:r>
              <a:rPr lang="en-GB"/>
              <a:t>Mergesort:</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0"/>
              </a:spcBef>
              <a:spcAft>
                <a:spcPts val="0"/>
              </a:spcAft>
              <a:buSzPts val="1800"/>
              <a:buChar char="●"/>
            </a:pPr>
            <a:r>
              <a:rPr lang="en-GB"/>
              <a:t>Mergesort each half (steps not shown, this is a recursive algorithm!)</a:t>
            </a:r>
            <a:endParaRPr lang="en-GB"/>
          </a:p>
          <a:p>
            <a:pPr marL="457200" lvl="0" indent="-342900" algn="l" rtl="0">
              <a:spcBef>
                <a:spcPts val="0"/>
              </a:spcBef>
              <a:spcAft>
                <a:spcPts val="0"/>
              </a:spcAft>
              <a:buSzPts val="1800"/>
              <a:buChar char="●"/>
            </a:pPr>
            <a:r>
              <a:rPr lang="en-GB"/>
              <a:t>Merge the two sorted halves to form the final result.</a:t>
            </a:r>
            <a:endParaRPr lang="en-GB"/>
          </a:p>
          <a:p>
            <a:pPr marL="0" lvl="0" indent="0" algn="l" rtl="0">
              <a:spcBef>
                <a:spcPts val="600"/>
              </a:spcBef>
              <a:spcAft>
                <a:spcPts val="0"/>
              </a:spcAft>
              <a:buNone/>
            </a:pPr>
          </a:p>
          <a:p>
            <a:pPr marL="0" lvl="0" indent="0" algn="l" rtl="0">
              <a:spcBef>
                <a:spcPts val="600"/>
              </a:spcBef>
              <a:spcAft>
                <a:spcPts val="0"/>
              </a:spcAft>
              <a:buNone/>
            </a:pPr>
            <a:r>
              <a:rPr lang="en-GB"/>
              <a:t>Time complexity, analysis from asymptotics lecture: Θ(N log N runtime)</a:t>
            </a:r>
            <a:endParaRPr lang="en-GB"/>
          </a:p>
          <a:p>
            <a:pPr marL="457200" lvl="0" indent="-342900" algn="l" rtl="0">
              <a:spcBef>
                <a:spcPts val="600"/>
              </a:spcBef>
              <a:spcAft>
                <a:spcPts val="0"/>
              </a:spcAft>
              <a:buSzPts val="1800"/>
              <a:buChar char="●"/>
            </a:pPr>
            <a:r>
              <a:rPr lang="en-GB"/>
              <a:t>Space complexity with aux array: Costs Θ(N) memory.</a:t>
            </a:r>
            <a:endParaRPr lang="en-GB"/>
          </a:p>
          <a:p>
            <a:pPr marL="0" lvl="0" indent="0" algn="l" rtl="0">
              <a:spcBef>
                <a:spcPts val="600"/>
              </a:spcBef>
              <a:spcAft>
                <a:spcPts val="0"/>
              </a:spcAft>
              <a:buNone/>
            </a:pPr>
          </a:p>
          <a:p>
            <a:pPr marL="0" lvl="0" indent="0" algn="l" rtl="0">
              <a:spcBef>
                <a:spcPts val="600"/>
              </a:spcBef>
              <a:spcAft>
                <a:spcPts val="0"/>
              </a:spcAft>
              <a:buNone/>
            </a:pPr>
            <a:r>
              <a:rPr lang="en-GB"/>
              <a:t>Also possible to do in-place merge sort, but algorithm is very complicated, and runtime performance suffers by a significant constant factor.</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3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Top-Down Merge Sort</a:t>
            </a:r>
            <a:endParaRPr lang="en-GB"/>
          </a:p>
        </p:txBody>
      </p:sp>
      <p:sp>
        <p:nvSpPr>
          <p:cNvPr id="469" name="Google Shape;469;p3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470" name="Google Shape;470;p37"/>
          <p:cNvSpPr/>
          <p:nvPr/>
        </p:nvSpPr>
        <p:spPr>
          <a:xfrm>
            <a:off x="28341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71" name="Google Shape;471;p37"/>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72" name="Google Shape;472;p37"/>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73" name="Google Shape;473;p37"/>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74" name="Google Shape;474;p37"/>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75" name="Google Shape;475;p37"/>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476" name="Google Shape;476;p37"/>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77" name="Google Shape;477;p37"/>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78" name="Google Shape;478;p37"/>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79" name="Google Shape;479;p37"/>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80" name="Google Shape;480;p37"/>
          <p:cNvSpPr/>
          <p:nvPr/>
        </p:nvSpPr>
        <p:spPr>
          <a:xfrm rot="-5400000">
            <a:off x="4895528" y="525075"/>
            <a:ext cx="260700" cy="4359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7"/>
          <p:cNvSpPr txBox="1"/>
          <p:nvPr/>
        </p:nvSpPr>
        <p:spPr>
          <a:xfrm>
            <a:off x="4574383"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5" name="Shape 485"/>
        <p:cNvGrpSpPr/>
        <p:nvPr/>
      </p:nvGrpSpPr>
      <p:grpSpPr>
        <a:xfrm>
          <a:off x="0" y="0"/>
          <a:ext cx="0" cy="0"/>
          <a:chOff x="0" y="0"/>
          <a:chExt cx="0" cy="0"/>
        </a:xfrm>
      </p:grpSpPr>
      <p:sp>
        <p:nvSpPr>
          <p:cNvPr id="486" name="Google Shape;486;p3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Top-Down Merge Sort</a:t>
            </a:r>
            <a:endParaRPr lang="en-GB"/>
          </a:p>
        </p:txBody>
      </p:sp>
      <p:sp>
        <p:nvSpPr>
          <p:cNvPr id="487" name="Google Shape;487;p3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b="1"/>
              <a:t>Split items into 2 roughly even pieces.</a:t>
            </a:r>
            <a:endParaRPr b="1"/>
          </a:p>
          <a:p>
            <a:pPr marL="457200" lvl="0" indent="-342900" algn="l" rtl="0">
              <a:spcBef>
                <a:spcPts val="600"/>
              </a:spcBef>
              <a:spcAft>
                <a:spcPts val="0"/>
              </a:spcAft>
              <a:buSzPts val="1800"/>
              <a:buChar char="●"/>
            </a:pPr>
            <a:r>
              <a:rPr lang="en-GB"/>
              <a:t>Mergesort each half.</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488" name="Google Shape;488;p38"/>
          <p:cNvSpPr/>
          <p:nvPr/>
        </p:nvSpPr>
        <p:spPr>
          <a:xfrm>
            <a:off x="283417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89" name="Google Shape;489;p38"/>
          <p:cNvSpPr/>
          <p:nvPr/>
        </p:nvSpPr>
        <p:spPr>
          <a:xfrm>
            <a:off x="331936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90" name="Google Shape;490;p38"/>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91" name="Google Shape;491;p38"/>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92" name="Google Shape;492;p38"/>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93" name="Google Shape;493;p38"/>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494" name="Google Shape;494;p38"/>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95" name="Google Shape;495;p38"/>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96" name="Google Shape;496;p38"/>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97" name="Google Shape;497;p38"/>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98" name="Google Shape;498;p38"/>
          <p:cNvSpPr/>
          <p:nvPr/>
        </p:nvSpPr>
        <p:spPr>
          <a:xfrm rot="-5400000">
            <a:off x="3671977" y="1748625"/>
            <a:ext cx="260700" cy="191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8"/>
          <p:cNvSpPr txBox="1"/>
          <p:nvPr/>
        </p:nvSpPr>
        <p:spPr>
          <a:xfrm>
            <a:off x="3389696" y="2248354"/>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Left half</a:t>
            </a:r>
            <a:endParaRPr lang="en-GB"/>
          </a:p>
        </p:txBody>
      </p:sp>
      <p:sp>
        <p:nvSpPr>
          <p:cNvPr id="500" name="Google Shape;500;p38"/>
          <p:cNvSpPr/>
          <p:nvPr/>
        </p:nvSpPr>
        <p:spPr>
          <a:xfrm rot="-5400000">
            <a:off x="5859325" y="1518525"/>
            <a:ext cx="260700" cy="23721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8"/>
          <p:cNvSpPr txBox="1"/>
          <p:nvPr/>
        </p:nvSpPr>
        <p:spPr>
          <a:xfrm>
            <a:off x="5435891" y="2271013"/>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Right half</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3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507" name="Google Shape;507;p3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b="1"/>
              <a:t>Mergesort each half (steps not shown, this is a recursive algorithm!)</a:t>
            </a:r>
            <a:endParaRPr b="1"/>
          </a:p>
          <a:p>
            <a:pPr marL="457200" lvl="0" indent="-342900" algn="l" rtl="0">
              <a:spcBef>
                <a:spcPts val="600"/>
              </a:spcBef>
              <a:spcAft>
                <a:spcPts val="0"/>
              </a:spcAft>
              <a:buSzPts val="1800"/>
              <a:buChar char="●"/>
            </a:pPr>
            <a:r>
              <a:rPr lang="en-GB"/>
              <a:t>Merge the two sorted halves to form the final result.</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508" name="Google Shape;508;p39"/>
          <p:cNvSpPr/>
          <p:nvPr/>
        </p:nvSpPr>
        <p:spPr>
          <a:xfrm>
            <a:off x="283417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09" name="Google Shape;509;p39"/>
          <p:cNvSpPr/>
          <p:nvPr/>
        </p:nvSpPr>
        <p:spPr>
          <a:xfrm>
            <a:off x="331936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10" name="Google Shape;510;p39"/>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11" name="Google Shape;511;p39"/>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12" name="Google Shape;512;p39"/>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13" name="Google Shape;513;p39"/>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14" name="Google Shape;514;p39"/>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15" name="Google Shape;515;p39"/>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16" name="Google Shape;516;p39"/>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17" name="Google Shape;517;p39"/>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18" name="Google Shape;518;p39"/>
          <p:cNvSpPr/>
          <p:nvPr/>
        </p:nvSpPr>
        <p:spPr>
          <a:xfrm rot="-5400000">
            <a:off x="3671977" y="1748625"/>
            <a:ext cx="260700" cy="1911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9"/>
          <p:cNvSpPr/>
          <p:nvPr/>
        </p:nvSpPr>
        <p:spPr>
          <a:xfrm rot="-5400000">
            <a:off x="5859325" y="1518525"/>
            <a:ext cx="260700" cy="23721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9"/>
          <p:cNvSpPr txBox="1"/>
          <p:nvPr/>
        </p:nvSpPr>
        <p:spPr>
          <a:xfrm>
            <a:off x="3465896" y="2248354"/>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521" name="Google Shape;521;p39"/>
          <p:cNvSpPr txBox="1"/>
          <p:nvPr/>
        </p:nvSpPr>
        <p:spPr>
          <a:xfrm>
            <a:off x="5675821" y="2271013"/>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5" name="Shape 525"/>
        <p:cNvGrpSpPr/>
        <p:nvPr/>
      </p:nvGrpSpPr>
      <p:grpSpPr>
        <a:xfrm>
          <a:off x="0" y="0"/>
          <a:ext cx="0" cy="0"/>
          <a:chOff x="0" y="0"/>
          <a:chExt cx="0" cy="0"/>
        </a:xfrm>
      </p:grpSpPr>
      <p:sp>
        <p:nvSpPr>
          <p:cNvPr id="526" name="Google Shape;526;p4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527" name="Google Shape;527;p4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b="1"/>
              <a:t>Merge the two sorted halves to form the final result.</a:t>
            </a:r>
            <a:endParaRPr b="1"/>
          </a:p>
          <a:p>
            <a:pPr marL="914400" lvl="1" indent="-342900" algn="l" rtl="0">
              <a:spcBef>
                <a:spcPts val="600"/>
              </a:spcBef>
              <a:spcAft>
                <a:spcPts val="0"/>
              </a:spcAft>
              <a:buSzPts val="1800"/>
              <a:buChar char="○"/>
            </a:pPr>
            <a:r>
              <a:rPr lang="en-GB"/>
              <a:t>Compare input[i] &lt; input[j]. </a:t>
            </a:r>
            <a:endParaRPr lang="en-GB"/>
          </a:p>
          <a:p>
            <a:pPr marL="914400" lvl="1" indent="-342900" algn="l" rtl="0">
              <a:spcBef>
                <a:spcPts val="600"/>
              </a:spcBef>
              <a:spcAft>
                <a:spcPts val="0"/>
              </a:spcAft>
              <a:buSzPts val="1800"/>
              <a:buChar char="○"/>
            </a:pPr>
            <a:r>
              <a:rPr lang="en-GB"/>
              <a:t>Copy smaller item and increment p and i or j.</a:t>
            </a:r>
            <a:endParaRPr lang="en-GB"/>
          </a:p>
        </p:txBody>
      </p:sp>
      <p:sp>
        <p:nvSpPr>
          <p:cNvPr id="528" name="Google Shape;528;p40"/>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29" name="Google Shape;529;p40"/>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530" name="Google Shape;530;p40"/>
          <p:cNvSpPr/>
          <p:nvPr/>
        </p:nvSpPr>
        <p:spPr>
          <a:xfrm>
            <a:off x="283417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1" name="Google Shape;531;p40"/>
          <p:cNvSpPr/>
          <p:nvPr/>
        </p:nvSpPr>
        <p:spPr>
          <a:xfrm>
            <a:off x="331936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2" name="Google Shape;532;p40"/>
          <p:cNvSpPr/>
          <p:nvPr/>
        </p:nvSpPr>
        <p:spPr>
          <a:xfrm>
            <a:off x="380870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3" name="Google Shape;533;p40"/>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4" name="Google Shape;534;p40"/>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5" name="Google Shape;535;p40"/>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6" name="Google Shape;536;p40"/>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7" name="Google Shape;537;p40"/>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8" name="Google Shape;538;p40"/>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39" name="Google Shape;539;p40"/>
          <p:cNvSpPr txBox="1"/>
          <p:nvPr/>
        </p:nvSpPr>
        <p:spPr>
          <a:xfrm>
            <a:off x="2911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540" name="Google Shape;540;p40"/>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541" name="Google Shape;541;p40"/>
          <p:cNvSpPr/>
          <p:nvPr/>
        </p:nvSpPr>
        <p:spPr>
          <a:xfrm>
            <a:off x="283417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42" name="Google Shape;542;p40"/>
          <p:cNvSpPr/>
          <p:nvPr/>
        </p:nvSpPr>
        <p:spPr>
          <a:xfrm>
            <a:off x="331936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43" name="Google Shape;543;p40"/>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44" name="Google Shape;544;p40"/>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45" name="Google Shape;545;p40"/>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46" name="Google Shape;546;p40"/>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47" name="Google Shape;547;p40"/>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48" name="Google Shape;548;p40"/>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49" name="Google Shape;549;p40"/>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50" name="Google Shape;550;p40"/>
          <p:cNvSpPr txBox="1"/>
          <p:nvPr/>
        </p:nvSpPr>
        <p:spPr>
          <a:xfrm>
            <a:off x="2911624"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4" name="Shape 554"/>
        <p:cNvGrpSpPr/>
        <p:nvPr/>
      </p:nvGrpSpPr>
      <p:grpSpPr>
        <a:xfrm>
          <a:off x="0" y="0"/>
          <a:ext cx="0" cy="0"/>
          <a:chOff x="0" y="0"/>
          <a:chExt cx="0" cy="0"/>
        </a:xfrm>
      </p:grpSpPr>
      <p:sp>
        <p:nvSpPr>
          <p:cNvPr id="555" name="Google Shape;555;p4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556" name="Google Shape;556;p4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557" name="Google Shape;557;p41"/>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58" name="Google Shape;558;p41"/>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559" name="Google Shape;559;p41"/>
          <p:cNvSpPr/>
          <p:nvPr/>
        </p:nvSpPr>
        <p:spPr>
          <a:xfrm>
            <a:off x="283417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0" name="Google Shape;560;p41"/>
          <p:cNvSpPr/>
          <p:nvPr/>
        </p:nvSpPr>
        <p:spPr>
          <a:xfrm>
            <a:off x="331936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1" name="Google Shape;561;p41"/>
          <p:cNvSpPr/>
          <p:nvPr/>
        </p:nvSpPr>
        <p:spPr>
          <a:xfrm>
            <a:off x="380870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2" name="Google Shape;562;p41"/>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3" name="Google Shape;563;p41"/>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4" name="Google Shape;564;p41"/>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5" name="Google Shape;565;p41"/>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6" name="Google Shape;566;p41"/>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7" name="Google Shape;567;p41"/>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68" name="Google Shape;568;p41"/>
          <p:cNvSpPr txBox="1"/>
          <p:nvPr/>
        </p:nvSpPr>
        <p:spPr>
          <a:xfrm>
            <a:off x="2911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569" name="Google Shape;569;p41"/>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570" name="Google Shape;570;p41"/>
          <p:cNvSpPr/>
          <p:nvPr/>
        </p:nvSpPr>
        <p:spPr>
          <a:xfrm>
            <a:off x="283417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2</a:t>
            </a:r>
            <a:endParaRPr sz="1800" b="1">
              <a:latin typeface="Calibri" panose="020F0502020204030204"/>
              <a:ea typeface="Calibri" panose="020F0502020204030204"/>
              <a:cs typeface="Calibri" panose="020F0502020204030204"/>
              <a:sym typeface="Calibri" panose="020F0502020204030204"/>
            </a:endParaRPr>
          </a:p>
        </p:txBody>
      </p:sp>
      <p:sp>
        <p:nvSpPr>
          <p:cNvPr id="571" name="Google Shape;571;p41"/>
          <p:cNvSpPr/>
          <p:nvPr/>
        </p:nvSpPr>
        <p:spPr>
          <a:xfrm>
            <a:off x="331936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72" name="Google Shape;572;p41"/>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73" name="Google Shape;573;p41"/>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74" name="Google Shape;574;p41"/>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575" name="Google Shape;575;p41"/>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76" name="Google Shape;576;p41"/>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77" name="Google Shape;577;p41"/>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78" name="Google Shape;578;p41"/>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79" name="Google Shape;579;p41"/>
          <p:cNvSpPr txBox="1"/>
          <p:nvPr/>
        </p:nvSpPr>
        <p:spPr>
          <a:xfrm>
            <a:off x="2911624"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3" name="Shape 583"/>
        <p:cNvGrpSpPr/>
        <p:nvPr/>
      </p:nvGrpSpPr>
      <p:grpSpPr>
        <a:xfrm>
          <a:off x="0" y="0"/>
          <a:ext cx="0" cy="0"/>
          <a:chOff x="0" y="0"/>
          <a:chExt cx="0" cy="0"/>
        </a:xfrm>
      </p:grpSpPr>
      <p:sp>
        <p:nvSpPr>
          <p:cNvPr id="584" name="Google Shape;584;p4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585" name="Google Shape;585;p4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b="1"/>
          </a:p>
          <a:p>
            <a:pPr marL="0" lvl="0" indent="0" algn="l" rtl="0">
              <a:spcBef>
                <a:spcPts val="600"/>
              </a:spcBef>
              <a:spcAft>
                <a:spcPts val="0"/>
              </a:spcAft>
              <a:buNone/>
            </a:pP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586" name="Google Shape;586;p42"/>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87" name="Google Shape;587;p42"/>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588" name="Google Shape;588;p42"/>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89" name="Google Shape;589;p42"/>
          <p:cNvSpPr/>
          <p:nvPr/>
        </p:nvSpPr>
        <p:spPr>
          <a:xfrm>
            <a:off x="331936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0" name="Google Shape;590;p42"/>
          <p:cNvSpPr/>
          <p:nvPr/>
        </p:nvSpPr>
        <p:spPr>
          <a:xfrm>
            <a:off x="380870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1" name="Google Shape;591;p42"/>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2" name="Google Shape;592;p42"/>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3" name="Google Shape;593;p42"/>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4" name="Google Shape;594;p42"/>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5" name="Google Shape;595;p42"/>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6" name="Google Shape;596;p42"/>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597" name="Google Shape;597;p42"/>
          <p:cNvSpPr txBox="1"/>
          <p:nvPr/>
        </p:nvSpPr>
        <p:spPr>
          <a:xfrm>
            <a:off x="34450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598" name="Google Shape;598;p42"/>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599" name="Google Shape;599;p42"/>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00" name="Google Shape;600;p42"/>
          <p:cNvSpPr/>
          <p:nvPr/>
        </p:nvSpPr>
        <p:spPr>
          <a:xfrm>
            <a:off x="331936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01" name="Google Shape;601;p42"/>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02" name="Google Shape;602;p42"/>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03" name="Google Shape;603;p42"/>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04" name="Google Shape;604;p42"/>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05" name="Google Shape;605;p42"/>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06" name="Google Shape;606;p42"/>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07" name="Google Shape;607;p42"/>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08" name="Google Shape;608;p42"/>
          <p:cNvSpPr txBox="1"/>
          <p:nvPr/>
        </p:nvSpPr>
        <p:spPr>
          <a:xfrm>
            <a:off x="3422366"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Mergesort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None/>
            </a:pPr>
            <a:r>
              <a:rPr lang="en-GB"/>
              <a:t>Insertion Sort</a:t>
            </a:r>
            <a:endParaRPr lang="en-GB"/>
          </a:p>
          <a:p>
            <a:pPr marL="457200" lvl="0" indent="-342900" algn="l" rtl="0">
              <a:spcBef>
                <a:spcPts val="600"/>
              </a:spcBef>
              <a:spcAft>
                <a:spcPts val="0"/>
              </a:spcAft>
              <a:buSzPts val="1800"/>
              <a:buChar char="•"/>
            </a:pPr>
            <a:r>
              <a:rPr lang="en-GB"/>
              <a:t>Naive Insertion 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In-Place Insertion Sort</a:t>
            </a:r>
            <a:endParaRPr lang="en-GB"/>
          </a:p>
          <a:p>
            <a:pPr marL="457200" lvl="0" indent="-342900" algn="l" rtl="0">
              <a:spcBef>
                <a:spcPts val="0"/>
              </a:spcBef>
              <a:spcAft>
                <a:spcPts val="0"/>
              </a:spcAft>
              <a:buSzPts val="1800"/>
              <a:buChar char="•"/>
            </a:pPr>
            <a:r>
              <a:rPr lang="en-GB"/>
              <a:t>Insertion Sort Runtime</a:t>
            </a:r>
            <a:endParaRPr lang="en-GB"/>
          </a:p>
          <a:p>
            <a:pPr marL="0" lvl="0" indent="0" algn="l" rtl="0">
              <a:spcBef>
                <a:spcPts val="600"/>
              </a:spcBef>
              <a:spcAft>
                <a:spcPts val="0"/>
              </a:spcAft>
              <a:buClr>
                <a:schemeClr val="dk1"/>
              </a:buClr>
              <a:buSzPts val="1100"/>
              <a:buFont typeface="Arial" panose="020B0604020202020204"/>
              <a:buNone/>
            </a:pPr>
            <a:r>
              <a:rPr lang="en-GB"/>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Quicksort Backstory,</a:t>
            </a:r>
            <a:br>
              <a:rPr lang="en-GB"/>
            </a:br>
            <a:r>
              <a:rPr lang="en-GB"/>
              <a:t>Partitioning</a:t>
            </a:r>
            <a:endParaRPr lang="en-GB"/>
          </a:p>
          <a:p>
            <a:pPr marL="457200" lvl="0" indent="-342900" algn="l" rtl="0">
              <a:spcBef>
                <a:spcPts val="0"/>
              </a:spcBef>
              <a:spcAft>
                <a:spcPts val="0"/>
              </a:spcAft>
              <a:buSzPts val="1800"/>
              <a:buChar char="•"/>
            </a:pPr>
            <a:r>
              <a:rPr lang="en-GB"/>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154" name="Google Shape;154;p2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30, CS61B, Spring 2024</a:t>
            </a:r>
            <a:endParaRPr lang="en-GB"/>
          </a:p>
        </p:txBody>
      </p:sp>
      <p:sp>
        <p:nvSpPr>
          <p:cNvPr id="155" name="Google Shape;155;p2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Mergesort</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p4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614" name="Google Shape;614;p4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615" name="Google Shape;615;p43"/>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616" name="Google Shape;616;p43"/>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617" name="Google Shape;617;p43"/>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18" name="Google Shape;618;p43"/>
          <p:cNvSpPr/>
          <p:nvPr/>
        </p:nvSpPr>
        <p:spPr>
          <a:xfrm>
            <a:off x="331936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19" name="Google Shape;619;p43"/>
          <p:cNvSpPr/>
          <p:nvPr/>
        </p:nvSpPr>
        <p:spPr>
          <a:xfrm>
            <a:off x="380870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0" name="Google Shape;620;p43"/>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1" name="Google Shape;621;p43"/>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2" name="Google Shape;622;p43"/>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3" name="Google Shape;623;p43"/>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4" name="Google Shape;624;p43"/>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5" name="Google Shape;625;p43"/>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26" name="Google Shape;626;p43"/>
          <p:cNvSpPr txBox="1"/>
          <p:nvPr/>
        </p:nvSpPr>
        <p:spPr>
          <a:xfrm>
            <a:off x="34450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627" name="Google Shape;627;p43"/>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628" name="Google Shape;628;p4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29" name="Google Shape;629;p43"/>
          <p:cNvSpPr/>
          <p:nvPr/>
        </p:nvSpPr>
        <p:spPr>
          <a:xfrm>
            <a:off x="331936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15</a:t>
            </a:r>
            <a:endParaRPr sz="1800" b="1">
              <a:latin typeface="Calibri" panose="020F0502020204030204"/>
              <a:ea typeface="Calibri" panose="020F0502020204030204"/>
              <a:cs typeface="Calibri" panose="020F0502020204030204"/>
              <a:sym typeface="Calibri" panose="020F0502020204030204"/>
            </a:endParaRPr>
          </a:p>
        </p:txBody>
      </p:sp>
      <p:sp>
        <p:nvSpPr>
          <p:cNvPr id="630" name="Google Shape;630;p43"/>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31" name="Google Shape;631;p43"/>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32" name="Google Shape;632;p43"/>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633" name="Google Shape;633;p43"/>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34" name="Google Shape;634;p43"/>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35" name="Google Shape;635;p43"/>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36" name="Google Shape;636;p43"/>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37" name="Google Shape;637;p43"/>
          <p:cNvSpPr txBox="1"/>
          <p:nvPr/>
        </p:nvSpPr>
        <p:spPr>
          <a:xfrm>
            <a:off x="3422366"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1" name="Shape 641"/>
        <p:cNvGrpSpPr/>
        <p:nvPr/>
      </p:nvGrpSpPr>
      <p:grpSpPr>
        <a:xfrm>
          <a:off x="0" y="0"/>
          <a:ext cx="0" cy="0"/>
          <a:chOff x="0" y="0"/>
          <a:chExt cx="0" cy="0"/>
        </a:xfrm>
      </p:grpSpPr>
      <p:sp>
        <p:nvSpPr>
          <p:cNvPr id="642" name="Google Shape;642;p4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643" name="Google Shape;643;p4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b="1"/>
          </a:p>
          <a:p>
            <a:pPr marL="0" lvl="0" indent="0" algn="l" rtl="0">
              <a:spcBef>
                <a:spcPts val="600"/>
              </a:spcBef>
              <a:spcAft>
                <a:spcPts val="0"/>
              </a:spcAft>
              <a:buNone/>
            </a:pP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644" name="Google Shape;644;p44"/>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645" name="Google Shape;645;p44"/>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646" name="Google Shape;646;p44"/>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47" name="Google Shape;647;p44"/>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48" name="Google Shape;648;p44"/>
          <p:cNvSpPr/>
          <p:nvPr/>
        </p:nvSpPr>
        <p:spPr>
          <a:xfrm>
            <a:off x="380870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49" name="Google Shape;649;p44"/>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50" name="Google Shape;650;p44"/>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51" name="Google Shape;651;p44"/>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52" name="Google Shape;652;p44"/>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53" name="Google Shape;653;p44"/>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54" name="Google Shape;654;p44"/>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55" name="Google Shape;655;p44"/>
          <p:cNvSpPr txBox="1"/>
          <p:nvPr/>
        </p:nvSpPr>
        <p:spPr>
          <a:xfrm>
            <a:off x="39022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656" name="Google Shape;656;p44"/>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657" name="Google Shape;657;p4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58" name="Google Shape;658;p4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59" name="Google Shape;659;p44"/>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60" name="Google Shape;660;p44"/>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61" name="Google Shape;661;p44"/>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62" name="Google Shape;662;p44"/>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63" name="Google Shape;663;p44"/>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64" name="Google Shape;664;p44"/>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65" name="Google Shape;665;p44"/>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66" name="Google Shape;666;p44"/>
          <p:cNvSpPr txBox="1"/>
          <p:nvPr/>
        </p:nvSpPr>
        <p:spPr>
          <a:xfrm>
            <a:off x="3913554"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0" name="Shape 670"/>
        <p:cNvGrpSpPr/>
        <p:nvPr/>
      </p:nvGrpSpPr>
      <p:grpSpPr>
        <a:xfrm>
          <a:off x="0" y="0"/>
          <a:ext cx="0" cy="0"/>
          <a:chOff x="0" y="0"/>
          <a:chExt cx="0" cy="0"/>
        </a:xfrm>
      </p:grpSpPr>
      <p:sp>
        <p:nvSpPr>
          <p:cNvPr id="671" name="Google Shape;671;p4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672" name="Google Shape;672;p4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lang="en-GB"/>
          </a:p>
          <a:p>
            <a:pPr marL="0" lvl="0" indent="0" algn="l" rtl="0">
              <a:spcBef>
                <a:spcPts val="600"/>
              </a:spcBef>
              <a:spcAft>
                <a:spcPts val="0"/>
              </a:spcAft>
              <a:buNone/>
            </a:pP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673" name="Google Shape;673;p45"/>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674" name="Google Shape;674;p45"/>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675" name="Google Shape;675;p45"/>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76" name="Google Shape;676;p45"/>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77" name="Google Shape;677;p45"/>
          <p:cNvSpPr/>
          <p:nvPr/>
        </p:nvSpPr>
        <p:spPr>
          <a:xfrm>
            <a:off x="380870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78" name="Google Shape;678;p45"/>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79" name="Google Shape;679;p45"/>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80" name="Google Shape;680;p45"/>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81" name="Google Shape;681;p45"/>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82" name="Google Shape;682;p45"/>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83" name="Google Shape;683;p45"/>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84" name="Google Shape;684;p45"/>
          <p:cNvSpPr txBox="1"/>
          <p:nvPr/>
        </p:nvSpPr>
        <p:spPr>
          <a:xfrm>
            <a:off x="39022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685" name="Google Shape;685;p45"/>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686" name="Google Shape;686;p4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87" name="Google Shape;687;p4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88" name="Google Shape;688;p45"/>
          <p:cNvSpPr/>
          <p:nvPr/>
        </p:nvSpPr>
        <p:spPr>
          <a:xfrm>
            <a:off x="3808705"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689" name="Google Shape;689;p45"/>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90" name="Google Shape;690;p45"/>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691" name="Google Shape;691;p45"/>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92" name="Google Shape;692;p45"/>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93" name="Google Shape;693;p45"/>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94" name="Google Shape;694;p45"/>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95" name="Google Shape;695;p45"/>
          <p:cNvSpPr txBox="1"/>
          <p:nvPr/>
        </p:nvSpPr>
        <p:spPr>
          <a:xfrm>
            <a:off x="3913554"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99" name="Shape 699"/>
        <p:cNvGrpSpPr/>
        <p:nvPr/>
      </p:nvGrpSpPr>
      <p:grpSpPr>
        <a:xfrm>
          <a:off x="0" y="0"/>
          <a:ext cx="0" cy="0"/>
          <a:chOff x="0" y="0"/>
          <a:chExt cx="0" cy="0"/>
        </a:xfrm>
      </p:grpSpPr>
      <p:sp>
        <p:nvSpPr>
          <p:cNvPr id="700" name="Google Shape;700;p4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701" name="Google Shape;701;p4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702" name="Google Shape;702;p46"/>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703" name="Google Shape;703;p46"/>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704" name="Google Shape;704;p46"/>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05" name="Google Shape;705;p46"/>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06" name="Google Shape;706;p46"/>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07" name="Google Shape;707;p46"/>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08" name="Google Shape;708;p46"/>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09" name="Google Shape;709;p46"/>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10" name="Google Shape;710;p46"/>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11" name="Google Shape;711;p46"/>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12" name="Google Shape;712;p46"/>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13" name="Google Shape;713;p46"/>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714" name="Google Shape;714;p46"/>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715" name="Google Shape;715;p4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16" name="Google Shape;716;p4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17" name="Google Shape;717;p4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18" name="Google Shape;718;p46"/>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19" name="Google Shape;719;p46"/>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20" name="Google Shape;720;p46"/>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21" name="Google Shape;721;p46"/>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22" name="Google Shape;722;p46"/>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23" name="Google Shape;723;p46"/>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24" name="Google Shape;724;p46"/>
          <p:cNvSpPr txBox="1"/>
          <p:nvPr/>
        </p:nvSpPr>
        <p:spPr>
          <a:xfrm>
            <a:off x="4393412"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28" name="Shape 728"/>
        <p:cNvGrpSpPr/>
        <p:nvPr/>
      </p:nvGrpSpPr>
      <p:grpSpPr>
        <a:xfrm>
          <a:off x="0" y="0"/>
          <a:ext cx="0" cy="0"/>
          <a:chOff x="0" y="0"/>
          <a:chExt cx="0" cy="0"/>
        </a:xfrm>
      </p:grpSpPr>
      <p:sp>
        <p:nvSpPr>
          <p:cNvPr id="729" name="Google Shape;729;p4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730" name="Google Shape;730;p4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731" name="Google Shape;731;p47"/>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732" name="Google Shape;732;p47"/>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733" name="Google Shape;733;p47"/>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34" name="Google Shape;734;p47"/>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35" name="Google Shape;735;p47"/>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36" name="Google Shape;736;p47"/>
          <p:cNvSpPr/>
          <p:nvPr/>
        </p:nvSpPr>
        <p:spPr>
          <a:xfrm>
            <a:off x="4293894"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37" name="Google Shape;737;p47"/>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38" name="Google Shape;738;p47"/>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39" name="Google Shape;739;p47"/>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40" name="Google Shape;740;p47"/>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41" name="Google Shape;741;p47"/>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42" name="Google Shape;742;p47"/>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743" name="Google Shape;743;p47"/>
          <p:cNvSpPr txBox="1"/>
          <p:nvPr/>
        </p:nvSpPr>
        <p:spPr>
          <a:xfrm>
            <a:off x="48849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744" name="Google Shape;744;p4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45" name="Google Shape;745;p4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46" name="Google Shape;746;p4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47" name="Google Shape;747;p47"/>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32</a:t>
            </a:r>
            <a:endParaRPr sz="1800" b="1">
              <a:latin typeface="Calibri" panose="020F0502020204030204"/>
              <a:ea typeface="Calibri" panose="020F0502020204030204"/>
              <a:cs typeface="Calibri" panose="020F0502020204030204"/>
              <a:sym typeface="Calibri" panose="020F0502020204030204"/>
            </a:endParaRPr>
          </a:p>
        </p:txBody>
      </p:sp>
      <p:sp>
        <p:nvSpPr>
          <p:cNvPr id="748" name="Google Shape;748;p47"/>
          <p:cNvSpPr/>
          <p:nvPr/>
        </p:nvSpPr>
        <p:spPr>
          <a:xfrm>
            <a:off x="477863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749" name="Google Shape;749;p47"/>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50" name="Google Shape;750;p47"/>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51" name="Google Shape;751;p47"/>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52" name="Google Shape;752;p47"/>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53" name="Google Shape;753;p47"/>
          <p:cNvSpPr txBox="1"/>
          <p:nvPr/>
        </p:nvSpPr>
        <p:spPr>
          <a:xfrm>
            <a:off x="4393412"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57" name="Shape 757"/>
        <p:cNvGrpSpPr/>
        <p:nvPr/>
      </p:nvGrpSpPr>
      <p:grpSpPr>
        <a:xfrm>
          <a:off x="0" y="0"/>
          <a:ext cx="0" cy="0"/>
          <a:chOff x="0" y="0"/>
          <a:chExt cx="0" cy="0"/>
        </a:xfrm>
      </p:grpSpPr>
      <p:sp>
        <p:nvSpPr>
          <p:cNvPr id="758" name="Google Shape;758;p4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759" name="Google Shape;759;p4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b="1"/>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760" name="Google Shape;760;p48"/>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761" name="Google Shape;761;p48"/>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762" name="Google Shape;762;p48"/>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63" name="Google Shape;763;p48"/>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64" name="Google Shape;764;p48"/>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65" name="Google Shape;765;p48"/>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66" name="Google Shape;766;p48"/>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7" name="Google Shape;767;p48"/>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8" name="Google Shape;768;p48"/>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9" name="Google Shape;769;p48"/>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70" name="Google Shape;770;p48"/>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71" name="Google Shape;771;p48"/>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772" name="Google Shape;772;p48"/>
          <p:cNvSpPr txBox="1"/>
          <p:nvPr/>
        </p:nvSpPr>
        <p:spPr>
          <a:xfrm>
            <a:off x="53421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773" name="Google Shape;773;p4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74" name="Google Shape;774;p4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75" name="Google Shape;775;p4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76" name="Google Shape;776;p48"/>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77" name="Google Shape;777;p4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78" name="Google Shape;778;p48"/>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79" name="Google Shape;779;p48"/>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80" name="Google Shape;780;p48"/>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81" name="Google Shape;781;p48"/>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82" name="Google Shape;782;p48"/>
          <p:cNvSpPr txBox="1"/>
          <p:nvPr/>
        </p:nvSpPr>
        <p:spPr>
          <a:xfrm>
            <a:off x="4861941"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86" name="Shape 786"/>
        <p:cNvGrpSpPr/>
        <p:nvPr/>
      </p:nvGrpSpPr>
      <p:grpSpPr>
        <a:xfrm>
          <a:off x="0" y="0"/>
          <a:ext cx="0" cy="0"/>
          <a:chOff x="0" y="0"/>
          <a:chExt cx="0" cy="0"/>
        </a:xfrm>
      </p:grpSpPr>
      <p:sp>
        <p:nvSpPr>
          <p:cNvPr id="787" name="Google Shape;787;p4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788" name="Google Shape;788;p4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789" name="Google Shape;789;p49"/>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790" name="Google Shape;790;p49"/>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791" name="Google Shape;791;p49"/>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92" name="Google Shape;792;p49"/>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93" name="Google Shape;793;p49"/>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94" name="Google Shape;794;p49"/>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95" name="Google Shape;795;p49"/>
          <p:cNvSpPr/>
          <p:nvPr/>
        </p:nvSpPr>
        <p:spPr>
          <a:xfrm>
            <a:off x="477863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96" name="Google Shape;796;p49"/>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97" name="Google Shape;797;p49"/>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98" name="Google Shape;798;p49"/>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99" name="Google Shape;799;p49"/>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0" name="Google Shape;800;p49"/>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801" name="Google Shape;801;p49"/>
          <p:cNvSpPr txBox="1"/>
          <p:nvPr/>
        </p:nvSpPr>
        <p:spPr>
          <a:xfrm>
            <a:off x="53421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802" name="Google Shape;802;p4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03" name="Google Shape;803;p49"/>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04" name="Google Shape;804;p49"/>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05" name="Google Shape;805;p49"/>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32</a:t>
            </a:r>
            <a:endParaRPr sz="1800" b="1">
              <a:latin typeface="Calibri" panose="020F0502020204030204"/>
              <a:ea typeface="Calibri" panose="020F0502020204030204"/>
              <a:cs typeface="Calibri" panose="020F0502020204030204"/>
              <a:sym typeface="Calibri" panose="020F0502020204030204"/>
            </a:endParaRPr>
          </a:p>
        </p:txBody>
      </p:sp>
      <p:sp>
        <p:nvSpPr>
          <p:cNvPr id="806" name="Google Shape;806;p49"/>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07" name="Google Shape;807;p49"/>
          <p:cNvSpPr/>
          <p:nvPr/>
        </p:nvSpPr>
        <p:spPr>
          <a:xfrm>
            <a:off x="526382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808" name="Google Shape;808;p49"/>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09" name="Google Shape;809;p49"/>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10" name="Google Shape;810;p49"/>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11" name="Google Shape;811;p49"/>
          <p:cNvSpPr txBox="1"/>
          <p:nvPr/>
        </p:nvSpPr>
        <p:spPr>
          <a:xfrm>
            <a:off x="4861941"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15" name="Shape 815"/>
        <p:cNvGrpSpPr/>
        <p:nvPr/>
      </p:nvGrpSpPr>
      <p:grpSpPr>
        <a:xfrm>
          <a:off x="0" y="0"/>
          <a:ext cx="0" cy="0"/>
          <a:chOff x="0" y="0"/>
          <a:chExt cx="0" cy="0"/>
        </a:xfrm>
      </p:grpSpPr>
      <p:sp>
        <p:nvSpPr>
          <p:cNvPr id="816" name="Google Shape;816;p5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817" name="Google Shape;817;p5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b="1"/>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818" name="Google Shape;818;p50"/>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819" name="Google Shape;819;p50"/>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820" name="Google Shape;820;p50"/>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21" name="Google Shape;821;p50"/>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22" name="Google Shape;822;p50"/>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23" name="Google Shape;823;p50"/>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24" name="Google Shape;824;p50"/>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25" name="Google Shape;825;p50"/>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26" name="Google Shape;826;p50"/>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27" name="Google Shape;827;p50"/>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28" name="Google Shape;828;p50"/>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29" name="Google Shape;829;p50"/>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830" name="Google Shape;830;p50"/>
          <p:cNvSpPr txBox="1"/>
          <p:nvPr/>
        </p:nvSpPr>
        <p:spPr>
          <a:xfrm>
            <a:off x="58755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831" name="Google Shape;831;p5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32" name="Google Shape;832;p50"/>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33" name="Google Shape;833;p50"/>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34" name="Google Shape;834;p50"/>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32</a:t>
            </a:r>
            <a:endParaRPr sz="1800" b="1">
              <a:latin typeface="Calibri" panose="020F0502020204030204"/>
              <a:ea typeface="Calibri" panose="020F0502020204030204"/>
              <a:cs typeface="Calibri" panose="020F0502020204030204"/>
              <a:sym typeface="Calibri" panose="020F0502020204030204"/>
            </a:endParaRPr>
          </a:p>
        </p:txBody>
      </p:sp>
      <p:sp>
        <p:nvSpPr>
          <p:cNvPr id="835" name="Google Shape;835;p50"/>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36" name="Google Shape;836;p50"/>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37" name="Google Shape;837;p50"/>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38" name="Google Shape;838;p50"/>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39" name="Google Shape;839;p50"/>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40" name="Google Shape;840;p50"/>
          <p:cNvSpPr txBox="1"/>
          <p:nvPr/>
        </p:nvSpPr>
        <p:spPr>
          <a:xfrm>
            <a:off x="53418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44" name="Shape 844"/>
        <p:cNvGrpSpPr/>
        <p:nvPr/>
      </p:nvGrpSpPr>
      <p:grpSpPr>
        <a:xfrm>
          <a:off x="0" y="0"/>
          <a:ext cx="0" cy="0"/>
          <a:chOff x="0" y="0"/>
          <a:chExt cx="0" cy="0"/>
        </a:xfrm>
      </p:grpSpPr>
      <p:sp>
        <p:nvSpPr>
          <p:cNvPr id="845" name="Google Shape;845;p5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846" name="Google Shape;846;p5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b="1"/>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847" name="Google Shape;847;p51"/>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848" name="Google Shape;848;p51"/>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849" name="Google Shape;849;p51"/>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50" name="Google Shape;850;p51"/>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51" name="Google Shape;851;p51"/>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52" name="Google Shape;852;p51"/>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53" name="Google Shape;853;p51"/>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54" name="Google Shape;854;p51"/>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5" name="Google Shape;855;p51"/>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6" name="Google Shape;856;p51"/>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7" name="Google Shape;857;p51"/>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8" name="Google Shape;858;p51"/>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859" name="Google Shape;859;p51"/>
          <p:cNvSpPr txBox="1"/>
          <p:nvPr/>
        </p:nvSpPr>
        <p:spPr>
          <a:xfrm>
            <a:off x="58755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860" name="Google Shape;860;p5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61" name="Google Shape;861;p51"/>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62" name="Google Shape;862;p51"/>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63" name="Google Shape;863;p51"/>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864" name="Google Shape;864;p51"/>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65" name="Google Shape;865;p51"/>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66" name="Google Shape;866;p51"/>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67" name="Google Shape;867;p51"/>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68" name="Google Shape;868;p51"/>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69" name="Google Shape;869;p51"/>
          <p:cNvSpPr txBox="1"/>
          <p:nvPr/>
        </p:nvSpPr>
        <p:spPr>
          <a:xfrm>
            <a:off x="53418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73" name="Shape 873"/>
        <p:cNvGrpSpPr/>
        <p:nvPr/>
      </p:nvGrpSpPr>
      <p:grpSpPr>
        <a:xfrm>
          <a:off x="0" y="0"/>
          <a:ext cx="0" cy="0"/>
          <a:chOff x="0" y="0"/>
          <a:chExt cx="0" cy="0"/>
        </a:xfrm>
      </p:grpSpPr>
      <p:sp>
        <p:nvSpPr>
          <p:cNvPr id="874" name="Google Shape;874;p5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875" name="Google Shape;875;p5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876" name="Google Shape;876;p52"/>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877" name="Google Shape;877;p52"/>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878" name="Google Shape;878;p52"/>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79" name="Google Shape;879;p52"/>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80" name="Google Shape;880;p52"/>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81" name="Google Shape;881;p52"/>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82" name="Google Shape;882;p52"/>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83" name="Google Shape;883;p52"/>
          <p:cNvSpPr/>
          <p:nvPr/>
        </p:nvSpPr>
        <p:spPr>
          <a:xfrm>
            <a:off x="526382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84" name="Google Shape;884;p52"/>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85" name="Google Shape;885;p52"/>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86" name="Google Shape;886;p52"/>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87" name="Google Shape;887;p52"/>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888" name="Google Shape;888;p52"/>
          <p:cNvSpPr txBox="1"/>
          <p:nvPr/>
        </p:nvSpPr>
        <p:spPr>
          <a:xfrm>
            <a:off x="58755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889" name="Google Shape;889;p52"/>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90" name="Google Shape;890;p52"/>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91" name="Google Shape;891;p52"/>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92" name="Google Shape;892;p52"/>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32</a:t>
            </a:r>
            <a:endParaRPr sz="1800" b="1">
              <a:latin typeface="Calibri" panose="020F0502020204030204"/>
              <a:ea typeface="Calibri" panose="020F0502020204030204"/>
              <a:cs typeface="Calibri" panose="020F0502020204030204"/>
              <a:sym typeface="Calibri" panose="020F0502020204030204"/>
            </a:endParaRPr>
          </a:p>
        </p:txBody>
      </p:sp>
      <p:sp>
        <p:nvSpPr>
          <p:cNvPr id="893" name="Google Shape;893;p52"/>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94" name="Google Shape;894;p52"/>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95" name="Google Shape;895;p52"/>
          <p:cNvSpPr/>
          <p:nvPr/>
        </p:nvSpPr>
        <p:spPr>
          <a:xfrm>
            <a:off x="5753166"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19</a:t>
            </a:r>
            <a:endParaRPr sz="1800" b="1">
              <a:latin typeface="Calibri" panose="020F0502020204030204"/>
              <a:ea typeface="Calibri" panose="020F0502020204030204"/>
              <a:cs typeface="Calibri" panose="020F0502020204030204"/>
              <a:sym typeface="Calibri" panose="020F0502020204030204"/>
            </a:endParaRPr>
          </a:p>
        </p:txBody>
      </p:sp>
      <p:sp>
        <p:nvSpPr>
          <p:cNvPr id="896" name="Google Shape;896;p52"/>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97" name="Google Shape;897;p52"/>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98" name="Google Shape;898;p52"/>
          <p:cNvSpPr txBox="1"/>
          <p:nvPr/>
        </p:nvSpPr>
        <p:spPr>
          <a:xfrm>
            <a:off x="53418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 A Prelude to Mergesort</a:t>
            </a:r>
            <a:endParaRPr lang="en-GB"/>
          </a:p>
        </p:txBody>
      </p:sp>
      <p:sp>
        <p:nvSpPr>
          <p:cNvPr id="161" name="Google Shape;161;p2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Earlier we discussed a sort called selection sort:</a:t>
            </a:r>
            <a:endParaRPr lang="en-GB"/>
          </a:p>
          <a:p>
            <a:pPr marL="457200" lvl="0" indent="-342900" algn="l" rtl="0">
              <a:spcBef>
                <a:spcPts val="600"/>
              </a:spcBef>
              <a:spcAft>
                <a:spcPts val="0"/>
              </a:spcAft>
              <a:buSzPts val="1800"/>
              <a:buChar char="●"/>
            </a:pPr>
            <a:r>
              <a:rPr lang="en-GB"/>
              <a:t>Find the smallest unfixed item, move it to the front, and ‘fix’ it.</a:t>
            </a:r>
            <a:endParaRPr lang="en-GB"/>
          </a:p>
          <a:p>
            <a:pPr marL="457200" lvl="0" indent="-342900" algn="l" rtl="0">
              <a:spcBef>
                <a:spcPts val="0"/>
              </a:spcBef>
              <a:spcAft>
                <a:spcPts val="0"/>
              </a:spcAft>
              <a:buSzPts val="1800"/>
              <a:buChar char="●"/>
            </a:pPr>
            <a:r>
              <a:rPr lang="en-GB"/>
              <a:t>Sort the remaining unfixed items using selection sort.</a:t>
            </a:r>
            <a:endParaRPr lang="en-GB"/>
          </a:p>
          <a:p>
            <a:pPr marL="0" lvl="0" indent="0" algn="l" rtl="0">
              <a:spcBef>
                <a:spcPts val="600"/>
              </a:spcBef>
              <a:spcAft>
                <a:spcPts val="0"/>
              </a:spcAft>
              <a:buNone/>
            </a:pPr>
          </a:p>
        </p:txBody>
      </p:sp>
      <p:grpSp>
        <p:nvGrpSpPr>
          <p:cNvPr id="162" name="Google Shape;162;p26"/>
          <p:cNvGrpSpPr/>
          <p:nvPr/>
        </p:nvGrpSpPr>
        <p:grpSpPr>
          <a:xfrm>
            <a:off x="6923025" y="2864198"/>
            <a:ext cx="1815500" cy="307200"/>
            <a:chOff x="6770625" y="2787998"/>
            <a:chExt cx="1815500" cy="307200"/>
          </a:xfrm>
        </p:grpSpPr>
        <p:sp>
          <p:nvSpPr>
            <p:cNvPr id="163" name="Google Shape;163;p26"/>
            <p:cNvSpPr/>
            <p:nvPr/>
          </p:nvSpPr>
          <p:spPr>
            <a:xfrm>
              <a:off x="6770625" y="2787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164" name="Google Shape;164;p26"/>
            <p:cNvSpPr/>
            <p:nvPr/>
          </p:nvSpPr>
          <p:spPr>
            <a:xfrm>
              <a:off x="7071825" y="2787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165" name="Google Shape;165;p26"/>
            <p:cNvSpPr/>
            <p:nvPr/>
          </p:nvSpPr>
          <p:spPr>
            <a:xfrm>
              <a:off x="7375602" y="2787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166" name="Google Shape;166;p26"/>
            <p:cNvSpPr/>
            <p:nvPr/>
          </p:nvSpPr>
          <p:spPr>
            <a:xfrm>
              <a:off x="7676802" y="2787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7" name="Google Shape;167;p26"/>
            <p:cNvSpPr/>
            <p:nvPr/>
          </p:nvSpPr>
          <p:spPr>
            <a:xfrm>
              <a:off x="7977724" y="2787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168" name="Google Shape;168;p26"/>
            <p:cNvSpPr/>
            <p:nvPr/>
          </p:nvSpPr>
          <p:spPr>
            <a:xfrm>
              <a:off x="8278924" y="2787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grpSp>
      <p:sp>
        <p:nvSpPr>
          <p:cNvPr id="169" name="Google Shape;169;p26"/>
          <p:cNvSpPr/>
          <p:nvPr/>
        </p:nvSpPr>
        <p:spPr>
          <a:xfrm>
            <a:off x="6923025" y="3270773"/>
            <a:ext cx="307200" cy="3072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170" name="Google Shape;170;p26"/>
          <p:cNvSpPr/>
          <p:nvPr/>
        </p:nvSpPr>
        <p:spPr>
          <a:xfrm>
            <a:off x="7224225" y="3270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171" name="Google Shape;171;p26"/>
          <p:cNvSpPr/>
          <p:nvPr/>
        </p:nvSpPr>
        <p:spPr>
          <a:xfrm>
            <a:off x="7528002" y="3270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172" name="Google Shape;172;p26"/>
          <p:cNvSpPr/>
          <p:nvPr/>
        </p:nvSpPr>
        <p:spPr>
          <a:xfrm>
            <a:off x="7829202" y="3270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3" name="Google Shape;173;p26"/>
          <p:cNvSpPr/>
          <p:nvPr/>
        </p:nvSpPr>
        <p:spPr>
          <a:xfrm>
            <a:off x="8130124" y="326894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174" name="Google Shape;174;p26"/>
          <p:cNvSpPr/>
          <p:nvPr/>
        </p:nvSpPr>
        <p:spPr>
          <a:xfrm>
            <a:off x="8431324" y="3270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grpSp>
        <p:nvGrpSpPr>
          <p:cNvPr id="175" name="Google Shape;175;p26"/>
          <p:cNvGrpSpPr/>
          <p:nvPr/>
        </p:nvGrpSpPr>
        <p:grpSpPr>
          <a:xfrm>
            <a:off x="6923025" y="3673698"/>
            <a:ext cx="1815500" cy="307200"/>
            <a:chOff x="6770625" y="3626198"/>
            <a:chExt cx="1815500" cy="307200"/>
          </a:xfrm>
        </p:grpSpPr>
        <p:sp>
          <p:nvSpPr>
            <p:cNvPr id="176" name="Google Shape;176;p26"/>
            <p:cNvSpPr/>
            <p:nvPr/>
          </p:nvSpPr>
          <p:spPr>
            <a:xfrm>
              <a:off x="6770625" y="3626198"/>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177" name="Google Shape;177;p26"/>
            <p:cNvSpPr/>
            <p:nvPr/>
          </p:nvSpPr>
          <p:spPr>
            <a:xfrm>
              <a:off x="7071825" y="3626198"/>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8" name="Google Shape;178;p26"/>
            <p:cNvSpPr/>
            <p:nvPr/>
          </p:nvSpPr>
          <p:spPr>
            <a:xfrm>
              <a:off x="7375602" y="36261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179" name="Google Shape;179;p26"/>
            <p:cNvSpPr/>
            <p:nvPr/>
          </p:nvSpPr>
          <p:spPr>
            <a:xfrm>
              <a:off x="7676802" y="36261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180" name="Google Shape;180;p26"/>
            <p:cNvSpPr/>
            <p:nvPr/>
          </p:nvSpPr>
          <p:spPr>
            <a:xfrm>
              <a:off x="7977724" y="36261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181" name="Google Shape;181;p26"/>
            <p:cNvSpPr/>
            <p:nvPr/>
          </p:nvSpPr>
          <p:spPr>
            <a:xfrm>
              <a:off x="8278924" y="36261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grpSp>
      <p:grpSp>
        <p:nvGrpSpPr>
          <p:cNvPr id="182" name="Google Shape;182;p26"/>
          <p:cNvGrpSpPr/>
          <p:nvPr/>
        </p:nvGrpSpPr>
        <p:grpSpPr>
          <a:xfrm>
            <a:off x="6923025" y="4078448"/>
            <a:ext cx="1815500" cy="307200"/>
            <a:chOff x="6770625" y="4032773"/>
            <a:chExt cx="1815500" cy="307200"/>
          </a:xfrm>
        </p:grpSpPr>
        <p:sp>
          <p:nvSpPr>
            <p:cNvPr id="183" name="Google Shape;183;p26"/>
            <p:cNvSpPr/>
            <p:nvPr/>
          </p:nvSpPr>
          <p:spPr>
            <a:xfrm>
              <a:off x="6770625" y="4032773"/>
              <a:ext cx="307200" cy="3072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184" name="Google Shape;184;p26"/>
            <p:cNvSpPr/>
            <p:nvPr/>
          </p:nvSpPr>
          <p:spPr>
            <a:xfrm>
              <a:off x="7071825" y="4032773"/>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5" name="Google Shape;185;p26"/>
            <p:cNvSpPr/>
            <p:nvPr/>
          </p:nvSpPr>
          <p:spPr>
            <a:xfrm>
              <a:off x="7375602" y="4032773"/>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186" name="Google Shape;186;p26"/>
            <p:cNvSpPr/>
            <p:nvPr/>
          </p:nvSpPr>
          <p:spPr>
            <a:xfrm>
              <a:off x="7676802" y="4032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187" name="Google Shape;187;p26"/>
            <p:cNvSpPr/>
            <p:nvPr/>
          </p:nvSpPr>
          <p:spPr>
            <a:xfrm>
              <a:off x="7977724" y="4032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188" name="Google Shape;188;p26"/>
            <p:cNvSpPr/>
            <p:nvPr/>
          </p:nvSpPr>
          <p:spPr>
            <a:xfrm>
              <a:off x="8278924" y="4032773"/>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grpSp>
      <p:grpSp>
        <p:nvGrpSpPr>
          <p:cNvPr id="189" name="Google Shape;189;p26"/>
          <p:cNvGrpSpPr/>
          <p:nvPr/>
        </p:nvGrpSpPr>
        <p:grpSpPr>
          <a:xfrm>
            <a:off x="6923025" y="4483198"/>
            <a:ext cx="1815500" cy="307200"/>
            <a:chOff x="6770625" y="4406998"/>
            <a:chExt cx="1815500" cy="307200"/>
          </a:xfrm>
        </p:grpSpPr>
        <p:sp>
          <p:nvSpPr>
            <p:cNvPr id="190" name="Google Shape;190;p26"/>
            <p:cNvSpPr/>
            <p:nvPr/>
          </p:nvSpPr>
          <p:spPr>
            <a:xfrm>
              <a:off x="6770625" y="4406998"/>
              <a:ext cx="307200" cy="3072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a:t>
              </a:r>
              <a:endParaRPr sz="1800">
                <a:latin typeface="Calibri" panose="020F0502020204030204"/>
                <a:ea typeface="Calibri" panose="020F0502020204030204"/>
                <a:cs typeface="Calibri" panose="020F0502020204030204"/>
                <a:sym typeface="Calibri" panose="020F0502020204030204"/>
              </a:endParaRPr>
            </a:p>
          </p:txBody>
        </p:sp>
        <p:sp>
          <p:nvSpPr>
            <p:cNvPr id="191" name="Google Shape;191;p26"/>
            <p:cNvSpPr/>
            <p:nvPr/>
          </p:nvSpPr>
          <p:spPr>
            <a:xfrm>
              <a:off x="7071825" y="4406998"/>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2" name="Google Shape;192;p26"/>
            <p:cNvSpPr/>
            <p:nvPr/>
          </p:nvSpPr>
          <p:spPr>
            <a:xfrm>
              <a:off x="7375602" y="4406998"/>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193" name="Google Shape;193;p26"/>
            <p:cNvSpPr/>
            <p:nvPr/>
          </p:nvSpPr>
          <p:spPr>
            <a:xfrm>
              <a:off x="7676802" y="4406998"/>
              <a:ext cx="307200" cy="3072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194" name="Google Shape;194;p26"/>
            <p:cNvSpPr/>
            <p:nvPr/>
          </p:nvSpPr>
          <p:spPr>
            <a:xfrm>
              <a:off x="7977724" y="4406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195" name="Google Shape;195;p26"/>
            <p:cNvSpPr/>
            <p:nvPr/>
          </p:nvSpPr>
          <p:spPr>
            <a:xfrm>
              <a:off x="8278924" y="4406998"/>
              <a:ext cx="307200" cy="3072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grpSp>
      <p:sp>
        <p:nvSpPr>
          <p:cNvPr id="196" name="Google Shape;196;p26"/>
          <p:cNvSpPr txBox="1"/>
          <p:nvPr/>
        </p:nvSpPr>
        <p:spPr>
          <a:xfrm>
            <a:off x="7726375" y="4790400"/>
            <a:ext cx="7809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sp>
        <p:nvSpPr>
          <p:cNvPr id="197" name="Google Shape;197;p26"/>
          <p:cNvSpPr txBox="1"/>
          <p:nvPr/>
        </p:nvSpPr>
        <p:spPr>
          <a:xfrm>
            <a:off x="102695" y="1730610"/>
            <a:ext cx="5666100" cy="2196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Runtime of selection sort is Θ(N</a:t>
            </a:r>
            <a:r>
              <a:rPr lang="en-GB" sz="1800" baseline="30000">
                <a:solidFill>
                  <a:schemeClr val="dk1"/>
                </a:solidFill>
                <a:latin typeface="Roboto" panose="02000000000000000000"/>
                <a:ea typeface="Roboto" panose="02000000000000000000"/>
                <a:cs typeface="Roboto" panose="02000000000000000000"/>
                <a:sym typeface="Roboto" panose="02000000000000000000"/>
              </a:rPr>
              <a:t>2</a:t>
            </a: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Look at all N unfixed items to find smallest.</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Then look at N-1 remaining unfixed.</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Look at last two unfixed items.</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Done, sum is 2+3+4+5+...+N = Θ(N</a:t>
            </a:r>
            <a:r>
              <a:rPr lang="en-GB" sz="1800" baseline="30000">
                <a:solidFill>
                  <a:schemeClr val="dk1"/>
                </a:solidFill>
                <a:latin typeface="Roboto" panose="02000000000000000000"/>
                <a:ea typeface="Roboto" panose="02000000000000000000"/>
                <a:cs typeface="Roboto" panose="02000000000000000000"/>
                <a:sym typeface="Roboto" panose="02000000000000000000"/>
              </a:rPr>
              <a:t>2</a:t>
            </a: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800">
              <a:latin typeface="Roboto" panose="02000000000000000000"/>
              <a:ea typeface="Roboto" panose="02000000000000000000"/>
              <a:cs typeface="Roboto" panose="02000000000000000000"/>
              <a:sym typeface="Roboto" panose="02000000000000000000"/>
            </a:endParaRPr>
          </a:p>
        </p:txBody>
      </p:sp>
      <p:sp>
        <p:nvSpPr>
          <p:cNvPr id="198" name="Google Shape;198;p26"/>
          <p:cNvSpPr/>
          <p:nvPr/>
        </p:nvSpPr>
        <p:spPr>
          <a:xfrm>
            <a:off x="6232650" y="2840050"/>
            <a:ext cx="5454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a:t>
            </a:r>
            <a:endParaRPr lang="en-GB"/>
          </a:p>
        </p:txBody>
      </p:sp>
      <p:sp>
        <p:nvSpPr>
          <p:cNvPr id="199" name="Google Shape;199;p26"/>
          <p:cNvSpPr txBox="1"/>
          <p:nvPr/>
        </p:nvSpPr>
        <p:spPr>
          <a:xfrm>
            <a:off x="6284793" y="2520084"/>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1"/>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1"/>
                                        <p:tgtEl>
                                          <p:spTgt spid="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Effect transition="in" filter="fade">
                                      <p:cBhvr>
                                        <p:cTn id="17" dur="1"/>
                                        <p:tgtEl>
                                          <p:spTgt spid="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Effect transition="in" filter="fade">
                                      <p:cBhvr>
                                        <p:cTn id="22" dur="1"/>
                                        <p:tgtEl>
                                          <p:spTgt spid="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7">
                                            <p:txEl>
                                              <p:pRg st="4" end="4"/>
                                            </p:txEl>
                                          </p:spTgt>
                                        </p:tgtEl>
                                        <p:attrNameLst>
                                          <p:attrName>style.visibility</p:attrName>
                                        </p:attrNameLst>
                                      </p:cBhvr>
                                      <p:to>
                                        <p:strVal val="visible"/>
                                      </p:to>
                                    </p:set>
                                    <p:animEffect transition="in" filter="fade">
                                      <p:cBhvr>
                                        <p:cTn id="27" dur="1"/>
                                        <p:tgtEl>
                                          <p:spTgt spid="1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7">
                                            <p:txEl>
                                              <p:pRg st="5" end="5"/>
                                            </p:txEl>
                                          </p:spTgt>
                                        </p:tgtEl>
                                        <p:attrNameLst>
                                          <p:attrName>style.visibility</p:attrName>
                                        </p:attrNameLst>
                                      </p:cBhvr>
                                      <p:to>
                                        <p:strVal val="visible"/>
                                      </p:to>
                                    </p:set>
                                    <p:animEffect transition="in" filter="fade">
                                      <p:cBhvr>
                                        <p:cTn id="32" dur="1"/>
                                        <p:tgtEl>
                                          <p:spTgt spid="19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02" name="Shape 902"/>
        <p:cNvGrpSpPr/>
        <p:nvPr/>
      </p:nvGrpSpPr>
      <p:grpSpPr>
        <a:xfrm>
          <a:off x="0" y="0"/>
          <a:ext cx="0" cy="0"/>
          <a:chOff x="0" y="0"/>
          <a:chExt cx="0" cy="0"/>
        </a:xfrm>
      </p:grpSpPr>
      <p:sp>
        <p:nvSpPr>
          <p:cNvPr id="903" name="Google Shape;903;p5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904" name="Google Shape;904;p5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b="1"/>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905" name="Google Shape;905;p53"/>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906" name="Google Shape;906;p53"/>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907" name="Google Shape;907;p53"/>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08" name="Google Shape;908;p53"/>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09" name="Google Shape;909;p53"/>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10" name="Google Shape;910;p53"/>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11" name="Google Shape;911;p53"/>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12" name="Google Shape;912;p53"/>
          <p:cNvSpPr/>
          <p:nvPr/>
        </p:nvSpPr>
        <p:spPr>
          <a:xfrm>
            <a:off x="526382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13" name="Google Shape;913;p53"/>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14" name="Google Shape;914;p53"/>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15" name="Google Shape;915;p53"/>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16" name="Google Shape;916;p53"/>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917" name="Google Shape;917;p53"/>
          <p:cNvSpPr txBox="1"/>
          <p:nvPr/>
        </p:nvSpPr>
        <p:spPr>
          <a:xfrm>
            <a:off x="63327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918" name="Google Shape;918;p5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19" name="Google Shape;919;p53"/>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20" name="Google Shape;920;p53"/>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21" name="Google Shape;921;p53"/>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922" name="Google Shape;922;p53"/>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23" name="Google Shape;923;p53"/>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24" name="Google Shape;924;p53"/>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25" name="Google Shape;925;p53"/>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926" name="Google Shape;926;p53"/>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927" name="Google Shape;927;p53"/>
          <p:cNvSpPr txBox="1"/>
          <p:nvPr/>
        </p:nvSpPr>
        <p:spPr>
          <a:xfrm>
            <a:off x="58752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31" name="Shape 931"/>
        <p:cNvGrpSpPr/>
        <p:nvPr/>
      </p:nvGrpSpPr>
      <p:grpSpPr>
        <a:xfrm>
          <a:off x="0" y="0"/>
          <a:ext cx="0" cy="0"/>
          <a:chOff x="0" y="0"/>
          <a:chExt cx="0" cy="0"/>
        </a:xfrm>
      </p:grpSpPr>
      <p:sp>
        <p:nvSpPr>
          <p:cNvPr id="932" name="Google Shape;932;p5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933" name="Google Shape;933;p5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934" name="Google Shape;934;p54"/>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935" name="Google Shape;935;p54"/>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936" name="Google Shape;936;p54"/>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37" name="Google Shape;937;p54"/>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38" name="Google Shape;938;p54"/>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39" name="Google Shape;939;p54"/>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40" name="Google Shape;940;p54"/>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41" name="Google Shape;941;p54"/>
          <p:cNvSpPr/>
          <p:nvPr/>
        </p:nvSpPr>
        <p:spPr>
          <a:xfrm>
            <a:off x="526382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42" name="Google Shape;942;p54"/>
          <p:cNvSpPr/>
          <p:nvPr/>
        </p:nvSpPr>
        <p:spPr>
          <a:xfrm>
            <a:off x="5753166"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43" name="Google Shape;943;p54"/>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44" name="Google Shape;944;p54"/>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45" name="Google Shape;945;p54"/>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946" name="Google Shape;946;p54"/>
          <p:cNvSpPr txBox="1"/>
          <p:nvPr/>
        </p:nvSpPr>
        <p:spPr>
          <a:xfrm>
            <a:off x="63327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947" name="Google Shape;947;p5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48" name="Google Shape;948;p5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49" name="Google Shape;949;p54"/>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50" name="Google Shape;950;p54"/>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32</a:t>
            </a:r>
            <a:endParaRPr sz="1800" b="1">
              <a:latin typeface="Calibri" panose="020F0502020204030204"/>
              <a:ea typeface="Calibri" panose="020F0502020204030204"/>
              <a:cs typeface="Calibri" panose="020F0502020204030204"/>
              <a:sym typeface="Calibri" panose="020F0502020204030204"/>
            </a:endParaRPr>
          </a:p>
        </p:txBody>
      </p:sp>
      <p:sp>
        <p:nvSpPr>
          <p:cNvPr id="951" name="Google Shape;951;p54"/>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52" name="Google Shape;952;p54"/>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53" name="Google Shape;953;p54"/>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54" name="Google Shape;954;p54"/>
          <p:cNvSpPr/>
          <p:nvPr/>
        </p:nvSpPr>
        <p:spPr>
          <a:xfrm>
            <a:off x="6238355"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26</a:t>
            </a:r>
            <a:endParaRPr sz="1800" b="1">
              <a:latin typeface="Calibri" panose="020F0502020204030204"/>
              <a:ea typeface="Calibri" panose="020F0502020204030204"/>
              <a:cs typeface="Calibri" panose="020F0502020204030204"/>
              <a:sym typeface="Calibri" panose="020F0502020204030204"/>
            </a:endParaRPr>
          </a:p>
        </p:txBody>
      </p:sp>
      <p:sp>
        <p:nvSpPr>
          <p:cNvPr id="955" name="Google Shape;955;p54"/>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956" name="Google Shape;956;p54"/>
          <p:cNvSpPr txBox="1"/>
          <p:nvPr/>
        </p:nvSpPr>
        <p:spPr>
          <a:xfrm>
            <a:off x="58752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60" name="Shape 960"/>
        <p:cNvGrpSpPr/>
        <p:nvPr/>
      </p:nvGrpSpPr>
      <p:grpSpPr>
        <a:xfrm>
          <a:off x="0" y="0"/>
          <a:ext cx="0" cy="0"/>
          <a:chOff x="0" y="0"/>
          <a:chExt cx="0" cy="0"/>
        </a:xfrm>
      </p:grpSpPr>
      <p:sp>
        <p:nvSpPr>
          <p:cNvPr id="961" name="Google Shape;961;p5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962" name="Google Shape;962;p5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b="1"/>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963" name="Google Shape;963;p55"/>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964" name="Google Shape;964;p55"/>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965" name="Google Shape;965;p55"/>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66" name="Google Shape;966;p55"/>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67" name="Google Shape;967;p55"/>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68" name="Google Shape;968;p55"/>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69" name="Google Shape;969;p55"/>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70" name="Google Shape;970;p55"/>
          <p:cNvSpPr/>
          <p:nvPr/>
        </p:nvSpPr>
        <p:spPr>
          <a:xfrm>
            <a:off x="526382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71" name="Google Shape;971;p55"/>
          <p:cNvSpPr/>
          <p:nvPr/>
        </p:nvSpPr>
        <p:spPr>
          <a:xfrm>
            <a:off x="575316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972" name="Google Shape;972;p55"/>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3" name="Google Shape;973;p55"/>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4" name="Google Shape;974;p55"/>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975" name="Google Shape;975;p55"/>
          <p:cNvSpPr txBox="1"/>
          <p:nvPr/>
        </p:nvSpPr>
        <p:spPr>
          <a:xfrm>
            <a:off x="68661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976" name="Google Shape;976;p5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77" name="Google Shape;977;p5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78" name="Google Shape;978;p55"/>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79" name="Google Shape;979;p55"/>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980" name="Google Shape;980;p55"/>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81" name="Google Shape;981;p55"/>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82" name="Google Shape;982;p55"/>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83" name="Google Shape;983;p55"/>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984" name="Google Shape;984;p55"/>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985" name="Google Shape;985;p55"/>
          <p:cNvSpPr txBox="1"/>
          <p:nvPr/>
        </p:nvSpPr>
        <p:spPr>
          <a:xfrm>
            <a:off x="63324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89" name="Shape 989"/>
        <p:cNvGrpSpPr/>
        <p:nvPr/>
      </p:nvGrpSpPr>
      <p:grpSpPr>
        <a:xfrm>
          <a:off x="0" y="0"/>
          <a:ext cx="0" cy="0"/>
          <a:chOff x="0" y="0"/>
          <a:chExt cx="0" cy="0"/>
        </a:xfrm>
      </p:grpSpPr>
      <p:sp>
        <p:nvSpPr>
          <p:cNvPr id="990" name="Google Shape;990;p5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991" name="Google Shape;991;p5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992" name="Google Shape;992;p56"/>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993" name="Google Shape;993;p56"/>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994" name="Google Shape;994;p56"/>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95" name="Google Shape;995;p56"/>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96" name="Google Shape;996;p56"/>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97" name="Google Shape;997;p56"/>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98" name="Google Shape;998;p56"/>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99" name="Google Shape;999;p56"/>
          <p:cNvSpPr/>
          <p:nvPr/>
        </p:nvSpPr>
        <p:spPr>
          <a:xfrm>
            <a:off x="526382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00" name="Google Shape;1000;p56"/>
          <p:cNvSpPr/>
          <p:nvPr/>
        </p:nvSpPr>
        <p:spPr>
          <a:xfrm>
            <a:off x="575316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01" name="Google Shape;1001;p56"/>
          <p:cNvSpPr/>
          <p:nvPr/>
        </p:nvSpPr>
        <p:spPr>
          <a:xfrm>
            <a:off x="6238355"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02" name="Google Shape;1002;p56"/>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03" name="Google Shape;1003;p56"/>
          <p:cNvSpPr txBox="1"/>
          <p:nvPr/>
        </p:nvSpPr>
        <p:spPr>
          <a:xfrm>
            <a:off x="4382083"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004" name="Google Shape;1004;p56"/>
          <p:cNvSpPr txBox="1"/>
          <p:nvPr/>
        </p:nvSpPr>
        <p:spPr>
          <a:xfrm>
            <a:off x="68661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005" name="Google Shape;1005;p5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06" name="Google Shape;1006;p5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07" name="Google Shape;1007;p5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08" name="Google Shape;1008;p56"/>
          <p:cNvSpPr/>
          <p:nvPr/>
        </p:nvSpPr>
        <p:spPr>
          <a:xfrm>
            <a:off x="4293894" y="28928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32</a:t>
            </a:r>
            <a:endParaRPr sz="1800" b="1">
              <a:latin typeface="Calibri" panose="020F0502020204030204"/>
              <a:ea typeface="Calibri" panose="020F0502020204030204"/>
              <a:cs typeface="Calibri" panose="020F0502020204030204"/>
              <a:sym typeface="Calibri" panose="020F0502020204030204"/>
            </a:endParaRPr>
          </a:p>
        </p:txBody>
      </p:sp>
      <p:sp>
        <p:nvSpPr>
          <p:cNvPr id="1009" name="Google Shape;1009;p56"/>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10" name="Google Shape;1010;p56"/>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11" name="Google Shape;1011;p56"/>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12" name="Google Shape;1012;p56"/>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13" name="Google Shape;1013;p56"/>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41</a:t>
            </a:r>
            <a:endParaRPr sz="1800" b="1">
              <a:latin typeface="Calibri" panose="020F0502020204030204"/>
              <a:ea typeface="Calibri" panose="020F0502020204030204"/>
              <a:cs typeface="Calibri" panose="020F0502020204030204"/>
              <a:sym typeface="Calibri" panose="020F0502020204030204"/>
            </a:endParaRPr>
          </a:p>
        </p:txBody>
      </p:sp>
      <p:sp>
        <p:nvSpPr>
          <p:cNvPr id="1014" name="Google Shape;1014;p56"/>
          <p:cNvSpPr txBox="1"/>
          <p:nvPr/>
        </p:nvSpPr>
        <p:spPr>
          <a:xfrm>
            <a:off x="6332400"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18" name="Shape 1018"/>
        <p:cNvGrpSpPr/>
        <p:nvPr/>
      </p:nvGrpSpPr>
      <p:grpSpPr>
        <a:xfrm>
          <a:off x="0" y="0"/>
          <a:ext cx="0" cy="0"/>
          <a:chOff x="0" y="0"/>
          <a:chExt cx="0" cy="0"/>
        </a:xfrm>
      </p:grpSpPr>
      <p:sp>
        <p:nvSpPr>
          <p:cNvPr id="1019" name="Google Shape;1019;p5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1020" name="Google Shape;1020;p5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b="1"/>
              <a:t>Compare input[i] &lt; input[j] (if necessary).</a:t>
            </a:r>
            <a:endParaRPr b="1"/>
          </a:p>
          <a:p>
            <a:pPr marL="914400" lvl="1" indent="-342900" algn="l" rtl="0">
              <a:spcBef>
                <a:spcPts val="600"/>
              </a:spcBef>
              <a:spcAft>
                <a:spcPts val="0"/>
              </a:spcAft>
              <a:buSzPts val="1800"/>
              <a:buChar char="○"/>
            </a:pPr>
            <a:r>
              <a:rPr lang="en-GB"/>
              <a:t>Copy smaller item and increment p and i or j.</a:t>
            </a:r>
            <a:endParaRPr sz="1600"/>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1021" name="Google Shape;1021;p57"/>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022" name="Google Shape;1022;p57"/>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1023" name="Google Shape;1023;p57"/>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24" name="Google Shape;1024;p57"/>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25" name="Google Shape;1025;p57"/>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26" name="Google Shape;1026;p57"/>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27" name="Google Shape;1027;p57"/>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28" name="Google Shape;1028;p57"/>
          <p:cNvSpPr/>
          <p:nvPr/>
        </p:nvSpPr>
        <p:spPr>
          <a:xfrm>
            <a:off x="526382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29" name="Google Shape;1029;p57"/>
          <p:cNvSpPr/>
          <p:nvPr/>
        </p:nvSpPr>
        <p:spPr>
          <a:xfrm>
            <a:off x="575316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30" name="Google Shape;1030;p57"/>
          <p:cNvSpPr/>
          <p:nvPr/>
        </p:nvSpPr>
        <p:spPr>
          <a:xfrm>
            <a:off x="623835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31" name="Google Shape;1031;p57"/>
          <p:cNvSpPr/>
          <p:nvPr/>
        </p:nvSpPr>
        <p:spPr>
          <a:xfrm>
            <a:off x="6727730" y="4120299"/>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32" name="Google Shape;1032;p57"/>
          <p:cNvSpPr txBox="1"/>
          <p:nvPr/>
        </p:nvSpPr>
        <p:spPr>
          <a:xfrm>
            <a:off x="48928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033" name="Google Shape;1033;p57"/>
          <p:cNvSpPr txBox="1"/>
          <p:nvPr/>
        </p:nvSpPr>
        <p:spPr>
          <a:xfrm>
            <a:off x="68661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034" name="Google Shape;1034;p5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35" name="Google Shape;1035;p5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36" name="Google Shape;1036;p5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37" name="Google Shape;1037;p57"/>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38" name="Google Shape;1038;p57"/>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39" name="Google Shape;1039;p57"/>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40" name="Google Shape;1040;p57"/>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41" name="Google Shape;1041;p57"/>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42" name="Google Shape;1042;p57"/>
          <p:cNvSpPr/>
          <p:nvPr/>
        </p:nvSpPr>
        <p:spPr>
          <a:xfrm>
            <a:off x="6727730" y="28928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41</a:t>
            </a:r>
            <a:endParaRPr sz="1800" b="1">
              <a:latin typeface="Calibri" panose="020F0502020204030204"/>
              <a:ea typeface="Calibri" panose="020F0502020204030204"/>
              <a:cs typeface="Calibri" panose="020F0502020204030204"/>
              <a:sym typeface="Calibri" panose="020F0502020204030204"/>
            </a:endParaRPr>
          </a:p>
        </p:txBody>
      </p:sp>
      <p:sp>
        <p:nvSpPr>
          <p:cNvPr id="1043" name="Google Shape;1043;p57"/>
          <p:cNvSpPr txBox="1"/>
          <p:nvPr/>
        </p:nvSpPr>
        <p:spPr>
          <a:xfrm>
            <a:off x="6823588"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
        <p:nvSpPr>
          <p:cNvPr id="1044" name="Google Shape;1044;p57"/>
          <p:cNvSpPr txBox="1"/>
          <p:nvPr/>
        </p:nvSpPr>
        <p:spPr>
          <a:xfrm>
            <a:off x="6930925" y="2035675"/>
            <a:ext cx="2299200" cy="7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No comparison is made this time, since the left side has run out of items!</a:t>
            </a:r>
            <a:endParaRPr>
              <a:solidFill>
                <a:srgbClr val="BE071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48" name="Shape 1048"/>
        <p:cNvGrpSpPr/>
        <p:nvPr/>
      </p:nvGrpSpPr>
      <p:grpSpPr>
        <a:xfrm>
          <a:off x="0" y="0"/>
          <a:ext cx="0" cy="0"/>
          <a:chOff x="0" y="0"/>
          <a:chExt cx="0" cy="0"/>
        </a:xfrm>
      </p:grpSpPr>
      <p:sp>
        <p:nvSpPr>
          <p:cNvPr id="1049" name="Google Shape;1049;p5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Sort</a:t>
            </a:r>
            <a:endParaRPr lang="en-GB"/>
          </a:p>
        </p:txBody>
      </p:sp>
      <p:sp>
        <p:nvSpPr>
          <p:cNvPr id="1050" name="Google Shape;1050;p5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Top-Down merge sorting N items: </a:t>
            </a:r>
            <a:endParaRPr lang="en-GB"/>
          </a:p>
          <a:p>
            <a:pPr marL="457200" lvl="0" indent="-342900" algn="l" rtl="0">
              <a:spcBef>
                <a:spcPts val="600"/>
              </a:spcBef>
              <a:spcAft>
                <a:spcPts val="0"/>
              </a:spcAft>
              <a:buSzPts val="1800"/>
              <a:buChar char="●"/>
            </a:pPr>
            <a:r>
              <a:rPr lang="en-GB"/>
              <a:t>Split items into 2 roughly even pieces.</a:t>
            </a:r>
            <a:endParaRPr lang="en-GB"/>
          </a:p>
          <a:p>
            <a:pPr marL="457200" lvl="0" indent="-342900" algn="l" rtl="0">
              <a:spcBef>
                <a:spcPts val="600"/>
              </a:spcBef>
              <a:spcAft>
                <a:spcPts val="0"/>
              </a:spcAft>
              <a:buSzPts val="1800"/>
              <a:buChar char="●"/>
            </a:pPr>
            <a:r>
              <a:rPr lang="en-GB"/>
              <a:t>Mergesort each half (steps not shown, this is a recursive algorithm!)</a:t>
            </a:r>
            <a:endParaRPr lang="en-GB"/>
          </a:p>
          <a:p>
            <a:pPr marL="457200" lvl="0" indent="-342900" algn="l" rtl="0">
              <a:spcBef>
                <a:spcPts val="600"/>
              </a:spcBef>
              <a:spcAft>
                <a:spcPts val="0"/>
              </a:spcAft>
              <a:buSzPts val="1800"/>
              <a:buChar char="●"/>
            </a:pPr>
            <a:r>
              <a:rPr lang="en-GB"/>
              <a:t>Merge the two sorted halves to form the final result.</a:t>
            </a:r>
            <a:endParaRPr lang="en-GB"/>
          </a:p>
          <a:p>
            <a:pPr marL="914400" lvl="1" indent="-342900" algn="l" rtl="0">
              <a:spcBef>
                <a:spcPts val="600"/>
              </a:spcBef>
              <a:spcAft>
                <a:spcPts val="0"/>
              </a:spcAft>
              <a:buSzPts val="1800"/>
              <a:buChar char="○"/>
            </a:pPr>
            <a:r>
              <a:rPr lang="en-GB"/>
              <a:t>Compare input[i] &lt; input[j] (if necessary).</a:t>
            </a:r>
            <a:endParaRPr lang="en-GB"/>
          </a:p>
          <a:p>
            <a:pPr marL="914400" lvl="1" indent="-342900" algn="l" rtl="0">
              <a:spcBef>
                <a:spcPts val="600"/>
              </a:spcBef>
              <a:spcAft>
                <a:spcPts val="0"/>
              </a:spcAft>
              <a:buSzPts val="1800"/>
              <a:buChar char="○"/>
            </a:pPr>
            <a:r>
              <a:rPr lang="en-GB" b="1"/>
              <a:t>Copy smaller item and increment p and i or j.</a:t>
            </a:r>
            <a:endParaRPr sz="1600" b="1"/>
          </a:p>
          <a:p>
            <a:pPr marL="0" lvl="0" indent="0" algn="l" rtl="0">
              <a:spcBef>
                <a:spcPts val="600"/>
              </a:spcBef>
              <a:spcAft>
                <a:spcPts val="0"/>
              </a:spcAft>
              <a:buNone/>
            </a:pPr>
            <a:endParaRPr sz="1600"/>
          </a:p>
          <a:p>
            <a:pPr marL="0" lvl="0" indent="0" algn="l" rtl="0">
              <a:spcBef>
                <a:spcPts val="600"/>
              </a:spcBef>
              <a:spcAft>
                <a:spcPts val="0"/>
              </a:spcAft>
              <a:buNone/>
            </a:pPr>
          </a:p>
        </p:txBody>
      </p:sp>
      <p:sp>
        <p:nvSpPr>
          <p:cNvPr id="1051" name="Google Shape;1051;p58"/>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052" name="Google Shape;1052;p58"/>
          <p:cNvSpPr txBox="1"/>
          <p:nvPr/>
        </p:nvSpPr>
        <p:spPr>
          <a:xfrm>
            <a:off x="1300800" y="413530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Aux:</a:t>
            </a:r>
            <a:endParaRPr sz="2000">
              <a:latin typeface="Calibri" panose="020F0502020204030204"/>
              <a:ea typeface="Calibri" panose="020F0502020204030204"/>
              <a:cs typeface="Calibri" panose="020F0502020204030204"/>
              <a:sym typeface="Calibri" panose="020F0502020204030204"/>
            </a:endParaRPr>
          </a:p>
        </p:txBody>
      </p:sp>
      <p:sp>
        <p:nvSpPr>
          <p:cNvPr id="1053" name="Google Shape;1053;p58"/>
          <p:cNvSpPr/>
          <p:nvPr/>
        </p:nvSpPr>
        <p:spPr>
          <a:xfrm>
            <a:off x="283417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54" name="Google Shape;1054;p58"/>
          <p:cNvSpPr/>
          <p:nvPr/>
        </p:nvSpPr>
        <p:spPr>
          <a:xfrm>
            <a:off x="331936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55" name="Google Shape;1055;p58"/>
          <p:cNvSpPr/>
          <p:nvPr/>
        </p:nvSpPr>
        <p:spPr>
          <a:xfrm>
            <a:off x="380870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56" name="Google Shape;1056;p58"/>
          <p:cNvSpPr/>
          <p:nvPr/>
        </p:nvSpPr>
        <p:spPr>
          <a:xfrm>
            <a:off x="4293894"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57" name="Google Shape;1057;p58"/>
          <p:cNvSpPr/>
          <p:nvPr/>
        </p:nvSpPr>
        <p:spPr>
          <a:xfrm>
            <a:off x="477863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58" name="Google Shape;1058;p58"/>
          <p:cNvSpPr/>
          <p:nvPr/>
        </p:nvSpPr>
        <p:spPr>
          <a:xfrm>
            <a:off x="526382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59" name="Google Shape;1059;p58"/>
          <p:cNvSpPr/>
          <p:nvPr/>
        </p:nvSpPr>
        <p:spPr>
          <a:xfrm>
            <a:off x="5753166"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60" name="Google Shape;1060;p58"/>
          <p:cNvSpPr/>
          <p:nvPr/>
        </p:nvSpPr>
        <p:spPr>
          <a:xfrm>
            <a:off x="6238355"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61" name="Google Shape;1061;p58"/>
          <p:cNvSpPr/>
          <p:nvPr/>
        </p:nvSpPr>
        <p:spPr>
          <a:xfrm>
            <a:off x="6727730" y="4120299"/>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062" name="Google Shape;1062;p58"/>
          <p:cNvSpPr txBox="1"/>
          <p:nvPr/>
        </p:nvSpPr>
        <p:spPr>
          <a:xfrm>
            <a:off x="48928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063" name="Google Shape;1063;p58"/>
          <p:cNvSpPr txBox="1"/>
          <p:nvPr/>
        </p:nvSpPr>
        <p:spPr>
          <a:xfrm>
            <a:off x="7399549"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064" name="Google Shape;1064;p5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65" name="Google Shape;1065;p5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66" name="Google Shape;1066;p5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67" name="Google Shape;1067;p58"/>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68" name="Google Shape;1068;p5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69" name="Google Shape;1069;p58"/>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70" name="Google Shape;1070;p58"/>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71" name="Google Shape;1071;p58"/>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72" name="Google Shape;1072;p58"/>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073" name="Google Shape;1073;p58"/>
          <p:cNvSpPr txBox="1"/>
          <p:nvPr/>
        </p:nvSpPr>
        <p:spPr>
          <a:xfrm>
            <a:off x="7433188" y="459532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p</a:t>
            </a:r>
            <a:endParaRPr sz="16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5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Sorts So Far</a:t>
            </a:r>
            <a:endParaRPr lang="en-GB"/>
          </a:p>
        </p:txBody>
      </p:sp>
      <p:graphicFrame>
        <p:nvGraphicFramePr>
          <p:cNvPr id="1079" name="Google Shape;1079;p59"/>
          <p:cNvGraphicFramePr/>
          <p:nvPr/>
        </p:nvGraphicFramePr>
        <p:xfrm>
          <a:off x="418075" y="703538"/>
          <a:ext cx="8307800" cy="3000000"/>
        </p:xfrm>
        <a:graphic>
          <a:graphicData uri="http://schemas.openxmlformats.org/drawingml/2006/table">
            <a:tbl>
              <a:tblPr>
                <a:noFill/>
                <a:tableStyleId>{567C3325-5F6A-47C3-9C41-957FF82C1B79}</a:tableStyleId>
              </a:tblPr>
              <a:tblGrid>
                <a:gridCol w="1749100"/>
                <a:gridCol w="1344650"/>
                <a:gridCol w="1375900"/>
                <a:gridCol w="900075"/>
                <a:gridCol w="884200"/>
                <a:gridCol w="2053875"/>
              </a:tblGrid>
              <a:tr h="6818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GB" sz="1800"/>
                        <a:t>Best Case Runtime</a:t>
                      </a:r>
                      <a:endParaRPr sz="1800"/>
                    </a:p>
                  </a:txBody>
                  <a:tcPr marL="91425" marR="91425" marT="91425" marB="91425"/>
                </a:tc>
                <a:tc>
                  <a:txBody>
                    <a:bodyPr/>
                    <a:lstStyle/>
                    <a:p>
                      <a:pPr marL="0" lvl="0" indent="0" algn="l" rtl="0">
                        <a:spcBef>
                          <a:spcPts val="0"/>
                        </a:spcBef>
                        <a:spcAft>
                          <a:spcPts val="0"/>
                        </a:spcAft>
                        <a:buNone/>
                      </a:pPr>
                      <a:r>
                        <a:rPr lang="en-GB" sz="1800"/>
                        <a:t>Worst Case Runtime</a:t>
                      </a:r>
                      <a:endParaRPr sz="1800"/>
                    </a:p>
                  </a:txBody>
                  <a:tcPr marL="91425" marR="91425" marT="91425" marB="91425"/>
                </a:tc>
                <a:tc>
                  <a:txBody>
                    <a:bodyPr/>
                    <a:lstStyle/>
                    <a:p>
                      <a:pPr marL="0" lvl="0" indent="0" algn="l" rtl="0">
                        <a:spcBef>
                          <a:spcPts val="0"/>
                        </a:spcBef>
                        <a:spcAft>
                          <a:spcPts val="0"/>
                        </a:spcAft>
                        <a:buNone/>
                      </a:pPr>
                      <a:r>
                        <a:rPr lang="en-GB" sz="1800"/>
                        <a:t>Space</a:t>
                      </a:r>
                      <a:endParaRPr sz="1800"/>
                    </a:p>
                  </a:txBody>
                  <a:tcPr marL="91425" marR="91425" marT="91425" marB="91425"/>
                </a:tc>
                <a:tc>
                  <a:txBody>
                    <a:bodyPr/>
                    <a:lstStyle/>
                    <a:p>
                      <a:pPr marL="0" lvl="0" indent="0" algn="l" rtl="0">
                        <a:spcBef>
                          <a:spcPts val="0"/>
                        </a:spcBef>
                        <a:spcAft>
                          <a:spcPts val="0"/>
                        </a:spcAft>
                        <a:buNone/>
                      </a:pPr>
                      <a:r>
                        <a:rPr lang="en-GB" sz="1800"/>
                        <a:t>Demo</a:t>
                      </a:r>
                      <a:endParaRPr sz="1800"/>
                    </a:p>
                  </a:txBody>
                  <a:tcPr marL="91425" marR="91425" marT="91425" marB="91425"/>
                </a:tc>
                <a:tc>
                  <a:txBody>
                    <a:bodyPr/>
                    <a:lstStyle/>
                    <a:p>
                      <a:pPr marL="0" lvl="0" indent="0" algn="l" rtl="0">
                        <a:spcBef>
                          <a:spcPts val="0"/>
                        </a:spcBef>
                        <a:spcAft>
                          <a:spcPts val="0"/>
                        </a:spcAft>
                        <a:buNone/>
                      </a:pPr>
                      <a:r>
                        <a:rPr lang="en-GB" sz="1800"/>
                        <a:t>Notes</a:t>
                      </a:r>
                      <a:endParaRPr sz="1800"/>
                    </a:p>
                  </a:txBody>
                  <a:tcPr marL="91425" marR="91425" marT="91425" marB="91425"/>
                </a:tc>
              </a:tr>
              <a:tr h="317800">
                <a:tc>
                  <a:txBody>
                    <a:bodyPr/>
                    <a:lstStyle/>
                    <a:p>
                      <a:pPr marL="0" lvl="0" indent="0" algn="l" rtl="0">
                        <a:spcBef>
                          <a:spcPts val="0"/>
                        </a:spcBef>
                        <a:spcAft>
                          <a:spcPts val="0"/>
                        </a:spcAft>
                        <a:buNone/>
                      </a:pPr>
                      <a:r>
                        <a:rPr lang="en-GB" sz="1800" u="sng">
                          <a:solidFill>
                            <a:schemeClr val="hlink"/>
                          </a:solidFill>
                          <a:hlinkClick r:id="rId1"/>
                        </a:rPr>
                        <a:t>Selection 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r>
                        <a:rPr lang="en-GB" sz="1800" baseline="30000">
                          <a:solidFill>
                            <a:schemeClr val="dk1"/>
                          </a:solidFill>
                        </a:rPr>
                        <a:t>2</a:t>
                      </a:r>
                      <a:r>
                        <a:rPr lang="en-GB"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GB" sz="1800"/>
                        <a:t>Θ(N</a:t>
                      </a:r>
                      <a:r>
                        <a:rPr lang="en-GB" sz="1800" baseline="30000"/>
                        <a:t>2</a:t>
                      </a:r>
                      <a:r>
                        <a:rPr lang="en-GB" sz="1800"/>
                        <a:t>)</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2"/>
                        </a:rPr>
                        <a:t>Heapsort</a:t>
                      </a:r>
                      <a:r>
                        <a:rPr lang="en-GB" sz="1800"/>
                        <a:t> </a:t>
                      </a:r>
                      <a:endParaRPr sz="1800"/>
                    </a:p>
                    <a:p>
                      <a:pPr marL="0" lvl="0" indent="0" algn="l" rtl="0">
                        <a:spcBef>
                          <a:spcPts val="0"/>
                        </a:spcBef>
                        <a:spcAft>
                          <a:spcPts val="0"/>
                        </a:spcAft>
                        <a:buNone/>
                      </a:pPr>
                      <a:r>
                        <a:rPr lang="en-GB" sz="1800"/>
                        <a:t>(in place)</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endParaRPr sz="1800"/>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Bad cache (61C) performance.</a:t>
                      </a: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3"/>
                        </a:rPr>
                        <a:t>Mergesort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 log 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Θ(N)</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rId4" action="ppaction://hlinksldjump"/>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Faster than heap sort.</a:t>
                      </a:r>
                      <a:endParaRPr sz="1800">
                        <a:solidFill>
                          <a:schemeClr val="dk1"/>
                        </a:solidFill>
                      </a:endParaRPr>
                    </a:p>
                  </a:txBody>
                  <a:tcPr marL="91425" marR="91425" marT="91425" marB="91425"/>
                </a:tc>
              </a:tr>
            </a:tbl>
          </a:graphicData>
        </a:graphic>
      </p:graphicFrame>
      <p:sp>
        <p:nvSpPr>
          <p:cNvPr id="1080" name="Google Shape;1080;p59"/>
          <p:cNvSpPr txBox="1"/>
          <p:nvPr/>
        </p:nvSpPr>
        <p:spPr>
          <a:xfrm>
            <a:off x="535125" y="4305300"/>
            <a:ext cx="83079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 An array of all duplicates yields linear runtime for heapsort.</a:t>
            </a:r>
            <a:endParaRPr lang="en-GB"/>
          </a:p>
          <a:p>
            <a:pPr marL="0" lvl="0" indent="0" algn="l" rtl="0">
              <a:spcBef>
                <a:spcPts val="0"/>
              </a:spcBef>
              <a:spcAft>
                <a:spcPts val="0"/>
              </a:spcAft>
              <a:buNone/>
            </a:pPr>
            <a:r>
              <a:rPr lang="en-GB"/>
              <a:t>**: Assumes heap operations implemented iteratively, not recursively.</a:t>
            </a: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84" name="Shape 1084"/>
        <p:cNvGrpSpPr/>
        <p:nvPr/>
      </p:nvGrpSpPr>
      <p:grpSpPr>
        <a:xfrm>
          <a:off x="0" y="0"/>
          <a:ext cx="0" cy="0"/>
          <a:chOff x="0" y="0"/>
          <a:chExt cx="0" cy="0"/>
        </a:xfrm>
      </p:grpSpPr>
      <p:sp>
        <p:nvSpPr>
          <p:cNvPr id="1085" name="Google Shape;1085;p60"/>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Mergesort</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Insertion 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Naive Insertion 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In-Place Insertion Sort</a:t>
            </a:r>
            <a:endParaRPr lang="en-GB"/>
          </a:p>
          <a:p>
            <a:pPr marL="457200" lvl="0" indent="-342900" algn="l" rtl="0">
              <a:spcBef>
                <a:spcPts val="0"/>
              </a:spcBef>
              <a:spcAft>
                <a:spcPts val="0"/>
              </a:spcAft>
              <a:buSzPts val="1800"/>
              <a:buChar char="•"/>
            </a:pPr>
            <a:r>
              <a:rPr lang="en-GB"/>
              <a:t>Insertion Sort Runtime</a:t>
            </a:r>
            <a:endParaRPr lang="en-GB"/>
          </a:p>
          <a:p>
            <a:pPr marL="0" lvl="0" indent="0" algn="l" rtl="0">
              <a:spcBef>
                <a:spcPts val="600"/>
              </a:spcBef>
              <a:spcAft>
                <a:spcPts val="0"/>
              </a:spcAft>
              <a:buNone/>
            </a:pPr>
            <a:r>
              <a:rPr lang="en-GB"/>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Quicksort Backstory,</a:t>
            </a:r>
            <a:br>
              <a:rPr lang="en-GB"/>
            </a:br>
            <a:r>
              <a:rPr lang="en-GB"/>
              <a:t>Partitioning</a:t>
            </a:r>
            <a:endParaRPr lang="en-GB"/>
          </a:p>
          <a:p>
            <a:pPr marL="457200" lvl="0" indent="-342900" algn="l" rtl="0">
              <a:spcBef>
                <a:spcPts val="0"/>
              </a:spcBef>
              <a:spcAft>
                <a:spcPts val="0"/>
              </a:spcAft>
              <a:buSzPts val="1800"/>
              <a:buChar char="•"/>
            </a:pPr>
            <a:r>
              <a:rPr lang="en-GB"/>
              <a:t>Quicksort</a:t>
            </a:r>
            <a:endParaRPr lang="en-GB"/>
          </a:p>
        </p:txBody>
      </p:sp>
      <p:sp>
        <p:nvSpPr>
          <p:cNvPr id="1086" name="Google Shape;1086;p60"/>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30, CS61B, </a:t>
            </a:r>
            <a:r>
              <a:rPr lang="en-GB"/>
              <a:t>Spring 2024</a:t>
            </a:r>
            <a:endParaRPr lang="en-GB"/>
          </a:p>
        </p:txBody>
      </p:sp>
      <p:sp>
        <p:nvSpPr>
          <p:cNvPr id="1087" name="Google Shape;1087;p60"/>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Naive Insertion Sort</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91" name="Shape 1091"/>
        <p:cNvGrpSpPr/>
        <p:nvPr/>
      </p:nvGrpSpPr>
      <p:grpSpPr>
        <a:xfrm>
          <a:off x="0" y="0"/>
          <a:ext cx="0" cy="0"/>
          <a:chOff x="0" y="0"/>
          <a:chExt cx="0" cy="0"/>
        </a:xfrm>
      </p:grpSpPr>
      <p:sp>
        <p:nvSpPr>
          <p:cNvPr id="1092" name="Google Shape;1092;p6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093" name="Google Shape;1093;p6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Clr>
                <a:schemeClr val="dk1"/>
              </a:buClr>
              <a:buSzPts val="1100"/>
              <a:buFont typeface="Arial" panose="020B0604020202020204"/>
              <a:buNone/>
            </a:pPr>
            <a:r>
              <a:rPr lang="en-GB"/>
              <a:t>Naive approach, build entirely new output: </a:t>
            </a:r>
            <a:r>
              <a:rPr lang="en-GB" u="sng">
                <a:solidFill>
                  <a:schemeClr val="hlink"/>
                </a:solidFill>
                <a:hlinkClick r:id="rId1"/>
              </a:rPr>
              <a:t>Demo (Link)</a:t>
            </a:r>
            <a:endParaRPr lang="en-GB" u="sng">
              <a:solidFill>
                <a:schemeClr val="hlink"/>
              </a:solidFill>
            </a:endParaRPr>
          </a:p>
          <a:p>
            <a:pPr marL="0" lvl="0" indent="0" algn="l" rtl="0">
              <a:spcBef>
                <a:spcPts val="600"/>
              </a:spcBef>
              <a:spcAft>
                <a:spcPts val="0"/>
              </a:spcAft>
              <a:buNone/>
            </a:pPr>
          </a:p>
        </p:txBody>
      </p:sp>
      <p:sp>
        <p:nvSpPr>
          <p:cNvPr id="1094" name="Google Shape;1094;p61"/>
          <p:cNvSpPr/>
          <p:nvPr/>
        </p:nvSpPr>
        <p:spPr>
          <a:xfrm>
            <a:off x="28341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95" name="Google Shape;1095;p61"/>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96" name="Google Shape;1096;p61"/>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97" name="Google Shape;1097;p61"/>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98" name="Google Shape;1098;p61"/>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99" name="Google Shape;1099;p61"/>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00" name="Google Shape;1100;p61"/>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01" name="Google Shape;1101;p61"/>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02" name="Google Shape;1102;p61"/>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03" name="Google Shape;1103;p61"/>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alibri" panose="020F0502020204030204"/>
                <a:ea typeface="Calibri" panose="020F0502020204030204"/>
                <a:cs typeface="Calibri" panose="020F0502020204030204"/>
                <a:sym typeface="Calibri" panose="020F0502020204030204"/>
              </a:rPr>
              <a:t>Input:</a:t>
            </a:r>
            <a:endParaRPr sz="2400">
              <a:latin typeface="Calibri" panose="020F0502020204030204"/>
              <a:ea typeface="Calibri" panose="020F0502020204030204"/>
              <a:cs typeface="Calibri" panose="020F0502020204030204"/>
              <a:sym typeface="Calibri" panose="020F0502020204030204"/>
            </a:endParaRPr>
          </a:p>
        </p:txBody>
      </p:sp>
      <p:sp>
        <p:nvSpPr>
          <p:cNvPr id="1104" name="Google Shape;1104;p61"/>
          <p:cNvSpPr txBox="1"/>
          <p:nvPr/>
        </p:nvSpPr>
        <p:spPr>
          <a:xfrm>
            <a:off x="1221525" y="3748200"/>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alibri" panose="020F0502020204030204"/>
                <a:ea typeface="Calibri" panose="020F0502020204030204"/>
                <a:cs typeface="Calibri" panose="020F0502020204030204"/>
                <a:sym typeface="Calibri" panose="020F0502020204030204"/>
              </a:rPr>
              <a:t>Output:</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08" name="Shape 1108"/>
        <p:cNvGrpSpPr/>
        <p:nvPr/>
      </p:nvGrpSpPr>
      <p:grpSpPr>
        <a:xfrm>
          <a:off x="0" y="0"/>
          <a:ext cx="0" cy="0"/>
          <a:chOff x="0" y="0"/>
          <a:chExt cx="0" cy="0"/>
        </a:xfrm>
      </p:grpSpPr>
      <p:sp>
        <p:nvSpPr>
          <p:cNvPr id="1109" name="Google Shape;1109;p6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110" name="Google Shape;1110;p6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111" name="Google Shape;1111;p62"/>
          <p:cNvSpPr/>
          <p:nvPr/>
        </p:nvSpPr>
        <p:spPr>
          <a:xfrm>
            <a:off x="28341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12" name="Google Shape;1112;p62"/>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13" name="Google Shape;1113;p62"/>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14" name="Google Shape;1114;p62"/>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15" name="Google Shape;1115;p62"/>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16" name="Google Shape;1116;p62"/>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17" name="Google Shape;1117;p62"/>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18" name="Google Shape;1118;p62"/>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19" name="Google Shape;1119;p62"/>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20" name="Google Shape;1120;p62"/>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121" name="Google Shape;1121;p62"/>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 A Prelude to Mergesort/Example 5</a:t>
            </a:r>
            <a:endParaRPr lang="en-GB"/>
          </a:p>
        </p:txBody>
      </p:sp>
      <p:sp>
        <p:nvSpPr>
          <p:cNvPr id="205" name="Google Shape;205;p2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Earlier in class we discussed a sort called selection sort:</a:t>
            </a:r>
            <a:endParaRPr lang="en-GB"/>
          </a:p>
          <a:p>
            <a:pPr marL="457200" lvl="0" indent="-342900" algn="l" rtl="0">
              <a:spcBef>
                <a:spcPts val="600"/>
              </a:spcBef>
              <a:spcAft>
                <a:spcPts val="0"/>
              </a:spcAft>
              <a:buSzPts val="1800"/>
              <a:buChar char="●"/>
            </a:pPr>
            <a:r>
              <a:rPr lang="en-GB"/>
              <a:t>Find the smallest unfixed item, move it to the front, and ‘fix’ it.</a:t>
            </a:r>
            <a:endParaRPr lang="en-GB"/>
          </a:p>
          <a:p>
            <a:pPr marL="457200" lvl="0" indent="-342900" algn="l" rtl="0">
              <a:spcBef>
                <a:spcPts val="0"/>
              </a:spcBef>
              <a:spcAft>
                <a:spcPts val="0"/>
              </a:spcAft>
              <a:buSzPts val="1800"/>
              <a:buChar char="●"/>
            </a:pPr>
            <a:r>
              <a:rPr lang="en-GB"/>
              <a:t>Sort the remaining unfixed items using selection sort.</a:t>
            </a:r>
            <a:endParaRPr lang="en-GB"/>
          </a:p>
          <a:p>
            <a:pPr marL="0" lvl="0" indent="0" algn="l" rtl="0">
              <a:spcBef>
                <a:spcPts val="600"/>
              </a:spcBef>
              <a:spcAft>
                <a:spcPts val="0"/>
              </a:spcAft>
              <a:buNone/>
            </a:pPr>
          </a:p>
          <a:p>
            <a:pPr marL="0" lvl="0" indent="0" algn="l" rtl="0">
              <a:spcBef>
                <a:spcPts val="600"/>
              </a:spcBef>
              <a:spcAft>
                <a:spcPts val="0"/>
              </a:spcAft>
              <a:buNone/>
            </a:pPr>
            <a:r>
              <a:rPr lang="en-GB"/>
              <a:t>Runtime of selection sort is Θ(N</a:t>
            </a:r>
            <a:r>
              <a:rPr lang="en-GB" baseline="30000"/>
              <a:t>2</a:t>
            </a:r>
            <a:r>
              <a:rPr lang="en-GB"/>
              <a:t>):</a:t>
            </a:r>
            <a:endParaRPr lang="en-GB"/>
          </a:p>
          <a:p>
            <a:pPr marL="457200" lvl="0" indent="-342900" algn="l" rtl="0">
              <a:spcBef>
                <a:spcPts val="600"/>
              </a:spcBef>
              <a:spcAft>
                <a:spcPts val="0"/>
              </a:spcAft>
              <a:buSzPts val="1800"/>
              <a:buChar char="●"/>
            </a:pPr>
            <a:r>
              <a:rPr lang="en-GB"/>
              <a:t>Look at all N unfixed items to find smallest.</a:t>
            </a:r>
            <a:endParaRPr lang="en-GB"/>
          </a:p>
          <a:p>
            <a:pPr marL="457200" lvl="0" indent="-342900" algn="l" rtl="0">
              <a:spcBef>
                <a:spcPts val="0"/>
              </a:spcBef>
              <a:spcAft>
                <a:spcPts val="0"/>
              </a:spcAft>
              <a:buSzPts val="1800"/>
              <a:buChar char="●"/>
            </a:pPr>
            <a:r>
              <a:rPr lang="en-GB"/>
              <a:t>Then look at N-1 remaining unfixed.</a:t>
            </a:r>
            <a:endParaRPr lang="en-GB"/>
          </a:p>
          <a:p>
            <a:pPr marL="457200" lvl="0" indent="-342900" algn="l" rtl="0">
              <a:spcBef>
                <a:spcPts val="0"/>
              </a:spcBef>
              <a:spcAft>
                <a:spcPts val="0"/>
              </a:spcAft>
              <a:buSzPts val="1800"/>
              <a:buChar char="●"/>
            </a:pPr>
            <a:r>
              <a:rPr lang="en-GB"/>
              <a:t>…</a:t>
            </a:r>
            <a:endParaRPr lang="en-GB"/>
          </a:p>
          <a:p>
            <a:pPr marL="457200" lvl="0" indent="-342900" algn="l" rtl="0">
              <a:spcBef>
                <a:spcPts val="0"/>
              </a:spcBef>
              <a:spcAft>
                <a:spcPts val="0"/>
              </a:spcAft>
              <a:buSzPts val="1800"/>
              <a:buChar char="●"/>
            </a:pPr>
            <a:r>
              <a:rPr lang="en-GB"/>
              <a:t>Look at last two unfixed items.</a:t>
            </a:r>
            <a:endParaRPr lang="en-GB"/>
          </a:p>
          <a:p>
            <a:pPr marL="457200" lvl="0" indent="-342900" algn="l" rtl="0">
              <a:spcBef>
                <a:spcPts val="0"/>
              </a:spcBef>
              <a:spcAft>
                <a:spcPts val="0"/>
              </a:spcAft>
              <a:buSzPts val="1800"/>
              <a:buChar char="●"/>
            </a:pPr>
            <a:r>
              <a:rPr lang="en-GB"/>
              <a:t>Done, sum is 2+3+4+5+...+N = Θ(N</a:t>
            </a:r>
            <a:r>
              <a:rPr lang="en-GB" baseline="30000"/>
              <a:t>2</a:t>
            </a:r>
            <a:r>
              <a:rPr lang="en-GB"/>
              <a:t>)</a:t>
            </a:r>
            <a:endParaRPr lang="en-GB"/>
          </a:p>
          <a:p>
            <a:pPr marL="0" lvl="0" indent="0" algn="l" rtl="0">
              <a:spcBef>
                <a:spcPts val="600"/>
              </a:spcBef>
              <a:spcAft>
                <a:spcPts val="0"/>
              </a:spcAft>
              <a:buNone/>
            </a:pPr>
            <a:br>
              <a:rPr lang="en-GB"/>
            </a:br>
            <a:r>
              <a:rPr lang="en-GB"/>
              <a:t>Given that runtime is quadratic, for N = 64, we might say the runtime for selection sort is 4,096 arbitrary units of time (AU).</a:t>
            </a:r>
            <a:endParaRPr lang="en-GB"/>
          </a:p>
        </p:txBody>
      </p:sp>
      <p:grpSp>
        <p:nvGrpSpPr>
          <p:cNvPr id="206" name="Google Shape;206;p27"/>
          <p:cNvGrpSpPr/>
          <p:nvPr/>
        </p:nvGrpSpPr>
        <p:grpSpPr>
          <a:xfrm>
            <a:off x="6331206" y="3137268"/>
            <a:ext cx="1905594" cy="670407"/>
            <a:chOff x="6178806" y="1613268"/>
            <a:chExt cx="1905594" cy="670407"/>
          </a:xfrm>
        </p:grpSpPr>
        <p:sp>
          <p:nvSpPr>
            <p:cNvPr id="207" name="Google Shape;207;p27"/>
            <p:cNvSpPr/>
            <p:nvPr/>
          </p:nvSpPr>
          <p:spPr>
            <a:xfrm>
              <a:off x="7246200" y="1928175"/>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N=64</a:t>
              </a:r>
              <a:endParaRPr lang="en-GB"/>
            </a:p>
          </p:txBody>
        </p:sp>
        <p:sp>
          <p:nvSpPr>
            <p:cNvPr id="208" name="Google Shape;208;p27"/>
            <p:cNvSpPr txBox="1"/>
            <p:nvPr/>
          </p:nvSpPr>
          <p:spPr>
            <a:xfrm>
              <a:off x="6178806" y="1905926"/>
              <a:ext cx="11682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~4096 </a:t>
              </a:r>
              <a:r>
                <a:rPr lang="en-GB">
                  <a:solidFill>
                    <a:schemeClr val="dk1"/>
                  </a:solidFill>
                </a:rPr>
                <a:t>AU</a:t>
              </a:r>
              <a:endParaRPr lang="en-GB">
                <a:solidFill>
                  <a:schemeClr val="dk1"/>
                </a:solidFill>
              </a:endParaRPr>
            </a:p>
          </p:txBody>
        </p:sp>
        <p:sp>
          <p:nvSpPr>
            <p:cNvPr id="209" name="Google Shape;209;p27"/>
            <p:cNvSpPr txBox="1"/>
            <p:nvPr/>
          </p:nvSpPr>
          <p:spPr>
            <a:xfrm>
              <a:off x="7435593" y="161326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grpSp>
      <p:grpSp>
        <p:nvGrpSpPr>
          <p:cNvPr id="210" name="Google Shape;210;p27"/>
          <p:cNvGrpSpPr/>
          <p:nvPr/>
        </p:nvGrpSpPr>
        <p:grpSpPr>
          <a:xfrm>
            <a:off x="6538958" y="2004939"/>
            <a:ext cx="1700100" cy="670407"/>
            <a:chOff x="6384300" y="1613268"/>
            <a:chExt cx="1700100" cy="670407"/>
          </a:xfrm>
        </p:grpSpPr>
        <p:sp>
          <p:nvSpPr>
            <p:cNvPr id="211" name="Google Shape;211;p27"/>
            <p:cNvSpPr/>
            <p:nvPr/>
          </p:nvSpPr>
          <p:spPr>
            <a:xfrm>
              <a:off x="7246200" y="1928175"/>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a:t>
              </a:r>
              <a:endParaRPr lang="en-GB"/>
            </a:p>
          </p:txBody>
        </p:sp>
        <p:sp>
          <p:nvSpPr>
            <p:cNvPr id="212" name="Google Shape;212;p27"/>
            <p:cNvSpPr txBox="1"/>
            <p:nvPr/>
          </p:nvSpPr>
          <p:spPr>
            <a:xfrm>
              <a:off x="6384300" y="1905926"/>
              <a:ext cx="11682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~36 AU</a:t>
              </a:r>
              <a:endParaRPr lang="en-GB"/>
            </a:p>
          </p:txBody>
        </p:sp>
        <p:sp>
          <p:nvSpPr>
            <p:cNvPr id="213" name="Google Shape;213;p27"/>
            <p:cNvSpPr txBox="1"/>
            <p:nvPr/>
          </p:nvSpPr>
          <p:spPr>
            <a:xfrm>
              <a:off x="7435593" y="161326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25" name="Shape 1125"/>
        <p:cNvGrpSpPr/>
        <p:nvPr/>
      </p:nvGrpSpPr>
      <p:grpSpPr>
        <a:xfrm>
          <a:off x="0" y="0"/>
          <a:ext cx="0" cy="0"/>
          <a:chOff x="0" y="0"/>
          <a:chExt cx="0" cy="0"/>
        </a:xfrm>
      </p:grpSpPr>
      <p:sp>
        <p:nvSpPr>
          <p:cNvPr id="1126" name="Google Shape;1126;p6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127" name="Google Shape;1127;p6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28" name="Google Shape;1128;p63"/>
          <p:cNvSpPr/>
          <p:nvPr/>
        </p:nvSpPr>
        <p:spPr>
          <a:xfrm>
            <a:off x="331936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29" name="Google Shape;1129;p63"/>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30" name="Google Shape;1130;p63"/>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31" name="Google Shape;1131;p63"/>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32" name="Google Shape;1132;p63"/>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33" name="Google Shape;1133;p63"/>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34" name="Google Shape;1134;p63"/>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35" name="Google Shape;1135;p63"/>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36" name="Google Shape;1136;p63"/>
          <p:cNvSpPr/>
          <p:nvPr/>
        </p:nvSpPr>
        <p:spPr>
          <a:xfrm>
            <a:off x="2834175" y="3880930"/>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37" name="Google Shape;1137;p6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138" name="Google Shape;1138;p63"/>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139" name="Google Shape;1139;p63"/>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43" name="Shape 1143"/>
        <p:cNvGrpSpPr/>
        <p:nvPr/>
      </p:nvGrpSpPr>
      <p:grpSpPr>
        <a:xfrm>
          <a:off x="0" y="0"/>
          <a:ext cx="0" cy="0"/>
          <a:chOff x="0" y="0"/>
          <a:chExt cx="0" cy="0"/>
        </a:xfrm>
      </p:grpSpPr>
      <p:sp>
        <p:nvSpPr>
          <p:cNvPr id="1144" name="Google Shape;1144;p6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145" name="Google Shape;1145;p6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46" name="Google Shape;1146;p6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47" name="Google Shape;1147;p64"/>
          <p:cNvSpPr/>
          <p:nvPr/>
        </p:nvSpPr>
        <p:spPr>
          <a:xfrm>
            <a:off x="380870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48" name="Google Shape;1148;p64"/>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49" name="Google Shape;1149;p64"/>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50" name="Google Shape;1150;p64"/>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51" name="Google Shape;1151;p64"/>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52" name="Google Shape;1152;p64"/>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53" name="Google Shape;1153;p64"/>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54" name="Google Shape;1154;p64"/>
          <p:cNvSpPr/>
          <p:nvPr/>
        </p:nvSpPr>
        <p:spPr>
          <a:xfrm>
            <a:off x="3313400" y="3880930"/>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55" name="Google Shape;1155;p64"/>
          <p:cNvSpPr/>
          <p:nvPr/>
        </p:nvSpPr>
        <p:spPr>
          <a:xfrm>
            <a:off x="2818089"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56" name="Google Shape;1156;p6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157" name="Google Shape;1157;p64"/>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158" name="Google Shape;1158;p64"/>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62" name="Shape 1162"/>
        <p:cNvGrpSpPr/>
        <p:nvPr/>
      </p:nvGrpSpPr>
      <p:grpSpPr>
        <a:xfrm>
          <a:off x="0" y="0"/>
          <a:ext cx="0" cy="0"/>
          <a:chOff x="0" y="0"/>
          <a:chExt cx="0" cy="0"/>
        </a:xfrm>
      </p:grpSpPr>
      <p:sp>
        <p:nvSpPr>
          <p:cNvPr id="1163" name="Google Shape;1163;p6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164" name="Google Shape;1164;p6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65" name="Google Shape;1165;p6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66" name="Google Shape;1166;p65"/>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67" name="Google Shape;1167;p65"/>
          <p:cNvSpPr/>
          <p:nvPr/>
        </p:nvSpPr>
        <p:spPr>
          <a:xfrm>
            <a:off x="429389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68" name="Google Shape;1168;p65"/>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69" name="Google Shape;1169;p65"/>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70" name="Google Shape;1170;p65"/>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71" name="Google Shape;1171;p65"/>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72" name="Google Shape;1172;p65"/>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73" name="Google Shape;1173;p65"/>
          <p:cNvSpPr/>
          <p:nvPr/>
        </p:nvSpPr>
        <p:spPr>
          <a:xfrm>
            <a:off x="3814675" y="3880930"/>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74" name="Google Shape;1174;p65"/>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75" name="Google Shape;1175;p65"/>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76" name="Google Shape;1176;p6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177" name="Google Shape;1177;p65"/>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178" name="Google Shape;1178;p65"/>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82" name="Shape 1182"/>
        <p:cNvGrpSpPr/>
        <p:nvPr/>
      </p:nvGrpSpPr>
      <p:grpSpPr>
        <a:xfrm>
          <a:off x="0" y="0"/>
          <a:ext cx="0" cy="0"/>
          <a:chOff x="0" y="0"/>
          <a:chExt cx="0" cy="0"/>
        </a:xfrm>
      </p:grpSpPr>
      <p:sp>
        <p:nvSpPr>
          <p:cNvPr id="1183" name="Google Shape;1183;p6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184" name="Google Shape;1184;p6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85" name="Google Shape;1185;p6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86" name="Google Shape;1186;p6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87" name="Google Shape;1187;p66"/>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88" name="Google Shape;1188;p66"/>
          <p:cNvSpPr/>
          <p:nvPr/>
        </p:nvSpPr>
        <p:spPr>
          <a:xfrm>
            <a:off x="477863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89" name="Google Shape;1189;p66"/>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90" name="Google Shape;1190;p66"/>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91" name="Google Shape;1191;p66"/>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92" name="Google Shape;1192;p66"/>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93" name="Google Shape;1193;p66"/>
          <p:cNvSpPr/>
          <p:nvPr/>
        </p:nvSpPr>
        <p:spPr>
          <a:xfrm>
            <a:off x="4299562" y="3880930"/>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94" name="Google Shape;1194;p66"/>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95" name="Google Shape;1195;p66"/>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96" name="Google Shape;1196;p66"/>
          <p:cNvSpPr/>
          <p:nvPr/>
        </p:nvSpPr>
        <p:spPr>
          <a:xfrm>
            <a:off x="380946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97" name="Google Shape;1197;p6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198" name="Google Shape;1198;p66"/>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199" name="Google Shape;1199;p66"/>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03" name="Shape 1203"/>
        <p:cNvGrpSpPr/>
        <p:nvPr/>
      </p:nvGrpSpPr>
      <p:grpSpPr>
        <a:xfrm>
          <a:off x="0" y="0"/>
          <a:ext cx="0" cy="0"/>
          <a:chOff x="0" y="0"/>
          <a:chExt cx="0" cy="0"/>
        </a:xfrm>
      </p:grpSpPr>
      <p:sp>
        <p:nvSpPr>
          <p:cNvPr id="1204" name="Google Shape;1204;p6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205" name="Google Shape;1205;p6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06" name="Google Shape;1206;p6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07" name="Google Shape;1207;p6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08" name="Google Shape;1208;p67"/>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09" name="Google Shape;1209;p67"/>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10" name="Google Shape;1210;p67"/>
          <p:cNvSpPr/>
          <p:nvPr/>
        </p:nvSpPr>
        <p:spPr>
          <a:xfrm>
            <a:off x="526382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11" name="Google Shape;1211;p67"/>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12" name="Google Shape;1212;p67"/>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13" name="Google Shape;1213;p67"/>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14" name="Google Shape;1214;p67"/>
          <p:cNvSpPr/>
          <p:nvPr/>
        </p:nvSpPr>
        <p:spPr>
          <a:xfrm>
            <a:off x="4794818"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15" name="Google Shape;1215;p67"/>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16" name="Google Shape;1216;p67"/>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17" name="Google Shape;1217;p67"/>
          <p:cNvSpPr/>
          <p:nvPr/>
        </p:nvSpPr>
        <p:spPr>
          <a:xfrm>
            <a:off x="380946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18" name="Google Shape;1218;p67"/>
          <p:cNvSpPr/>
          <p:nvPr/>
        </p:nvSpPr>
        <p:spPr>
          <a:xfrm>
            <a:off x="4293911"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19" name="Google Shape;1219;p6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220" name="Google Shape;1220;p67"/>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221" name="Google Shape;1221;p67"/>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25" name="Shape 1225"/>
        <p:cNvGrpSpPr/>
        <p:nvPr/>
      </p:nvGrpSpPr>
      <p:grpSpPr>
        <a:xfrm>
          <a:off x="0" y="0"/>
          <a:ext cx="0" cy="0"/>
          <a:chOff x="0" y="0"/>
          <a:chExt cx="0" cy="0"/>
        </a:xfrm>
      </p:grpSpPr>
      <p:sp>
        <p:nvSpPr>
          <p:cNvPr id="1226" name="Google Shape;1226;p6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227" name="Google Shape;1227;p6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28" name="Google Shape;1228;p6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29" name="Google Shape;1229;p6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30" name="Google Shape;1230;p68"/>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31" name="Google Shape;1231;p6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32" name="Google Shape;1232;p68"/>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33" name="Google Shape;1233;p68"/>
          <p:cNvSpPr/>
          <p:nvPr/>
        </p:nvSpPr>
        <p:spPr>
          <a:xfrm>
            <a:off x="575316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34" name="Google Shape;1234;p68"/>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35" name="Google Shape;1235;p68"/>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36" name="Google Shape;1236;p68"/>
          <p:cNvSpPr/>
          <p:nvPr/>
        </p:nvSpPr>
        <p:spPr>
          <a:xfrm>
            <a:off x="528081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37" name="Google Shape;1237;p68"/>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38" name="Google Shape;1238;p68"/>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39" name="Google Shape;1239;p68"/>
          <p:cNvSpPr/>
          <p:nvPr/>
        </p:nvSpPr>
        <p:spPr>
          <a:xfrm>
            <a:off x="380946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40" name="Google Shape;1240;p68"/>
          <p:cNvSpPr/>
          <p:nvPr/>
        </p:nvSpPr>
        <p:spPr>
          <a:xfrm>
            <a:off x="4293911"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41" name="Google Shape;1241;p68"/>
          <p:cNvSpPr/>
          <p:nvPr/>
        </p:nvSpPr>
        <p:spPr>
          <a:xfrm>
            <a:off x="4782431"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42" name="Google Shape;1242;p6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243" name="Google Shape;1243;p68"/>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244" name="Google Shape;1244;p68"/>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48" name="Shape 1248"/>
        <p:cNvGrpSpPr/>
        <p:nvPr/>
      </p:nvGrpSpPr>
      <p:grpSpPr>
        <a:xfrm>
          <a:off x="0" y="0"/>
          <a:ext cx="0" cy="0"/>
          <a:chOff x="0" y="0"/>
          <a:chExt cx="0" cy="0"/>
        </a:xfrm>
      </p:grpSpPr>
      <p:sp>
        <p:nvSpPr>
          <p:cNvPr id="1249" name="Google Shape;1249;p6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250" name="Google Shape;1250;p6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51" name="Google Shape;1251;p69"/>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52" name="Google Shape;1252;p69"/>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53" name="Google Shape;1253;p69"/>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54" name="Google Shape;1254;p69"/>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55" name="Google Shape;1255;p69"/>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56" name="Google Shape;1256;p69"/>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57" name="Google Shape;1257;p69"/>
          <p:cNvSpPr/>
          <p:nvPr/>
        </p:nvSpPr>
        <p:spPr>
          <a:xfrm>
            <a:off x="623835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58" name="Google Shape;1258;p69"/>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59" name="Google Shape;1259;p69"/>
          <p:cNvSpPr/>
          <p:nvPr/>
        </p:nvSpPr>
        <p:spPr>
          <a:xfrm>
            <a:off x="528081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60" name="Google Shape;1260;p69"/>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61" name="Google Shape;1261;p69"/>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62" name="Google Shape;1262;p69"/>
          <p:cNvSpPr/>
          <p:nvPr/>
        </p:nvSpPr>
        <p:spPr>
          <a:xfrm>
            <a:off x="380946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63" name="Google Shape;1263;p69"/>
          <p:cNvSpPr/>
          <p:nvPr/>
        </p:nvSpPr>
        <p:spPr>
          <a:xfrm>
            <a:off x="4293911"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64" name="Google Shape;1264;p69"/>
          <p:cNvSpPr/>
          <p:nvPr/>
        </p:nvSpPr>
        <p:spPr>
          <a:xfrm>
            <a:off x="4782431"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65" name="Google Shape;1265;p69"/>
          <p:cNvSpPr/>
          <p:nvPr/>
        </p:nvSpPr>
        <p:spPr>
          <a:xfrm>
            <a:off x="5766771"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66" name="Google Shape;1266;p6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267" name="Google Shape;1267;p69"/>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268" name="Google Shape;1268;p69"/>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72" name="Shape 1272"/>
        <p:cNvGrpSpPr/>
        <p:nvPr/>
      </p:nvGrpSpPr>
      <p:grpSpPr>
        <a:xfrm>
          <a:off x="0" y="0"/>
          <a:ext cx="0" cy="0"/>
          <a:chOff x="0" y="0"/>
          <a:chExt cx="0" cy="0"/>
        </a:xfrm>
      </p:grpSpPr>
      <p:sp>
        <p:nvSpPr>
          <p:cNvPr id="1273" name="Google Shape;1273;p7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274" name="Google Shape;1274;p7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75" name="Google Shape;1275;p70"/>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76" name="Google Shape;1276;p70"/>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77" name="Google Shape;1277;p70"/>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78" name="Google Shape;1278;p70"/>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79" name="Google Shape;1279;p70"/>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80" name="Google Shape;1280;p70"/>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81" name="Google Shape;1281;p70"/>
          <p:cNvSpPr/>
          <p:nvPr/>
        </p:nvSpPr>
        <p:spPr>
          <a:xfrm>
            <a:off x="430009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82" name="Google Shape;1282;p70"/>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83" name="Google Shape;1283;p70"/>
          <p:cNvSpPr/>
          <p:nvPr/>
        </p:nvSpPr>
        <p:spPr>
          <a:xfrm>
            <a:off x="577703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84" name="Google Shape;1284;p70"/>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85" name="Google Shape;1285;p70"/>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86" name="Google Shape;1286;p70"/>
          <p:cNvSpPr/>
          <p:nvPr/>
        </p:nvSpPr>
        <p:spPr>
          <a:xfrm>
            <a:off x="380946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87" name="Google Shape;1287;p70"/>
          <p:cNvSpPr/>
          <p:nvPr/>
        </p:nvSpPr>
        <p:spPr>
          <a:xfrm>
            <a:off x="4790129"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88" name="Google Shape;1288;p70"/>
          <p:cNvSpPr/>
          <p:nvPr/>
        </p:nvSpPr>
        <p:spPr>
          <a:xfrm>
            <a:off x="5278649"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89" name="Google Shape;1289;p70"/>
          <p:cNvSpPr/>
          <p:nvPr/>
        </p:nvSpPr>
        <p:spPr>
          <a:xfrm>
            <a:off x="626299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90" name="Google Shape;1290;p70"/>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291" name="Google Shape;1291;p70"/>
          <p:cNvCxnSpPr>
            <a:stCxn id="1290" idx="2"/>
            <a:endCxn id="1281" idx="0"/>
          </p:cNvCxnSpPr>
          <p:nvPr/>
        </p:nvCxnSpPr>
        <p:spPr>
          <a:xfrm rot="5400000">
            <a:off x="5270405" y="2665475"/>
            <a:ext cx="492900" cy="1938300"/>
          </a:xfrm>
          <a:prstGeom prst="curvedConnector3">
            <a:avLst>
              <a:gd name="adj1" fmla="val 49985"/>
            </a:avLst>
          </a:prstGeom>
          <a:noFill/>
          <a:ln w="19050" cap="flat" cmpd="sng">
            <a:solidFill>
              <a:schemeClr val="dk2"/>
            </a:solidFill>
            <a:prstDash val="solid"/>
            <a:round/>
            <a:headEnd type="none" w="med" len="med"/>
            <a:tailEnd type="triangle" w="med" len="med"/>
          </a:ln>
        </p:spPr>
      </p:cxnSp>
      <p:cxnSp>
        <p:nvCxnSpPr>
          <p:cNvPr id="1292" name="Google Shape;1292;p70"/>
          <p:cNvCxnSpPr>
            <a:stCxn id="1277" idx="2"/>
            <a:endCxn id="1286" idx="0"/>
          </p:cNvCxnSpPr>
          <p:nvPr/>
        </p:nvCxnSpPr>
        <p:spPr>
          <a:xfrm rot="5400000">
            <a:off x="4052844" y="3392375"/>
            <a:ext cx="492900" cy="484500"/>
          </a:xfrm>
          <a:prstGeom prst="curvedConnector3">
            <a:avLst>
              <a:gd name="adj1" fmla="val 49985"/>
            </a:avLst>
          </a:prstGeom>
          <a:noFill/>
          <a:ln w="19050" cap="flat" cmpd="sng">
            <a:solidFill>
              <a:schemeClr val="dk2"/>
            </a:solidFill>
            <a:prstDash val="solid"/>
            <a:round/>
            <a:headEnd type="none" w="med" len="med"/>
            <a:tailEnd type="triangle" w="med" len="med"/>
          </a:ln>
        </p:spPr>
      </p:cxnSp>
      <p:sp>
        <p:nvSpPr>
          <p:cNvPr id="1293" name="Google Shape;1293;p7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294" name="Google Shape;1294;p70"/>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295" name="Google Shape;1295;p70"/>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99" name="Shape 1299"/>
        <p:cNvGrpSpPr/>
        <p:nvPr/>
      </p:nvGrpSpPr>
      <p:grpSpPr>
        <a:xfrm>
          <a:off x="0" y="0"/>
          <a:ext cx="0" cy="0"/>
          <a:chOff x="0" y="0"/>
          <a:chExt cx="0" cy="0"/>
        </a:xfrm>
      </p:grpSpPr>
      <p:sp>
        <p:nvSpPr>
          <p:cNvPr id="1300" name="Google Shape;1300;p7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301" name="Google Shape;1301;p7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02" name="Google Shape;1302;p71"/>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03" name="Google Shape;1303;p71"/>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04" name="Google Shape;1304;p71"/>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05" name="Google Shape;1305;p71"/>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06" name="Google Shape;1306;p71"/>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07" name="Google Shape;1307;p71"/>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08" name="Google Shape;1308;p71"/>
          <p:cNvSpPr/>
          <p:nvPr/>
        </p:nvSpPr>
        <p:spPr>
          <a:xfrm>
            <a:off x="430009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09" name="Google Shape;1309;p71"/>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10" name="Google Shape;1310;p71"/>
          <p:cNvSpPr/>
          <p:nvPr/>
        </p:nvSpPr>
        <p:spPr>
          <a:xfrm>
            <a:off x="6273248"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11" name="Google Shape;1311;p71"/>
          <p:cNvSpPr/>
          <p:nvPr/>
        </p:nvSpPr>
        <p:spPr>
          <a:xfrm>
            <a:off x="3319364"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12" name="Google Shape;1312;p71"/>
          <p:cNvSpPr/>
          <p:nvPr/>
        </p:nvSpPr>
        <p:spPr>
          <a:xfrm>
            <a:off x="2824080"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13" name="Google Shape;1313;p71"/>
          <p:cNvSpPr/>
          <p:nvPr/>
        </p:nvSpPr>
        <p:spPr>
          <a:xfrm>
            <a:off x="3809462"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14" name="Google Shape;1314;p71"/>
          <p:cNvSpPr/>
          <p:nvPr/>
        </p:nvSpPr>
        <p:spPr>
          <a:xfrm>
            <a:off x="5286347"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15" name="Google Shape;1315;p71"/>
          <p:cNvSpPr/>
          <p:nvPr/>
        </p:nvSpPr>
        <p:spPr>
          <a:xfrm>
            <a:off x="5774867"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16" name="Google Shape;1316;p71"/>
          <p:cNvSpPr/>
          <p:nvPr/>
        </p:nvSpPr>
        <p:spPr>
          <a:xfrm>
            <a:off x="6759208" y="388092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17" name="Google Shape;1317;p71"/>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318" name="Google Shape;1318;p71"/>
          <p:cNvCxnSpPr>
            <a:stCxn id="1317" idx="2"/>
            <a:endCxn id="1308" idx="0"/>
          </p:cNvCxnSpPr>
          <p:nvPr/>
        </p:nvCxnSpPr>
        <p:spPr>
          <a:xfrm rot="5400000">
            <a:off x="5270405" y="2665475"/>
            <a:ext cx="492900" cy="1938300"/>
          </a:xfrm>
          <a:prstGeom prst="curvedConnector3">
            <a:avLst>
              <a:gd name="adj1" fmla="val 49985"/>
            </a:avLst>
          </a:prstGeom>
          <a:noFill/>
          <a:ln w="19050" cap="flat" cmpd="sng">
            <a:solidFill>
              <a:schemeClr val="dk2"/>
            </a:solidFill>
            <a:prstDash val="solid"/>
            <a:round/>
            <a:headEnd type="none" w="med" len="med"/>
            <a:tailEnd type="triangle" w="med" len="med"/>
          </a:ln>
        </p:spPr>
      </p:cxnSp>
      <p:cxnSp>
        <p:nvCxnSpPr>
          <p:cNvPr id="1319" name="Google Shape;1319;p71"/>
          <p:cNvCxnSpPr>
            <a:stCxn id="1304" idx="2"/>
            <a:endCxn id="1313" idx="0"/>
          </p:cNvCxnSpPr>
          <p:nvPr/>
        </p:nvCxnSpPr>
        <p:spPr>
          <a:xfrm rot="5400000">
            <a:off x="4052844" y="3392375"/>
            <a:ext cx="492900" cy="484500"/>
          </a:xfrm>
          <a:prstGeom prst="curvedConnector3">
            <a:avLst>
              <a:gd name="adj1" fmla="val 49985"/>
            </a:avLst>
          </a:prstGeom>
          <a:noFill/>
          <a:ln w="19050" cap="flat" cmpd="sng">
            <a:solidFill>
              <a:schemeClr val="dk2"/>
            </a:solidFill>
            <a:prstDash val="solid"/>
            <a:round/>
            <a:headEnd type="none" w="med" len="med"/>
            <a:tailEnd type="triangle" w="med" len="med"/>
          </a:ln>
        </p:spPr>
      </p:cxnSp>
      <p:sp>
        <p:nvSpPr>
          <p:cNvPr id="1320" name="Google Shape;1320;p71"/>
          <p:cNvSpPr/>
          <p:nvPr/>
        </p:nvSpPr>
        <p:spPr>
          <a:xfrm>
            <a:off x="4790116" y="3881220"/>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321" name="Google Shape;1321;p71"/>
          <p:cNvCxnSpPr>
            <a:stCxn id="1309" idx="2"/>
            <a:endCxn id="1320" idx="0"/>
          </p:cNvCxnSpPr>
          <p:nvPr/>
        </p:nvCxnSpPr>
        <p:spPr>
          <a:xfrm rot="5400000">
            <a:off x="5760080" y="2665775"/>
            <a:ext cx="492900" cy="1937700"/>
          </a:xfrm>
          <a:prstGeom prst="curvedConnector3">
            <a:avLst>
              <a:gd name="adj1" fmla="val 50015"/>
            </a:avLst>
          </a:prstGeom>
          <a:noFill/>
          <a:ln w="19050" cap="flat" cmpd="sng">
            <a:solidFill>
              <a:schemeClr val="dk2"/>
            </a:solidFill>
            <a:prstDash val="solid"/>
            <a:round/>
            <a:headEnd type="none" w="med" len="med"/>
            <a:tailEnd type="triangle" w="med" len="med"/>
          </a:ln>
        </p:spPr>
      </p:cxnSp>
      <p:sp>
        <p:nvSpPr>
          <p:cNvPr id="1322" name="Google Shape;1322;p7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approach, build entirely new output:</a:t>
            </a:r>
            <a:endParaRPr lang="en-GB"/>
          </a:p>
        </p:txBody>
      </p:sp>
      <p:sp>
        <p:nvSpPr>
          <p:cNvPr id="1323" name="Google Shape;1323;p71"/>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324" name="Google Shape;1324;p71"/>
          <p:cNvSpPr txBox="1"/>
          <p:nvPr/>
        </p:nvSpPr>
        <p:spPr>
          <a:xfrm>
            <a:off x="1221525" y="3866612"/>
            <a:ext cx="11721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28" name="Shape 1328"/>
        <p:cNvGrpSpPr/>
        <p:nvPr/>
      </p:nvGrpSpPr>
      <p:grpSpPr>
        <a:xfrm>
          <a:off x="0" y="0"/>
          <a:ext cx="0" cy="0"/>
          <a:chOff x="0" y="0"/>
          <a:chExt cx="0" cy="0"/>
        </a:xfrm>
      </p:grpSpPr>
      <p:sp>
        <p:nvSpPr>
          <p:cNvPr id="1329" name="Google Shape;1329;p72"/>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Mergesort</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Insertion 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Naive Insertion Sort</a:t>
            </a:r>
            <a:endParaRPr lang="en-GB"/>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In-Place Insertion 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Insertion Sort Runtime</a:t>
            </a:r>
            <a:endParaRPr lang="en-GB"/>
          </a:p>
          <a:p>
            <a:pPr marL="0" lvl="0" indent="0" algn="l" rtl="0">
              <a:spcBef>
                <a:spcPts val="600"/>
              </a:spcBef>
              <a:spcAft>
                <a:spcPts val="0"/>
              </a:spcAft>
              <a:buNone/>
            </a:pPr>
            <a:r>
              <a:rPr lang="en-GB"/>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Quicksort Backstory,</a:t>
            </a:r>
            <a:br>
              <a:rPr lang="en-GB"/>
            </a:br>
            <a:r>
              <a:rPr lang="en-GB"/>
              <a:t>Partitioning</a:t>
            </a:r>
            <a:endParaRPr lang="en-GB"/>
          </a:p>
          <a:p>
            <a:pPr marL="457200" lvl="0" indent="-342900" algn="l" rtl="0">
              <a:spcBef>
                <a:spcPts val="0"/>
              </a:spcBef>
              <a:spcAft>
                <a:spcPts val="0"/>
              </a:spcAft>
              <a:buSzPts val="1800"/>
              <a:buChar char="•"/>
            </a:pPr>
            <a:r>
              <a:rPr lang="en-GB"/>
              <a:t>Quicksort</a:t>
            </a:r>
            <a:endParaRPr lang="en-GB"/>
          </a:p>
        </p:txBody>
      </p:sp>
      <p:sp>
        <p:nvSpPr>
          <p:cNvPr id="1330" name="Google Shape;1330;p72"/>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30, CS61B, </a:t>
            </a:r>
            <a:r>
              <a:rPr lang="en-GB"/>
              <a:t>Spring 2024</a:t>
            </a:r>
            <a:endParaRPr lang="en-GB"/>
          </a:p>
        </p:txBody>
      </p:sp>
      <p:sp>
        <p:nvSpPr>
          <p:cNvPr id="1331" name="Google Shape;1331;p72"/>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In-Place Insertion Sort</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Merge Operation: Another Prelude to Mergesort/Example 5</a:t>
            </a:r>
            <a:endParaRPr lang="en-GB"/>
          </a:p>
        </p:txBody>
      </p:sp>
      <p:sp>
        <p:nvSpPr>
          <p:cNvPr id="219" name="Google Shape;219;p2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Given two sorted arrays, the merge operation combines them into a single sorted array by successively copying the smallest item from the two arrays into a target array.</a:t>
            </a:r>
            <a:endParaRPr lang="en-GB"/>
          </a:p>
          <a:p>
            <a:pPr marL="0" lvl="0" indent="0" algn="l" rtl="0">
              <a:spcBef>
                <a:spcPts val="600"/>
              </a:spcBef>
              <a:spcAft>
                <a:spcPts val="0"/>
              </a:spcAft>
              <a:buNone/>
            </a:pPr>
          </a:p>
          <a:p>
            <a:pPr marL="0" lvl="0" indent="0" algn="l" rtl="0">
              <a:spcBef>
                <a:spcPts val="600"/>
              </a:spcBef>
              <a:spcAft>
                <a:spcPts val="0"/>
              </a:spcAft>
              <a:buNone/>
            </a:pPr>
            <a:r>
              <a:rPr lang="en-GB"/>
              <a:t>Merging Demo (</a:t>
            </a:r>
            <a:r>
              <a:rPr lang="en-GB" u="sng">
                <a:solidFill>
                  <a:schemeClr val="hlink"/>
                </a:solidFill>
                <a:hlinkClick r:id="rId1"/>
              </a:rPr>
              <a:t>Link</a:t>
            </a:r>
            <a:r>
              <a:rPr lang="en-GB"/>
              <a:t>)</a:t>
            </a:r>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35" name="Shape 1335"/>
        <p:cNvGrpSpPr/>
        <p:nvPr/>
      </p:nvGrpSpPr>
      <p:grpSpPr>
        <a:xfrm>
          <a:off x="0" y="0"/>
          <a:ext cx="0" cy="0"/>
          <a:chOff x="0" y="0"/>
          <a:chExt cx="0" cy="0"/>
        </a:xfrm>
      </p:grpSpPr>
      <p:sp>
        <p:nvSpPr>
          <p:cNvPr id="1336" name="Google Shape;1336;p7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sp>
        <p:nvSpPr>
          <p:cNvPr id="1337" name="Google Shape;1337;p7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Starting with an empty output sequence.</a:t>
            </a:r>
            <a:endParaRPr lang="en-GB"/>
          </a:p>
          <a:p>
            <a:pPr marL="457200" lvl="0" indent="-342900" algn="l" rtl="0">
              <a:spcBef>
                <a:spcPts val="0"/>
              </a:spcBef>
              <a:spcAft>
                <a:spcPts val="0"/>
              </a:spcAft>
              <a:buSzPts val="1800"/>
              <a:buChar char="●"/>
            </a:pPr>
            <a:r>
              <a:rPr lang="en-GB"/>
              <a:t>Add each item from input, inserting into output at right point.</a:t>
            </a:r>
            <a:endParaRPr lang="en-GB"/>
          </a:p>
          <a:p>
            <a:pPr marL="0" lvl="0" indent="0" algn="l" rtl="0">
              <a:spcBef>
                <a:spcPts val="600"/>
              </a:spcBef>
              <a:spcAft>
                <a:spcPts val="0"/>
              </a:spcAft>
              <a:buNone/>
            </a:pPr>
          </a:p>
          <a:p>
            <a:pPr marL="0" lvl="0" indent="0" algn="l" rtl="0">
              <a:spcBef>
                <a:spcPts val="600"/>
              </a:spcBef>
              <a:spcAft>
                <a:spcPts val="0"/>
              </a:spcAft>
              <a:buNone/>
            </a:pPr>
            <a:r>
              <a:rPr lang="en-GB"/>
              <a:t>For naive approach, if output sequence contains k items, worst cost to insert a single item is k.</a:t>
            </a:r>
            <a:endParaRPr lang="en-GB"/>
          </a:p>
          <a:p>
            <a:pPr marL="457200" lvl="0" indent="-342900" algn="l" rtl="0">
              <a:spcBef>
                <a:spcPts val="600"/>
              </a:spcBef>
              <a:spcAft>
                <a:spcPts val="0"/>
              </a:spcAft>
              <a:buSzPts val="1800"/>
              <a:buChar char="●"/>
            </a:pPr>
            <a:r>
              <a:rPr lang="en-GB"/>
              <a:t>Might need to move everything over.</a:t>
            </a:r>
            <a:endParaRPr lang="en-GB"/>
          </a:p>
          <a:p>
            <a:pPr marL="0" lvl="0" indent="0" algn="l" rtl="0">
              <a:spcBef>
                <a:spcPts val="600"/>
              </a:spcBef>
              <a:spcAft>
                <a:spcPts val="0"/>
              </a:spcAft>
              <a:buNone/>
            </a:pPr>
          </a:p>
          <a:p>
            <a:pPr marL="0" lvl="0" indent="0" algn="l" rtl="0">
              <a:spcBef>
                <a:spcPts val="600"/>
              </a:spcBef>
              <a:spcAft>
                <a:spcPts val="0"/>
              </a:spcAft>
              <a:buNone/>
            </a:pPr>
            <a:r>
              <a:rPr lang="en-GB"/>
              <a:t>More efficient method:</a:t>
            </a:r>
            <a:endParaRPr lang="en-GB"/>
          </a:p>
          <a:p>
            <a:pPr marL="457200" lvl="0" indent="-342900" algn="l" rtl="0">
              <a:spcBef>
                <a:spcPts val="600"/>
              </a:spcBef>
              <a:spcAft>
                <a:spcPts val="0"/>
              </a:spcAft>
              <a:buSzPts val="1800"/>
              <a:buChar char="●"/>
            </a:pPr>
            <a:r>
              <a:rPr lang="en-GB"/>
              <a:t>Do everything in place using swapping.</a:t>
            </a:r>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41" name="Shape 1341"/>
        <p:cNvGrpSpPr/>
        <p:nvPr/>
      </p:nvGrpSpPr>
      <p:grpSpPr>
        <a:xfrm>
          <a:off x="0" y="0"/>
          <a:ext cx="0" cy="0"/>
          <a:chOff x="0" y="0"/>
          <a:chExt cx="0" cy="0"/>
        </a:xfrm>
      </p:grpSpPr>
      <p:sp>
        <p:nvSpPr>
          <p:cNvPr id="1342" name="Google Shape;1342;p7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Insertion Sort</a:t>
            </a:r>
            <a:endParaRPr lang="en-GB"/>
          </a:p>
        </p:txBody>
      </p:sp>
      <p:sp>
        <p:nvSpPr>
          <p:cNvPr id="1343" name="Google Shape;1343;p7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344" name="Google Shape;1344;p74"/>
          <p:cNvSpPr/>
          <p:nvPr/>
        </p:nvSpPr>
        <p:spPr>
          <a:xfrm>
            <a:off x="28341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45" name="Google Shape;1345;p74"/>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46" name="Google Shape;1346;p74"/>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47" name="Google Shape;1347;p74"/>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48" name="Google Shape;1348;p74"/>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49" name="Google Shape;1349;p74"/>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50" name="Google Shape;1350;p74"/>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51" name="Google Shape;1351;p74"/>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52" name="Google Shape;1352;p74"/>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53" name="Google Shape;1353;p74"/>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354" name="Google Shape;1354;p74"/>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58" name="Shape 1358"/>
        <p:cNvGrpSpPr/>
        <p:nvPr/>
      </p:nvGrpSpPr>
      <p:grpSpPr>
        <a:xfrm>
          <a:off x="0" y="0"/>
          <a:ext cx="0" cy="0"/>
          <a:chOff x="0" y="0"/>
          <a:chExt cx="0" cy="0"/>
        </a:xfrm>
      </p:grpSpPr>
      <p:sp>
        <p:nvSpPr>
          <p:cNvPr id="1359" name="Google Shape;1359;p7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Insertion Sort</a:t>
            </a:r>
            <a:endParaRPr lang="en-GB"/>
          </a:p>
        </p:txBody>
      </p:sp>
      <p:sp>
        <p:nvSpPr>
          <p:cNvPr id="1360" name="Google Shape;1360;p7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361" name="Google Shape;1361;p75"/>
          <p:cNvSpPr/>
          <p:nvPr/>
        </p:nvSpPr>
        <p:spPr>
          <a:xfrm>
            <a:off x="28341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62" name="Google Shape;1362;p75"/>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63" name="Google Shape;1363;p75"/>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64" name="Google Shape;1364;p75"/>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65" name="Google Shape;1365;p75"/>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66" name="Google Shape;1366;p75"/>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67" name="Google Shape;1367;p75"/>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68" name="Google Shape;1368;p75"/>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69" name="Google Shape;1369;p75"/>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70" name="Google Shape;1370;p75"/>
          <p:cNvSpPr txBox="1"/>
          <p:nvPr/>
        </p:nvSpPr>
        <p:spPr>
          <a:xfrm>
            <a:off x="2911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371" name="Google Shape;1371;p75"/>
          <p:cNvSpPr txBox="1"/>
          <p:nvPr/>
        </p:nvSpPr>
        <p:spPr>
          <a:xfrm>
            <a:off x="291162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372" name="Google Shape;1372;p75"/>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373" name="Google Shape;1373;p75"/>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77" name="Shape 1377"/>
        <p:cNvGrpSpPr/>
        <p:nvPr/>
      </p:nvGrpSpPr>
      <p:grpSpPr>
        <a:xfrm>
          <a:off x="0" y="0"/>
          <a:ext cx="0" cy="0"/>
          <a:chOff x="0" y="0"/>
          <a:chExt cx="0" cy="0"/>
        </a:xfrm>
      </p:grpSpPr>
      <p:sp>
        <p:nvSpPr>
          <p:cNvPr id="1378" name="Google Shape;1378;p7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Insertion Sort</a:t>
            </a:r>
            <a:endParaRPr lang="en-GB"/>
          </a:p>
        </p:txBody>
      </p:sp>
      <p:sp>
        <p:nvSpPr>
          <p:cNvPr id="1379" name="Google Shape;1379;p7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380" name="Google Shape;1380;p7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81" name="Google Shape;1381;p76"/>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82" name="Google Shape;1382;p76"/>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83" name="Google Shape;1383;p76"/>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84" name="Google Shape;1384;p76"/>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85" name="Google Shape;1385;p76"/>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86" name="Google Shape;1386;p76"/>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87" name="Google Shape;1387;p76"/>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88" name="Google Shape;1388;p76"/>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89" name="Google Shape;1389;p76"/>
          <p:cNvSpPr txBox="1"/>
          <p:nvPr/>
        </p:nvSpPr>
        <p:spPr>
          <a:xfrm>
            <a:off x="2911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390" name="Google Shape;1390;p76"/>
          <p:cNvSpPr txBox="1"/>
          <p:nvPr/>
        </p:nvSpPr>
        <p:spPr>
          <a:xfrm>
            <a:off x="291162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391" name="Google Shape;1391;p76"/>
          <p:cNvSpPr/>
          <p:nvPr/>
        </p:nvSpPr>
        <p:spPr>
          <a:xfrm rot="-5400000">
            <a:off x="2931191" y="2489334"/>
            <a:ext cx="260700" cy="430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76"/>
          <p:cNvSpPr txBox="1"/>
          <p:nvPr/>
        </p:nvSpPr>
        <p:spPr>
          <a:xfrm>
            <a:off x="27528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393" name="Google Shape;1393;p76"/>
          <p:cNvSpPr/>
          <p:nvPr/>
        </p:nvSpPr>
        <p:spPr>
          <a:xfrm rot="-5400000">
            <a:off x="5149125" y="778575"/>
            <a:ext cx="260700" cy="3852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76"/>
          <p:cNvSpPr txBox="1"/>
          <p:nvPr/>
        </p:nvSpPr>
        <p:spPr>
          <a:xfrm>
            <a:off x="3353475" y="2237025"/>
            <a:ext cx="38520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395" name="Google Shape;1395;p76"/>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396" name="Google Shape;1396;p76"/>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00" name="Shape 1400"/>
        <p:cNvGrpSpPr/>
        <p:nvPr/>
      </p:nvGrpSpPr>
      <p:grpSpPr>
        <a:xfrm>
          <a:off x="0" y="0"/>
          <a:ext cx="0" cy="0"/>
          <a:chOff x="0" y="0"/>
          <a:chExt cx="0" cy="0"/>
        </a:xfrm>
      </p:grpSpPr>
      <p:sp>
        <p:nvSpPr>
          <p:cNvPr id="1401" name="Google Shape;1401;p7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402" name="Google Shape;1402;p7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403" name="Google Shape;1403;p7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04" name="Google Shape;1404;p77"/>
          <p:cNvSpPr/>
          <p:nvPr/>
        </p:nvSpPr>
        <p:spPr>
          <a:xfrm>
            <a:off x="331936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05" name="Google Shape;1405;p77"/>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06" name="Google Shape;1406;p77"/>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07" name="Google Shape;1407;p77"/>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08" name="Google Shape;1408;p77"/>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09" name="Google Shape;1409;p77"/>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10" name="Google Shape;1410;p77"/>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11" name="Google Shape;1411;p77"/>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12" name="Google Shape;1412;p77"/>
          <p:cNvSpPr txBox="1"/>
          <p:nvPr/>
        </p:nvSpPr>
        <p:spPr>
          <a:xfrm>
            <a:off x="34450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413" name="Google Shape;1413;p77"/>
          <p:cNvSpPr txBox="1"/>
          <p:nvPr/>
        </p:nvSpPr>
        <p:spPr>
          <a:xfrm>
            <a:off x="344502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414" name="Google Shape;1414;p77"/>
          <p:cNvSpPr/>
          <p:nvPr/>
        </p:nvSpPr>
        <p:spPr>
          <a:xfrm rot="-5400000">
            <a:off x="2931191" y="2489334"/>
            <a:ext cx="260700" cy="430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77"/>
          <p:cNvSpPr txBox="1"/>
          <p:nvPr/>
        </p:nvSpPr>
        <p:spPr>
          <a:xfrm>
            <a:off x="27528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416" name="Google Shape;1416;p77"/>
          <p:cNvSpPr/>
          <p:nvPr/>
        </p:nvSpPr>
        <p:spPr>
          <a:xfrm rot="-5400000">
            <a:off x="5381425" y="1010775"/>
            <a:ext cx="260700" cy="33876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77"/>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418" name="Google Shape;1418;p77"/>
          <p:cNvSpPr txBox="1"/>
          <p:nvPr/>
        </p:nvSpPr>
        <p:spPr>
          <a:xfrm>
            <a:off x="3817875" y="2237025"/>
            <a:ext cx="3387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419" name="Google Shape;1419;p77"/>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423" name="Shape 1423"/>
        <p:cNvGrpSpPr/>
        <p:nvPr/>
      </p:nvGrpSpPr>
      <p:grpSpPr>
        <a:xfrm>
          <a:off x="0" y="0"/>
          <a:ext cx="0" cy="0"/>
          <a:chOff x="0" y="0"/>
          <a:chExt cx="0" cy="0"/>
        </a:xfrm>
      </p:grpSpPr>
      <p:sp>
        <p:nvSpPr>
          <p:cNvPr id="1424" name="Google Shape;1424;p7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425" name="Google Shape;1425;p7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426" name="Google Shape;1426;p78"/>
          <p:cNvSpPr/>
          <p:nvPr/>
        </p:nvSpPr>
        <p:spPr>
          <a:xfrm>
            <a:off x="28341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27" name="Google Shape;1427;p7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28" name="Google Shape;1428;p78"/>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29" name="Google Shape;1429;p78"/>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30" name="Google Shape;1430;p78"/>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31" name="Google Shape;1431;p78"/>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32" name="Google Shape;1432;p78"/>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33" name="Google Shape;1433;p78"/>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34" name="Google Shape;1434;p78"/>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35" name="Google Shape;1435;p78"/>
          <p:cNvSpPr txBox="1"/>
          <p:nvPr/>
        </p:nvSpPr>
        <p:spPr>
          <a:xfrm>
            <a:off x="34450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436" name="Google Shape;1436;p78"/>
          <p:cNvSpPr txBox="1"/>
          <p:nvPr/>
        </p:nvSpPr>
        <p:spPr>
          <a:xfrm>
            <a:off x="2956941"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437" name="Google Shape;1437;p78"/>
          <p:cNvSpPr/>
          <p:nvPr/>
        </p:nvSpPr>
        <p:spPr>
          <a:xfrm rot="-5400000">
            <a:off x="5381425" y="1010775"/>
            <a:ext cx="260700" cy="33876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78"/>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439" name="Google Shape;1439;p78"/>
          <p:cNvSpPr txBox="1"/>
          <p:nvPr/>
        </p:nvSpPr>
        <p:spPr>
          <a:xfrm>
            <a:off x="3817875" y="2237025"/>
            <a:ext cx="3387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440" name="Google Shape;1440;p78"/>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44" name="Shape 1444"/>
        <p:cNvGrpSpPr/>
        <p:nvPr/>
      </p:nvGrpSpPr>
      <p:grpSpPr>
        <a:xfrm>
          <a:off x="0" y="0"/>
          <a:ext cx="0" cy="0"/>
          <a:chOff x="0" y="0"/>
          <a:chExt cx="0" cy="0"/>
        </a:xfrm>
      </p:grpSpPr>
      <p:sp>
        <p:nvSpPr>
          <p:cNvPr id="1445" name="Google Shape;1445;p7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446" name="Google Shape;1446;p7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447" name="Google Shape;1447;p7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48" name="Google Shape;1448;p79"/>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49" name="Google Shape;1449;p79"/>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50" name="Google Shape;1450;p79"/>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51" name="Google Shape;1451;p79"/>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52" name="Google Shape;1452;p79"/>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53" name="Google Shape;1453;p79"/>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54" name="Google Shape;1454;p79"/>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55" name="Google Shape;1455;p79"/>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56" name="Google Shape;1456;p79"/>
          <p:cNvSpPr txBox="1"/>
          <p:nvPr/>
        </p:nvSpPr>
        <p:spPr>
          <a:xfrm>
            <a:off x="34450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457" name="Google Shape;1457;p79"/>
          <p:cNvSpPr txBox="1"/>
          <p:nvPr/>
        </p:nvSpPr>
        <p:spPr>
          <a:xfrm>
            <a:off x="2956941"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458" name="Google Shape;1458;p79"/>
          <p:cNvSpPr/>
          <p:nvPr/>
        </p:nvSpPr>
        <p:spPr>
          <a:xfrm rot="-5400000">
            <a:off x="3167759" y="2252775"/>
            <a:ext cx="260700" cy="9036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79"/>
          <p:cNvSpPr txBox="1"/>
          <p:nvPr/>
        </p:nvSpPr>
        <p:spPr>
          <a:xfrm>
            <a:off x="27528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460" name="Google Shape;1460;p79"/>
          <p:cNvSpPr/>
          <p:nvPr/>
        </p:nvSpPr>
        <p:spPr>
          <a:xfrm rot="-5400000">
            <a:off x="5381425" y="1010775"/>
            <a:ext cx="260700" cy="33876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79"/>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462" name="Google Shape;1462;p79"/>
          <p:cNvSpPr txBox="1"/>
          <p:nvPr/>
        </p:nvSpPr>
        <p:spPr>
          <a:xfrm>
            <a:off x="3817875" y="2237025"/>
            <a:ext cx="3387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463" name="Google Shape;1463;p79"/>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67" name="Shape 1467"/>
        <p:cNvGrpSpPr/>
        <p:nvPr/>
      </p:nvGrpSpPr>
      <p:grpSpPr>
        <a:xfrm>
          <a:off x="0" y="0"/>
          <a:ext cx="0" cy="0"/>
          <a:chOff x="0" y="0"/>
          <a:chExt cx="0" cy="0"/>
        </a:xfrm>
      </p:grpSpPr>
      <p:sp>
        <p:nvSpPr>
          <p:cNvPr id="1468" name="Google Shape;1468;p8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469" name="Google Shape;1469;p8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470" name="Google Shape;1470;p8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71" name="Google Shape;1471;p80"/>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72" name="Google Shape;1472;p80"/>
          <p:cNvSpPr/>
          <p:nvPr/>
        </p:nvSpPr>
        <p:spPr>
          <a:xfrm>
            <a:off x="380870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73" name="Google Shape;1473;p80"/>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74" name="Google Shape;1474;p80"/>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75" name="Google Shape;1475;p80"/>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76" name="Google Shape;1476;p80"/>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77" name="Google Shape;1477;p80"/>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78" name="Google Shape;1478;p80"/>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79" name="Google Shape;1479;p80"/>
          <p:cNvSpPr txBox="1"/>
          <p:nvPr/>
        </p:nvSpPr>
        <p:spPr>
          <a:xfrm>
            <a:off x="39022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480" name="Google Shape;1480;p80"/>
          <p:cNvSpPr txBox="1"/>
          <p:nvPr/>
        </p:nvSpPr>
        <p:spPr>
          <a:xfrm>
            <a:off x="3894000"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481" name="Google Shape;1481;p80"/>
          <p:cNvSpPr/>
          <p:nvPr/>
        </p:nvSpPr>
        <p:spPr>
          <a:xfrm rot="-5400000">
            <a:off x="3167759" y="2252775"/>
            <a:ext cx="260700" cy="9036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80"/>
          <p:cNvSpPr txBox="1"/>
          <p:nvPr/>
        </p:nvSpPr>
        <p:spPr>
          <a:xfrm>
            <a:off x="27528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483" name="Google Shape;1483;p80"/>
          <p:cNvSpPr/>
          <p:nvPr/>
        </p:nvSpPr>
        <p:spPr>
          <a:xfrm rot="-5400000">
            <a:off x="5381425" y="1010775"/>
            <a:ext cx="260700" cy="33876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80"/>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485" name="Google Shape;1485;p80"/>
          <p:cNvSpPr txBox="1"/>
          <p:nvPr/>
        </p:nvSpPr>
        <p:spPr>
          <a:xfrm>
            <a:off x="3817875" y="2237025"/>
            <a:ext cx="3387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486" name="Google Shape;1486;p80"/>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490" name="Shape 1490"/>
        <p:cNvGrpSpPr/>
        <p:nvPr/>
      </p:nvGrpSpPr>
      <p:grpSpPr>
        <a:xfrm>
          <a:off x="0" y="0"/>
          <a:ext cx="0" cy="0"/>
          <a:chOff x="0" y="0"/>
          <a:chExt cx="0" cy="0"/>
        </a:xfrm>
      </p:grpSpPr>
      <p:sp>
        <p:nvSpPr>
          <p:cNvPr id="1491" name="Google Shape;1491;p8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492" name="Google Shape;1492;p8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493" name="Google Shape;1493;p8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94" name="Google Shape;1494;p81"/>
          <p:cNvSpPr/>
          <p:nvPr/>
        </p:nvSpPr>
        <p:spPr>
          <a:xfrm>
            <a:off x="331936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95" name="Google Shape;1495;p81"/>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96" name="Google Shape;1496;p81"/>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97" name="Google Shape;1497;p81"/>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98" name="Google Shape;1498;p81"/>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99" name="Google Shape;1499;p81"/>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00" name="Google Shape;1500;p81"/>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01" name="Google Shape;1501;p81"/>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02" name="Google Shape;1502;p81"/>
          <p:cNvSpPr txBox="1"/>
          <p:nvPr/>
        </p:nvSpPr>
        <p:spPr>
          <a:xfrm>
            <a:off x="39022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503" name="Google Shape;1503;p81"/>
          <p:cNvSpPr txBox="1"/>
          <p:nvPr/>
        </p:nvSpPr>
        <p:spPr>
          <a:xfrm>
            <a:off x="3436800"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504" name="Google Shape;1504;p81"/>
          <p:cNvSpPr/>
          <p:nvPr/>
        </p:nvSpPr>
        <p:spPr>
          <a:xfrm rot="-5400000">
            <a:off x="5624975" y="1254375"/>
            <a:ext cx="260700" cy="2900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81"/>
          <p:cNvSpPr txBox="1"/>
          <p:nvPr/>
        </p:nvSpPr>
        <p:spPr>
          <a:xfrm>
            <a:off x="243000" y="3744125"/>
            <a:ext cx="2810400" cy="6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Note: We’ve temporarily broken our invariant that the items up through item i should be sorted!</a:t>
            </a:r>
            <a:endParaRPr>
              <a:solidFill>
                <a:srgbClr val="BE0712"/>
              </a:solidFill>
              <a:latin typeface="Roboto" panose="02000000000000000000"/>
              <a:ea typeface="Roboto" panose="02000000000000000000"/>
              <a:cs typeface="Roboto" panose="02000000000000000000"/>
              <a:sym typeface="Roboto" panose="02000000000000000000"/>
            </a:endParaRPr>
          </a:p>
        </p:txBody>
      </p:sp>
      <p:cxnSp>
        <p:nvCxnSpPr>
          <p:cNvPr id="1506" name="Google Shape;1506;p81"/>
          <p:cNvCxnSpPr/>
          <p:nvPr/>
        </p:nvCxnSpPr>
        <p:spPr>
          <a:xfrm rot="10800000" flipH="1">
            <a:off x="2617075" y="3534600"/>
            <a:ext cx="657000" cy="215400"/>
          </a:xfrm>
          <a:prstGeom prst="straightConnector1">
            <a:avLst/>
          </a:prstGeom>
          <a:noFill/>
          <a:ln w="9525" cap="flat" cmpd="sng">
            <a:solidFill>
              <a:srgbClr val="BE0712"/>
            </a:solidFill>
            <a:prstDash val="solid"/>
            <a:round/>
            <a:headEnd type="none" w="med" len="med"/>
            <a:tailEnd type="triangle" w="med" len="med"/>
          </a:ln>
        </p:spPr>
      </p:cxnSp>
      <p:sp>
        <p:nvSpPr>
          <p:cNvPr id="1507" name="Google Shape;1507;p81"/>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508" name="Google Shape;1508;p81"/>
          <p:cNvSpPr txBox="1"/>
          <p:nvPr/>
        </p:nvSpPr>
        <p:spPr>
          <a:xfrm>
            <a:off x="4305075" y="2237025"/>
            <a:ext cx="2900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509" name="Google Shape;1509;p81"/>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513" name="Shape 1513"/>
        <p:cNvGrpSpPr/>
        <p:nvPr/>
      </p:nvGrpSpPr>
      <p:grpSpPr>
        <a:xfrm>
          <a:off x="0" y="0"/>
          <a:ext cx="0" cy="0"/>
          <a:chOff x="0" y="0"/>
          <a:chExt cx="0" cy="0"/>
        </a:xfrm>
      </p:grpSpPr>
      <p:sp>
        <p:nvSpPr>
          <p:cNvPr id="1514" name="Google Shape;1514;p8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515" name="Google Shape;1515;p8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516" name="Google Shape;1516;p82"/>
          <p:cNvSpPr/>
          <p:nvPr/>
        </p:nvSpPr>
        <p:spPr>
          <a:xfrm>
            <a:off x="28341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17" name="Google Shape;1517;p82"/>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18" name="Google Shape;1518;p82"/>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19" name="Google Shape;1519;p82"/>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20" name="Google Shape;1520;p82"/>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21" name="Google Shape;1521;p82"/>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22" name="Google Shape;1522;p82"/>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23" name="Google Shape;1523;p82"/>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24" name="Google Shape;1524;p82"/>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25" name="Google Shape;1525;p82"/>
          <p:cNvSpPr txBox="1"/>
          <p:nvPr/>
        </p:nvSpPr>
        <p:spPr>
          <a:xfrm>
            <a:off x="39022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526" name="Google Shape;1526;p82"/>
          <p:cNvSpPr txBox="1"/>
          <p:nvPr/>
        </p:nvSpPr>
        <p:spPr>
          <a:xfrm>
            <a:off x="2979600"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527" name="Google Shape;1527;p82"/>
          <p:cNvSpPr txBox="1"/>
          <p:nvPr/>
        </p:nvSpPr>
        <p:spPr>
          <a:xfrm>
            <a:off x="243000" y="3744125"/>
            <a:ext cx="2309400" cy="6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Once the traveller settles, the invariant is restored.</a:t>
            </a:r>
            <a:endParaRPr>
              <a:solidFill>
                <a:srgbClr val="BE0712"/>
              </a:solidFill>
              <a:latin typeface="Roboto" panose="02000000000000000000"/>
              <a:ea typeface="Roboto" panose="02000000000000000000"/>
              <a:cs typeface="Roboto" panose="02000000000000000000"/>
              <a:sym typeface="Roboto" panose="02000000000000000000"/>
            </a:endParaRPr>
          </a:p>
        </p:txBody>
      </p:sp>
      <p:cxnSp>
        <p:nvCxnSpPr>
          <p:cNvPr id="1528" name="Google Shape;1528;p82"/>
          <p:cNvCxnSpPr/>
          <p:nvPr/>
        </p:nvCxnSpPr>
        <p:spPr>
          <a:xfrm rot="10800000" flipH="1">
            <a:off x="2159875" y="3534600"/>
            <a:ext cx="657000" cy="215400"/>
          </a:xfrm>
          <a:prstGeom prst="straightConnector1">
            <a:avLst/>
          </a:prstGeom>
          <a:noFill/>
          <a:ln w="9525" cap="flat" cmpd="sng">
            <a:solidFill>
              <a:srgbClr val="BE0712"/>
            </a:solidFill>
            <a:prstDash val="solid"/>
            <a:round/>
            <a:headEnd type="none" w="med" len="med"/>
            <a:tailEnd type="triangle" w="med" len="med"/>
          </a:ln>
        </p:spPr>
      </p:cxnSp>
      <p:sp>
        <p:nvSpPr>
          <p:cNvPr id="1529" name="Google Shape;1529;p82"/>
          <p:cNvSpPr/>
          <p:nvPr/>
        </p:nvSpPr>
        <p:spPr>
          <a:xfrm rot="-5400000">
            <a:off x="5624975" y="1254375"/>
            <a:ext cx="260700" cy="2900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82"/>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531" name="Google Shape;1531;p82"/>
          <p:cNvSpPr txBox="1"/>
          <p:nvPr/>
        </p:nvSpPr>
        <p:spPr>
          <a:xfrm>
            <a:off x="4305075" y="2237025"/>
            <a:ext cx="2900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532" name="Google Shape;1532;p82"/>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23" name="Shape 223"/>
        <p:cNvGrpSpPr/>
        <p:nvPr/>
      </p:nvGrpSpPr>
      <p:grpSpPr>
        <a:xfrm>
          <a:off x="0" y="0"/>
          <a:ext cx="0" cy="0"/>
          <a:chOff x="0" y="0"/>
          <a:chExt cx="0" cy="0"/>
        </a:xfrm>
      </p:grpSpPr>
      <p:sp>
        <p:nvSpPr>
          <p:cNvPr id="224" name="Google Shape;224;p2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Runtime: http://yellkey.com</a:t>
            </a:r>
            <a:r>
              <a:rPr lang="en-GB">
                <a:solidFill>
                  <a:srgbClr val="208920"/>
                </a:solidFill>
              </a:rPr>
              <a:t>/far</a:t>
            </a:r>
            <a:endParaRPr lang="en-GB">
              <a:solidFill>
                <a:srgbClr val="208920"/>
              </a:solidFill>
            </a:endParaRPr>
          </a:p>
        </p:txBody>
      </p:sp>
      <p:sp>
        <p:nvSpPr>
          <p:cNvPr id="225" name="Google Shape;225;p29"/>
          <p:cNvSpPr txBox="1"/>
          <p:nvPr>
            <p:ph type="body" idx="1"/>
          </p:nvPr>
        </p:nvSpPr>
        <p:spPr>
          <a:xfrm>
            <a:off x="287325" y="3633950"/>
            <a:ext cx="8443800" cy="109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How does the runtime of merge grow with N, the total number of items?</a:t>
            </a:r>
            <a:endParaRPr lang="en-GB"/>
          </a:p>
          <a:p>
            <a:pPr marL="457200" lvl="0" indent="-342900" algn="l" rtl="0">
              <a:spcBef>
                <a:spcPts val="600"/>
              </a:spcBef>
              <a:spcAft>
                <a:spcPts val="0"/>
              </a:spcAft>
              <a:buSzPts val="1800"/>
              <a:buFont typeface="Ubuntu Mono"/>
              <a:buAutoNum type="alphaUcPeriod"/>
            </a:pPr>
            <a:r>
              <a:rPr lang="en-GB"/>
              <a:t>Θ(1)                 C. Θ(N)</a:t>
            </a:r>
            <a:endParaRPr lang="en-GB"/>
          </a:p>
          <a:p>
            <a:pPr marL="457200" lvl="0" indent="-342900" algn="l" rtl="0">
              <a:spcBef>
                <a:spcPts val="600"/>
              </a:spcBef>
              <a:spcAft>
                <a:spcPts val="0"/>
              </a:spcAft>
              <a:buSzPts val="1800"/>
              <a:buFont typeface="Ubuntu Mono"/>
              <a:buAutoNum type="alphaUcPeriod"/>
            </a:pPr>
            <a:r>
              <a:rPr lang="en-GB"/>
              <a:t>Θ(log N)          D. Θ(N</a:t>
            </a:r>
            <a:r>
              <a:rPr lang="en-GB" baseline="30000"/>
              <a:t>2</a:t>
            </a:r>
            <a:r>
              <a:rPr lang="en-GB"/>
              <a:t>)</a:t>
            </a:r>
            <a:endParaRPr lang="en-GB"/>
          </a:p>
        </p:txBody>
      </p:sp>
      <p:sp>
        <p:nvSpPr>
          <p:cNvPr id="226" name="Google Shape;226;p29"/>
          <p:cNvSpPr/>
          <p:nvPr/>
        </p:nvSpPr>
        <p:spPr>
          <a:xfrm>
            <a:off x="137947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27" name="Google Shape;227;p29"/>
          <p:cNvSpPr/>
          <p:nvPr/>
        </p:nvSpPr>
        <p:spPr>
          <a:xfrm>
            <a:off x="1864664"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28" name="Google Shape;228;p29"/>
          <p:cNvSpPr/>
          <p:nvPr/>
        </p:nvSpPr>
        <p:spPr>
          <a:xfrm>
            <a:off x="235400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29" name="Google Shape;229;p29"/>
          <p:cNvSpPr/>
          <p:nvPr/>
        </p:nvSpPr>
        <p:spPr>
          <a:xfrm>
            <a:off x="2839194"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30" name="Google Shape;230;p29"/>
          <p:cNvSpPr/>
          <p:nvPr/>
        </p:nvSpPr>
        <p:spPr>
          <a:xfrm>
            <a:off x="3323936"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11</a:t>
            </a:r>
            <a:endParaRPr sz="1800">
              <a:latin typeface="Calibri" panose="020F0502020204030204"/>
              <a:ea typeface="Calibri" panose="020F0502020204030204"/>
              <a:cs typeface="Calibri" panose="020F0502020204030204"/>
              <a:sym typeface="Calibri" panose="020F0502020204030204"/>
            </a:endParaRPr>
          </a:p>
        </p:txBody>
      </p:sp>
      <p:sp>
        <p:nvSpPr>
          <p:cNvPr id="231" name="Google Shape;231;p29"/>
          <p:cNvSpPr/>
          <p:nvPr/>
        </p:nvSpPr>
        <p:spPr>
          <a:xfrm>
            <a:off x="559922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2" name="Google Shape;232;p29"/>
          <p:cNvSpPr/>
          <p:nvPr/>
        </p:nvSpPr>
        <p:spPr>
          <a:xfrm>
            <a:off x="6088566"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33" name="Google Shape;233;p29"/>
          <p:cNvSpPr/>
          <p:nvPr/>
        </p:nvSpPr>
        <p:spPr>
          <a:xfrm>
            <a:off x="657375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34" name="Google Shape;234;p29"/>
          <p:cNvSpPr/>
          <p:nvPr/>
        </p:nvSpPr>
        <p:spPr>
          <a:xfrm>
            <a:off x="7063130"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35" name="Google Shape;235;p29"/>
          <p:cNvSpPr/>
          <p:nvPr/>
        </p:nvSpPr>
        <p:spPr>
          <a:xfrm>
            <a:off x="237697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6" name="Google Shape;236;p29"/>
          <p:cNvSpPr/>
          <p:nvPr/>
        </p:nvSpPr>
        <p:spPr>
          <a:xfrm>
            <a:off x="2862164"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37" name="Google Shape;237;p29"/>
          <p:cNvSpPr/>
          <p:nvPr/>
        </p:nvSpPr>
        <p:spPr>
          <a:xfrm>
            <a:off x="335150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38" name="Google Shape;238;p29"/>
          <p:cNvSpPr/>
          <p:nvPr/>
        </p:nvSpPr>
        <p:spPr>
          <a:xfrm>
            <a:off x="3836694"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39" name="Google Shape;239;p29"/>
          <p:cNvSpPr/>
          <p:nvPr/>
        </p:nvSpPr>
        <p:spPr>
          <a:xfrm>
            <a:off x="4321436"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40" name="Google Shape;240;p29"/>
          <p:cNvSpPr/>
          <p:nvPr/>
        </p:nvSpPr>
        <p:spPr>
          <a:xfrm>
            <a:off x="480662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41" name="Google Shape;241;p29"/>
          <p:cNvSpPr/>
          <p:nvPr/>
        </p:nvSpPr>
        <p:spPr>
          <a:xfrm>
            <a:off x="5295966"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42" name="Google Shape;242;p29"/>
          <p:cNvSpPr/>
          <p:nvPr/>
        </p:nvSpPr>
        <p:spPr>
          <a:xfrm>
            <a:off x="578115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43" name="Google Shape;243;p29"/>
          <p:cNvSpPr/>
          <p:nvPr/>
        </p:nvSpPr>
        <p:spPr>
          <a:xfrm>
            <a:off x="6270530"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11</a:t>
            </a:r>
            <a:endParaRPr sz="1800">
              <a:latin typeface="Calibri" panose="020F0502020204030204"/>
              <a:ea typeface="Calibri" panose="020F0502020204030204"/>
              <a:cs typeface="Calibri" panose="020F0502020204030204"/>
              <a:sym typeface="Calibri" panose="020F0502020204030204"/>
            </a:endParaRPr>
          </a:p>
        </p:txBody>
      </p:sp>
      <p:cxnSp>
        <p:nvCxnSpPr>
          <p:cNvPr id="244" name="Google Shape;244;p29"/>
          <p:cNvCxnSpPr>
            <a:stCxn id="226" idx="2"/>
            <a:endCxn id="235" idx="0"/>
          </p:cNvCxnSpPr>
          <p:nvPr/>
        </p:nvCxnSpPr>
        <p:spPr>
          <a:xfrm>
            <a:off x="1627125" y="1403106"/>
            <a:ext cx="997500" cy="664500"/>
          </a:xfrm>
          <a:prstGeom prst="straightConnector1">
            <a:avLst/>
          </a:prstGeom>
          <a:noFill/>
          <a:ln w="9525" cap="flat" cmpd="sng">
            <a:solidFill>
              <a:srgbClr val="666666"/>
            </a:solidFill>
            <a:prstDash val="solid"/>
            <a:round/>
            <a:headEnd type="none" w="med" len="med"/>
            <a:tailEnd type="triangle" w="med" len="med"/>
          </a:ln>
        </p:spPr>
      </p:cxnSp>
      <p:cxnSp>
        <p:nvCxnSpPr>
          <p:cNvPr id="245" name="Google Shape;245;p29"/>
          <p:cNvCxnSpPr>
            <a:stCxn id="227" idx="2"/>
            <a:endCxn id="236" idx="0"/>
          </p:cNvCxnSpPr>
          <p:nvPr/>
        </p:nvCxnSpPr>
        <p:spPr>
          <a:xfrm>
            <a:off x="2112314" y="1403106"/>
            <a:ext cx="997500" cy="664500"/>
          </a:xfrm>
          <a:prstGeom prst="straightConnector1">
            <a:avLst/>
          </a:prstGeom>
          <a:noFill/>
          <a:ln w="9525" cap="flat" cmpd="sng">
            <a:solidFill>
              <a:srgbClr val="666666"/>
            </a:solidFill>
            <a:prstDash val="solid"/>
            <a:round/>
            <a:headEnd type="none" w="med" len="med"/>
            <a:tailEnd type="triangle" w="med" len="med"/>
          </a:ln>
        </p:spPr>
      </p:cxnSp>
      <p:cxnSp>
        <p:nvCxnSpPr>
          <p:cNvPr id="246" name="Google Shape;246;p29"/>
          <p:cNvCxnSpPr>
            <a:stCxn id="231" idx="2"/>
            <a:endCxn id="237" idx="0"/>
          </p:cNvCxnSpPr>
          <p:nvPr/>
        </p:nvCxnSpPr>
        <p:spPr>
          <a:xfrm flipH="1">
            <a:off x="3599275" y="1403106"/>
            <a:ext cx="2247600" cy="664500"/>
          </a:xfrm>
          <a:prstGeom prst="straightConnector1">
            <a:avLst/>
          </a:prstGeom>
          <a:noFill/>
          <a:ln w="9525" cap="flat" cmpd="sng">
            <a:solidFill>
              <a:srgbClr val="666666"/>
            </a:solidFill>
            <a:prstDash val="solid"/>
            <a:round/>
            <a:headEnd type="none" w="med" len="med"/>
            <a:tailEnd type="triangle" w="med" len="med"/>
          </a:ln>
        </p:spPr>
      </p:cxnSp>
      <p:cxnSp>
        <p:nvCxnSpPr>
          <p:cNvPr id="247" name="Google Shape;247;p29"/>
          <p:cNvCxnSpPr>
            <a:stCxn id="232" idx="2"/>
            <a:endCxn id="238" idx="0"/>
          </p:cNvCxnSpPr>
          <p:nvPr/>
        </p:nvCxnSpPr>
        <p:spPr>
          <a:xfrm flipH="1">
            <a:off x="4084416" y="1403106"/>
            <a:ext cx="2251800" cy="664500"/>
          </a:xfrm>
          <a:prstGeom prst="straightConnector1">
            <a:avLst/>
          </a:prstGeom>
          <a:noFill/>
          <a:ln w="9525" cap="flat" cmpd="sng">
            <a:solidFill>
              <a:srgbClr val="666666"/>
            </a:solidFill>
            <a:prstDash val="solid"/>
            <a:round/>
            <a:headEnd type="none" w="med" len="med"/>
            <a:tailEnd type="triangle" w="med" len="med"/>
          </a:ln>
        </p:spPr>
      </p:cxnSp>
      <p:cxnSp>
        <p:nvCxnSpPr>
          <p:cNvPr id="248" name="Google Shape;248;p29"/>
          <p:cNvCxnSpPr>
            <a:stCxn id="228" idx="2"/>
            <a:endCxn id="239" idx="0"/>
          </p:cNvCxnSpPr>
          <p:nvPr/>
        </p:nvCxnSpPr>
        <p:spPr>
          <a:xfrm>
            <a:off x="2601655" y="1403106"/>
            <a:ext cx="1967400" cy="664500"/>
          </a:xfrm>
          <a:prstGeom prst="straightConnector1">
            <a:avLst/>
          </a:prstGeom>
          <a:noFill/>
          <a:ln w="9525" cap="flat" cmpd="sng">
            <a:solidFill>
              <a:srgbClr val="666666"/>
            </a:solidFill>
            <a:prstDash val="solid"/>
            <a:round/>
            <a:headEnd type="none" w="med" len="med"/>
            <a:tailEnd type="triangle" w="med" len="med"/>
          </a:ln>
        </p:spPr>
      </p:cxnSp>
      <p:cxnSp>
        <p:nvCxnSpPr>
          <p:cNvPr id="249" name="Google Shape;249;p29"/>
          <p:cNvCxnSpPr>
            <a:stCxn id="233" idx="2"/>
            <a:endCxn id="240" idx="0"/>
          </p:cNvCxnSpPr>
          <p:nvPr/>
        </p:nvCxnSpPr>
        <p:spPr>
          <a:xfrm flipH="1">
            <a:off x="5054405" y="1403106"/>
            <a:ext cx="1767000" cy="664500"/>
          </a:xfrm>
          <a:prstGeom prst="straightConnector1">
            <a:avLst/>
          </a:prstGeom>
          <a:noFill/>
          <a:ln w="9525" cap="flat" cmpd="sng">
            <a:solidFill>
              <a:srgbClr val="666666"/>
            </a:solidFill>
            <a:prstDash val="solid"/>
            <a:round/>
            <a:headEnd type="none" w="med" len="med"/>
            <a:tailEnd type="triangle" w="med" len="med"/>
          </a:ln>
        </p:spPr>
      </p:cxnSp>
      <p:cxnSp>
        <p:nvCxnSpPr>
          <p:cNvPr id="250" name="Google Shape;250;p29"/>
          <p:cNvCxnSpPr>
            <a:stCxn id="234" idx="2"/>
            <a:endCxn id="241" idx="0"/>
          </p:cNvCxnSpPr>
          <p:nvPr/>
        </p:nvCxnSpPr>
        <p:spPr>
          <a:xfrm flipH="1">
            <a:off x="5543480" y="1403106"/>
            <a:ext cx="1767300" cy="664500"/>
          </a:xfrm>
          <a:prstGeom prst="straightConnector1">
            <a:avLst/>
          </a:prstGeom>
          <a:noFill/>
          <a:ln w="9525" cap="flat" cmpd="sng">
            <a:solidFill>
              <a:srgbClr val="666666"/>
            </a:solidFill>
            <a:prstDash val="solid"/>
            <a:round/>
            <a:headEnd type="none" w="med" len="med"/>
            <a:tailEnd type="triangle" w="med" len="med"/>
          </a:ln>
        </p:spPr>
      </p:cxnSp>
      <p:cxnSp>
        <p:nvCxnSpPr>
          <p:cNvPr id="251" name="Google Shape;251;p29"/>
          <p:cNvCxnSpPr>
            <a:stCxn id="229" idx="2"/>
            <a:endCxn id="242" idx="0"/>
          </p:cNvCxnSpPr>
          <p:nvPr/>
        </p:nvCxnSpPr>
        <p:spPr>
          <a:xfrm>
            <a:off x="3086844" y="1403106"/>
            <a:ext cx="2942100" cy="664500"/>
          </a:xfrm>
          <a:prstGeom prst="straightConnector1">
            <a:avLst/>
          </a:prstGeom>
          <a:noFill/>
          <a:ln w="9525" cap="flat" cmpd="sng">
            <a:solidFill>
              <a:srgbClr val="666666"/>
            </a:solidFill>
            <a:prstDash val="solid"/>
            <a:round/>
            <a:headEnd type="none" w="med" len="med"/>
            <a:tailEnd type="triangle" w="med" len="med"/>
          </a:ln>
        </p:spPr>
      </p:cxnSp>
      <p:cxnSp>
        <p:nvCxnSpPr>
          <p:cNvPr id="252" name="Google Shape;252;p29"/>
          <p:cNvCxnSpPr>
            <a:stCxn id="230" idx="2"/>
            <a:endCxn id="243" idx="0"/>
          </p:cNvCxnSpPr>
          <p:nvPr/>
        </p:nvCxnSpPr>
        <p:spPr>
          <a:xfrm>
            <a:off x="3571586" y="1403106"/>
            <a:ext cx="2946600" cy="664500"/>
          </a:xfrm>
          <a:prstGeom prst="straightConnector1">
            <a:avLst/>
          </a:prstGeom>
          <a:noFill/>
          <a:ln w="9525" cap="flat" cmpd="sng">
            <a:solidFill>
              <a:srgbClr val="666666"/>
            </a:solidFill>
            <a:prstDash val="solid"/>
            <a:round/>
            <a:headEnd type="none" w="med" len="med"/>
            <a:tailEnd type="triangle"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536" name="Shape 1536"/>
        <p:cNvGrpSpPr/>
        <p:nvPr/>
      </p:nvGrpSpPr>
      <p:grpSpPr>
        <a:xfrm>
          <a:off x="0" y="0"/>
          <a:ext cx="0" cy="0"/>
          <a:chOff x="0" y="0"/>
          <a:chExt cx="0" cy="0"/>
        </a:xfrm>
      </p:grpSpPr>
      <p:sp>
        <p:nvSpPr>
          <p:cNvPr id="1537" name="Google Shape;1537;p8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538" name="Google Shape;1538;p8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539" name="Google Shape;1539;p8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40" name="Google Shape;1540;p83"/>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41" name="Google Shape;1541;p83"/>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42" name="Google Shape;1542;p83"/>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43" name="Google Shape;1543;p83"/>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44" name="Google Shape;1544;p83"/>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45" name="Google Shape;1545;p83"/>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46" name="Google Shape;1546;p83"/>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47" name="Google Shape;1547;p83"/>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48" name="Google Shape;1548;p83"/>
          <p:cNvSpPr txBox="1"/>
          <p:nvPr/>
        </p:nvSpPr>
        <p:spPr>
          <a:xfrm>
            <a:off x="39022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549" name="Google Shape;1549;p83"/>
          <p:cNvSpPr txBox="1"/>
          <p:nvPr/>
        </p:nvSpPr>
        <p:spPr>
          <a:xfrm>
            <a:off x="2979600"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550" name="Google Shape;1550;p83"/>
          <p:cNvSpPr/>
          <p:nvPr/>
        </p:nvSpPr>
        <p:spPr>
          <a:xfrm rot="-5400000">
            <a:off x="5624975" y="1254375"/>
            <a:ext cx="260700" cy="2900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83"/>
          <p:cNvSpPr/>
          <p:nvPr/>
        </p:nvSpPr>
        <p:spPr>
          <a:xfrm rot="-5400000">
            <a:off x="3417045" y="2003475"/>
            <a:ext cx="260700" cy="1402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83"/>
          <p:cNvSpPr txBox="1"/>
          <p:nvPr/>
        </p:nvSpPr>
        <p:spPr>
          <a:xfrm>
            <a:off x="32100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553" name="Google Shape;1553;p83"/>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554" name="Google Shape;1554;p83"/>
          <p:cNvSpPr txBox="1"/>
          <p:nvPr/>
        </p:nvSpPr>
        <p:spPr>
          <a:xfrm>
            <a:off x="4305075" y="2237025"/>
            <a:ext cx="2900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555" name="Google Shape;1555;p83"/>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559" name="Shape 1559"/>
        <p:cNvGrpSpPr/>
        <p:nvPr/>
      </p:nvGrpSpPr>
      <p:grpSpPr>
        <a:xfrm>
          <a:off x="0" y="0"/>
          <a:ext cx="0" cy="0"/>
          <a:chOff x="0" y="0"/>
          <a:chExt cx="0" cy="0"/>
        </a:xfrm>
      </p:grpSpPr>
      <p:sp>
        <p:nvSpPr>
          <p:cNvPr id="1560" name="Google Shape;1560;p8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561" name="Google Shape;1561;p8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562" name="Google Shape;1562;p8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63" name="Google Shape;1563;p8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64" name="Google Shape;1564;p84"/>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65" name="Google Shape;1565;p84"/>
          <p:cNvSpPr/>
          <p:nvPr/>
        </p:nvSpPr>
        <p:spPr>
          <a:xfrm>
            <a:off x="429389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66" name="Google Shape;1566;p84"/>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67" name="Google Shape;1567;p84"/>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68" name="Google Shape;1568;p84"/>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69" name="Google Shape;1569;p84"/>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70" name="Google Shape;1570;p84"/>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71" name="Google Shape;1571;p84"/>
          <p:cNvSpPr txBox="1"/>
          <p:nvPr/>
        </p:nvSpPr>
        <p:spPr>
          <a:xfrm>
            <a:off x="4435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572" name="Google Shape;1572;p84"/>
          <p:cNvSpPr txBox="1"/>
          <p:nvPr/>
        </p:nvSpPr>
        <p:spPr>
          <a:xfrm>
            <a:off x="4427400"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573" name="Google Shape;1573;p84"/>
          <p:cNvSpPr/>
          <p:nvPr/>
        </p:nvSpPr>
        <p:spPr>
          <a:xfrm rot="-5400000">
            <a:off x="5624975" y="1254375"/>
            <a:ext cx="260700" cy="2900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84"/>
          <p:cNvSpPr/>
          <p:nvPr/>
        </p:nvSpPr>
        <p:spPr>
          <a:xfrm rot="-5400000">
            <a:off x="3417045" y="2003475"/>
            <a:ext cx="260700" cy="1402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84"/>
          <p:cNvSpPr txBox="1"/>
          <p:nvPr/>
        </p:nvSpPr>
        <p:spPr>
          <a:xfrm>
            <a:off x="32100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576" name="Google Shape;1576;p84"/>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577" name="Google Shape;1577;p84"/>
          <p:cNvSpPr txBox="1"/>
          <p:nvPr/>
        </p:nvSpPr>
        <p:spPr>
          <a:xfrm>
            <a:off x="4305075" y="2237025"/>
            <a:ext cx="2900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578" name="Google Shape;1578;p84"/>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582" name="Shape 1582"/>
        <p:cNvGrpSpPr/>
        <p:nvPr/>
      </p:nvGrpSpPr>
      <p:grpSpPr>
        <a:xfrm>
          <a:off x="0" y="0"/>
          <a:ext cx="0" cy="0"/>
          <a:chOff x="0" y="0"/>
          <a:chExt cx="0" cy="0"/>
        </a:xfrm>
      </p:grpSpPr>
      <p:sp>
        <p:nvSpPr>
          <p:cNvPr id="1583" name="Google Shape;1583;p8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584" name="Google Shape;1584;p8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585" name="Google Shape;1585;p8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86" name="Google Shape;1586;p8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87" name="Google Shape;1587;p85"/>
          <p:cNvSpPr/>
          <p:nvPr/>
        </p:nvSpPr>
        <p:spPr>
          <a:xfrm>
            <a:off x="380870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88" name="Google Shape;1588;p85"/>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89" name="Google Shape;1589;p85"/>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90" name="Google Shape;1590;p85"/>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91" name="Google Shape;1591;p85"/>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92" name="Google Shape;1592;p85"/>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93" name="Google Shape;1593;p85"/>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94" name="Google Shape;1594;p85"/>
          <p:cNvSpPr txBox="1"/>
          <p:nvPr/>
        </p:nvSpPr>
        <p:spPr>
          <a:xfrm>
            <a:off x="4435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595" name="Google Shape;1595;p85"/>
          <p:cNvSpPr txBox="1"/>
          <p:nvPr/>
        </p:nvSpPr>
        <p:spPr>
          <a:xfrm>
            <a:off x="3916659"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596" name="Google Shape;1596;p85"/>
          <p:cNvSpPr/>
          <p:nvPr/>
        </p:nvSpPr>
        <p:spPr>
          <a:xfrm rot="-5400000">
            <a:off x="5879950" y="1509225"/>
            <a:ext cx="260700" cy="23907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85"/>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598" name="Google Shape;1598;p85"/>
          <p:cNvSpPr txBox="1"/>
          <p:nvPr/>
        </p:nvSpPr>
        <p:spPr>
          <a:xfrm>
            <a:off x="4814775" y="2237025"/>
            <a:ext cx="23907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599" name="Google Shape;1599;p85"/>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603" name="Shape 1603"/>
        <p:cNvGrpSpPr/>
        <p:nvPr/>
      </p:nvGrpSpPr>
      <p:grpSpPr>
        <a:xfrm>
          <a:off x="0" y="0"/>
          <a:ext cx="0" cy="0"/>
          <a:chOff x="0" y="0"/>
          <a:chExt cx="0" cy="0"/>
        </a:xfrm>
      </p:grpSpPr>
      <p:sp>
        <p:nvSpPr>
          <p:cNvPr id="1604" name="Google Shape;1604;p8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605" name="Google Shape;1605;p8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606" name="Google Shape;1606;p8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07" name="Google Shape;1607;p8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08" name="Google Shape;1608;p8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09" name="Google Shape;1609;p86"/>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10" name="Google Shape;1610;p86"/>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11" name="Google Shape;1611;p86"/>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12" name="Google Shape;1612;p86"/>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13" name="Google Shape;1613;p86"/>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14" name="Google Shape;1614;p86"/>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15" name="Google Shape;1615;p86"/>
          <p:cNvSpPr txBox="1"/>
          <p:nvPr/>
        </p:nvSpPr>
        <p:spPr>
          <a:xfrm>
            <a:off x="44356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616" name="Google Shape;1616;p86"/>
          <p:cNvSpPr txBox="1"/>
          <p:nvPr/>
        </p:nvSpPr>
        <p:spPr>
          <a:xfrm>
            <a:off x="3916659"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617" name="Google Shape;1617;p86"/>
          <p:cNvSpPr/>
          <p:nvPr/>
        </p:nvSpPr>
        <p:spPr>
          <a:xfrm rot="-5400000">
            <a:off x="5879950" y="1509225"/>
            <a:ext cx="260700" cy="23907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86"/>
          <p:cNvSpPr/>
          <p:nvPr/>
        </p:nvSpPr>
        <p:spPr>
          <a:xfrm rot="-5400000">
            <a:off x="3666352" y="1754175"/>
            <a:ext cx="260700" cy="190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86"/>
          <p:cNvSpPr txBox="1"/>
          <p:nvPr/>
        </p:nvSpPr>
        <p:spPr>
          <a:xfrm>
            <a:off x="34613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620" name="Google Shape;1620;p86"/>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621" name="Google Shape;1621;p86"/>
          <p:cNvSpPr txBox="1"/>
          <p:nvPr/>
        </p:nvSpPr>
        <p:spPr>
          <a:xfrm>
            <a:off x="4814775" y="2237025"/>
            <a:ext cx="23907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622" name="Google Shape;1622;p86"/>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626" name="Shape 1626"/>
        <p:cNvGrpSpPr/>
        <p:nvPr/>
      </p:nvGrpSpPr>
      <p:grpSpPr>
        <a:xfrm>
          <a:off x="0" y="0"/>
          <a:ext cx="0" cy="0"/>
          <a:chOff x="0" y="0"/>
          <a:chExt cx="0" cy="0"/>
        </a:xfrm>
      </p:grpSpPr>
      <p:sp>
        <p:nvSpPr>
          <p:cNvPr id="1627" name="Google Shape;1627;p8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628" name="Google Shape;1628;p8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629" name="Google Shape;1629;p8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30" name="Google Shape;1630;p8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31" name="Google Shape;1631;p8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32" name="Google Shape;1632;p87"/>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33" name="Google Shape;1633;p87"/>
          <p:cNvSpPr/>
          <p:nvPr/>
        </p:nvSpPr>
        <p:spPr>
          <a:xfrm>
            <a:off x="477863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34" name="Google Shape;1634;p87"/>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35" name="Google Shape;1635;p87"/>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36" name="Google Shape;1636;p87"/>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37" name="Google Shape;1637;p87"/>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38" name="Google Shape;1638;p87"/>
          <p:cNvSpPr txBox="1"/>
          <p:nvPr/>
        </p:nvSpPr>
        <p:spPr>
          <a:xfrm>
            <a:off x="4907259"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639" name="Google Shape;1639;p87"/>
          <p:cNvSpPr/>
          <p:nvPr/>
        </p:nvSpPr>
        <p:spPr>
          <a:xfrm rot="-5400000">
            <a:off x="5879950" y="1509225"/>
            <a:ext cx="260700" cy="23907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87"/>
          <p:cNvSpPr/>
          <p:nvPr/>
        </p:nvSpPr>
        <p:spPr>
          <a:xfrm rot="-5400000">
            <a:off x="3666352" y="1754175"/>
            <a:ext cx="260700" cy="190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87"/>
          <p:cNvSpPr txBox="1"/>
          <p:nvPr/>
        </p:nvSpPr>
        <p:spPr>
          <a:xfrm>
            <a:off x="34613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642" name="Google Shape;1642;p87"/>
          <p:cNvSpPr txBox="1"/>
          <p:nvPr/>
        </p:nvSpPr>
        <p:spPr>
          <a:xfrm>
            <a:off x="48928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643" name="Google Shape;1643;p87"/>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644" name="Google Shape;1644;p87"/>
          <p:cNvSpPr txBox="1"/>
          <p:nvPr/>
        </p:nvSpPr>
        <p:spPr>
          <a:xfrm>
            <a:off x="4814775" y="2237025"/>
            <a:ext cx="23907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645" name="Google Shape;1645;p87"/>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649" name="Shape 1649"/>
        <p:cNvGrpSpPr/>
        <p:nvPr/>
      </p:nvGrpSpPr>
      <p:grpSpPr>
        <a:xfrm>
          <a:off x="0" y="0"/>
          <a:ext cx="0" cy="0"/>
          <a:chOff x="0" y="0"/>
          <a:chExt cx="0" cy="0"/>
        </a:xfrm>
      </p:grpSpPr>
      <p:sp>
        <p:nvSpPr>
          <p:cNvPr id="1650" name="Google Shape;1650;p8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651" name="Google Shape;1651;p8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652" name="Google Shape;1652;p8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53" name="Google Shape;1653;p8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54" name="Google Shape;1654;p8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55" name="Google Shape;1655;p88"/>
          <p:cNvSpPr/>
          <p:nvPr/>
        </p:nvSpPr>
        <p:spPr>
          <a:xfrm>
            <a:off x="429389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56" name="Google Shape;1656;p8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57" name="Google Shape;1657;p88"/>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58" name="Google Shape;1658;p88"/>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59" name="Google Shape;1659;p88"/>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60" name="Google Shape;1660;p88"/>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61" name="Google Shape;1661;p88"/>
          <p:cNvSpPr txBox="1"/>
          <p:nvPr/>
        </p:nvSpPr>
        <p:spPr>
          <a:xfrm>
            <a:off x="48928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662" name="Google Shape;1662;p88"/>
          <p:cNvSpPr txBox="1"/>
          <p:nvPr/>
        </p:nvSpPr>
        <p:spPr>
          <a:xfrm>
            <a:off x="4396517"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663" name="Google Shape;1663;p88"/>
          <p:cNvSpPr/>
          <p:nvPr/>
        </p:nvSpPr>
        <p:spPr>
          <a:xfrm rot="-5400000">
            <a:off x="6134925" y="1764075"/>
            <a:ext cx="260700" cy="1881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88"/>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665" name="Google Shape;1665;p88"/>
          <p:cNvSpPr txBox="1"/>
          <p:nvPr/>
        </p:nvSpPr>
        <p:spPr>
          <a:xfrm>
            <a:off x="5324475" y="2237025"/>
            <a:ext cx="18810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666" name="Google Shape;1666;p88"/>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670" name="Shape 1670"/>
        <p:cNvGrpSpPr/>
        <p:nvPr/>
      </p:nvGrpSpPr>
      <p:grpSpPr>
        <a:xfrm>
          <a:off x="0" y="0"/>
          <a:ext cx="0" cy="0"/>
          <a:chOff x="0" y="0"/>
          <a:chExt cx="0" cy="0"/>
        </a:xfrm>
      </p:grpSpPr>
      <p:sp>
        <p:nvSpPr>
          <p:cNvPr id="1671" name="Google Shape;1671;p8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672" name="Google Shape;1672;p8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673" name="Google Shape;1673;p8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74" name="Google Shape;1674;p89"/>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75" name="Google Shape;1675;p89"/>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76" name="Google Shape;1676;p89"/>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77" name="Google Shape;1677;p89"/>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78" name="Google Shape;1678;p89"/>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79" name="Google Shape;1679;p89"/>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80" name="Google Shape;1680;p89"/>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81" name="Google Shape;1681;p89"/>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82" name="Google Shape;1682;p89"/>
          <p:cNvSpPr txBox="1"/>
          <p:nvPr/>
        </p:nvSpPr>
        <p:spPr>
          <a:xfrm>
            <a:off x="4892824"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683" name="Google Shape;1683;p89"/>
          <p:cNvSpPr txBox="1"/>
          <p:nvPr/>
        </p:nvSpPr>
        <p:spPr>
          <a:xfrm>
            <a:off x="4396517"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684" name="Google Shape;1684;p89"/>
          <p:cNvSpPr/>
          <p:nvPr/>
        </p:nvSpPr>
        <p:spPr>
          <a:xfrm rot="-5400000">
            <a:off x="6134925" y="1764075"/>
            <a:ext cx="260700" cy="1881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89"/>
          <p:cNvSpPr/>
          <p:nvPr/>
        </p:nvSpPr>
        <p:spPr>
          <a:xfrm rot="-5400000">
            <a:off x="3887150" y="1533375"/>
            <a:ext cx="260700" cy="2342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89"/>
          <p:cNvSpPr txBox="1"/>
          <p:nvPr/>
        </p:nvSpPr>
        <p:spPr>
          <a:xfrm>
            <a:off x="36899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687" name="Google Shape;1687;p89"/>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688" name="Google Shape;1688;p89"/>
          <p:cNvSpPr txBox="1"/>
          <p:nvPr/>
        </p:nvSpPr>
        <p:spPr>
          <a:xfrm>
            <a:off x="5324475" y="2237025"/>
            <a:ext cx="18810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689" name="Google Shape;1689;p89"/>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693" name="Shape 1693"/>
        <p:cNvGrpSpPr/>
        <p:nvPr/>
      </p:nvGrpSpPr>
      <p:grpSpPr>
        <a:xfrm>
          <a:off x="0" y="0"/>
          <a:ext cx="0" cy="0"/>
          <a:chOff x="0" y="0"/>
          <a:chExt cx="0" cy="0"/>
        </a:xfrm>
      </p:grpSpPr>
      <p:sp>
        <p:nvSpPr>
          <p:cNvPr id="1694" name="Google Shape;1694;p9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695" name="Google Shape;1695;p9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696" name="Google Shape;1696;p9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97" name="Google Shape;1697;p90"/>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98" name="Google Shape;1698;p90"/>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99" name="Google Shape;1699;p90"/>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00" name="Google Shape;1700;p90"/>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01" name="Google Shape;1701;p90"/>
          <p:cNvSpPr/>
          <p:nvPr/>
        </p:nvSpPr>
        <p:spPr>
          <a:xfrm>
            <a:off x="526382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02" name="Google Shape;1702;p90"/>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03" name="Google Shape;1703;p90"/>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04" name="Google Shape;1704;p90"/>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05" name="Google Shape;1705;p90"/>
          <p:cNvSpPr txBox="1"/>
          <p:nvPr/>
        </p:nvSpPr>
        <p:spPr>
          <a:xfrm>
            <a:off x="53922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706" name="Google Shape;1706;p90"/>
          <p:cNvSpPr txBox="1"/>
          <p:nvPr/>
        </p:nvSpPr>
        <p:spPr>
          <a:xfrm>
            <a:off x="5387117"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707" name="Google Shape;1707;p90"/>
          <p:cNvSpPr/>
          <p:nvPr/>
        </p:nvSpPr>
        <p:spPr>
          <a:xfrm rot="-5400000">
            <a:off x="6134925" y="1764075"/>
            <a:ext cx="260700" cy="1881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90"/>
          <p:cNvSpPr/>
          <p:nvPr/>
        </p:nvSpPr>
        <p:spPr>
          <a:xfrm rot="-5400000">
            <a:off x="3887150" y="1533375"/>
            <a:ext cx="260700" cy="2342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90"/>
          <p:cNvSpPr txBox="1"/>
          <p:nvPr/>
        </p:nvSpPr>
        <p:spPr>
          <a:xfrm>
            <a:off x="36899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710" name="Google Shape;1710;p90"/>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711" name="Google Shape;1711;p90"/>
          <p:cNvSpPr txBox="1"/>
          <p:nvPr/>
        </p:nvSpPr>
        <p:spPr>
          <a:xfrm>
            <a:off x="5324475" y="2237025"/>
            <a:ext cx="18810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712" name="Google Shape;1712;p90"/>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716" name="Shape 1716"/>
        <p:cNvGrpSpPr/>
        <p:nvPr/>
      </p:nvGrpSpPr>
      <p:grpSpPr>
        <a:xfrm>
          <a:off x="0" y="0"/>
          <a:ext cx="0" cy="0"/>
          <a:chOff x="0" y="0"/>
          <a:chExt cx="0" cy="0"/>
        </a:xfrm>
      </p:grpSpPr>
      <p:sp>
        <p:nvSpPr>
          <p:cNvPr id="1717" name="Google Shape;1717;p9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718" name="Google Shape;1718;p9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719" name="Google Shape;1719;p9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20" name="Google Shape;1720;p91"/>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21" name="Google Shape;1721;p91"/>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22" name="Google Shape;1722;p91"/>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23" name="Google Shape;1723;p91"/>
          <p:cNvSpPr/>
          <p:nvPr/>
        </p:nvSpPr>
        <p:spPr>
          <a:xfrm>
            <a:off x="477863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24" name="Google Shape;1724;p91"/>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25" name="Google Shape;1725;p91"/>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26" name="Google Shape;1726;p91"/>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27" name="Google Shape;1727;p91"/>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28" name="Google Shape;1728;p91"/>
          <p:cNvSpPr txBox="1"/>
          <p:nvPr/>
        </p:nvSpPr>
        <p:spPr>
          <a:xfrm>
            <a:off x="53922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729" name="Google Shape;1729;p91"/>
          <p:cNvSpPr txBox="1"/>
          <p:nvPr/>
        </p:nvSpPr>
        <p:spPr>
          <a:xfrm>
            <a:off x="4876376"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730" name="Google Shape;1730;p91"/>
          <p:cNvSpPr/>
          <p:nvPr/>
        </p:nvSpPr>
        <p:spPr>
          <a:xfrm rot="-5400000">
            <a:off x="6361450" y="1990725"/>
            <a:ext cx="260700" cy="14277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91"/>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732" name="Google Shape;1732;p91"/>
          <p:cNvSpPr txBox="1"/>
          <p:nvPr/>
        </p:nvSpPr>
        <p:spPr>
          <a:xfrm>
            <a:off x="5753175" y="2237025"/>
            <a:ext cx="14523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733" name="Google Shape;1733;p91"/>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737" name="Shape 1737"/>
        <p:cNvGrpSpPr/>
        <p:nvPr/>
      </p:nvGrpSpPr>
      <p:grpSpPr>
        <a:xfrm>
          <a:off x="0" y="0"/>
          <a:ext cx="0" cy="0"/>
          <a:chOff x="0" y="0"/>
          <a:chExt cx="0" cy="0"/>
        </a:xfrm>
      </p:grpSpPr>
      <p:sp>
        <p:nvSpPr>
          <p:cNvPr id="1738" name="Google Shape;1738;p9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739" name="Google Shape;1739;p9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740" name="Google Shape;1740;p92"/>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41" name="Google Shape;1741;p92"/>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42" name="Google Shape;1742;p92"/>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43" name="Google Shape;1743;p92"/>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44" name="Google Shape;1744;p92"/>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45" name="Google Shape;1745;p92"/>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46" name="Google Shape;1746;p92"/>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47" name="Google Shape;1747;p92"/>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48" name="Google Shape;1748;p92"/>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49" name="Google Shape;1749;p92"/>
          <p:cNvSpPr txBox="1"/>
          <p:nvPr/>
        </p:nvSpPr>
        <p:spPr>
          <a:xfrm>
            <a:off x="53922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750" name="Google Shape;1750;p92"/>
          <p:cNvSpPr txBox="1"/>
          <p:nvPr/>
        </p:nvSpPr>
        <p:spPr>
          <a:xfrm>
            <a:off x="4876376"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751" name="Google Shape;1751;p92"/>
          <p:cNvSpPr/>
          <p:nvPr/>
        </p:nvSpPr>
        <p:spPr>
          <a:xfrm rot="-5400000">
            <a:off x="6361450" y="1990725"/>
            <a:ext cx="260700" cy="14277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92"/>
          <p:cNvSpPr/>
          <p:nvPr/>
        </p:nvSpPr>
        <p:spPr>
          <a:xfrm rot="-5400000">
            <a:off x="4136450" y="1284075"/>
            <a:ext cx="260700" cy="2841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92"/>
          <p:cNvSpPr txBox="1"/>
          <p:nvPr/>
        </p:nvSpPr>
        <p:spPr>
          <a:xfrm>
            <a:off x="39185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754" name="Google Shape;1754;p92"/>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755" name="Google Shape;1755;p92"/>
          <p:cNvSpPr txBox="1"/>
          <p:nvPr/>
        </p:nvSpPr>
        <p:spPr>
          <a:xfrm>
            <a:off x="5753175" y="2237025"/>
            <a:ext cx="14523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756" name="Google Shape;1756;p92"/>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56" name="Shape 256"/>
        <p:cNvGrpSpPr/>
        <p:nvPr/>
      </p:nvGrpSpPr>
      <p:grpSpPr>
        <a:xfrm>
          <a:off x="0" y="0"/>
          <a:ext cx="0" cy="0"/>
          <a:chOff x="0" y="0"/>
          <a:chExt cx="0" cy="0"/>
        </a:xfrm>
      </p:grpSpPr>
      <p:sp>
        <p:nvSpPr>
          <p:cNvPr id="257" name="Google Shape;257;p3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 Runtime</a:t>
            </a:r>
            <a:endParaRPr lang="en-GB"/>
          </a:p>
        </p:txBody>
      </p:sp>
      <p:sp>
        <p:nvSpPr>
          <p:cNvPr id="258" name="Google Shape;258;p30"/>
          <p:cNvSpPr txBox="1"/>
          <p:nvPr>
            <p:ph type="body" idx="1"/>
          </p:nvPr>
        </p:nvSpPr>
        <p:spPr>
          <a:xfrm>
            <a:off x="287325" y="3633950"/>
            <a:ext cx="8443800" cy="109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How does the runtime of merge grow with N, the total number of items?</a:t>
            </a:r>
            <a:endParaRPr lang="en-GB"/>
          </a:p>
          <a:p>
            <a:pPr marL="0" lvl="0" indent="0" algn="l" rtl="0">
              <a:spcBef>
                <a:spcPts val="600"/>
              </a:spcBef>
              <a:spcAft>
                <a:spcPts val="0"/>
              </a:spcAft>
              <a:buNone/>
            </a:pPr>
            <a:r>
              <a:rPr lang="en-GB" b="1"/>
              <a:t>C. Θ(N)</a:t>
            </a:r>
            <a:r>
              <a:rPr lang="en-GB"/>
              <a:t>. Why? Use array writes as cost model, merge does exactly N writes.</a:t>
            </a:r>
            <a:endParaRPr lang="en-GB"/>
          </a:p>
        </p:txBody>
      </p:sp>
      <p:sp>
        <p:nvSpPr>
          <p:cNvPr id="259" name="Google Shape;259;p30"/>
          <p:cNvSpPr/>
          <p:nvPr/>
        </p:nvSpPr>
        <p:spPr>
          <a:xfrm>
            <a:off x="137947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60" name="Google Shape;260;p30"/>
          <p:cNvSpPr/>
          <p:nvPr/>
        </p:nvSpPr>
        <p:spPr>
          <a:xfrm>
            <a:off x="1864664"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61" name="Google Shape;261;p30"/>
          <p:cNvSpPr/>
          <p:nvPr/>
        </p:nvSpPr>
        <p:spPr>
          <a:xfrm>
            <a:off x="235400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62" name="Google Shape;262;p30"/>
          <p:cNvSpPr/>
          <p:nvPr/>
        </p:nvSpPr>
        <p:spPr>
          <a:xfrm>
            <a:off x="2839194"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63" name="Google Shape;263;p30"/>
          <p:cNvSpPr/>
          <p:nvPr/>
        </p:nvSpPr>
        <p:spPr>
          <a:xfrm>
            <a:off x="3323936"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11</a:t>
            </a:r>
            <a:endParaRPr sz="1800">
              <a:latin typeface="Calibri" panose="020F0502020204030204"/>
              <a:ea typeface="Calibri" panose="020F0502020204030204"/>
              <a:cs typeface="Calibri" panose="020F0502020204030204"/>
              <a:sym typeface="Calibri" panose="020F0502020204030204"/>
            </a:endParaRPr>
          </a:p>
        </p:txBody>
      </p:sp>
      <p:sp>
        <p:nvSpPr>
          <p:cNvPr id="264" name="Google Shape;264;p30"/>
          <p:cNvSpPr/>
          <p:nvPr/>
        </p:nvSpPr>
        <p:spPr>
          <a:xfrm>
            <a:off x="559922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65" name="Google Shape;265;p30"/>
          <p:cNvSpPr/>
          <p:nvPr/>
        </p:nvSpPr>
        <p:spPr>
          <a:xfrm>
            <a:off x="6088566"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66" name="Google Shape;266;p30"/>
          <p:cNvSpPr/>
          <p:nvPr/>
        </p:nvSpPr>
        <p:spPr>
          <a:xfrm>
            <a:off x="6573755"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67" name="Google Shape;267;p30"/>
          <p:cNvSpPr/>
          <p:nvPr/>
        </p:nvSpPr>
        <p:spPr>
          <a:xfrm>
            <a:off x="7063130" y="907806"/>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68" name="Google Shape;268;p30"/>
          <p:cNvSpPr/>
          <p:nvPr/>
        </p:nvSpPr>
        <p:spPr>
          <a:xfrm>
            <a:off x="237697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69" name="Google Shape;269;p30"/>
          <p:cNvSpPr/>
          <p:nvPr/>
        </p:nvSpPr>
        <p:spPr>
          <a:xfrm>
            <a:off x="2862164"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a:t>
            </a:r>
            <a:endParaRPr sz="1800">
              <a:latin typeface="Calibri" panose="020F0502020204030204"/>
              <a:ea typeface="Calibri" panose="020F0502020204030204"/>
              <a:cs typeface="Calibri" panose="020F0502020204030204"/>
              <a:sym typeface="Calibri" panose="020F0502020204030204"/>
            </a:endParaRPr>
          </a:p>
        </p:txBody>
      </p:sp>
      <p:sp>
        <p:nvSpPr>
          <p:cNvPr id="270" name="Google Shape;270;p30"/>
          <p:cNvSpPr/>
          <p:nvPr/>
        </p:nvSpPr>
        <p:spPr>
          <a:xfrm>
            <a:off x="335150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a:t>
            </a:r>
            <a:endParaRPr sz="1800">
              <a:latin typeface="Calibri" panose="020F0502020204030204"/>
              <a:ea typeface="Calibri" panose="020F0502020204030204"/>
              <a:cs typeface="Calibri" panose="020F0502020204030204"/>
              <a:sym typeface="Calibri" panose="020F0502020204030204"/>
            </a:endParaRPr>
          </a:p>
        </p:txBody>
      </p:sp>
      <p:sp>
        <p:nvSpPr>
          <p:cNvPr id="271" name="Google Shape;271;p30"/>
          <p:cNvSpPr/>
          <p:nvPr/>
        </p:nvSpPr>
        <p:spPr>
          <a:xfrm>
            <a:off x="3836694"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5</a:t>
            </a:r>
            <a:endParaRPr sz="1800">
              <a:latin typeface="Calibri" panose="020F0502020204030204"/>
              <a:ea typeface="Calibri" panose="020F0502020204030204"/>
              <a:cs typeface="Calibri" panose="020F0502020204030204"/>
              <a:sym typeface="Calibri" panose="020F0502020204030204"/>
            </a:endParaRPr>
          </a:p>
        </p:txBody>
      </p:sp>
      <p:sp>
        <p:nvSpPr>
          <p:cNvPr id="272" name="Google Shape;272;p30"/>
          <p:cNvSpPr/>
          <p:nvPr/>
        </p:nvSpPr>
        <p:spPr>
          <a:xfrm>
            <a:off x="4321436"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6</a:t>
            </a:r>
            <a:endParaRPr sz="1800">
              <a:latin typeface="Calibri" panose="020F0502020204030204"/>
              <a:ea typeface="Calibri" panose="020F0502020204030204"/>
              <a:cs typeface="Calibri" panose="020F0502020204030204"/>
              <a:sym typeface="Calibri" panose="020F0502020204030204"/>
            </a:endParaRPr>
          </a:p>
        </p:txBody>
      </p:sp>
      <p:sp>
        <p:nvSpPr>
          <p:cNvPr id="273" name="Google Shape;273;p30"/>
          <p:cNvSpPr/>
          <p:nvPr/>
        </p:nvSpPr>
        <p:spPr>
          <a:xfrm>
            <a:off x="480662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7</a:t>
            </a:r>
            <a:endParaRPr sz="1800">
              <a:latin typeface="Calibri" panose="020F0502020204030204"/>
              <a:ea typeface="Calibri" panose="020F0502020204030204"/>
              <a:cs typeface="Calibri" panose="020F0502020204030204"/>
              <a:sym typeface="Calibri" panose="020F0502020204030204"/>
            </a:endParaRPr>
          </a:p>
        </p:txBody>
      </p:sp>
      <p:sp>
        <p:nvSpPr>
          <p:cNvPr id="274" name="Google Shape;274;p30"/>
          <p:cNvSpPr/>
          <p:nvPr/>
        </p:nvSpPr>
        <p:spPr>
          <a:xfrm>
            <a:off x="5295966"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8</a:t>
            </a:r>
            <a:endParaRPr sz="1800">
              <a:latin typeface="Calibri" panose="020F0502020204030204"/>
              <a:ea typeface="Calibri" panose="020F0502020204030204"/>
              <a:cs typeface="Calibri" panose="020F0502020204030204"/>
              <a:sym typeface="Calibri" panose="020F0502020204030204"/>
            </a:endParaRPr>
          </a:p>
        </p:txBody>
      </p:sp>
      <p:sp>
        <p:nvSpPr>
          <p:cNvPr id="275" name="Google Shape;275;p30"/>
          <p:cNvSpPr/>
          <p:nvPr/>
        </p:nvSpPr>
        <p:spPr>
          <a:xfrm>
            <a:off x="5781155"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10</a:t>
            </a:r>
            <a:endParaRPr sz="1800">
              <a:latin typeface="Calibri" panose="020F0502020204030204"/>
              <a:ea typeface="Calibri" panose="020F0502020204030204"/>
              <a:cs typeface="Calibri" panose="020F0502020204030204"/>
              <a:sym typeface="Calibri" panose="020F0502020204030204"/>
            </a:endParaRPr>
          </a:p>
        </p:txBody>
      </p:sp>
      <p:sp>
        <p:nvSpPr>
          <p:cNvPr id="276" name="Google Shape;276;p30"/>
          <p:cNvSpPr/>
          <p:nvPr/>
        </p:nvSpPr>
        <p:spPr>
          <a:xfrm>
            <a:off x="6270530" y="2067631"/>
            <a:ext cx="495300" cy="495300"/>
          </a:xfrm>
          <a:prstGeom prst="rect">
            <a:avLst/>
          </a:prstGeom>
          <a:solidFill>
            <a:srgbClr val="EFEFE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11</a:t>
            </a:r>
            <a:endParaRPr sz="1800">
              <a:latin typeface="Calibri" panose="020F0502020204030204"/>
              <a:ea typeface="Calibri" panose="020F0502020204030204"/>
              <a:cs typeface="Calibri" panose="020F0502020204030204"/>
              <a:sym typeface="Calibri" panose="020F0502020204030204"/>
            </a:endParaRPr>
          </a:p>
        </p:txBody>
      </p:sp>
      <p:cxnSp>
        <p:nvCxnSpPr>
          <p:cNvPr id="277" name="Google Shape;277;p30"/>
          <p:cNvCxnSpPr>
            <a:stCxn id="259" idx="2"/>
            <a:endCxn id="268" idx="0"/>
          </p:cNvCxnSpPr>
          <p:nvPr/>
        </p:nvCxnSpPr>
        <p:spPr>
          <a:xfrm>
            <a:off x="1627125" y="1403106"/>
            <a:ext cx="997500" cy="664500"/>
          </a:xfrm>
          <a:prstGeom prst="straightConnector1">
            <a:avLst/>
          </a:prstGeom>
          <a:noFill/>
          <a:ln w="9525" cap="flat" cmpd="sng">
            <a:solidFill>
              <a:srgbClr val="666666"/>
            </a:solidFill>
            <a:prstDash val="solid"/>
            <a:round/>
            <a:headEnd type="none" w="med" len="med"/>
            <a:tailEnd type="triangle" w="med" len="med"/>
          </a:ln>
        </p:spPr>
      </p:cxnSp>
      <p:cxnSp>
        <p:nvCxnSpPr>
          <p:cNvPr id="278" name="Google Shape;278;p30"/>
          <p:cNvCxnSpPr>
            <a:stCxn id="260" idx="2"/>
            <a:endCxn id="269" idx="0"/>
          </p:cNvCxnSpPr>
          <p:nvPr/>
        </p:nvCxnSpPr>
        <p:spPr>
          <a:xfrm>
            <a:off x="2112314" y="1403106"/>
            <a:ext cx="997500" cy="664500"/>
          </a:xfrm>
          <a:prstGeom prst="straightConnector1">
            <a:avLst/>
          </a:prstGeom>
          <a:noFill/>
          <a:ln w="9525" cap="flat" cmpd="sng">
            <a:solidFill>
              <a:srgbClr val="666666"/>
            </a:solidFill>
            <a:prstDash val="solid"/>
            <a:round/>
            <a:headEnd type="none" w="med" len="med"/>
            <a:tailEnd type="triangle" w="med" len="med"/>
          </a:ln>
        </p:spPr>
      </p:cxnSp>
      <p:cxnSp>
        <p:nvCxnSpPr>
          <p:cNvPr id="279" name="Google Shape;279;p30"/>
          <p:cNvCxnSpPr>
            <a:stCxn id="264" idx="2"/>
            <a:endCxn id="270" idx="0"/>
          </p:cNvCxnSpPr>
          <p:nvPr/>
        </p:nvCxnSpPr>
        <p:spPr>
          <a:xfrm flipH="1">
            <a:off x="3599275" y="1403106"/>
            <a:ext cx="2247600" cy="664500"/>
          </a:xfrm>
          <a:prstGeom prst="straightConnector1">
            <a:avLst/>
          </a:prstGeom>
          <a:noFill/>
          <a:ln w="9525" cap="flat" cmpd="sng">
            <a:solidFill>
              <a:srgbClr val="666666"/>
            </a:solidFill>
            <a:prstDash val="solid"/>
            <a:round/>
            <a:headEnd type="none" w="med" len="med"/>
            <a:tailEnd type="triangle" w="med" len="med"/>
          </a:ln>
        </p:spPr>
      </p:cxnSp>
      <p:cxnSp>
        <p:nvCxnSpPr>
          <p:cNvPr id="280" name="Google Shape;280;p30"/>
          <p:cNvCxnSpPr>
            <a:stCxn id="265" idx="2"/>
            <a:endCxn id="271" idx="0"/>
          </p:cNvCxnSpPr>
          <p:nvPr/>
        </p:nvCxnSpPr>
        <p:spPr>
          <a:xfrm flipH="1">
            <a:off x="4084416" y="1403106"/>
            <a:ext cx="2251800" cy="664500"/>
          </a:xfrm>
          <a:prstGeom prst="straightConnector1">
            <a:avLst/>
          </a:prstGeom>
          <a:noFill/>
          <a:ln w="9525" cap="flat" cmpd="sng">
            <a:solidFill>
              <a:srgbClr val="666666"/>
            </a:solidFill>
            <a:prstDash val="solid"/>
            <a:round/>
            <a:headEnd type="none" w="med" len="med"/>
            <a:tailEnd type="triangle" w="med" len="med"/>
          </a:ln>
        </p:spPr>
      </p:cxnSp>
      <p:cxnSp>
        <p:nvCxnSpPr>
          <p:cNvPr id="281" name="Google Shape;281;p30"/>
          <p:cNvCxnSpPr>
            <a:stCxn id="261" idx="2"/>
            <a:endCxn id="272" idx="0"/>
          </p:cNvCxnSpPr>
          <p:nvPr/>
        </p:nvCxnSpPr>
        <p:spPr>
          <a:xfrm>
            <a:off x="2601655" y="1403106"/>
            <a:ext cx="1967400" cy="664500"/>
          </a:xfrm>
          <a:prstGeom prst="straightConnector1">
            <a:avLst/>
          </a:prstGeom>
          <a:noFill/>
          <a:ln w="9525" cap="flat" cmpd="sng">
            <a:solidFill>
              <a:srgbClr val="666666"/>
            </a:solidFill>
            <a:prstDash val="solid"/>
            <a:round/>
            <a:headEnd type="none" w="med" len="med"/>
            <a:tailEnd type="triangle" w="med" len="med"/>
          </a:ln>
        </p:spPr>
      </p:cxnSp>
      <p:cxnSp>
        <p:nvCxnSpPr>
          <p:cNvPr id="282" name="Google Shape;282;p30"/>
          <p:cNvCxnSpPr>
            <a:stCxn id="266" idx="2"/>
            <a:endCxn id="273" idx="0"/>
          </p:cNvCxnSpPr>
          <p:nvPr/>
        </p:nvCxnSpPr>
        <p:spPr>
          <a:xfrm flipH="1">
            <a:off x="5054405" y="1403106"/>
            <a:ext cx="1767000" cy="664500"/>
          </a:xfrm>
          <a:prstGeom prst="straightConnector1">
            <a:avLst/>
          </a:prstGeom>
          <a:noFill/>
          <a:ln w="9525" cap="flat" cmpd="sng">
            <a:solidFill>
              <a:srgbClr val="666666"/>
            </a:solidFill>
            <a:prstDash val="solid"/>
            <a:round/>
            <a:headEnd type="none" w="med" len="med"/>
            <a:tailEnd type="triangle" w="med" len="med"/>
          </a:ln>
        </p:spPr>
      </p:cxnSp>
      <p:cxnSp>
        <p:nvCxnSpPr>
          <p:cNvPr id="283" name="Google Shape;283;p30"/>
          <p:cNvCxnSpPr>
            <a:stCxn id="267" idx="2"/>
            <a:endCxn id="274" idx="0"/>
          </p:cNvCxnSpPr>
          <p:nvPr/>
        </p:nvCxnSpPr>
        <p:spPr>
          <a:xfrm flipH="1">
            <a:off x="5543480" y="1403106"/>
            <a:ext cx="1767300" cy="664500"/>
          </a:xfrm>
          <a:prstGeom prst="straightConnector1">
            <a:avLst/>
          </a:prstGeom>
          <a:noFill/>
          <a:ln w="9525" cap="flat" cmpd="sng">
            <a:solidFill>
              <a:srgbClr val="666666"/>
            </a:solidFill>
            <a:prstDash val="solid"/>
            <a:round/>
            <a:headEnd type="none" w="med" len="med"/>
            <a:tailEnd type="triangle" w="med" len="med"/>
          </a:ln>
        </p:spPr>
      </p:cxnSp>
      <p:cxnSp>
        <p:nvCxnSpPr>
          <p:cNvPr id="284" name="Google Shape;284;p30"/>
          <p:cNvCxnSpPr>
            <a:stCxn id="262" idx="2"/>
            <a:endCxn id="275" idx="0"/>
          </p:cNvCxnSpPr>
          <p:nvPr/>
        </p:nvCxnSpPr>
        <p:spPr>
          <a:xfrm>
            <a:off x="3086844" y="1403106"/>
            <a:ext cx="2942100" cy="664500"/>
          </a:xfrm>
          <a:prstGeom prst="straightConnector1">
            <a:avLst/>
          </a:prstGeom>
          <a:noFill/>
          <a:ln w="9525" cap="flat" cmpd="sng">
            <a:solidFill>
              <a:srgbClr val="666666"/>
            </a:solidFill>
            <a:prstDash val="solid"/>
            <a:round/>
            <a:headEnd type="none" w="med" len="med"/>
            <a:tailEnd type="triangle" w="med" len="med"/>
          </a:ln>
        </p:spPr>
      </p:cxnSp>
      <p:cxnSp>
        <p:nvCxnSpPr>
          <p:cNvPr id="285" name="Google Shape;285;p30"/>
          <p:cNvCxnSpPr>
            <a:stCxn id="263" idx="2"/>
            <a:endCxn id="276" idx="0"/>
          </p:cNvCxnSpPr>
          <p:nvPr/>
        </p:nvCxnSpPr>
        <p:spPr>
          <a:xfrm>
            <a:off x="3571586" y="1403106"/>
            <a:ext cx="2946600" cy="664500"/>
          </a:xfrm>
          <a:prstGeom prst="straightConnector1">
            <a:avLst/>
          </a:prstGeom>
          <a:noFill/>
          <a:ln w="9525" cap="flat" cmpd="sng">
            <a:solidFill>
              <a:srgbClr val="666666"/>
            </a:solidFill>
            <a:prstDash val="solid"/>
            <a:round/>
            <a:headEnd type="none" w="med" len="med"/>
            <a:tailEnd type="triangle" w="med" len="med"/>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760" name="Shape 1760"/>
        <p:cNvGrpSpPr/>
        <p:nvPr/>
      </p:nvGrpSpPr>
      <p:grpSpPr>
        <a:xfrm>
          <a:off x="0" y="0"/>
          <a:ext cx="0" cy="0"/>
          <a:chOff x="0" y="0"/>
          <a:chExt cx="0" cy="0"/>
        </a:xfrm>
      </p:grpSpPr>
      <p:sp>
        <p:nvSpPr>
          <p:cNvPr id="1761" name="Google Shape;1761;p9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762" name="Google Shape;1762;p9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r>
              <a:rPr lang="en-GB" b="1"/>
              <a:t>.</a:t>
            </a:r>
            <a:endParaRPr b="1"/>
          </a:p>
        </p:txBody>
      </p:sp>
      <p:sp>
        <p:nvSpPr>
          <p:cNvPr id="1763" name="Google Shape;1763;p9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64" name="Google Shape;1764;p93"/>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65" name="Google Shape;1765;p93"/>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66" name="Google Shape;1766;p93"/>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67" name="Google Shape;1767;p93"/>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68" name="Google Shape;1768;p93"/>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69" name="Google Shape;1769;p93"/>
          <p:cNvSpPr/>
          <p:nvPr/>
        </p:nvSpPr>
        <p:spPr>
          <a:xfrm>
            <a:off x="575316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70" name="Google Shape;1770;p93"/>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71" name="Google Shape;1771;p93"/>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72" name="Google Shape;1772;p93"/>
          <p:cNvSpPr txBox="1"/>
          <p:nvPr/>
        </p:nvSpPr>
        <p:spPr>
          <a:xfrm>
            <a:off x="58494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773" name="Google Shape;1773;p93"/>
          <p:cNvSpPr txBox="1"/>
          <p:nvPr/>
        </p:nvSpPr>
        <p:spPr>
          <a:xfrm>
            <a:off x="5866976"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774" name="Google Shape;1774;p93"/>
          <p:cNvSpPr/>
          <p:nvPr/>
        </p:nvSpPr>
        <p:spPr>
          <a:xfrm rot="-5400000">
            <a:off x="6361450" y="1990725"/>
            <a:ext cx="260700" cy="14277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93"/>
          <p:cNvSpPr/>
          <p:nvPr/>
        </p:nvSpPr>
        <p:spPr>
          <a:xfrm rot="-5400000">
            <a:off x="4136450" y="1284075"/>
            <a:ext cx="260700" cy="2841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93"/>
          <p:cNvSpPr txBox="1"/>
          <p:nvPr/>
        </p:nvSpPr>
        <p:spPr>
          <a:xfrm>
            <a:off x="39185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777" name="Google Shape;1777;p93"/>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778" name="Google Shape;1778;p93"/>
          <p:cNvSpPr txBox="1"/>
          <p:nvPr/>
        </p:nvSpPr>
        <p:spPr>
          <a:xfrm>
            <a:off x="5753175" y="2237025"/>
            <a:ext cx="14523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779" name="Google Shape;1779;p93"/>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783" name="Shape 1783"/>
        <p:cNvGrpSpPr/>
        <p:nvPr/>
      </p:nvGrpSpPr>
      <p:grpSpPr>
        <a:xfrm>
          <a:off x="0" y="0"/>
          <a:ext cx="0" cy="0"/>
          <a:chOff x="0" y="0"/>
          <a:chExt cx="0" cy="0"/>
        </a:xfrm>
      </p:grpSpPr>
      <p:sp>
        <p:nvSpPr>
          <p:cNvPr id="1784" name="Google Shape;1784;p9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785" name="Google Shape;1785;p9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786" name="Google Shape;1786;p9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87" name="Google Shape;1787;p9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88" name="Google Shape;1788;p94"/>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89" name="Google Shape;1789;p94"/>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90" name="Google Shape;1790;p94"/>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91" name="Google Shape;1791;p94"/>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92" name="Google Shape;1792;p94"/>
          <p:cNvSpPr/>
          <p:nvPr/>
        </p:nvSpPr>
        <p:spPr>
          <a:xfrm>
            <a:off x="575316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93" name="Google Shape;1793;p94"/>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94" name="Google Shape;1794;p94"/>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95" name="Google Shape;1795;p94"/>
          <p:cNvSpPr txBox="1"/>
          <p:nvPr/>
        </p:nvSpPr>
        <p:spPr>
          <a:xfrm>
            <a:off x="58494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796" name="Google Shape;1796;p94"/>
          <p:cNvSpPr txBox="1"/>
          <p:nvPr/>
        </p:nvSpPr>
        <p:spPr>
          <a:xfrm>
            <a:off x="5866976"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797" name="Google Shape;1797;p94"/>
          <p:cNvSpPr/>
          <p:nvPr/>
        </p:nvSpPr>
        <p:spPr>
          <a:xfrm rot="-5400000">
            <a:off x="6616400" y="2245575"/>
            <a:ext cx="260700" cy="918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94"/>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799" name="Google Shape;1799;p94"/>
          <p:cNvSpPr txBox="1"/>
          <p:nvPr/>
        </p:nvSpPr>
        <p:spPr>
          <a:xfrm>
            <a:off x="6160700"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800" name="Google Shape;1800;p94"/>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804" name="Shape 1804"/>
        <p:cNvGrpSpPr/>
        <p:nvPr/>
      </p:nvGrpSpPr>
      <p:grpSpPr>
        <a:xfrm>
          <a:off x="0" y="0"/>
          <a:ext cx="0" cy="0"/>
          <a:chOff x="0" y="0"/>
          <a:chExt cx="0" cy="0"/>
        </a:xfrm>
      </p:grpSpPr>
      <p:sp>
        <p:nvSpPr>
          <p:cNvPr id="1805" name="Google Shape;1805;p9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806" name="Google Shape;1806;p9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807" name="Google Shape;1807;p9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08" name="Google Shape;1808;p9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09" name="Google Shape;1809;p95"/>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10" name="Google Shape;1810;p95"/>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11" name="Google Shape;1811;p95"/>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12" name="Google Shape;1812;p95"/>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13" name="Google Shape;1813;p95"/>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14" name="Google Shape;1814;p95"/>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15" name="Google Shape;1815;p95"/>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16" name="Google Shape;1816;p95"/>
          <p:cNvSpPr txBox="1"/>
          <p:nvPr/>
        </p:nvSpPr>
        <p:spPr>
          <a:xfrm>
            <a:off x="58494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817" name="Google Shape;1817;p95"/>
          <p:cNvSpPr txBox="1"/>
          <p:nvPr/>
        </p:nvSpPr>
        <p:spPr>
          <a:xfrm>
            <a:off x="5866976"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818" name="Google Shape;1818;p95"/>
          <p:cNvSpPr/>
          <p:nvPr/>
        </p:nvSpPr>
        <p:spPr>
          <a:xfrm rot="-5400000">
            <a:off x="6616400" y="2245575"/>
            <a:ext cx="260700" cy="918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95"/>
          <p:cNvSpPr/>
          <p:nvPr/>
        </p:nvSpPr>
        <p:spPr>
          <a:xfrm rot="-5400000">
            <a:off x="4363100" y="1057425"/>
            <a:ext cx="260700" cy="3294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95"/>
          <p:cNvSpPr txBox="1"/>
          <p:nvPr/>
        </p:nvSpPr>
        <p:spPr>
          <a:xfrm>
            <a:off x="41471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821" name="Google Shape;1821;p95"/>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822" name="Google Shape;1822;p95"/>
          <p:cNvSpPr txBox="1"/>
          <p:nvPr/>
        </p:nvSpPr>
        <p:spPr>
          <a:xfrm>
            <a:off x="6160700"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823" name="Google Shape;1823;p95"/>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827" name="Shape 1827"/>
        <p:cNvGrpSpPr/>
        <p:nvPr/>
      </p:nvGrpSpPr>
      <p:grpSpPr>
        <a:xfrm>
          <a:off x="0" y="0"/>
          <a:ext cx="0" cy="0"/>
          <a:chOff x="0" y="0"/>
          <a:chExt cx="0" cy="0"/>
        </a:xfrm>
      </p:grpSpPr>
      <p:sp>
        <p:nvSpPr>
          <p:cNvPr id="1828" name="Google Shape;1828;p9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829" name="Google Shape;1829;p9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830" name="Google Shape;1830;p9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31" name="Google Shape;1831;p9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32" name="Google Shape;1832;p9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33" name="Google Shape;1833;p96"/>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34" name="Google Shape;1834;p96"/>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35" name="Google Shape;1835;p96"/>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36" name="Google Shape;1836;p96"/>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37" name="Google Shape;1837;p96"/>
          <p:cNvSpPr/>
          <p:nvPr/>
        </p:nvSpPr>
        <p:spPr>
          <a:xfrm>
            <a:off x="623835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38" name="Google Shape;1838;p96"/>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39" name="Google Shape;1839;p96"/>
          <p:cNvSpPr txBox="1"/>
          <p:nvPr/>
        </p:nvSpPr>
        <p:spPr>
          <a:xfrm>
            <a:off x="63066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840" name="Google Shape;1840;p96"/>
          <p:cNvSpPr txBox="1"/>
          <p:nvPr/>
        </p:nvSpPr>
        <p:spPr>
          <a:xfrm>
            <a:off x="6324176"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841" name="Google Shape;1841;p96"/>
          <p:cNvSpPr/>
          <p:nvPr/>
        </p:nvSpPr>
        <p:spPr>
          <a:xfrm rot="-5400000">
            <a:off x="6616400" y="2245575"/>
            <a:ext cx="260700" cy="9180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96"/>
          <p:cNvSpPr/>
          <p:nvPr/>
        </p:nvSpPr>
        <p:spPr>
          <a:xfrm rot="-5400000">
            <a:off x="4363100" y="1057425"/>
            <a:ext cx="260700" cy="3294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96"/>
          <p:cNvSpPr txBox="1"/>
          <p:nvPr/>
        </p:nvSpPr>
        <p:spPr>
          <a:xfrm>
            <a:off x="41471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844" name="Google Shape;1844;p96"/>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845" name="Google Shape;1845;p96"/>
          <p:cNvSpPr txBox="1"/>
          <p:nvPr/>
        </p:nvSpPr>
        <p:spPr>
          <a:xfrm>
            <a:off x="6160700"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846" name="Google Shape;1846;p96"/>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850" name="Shape 1850"/>
        <p:cNvGrpSpPr/>
        <p:nvPr/>
      </p:nvGrpSpPr>
      <p:grpSpPr>
        <a:xfrm>
          <a:off x="0" y="0"/>
          <a:ext cx="0" cy="0"/>
          <a:chOff x="0" y="0"/>
          <a:chExt cx="0" cy="0"/>
        </a:xfrm>
      </p:grpSpPr>
      <p:sp>
        <p:nvSpPr>
          <p:cNvPr id="1851" name="Google Shape;1851;p9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852" name="Google Shape;1852;p9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853" name="Google Shape;1853;p9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54" name="Google Shape;1854;p9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55" name="Google Shape;1855;p9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56" name="Google Shape;1856;p97"/>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57" name="Google Shape;1857;p97"/>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58" name="Google Shape;1858;p97"/>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59" name="Google Shape;1859;p97"/>
          <p:cNvSpPr/>
          <p:nvPr/>
        </p:nvSpPr>
        <p:spPr>
          <a:xfrm>
            <a:off x="575316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60" name="Google Shape;1860;p97"/>
          <p:cNvSpPr/>
          <p:nvPr/>
        </p:nvSpPr>
        <p:spPr>
          <a:xfrm>
            <a:off x="623835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61" name="Google Shape;1861;p97"/>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62" name="Google Shape;1862;p97"/>
          <p:cNvSpPr txBox="1"/>
          <p:nvPr/>
        </p:nvSpPr>
        <p:spPr>
          <a:xfrm>
            <a:off x="63066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863" name="Google Shape;1863;p97"/>
          <p:cNvSpPr txBox="1"/>
          <p:nvPr/>
        </p:nvSpPr>
        <p:spPr>
          <a:xfrm>
            <a:off x="588963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864" name="Google Shape;1864;p97"/>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97"/>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866" name="Google Shape;1866;p97"/>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867" name="Google Shape;1867;p97"/>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871" name="Shape 1871"/>
        <p:cNvGrpSpPr/>
        <p:nvPr/>
      </p:nvGrpSpPr>
      <p:grpSpPr>
        <a:xfrm>
          <a:off x="0" y="0"/>
          <a:ext cx="0" cy="0"/>
          <a:chOff x="0" y="0"/>
          <a:chExt cx="0" cy="0"/>
        </a:xfrm>
      </p:grpSpPr>
      <p:sp>
        <p:nvSpPr>
          <p:cNvPr id="1872" name="Google Shape;1872;p9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873" name="Google Shape;1873;p9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874" name="Google Shape;1874;p9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75" name="Google Shape;1875;p9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76" name="Google Shape;1876;p9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77" name="Google Shape;1877;p98"/>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78" name="Google Shape;1878;p9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79" name="Google Shape;1879;p98"/>
          <p:cNvSpPr/>
          <p:nvPr/>
        </p:nvSpPr>
        <p:spPr>
          <a:xfrm>
            <a:off x="526382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80" name="Google Shape;1880;p98"/>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81" name="Google Shape;1881;p98"/>
          <p:cNvSpPr/>
          <p:nvPr/>
        </p:nvSpPr>
        <p:spPr>
          <a:xfrm>
            <a:off x="623835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82" name="Google Shape;1882;p98"/>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83" name="Google Shape;1883;p98"/>
          <p:cNvSpPr txBox="1"/>
          <p:nvPr/>
        </p:nvSpPr>
        <p:spPr>
          <a:xfrm>
            <a:off x="63066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884" name="Google Shape;1884;p98"/>
          <p:cNvSpPr txBox="1"/>
          <p:nvPr/>
        </p:nvSpPr>
        <p:spPr>
          <a:xfrm>
            <a:off x="536756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885" name="Google Shape;1885;p98"/>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98"/>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887" name="Google Shape;1887;p98"/>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888" name="Google Shape;1888;p98"/>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892" name="Shape 1892"/>
        <p:cNvGrpSpPr/>
        <p:nvPr/>
      </p:nvGrpSpPr>
      <p:grpSpPr>
        <a:xfrm>
          <a:off x="0" y="0"/>
          <a:ext cx="0" cy="0"/>
          <a:chOff x="0" y="0"/>
          <a:chExt cx="0" cy="0"/>
        </a:xfrm>
      </p:grpSpPr>
      <p:sp>
        <p:nvSpPr>
          <p:cNvPr id="1893" name="Google Shape;1893;p9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894" name="Google Shape;1894;p9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895" name="Google Shape;1895;p9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96" name="Google Shape;1896;p99"/>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97" name="Google Shape;1897;p99"/>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98" name="Google Shape;1898;p99"/>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99" name="Google Shape;1899;p99"/>
          <p:cNvSpPr/>
          <p:nvPr/>
        </p:nvSpPr>
        <p:spPr>
          <a:xfrm>
            <a:off x="477863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00" name="Google Shape;1900;p99"/>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01" name="Google Shape;1901;p99"/>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02" name="Google Shape;1902;p99"/>
          <p:cNvSpPr/>
          <p:nvPr/>
        </p:nvSpPr>
        <p:spPr>
          <a:xfrm>
            <a:off x="623835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03" name="Google Shape;1903;p99"/>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04" name="Google Shape;1904;p99"/>
          <p:cNvSpPr txBox="1"/>
          <p:nvPr/>
        </p:nvSpPr>
        <p:spPr>
          <a:xfrm>
            <a:off x="63066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905" name="Google Shape;1905;p99"/>
          <p:cNvSpPr txBox="1"/>
          <p:nvPr/>
        </p:nvSpPr>
        <p:spPr>
          <a:xfrm>
            <a:off x="489903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906" name="Google Shape;1906;p99"/>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99"/>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908" name="Google Shape;1908;p99"/>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909" name="Google Shape;1909;p99"/>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913" name="Shape 1913"/>
        <p:cNvGrpSpPr/>
        <p:nvPr/>
      </p:nvGrpSpPr>
      <p:grpSpPr>
        <a:xfrm>
          <a:off x="0" y="0"/>
          <a:ext cx="0" cy="0"/>
          <a:chOff x="0" y="0"/>
          <a:chExt cx="0" cy="0"/>
        </a:xfrm>
      </p:grpSpPr>
      <p:sp>
        <p:nvSpPr>
          <p:cNvPr id="1914" name="Google Shape;1914;p10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915" name="Google Shape;1915;p10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916" name="Google Shape;1916;p10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17" name="Google Shape;1917;p100"/>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18" name="Google Shape;1918;p100"/>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19" name="Google Shape;1919;p100"/>
          <p:cNvSpPr/>
          <p:nvPr/>
        </p:nvSpPr>
        <p:spPr>
          <a:xfrm>
            <a:off x="429389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20" name="Google Shape;1920;p100"/>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21" name="Google Shape;1921;p100"/>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22" name="Google Shape;1922;p100"/>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23" name="Google Shape;1923;p100"/>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24" name="Google Shape;1924;p100"/>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25" name="Google Shape;1925;p100"/>
          <p:cNvSpPr txBox="1"/>
          <p:nvPr/>
        </p:nvSpPr>
        <p:spPr>
          <a:xfrm>
            <a:off x="63066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926" name="Google Shape;1926;p100"/>
          <p:cNvSpPr txBox="1"/>
          <p:nvPr/>
        </p:nvSpPr>
        <p:spPr>
          <a:xfrm>
            <a:off x="444183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927" name="Google Shape;1927;p100"/>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100"/>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929" name="Google Shape;1929;p100"/>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930" name="Google Shape;1930;p100"/>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934" name="Shape 1934"/>
        <p:cNvGrpSpPr/>
        <p:nvPr/>
      </p:nvGrpSpPr>
      <p:grpSpPr>
        <a:xfrm>
          <a:off x="0" y="0"/>
          <a:ext cx="0" cy="0"/>
          <a:chOff x="0" y="0"/>
          <a:chExt cx="0" cy="0"/>
        </a:xfrm>
      </p:grpSpPr>
      <p:sp>
        <p:nvSpPr>
          <p:cNvPr id="1935" name="Google Shape;1935;p10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936" name="Google Shape;1936;p10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937" name="Google Shape;1937;p10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38" name="Google Shape;1938;p101"/>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39" name="Google Shape;1939;p101"/>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40" name="Google Shape;1940;p101"/>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41" name="Google Shape;1941;p101"/>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42" name="Google Shape;1942;p101"/>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43" name="Google Shape;1943;p101"/>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44" name="Google Shape;1944;p101"/>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45" name="Google Shape;1945;p101"/>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46" name="Google Shape;1946;p101"/>
          <p:cNvSpPr txBox="1"/>
          <p:nvPr/>
        </p:nvSpPr>
        <p:spPr>
          <a:xfrm>
            <a:off x="63066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947" name="Google Shape;1947;p101"/>
          <p:cNvSpPr txBox="1"/>
          <p:nvPr/>
        </p:nvSpPr>
        <p:spPr>
          <a:xfrm>
            <a:off x="4441834" y="3692259"/>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948" name="Google Shape;1948;p101"/>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101"/>
          <p:cNvSpPr/>
          <p:nvPr/>
        </p:nvSpPr>
        <p:spPr>
          <a:xfrm rot="-5400000">
            <a:off x="4640600" y="779925"/>
            <a:ext cx="260700" cy="3849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101"/>
          <p:cNvSpPr txBox="1"/>
          <p:nvPr/>
        </p:nvSpPr>
        <p:spPr>
          <a:xfrm>
            <a:off x="44519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951" name="Google Shape;1951;p101"/>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952" name="Google Shape;1952;p101"/>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953" name="Google Shape;1953;p101"/>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957" name="Shape 1957"/>
        <p:cNvGrpSpPr/>
        <p:nvPr/>
      </p:nvGrpSpPr>
      <p:grpSpPr>
        <a:xfrm>
          <a:off x="0" y="0"/>
          <a:ext cx="0" cy="0"/>
          <a:chOff x="0" y="0"/>
          <a:chExt cx="0" cy="0"/>
        </a:xfrm>
      </p:grpSpPr>
      <p:sp>
        <p:nvSpPr>
          <p:cNvPr id="1958" name="Google Shape;1958;p10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Insertion Sort</a:t>
            </a:r>
            <a:endParaRPr lang="en-GB"/>
          </a:p>
        </p:txBody>
      </p:sp>
      <p:sp>
        <p:nvSpPr>
          <p:cNvPr id="1959" name="Google Shape;1959;p10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b="1"/>
              <a:t>Designate item i as the traveling item.</a:t>
            </a:r>
            <a:endParaRPr b="1"/>
          </a:p>
          <a:p>
            <a:pPr marL="914400" lvl="1" indent="-342900" algn="l" rtl="0">
              <a:spcBef>
                <a:spcPts val="600"/>
              </a:spcBef>
              <a:spcAft>
                <a:spcPts val="0"/>
              </a:spcAft>
              <a:buSzPts val="1800"/>
              <a:buChar char="○"/>
            </a:pPr>
            <a:r>
              <a:rPr lang="en-GB"/>
              <a:t>Swap item backwards until traveller is in the right place among all previously examined items.</a:t>
            </a:r>
            <a:endParaRPr lang="en-GB"/>
          </a:p>
        </p:txBody>
      </p:sp>
      <p:sp>
        <p:nvSpPr>
          <p:cNvPr id="1960" name="Google Shape;1960;p102"/>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61" name="Google Shape;1961;p102"/>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62" name="Google Shape;1962;p102"/>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63" name="Google Shape;1963;p102"/>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64" name="Google Shape;1964;p102"/>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65" name="Google Shape;1965;p102"/>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66" name="Google Shape;1966;p102"/>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67" name="Google Shape;1967;p102"/>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68" name="Google Shape;1968;p102"/>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69" name="Google Shape;1969;p102"/>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970" name="Google Shape;1970;p102"/>
          <p:cNvSpPr txBox="1"/>
          <p:nvPr/>
        </p:nvSpPr>
        <p:spPr>
          <a:xfrm>
            <a:off x="6851134"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971" name="Google Shape;1971;p102"/>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102"/>
          <p:cNvSpPr/>
          <p:nvPr/>
        </p:nvSpPr>
        <p:spPr>
          <a:xfrm rot="-5400000">
            <a:off x="4640600" y="779925"/>
            <a:ext cx="260700" cy="3849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102"/>
          <p:cNvSpPr txBox="1"/>
          <p:nvPr/>
        </p:nvSpPr>
        <p:spPr>
          <a:xfrm>
            <a:off x="44519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974" name="Google Shape;1974;p102"/>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975" name="Google Shape;1975;p102"/>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976" name="Google Shape;1976;p102"/>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Merge to Speed Up the Sorting Process</a:t>
            </a:r>
            <a:endParaRPr lang="en-GB"/>
          </a:p>
        </p:txBody>
      </p:sp>
      <p:sp>
        <p:nvSpPr>
          <p:cNvPr id="291" name="Google Shape;291;p3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Merging can give us an improvement over vanilla selection sort:</a:t>
            </a:r>
            <a:endParaRPr lang="en-GB"/>
          </a:p>
          <a:p>
            <a:pPr marL="457200" lvl="0" indent="-342900" algn="l" rtl="0">
              <a:spcBef>
                <a:spcPts val="600"/>
              </a:spcBef>
              <a:spcAft>
                <a:spcPts val="0"/>
              </a:spcAft>
              <a:buSzPts val="1800"/>
              <a:buChar char="●"/>
            </a:pPr>
            <a:r>
              <a:rPr lang="en-GB"/>
              <a:t>Selection sort the left half: Θ(N</a:t>
            </a:r>
            <a:r>
              <a:rPr lang="en-GB" baseline="30000"/>
              <a:t>2</a:t>
            </a:r>
            <a:r>
              <a:rPr lang="en-GB"/>
              <a:t>).</a:t>
            </a:r>
            <a:endParaRPr lang="en-GB"/>
          </a:p>
          <a:p>
            <a:pPr marL="457200" lvl="0" indent="-342900" algn="l" rtl="0">
              <a:spcBef>
                <a:spcPts val="0"/>
              </a:spcBef>
              <a:spcAft>
                <a:spcPts val="0"/>
              </a:spcAft>
              <a:buSzPts val="1800"/>
              <a:buChar char="●"/>
            </a:pPr>
            <a:r>
              <a:rPr lang="en-GB"/>
              <a:t>Selection sort the right half: Θ(N</a:t>
            </a:r>
            <a:r>
              <a:rPr lang="en-GB" baseline="30000"/>
              <a:t>2</a:t>
            </a:r>
            <a:r>
              <a:rPr lang="en-GB"/>
              <a:t>).</a:t>
            </a:r>
            <a:endParaRPr lang="en-GB"/>
          </a:p>
          <a:p>
            <a:pPr marL="457200" lvl="0" indent="-342900" algn="l" rtl="0">
              <a:spcBef>
                <a:spcPts val="0"/>
              </a:spcBef>
              <a:spcAft>
                <a:spcPts val="0"/>
              </a:spcAft>
              <a:buSzPts val="1800"/>
              <a:buChar char="●"/>
            </a:pPr>
            <a:r>
              <a:rPr lang="en-GB"/>
              <a:t>Merge the results: Θ(N).</a:t>
            </a:r>
            <a:endParaRPr lang="en-GB"/>
          </a:p>
        </p:txBody>
      </p:sp>
      <p:sp>
        <p:nvSpPr>
          <p:cNvPr id="292" name="Google Shape;292;p31"/>
          <p:cNvSpPr/>
          <p:nvPr/>
        </p:nvSpPr>
        <p:spPr>
          <a:xfrm>
            <a:off x="7246200" y="2862050"/>
            <a:ext cx="8382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N=64</a:t>
            </a:r>
            <a:endParaRPr lang="en-GB"/>
          </a:p>
        </p:txBody>
      </p:sp>
      <p:sp>
        <p:nvSpPr>
          <p:cNvPr id="293" name="Google Shape;293;p31"/>
          <p:cNvSpPr/>
          <p:nvPr/>
        </p:nvSpPr>
        <p:spPr>
          <a:xfrm>
            <a:off x="6496900" y="3585950"/>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N=32</a:t>
            </a:r>
            <a:endParaRPr lang="en-GB"/>
          </a:p>
        </p:txBody>
      </p:sp>
      <p:sp>
        <p:nvSpPr>
          <p:cNvPr id="294" name="Google Shape;294;p31"/>
          <p:cNvSpPr/>
          <p:nvPr/>
        </p:nvSpPr>
        <p:spPr>
          <a:xfrm>
            <a:off x="8020900" y="3585950"/>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N=32</a:t>
            </a:r>
            <a:endParaRPr lang="en-GB"/>
          </a:p>
        </p:txBody>
      </p:sp>
      <p:cxnSp>
        <p:nvCxnSpPr>
          <p:cNvPr id="295" name="Google Shape;295;p31"/>
          <p:cNvCxnSpPr>
            <a:stCxn id="293" idx="0"/>
            <a:endCxn id="292" idx="2"/>
          </p:cNvCxnSpPr>
          <p:nvPr/>
        </p:nvCxnSpPr>
        <p:spPr>
          <a:xfrm rot="10800000" flipH="1">
            <a:off x="6916000" y="3217550"/>
            <a:ext cx="749400" cy="368400"/>
          </a:xfrm>
          <a:prstGeom prst="straightConnector1">
            <a:avLst/>
          </a:prstGeom>
          <a:noFill/>
          <a:ln w="19050" cap="flat" cmpd="sng">
            <a:solidFill>
              <a:srgbClr val="666666"/>
            </a:solidFill>
            <a:prstDash val="solid"/>
            <a:round/>
            <a:headEnd type="none" w="med" len="med"/>
            <a:tailEnd type="triangle" w="med" len="med"/>
          </a:ln>
        </p:spPr>
      </p:cxnSp>
      <p:cxnSp>
        <p:nvCxnSpPr>
          <p:cNvPr id="296" name="Google Shape;296;p31"/>
          <p:cNvCxnSpPr>
            <a:stCxn id="294" idx="0"/>
            <a:endCxn id="292" idx="2"/>
          </p:cNvCxnSpPr>
          <p:nvPr/>
        </p:nvCxnSpPr>
        <p:spPr>
          <a:xfrm rot="10800000">
            <a:off x="7665400" y="3217550"/>
            <a:ext cx="774600" cy="368400"/>
          </a:xfrm>
          <a:prstGeom prst="straightConnector1">
            <a:avLst/>
          </a:prstGeom>
          <a:noFill/>
          <a:ln w="19050" cap="flat" cmpd="sng">
            <a:solidFill>
              <a:srgbClr val="666666"/>
            </a:solidFill>
            <a:prstDash val="solid"/>
            <a:round/>
            <a:headEnd type="none" w="med" len="med"/>
            <a:tailEnd type="triangle" w="med" len="med"/>
          </a:ln>
        </p:spPr>
      </p:cxnSp>
      <p:grpSp>
        <p:nvGrpSpPr>
          <p:cNvPr id="297" name="Google Shape;297;p31"/>
          <p:cNvGrpSpPr/>
          <p:nvPr/>
        </p:nvGrpSpPr>
        <p:grpSpPr>
          <a:xfrm>
            <a:off x="5499342" y="2827040"/>
            <a:ext cx="2559259" cy="1269575"/>
            <a:chOff x="5499342" y="2827040"/>
            <a:chExt cx="2559259" cy="1269575"/>
          </a:xfrm>
        </p:grpSpPr>
        <p:sp>
          <p:nvSpPr>
            <p:cNvPr id="298" name="Google Shape;298;p31"/>
            <p:cNvSpPr txBox="1"/>
            <p:nvPr/>
          </p:nvSpPr>
          <p:spPr>
            <a:xfrm>
              <a:off x="5499342" y="3550315"/>
              <a:ext cx="1059900" cy="5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~1024 AU</a:t>
              </a:r>
              <a:endParaRPr lang="en-GB"/>
            </a:p>
          </p:txBody>
        </p:sp>
        <p:sp>
          <p:nvSpPr>
            <p:cNvPr id="299" name="Google Shape;299;p31"/>
            <p:cNvSpPr txBox="1"/>
            <p:nvPr/>
          </p:nvSpPr>
          <p:spPr>
            <a:xfrm>
              <a:off x="6434988" y="2827040"/>
              <a:ext cx="9789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~64 AU</a:t>
              </a:r>
              <a:endParaRPr lang="en-GB"/>
            </a:p>
          </p:txBody>
        </p:sp>
        <p:sp>
          <p:nvSpPr>
            <p:cNvPr id="300" name="Google Shape;300;p31"/>
            <p:cNvSpPr txBox="1"/>
            <p:nvPr/>
          </p:nvSpPr>
          <p:spPr>
            <a:xfrm>
              <a:off x="7372201" y="3571450"/>
              <a:ext cx="6864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~1024</a:t>
              </a:r>
              <a:endParaRPr lang="en-GB"/>
            </a:p>
          </p:txBody>
        </p:sp>
      </p:grpSp>
      <p:sp>
        <p:nvSpPr>
          <p:cNvPr id="301" name="Google Shape;301;p31"/>
          <p:cNvSpPr txBox="1"/>
          <p:nvPr/>
        </p:nvSpPr>
        <p:spPr>
          <a:xfrm>
            <a:off x="8325939" y="329140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
        <p:nvSpPr>
          <p:cNvPr id="302" name="Google Shape;302;p31"/>
          <p:cNvSpPr txBox="1"/>
          <p:nvPr/>
        </p:nvSpPr>
        <p:spPr>
          <a:xfrm>
            <a:off x="6604775" y="3280433"/>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
        <p:nvSpPr>
          <p:cNvPr id="303" name="Google Shape;303;p31"/>
          <p:cNvSpPr txBox="1"/>
          <p:nvPr/>
        </p:nvSpPr>
        <p:spPr>
          <a:xfrm>
            <a:off x="7477342" y="2577206"/>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04" name="Google Shape;304;p31"/>
          <p:cNvSpPr txBox="1"/>
          <p:nvPr/>
        </p:nvSpPr>
        <p:spPr>
          <a:xfrm>
            <a:off x="229900" y="2326200"/>
            <a:ext cx="5015400" cy="133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N=64: ~2112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600"/>
              </a:spcBef>
              <a:spcAft>
                <a:spcPts val="0"/>
              </a:spcAft>
              <a:buClr>
                <a:schemeClr val="dk1"/>
              </a:buClr>
              <a:buSzPts val="2000"/>
              <a:buFont typeface="Calibri" panose="020F0502020204030204"/>
              <a:buChar char="●"/>
            </a:pPr>
            <a:r>
              <a:rPr lang="en-GB" sz="2000">
                <a:solidFill>
                  <a:srgbClr val="38761D"/>
                </a:solidFill>
                <a:latin typeface="Calibri" panose="020F0502020204030204"/>
                <a:ea typeface="Calibri" panose="020F0502020204030204"/>
                <a:cs typeface="Calibri" panose="020F0502020204030204"/>
                <a:sym typeface="Calibri" panose="020F0502020204030204"/>
              </a:rPr>
              <a:t>Merge</a:t>
            </a:r>
            <a:r>
              <a:rPr lang="en-GB" sz="2000">
                <a:solidFill>
                  <a:schemeClr val="dk1"/>
                </a:solidFill>
                <a:latin typeface="Calibri" panose="020F0502020204030204"/>
                <a:ea typeface="Calibri" panose="020F0502020204030204"/>
                <a:cs typeface="Calibri" panose="020F0502020204030204"/>
                <a:sym typeface="Calibri" panose="020F0502020204030204"/>
              </a:rPr>
              <a:t>: ~64 AU.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0"/>
              </a:spcBef>
              <a:spcAft>
                <a:spcPts val="0"/>
              </a:spcAft>
              <a:buClr>
                <a:schemeClr val="dk1"/>
              </a:buClr>
              <a:buSzPts val="2000"/>
              <a:buFont typeface="Calibri" panose="020F0502020204030204"/>
              <a:buChar char="●"/>
            </a:pPr>
            <a:r>
              <a:rPr lang="en-GB" sz="2000">
                <a:solidFill>
                  <a:srgbClr val="1155CC"/>
                </a:solidFill>
                <a:latin typeface="Calibri" panose="020F0502020204030204"/>
                <a:ea typeface="Calibri" panose="020F0502020204030204"/>
                <a:cs typeface="Calibri" panose="020F0502020204030204"/>
                <a:sym typeface="Calibri" panose="020F0502020204030204"/>
              </a:rPr>
              <a:t>Selection sort</a:t>
            </a:r>
            <a:r>
              <a:rPr lang="en-GB" sz="2000">
                <a:solidFill>
                  <a:schemeClr val="dk1"/>
                </a:solidFill>
                <a:latin typeface="Calibri" panose="020F0502020204030204"/>
                <a:ea typeface="Calibri" panose="020F0502020204030204"/>
                <a:cs typeface="Calibri" panose="020F0502020204030204"/>
                <a:sym typeface="Calibri" panose="020F0502020204030204"/>
              </a:rPr>
              <a:t>: ~2*1024 = ~2048 AU.</a:t>
            </a:r>
            <a:endParaRPr sz="2000"/>
          </a:p>
        </p:txBody>
      </p:sp>
      <p:sp>
        <p:nvSpPr>
          <p:cNvPr id="305" name="Google Shape;305;p31"/>
          <p:cNvSpPr txBox="1"/>
          <p:nvPr/>
        </p:nvSpPr>
        <p:spPr>
          <a:xfrm>
            <a:off x="228600" y="3764400"/>
            <a:ext cx="5427900" cy="95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Still Θ(N</a:t>
            </a:r>
            <a:r>
              <a:rPr lang="en-GB" sz="2000" baseline="30000">
                <a:solidFill>
                  <a:schemeClr val="dk1"/>
                </a:solidFill>
                <a:latin typeface="Calibri" panose="020F0502020204030204"/>
                <a:ea typeface="Calibri" panose="020F0502020204030204"/>
                <a:cs typeface="Calibri" panose="020F0502020204030204"/>
                <a:sym typeface="Calibri" panose="020F0502020204030204"/>
              </a:rPr>
              <a:t>2</a:t>
            </a:r>
            <a:r>
              <a:rPr lang="en-GB" sz="2000">
                <a:solidFill>
                  <a:schemeClr val="dk1"/>
                </a:solidFill>
                <a:latin typeface="Calibri" panose="020F0502020204030204"/>
                <a:ea typeface="Calibri" panose="020F0502020204030204"/>
                <a:cs typeface="Calibri" panose="020F0502020204030204"/>
                <a:sym typeface="Calibri" panose="020F0502020204030204"/>
              </a:rPr>
              <a:t>), but faster since N+2*(N/2)</a:t>
            </a:r>
            <a:r>
              <a:rPr lang="en-GB" sz="2000" baseline="30000">
                <a:solidFill>
                  <a:schemeClr val="dk1"/>
                </a:solidFill>
                <a:latin typeface="Calibri" panose="020F0502020204030204"/>
                <a:ea typeface="Calibri" panose="020F0502020204030204"/>
                <a:cs typeface="Calibri" panose="020F0502020204030204"/>
                <a:sym typeface="Calibri" panose="020F0502020204030204"/>
              </a:rPr>
              <a:t>2</a:t>
            </a:r>
            <a:r>
              <a:rPr lang="en-GB" sz="2000">
                <a:solidFill>
                  <a:schemeClr val="dk1"/>
                </a:solidFill>
                <a:latin typeface="Calibri" panose="020F0502020204030204"/>
                <a:ea typeface="Calibri" panose="020F0502020204030204"/>
                <a:cs typeface="Calibri" panose="020F0502020204030204"/>
                <a:sym typeface="Calibri" panose="020F0502020204030204"/>
              </a:rPr>
              <a:t> &lt; N</a:t>
            </a:r>
            <a:r>
              <a:rPr lang="en-GB" sz="2000" baseline="30000">
                <a:solidFill>
                  <a:schemeClr val="dk1"/>
                </a:solidFill>
                <a:latin typeface="Calibri" panose="020F0502020204030204"/>
                <a:ea typeface="Calibri" panose="020F0502020204030204"/>
                <a:cs typeface="Calibri" panose="020F0502020204030204"/>
                <a:sym typeface="Calibri" panose="020F0502020204030204"/>
              </a:rPr>
              <a:t>2</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48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~2112 vs. ~4096 AU for N=64.</a:t>
            </a:r>
            <a:endParaRPr sz="2000"/>
          </a:p>
        </p:txBody>
      </p:sp>
      <p:grpSp>
        <p:nvGrpSpPr>
          <p:cNvPr id="306" name="Google Shape;306;p31"/>
          <p:cNvGrpSpPr/>
          <p:nvPr/>
        </p:nvGrpSpPr>
        <p:grpSpPr>
          <a:xfrm>
            <a:off x="6227275" y="1380068"/>
            <a:ext cx="1852500" cy="670407"/>
            <a:chOff x="6231900" y="1613268"/>
            <a:chExt cx="1852500" cy="670407"/>
          </a:xfrm>
        </p:grpSpPr>
        <p:sp>
          <p:nvSpPr>
            <p:cNvPr id="307" name="Google Shape;307;p31"/>
            <p:cNvSpPr/>
            <p:nvPr/>
          </p:nvSpPr>
          <p:spPr>
            <a:xfrm>
              <a:off x="7246200" y="1928175"/>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N=64</a:t>
              </a:r>
              <a:endParaRPr lang="en-GB"/>
            </a:p>
          </p:txBody>
        </p:sp>
        <p:sp>
          <p:nvSpPr>
            <p:cNvPr id="308" name="Google Shape;308;p31"/>
            <p:cNvSpPr txBox="1"/>
            <p:nvPr/>
          </p:nvSpPr>
          <p:spPr>
            <a:xfrm>
              <a:off x="6231900" y="1889803"/>
              <a:ext cx="11682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~4096 AU</a:t>
              </a:r>
              <a:endParaRPr lang="en-GB"/>
            </a:p>
          </p:txBody>
        </p:sp>
        <p:sp>
          <p:nvSpPr>
            <p:cNvPr id="309" name="Google Shape;309;p31"/>
            <p:cNvSpPr txBox="1"/>
            <p:nvPr/>
          </p:nvSpPr>
          <p:spPr>
            <a:xfrm>
              <a:off x="7435593" y="161326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
                                        <p:tgtEl>
                                          <p:spTgt spid="297"/>
                                        </p:tgtEl>
                                      </p:cBhvr>
                                    </p:animEffect>
                                  </p:childTnLst>
                                </p:cTn>
                              </p:par>
                              <p:par>
                                <p:cTn id="8" presetID="10" presetClass="entr" presetSubtype="0"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1"/>
                                        <p:tgtEl>
                                          <p:spTgt spid="3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animEffect transition="in" filter="fade">
                                      <p:cBhvr>
                                        <p:cTn id="15"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980" name="Shape 1980"/>
        <p:cNvGrpSpPr/>
        <p:nvPr/>
      </p:nvGrpSpPr>
      <p:grpSpPr>
        <a:xfrm>
          <a:off x="0" y="0"/>
          <a:ext cx="0" cy="0"/>
          <a:chOff x="0" y="0"/>
          <a:chExt cx="0" cy="0"/>
        </a:xfrm>
      </p:grpSpPr>
      <p:sp>
        <p:nvSpPr>
          <p:cNvPr id="1981" name="Google Shape;1981;p10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1982" name="Google Shape;1982;p10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1983" name="Google Shape;1983;p10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84" name="Google Shape;1984;p103"/>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85" name="Google Shape;1985;p103"/>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86" name="Google Shape;1986;p103"/>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87" name="Google Shape;1987;p103"/>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88" name="Google Shape;1988;p103"/>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89" name="Google Shape;1989;p103"/>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90" name="Google Shape;1990;p103"/>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91" name="Google Shape;1991;p103"/>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92" name="Google Shape;1992;p103"/>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1993" name="Google Shape;1993;p103"/>
          <p:cNvSpPr txBox="1"/>
          <p:nvPr/>
        </p:nvSpPr>
        <p:spPr>
          <a:xfrm>
            <a:off x="6851134"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1994" name="Google Shape;1994;p103"/>
          <p:cNvSpPr/>
          <p:nvPr/>
        </p:nvSpPr>
        <p:spPr>
          <a:xfrm rot="-5400000">
            <a:off x="6859975" y="2489175"/>
            <a:ext cx="260700" cy="430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103"/>
          <p:cNvSpPr/>
          <p:nvPr/>
        </p:nvSpPr>
        <p:spPr>
          <a:xfrm rot="-5400000">
            <a:off x="4640600" y="779925"/>
            <a:ext cx="260700" cy="3849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103"/>
          <p:cNvSpPr txBox="1"/>
          <p:nvPr/>
        </p:nvSpPr>
        <p:spPr>
          <a:xfrm>
            <a:off x="44519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1997" name="Google Shape;1997;p103"/>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1998" name="Google Shape;1998;p103"/>
          <p:cNvSpPr txBox="1"/>
          <p:nvPr/>
        </p:nvSpPr>
        <p:spPr>
          <a:xfrm>
            <a:off x="6404275" y="2237025"/>
            <a:ext cx="11721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unexamined</a:t>
            </a:r>
            <a:endParaRPr>
              <a:latin typeface="Roboto" panose="02000000000000000000"/>
              <a:ea typeface="Roboto" panose="02000000000000000000"/>
              <a:cs typeface="Roboto" panose="02000000000000000000"/>
              <a:sym typeface="Roboto" panose="02000000000000000000"/>
            </a:endParaRPr>
          </a:p>
        </p:txBody>
      </p:sp>
      <p:sp>
        <p:nvSpPr>
          <p:cNvPr id="1999" name="Google Shape;1999;p103"/>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003" name="Shape 2003"/>
        <p:cNvGrpSpPr/>
        <p:nvPr/>
      </p:nvGrpSpPr>
      <p:grpSpPr>
        <a:xfrm>
          <a:off x="0" y="0"/>
          <a:ext cx="0" cy="0"/>
          <a:chOff x="0" y="0"/>
          <a:chExt cx="0" cy="0"/>
        </a:xfrm>
      </p:grpSpPr>
      <p:sp>
        <p:nvSpPr>
          <p:cNvPr id="2004" name="Google Shape;2004;p10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2005" name="Google Shape;2005;p10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2006" name="Google Shape;2006;p10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07" name="Google Shape;2007;p10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08" name="Google Shape;2008;p104"/>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09" name="Google Shape;2009;p104"/>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10" name="Google Shape;2010;p104"/>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11" name="Google Shape;2011;p104"/>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12" name="Google Shape;2012;p104"/>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13" name="Google Shape;2013;p104"/>
          <p:cNvSpPr/>
          <p:nvPr/>
        </p:nvSpPr>
        <p:spPr>
          <a:xfrm>
            <a:off x="623835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14" name="Google Shape;2014;p104"/>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15" name="Google Shape;2015;p104"/>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2016" name="Google Shape;2016;p104"/>
          <p:cNvSpPr txBox="1"/>
          <p:nvPr/>
        </p:nvSpPr>
        <p:spPr>
          <a:xfrm>
            <a:off x="6329064"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2017" name="Google Shape;2017;p104"/>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2018" name="Google Shape;2018;p104"/>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022" name="Shape 2022"/>
        <p:cNvGrpSpPr/>
        <p:nvPr/>
      </p:nvGrpSpPr>
      <p:grpSpPr>
        <a:xfrm>
          <a:off x="0" y="0"/>
          <a:ext cx="0" cy="0"/>
          <a:chOff x="0" y="0"/>
          <a:chExt cx="0" cy="0"/>
        </a:xfrm>
      </p:grpSpPr>
      <p:sp>
        <p:nvSpPr>
          <p:cNvPr id="2023" name="Google Shape;2023;p10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2024" name="Google Shape;2024;p10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2025" name="Google Shape;2025;p10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26" name="Google Shape;2026;p10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27" name="Google Shape;2027;p105"/>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28" name="Google Shape;2028;p105"/>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29" name="Google Shape;2029;p105"/>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30" name="Google Shape;2030;p105"/>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31" name="Google Shape;2031;p105"/>
          <p:cNvSpPr/>
          <p:nvPr/>
        </p:nvSpPr>
        <p:spPr>
          <a:xfrm>
            <a:off x="575316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32" name="Google Shape;2032;p105"/>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33" name="Google Shape;2033;p105"/>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34" name="Google Shape;2034;p105"/>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2035" name="Google Shape;2035;p105"/>
          <p:cNvSpPr txBox="1"/>
          <p:nvPr/>
        </p:nvSpPr>
        <p:spPr>
          <a:xfrm>
            <a:off x="5871864"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2036" name="Google Shape;2036;p105"/>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2037" name="Google Shape;2037;p105"/>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041" name="Shape 2041"/>
        <p:cNvGrpSpPr/>
        <p:nvPr/>
      </p:nvGrpSpPr>
      <p:grpSpPr>
        <a:xfrm>
          <a:off x="0" y="0"/>
          <a:ext cx="0" cy="0"/>
          <a:chOff x="0" y="0"/>
          <a:chExt cx="0" cy="0"/>
        </a:xfrm>
      </p:grpSpPr>
      <p:sp>
        <p:nvSpPr>
          <p:cNvPr id="2042" name="Google Shape;2042;p10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2043" name="Google Shape;2043;p10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2044" name="Google Shape;2044;p10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45" name="Google Shape;2045;p10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46" name="Google Shape;2046;p10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47" name="Google Shape;2047;p106"/>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48" name="Google Shape;2048;p106"/>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49" name="Google Shape;2049;p106"/>
          <p:cNvSpPr/>
          <p:nvPr/>
        </p:nvSpPr>
        <p:spPr>
          <a:xfrm>
            <a:off x="526382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50" name="Google Shape;2050;p106"/>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51" name="Google Shape;2051;p106"/>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52" name="Google Shape;2052;p106"/>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53" name="Google Shape;2053;p106"/>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2054" name="Google Shape;2054;p106"/>
          <p:cNvSpPr txBox="1"/>
          <p:nvPr/>
        </p:nvSpPr>
        <p:spPr>
          <a:xfrm>
            <a:off x="5414664"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2055" name="Google Shape;2055;p106"/>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2056" name="Google Shape;2056;p106"/>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060" name="Shape 2060"/>
        <p:cNvGrpSpPr/>
        <p:nvPr/>
      </p:nvGrpSpPr>
      <p:grpSpPr>
        <a:xfrm>
          <a:off x="0" y="0"/>
          <a:ext cx="0" cy="0"/>
          <a:chOff x="0" y="0"/>
          <a:chExt cx="0" cy="0"/>
        </a:xfrm>
      </p:grpSpPr>
      <p:sp>
        <p:nvSpPr>
          <p:cNvPr id="2061" name="Google Shape;2061;p10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2062" name="Google Shape;2062;p10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2063" name="Google Shape;2063;p10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64" name="Google Shape;2064;p10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65" name="Google Shape;2065;p10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66" name="Google Shape;2066;p107"/>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67" name="Google Shape;2067;p107"/>
          <p:cNvSpPr/>
          <p:nvPr/>
        </p:nvSpPr>
        <p:spPr>
          <a:xfrm>
            <a:off x="4778636"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68" name="Google Shape;2068;p107"/>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69" name="Google Shape;2069;p107"/>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70" name="Google Shape;2070;p107"/>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71" name="Google Shape;2071;p107"/>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72" name="Google Shape;2072;p107"/>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2073" name="Google Shape;2073;p107"/>
          <p:cNvSpPr txBox="1"/>
          <p:nvPr/>
        </p:nvSpPr>
        <p:spPr>
          <a:xfrm>
            <a:off x="4892593"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2074" name="Google Shape;2074;p107"/>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2075" name="Google Shape;2075;p107"/>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079" name="Shape 2079"/>
        <p:cNvGrpSpPr/>
        <p:nvPr/>
      </p:nvGrpSpPr>
      <p:grpSpPr>
        <a:xfrm>
          <a:off x="0" y="0"/>
          <a:ext cx="0" cy="0"/>
          <a:chOff x="0" y="0"/>
          <a:chExt cx="0" cy="0"/>
        </a:xfrm>
      </p:grpSpPr>
      <p:sp>
        <p:nvSpPr>
          <p:cNvPr id="2080" name="Google Shape;2080;p10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In-place Insertion Sort</a:t>
            </a:r>
            <a:endParaRPr lang="en-GB"/>
          </a:p>
        </p:txBody>
      </p:sp>
      <p:sp>
        <p:nvSpPr>
          <p:cNvPr id="2081" name="Google Shape;2081;p10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General strategy: </a:t>
            </a:r>
            <a:endParaRPr lang="en-GB"/>
          </a:p>
          <a:p>
            <a:pPr marL="457200" lvl="0" indent="-342900" algn="l" rtl="0">
              <a:spcBef>
                <a:spcPts val="600"/>
              </a:spcBef>
              <a:spcAft>
                <a:spcPts val="0"/>
              </a:spcAft>
              <a:buSzPts val="1800"/>
              <a:buChar char="●"/>
            </a:pPr>
            <a:r>
              <a:rPr lang="en-GB"/>
              <a:t>Repeat for i = 0 to N - 1:</a:t>
            </a:r>
            <a:endParaRPr lang="en-GB"/>
          </a:p>
          <a:p>
            <a:pPr marL="914400" lvl="1" indent="-342900" algn="l" rtl="0">
              <a:spcBef>
                <a:spcPts val="0"/>
              </a:spcBef>
              <a:spcAft>
                <a:spcPts val="0"/>
              </a:spcAft>
              <a:buSzPts val="1800"/>
              <a:buChar char="○"/>
            </a:pPr>
            <a:r>
              <a:rPr lang="en-GB"/>
              <a:t>Designate item i as the traveling item.</a:t>
            </a:r>
            <a:endParaRPr lang="en-GB"/>
          </a:p>
          <a:p>
            <a:pPr marL="914400" lvl="1" indent="-342900" algn="l" rtl="0">
              <a:spcBef>
                <a:spcPts val="600"/>
              </a:spcBef>
              <a:spcAft>
                <a:spcPts val="0"/>
              </a:spcAft>
              <a:buSzPts val="1800"/>
              <a:buChar char="○"/>
            </a:pPr>
            <a:r>
              <a:rPr lang="en-GB" b="1"/>
              <a:t>Swap item backwards until traveller is in the right place among all previously examined items.</a:t>
            </a:r>
            <a:endParaRPr b="1"/>
          </a:p>
        </p:txBody>
      </p:sp>
      <p:sp>
        <p:nvSpPr>
          <p:cNvPr id="2082" name="Google Shape;2082;p10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83" name="Google Shape;2083;p10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84" name="Google Shape;2084;p10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85" name="Google Shape;2085;p108"/>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86" name="Google Shape;2086;p10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87" name="Google Shape;2087;p108"/>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88" name="Google Shape;2088;p108"/>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89" name="Google Shape;2089;p108"/>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90" name="Google Shape;2090;p108"/>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91" name="Google Shape;2091;p108"/>
          <p:cNvSpPr txBox="1"/>
          <p:nvPr/>
        </p:nvSpPr>
        <p:spPr>
          <a:xfrm>
            <a:off x="1294775" y="2892875"/>
            <a:ext cx="9483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Input:</a:t>
            </a:r>
            <a:endParaRPr sz="1800">
              <a:latin typeface="Roboto" panose="02000000000000000000"/>
              <a:ea typeface="Roboto" panose="02000000000000000000"/>
              <a:cs typeface="Roboto" panose="02000000000000000000"/>
              <a:sym typeface="Roboto" panose="02000000000000000000"/>
            </a:endParaRPr>
          </a:p>
        </p:txBody>
      </p:sp>
      <p:sp>
        <p:nvSpPr>
          <p:cNvPr id="2092" name="Google Shape;2092;p108"/>
          <p:cNvSpPr txBox="1"/>
          <p:nvPr/>
        </p:nvSpPr>
        <p:spPr>
          <a:xfrm>
            <a:off x="6840036" y="3364800"/>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a:t>
            </a:r>
            <a:endParaRPr sz="1600">
              <a:latin typeface="Consolas" panose="020B0609020204030204"/>
              <a:ea typeface="Consolas" panose="020B0609020204030204"/>
              <a:cs typeface="Consolas" panose="020B0609020204030204"/>
              <a:sym typeface="Consolas" panose="020B0609020204030204"/>
            </a:endParaRPr>
          </a:p>
        </p:txBody>
      </p:sp>
      <p:sp>
        <p:nvSpPr>
          <p:cNvPr id="2093" name="Google Shape;2093;p108"/>
          <p:cNvSpPr txBox="1"/>
          <p:nvPr/>
        </p:nvSpPr>
        <p:spPr>
          <a:xfrm>
            <a:off x="4881264" y="3706834"/>
            <a:ext cx="495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j</a:t>
            </a:r>
            <a:endParaRPr sz="1600">
              <a:latin typeface="Consolas" panose="020B0609020204030204"/>
              <a:ea typeface="Consolas" panose="020B0609020204030204"/>
              <a:cs typeface="Consolas" panose="020B0609020204030204"/>
              <a:sym typeface="Consolas" panose="020B0609020204030204"/>
            </a:endParaRPr>
          </a:p>
        </p:txBody>
      </p:sp>
      <p:sp>
        <p:nvSpPr>
          <p:cNvPr id="2094" name="Google Shape;2094;p108"/>
          <p:cNvSpPr txBox="1"/>
          <p:nvPr/>
        </p:nvSpPr>
        <p:spPr>
          <a:xfrm>
            <a:off x="166800" y="4316400"/>
            <a:ext cx="8972700" cy="827100"/>
          </a:xfrm>
          <a:prstGeom prst="rect">
            <a:avLst/>
          </a:prstGeom>
          <a:noFill/>
          <a:ln>
            <a:noFill/>
          </a:ln>
        </p:spPr>
        <p:txBody>
          <a:bodyPr spcFirstLastPara="1" wrap="square" lIns="91425" tIns="91425" rIns="91425" bIns="91425" anchor="ctr" anchorCtr="0">
            <a:noAutofit/>
          </a:bodyPr>
          <a:lstStyle/>
          <a:p>
            <a:pPr marL="0" lvl="0" indent="0" algn="l" rtl="0">
              <a:spcBef>
                <a:spcPts val="48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example above: Use j pointer to track current spot of traveling item.</a:t>
            </a:r>
            <a:endParaRPr sz="1800">
              <a:latin typeface="Roboto" panose="02000000000000000000"/>
              <a:ea typeface="Roboto" panose="02000000000000000000"/>
              <a:cs typeface="Roboto" panose="02000000000000000000"/>
              <a:sym typeface="Roboto" panose="02000000000000000000"/>
            </a:endParaRPr>
          </a:p>
        </p:txBody>
      </p:sp>
      <p:sp>
        <p:nvSpPr>
          <p:cNvPr id="2095" name="Google Shape;2095;p108"/>
          <p:cNvSpPr/>
          <p:nvPr/>
        </p:nvSpPr>
        <p:spPr>
          <a:xfrm rot="-5400000">
            <a:off x="4901150" y="519375"/>
            <a:ext cx="260700" cy="4370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108"/>
          <p:cNvSpPr txBox="1"/>
          <p:nvPr/>
        </p:nvSpPr>
        <p:spPr>
          <a:xfrm>
            <a:off x="4680542"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100" name="Shape 2100"/>
        <p:cNvGrpSpPr/>
        <p:nvPr/>
      </p:nvGrpSpPr>
      <p:grpSpPr>
        <a:xfrm>
          <a:off x="0" y="0"/>
          <a:ext cx="0" cy="0"/>
          <a:chOff x="0" y="0"/>
          <a:chExt cx="0" cy="0"/>
        </a:xfrm>
      </p:grpSpPr>
      <p:sp>
        <p:nvSpPr>
          <p:cNvPr id="2101" name="Google Shape;2101;p109"/>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30, CS61B, </a:t>
            </a:r>
            <a:r>
              <a:rPr lang="en-GB"/>
              <a:t>Spring 2024</a:t>
            </a:r>
            <a:endParaRPr lang="en-GB"/>
          </a:p>
        </p:txBody>
      </p:sp>
      <p:sp>
        <p:nvSpPr>
          <p:cNvPr id="2102" name="Google Shape;2102;p109"/>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Insertion Sort Runtime</a:t>
            </a:r>
            <a:endParaRPr lang="en-GB"/>
          </a:p>
        </p:txBody>
      </p:sp>
      <p:sp>
        <p:nvSpPr>
          <p:cNvPr id="2103" name="Google Shape;2103;p109"/>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Mergesort</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Insertion 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Naive Insertion Sort</a:t>
            </a:r>
            <a:endParaRPr lang="en-GB"/>
          </a:p>
          <a:p>
            <a:pPr marL="457200" lvl="0" indent="-342900" algn="l" rtl="0">
              <a:spcBef>
                <a:spcPts val="0"/>
              </a:spcBef>
              <a:spcAft>
                <a:spcPts val="0"/>
              </a:spcAft>
              <a:buSzPts val="1800"/>
              <a:buChar char="•"/>
            </a:pPr>
            <a:r>
              <a:rPr lang="en-GB"/>
              <a:t>In-Place Insertion Sort</a:t>
            </a:r>
            <a:endParaRPr lang="en-GB"/>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Insertion Sort Runtime</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None/>
            </a:pPr>
            <a:r>
              <a:rPr lang="en-GB"/>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Quicksort Backstory,</a:t>
            </a:r>
            <a:br>
              <a:rPr lang="en-GB"/>
            </a:br>
            <a:r>
              <a:rPr lang="en-GB"/>
              <a:t>Partitioning</a:t>
            </a:r>
            <a:endParaRPr lang="en-GB"/>
          </a:p>
          <a:p>
            <a:pPr marL="457200" lvl="0" indent="-342900" algn="l" rtl="0">
              <a:spcBef>
                <a:spcPts val="0"/>
              </a:spcBef>
              <a:spcAft>
                <a:spcPts val="0"/>
              </a:spcAft>
              <a:buSzPts val="1800"/>
              <a:buChar char="•"/>
            </a:pPr>
            <a:r>
              <a:rPr lang="en-GB"/>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107" name="Shape 2107"/>
        <p:cNvGrpSpPr/>
        <p:nvPr/>
      </p:nvGrpSpPr>
      <p:grpSpPr>
        <a:xfrm>
          <a:off x="0" y="0"/>
          <a:ext cx="0" cy="0"/>
          <a:chOff x="0" y="0"/>
          <a:chExt cx="0" cy="0"/>
        </a:xfrm>
      </p:grpSpPr>
      <p:sp>
        <p:nvSpPr>
          <p:cNvPr id="2108" name="Google Shape;2108;p11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Insertion Sort</a:t>
            </a:r>
            <a:endParaRPr lang="en-GB"/>
          </a:p>
        </p:txBody>
      </p:sp>
      <p:sp>
        <p:nvSpPr>
          <p:cNvPr id="2109" name="Google Shape;2109;p11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panose="020B0604020202020204"/>
              <a:buNone/>
            </a:pPr>
            <a:r>
              <a:rPr lang="en-GB"/>
              <a:t>Two more examples.</a:t>
            </a:r>
            <a:endParaRPr lang="en-GB"/>
          </a:p>
        </p:txBody>
      </p:sp>
      <p:sp>
        <p:nvSpPr>
          <p:cNvPr id="2110" name="Google Shape;2110;p110"/>
          <p:cNvSpPr txBox="1"/>
          <p:nvPr/>
        </p:nvSpPr>
        <p:spPr>
          <a:xfrm>
            <a:off x="381000" y="1676400"/>
            <a:ext cx="2749200" cy="14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latin typeface="Consolas" panose="020B0609020204030204"/>
                <a:ea typeface="Consolas" panose="020B0609020204030204"/>
                <a:cs typeface="Consolas" panose="020B0609020204030204"/>
                <a:sym typeface="Consolas" panose="020B0609020204030204"/>
              </a:rPr>
              <a:t>P O T A T O</a:t>
            </a:r>
            <a:endParaRPr>
              <a:solidFill>
                <a:srgbClr val="999999"/>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P</a:t>
            </a:r>
            <a:r>
              <a:rPr lang="en-GB">
                <a:solidFill>
                  <a:srgbClr val="CCCCCC"/>
                </a:solidFill>
                <a:latin typeface="Consolas" panose="020B0609020204030204"/>
                <a:ea typeface="Consolas" panose="020B0609020204030204"/>
                <a:cs typeface="Consolas" panose="020B0609020204030204"/>
                <a:sym typeface="Consolas" panose="020B0609020204030204"/>
              </a:rPr>
              <a:t> O T A T O  </a:t>
            </a:r>
            <a:r>
              <a:rPr lang="en-GB">
                <a:solidFill>
                  <a:schemeClr val="dk1"/>
                </a:solidFill>
                <a:latin typeface="Consolas" panose="020B0609020204030204"/>
                <a:ea typeface="Consolas" panose="020B0609020204030204"/>
                <a:cs typeface="Consolas" panose="020B0609020204030204"/>
                <a:sym typeface="Consolas" panose="020B0609020204030204"/>
              </a:rPr>
              <a:t>(0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O</a:t>
            </a:r>
            <a:r>
              <a:rPr lang="en-GB">
                <a:solidFill>
                  <a:srgbClr val="CCCCCC"/>
                </a:solidFill>
                <a:latin typeface="Consolas" panose="020B0609020204030204"/>
                <a:ea typeface="Consolas" panose="020B0609020204030204"/>
                <a:cs typeface="Consolas" panose="020B0609020204030204"/>
                <a:sym typeface="Consolas" panose="020B0609020204030204"/>
              </a:rPr>
              <a:t> </a:t>
            </a:r>
            <a:r>
              <a:rPr lang="en-GB">
                <a:latin typeface="Consolas" panose="020B0609020204030204"/>
                <a:ea typeface="Consolas" panose="020B0609020204030204"/>
                <a:cs typeface="Consolas" panose="020B0609020204030204"/>
                <a:sym typeface="Consolas" panose="020B0609020204030204"/>
              </a:rPr>
              <a:t>P</a:t>
            </a:r>
            <a:r>
              <a:rPr lang="en-GB">
                <a:solidFill>
                  <a:srgbClr val="CCCCCC"/>
                </a:solidFill>
                <a:latin typeface="Consolas" panose="020B0609020204030204"/>
                <a:ea typeface="Consolas" panose="020B0609020204030204"/>
                <a:cs typeface="Consolas" panose="020B0609020204030204"/>
                <a:sym typeface="Consolas" panose="020B0609020204030204"/>
              </a:rPr>
              <a:t> T A T O </a:t>
            </a:r>
            <a:r>
              <a:rPr lang="en-GB">
                <a:solidFill>
                  <a:schemeClr val="dk1"/>
                </a:solidFill>
                <a:latin typeface="Consolas" panose="020B0609020204030204"/>
                <a:ea typeface="Consolas" panose="020B0609020204030204"/>
                <a:cs typeface="Consolas" panose="020B0609020204030204"/>
                <a:sym typeface="Consolas" panose="020B0609020204030204"/>
              </a:rPr>
              <a:t> (1 swap )</a:t>
            </a:r>
            <a:endParaRPr>
              <a:solidFill>
                <a:schemeClr val="dk1"/>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O P </a:t>
            </a:r>
            <a:r>
              <a:rPr lang="en-GB">
                <a:solidFill>
                  <a:srgbClr val="9900FF"/>
                </a:solidFill>
                <a:latin typeface="Consolas" panose="020B0609020204030204"/>
                <a:ea typeface="Consolas" panose="020B0609020204030204"/>
                <a:cs typeface="Consolas" panose="020B0609020204030204"/>
                <a:sym typeface="Consolas" panose="020B0609020204030204"/>
              </a:rPr>
              <a:t>T</a:t>
            </a:r>
            <a:r>
              <a:rPr lang="en-GB">
                <a:solidFill>
                  <a:srgbClr val="CCCCCC"/>
                </a:solidFill>
                <a:latin typeface="Consolas" panose="020B0609020204030204"/>
                <a:ea typeface="Consolas" panose="020B0609020204030204"/>
                <a:cs typeface="Consolas" panose="020B0609020204030204"/>
                <a:sym typeface="Consolas" panose="020B0609020204030204"/>
              </a:rPr>
              <a:t> A T O  </a:t>
            </a:r>
            <a:r>
              <a:rPr lang="en-GB">
                <a:solidFill>
                  <a:schemeClr val="dk1"/>
                </a:solidFill>
                <a:latin typeface="Consolas" panose="020B0609020204030204"/>
                <a:ea typeface="Consolas" panose="020B0609020204030204"/>
                <a:cs typeface="Consolas" panose="020B0609020204030204"/>
                <a:sym typeface="Consolas" panose="020B0609020204030204"/>
              </a:rPr>
              <a:t>(0 swaps)</a:t>
            </a:r>
            <a:endParaRPr>
              <a:solidFill>
                <a:schemeClr val="dk1"/>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A</a:t>
            </a:r>
            <a:r>
              <a:rPr lang="en-GB">
                <a:latin typeface="Consolas" panose="020B0609020204030204"/>
                <a:ea typeface="Consolas" panose="020B0609020204030204"/>
                <a:cs typeface="Consolas" panose="020B0609020204030204"/>
                <a:sym typeface="Consolas" panose="020B0609020204030204"/>
              </a:rPr>
              <a:t> O P</a:t>
            </a:r>
            <a:r>
              <a:rPr lang="en-GB">
                <a:solidFill>
                  <a:srgbClr val="CCCCCC"/>
                </a:solidFill>
                <a:latin typeface="Consolas" panose="020B0609020204030204"/>
                <a:ea typeface="Consolas" panose="020B0609020204030204"/>
                <a:cs typeface="Consolas" panose="020B0609020204030204"/>
                <a:sym typeface="Consolas" panose="020B0609020204030204"/>
              </a:rPr>
              <a:t> </a:t>
            </a:r>
            <a:r>
              <a:rPr lang="en-GB">
                <a:latin typeface="Consolas" panose="020B0609020204030204"/>
                <a:ea typeface="Consolas" panose="020B0609020204030204"/>
                <a:cs typeface="Consolas" panose="020B0609020204030204"/>
                <a:sym typeface="Consolas" panose="020B0609020204030204"/>
              </a:rPr>
              <a:t>T</a:t>
            </a:r>
            <a:r>
              <a:rPr lang="en-GB">
                <a:solidFill>
                  <a:srgbClr val="CCCCCC"/>
                </a:solidFill>
                <a:latin typeface="Consolas" panose="020B0609020204030204"/>
                <a:ea typeface="Consolas" panose="020B0609020204030204"/>
                <a:cs typeface="Consolas" panose="020B0609020204030204"/>
                <a:sym typeface="Consolas" panose="020B0609020204030204"/>
              </a:rPr>
              <a:t> T O </a:t>
            </a:r>
            <a:r>
              <a:rPr lang="en-GB">
                <a:solidFill>
                  <a:schemeClr val="dk1"/>
                </a:solidFill>
                <a:latin typeface="Consolas" panose="020B0609020204030204"/>
                <a:ea typeface="Consolas" panose="020B0609020204030204"/>
                <a:cs typeface="Consolas" panose="020B0609020204030204"/>
                <a:sym typeface="Consolas" panose="020B0609020204030204"/>
              </a:rPr>
              <a:t> (3 swaps)</a:t>
            </a:r>
            <a:endParaRPr>
              <a:solidFill>
                <a:schemeClr val="dk1"/>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A O P T </a:t>
            </a:r>
            <a:r>
              <a:rPr lang="en-GB">
                <a:solidFill>
                  <a:srgbClr val="9900FF"/>
                </a:solidFill>
                <a:latin typeface="Consolas" panose="020B0609020204030204"/>
                <a:ea typeface="Consolas" panose="020B0609020204030204"/>
                <a:cs typeface="Consolas" panose="020B0609020204030204"/>
                <a:sym typeface="Consolas" panose="020B0609020204030204"/>
              </a:rPr>
              <a:t>T</a:t>
            </a:r>
            <a:r>
              <a:rPr lang="en-GB">
                <a:solidFill>
                  <a:srgbClr val="CCCCCC"/>
                </a:solidFill>
                <a:latin typeface="Consolas" panose="020B0609020204030204"/>
                <a:ea typeface="Consolas" panose="020B0609020204030204"/>
                <a:cs typeface="Consolas" panose="020B0609020204030204"/>
                <a:sym typeface="Consolas" panose="020B0609020204030204"/>
              </a:rPr>
              <a:t> O </a:t>
            </a:r>
            <a:r>
              <a:rPr lang="en-GB">
                <a:solidFill>
                  <a:schemeClr val="dk1"/>
                </a:solidFill>
                <a:latin typeface="Consolas" panose="020B0609020204030204"/>
                <a:ea typeface="Consolas" panose="020B0609020204030204"/>
                <a:cs typeface="Consolas" panose="020B0609020204030204"/>
                <a:sym typeface="Consolas" panose="020B0609020204030204"/>
              </a:rPr>
              <a:t> (0 swaps)</a:t>
            </a:r>
            <a:endParaRPr>
              <a:solidFill>
                <a:schemeClr val="dk1"/>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A O </a:t>
            </a:r>
            <a:r>
              <a:rPr lang="en-GB">
                <a:solidFill>
                  <a:srgbClr val="9900FF"/>
                </a:solidFill>
                <a:latin typeface="Consolas" panose="020B0609020204030204"/>
                <a:ea typeface="Consolas" panose="020B0609020204030204"/>
                <a:cs typeface="Consolas" panose="020B0609020204030204"/>
                <a:sym typeface="Consolas" panose="020B0609020204030204"/>
              </a:rPr>
              <a:t>O</a:t>
            </a:r>
            <a:r>
              <a:rPr lang="en-GB">
                <a:solidFill>
                  <a:srgbClr val="CCCCCC"/>
                </a:solidFill>
                <a:latin typeface="Consolas" panose="020B0609020204030204"/>
                <a:ea typeface="Consolas" panose="020B0609020204030204"/>
                <a:cs typeface="Consolas" panose="020B0609020204030204"/>
                <a:sym typeface="Consolas" panose="020B0609020204030204"/>
              </a:rPr>
              <a:t> </a:t>
            </a:r>
            <a:r>
              <a:rPr lang="en-GB">
                <a:latin typeface="Consolas" panose="020B0609020204030204"/>
                <a:ea typeface="Consolas" panose="020B0609020204030204"/>
                <a:cs typeface="Consolas" panose="020B0609020204030204"/>
                <a:sym typeface="Consolas" panose="020B0609020204030204"/>
              </a:rPr>
              <a:t>P T T </a:t>
            </a:r>
            <a:r>
              <a:rPr lang="en-GB">
                <a:solidFill>
                  <a:schemeClr val="dk1"/>
                </a:solidFill>
                <a:latin typeface="Consolas" panose="020B0609020204030204"/>
                <a:ea typeface="Consolas" panose="020B0609020204030204"/>
                <a:cs typeface="Consolas" panose="020B0609020204030204"/>
                <a:sym typeface="Consolas" panose="020B0609020204030204"/>
              </a:rPr>
              <a:t> (3 swaps)</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2111" name="Google Shape;2111;p110"/>
          <p:cNvSpPr txBox="1"/>
          <p:nvPr/>
        </p:nvSpPr>
        <p:spPr>
          <a:xfrm>
            <a:off x="4523225" y="1641275"/>
            <a:ext cx="3738300" cy="24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latin typeface="Consolas" panose="020B0609020204030204"/>
                <a:ea typeface="Consolas" panose="020B0609020204030204"/>
                <a:cs typeface="Consolas" panose="020B0609020204030204"/>
                <a:sym typeface="Consolas" panose="020B0609020204030204"/>
              </a:rPr>
              <a:t>S O R T E X A M P L E</a:t>
            </a:r>
            <a:endParaRPr>
              <a:solidFill>
                <a:srgbClr val="999999"/>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S</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solidFill>
                  <a:srgbClr val="CCCCCC"/>
                </a:solidFill>
                <a:latin typeface="Consolas" panose="020B0609020204030204"/>
                <a:ea typeface="Consolas" panose="020B0609020204030204"/>
                <a:cs typeface="Consolas" panose="020B0609020204030204"/>
                <a:sym typeface="Consolas" panose="020B0609020204030204"/>
              </a:rPr>
              <a:t>O R T E X A M P L E  </a:t>
            </a:r>
            <a:r>
              <a:rPr lang="en-GB">
                <a:solidFill>
                  <a:schemeClr val="dk1"/>
                </a:solidFill>
                <a:latin typeface="Consolas" panose="020B0609020204030204"/>
                <a:ea typeface="Consolas" panose="020B0609020204030204"/>
                <a:cs typeface="Consolas" panose="020B0609020204030204"/>
                <a:sym typeface="Consolas" panose="020B0609020204030204"/>
              </a:rPr>
              <a:t>(0 swaps)</a:t>
            </a:r>
            <a:endParaRPr>
              <a:solidFill>
                <a:srgbClr val="999999"/>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O</a:t>
            </a:r>
            <a:r>
              <a:rPr lang="en-GB">
                <a:solidFill>
                  <a:schemeClr val="dk1"/>
                </a:solidFill>
                <a:latin typeface="Consolas" panose="020B0609020204030204"/>
                <a:ea typeface="Consolas" panose="020B0609020204030204"/>
                <a:cs typeface="Consolas" panose="020B0609020204030204"/>
                <a:sym typeface="Consolas" panose="020B0609020204030204"/>
              </a:rPr>
              <a:t> S </a:t>
            </a:r>
            <a:r>
              <a:rPr lang="en-GB">
                <a:solidFill>
                  <a:srgbClr val="CCCCCC"/>
                </a:solidFill>
                <a:latin typeface="Consolas" panose="020B0609020204030204"/>
                <a:ea typeface="Consolas" panose="020B0609020204030204"/>
                <a:cs typeface="Consolas" panose="020B0609020204030204"/>
                <a:sym typeface="Consolas" panose="020B0609020204030204"/>
              </a:rPr>
              <a:t>R T E X A M P L E  </a:t>
            </a:r>
            <a:r>
              <a:rPr lang="en-GB">
                <a:latin typeface="Consolas" panose="020B0609020204030204"/>
                <a:ea typeface="Consolas" panose="020B0609020204030204"/>
                <a:cs typeface="Consolas" panose="020B0609020204030204"/>
                <a:sym typeface="Consolas" panose="020B0609020204030204"/>
              </a:rPr>
              <a:t>(1 swap )</a:t>
            </a:r>
            <a:endParaRPr>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O </a:t>
            </a:r>
            <a:r>
              <a:rPr lang="en-GB">
                <a:solidFill>
                  <a:srgbClr val="9900FF"/>
                </a:solidFill>
                <a:latin typeface="Consolas" panose="020B0609020204030204"/>
                <a:ea typeface="Consolas" panose="020B0609020204030204"/>
                <a:cs typeface="Consolas" panose="020B0609020204030204"/>
                <a:sym typeface="Consolas" panose="020B0609020204030204"/>
              </a:rPr>
              <a:t>R</a:t>
            </a:r>
            <a:r>
              <a:rPr lang="en-GB">
                <a:solidFill>
                  <a:schemeClr val="dk1"/>
                </a:solidFill>
                <a:latin typeface="Consolas" panose="020B0609020204030204"/>
                <a:ea typeface="Consolas" panose="020B0609020204030204"/>
                <a:cs typeface="Consolas" panose="020B0609020204030204"/>
                <a:sym typeface="Consolas" panose="020B0609020204030204"/>
              </a:rPr>
              <a:t> S </a:t>
            </a:r>
            <a:r>
              <a:rPr lang="en-GB">
                <a:solidFill>
                  <a:srgbClr val="B7B7B7"/>
                </a:solidFill>
                <a:latin typeface="Consolas" panose="020B0609020204030204"/>
                <a:ea typeface="Consolas" panose="020B0609020204030204"/>
                <a:cs typeface="Consolas" panose="020B0609020204030204"/>
                <a:sym typeface="Consolas" panose="020B0609020204030204"/>
              </a:rPr>
              <a:t>T E X A M P L E </a:t>
            </a:r>
            <a:r>
              <a:rPr lang="en-GB">
                <a:solidFill>
                  <a:srgbClr val="CCCCCC"/>
                </a:solidFill>
                <a:latin typeface="Consolas" panose="020B0609020204030204"/>
                <a:ea typeface="Consolas" panose="020B0609020204030204"/>
                <a:cs typeface="Consolas" panose="020B0609020204030204"/>
                <a:sym typeface="Consolas" panose="020B0609020204030204"/>
              </a:rPr>
              <a:t> </a:t>
            </a:r>
            <a:r>
              <a:rPr lang="en-GB">
                <a:solidFill>
                  <a:schemeClr val="dk1"/>
                </a:solidFill>
                <a:latin typeface="Consolas" panose="020B0609020204030204"/>
                <a:ea typeface="Consolas" panose="020B0609020204030204"/>
                <a:cs typeface="Consolas" panose="020B0609020204030204"/>
                <a:sym typeface="Consolas" panose="020B0609020204030204"/>
              </a:rPr>
              <a:t>(1 swap )</a:t>
            </a:r>
            <a:endParaRPr>
              <a:solidFill>
                <a:srgbClr val="B7B7B7"/>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O R S </a:t>
            </a:r>
            <a:r>
              <a:rPr lang="en-GB">
                <a:solidFill>
                  <a:srgbClr val="9900FF"/>
                </a:solidFill>
                <a:latin typeface="Consolas" panose="020B0609020204030204"/>
                <a:ea typeface="Consolas" panose="020B0609020204030204"/>
                <a:cs typeface="Consolas" panose="020B0609020204030204"/>
                <a:sym typeface="Consolas" panose="020B0609020204030204"/>
              </a:rPr>
              <a:t>T</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solidFill>
                  <a:srgbClr val="CCCCCC"/>
                </a:solidFill>
                <a:latin typeface="Consolas" panose="020B0609020204030204"/>
                <a:ea typeface="Consolas" panose="020B0609020204030204"/>
                <a:cs typeface="Consolas" panose="020B0609020204030204"/>
                <a:sym typeface="Consolas" panose="020B0609020204030204"/>
              </a:rPr>
              <a:t>E X A M P L E  </a:t>
            </a:r>
            <a:r>
              <a:rPr lang="en-GB">
                <a:solidFill>
                  <a:schemeClr val="dk1"/>
                </a:solidFill>
                <a:latin typeface="Consolas" panose="020B0609020204030204"/>
                <a:ea typeface="Consolas" panose="020B0609020204030204"/>
                <a:cs typeface="Consolas" panose="020B0609020204030204"/>
                <a:sym typeface="Consolas" panose="020B0609020204030204"/>
              </a:rPr>
              <a:t>(0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E</a:t>
            </a:r>
            <a:r>
              <a:rPr lang="en-GB">
                <a:solidFill>
                  <a:schemeClr val="dk1"/>
                </a:solidFill>
                <a:latin typeface="Consolas" panose="020B0609020204030204"/>
                <a:ea typeface="Consolas" panose="020B0609020204030204"/>
                <a:cs typeface="Consolas" panose="020B0609020204030204"/>
                <a:sym typeface="Consolas" panose="020B0609020204030204"/>
              </a:rPr>
              <a:t> O R S </a:t>
            </a:r>
            <a:r>
              <a:rPr lang="en-GB">
                <a:latin typeface="Consolas" panose="020B0609020204030204"/>
                <a:ea typeface="Consolas" panose="020B0609020204030204"/>
                <a:cs typeface="Consolas" panose="020B0609020204030204"/>
                <a:sym typeface="Consolas" panose="020B0609020204030204"/>
              </a:rPr>
              <a:t>T</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solidFill>
                  <a:srgbClr val="B7B7B7"/>
                </a:solidFill>
                <a:latin typeface="Consolas" panose="020B0609020204030204"/>
                <a:ea typeface="Consolas" panose="020B0609020204030204"/>
                <a:cs typeface="Consolas" panose="020B0609020204030204"/>
                <a:sym typeface="Consolas" panose="020B0609020204030204"/>
              </a:rPr>
              <a:t>X A M P L E </a:t>
            </a:r>
            <a:r>
              <a:rPr lang="en-GB">
                <a:solidFill>
                  <a:srgbClr val="CCCCCC"/>
                </a:solidFill>
                <a:latin typeface="Consolas" panose="020B0609020204030204"/>
                <a:ea typeface="Consolas" panose="020B0609020204030204"/>
                <a:cs typeface="Consolas" panose="020B0609020204030204"/>
                <a:sym typeface="Consolas" panose="020B0609020204030204"/>
              </a:rPr>
              <a:t> </a:t>
            </a:r>
            <a:r>
              <a:rPr lang="en-GB">
                <a:solidFill>
                  <a:schemeClr val="dk1"/>
                </a:solidFill>
                <a:latin typeface="Consolas" panose="020B0609020204030204"/>
                <a:ea typeface="Consolas" panose="020B0609020204030204"/>
                <a:cs typeface="Consolas" panose="020B0609020204030204"/>
                <a:sym typeface="Consolas" panose="020B0609020204030204"/>
              </a:rPr>
              <a:t>(4 swaps)</a:t>
            </a:r>
            <a:endParaRPr>
              <a:solidFill>
                <a:srgbClr val="B7B7B7"/>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E O R S T</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solidFill>
                  <a:srgbClr val="9900FF"/>
                </a:solidFill>
                <a:latin typeface="Consolas" panose="020B0609020204030204"/>
                <a:ea typeface="Consolas" panose="020B0609020204030204"/>
                <a:cs typeface="Consolas" panose="020B0609020204030204"/>
                <a:sym typeface="Consolas" panose="020B0609020204030204"/>
              </a:rPr>
              <a:t>X</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solidFill>
                  <a:srgbClr val="CCCCCC"/>
                </a:solidFill>
                <a:latin typeface="Consolas" panose="020B0609020204030204"/>
                <a:ea typeface="Consolas" panose="020B0609020204030204"/>
                <a:cs typeface="Consolas" panose="020B0609020204030204"/>
                <a:sym typeface="Consolas" panose="020B0609020204030204"/>
              </a:rPr>
              <a:t>A M P L E  </a:t>
            </a:r>
            <a:r>
              <a:rPr lang="en-GB">
                <a:solidFill>
                  <a:schemeClr val="dk1"/>
                </a:solidFill>
                <a:latin typeface="Consolas" panose="020B0609020204030204"/>
                <a:ea typeface="Consolas" panose="020B0609020204030204"/>
                <a:cs typeface="Consolas" panose="020B0609020204030204"/>
                <a:sym typeface="Consolas" panose="020B0609020204030204"/>
              </a:rPr>
              <a:t>(0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9900FF"/>
                </a:solidFill>
                <a:latin typeface="Consolas" panose="020B0609020204030204"/>
                <a:ea typeface="Consolas" panose="020B0609020204030204"/>
                <a:cs typeface="Consolas" panose="020B0609020204030204"/>
                <a:sym typeface="Consolas" panose="020B0609020204030204"/>
              </a:rPr>
              <a:t>A</a:t>
            </a:r>
            <a:r>
              <a:rPr lang="en-GB">
                <a:solidFill>
                  <a:schemeClr val="dk1"/>
                </a:solidFill>
                <a:latin typeface="Consolas" panose="020B0609020204030204"/>
                <a:ea typeface="Consolas" panose="020B0609020204030204"/>
                <a:cs typeface="Consolas" panose="020B0609020204030204"/>
                <a:sym typeface="Consolas" panose="020B0609020204030204"/>
              </a:rPr>
              <a:t> E O R S T </a:t>
            </a:r>
            <a:r>
              <a:rPr lang="en-GB">
                <a:latin typeface="Consolas" panose="020B0609020204030204"/>
                <a:ea typeface="Consolas" panose="020B0609020204030204"/>
                <a:cs typeface="Consolas" panose="020B0609020204030204"/>
                <a:sym typeface="Consolas" panose="020B0609020204030204"/>
              </a:rPr>
              <a:t>X</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solidFill>
                  <a:srgbClr val="CCCCCC"/>
                </a:solidFill>
                <a:latin typeface="Consolas" panose="020B0609020204030204"/>
                <a:ea typeface="Consolas" panose="020B0609020204030204"/>
                <a:cs typeface="Consolas" panose="020B0609020204030204"/>
                <a:sym typeface="Consolas" panose="020B0609020204030204"/>
              </a:rPr>
              <a:t>M P L E  </a:t>
            </a:r>
            <a:r>
              <a:rPr lang="en-GB">
                <a:solidFill>
                  <a:schemeClr val="dk1"/>
                </a:solidFill>
                <a:latin typeface="Consolas" panose="020B0609020204030204"/>
                <a:ea typeface="Consolas" panose="020B0609020204030204"/>
                <a:cs typeface="Consolas" panose="020B0609020204030204"/>
                <a:sym typeface="Consolas" panose="020B0609020204030204"/>
              </a:rPr>
              <a:t>(6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A E </a:t>
            </a:r>
            <a:r>
              <a:rPr lang="en-GB">
                <a:solidFill>
                  <a:srgbClr val="9900FF"/>
                </a:solidFill>
                <a:latin typeface="Consolas" panose="020B0609020204030204"/>
                <a:ea typeface="Consolas" panose="020B0609020204030204"/>
                <a:cs typeface="Consolas" panose="020B0609020204030204"/>
                <a:sym typeface="Consolas" panose="020B0609020204030204"/>
              </a:rPr>
              <a:t>M</a:t>
            </a:r>
            <a:r>
              <a:rPr lang="en-GB">
                <a:solidFill>
                  <a:schemeClr val="dk1"/>
                </a:solidFill>
                <a:latin typeface="Consolas" panose="020B0609020204030204"/>
                <a:ea typeface="Consolas" panose="020B0609020204030204"/>
                <a:cs typeface="Consolas" panose="020B0609020204030204"/>
                <a:sym typeface="Consolas" panose="020B0609020204030204"/>
              </a:rPr>
              <a:t> O R S T X </a:t>
            </a:r>
            <a:r>
              <a:rPr lang="en-GB">
                <a:solidFill>
                  <a:srgbClr val="CCCCCC"/>
                </a:solidFill>
                <a:latin typeface="Consolas" panose="020B0609020204030204"/>
                <a:ea typeface="Consolas" panose="020B0609020204030204"/>
                <a:cs typeface="Consolas" panose="020B0609020204030204"/>
                <a:sym typeface="Consolas" panose="020B0609020204030204"/>
              </a:rPr>
              <a:t>P L E  </a:t>
            </a:r>
            <a:r>
              <a:rPr lang="en-GB">
                <a:solidFill>
                  <a:schemeClr val="dk1"/>
                </a:solidFill>
                <a:latin typeface="Consolas" panose="020B0609020204030204"/>
                <a:ea typeface="Consolas" panose="020B0609020204030204"/>
                <a:cs typeface="Consolas" panose="020B0609020204030204"/>
                <a:sym typeface="Consolas" panose="020B0609020204030204"/>
              </a:rPr>
              <a:t>(5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A E M O </a:t>
            </a:r>
            <a:r>
              <a:rPr lang="en-GB">
                <a:solidFill>
                  <a:srgbClr val="9900FF"/>
                </a:solidFill>
                <a:latin typeface="Consolas" panose="020B0609020204030204"/>
                <a:ea typeface="Consolas" panose="020B0609020204030204"/>
                <a:cs typeface="Consolas" panose="020B0609020204030204"/>
                <a:sym typeface="Consolas" panose="020B0609020204030204"/>
              </a:rPr>
              <a:t>P</a:t>
            </a:r>
            <a:r>
              <a:rPr lang="en-GB">
                <a:solidFill>
                  <a:schemeClr val="dk1"/>
                </a:solidFill>
                <a:latin typeface="Consolas" panose="020B0609020204030204"/>
                <a:ea typeface="Consolas" panose="020B0609020204030204"/>
                <a:cs typeface="Consolas" panose="020B0609020204030204"/>
                <a:sym typeface="Consolas" panose="020B0609020204030204"/>
              </a:rPr>
              <a:t> R S T X </a:t>
            </a:r>
            <a:r>
              <a:rPr lang="en-GB">
                <a:solidFill>
                  <a:srgbClr val="CCCCCC"/>
                </a:solidFill>
                <a:latin typeface="Consolas" panose="020B0609020204030204"/>
                <a:ea typeface="Consolas" panose="020B0609020204030204"/>
                <a:cs typeface="Consolas" panose="020B0609020204030204"/>
                <a:sym typeface="Consolas" panose="020B0609020204030204"/>
              </a:rPr>
              <a:t>L E  </a:t>
            </a:r>
            <a:r>
              <a:rPr lang="en-GB">
                <a:solidFill>
                  <a:schemeClr val="dk1"/>
                </a:solidFill>
                <a:latin typeface="Consolas" panose="020B0609020204030204"/>
                <a:ea typeface="Consolas" panose="020B0609020204030204"/>
                <a:cs typeface="Consolas" panose="020B0609020204030204"/>
                <a:sym typeface="Consolas" panose="020B0609020204030204"/>
              </a:rPr>
              <a:t>(4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A E </a:t>
            </a:r>
            <a:r>
              <a:rPr lang="en-GB">
                <a:solidFill>
                  <a:srgbClr val="9900FF"/>
                </a:solidFill>
                <a:latin typeface="Consolas" panose="020B0609020204030204"/>
                <a:ea typeface="Consolas" panose="020B0609020204030204"/>
                <a:cs typeface="Consolas" panose="020B0609020204030204"/>
                <a:sym typeface="Consolas" panose="020B0609020204030204"/>
              </a:rPr>
              <a:t>L</a:t>
            </a:r>
            <a:r>
              <a:rPr lang="en-GB">
                <a:solidFill>
                  <a:srgbClr val="FF0000"/>
                </a:solidFill>
                <a:latin typeface="Consolas" panose="020B0609020204030204"/>
                <a:ea typeface="Consolas" panose="020B0609020204030204"/>
                <a:cs typeface="Consolas" panose="020B0609020204030204"/>
                <a:sym typeface="Consolas" panose="020B0609020204030204"/>
              </a:rPr>
              <a:t> </a:t>
            </a:r>
            <a:r>
              <a:rPr lang="en-GB">
                <a:solidFill>
                  <a:schemeClr val="dk1"/>
                </a:solidFill>
                <a:latin typeface="Consolas" panose="020B0609020204030204"/>
                <a:ea typeface="Consolas" panose="020B0609020204030204"/>
                <a:cs typeface="Consolas" panose="020B0609020204030204"/>
                <a:sym typeface="Consolas" panose="020B0609020204030204"/>
              </a:rPr>
              <a:t>M O </a:t>
            </a:r>
            <a:r>
              <a:rPr lang="en-GB">
                <a:latin typeface="Consolas" panose="020B0609020204030204"/>
                <a:ea typeface="Consolas" panose="020B0609020204030204"/>
                <a:cs typeface="Consolas" panose="020B0609020204030204"/>
                <a:sym typeface="Consolas" panose="020B0609020204030204"/>
              </a:rPr>
              <a:t>P</a:t>
            </a:r>
            <a:r>
              <a:rPr lang="en-GB">
                <a:solidFill>
                  <a:schemeClr val="dk1"/>
                </a:solidFill>
                <a:latin typeface="Consolas" panose="020B0609020204030204"/>
                <a:ea typeface="Consolas" panose="020B0609020204030204"/>
                <a:cs typeface="Consolas" panose="020B0609020204030204"/>
                <a:sym typeface="Consolas" panose="020B0609020204030204"/>
              </a:rPr>
              <a:t> R S T X </a:t>
            </a:r>
            <a:r>
              <a:rPr lang="en-GB">
                <a:solidFill>
                  <a:srgbClr val="CCCCCC"/>
                </a:solidFill>
                <a:latin typeface="Consolas" panose="020B0609020204030204"/>
                <a:ea typeface="Consolas" panose="020B0609020204030204"/>
                <a:cs typeface="Consolas" panose="020B0609020204030204"/>
                <a:sym typeface="Consolas" panose="020B0609020204030204"/>
              </a:rPr>
              <a:t>E  </a:t>
            </a:r>
            <a:r>
              <a:rPr lang="en-GB">
                <a:solidFill>
                  <a:schemeClr val="dk1"/>
                </a:solidFill>
                <a:latin typeface="Consolas" panose="020B0609020204030204"/>
                <a:ea typeface="Consolas" panose="020B0609020204030204"/>
                <a:cs typeface="Consolas" panose="020B0609020204030204"/>
                <a:sym typeface="Consolas" panose="020B0609020204030204"/>
              </a:rPr>
              <a:t>(7 swaps)</a:t>
            </a:r>
            <a:endParaRPr>
              <a:solidFill>
                <a:srgbClr val="CCCCCC"/>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CCCCCC"/>
                </a:solidFill>
                <a:latin typeface="Consolas" panose="020B0609020204030204"/>
                <a:ea typeface="Consolas" panose="020B0609020204030204"/>
                <a:cs typeface="Consolas" panose="020B0609020204030204"/>
                <a:sym typeface="Consolas" panose="020B0609020204030204"/>
              </a:rPr>
              <a:t>A E </a:t>
            </a:r>
            <a:r>
              <a:rPr lang="en-GB">
                <a:solidFill>
                  <a:srgbClr val="9900FF"/>
                </a:solidFill>
                <a:latin typeface="Consolas" panose="020B0609020204030204"/>
                <a:ea typeface="Consolas" panose="020B0609020204030204"/>
                <a:cs typeface="Consolas" panose="020B0609020204030204"/>
                <a:sym typeface="Consolas" panose="020B0609020204030204"/>
              </a:rPr>
              <a:t>E</a:t>
            </a:r>
            <a:r>
              <a:rPr lang="en-GB">
                <a:solidFill>
                  <a:schemeClr val="dk1"/>
                </a:solidFill>
                <a:latin typeface="Consolas" panose="020B0609020204030204"/>
                <a:ea typeface="Consolas" panose="020B0609020204030204"/>
                <a:cs typeface="Consolas" panose="020B0609020204030204"/>
                <a:sym typeface="Consolas" panose="020B0609020204030204"/>
              </a:rPr>
              <a:t> </a:t>
            </a:r>
            <a:r>
              <a:rPr lang="en-GB">
                <a:latin typeface="Consolas" panose="020B0609020204030204"/>
                <a:ea typeface="Consolas" panose="020B0609020204030204"/>
                <a:cs typeface="Consolas" panose="020B0609020204030204"/>
                <a:sym typeface="Consolas" panose="020B0609020204030204"/>
              </a:rPr>
              <a:t>L</a:t>
            </a:r>
            <a:r>
              <a:rPr lang="en-GB">
                <a:solidFill>
                  <a:srgbClr val="FF0000"/>
                </a:solidFill>
                <a:latin typeface="Consolas" panose="020B0609020204030204"/>
                <a:ea typeface="Consolas" panose="020B0609020204030204"/>
                <a:cs typeface="Consolas" panose="020B0609020204030204"/>
                <a:sym typeface="Consolas" panose="020B0609020204030204"/>
              </a:rPr>
              <a:t> </a:t>
            </a:r>
            <a:r>
              <a:rPr lang="en-GB">
                <a:solidFill>
                  <a:schemeClr val="dk1"/>
                </a:solidFill>
                <a:latin typeface="Consolas" panose="020B0609020204030204"/>
                <a:ea typeface="Consolas" panose="020B0609020204030204"/>
                <a:cs typeface="Consolas" panose="020B0609020204030204"/>
                <a:sym typeface="Consolas" panose="020B0609020204030204"/>
              </a:rPr>
              <a:t>M O P R S T X  (8 swaps)</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2112" name="Google Shape;2112;p110"/>
          <p:cNvSpPr txBox="1"/>
          <p:nvPr>
            <p:ph type="body" idx="1"/>
          </p:nvPr>
        </p:nvSpPr>
        <p:spPr>
          <a:xfrm>
            <a:off x="357243" y="1123792"/>
            <a:ext cx="1400400" cy="5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7 swaps:</a:t>
            </a:r>
            <a:endParaRPr lang="en-GB"/>
          </a:p>
        </p:txBody>
      </p:sp>
      <p:sp>
        <p:nvSpPr>
          <p:cNvPr id="2113" name="Google Shape;2113;p110"/>
          <p:cNvSpPr txBox="1"/>
          <p:nvPr>
            <p:ph type="body" idx="1"/>
          </p:nvPr>
        </p:nvSpPr>
        <p:spPr>
          <a:xfrm>
            <a:off x="4523218" y="1088156"/>
            <a:ext cx="1400400" cy="5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36 swaps:</a:t>
            </a:r>
            <a:endParaRPr lang="en-GB"/>
          </a:p>
        </p:txBody>
      </p:sp>
      <p:sp>
        <p:nvSpPr>
          <p:cNvPr id="2114" name="Google Shape;2114;p110"/>
          <p:cNvSpPr txBox="1"/>
          <p:nvPr/>
        </p:nvSpPr>
        <p:spPr>
          <a:xfrm>
            <a:off x="185225" y="3870525"/>
            <a:ext cx="4338000" cy="8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9900FF"/>
                </a:solidFill>
              </a:rPr>
              <a:t>Purple</a:t>
            </a:r>
            <a:r>
              <a:rPr lang="en-GB"/>
              <a:t>: Element that we’re moving left (with swaps).</a:t>
            </a:r>
            <a:endParaRPr lang="en-GB"/>
          </a:p>
          <a:p>
            <a:pPr marL="0" lvl="0" indent="0" algn="l" rtl="0">
              <a:spcBef>
                <a:spcPts val="0"/>
              </a:spcBef>
              <a:spcAft>
                <a:spcPts val="0"/>
              </a:spcAft>
              <a:buNone/>
            </a:pPr>
            <a:r>
              <a:rPr lang="en-GB"/>
              <a:t>Black: Elements that got swapped with purple.  </a:t>
            </a:r>
            <a:endParaRPr lang="en-GB"/>
          </a:p>
          <a:p>
            <a:pPr marL="0" lvl="0" indent="0" algn="l" rtl="0">
              <a:spcBef>
                <a:spcPts val="0"/>
              </a:spcBef>
              <a:spcAft>
                <a:spcPts val="0"/>
              </a:spcAft>
              <a:buNone/>
            </a:pPr>
            <a:r>
              <a:rPr lang="en-GB">
                <a:solidFill>
                  <a:srgbClr val="B7B7B7"/>
                </a:solidFill>
              </a:rPr>
              <a:t>Grey</a:t>
            </a:r>
            <a:r>
              <a:rPr lang="en-GB"/>
              <a:t>: Not considered this iteration.</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0">
                                            <p:txEl>
                                              <p:pRg st="0" end="0"/>
                                            </p:txEl>
                                          </p:spTgt>
                                        </p:tgtEl>
                                        <p:attrNameLst>
                                          <p:attrName>style.visibility</p:attrName>
                                        </p:attrNameLst>
                                      </p:cBhvr>
                                      <p:to>
                                        <p:strVal val="visible"/>
                                      </p:to>
                                    </p:set>
                                    <p:animEffect transition="in" filter="fade">
                                      <p:cBhvr>
                                        <p:cTn id="7" dur="1000"/>
                                        <p:tgtEl>
                                          <p:spTgt spid="2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0">
                                            <p:txEl>
                                              <p:pRg st="1" end="1"/>
                                            </p:txEl>
                                          </p:spTgt>
                                        </p:tgtEl>
                                        <p:attrNameLst>
                                          <p:attrName>style.visibility</p:attrName>
                                        </p:attrNameLst>
                                      </p:cBhvr>
                                      <p:to>
                                        <p:strVal val="visible"/>
                                      </p:to>
                                    </p:set>
                                    <p:animEffect transition="in" filter="fade">
                                      <p:cBhvr>
                                        <p:cTn id="12" dur="1000"/>
                                        <p:tgtEl>
                                          <p:spTgt spid="21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0">
                                            <p:txEl>
                                              <p:pRg st="2" end="2"/>
                                            </p:txEl>
                                          </p:spTgt>
                                        </p:tgtEl>
                                        <p:attrNameLst>
                                          <p:attrName>style.visibility</p:attrName>
                                        </p:attrNameLst>
                                      </p:cBhvr>
                                      <p:to>
                                        <p:strVal val="visible"/>
                                      </p:to>
                                    </p:set>
                                    <p:animEffect transition="in" filter="fade">
                                      <p:cBhvr>
                                        <p:cTn id="17" dur="1000"/>
                                        <p:tgtEl>
                                          <p:spTgt spid="21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10">
                                            <p:txEl>
                                              <p:pRg st="3" end="3"/>
                                            </p:txEl>
                                          </p:spTgt>
                                        </p:tgtEl>
                                        <p:attrNameLst>
                                          <p:attrName>style.visibility</p:attrName>
                                        </p:attrNameLst>
                                      </p:cBhvr>
                                      <p:to>
                                        <p:strVal val="visible"/>
                                      </p:to>
                                    </p:set>
                                    <p:animEffect transition="in" filter="fade">
                                      <p:cBhvr>
                                        <p:cTn id="22" dur="1000"/>
                                        <p:tgtEl>
                                          <p:spTgt spid="21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10">
                                            <p:txEl>
                                              <p:pRg st="4" end="4"/>
                                            </p:txEl>
                                          </p:spTgt>
                                        </p:tgtEl>
                                        <p:attrNameLst>
                                          <p:attrName>style.visibility</p:attrName>
                                        </p:attrNameLst>
                                      </p:cBhvr>
                                      <p:to>
                                        <p:strVal val="visible"/>
                                      </p:to>
                                    </p:set>
                                    <p:animEffect transition="in" filter="fade">
                                      <p:cBhvr>
                                        <p:cTn id="27" dur="1000"/>
                                        <p:tgtEl>
                                          <p:spTgt spid="21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10">
                                            <p:txEl>
                                              <p:pRg st="5" end="5"/>
                                            </p:txEl>
                                          </p:spTgt>
                                        </p:tgtEl>
                                        <p:attrNameLst>
                                          <p:attrName>style.visibility</p:attrName>
                                        </p:attrNameLst>
                                      </p:cBhvr>
                                      <p:to>
                                        <p:strVal val="visible"/>
                                      </p:to>
                                    </p:set>
                                    <p:animEffect transition="in" filter="fade">
                                      <p:cBhvr>
                                        <p:cTn id="32" dur="1000"/>
                                        <p:tgtEl>
                                          <p:spTgt spid="21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10">
                                            <p:txEl>
                                              <p:pRg st="6" end="6"/>
                                            </p:txEl>
                                          </p:spTgt>
                                        </p:tgtEl>
                                        <p:attrNameLst>
                                          <p:attrName>style.visibility</p:attrName>
                                        </p:attrNameLst>
                                      </p:cBhvr>
                                      <p:to>
                                        <p:strVal val="visible"/>
                                      </p:to>
                                    </p:set>
                                    <p:animEffect transition="in" filter="fade">
                                      <p:cBhvr>
                                        <p:cTn id="37" dur="1000"/>
                                        <p:tgtEl>
                                          <p:spTgt spid="21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12"/>
                                        </p:tgtEl>
                                        <p:attrNameLst>
                                          <p:attrName>style.visibility</p:attrName>
                                        </p:attrNameLst>
                                      </p:cBhvr>
                                      <p:to>
                                        <p:strVal val="visible"/>
                                      </p:to>
                                    </p:set>
                                    <p:animEffect transition="in" filter="fade">
                                      <p:cBhvr>
                                        <p:cTn id="42" dur="1000"/>
                                        <p:tgtEl>
                                          <p:spTgt spid="21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11"/>
                                        </p:tgtEl>
                                        <p:attrNameLst>
                                          <p:attrName>style.visibility</p:attrName>
                                        </p:attrNameLst>
                                      </p:cBhvr>
                                      <p:to>
                                        <p:strVal val="visible"/>
                                      </p:to>
                                    </p:set>
                                    <p:animEffect transition="in" filter="fade">
                                      <p:cBhvr>
                                        <p:cTn id="47" dur="1000"/>
                                        <p:tgtEl>
                                          <p:spTgt spid="21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13"/>
                                        </p:tgtEl>
                                        <p:attrNameLst>
                                          <p:attrName>style.visibility</p:attrName>
                                        </p:attrNameLst>
                                      </p:cBhvr>
                                      <p:to>
                                        <p:strVal val="visible"/>
                                      </p:to>
                                    </p:set>
                                    <p:animEffect transition="in" filter="fade">
                                      <p:cBhvr>
                                        <p:cTn id="52" dur="1000"/>
                                        <p:tgtEl>
                                          <p:spTgt spid="2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118" name="Shape 2118"/>
        <p:cNvGrpSpPr/>
        <p:nvPr/>
      </p:nvGrpSpPr>
      <p:grpSpPr>
        <a:xfrm>
          <a:off x="0" y="0"/>
          <a:ext cx="0" cy="0"/>
          <a:chOff x="0" y="0"/>
          <a:chExt cx="0" cy="0"/>
        </a:xfrm>
      </p:grpSpPr>
      <p:sp>
        <p:nvSpPr>
          <p:cNvPr id="2119" name="Google Shape;2119;p11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 Runtime: yellkey.com/TODO</a:t>
            </a:r>
            <a:endParaRPr>
              <a:solidFill>
                <a:srgbClr val="38761D"/>
              </a:solidFill>
            </a:endParaRPr>
          </a:p>
        </p:txBody>
      </p:sp>
      <p:sp>
        <p:nvSpPr>
          <p:cNvPr id="2120" name="Google Shape;2120;p11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the runtime of insertion sort?</a:t>
            </a:r>
            <a:endParaRPr lang="en-GB"/>
          </a:p>
          <a:p>
            <a:pPr marL="457200" lvl="0" indent="-342900" algn="l" rtl="0">
              <a:spcBef>
                <a:spcPts val="60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Ω(1), O(N)</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Ω(N), O(N)</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Ω(1), O(N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Ω(N), O(N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 O(N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a:t>
            </a:r>
            <a:endParaRPr>
              <a:latin typeface="Consolas" panose="020B0609020204030204"/>
              <a:ea typeface="Consolas" panose="020B0609020204030204"/>
              <a:cs typeface="Consolas" panose="020B0609020204030204"/>
              <a:sym typeface="Consolas" panose="020B0609020204030204"/>
            </a:endParaRPr>
          </a:p>
        </p:txBody>
      </p:sp>
      <p:sp>
        <p:nvSpPr>
          <p:cNvPr id="2121" name="Google Shape;2121;p111"/>
          <p:cNvSpPr txBox="1"/>
          <p:nvPr>
            <p:ph type="body" idx="1"/>
          </p:nvPr>
        </p:nvSpPr>
        <p:spPr>
          <a:xfrm>
            <a:off x="4523218" y="1088156"/>
            <a:ext cx="1400400" cy="5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36 swaps:</a:t>
            </a:r>
            <a:endParaRPr lang="en-GB"/>
          </a:p>
        </p:txBody>
      </p:sp>
      <p:pic>
        <p:nvPicPr>
          <p:cNvPr id="2122" name="Google Shape;2122;p111"/>
          <p:cNvPicPr preferRelativeResize="0"/>
          <p:nvPr/>
        </p:nvPicPr>
        <p:blipFill>
          <a:blip r:embed="rId1"/>
          <a:stretch>
            <a:fillRect/>
          </a:stretch>
        </p:blipFill>
        <p:spPr>
          <a:xfrm>
            <a:off x="4598425" y="1656650"/>
            <a:ext cx="3194250" cy="257634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126" name="Shape 2126"/>
        <p:cNvGrpSpPr/>
        <p:nvPr/>
      </p:nvGrpSpPr>
      <p:grpSpPr>
        <a:xfrm>
          <a:off x="0" y="0"/>
          <a:ext cx="0" cy="0"/>
          <a:chOff x="0" y="0"/>
          <a:chExt cx="0" cy="0"/>
        </a:xfrm>
      </p:grpSpPr>
      <p:sp>
        <p:nvSpPr>
          <p:cNvPr id="2127" name="Google Shape;2127;p11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 Runtime</a:t>
            </a:r>
            <a:endParaRPr>
              <a:solidFill>
                <a:srgbClr val="38761D"/>
              </a:solidFill>
            </a:endParaRPr>
          </a:p>
        </p:txBody>
      </p:sp>
      <p:sp>
        <p:nvSpPr>
          <p:cNvPr id="2128" name="Google Shape;2128;p11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the runtime of insertion sort?</a:t>
            </a:r>
            <a:endParaRPr lang="en-GB"/>
          </a:p>
          <a:p>
            <a:pPr marL="457200" lvl="0" indent="-342900" algn="l" rtl="0">
              <a:spcBef>
                <a:spcPts val="60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Ω(1), O(N)</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Ω(N), O(N)</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Ω(1), O(N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a:t>
            </a:r>
            <a:endParaRPr>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b="1">
                <a:latin typeface="Consolas" panose="020B0609020204030204"/>
                <a:ea typeface="Consolas" panose="020B0609020204030204"/>
                <a:cs typeface="Consolas" panose="020B0609020204030204"/>
                <a:sym typeface="Consolas" panose="020B0609020204030204"/>
              </a:rPr>
              <a:t>Ω(N), O(N</a:t>
            </a:r>
            <a:r>
              <a:rPr lang="en-GB" b="1" baseline="30000">
                <a:latin typeface="Consolas" panose="020B0609020204030204"/>
                <a:ea typeface="Consolas" panose="020B0609020204030204"/>
                <a:cs typeface="Consolas" panose="020B0609020204030204"/>
                <a:sym typeface="Consolas" panose="020B0609020204030204"/>
              </a:rPr>
              <a:t>2</a:t>
            </a:r>
            <a:r>
              <a:rPr lang="en-GB" b="1">
                <a:latin typeface="Consolas" panose="020B0609020204030204"/>
                <a:ea typeface="Consolas" panose="020B0609020204030204"/>
                <a:cs typeface="Consolas" panose="020B0609020204030204"/>
                <a:sym typeface="Consolas" panose="020B0609020204030204"/>
              </a:rPr>
              <a:t>)</a:t>
            </a:r>
            <a:endParaRPr b="1">
              <a:latin typeface="Consolas" panose="020B0609020204030204"/>
              <a:ea typeface="Consolas" panose="020B0609020204030204"/>
              <a:cs typeface="Consolas" panose="020B0609020204030204"/>
              <a:sym typeface="Consolas" panose="020B0609020204030204"/>
            </a:endParaRPr>
          </a:p>
          <a:p>
            <a:pPr marL="457200" lvl="0" indent="-342900" algn="l" rtl="0">
              <a:spcBef>
                <a:spcPts val="0"/>
              </a:spcBef>
              <a:spcAft>
                <a:spcPts val="0"/>
              </a:spcAft>
              <a:buSzPts val="1800"/>
              <a:buFont typeface="Consolas" panose="020B0609020204030204"/>
              <a:buAutoNum type="alphaUcPeriod"/>
            </a:pPr>
            <a:r>
              <a:rPr lang="en-GB">
                <a:latin typeface="Consolas" panose="020B0609020204030204"/>
                <a:ea typeface="Consolas" panose="020B0609020204030204"/>
                <a:cs typeface="Consolas" panose="020B0609020204030204"/>
                <a:sym typeface="Consolas" panose="020B0609020204030204"/>
              </a:rPr>
              <a:t>Ω(N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 O(N</a:t>
            </a:r>
            <a:r>
              <a:rPr lang="en-GB" baseline="30000">
                <a:latin typeface="Consolas" panose="020B0609020204030204"/>
                <a:ea typeface="Consolas" panose="020B0609020204030204"/>
                <a:cs typeface="Consolas" panose="020B0609020204030204"/>
                <a:sym typeface="Consolas" panose="020B0609020204030204"/>
              </a:rPr>
              <a:t>2</a:t>
            </a:r>
            <a:r>
              <a:rPr lang="en-GB">
                <a:latin typeface="Consolas" panose="020B0609020204030204"/>
                <a:ea typeface="Consolas" panose="020B0609020204030204"/>
                <a:cs typeface="Consolas" panose="020B0609020204030204"/>
                <a:sym typeface="Consolas" panose="020B0609020204030204"/>
              </a:rPr>
              <a:t>)</a:t>
            </a:r>
            <a:endParaRPr>
              <a:latin typeface="Consolas" panose="020B0609020204030204"/>
              <a:ea typeface="Consolas" panose="020B0609020204030204"/>
              <a:cs typeface="Consolas" panose="020B0609020204030204"/>
              <a:sym typeface="Consolas" panose="020B0609020204030204"/>
            </a:endParaRPr>
          </a:p>
          <a:p>
            <a:pPr marL="0" lvl="0" indent="0" algn="l" rtl="0">
              <a:spcBef>
                <a:spcPts val="600"/>
              </a:spcBef>
              <a:spcAft>
                <a:spcPts val="0"/>
              </a:spcAft>
              <a:buNone/>
            </a:pPr>
            <a:endParaRPr>
              <a:latin typeface="Consolas" panose="020B0609020204030204"/>
              <a:ea typeface="Consolas" panose="020B0609020204030204"/>
              <a:cs typeface="Consolas" panose="020B0609020204030204"/>
              <a:sym typeface="Consolas" panose="020B0609020204030204"/>
            </a:endParaRPr>
          </a:p>
          <a:p>
            <a:pPr marL="0" lvl="0" indent="0" algn="l" rtl="0">
              <a:spcBef>
                <a:spcPts val="600"/>
              </a:spcBef>
              <a:spcAft>
                <a:spcPts val="0"/>
              </a:spcAft>
              <a:buNone/>
            </a:pPr>
            <a:r>
              <a:rPr lang="en-GB"/>
              <a:t>You may recall </a:t>
            </a:r>
            <a:r>
              <a:rPr lang="en-GB">
                <a:latin typeface="Consolas" panose="020B0609020204030204"/>
                <a:ea typeface="Consolas" panose="020B0609020204030204"/>
                <a:cs typeface="Consolas" panose="020B0609020204030204"/>
                <a:sym typeface="Consolas" panose="020B0609020204030204"/>
              </a:rPr>
              <a:t>Ω</a:t>
            </a:r>
            <a:r>
              <a:rPr lang="en-GB"/>
              <a:t> is not “best case”.</a:t>
            </a:r>
            <a:endParaRPr lang="en-GB"/>
          </a:p>
          <a:p>
            <a:pPr marL="0" lvl="0" indent="0" algn="l" rtl="0">
              <a:spcBef>
                <a:spcPts val="600"/>
              </a:spcBef>
              <a:spcAft>
                <a:spcPts val="0"/>
              </a:spcAft>
              <a:buNone/>
            </a:pPr>
            <a:r>
              <a:rPr lang="en-GB"/>
              <a:t>So technnnniically you could also say </a:t>
            </a:r>
            <a:br>
              <a:rPr lang="en-GB"/>
            </a:br>
            <a:r>
              <a:rPr lang="en-GB"/>
              <a:t>     </a:t>
            </a:r>
            <a:r>
              <a:rPr lang="en-GB">
                <a:latin typeface="Consolas" panose="020B0609020204030204"/>
                <a:ea typeface="Consolas" panose="020B0609020204030204"/>
                <a:cs typeface="Consolas" panose="020B0609020204030204"/>
                <a:sym typeface="Consolas" panose="020B0609020204030204"/>
              </a:rPr>
              <a:t>Ω(1)</a:t>
            </a:r>
            <a:endParaRPr lang="en-GB">
              <a:latin typeface="Consolas" panose="020B0609020204030204"/>
              <a:ea typeface="Consolas" panose="020B0609020204030204"/>
              <a:cs typeface="Consolas" panose="020B0609020204030204"/>
              <a:sym typeface="Consolas" panose="020B0609020204030204"/>
            </a:endParaRPr>
          </a:p>
          <a:p>
            <a:pPr marL="0" lvl="0" indent="0" algn="l" rtl="0">
              <a:spcBef>
                <a:spcPts val="600"/>
              </a:spcBef>
              <a:spcAft>
                <a:spcPts val="0"/>
              </a:spcAft>
              <a:buClr>
                <a:schemeClr val="dk1"/>
              </a:buClr>
              <a:buSzPts val="1100"/>
              <a:buFont typeface="Arial" panose="020B0604020202020204"/>
              <a:buNone/>
            </a:pPr>
          </a:p>
        </p:txBody>
      </p:sp>
      <p:sp>
        <p:nvSpPr>
          <p:cNvPr id="2129" name="Google Shape;2129;p112"/>
          <p:cNvSpPr txBox="1"/>
          <p:nvPr>
            <p:ph type="body" idx="1"/>
          </p:nvPr>
        </p:nvSpPr>
        <p:spPr>
          <a:xfrm>
            <a:off x="4523218" y="1088156"/>
            <a:ext cx="1400400" cy="5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36 swaps:</a:t>
            </a:r>
            <a:endParaRPr lang="en-GB"/>
          </a:p>
        </p:txBody>
      </p:sp>
      <p:pic>
        <p:nvPicPr>
          <p:cNvPr id="2130" name="Google Shape;2130;p112"/>
          <p:cNvPicPr preferRelativeResize="0"/>
          <p:nvPr/>
        </p:nvPicPr>
        <p:blipFill>
          <a:blip r:embed="rId1"/>
          <a:stretch>
            <a:fillRect/>
          </a:stretch>
        </p:blipFill>
        <p:spPr>
          <a:xfrm>
            <a:off x="4598425" y="1656650"/>
            <a:ext cx="3194250" cy="2576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Two Merge Layers</a:t>
            </a:r>
            <a:endParaRPr lang="en-GB"/>
          </a:p>
        </p:txBody>
      </p:sp>
      <p:sp>
        <p:nvSpPr>
          <p:cNvPr id="315" name="Google Shape;315;p3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Can do even better by adding a second layer of merges.</a:t>
            </a:r>
            <a:endParaRPr lang="en-GB"/>
          </a:p>
        </p:txBody>
      </p:sp>
      <p:sp>
        <p:nvSpPr>
          <p:cNvPr id="316" name="Google Shape;316;p32"/>
          <p:cNvSpPr txBox="1"/>
          <p:nvPr/>
        </p:nvSpPr>
        <p:spPr>
          <a:xfrm>
            <a:off x="229900" y="2326200"/>
            <a:ext cx="5403600" cy="250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panose="020B0604020202020204"/>
              <a:buNone/>
            </a:pPr>
            <a:r>
              <a:rPr lang="en-GB" sz="2000">
                <a:solidFill>
                  <a:schemeClr val="dk1"/>
                </a:solidFill>
                <a:latin typeface="Calibri" panose="020F0502020204030204"/>
                <a:ea typeface="Calibri" panose="020F0502020204030204"/>
                <a:cs typeface="Calibri" panose="020F0502020204030204"/>
                <a:sym typeface="Calibri" panose="020F0502020204030204"/>
              </a:rPr>
              <a:t>Runtime for each sort:</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60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Selection sort only: ~4096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One layer of merges: ~2112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Two layers of merges:  ~1152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914400" lvl="1" indent="-355600" algn="l" rtl="0">
              <a:spcBef>
                <a:spcPts val="0"/>
              </a:spcBef>
              <a:spcAft>
                <a:spcPts val="0"/>
              </a:spcAft>
              <a:buClr>
                <a:schemeClr val="dk1"/>
              </a:buClr>
              <a:buSzPts val="2000"/>
              <a:buFont typeface="Calibri" panose="020F0502020204030204"/>
              <a:buChar char="○"/>
            </a:pPr>
            <a:r>
              <a:rPr lang="en-GB" sz="2000">
                <a:solidFill>
                  <a:srgbClr val="38761D"/>
                </a:solidFill>
                <a:latin typeface="Calibri" panose="020F0502020204030204"/>
                <a:ea typeface="Calibri" panose="020F0502020204030204"/>
                <a:cs typeface="Calibri" panose="020F0502020204030204"/>
                <a:sym typeface="Calibri" panose="020F0502020204030204"/>
              </a:rPr>
              <a:t>Merge</a:t>
            </a:r>
            <a:r>
              <a:rPr lang="en-GB" sz="2000">
                <a:solidFill>
                  <a:schemeClr val="dk1"/>
                </a:solidFill>
                <a:latin typeface="Calibri" panose="020F0502020204030204"/>
                <a:ea typeface="Calibri" panose="020F0502020204030204"/>
                <a:cs typeface="Calibri" panose="020F0502020204030204"/>
                <a:sym typeface="Calibri" panose="020F0502020204030204"/>
              </a:rPr>
              <a:t>: ~64 AU + 2*~32 AU.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914400" lvl="1" indent="-355600" algn="l" rtl="0">
              <a:spcBef>
                <a:spcPts val="0"/>
              </a:spcBef>
              <a:spcAft>
                <a:spcPts val="0"/>
              </a:spcAft>
              <a:buClr>
                <a:schemeClr val="dk1"/>
              </a:buClr>
              <a:buSzPts val="2000"/>
              <a:buFont typeface="Calibri" panose="020F0502020204030204"/>
              <a:buChar char="○"/>
            </a:pPr>
            <a:r>
              <a:rPr lang="en-GB" sz="2000">
                <a:solidFill>
                  <a:srgbClr val="1155CC"/>
                </a:solidFill>
                <a:latin typeface="Calibri" panose="020F0502020204030204"/>
                <a:ea typeface="Calibri" panose="020F0502020204030204"/>
                <a:cs typeface="Calibri" panose="020F0502020204030204"/>
                <a:sym typeface="Calibri" panose="020F0502020204030204"/>
              </a:rPr>
              <a:t>Selection sort</a:t>
            </a:r>
            <a:r>
              <a:rPr lang="en-GB" sz="2000">
                <a:solidFill>
                  <a:schemeClr val="dk1"/>
                </a:solidFill>
                <a:latin typeface="Calibri" panose="020F0502020204030204"/>
                <a:ea typeface="Calibri" panose="020F0502020204030204"/>
                <a:cs typeface="Calibri" panose="020F0502020204030204"/>
                <a:sym typeface="Calibri" panose="020F0502020204030204"/>
              </a:rPr>
              <a:t>: 4*~256.</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17" name="Google Shape;317;p32"/>
          <p:cNvGrpSpPr/>
          <p:nvPr/>
        </p:nvGrpSpPr>
        <p:grpSpPr>
          <a:xfrm>
            <a:off x="5983939" y="2348606"/>
            <a:ext cx="2876300" cy="1364244"/>
            <a:chOff x="5983939" y="2577206"/>
            <a:chExt cx="2876300" cy="1364244"/>
          </a:xfrm>
        </p:grpSpPr>
        <p:sp>
          <p:nvSpPr>
            <p:cNvPr id="318" name="Google Shape;318;p32"/>
            <p:cNvSpPr/>
            <p:nvPr/>
          </p:nvSpPr>
          <p:spPr>
            <a:xfrm>
              <a:off x="7246200" y="2862050"/>
              <a:ext cx="8382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N=64</a:t>
              </a:r>
              <a:endParaRPr lang="en-GB"/>
            </a:p>
          </p:txBody>
        </p:sp>
        <p:sp>
          <p:nvSpPr>
            <p:cNvPr id="319" name="Google Shape;319;p32"/>
            <p:cNvSpPr/>
            <p:nvPr/>
          </p:nvSpPr>
          <p:spPr>
            <a:xfrm>
              <a:off x="6496900" y="3585950"/>
              <a:ext cx="8382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N=32</a:t>
              </a:r>
              <a:endParaRPr lang="en-GB"/>
            </a:p>
          </p:txBody>
        </p:sp>
        <p:sp>
          <p:nvSpPr>
            <p:cNvPr id="320" name="Google Shape;320;p32"/>
            <p:cNvSpPr/>
            <p:nvPr/>
          </p:nvSpPr>
          <p:spPr>
            <a:xfrm>
              <a:off x="8020900" y="3585950"/>
              <a:ext cx="838200" cy="355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N=32</a:t>
              </a:r>
              <a:endParaRPr lang="en-GB"/>
            </a:p>
          </p:txBody>
        </p:sp>
        <p:cxnSp>
          <p:nvCxnSpPr>
            <p:cNvPr id="321" name="Google Shape;321;p32"/>
            <p:cNvCxnSpPr>
              <a:stCxn id="319" idx="0"/>
              <a:endCxn id="318" idx="2"/>
            </p:cNvCxnSpPr>
            <p:nvPr/>
          </p:nvCxnSpPr>
          <p:spPr>
            <a:xfrm rot="10800000" flipH="1">
              <a:off x="6916000" y="3217550"/>
              <a:ext cx="749400" cy="368400"/>
            </a:xfrm>
            <a:prstGeom prst="straightConnector1">
              <a:avLst/>
            </a:prstGeom>
            <a:noFill/>
            <a:ln w="19050" cap="flat" cmpd="sng">
              <a:solidFill>
                <a:srgbClr val="666666"/>
              </a:solidFill>
              <a:prstDash val="solid"/>
              <a:round/>
              <a:headEnd type="none" w="med" len="med"/>
              <a:tailEnd type="triangle" w="med" len="med"/>
            </a:ln>
          </p:spPr>
        </p:cxnSp>
        <p:cxnSp>
          <p:nvCxnSpPr>
            <p:cNvPr id="322" name="Google Shape;322;p32"/>
            <p:cNvCxnSpPr>
              <a:stCxn id="320" idx="0"/>
              <a:endCxn id="318" idx="2"/>
            </p:cNvCxnSpPr>
            <p:nvPr/>
          </p:nvCxnSpPr>
          <p:spPr>
            <a:xfrm rot="10800000">
              <a:off x="7665400" y="3217550"/>
              <a:ext cx="774600" cy="368400"/>
            </a:xfrm>
            <a:prstGeom prst="straightConnector1">
              <a:avLst/>
            </a:prstGeom>
            <a:noFill/>
            <a:ln w="19050" cap="flat" cmpd="sng">
              <a:solidFill>
                <a:srgbClr val="666666"/>
              </a:solidFill>
              <a:prstDash val="solid"/>
              <a:round/>
              <a:headEnd type="none" w="med" len="med"/>
              <a:tailEnd type="triangle" w="med" len="med"/>
            </a:ln>
          </p:spPr>
        </p:cxnSp>
        <p:sp>
          <p:nvSpPr>
            <p:cNvPr id="323" name="Google Shape;323;p32"/>
            <p:cNvSpPr txBox="1"/>
            <p:nvPr/>
          </p:nvSpPr>
          <p:spPr>
            <a:xfrm>
              <a:off x="5983939" y="3587289"/>
              <a:ext cx="612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~32</a:t>
              </a:r>
              <a:endParaRPr lang="en-GB"/>
            </a:p>
          </p:txBody>
        </p:sp>
        <p:sp>
          <p:nvSpPr>
            <p:cNvPr id="324" name="Google Shape;324;p32"/>
            <p:cNvSpPr txBox="1"/>
            <p:nvPr/>
          </p:nvSpPr>
          <p:spPr>
            <a:xfrm>
              <a:off x="6723150" y="2850150"/>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~64</a:t>
              </a:r>
              <a:endParaRPr lang="en-GB"/>
            </a:p>
          </p:txBody>
        </p:sp>
        <p:sp>
          <p:nvSpPr>
            <p:cNvPr id="325" name="Google Shape;325;p32"/>
            <p:cNvSpPr txBox="1"/>
            <p:nvPr/>
          </p:nvSpPr>
          <p:spPr>
            <a:xfrm>
              <a:off x="7545475" y="3589939"/>
              <a:ext cx="612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~32</a:t>
              </a:r>
              <a:endParaRPr lang="en-GB"/>
            </a:p>
          </p:txBody>
        </p:sp>
        <p:sp>
          <p:nvSpPr>
            <p:cNvPr id="326" name="Google Shape;326;p32"/>
            <p:cNvSpPr txBox="1"/>
            <p:nvPr/>
          </p:nvSpPr>
          <p:spPr>
            <a:xfrm>
              <a:off x="8325939" y="329140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27" name="Google Shape;327;p32"/>
            <p:cNvSpPr txBox="1"/>
            <p:nvPr/>
          </p:nvSpPr>
          <p:spPr>
            <a:xfrm>
              <a:off x="6604775" y="3280433"/>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sp>
          <p:nvSpPr>
            <p:cNvPr id="328" name="Google Shape;328;p32"/>
            <p:cNvSpPr txBox="1"/>
            <p:nvPr/>
          </p:nvSpPr>
          <p:spPr>
            <a:xfrm>
              <a:off x="7477342" y="2577206"/>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t>
              </a:r>
              <a:endParaRPr lang="en-GB"/>
            </a:p>
          </p:txBody>
        </p:sp>
      </p:grpSp>
      <p:sp>
        <p:nvSpPr>
          <p:cNvPr id="329" name="Google Shape;329;p32"/>
          <p:cNvSpPr/>
          <p:nvPr/>
        </p:nvSpPr>
        <p:spPr>
          <a:xfrm>
            <a:off x="6268300" y="4030450"/>
            <a:ext cx="4191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sp>
        <p:nvSpPr>
          <p:cNvPr id="330" name="Google Shape;330;p32"/>
          <p:cNvSpPr/>
          <p:nvPr/>
        </p:nvSpPr>
        <p:spPr>
          <a:xfrm>
            <a:off x="7059275" y="4030450"/>
            <a:ext cx="4191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sp>
        <p:nvSpPr>
          <p:cNvPr id="331" name="Google Shape;331;p32"/>
          <p:cNvSpPr/>
          <p:nvPr/>
        </p:nvSpPr>
        <p:spPr>
          <a:xfrm>
            <a:off x="7850250" y="4030450"/>
            <a:ext cx="4191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sp>
        <p:nvSpPr>
          <p:cNvPr id="332" name="Google Shape;332;p32"/>
          <p:cNvSpPr/>
          <p:nvPr/>
        </p:nvSpPr>
        <p:spPr>
          <a:xfrm>
            <a:off x="8641225" y="4030450"/>
            <a:ext cx="4191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16</a:t>
            </a:r>
            <a:endParaRPr lang="en-GB"/>
          </a:p>
        </p:txBody>
      </p:sp>
      <p:cxnSp>
        <p:nvCxnSpPr>
          <p:cNvPr id="333" name="Google Shape;333;p32"/>
          <p:cNvCxnSpPr>
            <a:stCxn id="329" idx="0"/>
            <a:endCxn id="319" idx="2"/>
          </p:cNvCxnSpPr>
          <p:nvPr/>
        </p:nvCxnSpPr>
        <p:spPr>
          <a:xfrm rot="10800000" flipH="1">
            <a:off x="6477850" y="3712750"/>
            <a:ext cx="438300" cy="317700"/>
          </a:xfrm>
          <a:prstGeom prst="straightConnector1">
            <a:avLst/>
          </a:prstGeom>
          <a:noFill/>
          <a:ln w="19050" cap="flat" cmpd="sng">
            <a:solidFill>
              <a:srgbClr val="666666"/>
            </a:solidFill>
            <a:prstDash val="solid"/>
            <a:round/>
            <a:headEnd type="none" w="med" len="med"/>
            <a:tailEnd type="triangle" w="med" len="med"/>
          </a:ln>
        </p:spPr>
      </p:cxnSp>
      <p:cxnSp>
        <p:nvCxnSpPr>
          <p:cNvPr id="334" name="Google Shape;334;p32"/>
          <p:cNvCxnSpPr>
            <a:stCxn id="330" idx="0"/>
            <a:endCxn id="319" idx="2"/>
          </p:cNvCxnSpPr>
          <p:nvPr/>
        </p:nvCxnSpPr>
        <p:spPr>
          <a:xfrm rot="10800000">
            <a:off x="6916025" y="3712750"/>
            <a:ext cx="352800" cy="317700"/>
          </a:xfrm>
          <a:prstGeom prst="straightConnector1">
            <a:avLst/>
          </a:prstGeom>
          <a:noFill/>
          <a:ln w="19050" cap="flat" cmpd="sng">
            <a:solidFill>
              <a:srgbClr val="666666"/>
            </a:solidFill>
            <a:prstDash val="solid"/>
            <a:round/>
            <a:headEnd type="none" w="med" len="med"/>
            <a:tailEnd type="triangle" w="med" len="med"/>
          </a:ln>
        </p:spPr>
      </p:cxnSp>
      <p:cxnSp>
        <p:nvCxnSpPr>
          <p:cNvPr id="335" name="Google Shape;335;p32"/>
          <p:cNvCxnSpPr>
            <a:stCxn id="331" idx="0"/>
            <a:endCxn id="320" idx="2"/>
          </p:cNvCxnSpPr>
          <p:nvPr/>
        </p:nvCxnSpPr>
        <p:spPr>
          <a:xfrm rot="10800000" flipH="1">
            <a:off x="8059800" y="3712750"/>
            <a:ext cx="380100" cy="317700"/>
          </a:xfrm>
          <a:prstGeom prst="straightConnector1">
            <a:avLst/>
          </a:prstGeom>
          <a:noFill/>
          <a:ln w="19050" cap="flat" cmpd="sng">
            <a:solidFill>
              <a:srgbClr val="666666"/>
            </a:solidFill>
            <a:prstDash val="solid"/>
            <a:round/>
            <a:headEnd type="none" w="med" len="med"/>
            <a:tailEnd type="triangle" w="med" len="med"/>
          </a:ln>
        </p:spPr>
      </p:cxnSp>
      <p:cxnSp>
        <p:nvCxnSpPr>
          <p:cNvPr id="336" name="Google Shape;336;p32"/>
          <p:cNvCxnSpPr>
            <a:stCxn id="332" idx="0"/>
            <a:endCxn id="320" idx="2"/>
          </p:cNvCxnSpPr>
          <p:nvPr/>
        </p:nvCxnSpPr>
        <p:spPr>
          <a:xfrm rot="10800000">
            <a:off x="8440075" y="3712750"/>
            <a:ext cx="410700" cy="317700"/>
          </a:xfrm>
          <a:prstGeom prst="straightConnector1">
            <a:avLst/>
          </a:prstGeom>
          <a:noFill/>
          <a:ln w="19050" cap="flat" cmpd="sng">
            <a:solidFill>
              <a:srgbClr val="666666"/>
            </a:solidFill>
            <a:prstDash val="solid"/>
            <a:round/>
            <a:headEnd type="none" w="med" len="med"/>
            <a:tailEnd type="triangle" w="med" len="med"/>
          </a:ln>
        </p:spPr>
      </p:cxnSp>
      <p:sp>
        <p:nvSpPr>
          <p:cNvPr id="337" name="Google Shape;337;p32"/>
          <p:cNvSpPr txBox="1"/>
          <p:nvPr/>
        </p:nvSpPr>
        <p:spPr>
          <a:xfrm>
            <a:off x="6136350" y="3737206"/>
            <a:ext cx="4938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
        <p:nvSpPr>
          <p:cNvPr id="338" name="Google Shape;338;p32"/>
          <p:cNvSpPr txBox="1"/>
          <p:nvPr/>
        </p:nvSpPr>
        <p:spPr>
          <a:xfrm>
            <a:off x="7191690" y="3737206"/>
            <a:ext cx="4938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
        <p:nvSpPr>
          <p:cNvPr id="339" name="Google Shape;339;p32"/>
          <p:cNvSpPr txBox="1"/>
          <p:nvPr/>
        </p:nvSpPr>
        <p:spPr>
          <a:xfrm>
            <a:off x="7711160" y="3733023"/>
            <a:ext cx="4938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
        <p:nvSpPr>
          <p:cNvPr id="340" name="Google Shape;340;p32"/>
          <p:cNvSpPr txBox="1"/>
          <p:nvPr/>
        </p:nvSpPr>
        <p:spPr>
          <a:xfrm>
            <a:off x="8766500" y="3733023"/>
            <a:ext cx="4938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sp>
        <p:nvSpPr>
          <p:cNvPr id="341" name="Google Shape;341;p32"/>
          <p:cNvSpPr txBox="1"/>
          <p:nvPr/>
        </p:nvSpPr>
        <p:spPr>
          <a:xfrm>
            <a:off x="5679575" y="4001375"/>
            <a:ext cx="6342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~256</a:t>
            </a:r>
            <a:endParaRPr lang="en-GB"/>
          </a:p>
        </p:txBody>
      </p:sp>
      <p:grpSp>
        <p:nvGrpSpPr>
          <p:cNvPr id="342" name="Google Shape;342;p32"/>
          <p:cNvGrpSpPr/>
          <p:nvPr/>
        </p:nvGrpSpPr>
        <p:grpSpPr>
          <a:xfrm>
            <a:off x="6227275" y="1380068"/>
            <a:ext cx="1852500" cy="670407"/>
            <a:chOff x="6231900" y="1613268"/>
            <a:chExt cx="1852500" cy="670407"/>
          </a:xfrm>
        </p:grpSpPr>
        <p:sp>
          <p:nvSpPr>
            <p:cNvPr id="343" name="Google Shape;343;p32"/>
            <p:cNvSpPr/>
            <p:nvPr/>
          </p:nvSpPr>
          <p:spPr>
            <a:xfrm>
              <a:off x="7246200" y="1928175"/>
              <a:ext cx="838200" cy="355500"/>
            </a:xfrm>
            <a:prstGeom prst="rect">
              <a:avLst/>
            </a:prstGeom>
            <a:solidFill>
              <a:srgbClr val="C9DAF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N=64</a:t>
              </a:r>
              <a:endParaRPr lang="en-GB"/>
            </a:p>
          </p:txBody>
        </p:sp>
        <p:sp>
          <p:nvSpPr>
            <p:cNvPr id="344" name="Google Shape;344;p32"/>
            <p:cNvSpPr txBox="1"/>
            <p:nvPr/>
          </p:nvSpPr>
          <p:spPr>
            <a:xfrm>
              <a:off x="6231900" y="1889803"/>
              <a:ext cx="11682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~4096 AU</a:t>
              </a:r>
              <a:endParaRPr lang="en-GB"/>
            </a:p>
          </p:txBody>
        </p:sp>
        <p:sp>
          <p:nvSpPr>
            <p:cNvPr id="345" name="Google Shape;345;p32"/>
            <p:cNvSpPr txBox="1"/>
            <p:nvPr/>
          </p:nvSpPr>
          <p:spPr>
            <a:xfrm>
              <a:off x="7435593" y="1613268"/>
              <a:ext cx="534300" cy="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SS</a:t>
              </a:r>
              <a:endParaRPr lang="en-GB"/>
            </a:p>
          </p:txBody>
        </p:sp>
      </p:grpSp>
      <p:cxnSp>
        <p:nvCxnSpPr>
          <p:cNvPr id="346" name="Google Shape;346;p32"/>
          <p:cNvCxnSpPr/>
          <p:nvPr/>
        </p:nvCxnSpPr>
        <p:spPr>
          <a:xfrm rot="10800000" flipH="1">
            <a:off x="3739450" y="4216950"/>
            <a:ext cx="1787100" cy="56700"/>
          </a:xfrm>
          <a:prstGeom prst="straightConnector1">
            <a:avLst/>
          </a:prstGeom>
          <a:noFill/>
          <a:ln w="9525" cap="flat" cmpd="sng">
            <a:solidFill>
              <a:schemeClr val="dk2"/>
            </a:solidFill>
            <a:prstDash val="solid"/>
            <a:round/>
            <a:headEnd type="none" w="med" len="med"/>
            <a:tailEnd type="triangle" w="med" len="med"/>
          </a:ln>
        </p:spPr>
      </p:cxnSp>
      <p:cxnSp>
        <p:nvCxnSpPr>
          <p:cNvPr id="347" name="Google Shape;347;p32"/>
          <p:cNvCxnSpPr/>
          <p:nvPr/>
        </p:nvCxnSpPr>
        <p:spPr>
          <a:xfrm rot="10800000" flipH="1">
            <a:off x="4183825" y="3252425"/>
            <a:ext cx="1281300" cy="709200"/>
          </a:xfrm>
          <a:prstGeom prst="straightConnector1">
            <a:avLst/>
          </a:prstGeom>
          <a:noFill/>
          <a:ln w="9525" cap="flat" cmpd="sng">
            <a:solidFill>
              <a:schemeClr val="dk2"/>
            </a:solidFill>
            <a:prstDash val="solid"/>
            <a:round/>
            <a:headEnd type="none" w="med" len="med"/>
            <a:tailEnd type="triangle" w="med" len="med"/>
          </a:ln>
        </p:spPr>
      </p:cxnSp>
      <p:sp>
        <p:nvSpPr>
          <p:cNvPr id="348" name="Google Shape;348;p32"/>
          <p:cNvSpPr/>
          <p:nvPr/>
        </p:nvSpPr>
        <p:spPr>
          <a:xfrm>
            <a:off x="5550075" y="2651545"/>
            <a:ext cx="194700" cy="1144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134" name="Shape 2134"/>
        <p:cNvGrpSpPr/>
        <p:nvPr/>
      </p:nvGrpSpPr>
      <p:grpSpPr>
        <a:xfrm>
          <a:off x="0" y="0"/>
          <a:ext cx="0" cy="0"/>
          <a:chOff x="0" y="0"/>
          <a:chExt cx="0" cy="0"/>
        </a:xfrm>
      </p:grpSpPr>
      <p:sp>
        <p:nvSpPr>
          <p:cNvPr id="2135" name="Google Shape;2135;p11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Picking the Best Sort: yellkey.com/TODO</a:t>
            </a:r>
            <a:endParaRPr>
              <a:solidFill>
                <a:srgbClr val="38761D"/>
              </a:solidFill>
            </a:endParaRPr>
          </a:p>
        </p:txBody>
      </p:sp>
      <p:sp>
        <p:nvSpPr>
          <p:cNvPr id="2136" name="Google Shape;2136;p11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Suppose we do the following:</a:t>
            </a:r>
            <a:endParaRPr lang="en-GB"/>
          </a:p>
          <a:p>
            <a:pPr marL="457200" lvl="0" indent="-342900" algn="l" rtl="0">
              <a:spcBef>
                <a:spcPts val="600"/>
              </a:spcBef>
              <a:spcAft>
                <a:spcPts val="0"/>
              </a:spcAft>
              <a:buSzPts val="1800"/>
              <a:buChar char="●"/>
            </a:pPr>
            <a:r>
              <a:rPr lang="en-GB"/>
              <a:t>Read 1,000,000 integers from a file into an array of length 1,000,000.</a:t>
            </a:r>
            <a:endParaRPr lang="en-GB"/>
          </a:p>
          <a:p>
            <a:pPr marL="457200" lvl="0" indent="-342900" algn="l" rtl="0">
              <a:spcBef>
                <a:spcPts val="0"/>
              </a:spcBef>
              <a:spcAft>
                <a:spcPts val="0"/>
              </a:spcAft>
              <a:buSzPts val="1800"/>
              <a:buChar char="●"/>
            </a:pPr>
            <a:r>
              <a:rPr lang="en-GB"/>
              <a:t>Mergesort these integers.</a:t>
            </a:r>
            <a:endParaRPr lang="en-GB"/>
          </a:p>
          <a:p>
            <a:pPr marL="457200" lvl="0" indent="-342900" algn="l" rtl="0">
              <a:spcBef>
                <a:spcPts val="0"/>
              </a:spcBef>
              <a:spcAft>
                <a:spcPts val="0"/>
              </a:spcAft>
              <a:buSzPts val="1800"/>
              <a:buChar char="●"/>
            </a:pPr>
            <a:r>
              <a:rPr lang="en-GB"/>
              <a:t>Select one integer randomly and change it.</a:t>
            </a:r>
            <a:endParaRPr lang="en-GB"/>
          </a:p>
          <a:p>
            <a:pPr marL="457200" lvl="0" indent="-342900" algn="l" rtl="0">
              <a:spcBef>
                <a:spcPts val="0"/>
              </a:spcBef>
              <a:spcAft>
                <a:spcPts val="0"/>
              </a:spcAft>
              <a:buSzPts val="1800"/>
              <a:buChar char="●"/>
            </a:pPr>
            <a:r>
              <a:rPr lang="en-GB"/>
              <a:t>Sort using algorithm X of your choice.</a:t>
            </a:r>
            <a:endParaRPr lang="en-GB"/>
          </a:p>
          <a:p>
            <a:pPr marL="0" lvl="0" indent="0" algn="l" rtl="0">
              <a:spcBef>
                <a:spcPts val="600"/>
              </a:spcBef>
              <a:spcAft>
                <a:spcPts val="0"/>
              </a:spcAft>
              <a:buNone/>
            </a:pPr>
          </a:p>
          <a:p>
            <a:pPr marL="0" lvl="0" indent="0" algn="l" rtl="0">
              <a:spcBef>
                <a:spcPts val="600"/>
              </a:spcBef>
              <a:spcAft>
                <a:spcPts val="0"/>
              </a:spcAft>
              <a:buNone/>
            </a:pPr>
            <a:r>
              <a:rPr lang="en-GB"/>
              <a:t>Which sorting algorithm would be the fastest choice for X?</a:t>
            </a:r>
            <a:endParaRPr lang="en-GB"/>
          </a:p>
          <a:p>
            <a:pPr marL="457200" lvl="0" indent="-342900" algn="l" rtl="0">
              <a:spcBef>
                <a:spcPts val="600"/>
              </a:spcBef>
              <a:spcAft>
                <a:spcPts val="0"/>
              </a:spcAft>
              <a:buSzPts val="1800"/>
              <a:buAutoNum type="alphaUcPeriod"/>
            </a:pPr>
            <a:r>
              <a:rPr lang="en-GB"/>
              <a:t>Selection Sort: O(N</a:t>
            </a:r>
            <a:r>
              <a:rPr lang="en-GB" baseline="30000"/>
              <a:t>2</a:t>
            </a:r>
            <a:r>
              <a:rPr lang="en-GB"/>
              <a:t>)</a:t>
            </a:r>
            <a:endParaRPr lang="en-GB"/>
          </a:p>
          <a:p>
            <a:pPr marL="457200" lvl="0" indent="-342900" algn="l" rtl="0">
              <a:spcBef>
                <a:spcPts val="0"/>
              </a:spcBef>
              <a:spcAft>
                <a:spcPts val="0"/>
              </a:spcAft>
              <a:buSzPts val="1800"/>
              <a:buAutoNum type="alphaUcPeriod"/>
            </a:pPr>
            <a:r>
              <a:rPr lang="en-GB"/>
              <a:t>Heapsort: O(N Log N)</a:t>
            </a:r>
            <a:endParaRPr lang="en-GB"/>
          </a:p>
          <a:p>
            <a:pPr marL="457200" lvl="0" indent="-342900" algn="l" rtl="0">
              <a:spcBef>
                <a:spcPts val="0"/>
              </a:spcBef>
              <a:spcAft>
                <a:spcPts val="0"/>
              </a:spcAft>
              <a:buSzPts val="1800"/>
              <a:buAutoNum type="alphaUcPeriod"/>
            </a:pPr>
            <a:r>
              <a:rPr lang="en-GB"/>
              <a:t>Mergesort: O(N Log N)</a:t>
            </a:r>
            <a:endParaRPr lang="en-GB"/>
          </a:p>
          <a:p>
            <a:pPr marL="457200" lvl="0" indent="-342900" algn="l" rtl="0">
              <a:spcBef>
                <a:spcPts val="0"/>
              </a:spcBef>
              <a:spcAft>
                <a:spcPts val="0"/>
              </a:spcAft>
              <a:buSzPts val="1800"/>
              <a:buAutoNum type="alphaUcPeriod"/>
            </a:pPr>
            <a:r>
              <a:rPr lang="en-GB"/>
              <a:t>Insertion Sort: O(N</a:t>
            </a:r>
            <a:r>
              <a:rPr lang="en-GB" baseline="30000"/>
              <a:t>2</a:t>
            </a:r>
            <a:r>
              <a:rPr lang="en-GB"/>
              <a:t>)</a:t>
            </a:r>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140" name="Shape 2140"/>
        <p:cNvGrpSpPr/>
        <p:nvPr/>
      </p:nvGrpSpPr>
      <p:grpSpPr>
        <a:xfrm>
          <a:off x="0" y="0"/>
          <a:ext cx="0" cy="0"/>
          <a:chOff x="0" y="0"/>
          <a:chExt cx="0" cy="0"/>
        </a:xfrm>
      </p:grpSpPr>
      <p:sp>
        <p:nvSpPr>
          <p:cNvPr id="2141" name="Google Shape;2141;p11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Observation: Insertion Sort on Almost Sorted Arrays</a:t>
            </a:r>
            <a:endParaRPr lang="en-GB"/>
          </a:p>
        </p:txBody>
      </p:sp>
      <p:sp>
        <p:nvSpPr>
          <p:cNvPr id="2142" name="Google Shape;2142;p11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arrays that are almost sorted, insertion sort does very little work.</a:t>
            </a:r>
            <a:endParaRPr lang="en-GB"/>
          </a:p>
          <a:p>
            <a:pPr marL="457200" lvl="0" indent="-342900" algn="l" rtl="0">
              <a:spcBef>
                <a:spcPts val="600"/>
              </a:spcBef>
              <a:spcAft>
                <a:spcPts val="0"/>
              </a:spcAft>
              <a:buSzPts val="1800"/>
              <a:buChar char="●"/>
            </a:pPr>
            <a:r>
              <a:rPr lang="en-GB"/>
              <a:t>Left array: 5 inversions, so only 5 swaps.</a:t>
            </a:r>
            <a:endParaRPr lang="en-GB"/>
          </a:p>
          <a:p>
            <a:pPr marL="457200" lvl="0" indent="-342900" algn="l" rtl="0">
              <a:spcBef>
                <a:spcPts val="0"/>
              </a:spcBef>
              <a:spcAft>
                <a:spcPts val="0"/>
              </a:spcAft>
              <a:buSzPts val="1800"/>
              <a:buChar char="●"/>
            </a:pPr>
            <a:r>
              <a:rPr lang="en-GB"/>
              <a:t>Right array: 3 inversion, so only 3 swaps.</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p:txBody>
      </p:sp>
      <p:pic>
        <p:nvPicPr>
          <p:cNvPr id="2143" name="Google Shape;2143;p114"/>
          <p:cNvPicPr preferRelativeResize="0"/>
          <p:nvPr/>
        </p:nvPicPr>
        <p:blipFill>
          <a:blip r:embed="rId1"/>
          <a:stretch>
            <a:fillRect/>
          </a:stretch>
        </p:blipFill>
        <p:spPr>
          <a:xfrm>
            <a:off x="4615375" y="2519675"/>
            <a:ext cx="2275519" cy="2576350"/>
          </a:xfrm>
          <a:prstGeom prst="rect">
            <a:avLst/>
          </a:prstGeom>
          <a:noFill/>
          <a:ln>
            <a:noFill/>
          </a:ln>
        </p:spPr>
      </p:pic>
      <p:pic>
        <p:nvPicPr>
          <p:cNvPr id="2144" name="Google Shape;2144;p114"/>
          <p:cNvPicPr preferRelativeResize="0"/>
          <p:nvPr/>
        </p:nvPicPr>
        <p:blipFill>
          <a:blip r:embed="rId2"/>
          <a:stretch>
            <a:fillRect/>
          </a:stretch>
        </p:blipFill>
        <p:spPr>
          <a:xfrm>
            <a:off x="1549991" y="2519675"/>
            <a:ext cx="2289034" cy="26238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148" name="Shape 2148"/>
        <p:cNvGrpSpPr/>
        <p:nvPr/>
      </p:nvGrpSpPr>
      <p:grpSpPr>
        <a:xfrm>
          <a:off x="0" y="0"/>
          <a:ext cx="0" cy="0"/>
          <a:chOff x="0" y="0"/>
          <a:chExt cx="0" cy="0"/>
        </a:xfrm>
      </p:grpSpPr>
      <p:sp>
        <p:nvSpPr>
          <p:cNvPr id="2149" name="Google Shape;2149;p11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Picking the Best Sort (Poll Everywhere)</a:t>
            </a:r>
            <a:endParaRPr lang="en-GB"/>
          </a:p>
        </p:txBody>
      </p:sp>
      <p:sp>
        <p:nvSpPr>
          <p:cNvPr id="2150" name="Google Shape;2150;p11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Suppose we do the following:</a:t>
            </a:r>
            <a:endParaRPr lang="en-GB"/>
          </a:p>
          <a:p>
            <a:pPr marL="457200" lvl="0" indent="-342900" algn="l" rtl="0">
              <a:spcBef>
                <a:spcPts val="600"/>
              </a:spcBef>
              <a:spcAft>
                <a:spcPts val="0"/>
              </a:spcAft>
              <a:buSzPts val="1800"/>
              <a:buChar char="●"/>
            </a:pPr>
            <a:r>
              <a:rPr lang="en-GB"/>
              <a:t>Read 1,000,000 integers from a file into an array of length 1,000,000.</a:t>
            </a:r>
            <a:endParaRPr lang="en-GB"/>
          </a:p>
          <a:p>
            <a:pPr marL="457200" lvl="0" indent="-342900" algn="l" rtl="0">
              <a:spcBef>
                <a:spcPts val="0"/>
              </a:spcBef>
              <a:spcAft>
                <a:spcPts val="0"/>
              </a:spcAft>
              <a:buSzPts val="1800"/>
              <a:buChar char="●"/>
            </a:pPr>
            <a:r>
              <a:rPr lang="en-GB"/>
              <a:t>Mergesort these integers.</a:t>
            </a:r>
            <a:endParaRPr lang="en-GB"/>
          </a:p>
          <a:p>
            <a:pPr marL="457200" lvl="0" indent="-342900" algn="l" rtl="0">
              <a:spcBef>
                <a:spcPts val="0"/>
              </a:spcBef>
              <a:spcAft>
                <a:spcPts val="0"/>
              </a:spcAft>
              <a:buSzPts val="1800"/>
              <a:buChar char="●"/>
            </a:pPr>
            <a:r>
              <a:rPr lang="en-GB"/>
              <a:t>Select one integer randomly and change it.</a:t>
            </a:r>
            <a:endParaRPr lang="en-GB"/>
          </a:p>
          <a:p>
            <a:pPr marL="457200" lvl="0" indent="-342900" algn="l" rtl="0">
              <a:spcBef>
                <a:spcPts val="0"/>
              </a:spcBef>
              <a:spcAft>
                <a:spcPts val="0"/>
              </a:spcAft>
              <a:buSzPts val="1800"/>
              <a:buChar char="●"/>
            </a:pPr>
            <a:r>
              <a:rPr lang="en-GB"/>
              <a:t>Sort using algorithm X of your choice.</a:t>
            </a:r>
            <a:endParaRPr lang="en-GB"/>
          </a:p>
          <a:p>
            <a:pPr marL="457200" lvl="0" indent="-342900" algn="l" rtl="0">
              <a:spcBef>
                <a:spcPts val="0"/>
              </a:spcBef>
              <a:spcAft>
                <a:spcPts val="0"/>
              </a:spcAft>
              <a:buSzPts val="1800"/>
              <a:buChar char="●"/>
            </a:pPr>
            <a:r>
              <a:rPr lang="en-GB"/>
              <a:t>In the worst case, we have 999,999 inversions: Θ(N) inversions.</a:t>
            </a:r>
            <a:endParaRPr lang="en-GB"/>
          </a:p>
          <a:p>
            <a:pPr marL="0" lvl="0" indent="0" algn="l" rtl="0">
              <a:spcBef>
                <a:spcPts val="600"/>
              </a:spcBef>
              <a:spcAft>
                <a:spcPts val="0"/>
              </a:spcAft>
              <a:buNone/>
            </a:pPr>
          </a:p>
          <a:p>
            <a:pPr marL="0" lvl="0" indent="0" algn="l" rtl="0">
              <a:spcBef>
                <a:spcPts val="600"/>
              </a:spcBef>
              <a:spcAft>
                <a:spcPts val="0"/>
              </a:spcAft>
              <a:buNone/>
            </a:pPr>
            <a:r>
              <a:rPr lang="en-GB"/>
              <a:t>Which sorting algorithm would be the fastest choice for X? Worst case run-times:</a:t>
            </a:r>
            <a:endParaRPr lang="en-GB"/>
          </a:p>
          <a:p>
            <a:pPr marL="457200" lvl="0" indent="-342900" algn="l" rtl="0">
              <a:spcBef>
                <a:spcPts val="600"/>
              </a:spcBef>
              <a:spcAft>
                <a:spcPts val="0"/>
              </a:spcAft>
              <a:buSzPts val="1800"/>
              <a:buAutoNum type="alphaUcPeriod"/>
            </a:pPr>
            <a:r>
              <a:rPr lang="en-GB"/>
              <a:t>Selection Sort: Θ(N</a:t>
            </a:r>
            <a:r>
              <a:rPr lang="en-GB" baseline="30000"/>
              <a:t>2</a:t>
            </a:r>
            <a:r>
              <a:rPr lang="en-GB"/>
              <a:t>)</a:t>
            </a:r>
            <a:endParaRPr lang="en-GB"/>
          </a:p>
          <a:p>
            <a:pPr marL="457200" lvl="0" indent="-342900" algn="l" rtl="0">
              <a:spcBef>
                <a:spcPts val="0"/>
              </a:spcBef>
              <a:spcAft>
                <a:spcPts val="0"/>
              </a:spcAft>
              <a:buSzPts val="1800"/>
              <a:buAutoNum type="alphaUcPeriod"/>
            </a:pPr>
            <a:r>
              <a:rPr lang="en-GB"/>
              <a:t>Heapsort: Θ(N log N)</a:t>
            </a:r>
            <a:endParaRPr lang="en-GB"/>
          </a:p>
          <a:p>
            <a:pPr marL="457200" lvl="0" indent="-342900" algn="l" rtl="0">
              <a:spcBef>
                <a:spcPts val="0"/>
              </a:spcBef>
              <a:spcAft>
                <a:spcPts val="0"/>
              </a:spcAft>
              <a:buSzPts val="1800"/>
              <a:buAutoNum type="alphaUcPeriod"/>
            </a:pPr>
            <a:r>
              <a:rPr lang="en-GB"/>
              <a:t>Mergesort:  Θ(N log N)</a:t>
            </a:r>
            <a:endParaRPr lang="en-GB"/>
          </a:p>
          <a:p>
            <a:pPr marL="457200" lvl="0" indent="-342900" algn="l" rtl="0">
              <a:spcBef>
                <a:spcPts val="0"/>
              </a:spcBef>
              <a:spcAft>
                <a:spcPts val="0"/>
              </a:spcAft>
              <a:buSzPts val="1800"/>
              <a:buAutoNum type="alphaUcPeriod"/>
            </a:pPr>
            <a:r>
              <a:rPr lang="en-GB" b="1"/>
              <a:t>Insertion Sort:  Θ(N)</a:t>
            </a:r>
            <a:endParaRPr b="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11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 Sweet Spots</a:t>
            </a:r>
            <a:endParaRPr lang="en-GB"/>
          </a:p>
        </p:txBody>
      </p:sp>
      <p:sp>
        <p:nvSpPr>
          <p:cNvPr id="2156" name="Google Shape;2156;p11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On arrays with a small number of inversions, insertion sort is extremely fast.</a:t>
            </a:r>
            <a:endParaRPr lang="en-GB"/>
          </a:p>
          <a:p>
            <a:pPr marL="457200" lvl="0" indent="-342900" algn="l" rtl="0">
              <a:spcBef>
                <a:spcPts val="600"/>
              </a:spcBef>
              <a:spcAft>
                <a:spcPts val="0"/>
              </a:spcAft>
              <a:buSzPts val="1800"/>
              <a:buChar char="●"/>
            </a:pPr>
            <a:r>
              <a:rPr lang="en-GB"/>
              <a:t>One exchange per inversion (and number of comparisons is similar). Runtime is Θ(N + K) where K is number of inversions.</a:t>
            </a:r>
            <a:endParaRPr baseline="30000"/>
          </a:p>
          <a:p>
            <a:pPr marL="457200" lvl="0" indent="-342900" algn="l" rtl="0">
              <a:spcBef>
                <a:spcPts val="0"/>
              </a:spcBef>
              <a:spcAft>
                <a:spcPts val="0"/>
              </a:spcAft>
              <a:buSzPts val="1800"/>
              <a:buChar char="●"/>
            </a:pPr>
            <a:r>
              <a:rPr lang="en-GB"/>
              <a:t>Define an </a:t>
            </a:r>
            <a:r>
              <a:rPr lang="en-GB" b="1" i="1"/>
              <a:t>almost sorted</a:t>
            </a:r>
            <a:r>
              <a:rPr lang="en-GB"/>
              <a:t> array as one in which number of inversions ≤ cN for some c. Insertion sort is excellent on these arrays.</a:t>
            </a:r>
            <a:endParaRPr lang="en-GB"/>
          </a:p>
          <a:p>
            <a:pPr marL="0" lvl="0" indent="0" algn="l" rtl="0">
              <a:spcBef>
                <a:spcPts val="600"/>
              </a:spcBef>
              <a:spcAft>
                <a:spcPts val="0"/>
              </a:spcAft>
              <a:buNone/>
            </a:pPr>
          </a:p>
          <a:p>
            <a:pPr marL="0" lvl="0" indent="0" algn="l" rtl="0">
              <a:spcBef>
                <a:spcPts val="600"/>
              </a:spcBef>
              <a:spcAft>
                <a:spcPts val="0"/>
              </a:spcAft>
              <a:buNone/>
            </a:pPr>
            <a:r>
              <a:rPr lang="en-GB"/>
              <a:t>Less obvious: For small arrays (N &lt; 15 or so), insertion sort is fastest.</a:t>
            </a:r>
            <a:endParaRPr lang="en-GB"/>
          </a:p>
          <a:p>
            <a:pPr marL="457200" lvl="0" indent="-342900" algn="l" rtl="0">
              <a:spcBef>
                <a:spcPts val="600"/>
              </a:spcBef>
              <a:spcAft>
                <a:spcPts val="0"/>
              </a:spcAft>
              <a:buSzPts val="1800"/>
              <a:buChar char="●"/>
            </a:pPr>
            <a:r>
              <a:rPr lang="en-GB"/>
              <a:t>More of an empirical fact than a theoretical one.</a:t>
            </a:r>
            <a:endParaRPr lang="en-GB"/>
          </a:p>
          <a:p>
            <a:pPr marL="457200" lvl="0" indent="-342900" algn="l" rtl="0">
              <a:spcBef>
                <a:spcPts val="0"/>
              </a:spcBef>
              <a:spcAft>
                <a:spcPts val="0"/>
              </a:spcAft>
              <a:buSzPts val="1800"/>
              <a:buChar char="●"/>
            </a:pPr>
            <a:r>
              <a:rPr lang="en-GB"/>
              <a:t>Theoretical analysis beyond scope of the course.</a:t>
            </a:r>
            <a:endParaRPr lang="en-GB"/>
          </a:p>
          <a:p>
            <a:pPr marL="457200" lvl="0" indent="-342900" algn="l" rtl="0">
              <a:spcBef>
                <a:spcPts val="0"/>
              </a:spcBef>
              <a:spcAft>
                <a:spcPts val="0"/>
              </a:spcAft>
              <a:buSzPts val="1800"/>
              <a:buChar char="●"/>
            </a:pPr>
            <a:r>
              <a:rPr lang="en-GB"/>
              <a:t>Rough idea: Divide and conquer algorithms like heapsort / mergesort spend too much time dividing, but insertion sort goes straight to the conquest.</a:t>
            </a:r>
            <a:endParaRPr lang="en-GB"/>
          </a:p>
          <a:p>
            <a:pPr marL="457200" lvl="0" indent="-342900" algn="l" rtl="0">
              <a:spcBef>
                <a:spcPts val="0"/>
              </a:spcBef>
              <a:spcAft>
                <a:spcPts val="0"/>
              </a:spcAft>
              <a:buSzPts val="1800"/>
              <a:buChar char="●"/>
            </a:pPr>
            <a:r>
              <a:rPr lang="en-GB"/>
              <a:t>The Java implementation of Mergesort does this (</a:t>
            </a:r>
            <a:r>
              <a:rPr lang="en-GB" u="sng">
                <a:solidFill>
                  <a:schemeClr val="hlink"/>
                </a:solidFill>
                <a:hlinkClick r:id="rId1"/>
              </a:rPr>
              <a:t>Link</a:t>
            </a:r>
            <a:r>
              <a:rPr lang="en-GB"/>
              <a:t>).</a:t>
            </a:r>
            <a:endParaRPr lang="en-GB"/>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160" name="Shape 2160"/>
        <p:cNvGrpSpPr/>
        <p:nvPr/>
      </p:nvGrpSpPr>
      <p:grpSpPr>
        <a:xfrm>
          <a:off x="0" y="0"/>
          <a:ext cx="0" cy="0"/>
          <a:chOff x="0" y="0"/>
          <a:chExt cx="0" cy="0"/>
        </a:xfrm>
      </p:grpSpPr>
      <p:sp>
        <p:nvSpPr>
          <p:cNvPr id="2161" name="Google Shape;2161;p11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Sorts So Far</a:t>
            </a:r>
            <a:endParaRPr lang="en-GB"/>
          </a:p>
        </p:txBody>
      </p:sp>
      <p:graphicFrame>
        <p:nvGraphicFramePr>
          <p:cNvPr id="2162" name="Google Shape;2162;p117"/>
          <p:cNvGraphicFramePr/>
          <p:nvPr/>
        </p:nvGraphicFramePr>
        <p:xfrm>
          <a:off x="418075" y="1084538"/>
          <a:ext cx="8307800" cy="3000000"/>
        </p:xfrm>
        <a:graphic>
          <a:graphicData uri="http://schemas.openxmlformats.org/drawingml/2006/table">
            <a:tbl>
              <a:tblPr>
                <a:noFill/>
                <a:tableStyleId>{567C3325-5F6A-47C3-9C41-957FF82C1B79}</a:tableStyleId>
              </a:tblPr>
              <a:tblGrid>
                <a:gridCol w="1749100"/>
                <a:gridCol w="1344650"/>
                <a:gridCol w="1375900"/>
                <a:gridCol w="900075"/>
                <a:gridCol w="884200"/>
                <a:gridCol w="2053875"/>
              </a:tblGrid>
              <a:tr h="6818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GB" sz="1800"/>
                        <a:t>Best Case Runtime</a:t>
                      </a:r>
                      <a:endParaRPr sz="1800"/>
                    </a:p>
                  </a:txBody>
                  <a:tcPr marL="91425" marR="91425" marT="91425" marB="91425"/>
                </a:tc>
                <a:tc>
                  <a:txBody>
                    <a:bodyPr/>
                    <a:lstStyle/>
                    <a:p>
                      <a:pPr marL="0" lvl="0" indent="0" algn="l" rtl="0">
                        <a:spcBef>
                          <a:spcPts val="0"/>
                        </a:spcBef>
                        <a:spcAft>
                          <a:spcPts val="0"/>
                        </a:spcAft>
                        <a:buNone/>
                      </a:pPr>
                      <a:r>
                        <a:rPr lang="en-GB" sz="1800"/>
                        <a:t>Worst Case Runtime</a:t>
                      </a:r>
                      <a:endParaRPr sz="1800"/>
                    </a:p>
                  </a:txBody>
                  <a:tcPr marL="91425" marR="91425" marT="91425" marB="91425"/>
                </a:tc>
                <a:tc>
                  <a:txBody>
                    <a:bodyPr/>
                    <a:lstStyle/>
                    <a:p>
                      <a:pPr marL="0" lvl="0" indent="0" algn="l" rtl="0">
                        <a:spcBef>
                          <a:spcPts val="0"/>
                        </a:spcBef>
                        <a:spcAft>
                          <a:spcPts val="0"/>
                        </a:spcAft>
                        <a:buNone/>
                      </a:pPr>
                      <a:r>
                        <a:rPr lang="en-GB" sz="1800"/>
                        <a:t>Space</a:t>
                      </a:r>
                      <a:endParaRPr sz="1800"/>
                    </a:p>
                  </a:txBody>
                  <a:tcPr marL="91425" marR="91425" marT="91425" marB="91425"/>
                </a:tc>
                <a:tc>
                  <a:txBody>
                    <a:bodyPr/>
                    <a:lstStyle/>
                    <a:p>
                      <a:pPr marL="0" lvl="0" indent="0" algn="l" rtl="0">
                        <a:spcBef>
                          <a:spcPts val="0"/>
                        </a:spcBef>
                        <a:spcAft>
                          <a:spcPts val="0"/>
                        </a:spcAft>
                        <a:buNone/>
                      </a:pPr>
                      <a:r>
                        <a:rPr lang="en-GB" sz="1800"/>
                        <a:t>Demo</a:t>
                      </a:r>
                      <a:endParaRPr sz="1800"/>
                    </a:p>
                  </a:txBody>
                  <a:tcPr marL="91425" marR="91425" marT="91425" marB="91425"/>
                </a:tc>
                <a:tc>
                  <a:txBody>
                    <a:bodyPr/>
                    <a:lstStyle/>
                    <a:p>
                      <a:pPr marL="0" lvl="0" indent="0" algn="l" rtl="0">
                        <a:spcBef>
                          <a:spcPts val="0"/>
                        </a:spcBef>
                        <a:spcAft>
                          <a:spcPts val="0"/>
                        </a:spcAft>
                        <a:buNone/>
                      </a:pPr>
                      <a:r>
                        <a:rPr lang="en-GB" sz="1800"/>
                        <a:t>Notes</a:t>
                      </a:r>
                      <a:endParaRPr sz="1800"/>
                    </a:p>
                  </a:txBody>
                  <a:tcPr marL="91425" marR="91425" marT="91425" marB="91425"/>
                </a:tc>
              </a:tr>
              <a:tr h="317800">
                <a:tc>
                  <a:txBody>
                    <a:bodyPr/>
                    <a:lstStyle/>
                    <a:p>
                      <a:pPr marL="0" lvl="0" indent="0" algn="l" rtl="0">
                        <a:spcBef>
                          <a:spcPts val="0"/>
                        </a:spcBef>
                        <a:spcAft>
                          <a:spcPts val="0"/>
                        </a:spcAft>
                        <a:buNone/>
                      </a:pPr>
                      <a:r>
                        <a:rPr lang="en-GB" sz="1800" u="sng">
                          <a:solidFill>
                            <a:schemeClr val="hlink"/>
                          </a:solidFill>
                          <a:hlinkClick r:id="rId1"/>
                        </a:rPr>
                        <a:t>Selection 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r>
                        <a:rPr lang="en-GB" sz="1800" baseline="30000">
                          <a:solidFill>
                            <a:schemeClr val="dk1"/>
                          </a:solidFill>
                        </a:rPr>
                        <a:t>2</a:t>
                      </a:r>
                      <a:r>
                        <a:rPr lang="en-GB"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GB" sz="1800"/>
                        <a:t>Θ(N</a:t>
                      </a:r>
                      <a:r>
                        <a:rPr lang="en-GB" sz="1800" baseline="30000"/>
                        <a:t>2</a:t>
                      </a:r>
                      <a:r>
                        <a:rPr lang="en-GB" sz="1800"/>
                        <a:t>)</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2"/>
                        </a:rPr>
                        <a:t>Heapsort</a:t>
                      </a:r>
                      <a:r>
                        <a:rPr lang="en-GB" sz="1800"/>
                        <a:t> </a:t>
                      </a:r>
                      <a:endParaRPr sz="1800"/>
                    </a:p>
                    <a:p>
                      <a:pPr marL="0" lvl="0" indent="0" algn="l" rtl="0">
                        <a:spcBef>
                          <a:spcPts val="0"/>
                        </a:spcBef>
                        <a:spcAft>
                          <a:spcPts val="0"/>
                        </a:spcAft>
                        <a:buNone/>
                      </a:pPr>
                      <a:r>
                        <a:rPr lang="en-GB" sz="1800"/>
                        <a:t>(in place)</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endParaRPr sz="1800"/>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Bad cache (61C) performance.</a:t>
                      </a: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3"/>
                        </a:rPr>
                        <a:t>Mergesort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 log 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Θ(N)</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Fastest of these.</a:t>
                      </a:r>
                      <a:endParaRPr sz="1800">
                        <a:solidFill>
                          <a:schemeClr val="dk1"/>
                        </a:solidFill>
                      </a:endParaRPr>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4"/>
                        </a:rPr>
                        <a:t>Insertion Sort</a:t>
                      </a:r>
                      <a:r>
                        <a:rPr lang="en-GB" sz="1800"/>
                        <a:t> (in place)</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r>
                        <a:rPr lang="en-GB" sz="1800" baseline="30000">
                          <a:solidFill>
                            <a:schemeClr val="dk1"/>
                          </a:solidFill>
                        </a:rPr>
                        <a:t>2</a:t>
                      </a:r>
                      <a:r>
                        <a:rPr lang="en-GB"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rId5" action="ppaction://hlinksldjump"/>
                        </a:rPr>
                        <a:t>Link</a:t>
                      </a:r>
                      <a:endParaRPr sz="1800"/>
                    </a:p>
                  </a:txBody>
                  <a:tcPr marL="91425" marR="91425" marT="91425" marB="91425"/>
                </a:tc>
                <a:tc>
                  <a:txBody>
                    <a:bodyPr/>
                    <a:lstStyle/>
                    <a:p>
                      <a:pPr marL="0" lvl="0" indent="0" algn="l" rtl="0">
                        <a:spcBef>
                          <a:spcPts val="0"/>
                        </a:spcBef>
                        <a:spcAft>
                          <a:spcPts val="0"/>
                        </a:spcAft>
                        <a:buNone/>
                      </a:pPr>
                      <a:r>
                        <a:rPr lang="en-GB" sz="1800"/>
                        <a:t>Best for small N or almost sorted. </a:t>
                      </a:r>
                      <a:endParaRPr sz="1800"/>
                    </a:p>
                  </a:txBody>
                  <a:tcPr marL="91425" marR="91425" marT="91425" marB="91425"/>
                </a:tc>
              </a:tr>
            </a:tbl>
          </a:graphicData>
        </a:graphic>
      </p:graphicFrame>
      <p:sp>
        <p:nvSpPr>
          <p:cNvPr id="2163" name="Google Shape;2163;p117"/>
          <p:cNvSpPr txBox="1"/>
          <p:nvPr/>
        </p:nvSpPr>
        <p:spPr>
          <a:xfrm>
            <a:off x="418075" y="4332500"/>
            <a:ext cx="4192800" cy="6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See </a:t>
            </a:r>
            <a:r>
              <a:rPr lang="en-GB" u="sng">
                <a:solidFill>
                  <a:schemeClr val="hlink"/>
                </a:solidFill>
                <a:latin typeface="Roboto" panose="02000000000000000000"/>
                <a:ea typeface="Roboto" panose="02000000000000000000"/>
                <a:cs typeface="Roboto" panose="02000000000000000000"/>
                <a:sym typeface="Roboto" panose="02000000000000000000"/>
                <a:hlinkClick r:id="rId6"/>
              </a:rPr>
              <a:t>this link</a:t>
            </a:r>
            <a:r>
              <a:rPr lang="en-GB">
                <a:latin typeface="Roboto" panose="02000000000000000000"/>
                <a:ea typeface="Roboto" panose="02000000000000000000"/>
                <a:cs typeface="Roboto" panose="02000000000000000000"/>
                <a:sym typeface="Roboto" panose="02000000000000000000"/>
              </a:rPr>
              <a:t> for bonus slides on Shell's Sort, an optimization of insertion sort.</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167" name="Shape 2167"/>
        <p:cNvGrpSpPr/>
        <p:nvPr/>
      </p:nvGrpSpPr>
      <p:grpSpPr>
        <a:xfrm>
          <a:off x="0" y="0"/>
          <a:ext cx="0" cy="0"/>
          <a:chOff x="0" y="0"/>
          <a:chExt cx="0" cy="0"/>
        </a:xfrm>
      </p:grpSpPr>
      <p:sp>
        <p:nvSpPr>
          <p:cNvPr id="2168" name="Google Shape;2168;p11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30, CS61B, </a:t>
            </a:r>
            <a:r>
              <a:rPr lang="en-GB"/>
              <a:t>Spring 2024</a:t>
            </a:r>
            <a:endParaRPr lang="en-GB"/>
          </a:p>
        </p:txBody>
      </p:sp>
      <p:sp>
        <p:nvSpPr>
          <p:cNvPr id="2169" name="Google Shape;2169;p11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Mergesort</a:t>
            </a:r>
            <a:endParaRPr lang="en-GB"/>
          </a:p>
          <a:p>
            <a:pPr marL="0" lvl="0" indent="0" algn="l" rtl="0">
              <a:spcBef>
                <a:spcPts val="600"/>
              </a:spcBef>
              <a:spcAft>
                <a:spcPts val="0"/>
              </a:spcAft>
              <a:buClr>
                <a:schemeClr val="dk1"/>
              </a:buClr>
              <a:buSzPts val="1100"/>
              <a:buFont typeface="Arial" panose="020B0604020202020204"/>
              <a:buNone/>
            </a:pPr>
            <a:r>
              <a:rPr lang="en-GB"/>
              <a:t>Insertion Sort</a:t>
            </a:r>
            <a:endParaRPr lang="en-GB"/>
          </a:p>
          <a:p>
            <a:pPr marL="457200" lvl="0" indent="-342900" algn="l" rtl="0">
              <a:spcBef>
                <a:spcPts val="600"/>
              </a:spcBef>
              <a:spcAft>
                <a:spcPts val="0"/>
              </a:spcAft>
              <a:buSzPts val="1800"/>
              <a:buChar char="•"/>
            </a:pPr>
            <a:r>
              <a:rPr lang="en-GB"/>
              <a:t>Naive Insertion Sort</a:t>
            </a:r>
            <a:endParaRPr lang="en-GB"/>
          </a:p>
          <a:p>
            <a:pPr marL="457200" lvl="0" indent="-342900" algn="l" rtl="0">
              <a:spcBef>
                <a:spcPts val="0"/>
              </a:spcBef>
              <a:spcAft>
                <a:spcPts val="0"/>
              </a:spcAft>
              <a:buSzPts val="1800"/>
              <a:buChar char="•"/>
            </a:pPr>
            <a:r>
              <a:rPr lang="en-GB"/>
              <a:t>In-Place Insertion Sort</a:t>
            </a:r>
            <a:endParaRPr lang="en-GB"/>
          </a:p>
          <a:p>
            <a:pPr marL="457200" lvl="0" indent="-342900" algn="l" rtl="0">
              <a:spcBef>
                <a:spcPts val="0"/>
              </a:spcBef>
              <a:spcAft>
                <a:spcPts val="0"/>
              </a:spcAft>
              <a:buSzPts val="1800"/>
              <a:buChar char="•"/>
            </a:pPr>
            <a:r>
              <a:rPr lang="en-GB"/>
              <a:t>Insertion Sort Runtime</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Quicksort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Quicksort Backstory, Partitioning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Quicksort</a:t>
            </a:r>
            <a:endParaRPr lang="en-GB"/>
          </a:p>
        </p:txBody>
      </p:sp>
      <p:sp>
        <p:nvSpPr>
          <p:cNvPr id="2170" name="Google Shape;2170;p11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Quicksort Backstory, Partitioning</a:t>
            </a:r>
            <a:endParaRPr lang="en-GB"/>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174" name="Shape 2174"/>
        <p:cNvGrpSpPr/>
        <p:nvPr/>
      </p:nvGrpSpPr>
      <p:grpSpPr>
        <a:xfrm>
          <a:off x="0" y="0"/>
          <a:ext cx="0" cy="0"/>
          <a:chOff x="0" y="0"/>
          <a:chExt cx="0" cy="0"/>
        </a:xfrm>
      </p:grpSpPr>
      <p:sp>
        <p:nvSpPr>
          <p:cNvPr id="2175" name="Google Shape;2175;p11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Sorts So Far</a:t>
            </a:r>
            <a:endParaRPr lang="en-GB"/>
          </a:p>
        </p:txBody>
      </p:sp>
      <p:graphicFrame>
        <p:nvGraphicFramePr>
          <p:cNvPr id="2176" name="Google Shape;2176;p119"/>
          <p:cNvGraphicFramePr/>
          <p:nvPr/>
        </p:nvGraphicFramePr>
        <p:xfrm>
          <a:off x="418075" y="1084538"/>
          <a:ext cx="8307800" cy="3000000"/>
        </p:xfrm>
        <a:graphic>
          <a:graphicData uri="http://schemas.openxmlformats.org/drawingml/2006/table">
            <a:tbl>
              <a:tblPr>
                <a:noFill/>
                <a:tableStyleId>{567C3325-5F6A-47C3-9C41-957FF82C1B79}</a:tableStyleId>
              </a:tblPr>
              <a:tblGrid>
                <a:gridCol w="1749100"/>
                <a:gridCol w="1344650"/>
                <a:gridCol w="1375900"/>
                <a:gridCol w="900075"/>
                <a:gridCol w="884200"/>
                <a:gridCol w="2053875"/>
              </a:tblGrid>
              <a:tr h="6818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GB" sz="1800"/>
                        <a:t>Best Case Runtime</a:t>
                      </a:r>
                      <a:endParaRPr sz="1800"/>
                    </a:p>
                  </a:txBody>
                  <a:tcPr marL="91425" marR="91425" marT="91425" marB="91425"/>
                </a:tc>
                <a:tc>
                  <a:txBody>
                    <a:bodyPr/>
                    <a:lstStyle/>
                    <a:p>
                      <a:pPr marL="0" lvl="0" indent="0" algn="l" rtl="0">
                        <a:spcBef>
                          <a:spcPts val="0"/>
                        </a:spcBef>
                        <a:spcAft>
                          <a:spcPts val="0"/>
                        </a:spcAft>
                        <a:buNone/>
                      </a:pPr>
                      <a:r>
                        <a:rPr lang="en-GB" sz="1800"/>
                        <a:t>Worst Case Runtime</a:t>
                      </a:r>
                      <a:endParaRPr sz="1800"/>
                    </a:p>
                  </a:txBody>
                  <a:tcPr marL="91425" marR="91425" marT="91425" marB="91425"/>
                </a:tc>
                <a:tc>
                  <a:txBody>
                    <a:bodyPr/>
                    <a:lstStyle/>
                    <a:p>
                      <a:pPr marL="0" lvl="0" indent="0" algn="l" rtl="0">
                        <a:spcBef>
                          <a:spcPts val="0"/>
                        </a:spcBef>
                        <a:spcAft>
                          <a:spcPts val="0"/>
                        </a:spcAft>
                        <a:buNone/>
                      </a:pPr>
                      <a:r>
                        <a:rPr lang="en-GB" sz="1800"/>
                        <a:t>Space</a:t>
                      </a:r>
                      <a:endParaRPr sz="1800"/>
                    </a:p>
                  </a:txBody>
                  <a:tcPr marL="91425" marR="91425" marT="91425" marB="91425"/>
                </a:tc>
                <a:tc>
                  <a:txBody>
                    <a:bodyPr/>
                    <a:lstStyle/>
                    <a:p>
                      <a:pPr marL="0" lvl="0" indent="0" algn="l" rtl="0">
                        <a:spcBef>
                          <a:spcPts val="0"/>
                        </a:spcBef>
                        <a:spcAft>
                          <a:spcPts val="0"/>
                        </a:spcAft>
                        <a:buNone/>
                      </a:pPr>
                      <a:r>
                        <a:rPr lang="en-GB" sz="1800"/>
                        <a:t>Demo</a:t>
                      </a:r>
                      <a:endParaRPr sz="1800"/>
                    </a:p>
                  </a:txBody>
                  <a:tcPr marL="91425" marR="91425" marT="91425" marB="91425"/>
                </a:tc>
                <a:tc>
                  <a:txBody>
                    <a:bodyPr/>
                    <a:lstStyle/>
                    <a:p>
                      <a:pPr marL="0" lvl="0" indent="0" algn="l" rtl="0">
                        <a:spcBef>
                          <a:spcPts val="0"/>
                        </a:spcBef>
                        <a:spcAft>
                          <a:spcPts val="0"/>
                        </a:spcAft>
                        <a:buNone/>
                      </a:pPr>
                      <a:r>
                        <a:rPr lang="en-GB" sz="1800"/>
                        <a:t>Notes</a:t>
                      </a:r>
                      <a:endParaRPr sz="1800"/>
                    </a:p>
                  </a:txBody>
                  <a:tcPr marL="91425" marR="91425" marT="91425" marB="91425"/>
                </a:tc>
              </a:tr>
              <a:tr h="317800">
                <a:tc>
                  <a:txBody>
                    <a:bodyPr/>
                    <a:lstStyle/>
                    <a:p>
                      <a:pPr marL="0" lvl="0" indent="0" algn="l" rtl="0">
                        <a:spcBef>
                          <a:spcPts val="0"/>
                        </a:spcBef>
                        <a:spcAft>
                          <a:spcPts val="0"/>
                        </a:spcAft>
                        <a:buNone/>
                      </a:pPr>
                      <a:r>
                        <a:rPr lang="en-GB" sz="1800" u="sng">
                          <a:solidFill>
                            <a:schemeClr val="hlink"/>
                          </a:solidFill>
                          <a:hlinkClick r:id="rId1"/>
                        </a:rPr>
                        <a:t>Selection 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r>
                        <a:rPr lang="en-GB" sz="1800" baseline="30000">
                          <a:solidFill>
                            <a:schemeClr val="dk1"/>
                          </a:solidFill>
                        </a:rPr>
                        <a:t>2</a:t>
                      </a:r>
                      <a:r>
                        <a:rPr lang="en-GB"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GB" sz="1800"/>
                        <a:t>Θ(N</a:t>
                      </a:r>
                      <a:r>
                        <a:rPr lang="en-GB" sz="1800" baseline="30000"/>
                        <a:t>2</a:t>
                      </a:r>
                      <a:r>
                        <a:rPr lang="en-GB" sz="1800"/>
                        <a:t>)</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2"/>
                        </a:rPr>
                        <a:t>Heapsort</a:t>
                      </a:r>
                      <a:r>
                        <a:rPr lang="en-GB" sz="1800"/>
                        <a:t> </a:t>
                      </a:r>
                      <a:endParaRPr sz="1800"/>
                    </a:p>
                    <a:p>
                      <a:pPr marL="0" lvl="0" indent="0" algn="l" rtl="0">
                        <a:spcBef>
                          <a:spcPts val="0"/>
                        </a:spcBef>
                        <a:spcAft>
                          <a:spcPts val="0"/>
                        </a:spcAft>
                        <a:buNone/>
                      </a:pPr>
                      <a:r>
                        <a:rPr lang="en-GB" sz="1800"/>
                        <a:t>(in place)</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endParaRPr sz="1800"/>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Bad cache (61C) performance.</a:t>
                      </a: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3"/>
                        </a:rPr>
                        <a:t>Mergesort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 log 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Θ(N)</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Fastest of these.</a:t>
                      </a:r>
                      <a:endParaRPr sz="1800">
                        <a:solidFill>
                          <a:schemeClr val="dk1"/>
                        </a:solidFill>
                      </a:endParaRPr>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4"/>
                        </a:rPr>
                        <a:t>Insertion Sort</a:t>
                      </a:r>
                      <a:r>
                        <a:rPr lang="en-GB" sz="1800"/>
                        <a:t> (in place)</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r>
                        <a:rPr lang="en-GB" sz="1800" baseline="30000">
                          <a:solidFill>
                            <a:schemeClr val="dk1"/>
                          </a:solidFill>
                        </a:rPr>
                        <a:t>2</a:t>
                      </a:r>
                      <a:r>
                        <a:rPr lang="en-GB"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
                        </a:rPr>
                        <a:t>Link</a:t>
                      </a:r>
                      <a:endParaRPr sz="1800"/>
                    </a:p>
                  </a:txBody>
                  <a:tcPr marL="91425" marR="91425" marT="91425" marB="91425"/>
                </a:tc>
                <a:tc>
                  <a:txBody>
                    <a:bodyPr/>
                    <a:lstStyle/>
                    <a:p>
                      <a:pPr marL="0" lvl="0" indent="0" algn="l" rtl="0">
                        <a:spcBef>
                          <a:spcPts val="0"/>
                        </a:spcBef>
                        <a:spcAft>
                          <a:spcPts val="0"/>
                        </a:spcAft>
                        <a:buNone/>
                      </a:pPr>
                      <a:r>
                        <a:rPr lang="en-GB" sz="1800"/>
                        <a:t>Best for small N or almost sorted. </a:t>
                      </a:r>
                      <a:endParaRPr sz="1800"/>
                    </a:p>
                  </a:txBody>
                  <a:tcPr marL="91425" marR="91425" marT="91425" marB="91425"/>
                </a:tc>
              </a:tr>
            </a:tbl>
          </a:graphicData>
        </a:graphic>
      </p:graphicFrame>
      <p:sp>
        <p:nvSpPr>
          <p:cNvPr id="2177" name="Google Shape;2177;p119"/>
          <p:cNvSpPr txBox="1"/>
          <p:nvPr/>
        </p:nvSpPr>
        <p:spPr>
          <a:xfrm>
            <a:off x="418075" y="4332500"/>
            <a:ext cx="4192800" cy="6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See </a:t>
            </a:r>
            <a:r>
              <a:rPr lang="en-GB" u="sng">
                <a:solidFill>
                  <a:schemeClr val="hlink"/>
                </a:solidFill>
                <a:latin typeface="Roboto" panose="02000000000000000000"/>
                <a:ea typeface="Roboto" panose="02000000000000000000"/>
                <a:cs typeface="Roboto" panose="02000000000000000000"/>
                <a:sym typeface="Roboto" panose="02000000000000000000"/>
                <a:hlinkClick r:id="rId5"/>
              </a:rPr>
              <a:t>this link</a:t>
            </a:r>
            <a:r>
              <a:rPr lang="en-GB">
                <a:latin typeface="Roboto" panose="02000000000000000000"/>
                <a:ea typeface="Roboto" panose="02000000000000000000"/>
                <a:cs typeface="Roboto" panose="02000000000000000000"/>
                <a:sym typeface="Roboto" panose="02000000000000000000"/>
              </a:rPr>
              <a:t> for bonus slides on Shell's Sort, an optimization of insertion sort.</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181" name="Shape 2181"/>
        <p:cNvGrpSpPr/>
        <p:nvPr/>
      </p:nvGrpSpPr>
      <p:grpSpPr>
        <a:xfrm>
          <a:off x="0" y="0"/>
          <a:ext cx="0" cy="0"/>
          <a:chOff x="0" y="0"/>
          <a:chExt cx="0" cy="0"/>
        </a:xfrm>
      </p:grpSpPr>
      <p:sp>
        <p:nvSpPr>
          <p:cNvPr id="2182" name="Google Shape;2182;p12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 So Far</a:t>
            </a:r>
            <a:endParaRPr lang="en-GB"/>
          </a:p>
        </p:txBody>
      </p:sp>
      <p:sp>
        <p:nvSpPr>
          <p:cNvPr id="2183" name="Google Shape;2183;p12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Core ideas:</a:t>
            </a:r>
            <a:endParaRPr lang="en-GB"/>
          </a:p>
          <a:p>
            <a:pPr marL="457200" lvl="0" indent="-342900" algn="l" rtl="0">
              <a:spcBef>
                <a:spcPts val="600"/>
              </a:spcBef>
              <a:spcAft>
                <a:spcPts val="0"/>
              </a:spcAft>
              <a:buSzPts val="1800"/>
              <a:buChar char="●"/>
            </a:pPr>
            <a:r>
              <a:rPr lang="en-GB"/>
              <a:t>Selection sort: Find the smallest item and put it at the front.</a:t>
            </a:r>
            <a:endParaRPr lang="en-GB"/>
          </a:p>
          <a:p>
            <a:pPr marL="914400" lvl="1" indent="-342900" algn="l" rtl="0">
              <a:spcBef>
                <a:spcPts val="0"/>
              </a:spcBef>
              <a:spcAft>
                <a:spcPts val="0"/>
              </a:spcAft>
              <a:buSzPts val="1800"/>
              <a:buChar char="○"/>
            </a:pPr>
            <a:r>
              <a:rPr lang="en-GB"/>
              <a:t>Heapsort variant: Use MaxPQ to find max element and put at the back.</a:t>
            </a:r>
            <a:endParaRPr lang="en-GB"/>
          </a:p>
          <a:p>
            <a:pPr marL="457200" lvl="0" indent="-342900" algn="l" rtl="0">
              <a:spcBef>
                <a:spcPts val="0"/>
              </a:spcBef>
              <a:spcAft>
                <a:spcPts val="0"/>
              </a:spcAft>
              <a:buSzPts val="1800"/>
              <a:buChar char="●"/>
            </a:pPr>
            <a:r>
              <a:rPr lang="en-GB"/>
              <a:t>Merge sort: Merge two sorted halves into one sorted whole.</a:t>
            </a:r>
            <a:endParaRPr lang="en-GB"/>
          </a:p>
          <a:p>
            <a:pPr marL="457200" lvl="0" indent="-342900" algn="l" rtl="0">
              <a:spcBef>
                <a:spcPts val="600"/>
              </a:spcBef>
              <a:spcAft>
                <a:spcPts val="0"/>
              </a:spcAft>
              <a:buSzPts val="1800"/>
              <a:buChar char="●"/>
            </a:pPr>
            <a:r>
              <a:rPr lang="en-GB"/>
              <a:t>Insertion sort: Figure out where to insert the current item.</a:t>
            </a:r>
            <a:endParaRPr lang="en-GB"/>
          </a:p>
          <a:p>
            <a:pPr marL="0" lvl="0" indent="0" algn="l" rtl="0">
              <a:spcBef>
                <a:spcPts val="600"/>
              </a:spcBef>
              <a:spcAft>
                <a:spcPts val="0"/>
              </a:spcAft>
              <a:buNone/>
            </a:pPr>
          </a:p>
          <a:p>
            <a:pPr marL="0" lvl="0" indent="0" algn="l" rtl="0">
              <a:spcBef>
                <a:spcPts val="600"/>
              </a:spcBef>
              <a:spcAft>
                <a:spcPts val="0"/>
              </a:spcAft>
              <a:buNone/>
            </a:pPr>
            <a:r>
              <a:rPr lang="en-GB"/>
              <a:t>Quicksort:</a:t>
            </a:r>
            <a:endParaRPr lang="en-GB"/>
          </a:p>
          <a:p>
            <a:pPr marL="457200" lvl="0" indent="-342900" algn="l" rtl="0">
              <a:spcBef>
                <a:spcPts val="600"/>
              </a:spcBef>
              <a:spcAft>
                <a:spcPts val="0"/>
              </a:spcAft>
              <a:buSzPts val="1800"/>
              <a:buChar char="●"/>
            </a:pPr>
            <a:r>
              <a:rPr lang="en-GB"/>
              <a:t>Much stranger core idea: Partitioning.</a:t>
            </a:r>
            <a:endParaRPr lang="en-GB"/>
          </a:p>
          <a:p>
            <a:pPr marL="457200" lvl="0" indent="-342900" algn="l" rtl="0">
              <a:spcBef>
                <a:spcPts val="0"/>
              </a:spcBef>
              <a:spcAft>
                <a:spcPts val="0"/>
              </a:spcAft>
              <a:buSzPts val="1800"/>
              <a:buChar char="●"/>
            </a:pPr>
            <a:r>
              <a:rPr lang="en-GB"/>
              <a:t>Invented by Sir Tony Hoare in 1960, at the time a novice programmer.</a:t>
            </a:r>
            <a:endParaRPr lang="en-GB"/>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187" name="Shape 2187"/>
        <p:cNvGrpSpPr/>
        <p:nvPr/>
      </p:nvGrpSpPr>
      <p:grpSpPr>
        <a:xfrm>
          <a:off x="0" y="0"/>
          <a:ext cx="0" cy="0"/>
          <a:chOff x="0" y="0"/>
          <a:chExt cx="0" cy="0"/>
        </a:xfrm>
      </p:grpSpPr>
      <p:sp>
        <p:nvSpPr>
          <p:cNvPr id="2188" name="Google Shape;2188;p12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Context for Quicksort’s Invention (</a:t>
            </a:r>
            <a:r>
              <a:rPr lang="en-GB" u="sng">
                <a:solidFill>
                  <a:schemeClr val="hlink"/>
                </a:solidFill>
                <a:hlinkClick r:id="rId1"/>
              </a:rPr>
              <a:t>Source</a:t>
            </a:r>
            <a:r>
              <a:rPr lang="en-GB"/>
              <a:t>)</a:t>
            </a:r>
            <a:endParaRPr lang="en-GB"/>
          </a:p>
        </p:txBody>
      </p:sp>
      <p:sp>
        <p:nvSpPr>
          <p:cNvPr id="2189" name="Google Shape;2189;p12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1960: Tony Hoare was working on a crude automated translation program for Russian and English. </a:t>
            </a:r>
            <a:br>
              <a:rPr lang="en-GB"/>
            </a:br>
            <a:endParaRPr lang="en-GB"/>
          </a:p>
        </p:txBody>
      </p:sp>
      <p:graphicFrame>
        <p:nvGraphicFramePr>
          <p:cNvPr id="2190" name="Google Shape;2190;p121"/>
          <p:cNvGraphicFramePr/>
          <p:nvPr/>
        </p:nvGraphicFramePr>
        <p:xfrm>
          <a:off x="2096235" y="2213950"/>
          <a:ext cx="3236500" cy="3000000"/>
        </p:xfrm>
        <a:graphic>
          <a:graphicData uri="http://schemas.openxmlformats.org/drawingml/2006/table">
            <a:tbl>
              <a:tblPr>
                <a:noFill/>
                <a:tableStyleId>{567C3325-5F6A-47C3-9C41-957FF82C1B79}</a:tableStyleId>
              </a:tblPr>
              <a:tblGrid>
                <a:gridCol w="1618250"/>
                <a:gridCol w="1618250"/>
              </a:tblGrid>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beautiful</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красивая</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cat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кошка</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bl>
          </a:graphicData>
        </a:graphic>
      </p:graphicFrame>
      <p:sp>
        <p:nvSpPr>
          <p:cNvPr id="2191" name="Google Shape;2191;p121"/>
          <p:cNvSpPr txBox="1"/>
          <p:nvPr/>
        </p:nvSpPr>
        <p:spPr>
          <a:xfrm>
            <a:off x="228600" y="1371600"/>
            <a:ext cx="3610500" cy="66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“The cat wore a beautiful hat.”</a:t>
            </a:r>
            <a:endParaRPr sz="1200">
              <a:latin typeface="Roboto" panose="02000000000000000000"/>
              <a:ea typeface="Roboto" panose="02000000000000000000"/>
              <a:cs typeface="Roboto" panose="02000000000000000000"/>
              <a:sym typeface="Roboto" panose="02000000000000000000"/>
            </a:endParaRPr>
          </a:p>
        </p:txBody>
      </p:sp>
      <p:sp>
        <p:nvSpPr>
          <p:cNvPr id="2192" name="Google Shape;2192;p121"/>
          <p:cNvSpPr txBox="1"/>
          <p:nvPr/>
        </p:nvSpPr>
        <p:spPr>
          <a:xfrm>
            <a:off x="2123156" y="3295154"/>
            <a:ext cx="323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cxnSp>
        <p:nvCxnSpPr>
          <p:cNvPr id="2193" name="Google Shape;2193;p121"/>
          <p:cNvCxnSpPr>
            <a:stCxn id="2194" idx="2"/>
            <a:endCxn id="2192" idx="1"/>
          </p:cNvCxnSpPr>
          <p:nvPr/>
        </p:nvCxnSpPr>
        <p:spPr>
          <a:xfrm rot="-5400000" flipH="1">
            <a:off x="1033525" y="2411151"/>
            <a:ext cx="1463400" cy="715800"/>
          </a:xfrm>
          <a:prstGeom prst="bentConnector2">
            <a:avLst/>
          </a:prstGeom>
          <a:noFill/>
          <a:ln w="19050" cap="flat" cmpd="sng">
            <a:solidFill>
              <a:schemeClr val="dk2"/>
            </a:solidFill>
            <a:prstDash val="solid"/>
            <a:round/>
            <a:headEnd type="none" w="med" len="med"/>
            <a:tailEnd type="triangle" w="med" len="med"/>
          </a:ln>
        </p:spPr>
      </p:cxnSp>
      <p:sp>
        <p:nvSpPr>
          <p:cNvPr id="2195" name="Google Shape;2195;p121"/>
          <p:cNvSpPr txBox="1"/>
          <p:nvPr/>
        </p:nvSpPr>
        <p:spPr>
          <a:xfrm>
            <a:off x="5009035" y="3357400"/>
            <a:ext cx="3237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96" name="Google Shape;2196;p121"/>
          <p:cNvSpPr txBox="1"/>
          <p:nvPr/>
        </p:nvSpPr>
        <p:spPr>
          <a:xfrm>
            <a:off x="2501210" y="4328825"/>
            <a:ext cx="25656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Dictionary of D english words</a:t>
            </a:r>
            <a:endParaRPr>
              <a:latin typeface="Roboto" panose="02000000000000000000"/>
              <a:ea typeface="Roboto" panose="02000000000000000000"/>
              <a:cs typeface="Roboto" panose="02000000000000000000"/>
              <a:sym typeface="Roboto" panose="02000000000000000000"/>
            </a:endParaRPr>
          </a:p>
        </p:txBody>
      </p:sp>
      <p:sp>
        <p:nvSpPr>
          <p:cNvPr id="2197" name="Google Shape;2197;p121"/>
          <p:cNvSpPr txBox="1"/>
          <p:nvPr/>
        </p:nvSpPr>
        <p:spPr>
          <a:xfrm>
            <a:off x="243000" y="2037300"/>
            <a:ext cx="8778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 words</a:t>
            </a:r>
            <a:endParaRPr lang="en-GB"/>
          </a:p>
        </p:txBody>
      </p:sp>
      <p:pic>
        <p:nvPicPr>
          <p:cNvPr id="2198" name="Google Shape;2198;p121"/>
          <p:cNvPicPr preferRelativeResize="0"/>
          <p:nvPr/>
        </p:nvPicPr>
        <p:blipFill>
          <a:blip r:embed="rId2"/>
          <a:stretch>
            <a:fillRect/>
          </a:stretch>
        </p:blipFill>
        <p:spPr>
          <a:xfrm>
            <a:off x="147355" y="3618995"/>
            <a:ext cx="1858495" cy="1392075"/>
          </a:xfrm>
          <a:prstGeom prst="rect">
            <a:avLst/>
          </a:prstGeom>
          <a:noFill/>
          <a:ln>
            <a:noFill/>
          </a:ln>
        </p:spPr>
      </p:pic>
      <p:grpSp>
        <p:nvGrpSpPr>
          <p:cNvPr id="2199" name="Google Shape;2199;p121"/>
          <p:cNvGrpSpPr/>
          <p:nvPr/>
        </p:nvGrpSpPr>
        <p:grpSpPr>
          <a:xfrm>
            <a:off x="5332735" y="3500650"/>
            <a:ext cx="3130975" cy="1449912"/>
            <a:chOff x="5332735" y="3500650"/>
            <a:chExt cx="3130975" cy="1449912"/>
          </a:xfrm>
        </p:grpSpPr>
        <p:sp>
          <p:nvSpPr>
            <p:cNvPr id="2200" name="Google Shape;2200;p121"/>
            <p:cNvSpPr txBox="1"/>
            <p:nvPr/>
          </p:nvSpPr>
          <p:spPr>
            <a:xfrm>
              <a:off x="6179510" y="3929062"/>
              <a:ext cx="2284200" cy="102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“К</a:t>
              </a:r>
              <a:r>
                <a:rPr lang="en-GB" sz="1800">
                  <a:solidFill>
                    <a:schemeClr val="dk1"/>
                  </a:solidFill>
                  <a:latin typeface="Roboto" panose="02000000000000000000"/>
                  <a:ea typeface="Roboto" panose="02000000000000000000"/>
                  <a:cs typeface="Roboto" panose="02000000000000000000"/>
                  <a:sym typeface="Roboto" panose="02000000000000000000"/>
                </a:rPr>
                <a:t>ошка носил  красивая шапка.</a:t>
              </a: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200">
                <a:latin typeface="Roboto" panose="02000000000000000000"/>
                <a:ea typeface="Roboto" panose="02000000000000000000"/>
                <a:cs typeface="Roboto" panose="02000000000000000000"/>
                <a:sym typeface="Roboto" panose="02000000000000000000"/>
              </a:endParaRPr>
            </a:p>
          </p:txBody>
        </p:sp>
        <p:cxnSp>
          <p:nvCxnSpPr>
            <p:cNvPr id="2201" name="Google Shape;2201;p121"/>
            <p:cNvCxnSpPr>
              <a:stCxn id="2195" idx="3"/>
              <a:endCxn id="2200" idx="1"/>
            </p:cNvCxnSpPr>
            <p:nvPr/>
          </p:nvCxnSpPr>
          <p:spPr>
            <a:xfrm>
              <a:off x="5332735" y="3500650"/>
              <a:ext cx="846900" cy="939300"/>
            </a:xfrm>
            <a:prstGeom prst="bentConnector3">
              <a:avLst>
                <a:gd name="adj1" fmla="val 49993"/>
              </a:avLst>
            </a:prstGeom>
            <a:noFill/>
            <a:ln w="19050" cap="flat" cmpd="sng">
              <a:solidFill>
                <a:schemeClr val="dk2"/>
              </a:solidFill>
              <a:prstDash val="solid"/>
              <a:round/>
              <a:headEnd type="none" w="med" len="med"/>
              <a:tailEnd type="triangle" w="med" len="med"/>
            </a:ln>
          </p:spPr>
        </p:cxnSp>
      </p:grpSp>
      <p:sp>
        <p:nvSpPr>
          <p:cNvPr id="2202" name="Google Shape;2202;p121"/>
          <p:cNvSpPr txBox="1"/>
          <p:nvPr/>
        </p:nvSpPr>
        <p:spPr>
          <a:xfrm>
            <a:off x="5157610" y="1104267"/>
            <a:ext cx="2721600" cy="665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How would you do this?</a:t>
            </a:r>
            <a:endParaRPr lang="en-GB" sz="2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3" name="Google Shape;2203;p121"/>
          <p:cNvSpPr txBox="1"/>
          <p:nvPr>
            <p:ph type="body" idx="1"/>
          </p:nvPr>
        </p:nvSpPr>
        <p:spPr>
          <a:xfrm>
            <a:off x="5387735" y="1496050"/>
            <a:ext cx="3711900" cy="15756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GB"/>
              <a:t>Binary search for each word.</a:t>
            </a:r>
            <a:endParaRPr lang="en-GB"/>
          </a:p>
          <a:p>
            <a:pPr marL="914400" lvl="1" indent="-342900" algn="l" rtl="0">
              <a:spcBef>
                <a:spcPts val="0"/>
              </a:spcBef>
              <a:spcAft>
                <a:spcPts val="0"/>
              </a:spcAft>
              <a:buSzPts val="1800"/>
              <a:buChar char="○"/>
            </a:pPr>
            <a:r>
              <a:rPr lang="en-GB"/>
              <a:t>Find “the” in log D time.</a:t>
            </a:r>
            <a:endParaRPr lang="en-GB"/>
          </a:p>
          <a:p>
            <a:pPr marL="914400" lvl="1" indent="-342900" algn="l" rtl="0">
              <a:spcBef>
                <a:spcPts val="0"/>
              </a:spcBef>
              <a:spcAft>
                <a:spcPts val="0"/>
              </a:spcAft>
              <a:buSzPts val="1800"/>
              <a:buChar char="○"/>
            </a:pPr>
            <a:r>
              <a:rPr lang="en-GB"/>
              <a:t>Find “cat” in log D time...</a:t>
            </a:r>
            <a:endParaRPr lang="en-GB"/>
          </a:p>
          <a:p>
            <a:pPr marL="457200" lvl="0" indent="-342900" algn="l" rtl="0">
              <a:spcBef>
                <a:spcPts val="0"/>
              </a:spcBef>
              <a:spcAft>
                <a:spcPts val="0"/>
              </a:spcAft>
              <a:buSzPts val="1800"/>
              <a:buChar char="●"/>
            </a:pPr>
            <a:r>
              <a:rPr lang="en-GB"/>
              <a:t>Total time: N log D</a:t>
            </a:r>
            <a:endParaRPr lang="en-GB"/>
          </a:p>
          <a:p>
            <a:pPr marL="0" lvl="0" indent="0" algn="l" rtl="0">
              <a:spcBef>
                <a:spcPts val="600"/>
              </a:spcBef>
              <a:spcAft>
                <a:spcPts val="0"/>
              </a:spcAft>
              <a:buNone/>
            </a:pPr>
          </a:p>
        </p:txBody>
      </p:sp>
      <p:sp>
        <p:nvSpPr>
          <p:cNvPr id="2194" name="Google Shape;2194;p121"/>
          <p:cNvSpPr txBox="1"/>
          <p:nvPr/>
        </p:nvSpPr>
        <p:spPr>
          <a:xfrm>
            <a:off x="1245475" y="1750851"/>
            <a:ext cx="3237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8"/>
                                        </p:tgtEl>
                                        <p:attrNameLst>
                                          <p:attrName>style.visibility</p:attrName>
                                        </p:attrNameLst>
                                      </p:cBhvr>
                                      <p:to>
                                        <p:strVal val="visible"/>
                                      </p:to>
                                    </p:set>
                                    <p:animEffect transition="in" filter="fade">
                                      <p:cBhvr>
                                        <p:cTn id="7" dur="1"/>
                                        <p:tgtEl>
                                          <p:spTgt spid="2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0"/>
                                        </p:tgtEl>
                                        <p:attrNameLst>
                                          <p:attrName>style.visibility</p:attrName>
                                        </p:attrNameLst>
                                      </p:cBhvr>
                                      <p:to>
                                        <p:strVal val="visible"/>
                                      </p:to>
                                    </p:set>
                                    <p:animEffect transition="in" filter="fade">
                                      <p:cBhvr>
                                        <p:cTn id="12" dur="1"/>
                                        <p:tgtEl>
                                          <p:spTgt spid="2190"/>
                                        </p:tgtEl>
                                      </p:cBhvr>
                                    </p:animEffect>
                                  </p:childTnLst>
                                </p:cTn>
                              </p:par>
                              <p:par>
                                <p:cTn id="13" presetID="10" presetClass="entr" presetSubtype="0" fill="hold" nodeType="withEffect">
                                  <p:stCondLst>
                                    <p:cond delay="0"/>
                                  </p:stCondLst>
                                  <p:childTnLst>
                                    <p:set>
                                      <p:cBhvr>
                                        <p:cTn id="14" dur="1" fill="hold">
                                          <p:stCondLst>
                                            <p:cond delay="0"/>
                                          </p:stCondLst>
                                        </p:cTn>
                                        <p:tgtEl>
                                          <p:spTgt spid="2193"/>
                                        </p:tgtEl>
                                        <p:attrNameLst>
                                          <p:attrName>style.visibility</p:attrName>
                                        </p:attrNameLst>
                                      </p:cBhvr>
                                      <p:to>
                                        <p:strVal val="visible"/>
                                      </p:to>
                                    </p:set>
                                    <p:animEffect transition="in" filter="fade">
                                      <p:cBhvr>
                                        <p:cTn id="15" dur="1"/>
                                        <p:tgtEl>
                                          <p:spTgt spid="2193"/>
                                        </p:tgtEl>
                                      </p:cBhvr>
                                    </p:animEffect>
                                  </p:childTnLst>
                                </p:cTn>
                              </p:par>
                              <p:par>
                                <p:cTn id="16" presetID="10" presetClass="entr" presetSubtype="0" fill="hold" nodeType="withEffect">
                                  <p:stCondLst>
                                    <p:cond delay="0"/>
                                  </p:stCondLst>
                                  <p:childTnLst>
                                    <p:set>
                                      <p:cBhvr>
                                        <p:cTn id="17" dur="1" fill="hold">
                                          <p:stCondLst>
                                            <p:cond delay="0"/>
                                          </p:stCondLst>
                                        </p:cTn>
                                        <p:tgtEl>
                                          <p:spTgt spid="2196"/>
                                        </p:tgtEl>
                                        <p:attrNameLst>
                                          <p:attrName>style.visibility</p:attrName>
                                        </p:attrNameLst>
                                      </p:cBhvr>
                                      <p:to>
                                        <p:strVal val="visible"/>
                                      </p:to>
                                    </p:set>
                                    <p:animEffect transition="in" filter="fade">
                                      <p:cBhvr>
                                        <p:cTn id="18" dur="1"/>
                                        <p:tgtEl>
                                          <p:spTgt spid="21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99"/>
                                        </p:tgtEl>
                                        <p:attrNameLst>
                                          <p:attrName>style.visibility</p:attrName>
                                        </p:attrNameLst>
                                      </p:cBhvr>
                                      <p:to>
                                        <p:strVal val="visible"/>
                                      </p:to>
                                    </p:set>
                                    <p:animEffect transition="in" filter="fade">
                                      <p:cBhvr>
                                        <p:cTn id="23" dur="1"/>
                                        <p:tgtEl>
                                          <p:spTgt spid="219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02"/>
                                        </p:tgtEl>
                                        <p:attrNameLst>
                                          <p:attrName>style.visibility</p:attrName>
                                        </p:attrNameLst>
                                      </p:cBhvr>
                                      <p:to>
                                        <p:strVal val="visible"/>
                                      </p:to>
                                    </p:set>
                                    <p:animEffect transition="in" filter="fade">
                                      <p:cBhvr>
                                        <p:cTn id="28" dur="1"/>
                                        <p:tgtEl>
                                          <p:spTgt spid="220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03"/>
                                        </p:tgtEl>
                                        <p:attrNameLst>
                                          <p:attrName>style.visibility</p:attrName>
                                        </p:attrNameLst>
                                      </p:cBhvr>
                                      <p:to>
                                        <p:strVal val="visible"/>
                                      </p:to>
                                    </p:set>
                                    <p:animEffect transition="in" filter="fade">
                                      <p:cBhvr>
                                        <p:cTn id="33" dur="1"/>
                                        <p:tgtEl>
                                          <p:spTgt spid="2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207" name="Shape 2207"/>
        <p:cNvGrpSpPr/>
        <p:nvPr/>
      </p:nvGrpSpPr>
      <p:grpSpPr>
        <a:xfrm>
          <a:off x="0" y="0"/>
          <a:ext cx="0" cy="0"/>
          <a:chOff x="0" y="0"/>
          <a:chExt cx="0" cy="0"/>
        </a:xfrm>
      </p:grpSpPr>
      <p:sp>
        <p:nvSpPr>
          <p:cNvPr id="2208" name="Google Shape;2208;p12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Context for Quicksort’s Invention</a:t>
            </a:r>
            <a:r>
              <a:rPr lang="en-GB"/>
              <a:t> (</a:t>
            </a:r>
            <a:r>
              <a:rPr lang="en-GB" u="sng">
                <a:solidFill>
                  <a:schemeClr val="hlink"/>
                </a:solidFill>
                <a:hlinkClick r:id="rId1"/>
              </a:rPr>
              <a:t>Source</a:t>
            </a:r>
            <a:r>
              <a:rPr lang="en-GB"/>
              <a:t>)</a:t>
            </a:r>
            <a:endParaRPr lang="en-GB"/>
          </a:p>
        </p:txBody>
      </p:sp>
      <p:sp>
        <p:nvSpPr>
          <p:cNvPr id="2209" name="Google Shape;2209;p122"/>
          <p:cNvSpPr txBox="1"/>
          <p:nvPr>
            <p:ph type="body" idx="1"/>
          </p:nvPr>
        </p:nvSpPr>
        <p:spPr>
          <a:xfrm>
            <a:off x="90600" y="3124650"/>
            <a:ext cx="9018000" cy="19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Limitation at the time:</a:t>
            </a:r>
            <a:endParaRPr lang="en-GB"/>
          </a:p>
          <a:p>
            <a:pPr marL="457200" lvl="0" indent="-342900" algn="l" rtl="0">
              <a:spcBef>
                <a:spcPts val="600"/>
              </a:spcBef>
              <a:spcAft>
                <a:spcPts val="0"/>
              </a:spcAft>
              <a:buSzPts val="1800"/>
              <a:buChar char="●"/>
            </a:pPr>
            <a:r>
              <a:rPr lang="en-GB"/>
              <a:t>Dictionary stored on long piece of tape, sentence is an array in RAM.</a:t>
            </a:r>
            <a:endParaRPr lang="en-GB"/>
          </a:p>
          <a:p>
            <a:pPr marL="914400" lvl="1" indent="-342900" algn="l" rtl="0">
              <a:spcBef>
                <a:spcPts val="0"/>
              </a:spcBef>
              <a:spcAft>
                <a:spcPts val="0"/>
              </a:spcAft>
              <a:buSzPts val="1800"/>
              <a:buChar char="○"/>
            </a:pPr>
            <a:r>
              <a:rPr lang="en-GB"/>
              <a:t>Binary search of tape is not log time (requires physical movement!).</a:t>
            </a:r>
            <a:endParaRPr lang="en-GB"/>
          </a:p>
          <a:p>
            <a:pPr marL="457200" lvl="0" indent="-342900" algn="l" rtl="0">
              <a:spcBef>
                <a:spcPts val="0"/>
              </a:spcBef>
              <a:spcAft>
                <a:spcPts val="0"/>
              </a:spcAft>
              <a:buSzPts val="1800"/>
              <a:buChar char="●"/>
            </a:pPr>
            <a:r>
              <a:rPr lang="en-GB"/>
              <a:t>Better: </a:t>
            </a:r>
            <a:r>
              <a:rPr lang="en-GB" b="1"/>
              <a:t>Sort the sentence</a:t>
            </a:r>
            <a:r>
              <a:rPr lang="en-GB"/>
              <a:t> and scan dictionary tape once. Takes N log N + D time.</a:t>
            </a:r>
            <a:endParaRPr lang="en-GB"/>
          </a:p>
          <a:p>
            <a:pPr marL="914400" lvl="1" indent="-342900" algn="l" rtl="0">
              <a:spcBef>
                <a:spcPts val="0"/>
              </a:spcBef>
              <a:spcAft>
                <a:spcPts val="0"/>
              </a:spcAft>
              <a:buSzPts val="1800"/>
              <a:buChar char="○"/>
            </a:pPr>
            <a:r>
              <a:rPr lang="en-GB"/>
              <a:t>But Tony had to figure out how to sort an array (without Google!)...</a:t>
            </a:r>
            <a:br>
              <a:rPr lang="en-GB"/>
            </a:br>
            <a:endParaRPr lang="en-GB"/>
          </a:p>
        </p:txBody>
      </p:sp>
      <p:sp>
        <p:nvSpPr>
          <p:cNvPr id="2210" name="Google Shape;2210;p122"/>
          <p:cNvSpPr txBox="1"/>
          <p:nvPr>
            <p:ph type="body" idx="1"/>
          </p:nvPr>
        </p:nvSpPr>
        <p:spPr>
          <a:xfrm>
            <a:off x="90600" y="404100"/>
            <a:ext cx="8443800" cy="288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1960: Tony Hoare was working on a crude automated translation program for Russian and English. </a:t>
            </a:r>
            <a:endParaRPr lang="en-GB"/>
          </a:p>
          <a:p>
            <a:pPr marL="0" lvl="0" indent="0" algn="l" rtl="0">
              <a:spcBef>
                <a:spcPts val="600"/>
              </a:spcBef>
              <a:spcAft>
                <a:spcPts val="0"/>
              </a:spcAft>
              <a:buNone/>
            </a:pPr>
          </a:p>
          <a:p>
            <a:pPr marL="0" lvl="0" indent="0" algn="l" rtl="0">
              <a:spcBef>
                <a:spcPts val="600"/>
              </a:spcBef>
              <a:spcAft>
                <a:spcPts val="0"/>
              </a:spcAft>
              <a:buNone/>
            </a:pPr>
            <a:r>
              <a:rPr lang="en-GB"/>
              <a:t>Algorithm: N binary searches of D length dictionary.</a:t>
            </a:r>
            <a:endParaRPr lang="en-GB"/>
          </a:p>
          <a:p>
            <a:pPr marL="457200" lvl="0" indent="-342900" algn="l" rtl="0">
              <a:spcBef>
                <a:spcPts val="600"/>
              </a:spcBef>
              <a:spcAft>
                <a:spcPts val="0"/>
              </a:spcAft>
              <a:buSzPts val="1800"/>
              <a:buChar char="●"/>
            </a:pPr>
            <a:r>
              <a:rPr lang="en-GB"/>
              <a:t>Total runtime: N log D</a:t>
            </a:r>
            <a:endParaRPr lang="en-GB"/>
          </a:p>
          <a:p>
            <a:pPr marL="457200" lvl="0" indent="-342900" algn="l" rtl="0">
              <a:spcBef>
                <a:spcPts val="600"/>
              </a:spcBef>
              <a:spcAft>
                <a:spcPts val="0"/>
              </a:spcAft>
              <a:buSzPts val="1800"/>
              <a:buChar char="●"/>
            </a:pPr>
            <a:r>
              <a:rPr lang="en-GB"/>
              <a:t>ASSUMES log time binary search!</a:t>
            </a:r>
            <a:endParaRPr lang="en-GB"/>
          </a:p>
        </p:txBody>
      </p:sp>
      <p:graphicFrame>
        <p:nvGraphicFramePr>
          <p:cNvPr id="2211" name="Google Shape;2211;p122"/>
          <p:cNvGraphicFramePr/>
          <p:nvPr/>
        </p:nvGraphicFramePr>
        <p:xfrm>
          <a:off x="5784785" y="1558650"/>
          <a:ext cx="3236500" cy="3000000"/>
        </p:xfrm>
        <a:graphic>
          <a:graphicData uri="http://schemas.openxmlformats.org/drawingml/2006/table">
            <a:tbl>
              <a:tblPr>
                <a:noFill/>
                <a:tableStyleId>{567C3325-5F6A-47C3-9C41-957FF82C1B79}</a:tableStyleId>
              </a:tblPr>
              <a:tblGrid>
                <a:gridCol w="1618250"/>
                <a:gridCol w="1618250"/>
              </a:tblGrid>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beautiful</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красивая </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cat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кошка</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r h="428775">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c>
                  <a:txBody>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nchor="ctr"/>
                </a:tc>
              </a:tr>
            </a:tbl>
          </a:graphicData>
        </a:graphic>
      </p:graphicFrame>
    </p:spTree>
  </p:cSld>
  <p:clrMapOvr>
    <a:masterClrMapping/>
  </p:clrMapOvr>
</p:sld>
</file>

<file path=ppt/tags/tag1.xml><?xml version="1.0" encoding="utf-8"?>
<p:tagLst xmlns:p="http://schemas.openxmlformats.org/presentationml/2006/main">
  <p:tag name="commondata" val="eyJoZGlkIjoiMDY2ODYzMjk4MDUxMjI4NDMzOTM1ODc1YjAyYmJlOGUifQ=="/>
</p:tagLst>
</file>

<file path=ppt/theme/theme1.xml><?xml version="1.0" encoding="utf-8"?>
<a:theme xmlns:a="http://schemas.openxmlformats.org/drawingml/2006/main"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34817</Words>
  <Application>WPS 演示</Application>
  <PresentationFormat/>
  <Paragraphs>4464</Paragraphs>
  <Slides>112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112</vt:i4>
      </vt:variant>
    </vt:vector>
  </HeadingPairs>
  <TitlesOfParts>
    <vt:vector size="126" baseType="lpstr">
      <vt:lpstr>Arial</vt:lpstr>
      <vt:lpstr>宋体</vt:lpstr>
      <vt:lpstr>Wingdings</vt:lpstr>
      <vt:lpstr>Arial</vt:lpstr>
      <vt:lpstr>Roboto Medium</vt:lpstr>
      <vt:lpstr>Roboto</vt:lpstr>
      <vt:lpstr>Roboto Light</vt:lpstr>
      <vt:lpstr>Calibri</vt:lpstr>
      <vt:lpstr>Ubuntu Mono</vt:lpstr>
      <vt:lpstr>Segoe Print</vt:lpstr>
      <vt:lpstr>微软雅黑</vt:lpstr>
      <vt:lpstr>Arial Unicode MS</vt:lpstr>
      <vt:lpstr>Consolas</vt:lpstr>
      <vt:lpstr>Simple Lecture</vt:lpstr>
      <vt:lpstr>Mergesort, Insertion Sort, and Quicksort</vt:lpstr>
      <vt:lpstr>Mergesort</vt:lpstr>
      <vt:lpstr>Selection Sort: A Prelude to Mergesort</vt:lpstr>
      <vt:lpstr>Selection Sort: A Prelude to Mergesort/Example 5</vt:lpstr>
      <vt:lpstr>The Merge Operation: Another Prelude to Mergesort/Example 5</vt:lpstr>
      <vt:lpstr>Merge Runtime: http://yellkey.com/far</vt:lpstr>
      <vt:lpstr>Merge Runtime</vt:lpstr>
      <vt:lpstr>Using Merge to Speed Up the Sorting Process</vt:lpstr>
      <vt:lpstr>Two Merge Layers</vt:lpstr>
      <vt:lpstr>Example 5: Mergesort</vt:lpstr>
      <vt:lpstr>Example 5: Mergesort Order of Growth, yellkey.com/consider</vt:lpstr>
      <vt:lpstr>Example 5: Mergesort Order of Growth</vt:lpstr>
      <vt:lpstr>Mergesort</vt:lpstr>
      <vt:lpstr>Top-Down Merge Sort</vt:lpstr>
      <vt:lpstr>Top-Down 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Sorts So Far</vt:lpstr>
      <vt:lpstr>Naive 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In-Place Insertion Sort</vt:lpstr>
      <vt:lpstr>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In-place Insertion Sort</vt:lpstr>
      <vt:lpstr>Insertion Sort Runtime</vt:lpstr>
      <vt:lpstr>In-place Insertion Sort</vt:lpstr>
      <vt:lpstr>Insertion Sort Runtime: yellkey.com/TODO</vt:lpstr>
      <vt:lpstr>Insertion Sort Runtime</vt:lpstr>
      <vt:lpstr>Picking the Best Sort: yellkey.com/TODO</vt:lpstr>
      <vt:lpstr>Observation: Insertion Sort on Almost Sorted Arrays</vt:lpstr>
      <vt:lpstr>Picking the Best Sort (Poll Everywhere)</vt:lpstr>
      <vt:lpstr>Insertion Sort Sweet Spots</vt:lpstr>
      <vt:lpstr>Sorts So Far</vt:lpstr>
      <vt:lpstr>Quicksort Backstory, Partitioning</vt:lpstr>
      <vt:lpstr>Sorts So Far</vt:lpstr>
      <vt:lpstr>Sorting So Far</vt:lpstr>
      <vt:lpstr>Context for Quicksort’s Invention (Source)</vt:lpstr>
      <vt:lpstr>Context for Quicksort’s Invention (Source)</vt:lpstr>
      <vt:lpstr>Core Idea of Tony’s Sort: Partitioning http://yellkey.com/TODO</vt:lpstr>
      <vt:lpstr>The Core Idea of Tony’s Sort: Partitioning</vt:lpstr>
      <vt:lpstr>Job Interview Style Question (Partitioning)</vt:lpstr>
      <vt:lpstr>Quicksort</vt:lpstr>
      <vt:lpstr>Partition Sort, a.k.a. Quicksort</vt:lpstr>
      <vt:lpstr>Quick Sort</vt:lpstr>
      <vt:lpstr>Quick Sort</vt:lpstr>
      <vt:lpstr>Quick Sort</vt:lpstr>
      <vt:lpstr>Quick Sort</vt:lpstr>
      <vt:lpstr>Quick Sort</vt:lpstr>
      <vt:lpstr>Quick Sort</vt:lpstr>
      <vt:lpstr>Partition Sort, a.k.a. Quicksort</vt:lpstr>
      <vt:lpstr>Quicksort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Mergesort, Insertion Sort, and Quicksort</dc:title>
  <dc:creator/>
  <cp:lastModifiedBy>你的僚机</cp:lastModifiedBy>
  <cp:revision>1</cp:revision>
  <dcterms:created xsi:type="dcterms:W3CDTF">2024-09-13T06:25:43Z</dcterms:created>
  <dcterms:modified xsi:type="dcterms:W3CDTF">2024-09-13T06:25:45Z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96B195C34A4A49B4ABB26C7B3D4E80CB_12</vt:lpwstr>
  </property>
  <property fmtid="{D5CDD505-2E9C-101B-9397-08002B2CF9AE}" pid="3" name="KSOProductBuildVer">
    <vt:lpwstr>2052-12.1.0.18276</vt:lpwstr>
  </property>
</Properties>
</file>