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5143500" cx="9144000"/>
  <p:notesSz cx="6858000" cy="9144000"/>
  <p:embeddedFontLst>
    <p:embeddedFont>
      <p:font typeface="Roboto Medium"/>
      <p:regular r:id="rId86"/>
      <p:bold r:id="rId87"/>
      <p:italic r:id="rId88"/>
      <p:boldItalic r:id="rId89"/>
    </p:embeddedFont>
    <p:embeddedFont>
      <p:font typeface="Roboto"/>
      <p:regular r:id="rId90"/>
      <p:bold r:id="rId91"/>
      <p:italic r:id="rId92"/>
      <p:boldItalic r:id="rId93"/>
    </p:embeddedFont>
    <p:embeddedFont>
      <p:font typeface="Roboto Light"/>
      <p:regular r:id="rId94"/>
      <p:bold r:id="rId95"/>
      <p:italic r:id="rId96"/>
      <p:boldItalic r:id="rId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7BE4DE-3EEF-4E65-86B2-0EFBBE55A8A7}">
  <a:tblStyle styleId="{3A7BE4DE-3EEF-4E65-86B2-0EFBBE55A8A7}"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7FA189F-6BFA-442C-BF74-563C6C59C93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obotoLight-bold.fntdata"/><Relationship Id="rId94" Type="http://schemas.openxmlformats.org/officeDocument/2006/relationships/font" Target="fonts/RobotoLight-regular.fntdata"/><Relationship Id="rId97" Type="http://schemas.openxmlformats.org/officeDocument/2006/relationships/font" Target="fonts/RobotoLight-boldItalic.fntdata"/><Relationship Id="rId96" Type="http://schemas.openxmlformats.org/officeDocument/2006/relationships/font" Target="fonts/Roboto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font" Target="fonts/RobotoMedium-regular.fntdata"/><Relationship Id="rId85" Type="http://schemas.openxmlformats.org/officeDocument/2006/relationships/slide" Target="slides/slide80.xml"/><Relationship Id="rId88" Type="http://schemas.openxmlformats.org/officeDocument/2006/relationships/font" Target="fonts/RobotoMedium-italic.fntdata"/><Relationship Id="rId87" Type="http://schemas.openxmlformats.org/officeDocument/2006/relationships/font" Target="fonts/RobotoMedium-bold.fntdata"/><Relationship Id="rId89" Type="http://schemas.openxmlformats.org/officeDocument/2006/relationships/font" Target="fonts/RobotoMedium-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onstructionphotography.com/ImageThumbs/A168-02831/3/A168-02831_plastic_bottles_sorted_by_colour_compressed_into_bales_and_ready_for_recycling.jp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cSCXMzxT5jaycy8SS_SfRI0kzmv2V9PNjZmAMjnufKdobvSA/viewform" TargetMode="Externa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c76f41cc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c76f41cc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http://www.constructionphotography.com/ImageThumbs/A168-02831/3/A168-02831_plastic_bottles_sorted_by_colour_compressed_into_bales_and_ready_for_recycling.jpg</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8f85dfda2_0_1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8f85dfda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8f85dfda2_0_1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c8f85dfda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c8f85dfda2_0_2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c8f85dfda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c8f85dfda2_0_2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c8f85dfda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c8f85dfda2_0_2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c8f85dfda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c8f85dfda2_0_2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c8f85dfda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c8f85dfda2_0_3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c8f85dfda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c8f85dfda2_0_3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c8f85dfda2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c8f85dfda2_0_4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c8f85dfda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c8f85dfda2_0_4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c8f85dfda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8f85dfda2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8f85dfd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c8f36b101a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c8f36b10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c8f36b101a_0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c8f36b10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c8f36b101a_0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c8f36b101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c8f36b101a_0_1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c8f36b101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c8f36b101a_0_2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c8f36b101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c8f36b101a_0_3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c8f36b101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c8f36b101a_0_4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c8f36b101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c8f36b101a_0_4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2c8f36b101a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c8f36b101a_0_4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c8f36b101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c8f36b101a_0_5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c8f36b101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f85dfda2_0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f85dfd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2c8f36b101a_0_5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2c8f36b101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2c8f36b101a_0_5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2c8f36b101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2c8f36b101a_0_5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2c8f36b101a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c8f36b101a_0_5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2c8f36b101a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2c8f36b101a_0_5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2c8f36b101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c8f36b101a_0_5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2c8f36b101a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c8f36b101a_0_5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c8f36b101a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22c76f41cce_0_4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22c76f41cc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510b7aa81c_0_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510b7aa8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510b7aa81c_0_1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510b7aa81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8f85dfda2_0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8f85dfd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510b7aa81c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510b7aa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510b7aa81c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510b7aa8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510b7aa81c_0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510b7aa8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510b7aa81c_0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510b7aa81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510b7aa81c_0_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510b7aa8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1d76fccf63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1d76fccf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22c76f41cce_0_4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22c76f41cce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36eb7e24aa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36eb7e24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36eb7e24aa_0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36eb7e24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2b16f43a3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12b16f43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8f85dfda2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8f85dfd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Koshka nosil krasivaya shapka</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25f68bd1986_0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25f68bd198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5f68bd1986_0_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25f68bd19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25f68bd1986_0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25f68bd19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25f68bd1986_0_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25f68bd198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5f68bd1986_0_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5f68bd19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25f68bd1986_0_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25f68bd198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25f68bd1986_0_1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25f68bd198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5f68bd1986_0_1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5f68bd198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g25f68bd1986_0_1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g25f68bd198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5f68bd1986_0_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25f68bd198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8f85dfda2_0_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8f85dfd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25f68bd1986_0_2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25f68bd198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25f68bd1986_0_2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25f68bd198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25f68bd1986_0_2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25f68bd198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25f68bd1986_0_2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25f68bd198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25f68bd1986_0_2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25f68bd198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25f68bd1986_0_2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25f68bd19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25f68bd1986_0_3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25f68bd198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25f68bd1986_0_3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25f68bd198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g36eb7e24aa_0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8" name="Google Shape;1748;g36eb7e24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1d76fccf63_0_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1d76fccf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8f85dfda2_0_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8f85dfd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https://docs.google.com/forms/d/e/1FAIpQLScSCXMzxT5jaycy8SS_SfRI0kzmv2V9PNjZmAMjnufKdobvSA/viewform</a:t>
            </a:r>
            <a:r>
              <a:rPr lang="en"/>
              <a:t>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6dd4c9e30c37d0ef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6dd4c9e30c37d0ef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1d76fccf63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1d76fccf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6dd4c9e30c37d0ef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6dd4c9e30c37d0ef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Einstein, Schrodinger, Fermi, Heisenberg</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36eb7e24aa_0_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36eb7e24a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22c76f41cce_0_4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22c76f41cc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6dd4c9e30c37d0ef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6dd4c9e30c37d0ef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984e2b919_0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984e2b91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984e2b919_0_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984e2b91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984e2b919_0_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984e2b91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984e2b919_0_1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984e2b91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8f85dfda2_0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8f85dfda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12af6a6403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9" name="Google Shape;1969;g12af6a640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8f85dfda2_0_1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8f85dfda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google.com/presentation/d/1QjAs-zx1i0_XWlLqsKtexb-iueao9jNLkN-gW9QxAD0/edit#slide=id.g12aaf29688_0_30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informit.com/articles/article.aspx?p=2017754&amp;seqNum=7" TargetMode="External"/><Relationship Id="rId4" Type="http://schemas.openxmlformats.org/officeDocument/2006/relationships/image" Target="../media/image8.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algs4.cs.princeton.edu/21elementary/Selection.java.html" TargetMode="External"/><Relationship Id="rId4" Type="http://schemas.openxmlformats.org/officeDocument/2006/relationships/hyperlink" Target="http://algs4.cs.princeton.edu/24pq/Heap.java.html" TargetMode="External"/><Relationship Id="rId5" Type="http://schemas.openxmlformats.org/officeDocument/2006/relationships/hyperlink" Target="http://algs4.cs.princeton.edu/14analysis/Mergesort.java.html" TargetMode="External"/><Relationship Id="rId6" Type="http://schemas.openxmlformats.org/officeDocument/2006/relationships/hyperlink" Target="http://algs4.cs.princeton.edu/21elementary/Insertion.java.html" TargetMode="External"/><Relationship Id="rId7" Type="http://schemas.openxmlformats.org/officeDocument/2006/relationships/hyperlink" Target="https://docs.google.com/presentation/d/14RfFPU3RX9iDpE4OCXlXKmtaoxZbdNdcXTGhC9dr9xQ/edit#slide=id.g12a12f5ae1_0_9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google.com/presentation/d/1h9qHvSlDFn0WqoxB4v6ZaeEXEepsuwVM78uO4UNeKH0/edit#slide=id.g239d559103d_1_145"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 Id="rId4" Type="http://schemas.openxmlformats.org/officeDocument/2006/relationships/hyperlink" Target="http://www.cs.dartmouth.edu/~doug/mdmspe.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bl.uk/voices-of-science/interviewees/tony-hoare/audio/tony-hoare-inventing-quicksort" TargetMode="Externa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bl.uk/voices-of-science/interviewees/tony-hoare/audio/tony-hoare-inventing-quicksor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web.archive.org/web/20100428064017/http://permalink.gmane.org/gmane.comp.java.openjdk.core-libs.devel/2628"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www.cs.princeton.edu/~wayne/cs423/lectures/selection-4up.pdf" TargetMode="External"/><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Quicksort</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32 (Sorting 3)</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a:t>
            </a:r>
            <a:r>
              <a:rPr lang="en" sz="1600">
                <a:solidFill>
                  <a:srgbClr val="000000"/>
                </a:solidFill>
                <a:latin typeface="Roboto Light"/>
                <a:ea typeface="Roboto Light"/>
                <a:cs typeface="Roboto Light"/>
                <a:sym typeface="Roboto Light"/>
              </a:rPr>
              <a:t>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5393550" y="278450"/>
            <a:ext cx="3078890" cy="205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32, </a:t>
            </a:r>
            <a:r>
              <a:rPr lang="en"/>
              <a:t>CS61B, Spring 2024</a:t>
            </a:r>
            <a:endParaRPr/>
          </a:p>
        </p:txBody>
      </p:sp>
      <p:sp>
        <p:nvSpPr>
          <p:cNvPr id="347" name="Google Shape;347;p33"/>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a:t>
            </a:r>
            <a:endParaRPr/>
          </a:p>
        </p:txBody>
      </p:sp>
      <p:sp>
        <p:nvSpPr>
          <p:cNvPr id="348" name="Google Shape;348;p33"/>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Quicksort</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CCCCCC"/>
                </a:solidFill>
              </a:rPr>
              <a:t>Quicksort Runtime Analysis</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Quicksort Runtime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Avoiding Quicksort Worst Case</a:t>
            </a:r>
            <a:endParaRPr>
              <a:solidFill>
                <a:srgbClr val="CCCCCC"/>
              </a:solidFill>
            </a:endParaRPr>
          </a:p>
          <a:p>
            <a:pPr indent="0" lvl="0" marL="0" rtl="0" algn="l">
              <a:spcBef>
                <a:spcPts val="600"/>
              </a:spcBef>
              <a:spcAft>
                <a:spcPts val="0"/>
              </a:spcAft>
              <a:buNone/>
            </a:pPr>
            <a:r>
              <a:rPr lang="en"/>
              <a:t>Quicksort Variants</a:t>
            </a:r>
            <a:endParaRPr/>
          </a:p>
          <a:p>
            <a:pPr indent="-342900" lvl="0" marL="457200" rtl="0" algn="l">
              <a:spcBef>
                <a:spcPts val="600"/>
              </a:spcBef>
              <a:spcAft>
                <a:spcPts val="0"/>
              </a:spcAft>
              <a:buSzPts val="1800"/>
              <a:buChar char="•"/>
            </a:pPr>
            <a:r>
              <a:rPr lang="en"/>
              <a:t>Philosophies for Avoiding Worst Case Behavior</a:t>
            </a:r>
            <a:endParaRPr/>
          </a:p>
          <a:p>
            <a:pPr indent="-342900" lvl="0" marL="457200" rtl="0" algn="l">
              <a:spcBef>
                <a:spcPts val="0"/>
              </a:spcBef>
              <a:spcAft>
                <a:spcPts val="0"/>
              </a:spcAft>
              <a:buSzPts val="1800"/>
              <a:buChar char="•"/>
            </a:pPr>
            <a:r>
              <a:rPr lang="en"/>
              <a:t>Quicksort Variant Experiments</a:t>
            </a:r>
            <a:endParaRPr/>
          </a:p>
          <a:p>
            <a:pPr indent="0" lvl="0" marL="0" rtl="0" algn="l">
              <a:spcBef>
                <a:spcPts val="600"/>
              </a:spcBef>
              <a:spcAft>
                <a:spcPts val="0"/>
              </a:spcAft>
              <a:buNone/>
            </a:pPr>
            <a:r>
              <a:rPr lang="en"/>
              <a:t>Quick Select (median finding)</a:t>
            </a:r>
            <a:endParaRPr b="1">
              <a:solidFill>
                <a:schemeClr val="accent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354" name="Google Shape;354;p34"/>
          <p:cNvSpPr txBox="1"/>
          <p:nvPr>
            <p:ph idx="1" type="body"/>
          </p:nvPr>
        </p:nvSpPr>
        <p:spPr>
          <a:xfrm>
            <a:off x="243000" y="2169225"/>
            <a:ext cx="8555700" cy="135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Observations:</a:t>
            </a:r>
            <a:endParaRPr/>
          </a:p>
          <a:p>
            <a:pPr indent="-342900" lvl="0" marL="457200" rtl="0" algn="l">
              <a:spcBef>
                <a:spcPts val="600"/>
              </a:spcBef>
              <a:spcAft>
                <a:spcPts val="0"/>
              </a:spcAft>
              <a:buSzPts val="1800"/>
              <a:buChar char="●"/>
            </a:pPr>
            <a:r>
              <a:rPr lang="en"/>
              <a:t>5 is “in its place.” Exactly where it’d be if the array were sorted.</a:t>
            </a:r>
            <a:endParaRPr/>
          </a:p>
          <a:p>
            <a:pPr indent="-342900" lvl="0" marL="457200" rtl="0" algn="l">
              <a:spcBef>
                <a:spcPts val="0"/>
              </a:spcBef>
              <a:spcAft>
                <a:spcPts val="0"/>
              </a:spcAft>
              <a:buSzPts val="1800"/>
              <a:buChar char="●"/>
            </a:pPr>
            <a:r>
              <a:rPr lang="en"/>
              <a:t>Can sort two halves separately, e.g. through recursive use of partitioning.</a:t>
            </a:r>
            <a:endParaRPr/>
          </a:p>
        </p:txBody>
      </p:sp>
      <p:sp>
        <p:nvSpPr>
          <p:cNvPr id="355" name="Google Shape;355;p34"/>
          <p:cNvSpPr/>
          <p:nvPr/>
        </p:nvSpPr>
        <p:spPr>
          <a:xfrm>
            <a:off x="2437900"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356" name="Google Shape;356;p34"/>
          <p:cNvSpPr/>
          <p:nvPr/>
        </p:nvSpPr>
        <p:spPr>
          <a:xfrm>
            <a:off x="29705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57" name="Google Shape;357;p34"/>
          <p:cNvSpPr/>
          <p:nvPr/>
        </p:nvSpPr>
        <p:spPr>
          <a:xfrm>
            <a:off x="35031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58" name="Google Shape;358;p34"/>
          <p:cNvSpPr/>
          <p:nvPr/>
        </p:nvSpPr>
        <p:spPr>
          <a:xfrm>
            <a:off x="40357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59" name="Google Shape;359;p34"/>
          <p:cNvSpPr/>
          <p:nvPr/>
        </p:nvSpPr>
        <p:spPr>
          <a:xfrm>
            <a:off x="51009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60" name="Google Shape;360;p34"/>
          <p:cNvSpPr/>
          <p:nvPr/>
        </p:nvSpPr>
        <p:spPr>
          <a:xfrm>
            <a:off x="56335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61" name="Google Shape;361;p34"/>
          <p:cNvSpPr/>
          <p:nvPr/>
        </p:nvSpPr>
        <p:spPr>
          <a:xfrm>
            <a:off x="6166102"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62" name="Google Shape;362;p34"/>
          <p:cNvSpPr/>
          <p:nvPr/>
        </p:nvSpPr>
        <p:spPr>
          <a:xfrm>
            <a:off x="45683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grpSp>
        <p:nvGrpSpPr>
          <p:cNvPr id="363" name="Google Shape;363;p34"/>
          <p:cNvGrpSpPr/>
          <p:nvPr/>
        </p:nvGrpSpPr>
        <p:grpSpPr>
          <a:xfrm>
            <a:off x="2437888" y="1583425"/>
            <a:ext cx="4268202" cy="495300"/>
            <a:chOff x="2437888" y="1583425"/>
            <a:chExt cx="4268202" cy="495300"/>
          </a:xfrm>
        </p:grpSpPr>
        <p:sp>
          <p:nvSpPr>
            <p:cNvPr id="364" name="Google Shape;364;p34"/>
            <p:cNvSpPr/>
            <p:nvPr/>
          </p:nvSpPr>
          <p:spPr>
            <a:xfrm>
              <a:off x="24378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65" name="Google Shape;365;p34"/>
            <p:cNvSpPr/>
            <p:nvPr/>
          </p:nvSpPr>
          <p:spPr>
            <a:xfrm>
              <a:off x="29704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66" name="Google Shape;366;p34"/>
            <p:cNvSpPr/>
            <p:nvPr/>
          </p:nvSpPr>
          <p:spPr>
            <a:xfrm>
              <a:off x="35030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67" name="Google Shape;367;p34"/>
            <p:cNvSpPr/>
            <p:nvPr/>
          </p:nvSpPr>
          <p:spPr>
            <a:xfrm>
              <a:off x="40356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68" name="Google Shape;368;p34"/>
            <p:cNvSpPr/>
            <p:nvPr/>
          </p:nvSpPr>
          <p:spPr>
            <a:xfrm>
              <a:off x="51008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69" name="Google Shape;369;p34"/>
            <p:cNvSpPr/>
            <p:nvPr/>
          </p:nvSpPr>
          <p:spPr>
            <a:xfrm>
              <a:off x="56334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70" name="Google Shape;370;p34"/>
            <p:cNvSpPr/>
            <p:nvPr/>
          </p:nvSpPr>
          <p:spPr>
            <a:xfrm>
              <a:off x="61660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71" name="Google Shape;371;p34"/>
            <p:cNvSpPr/>
            <p:nvPr/>
          </p:nvSpPr>
          <p:spPr>
            <a:xfrm>
              <a:off x="4568288" y="15834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nvGrpSpPr>
          <p:cNvPr id="372" name="Google Shape;372;p34"/>
          <p:cNvGrpSpPr/>
          <p:nvPr/>
        </p:nvGrpSpPr>
        <p:grpSpPr>
          <a:xfrm>
            <a:off x="411438" y="3669400"/>
            <a:ext cx="7542427" cy="495300"/>
            <a:chOff x="411438" y="3669400"/>
            <a:chExt cx="7542427" cy="495300"/>
          </a:xfrm>
        </p:grpSpPr>
        <p:sp>
          <p:nvSpPr>
            <p:cNvPr id="373" name="Google Shape;373;p34"/>
            <p:cNvSpPr/>
            <p:nvPr/>
          </p:nvSpPr>
          <p:spPr>
            <a:xfrm>
              <a:off x="411438" y="3669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74" name="Google Shape;374;p34"/>
            <p:cNvSpPr/>
            <p:nvPr/>
          </p:nvSpPr>
          <p:spPr>
            <a:xfrm>
              <a:off x="9440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75" name="Google Shape;375;p34"/>
            <p:cNvSpPr/>
            <p:nvPr/>
          </p:nvSpPr>
          <p:spPr>
            <a:xfrm>
              <a:off x="14766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76" name="Google Shape;376;p34"/>
            <p:cNvSpPr/>
            <p:nvPr/>
          </p:nvSpPr>
          <p:spPr>
            <a:xfrm>
              <a:off x="20092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77" name="Google Shape;377;p34"/>
            <p:cNvSpPr/>
            <p:nvPr/>
          </p:nvSpPr>
          <p:spPr>
            <a:xfrm>
              <a:off x="2541838" y="3669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378" name="Google Shape;378;p34"/>
            <p:cNvSpPr/>
            <p:nvPr/>
          </p:nvSpPr>
          <p:spPr>
            <a:xfrm>
              <a:off x="6348664" y="3669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79" name="Google Shape;379;p34"/>
            <p:cNvSpPr/>
            <p:nvPr/>
          </p:nvSpPr>
          <p:spPr>
            <a:xfrm>
              <a:off x="6881264"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80" name="Google Shape;380;p34"/>
            <p:cNvSpPr/>
            <p:nvPr/>
          </p:nvSpPr>
          <p:spPr>
            <a:xfrm>
              <a:off x="7413864"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81" name="Google Shape;381;p34"/>
            <p:cNvSpPr/>
            <p:nvPr/>
          </p:nvSpPr>
          <p:spPr>
            <a:xfrm>
              <a:off x="5816063" y="3669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382" name="Google Shape;382;p34"/>
          <p:cNvGrpSpPr/>
          <p:nvPr/>
        </p:nvGrpSpPr>
        <p:grpSpPr>
          <a:xfrm>
            <a:off x="411438" y="4431400"/>
            <a:ext cx="7542427" cy="495300"/>
            <a:chOff x="411438" y="4431400"/>
            <a:chExt cx="7542427" cy="495300"/>
          </a:xfrm>
        </p:grpSpPr>
        <p:sp>
          <p:nvSpPr>
            <p:cNvPr id="383" name="Google Shape;383;p34"/>
            <p:cNvSpPr/>
            <p:nvPr/>
          </p:nvSpPr>
          <p:spPr>
            <a:xfrm>
              <a:off x="4114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84" name="Google Shape;384;p34"/>
            <p:cNvSpPr/>
            <p:nvPr/>
          </p:nvSpPr>
          <p:spPr>
            <a:xfrm>
              <a:off x="9440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85" name="Google Shape;385;p34"/>
            <p:cNvSpPr/>
            <p:nvPr/>
          </p:nvSpPr>
          <p:spPr>
            <a:xfrm>
              <a:off x="1476638" y="4431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86" name="Google Shape;386;p34"/>
            <p:cNvSpPr/>
            <p:nvPr/>
          </p:nvSpPr>
          <p:spPr>
            <a:xfrm>
              <a:off x="20092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87" name="Google Shape;387;p34"/>
            <p:cNvSpPr/>
            <p:nvPr/>
          </p:nvSpPr>
          <p:spPr>
            <a:xfrm>
              <a:off x="2541838" y="4431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388" name="Google Shape;388;p34"/>
            <p:cNvSpPr/>
            <p:nvPr/>
          </p:nvSpPr>
          <p:spPr>
            <a:xfrm>
              <a:off x="6348664"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89" name="Google Shape;389;p34"/>
            <p:cNvSpPr/>
            <p:nvPr/>
          </p:nvSpPr>
          <p:spPr>
            <a:xfrm>
              <a:off x="6881264" y="4431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90" name="Google Shape;390;p34"/>
            <p:cNvSpPr/>
            <p:nvPr/>
          </p:nvSpPr>
          <p:spPr>
            <a:xfrm>
              <a:off x="7413864"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91" name="Google Shape;391;p34"/>
            <p:cNvSpPr/>
            <p:nvPr/>
          </p:nvSpPr>
          <p:spPr>
            <a:xfrm>
              <a:off x="5816063" y="4431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392" name="Google Shape;392;p34"/>
          <p:cNvGrpSpPr/>
          <p:nvPr/>
        </p:nvGrpSpPr>
        <p:grpSpPr>
          <a:xfrm>
            <a:off x="2708000" y="1281025"/>
            <a:ext cx="3728101" cy="302400"/>
            <a:chOff x="2708000" y="1281025"/>
            <a:chExt cx="3728101" cy="302400"/>
          </a:xfrm>
        </p:grpSpPr>
        <p:cxnSp>
          <p:nvCxnSpPr>
            <p:cNvPr id="393" name="Google Shape;393;p34"/>
            <p:cNvCxnSpPr>
              <a:stCxn id="356" idx="2"/>
              <a:endCxn id="364" idx="0"/>
            </p:cNvCxnSpPr>
            <p:nvPr/>
          </p:nvCxnSpPr>
          <p:spPr>
            <a:xfrm flipH="1">
              <a:off x="2708000"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94" name="Google Shape;394;p34"/>
            <p:cNvCxnSpPr>
              <a:stCxn id="357" idx="2"/>
              <a:endCxn id="365" idx="0"/>
            </p:cNvCxnSpPr>
            <p:nvPr/>
          </p:nvCxnSpPr>
          <p:spPr>
            <a:xfrm flipH="1">
              <a:off x="3240600"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95" name="Google Shape;395;p34"/>
            <p:cNvCxnSpPr>
              <a:stCxn id="358" idx="2"/>
              <a:endCxn id="366" idx="0"/>
            </p:cNvCxnSpPr>
            <p:nvPr/>
          </p:nvCxnSpPr>
          <p:spPr>
            <a:xfrm flipH="1">
              <a:off x="37732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96" name="Google Shape;396;p34"/>
            <p:cNvCxnSpPr>
              <a:stCxn id="360" idx="2"/>
              <a:endCxn id="367" idx="0"/>
            </p:cNvCxnSpPr>
            <p:nvPr/>
          </p:nvCxnSpPr>
          <p:spPr>
            <a:xfrm flipH="1">
              <a:off x="4305701" y="1281025"/>
              <a:ext cx="1597800" cy="302400"/>
            </a:xfrm>
            <a:prstGeom prst="straightConnector1">
              <a:avLst/>
            </a:prstGeom>
            <a:noFill/>
            <a:ln cap="flat" cmpd="sng" w="19050">
              <a:solidFill>
                <a:schemeClr val="dk2"/>
              </a:solidFill>
              <a:prstDash val="solid"/>
              <a:round/>
              <a:headEnd len="med" w="med" type="none"/>
              <a:tailEnd len="med" w="med" type="triangle"/>
            </a:ln>
          </p:spPr>
        </p:cxnSp>
        <p:cxnSp>
          <p:nvCxnSpPr>
            <p:cNvPr id="397" name="Google Shape;397;p34"/>
            <p:cNvCxnSpPr>
              <a:stCxn id="362" idx="2"/>
              <a:endCxn id="368" idx="0"/>
            </p:cNvCxnSpPr>
            <p:nvPr/>
          </p:nvCxnSpPr>
          <p:spPr>
            <a:xfrm>
              <a:off x="48383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98" name="Google Shape;398;p34"/>
            <p:cNvCxnSpPr>
              <a:stCxn id="359" idx="2"/>
              <a:endCxn id="369" idx="0"/>
            </p:cNvCxnSpPr>
            <p:nvPr/>
          </p:nvCxnSpPr>
          <p:spPr>
            <a:xfrm>
              <a:off x="53709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99" name="Google Shape;399;p34"/>
            <p:cNvCxnSpPr>
              <a:stCxn id="361" idx="2"/>
              <a:endCxn id="370" idx="0"/>
            </p:cNvCxnSpPr>
            <p:nvPr/>
          </p:nvCxnSpPr>
          <p:spPr>
            <a:xfrm>
              <a:off x="6436102" y="1281025"/>
              <a:ext cx="0" cy="302400"/>
            </a:xfrm>
            <a:prstGeom prst="straightConnector1">
              <a:avLst/>
            </a:prstGeom>
            <a:noFill/>
            <a:ln cap="flat" cmpd="sng" w="19050">
              <a:solidFill>
                <a:schemeClr val="dk2"/>
              </a:solidFill>
              <a:prstDash val="solid"/>
              <a:round/>
              <a:headEnd len="med" w="med" type="none"/>
              <a:tailEnd len="med" w="med" type="triangle"/>
            </a:ln>
          </p:spPr>
        </p:cxnSp>
      </p:grpSp>
      <p:sp>
        <p:nvSpPr>
          <p:cNvPr id="400" name="Google Shape;400;p34"/>
          <p:cNvSpPr txBox="1"/>
          <p:nvPr/>
        </p:nvSpPr>
        <p:spPr>
          <a:xfrm>
            <a:off x="6877075" y="1095575"/>
            <a:ext cx="22668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 How would we use this operation for sorting?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1"/>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1"/>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1"/>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406" name="Google Shape;406;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lang="en"/>
              <a:t>Partition on leftmost item. </a:t>
            </a:r>
            <a:endParaRPr/>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407" name="Google Shape;407;p35"/>
          <p:cNvSpPr/>
          <p:nvPr/>
        </p:nvSpPr>
        <p:spPr>
          <a:xfrm>
            <a:off x="28341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08" name="Google Shape;408;p35"/>
          <p:cNvSpPr/>
          <p:nvPr/>
        </p:nvSpPr>
        <p:spPr>
          <a:xfrm>
            <a:off x="33193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09" name="Google Shape;409;p35"/>
          <p:cNvSpPr/>
          <p:nvPr/>
        </p:nvSpPr>
        <p:spPr>
          <a:xfrm>
            <a:off x="38087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10" name="Google Shape;410;p35"/>
          <p:cNvSpPr/>
          <p:nvPr/>
        </p:nvSpPr>
        <p:spPr>
          <a:xfrm>
            <a:off x="42938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11" name="Google Shape;411;p35"/>
          <p:cNvSpPr/>
          <p:nvPr/>
        </p:nvSpPr>
        <p:spPr>
          <a:xfrm>
            <a:off x="47786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12" name="Google Shape;412;p35"/>
          <p:cNvSpPr/>
          <p:nvPr/>
        </p:nvSpPr>
        <p:spPr>
          <a:xfrm>
            <a:off x="52638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13" name="Google Shape;413;p35"/>
          <p:cNvSpPr/>
          <p:nvPr/>
        </p:nvSpPr>
        <p:spPr>
          <a:xfrm>
            <a:off x="575316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14" name="Google Shape;414;p35"/>
          <p:cNvSpPr/>
          <p:nvPr/>
        </p:nvSpPr>
        <p:spPr>
          <a:xfrm>
            <a:off x="623835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15" name="Google Shape;415;p35"/>
          <p:cNvSpPr/>
          <p:nvPr/>
        </p:nvSpPr>
        <p:spPr>
          <a:xfrm>
            <a:off x="6727730"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16" name="Google Shape;416;p35"/>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417" name="Google Shape;417;p35"/>
          <p:cNvSpPr/>
          <p:nvPr/>
        </p:nvSpPr>
        <p:spPr>
          <a:xfrm rot="-5400000">
            <a:off x="4895528" y="1896675"/>
            <a:ext cx="260700" cy="43590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txBox="1"/>
          <p:nvPr/>
        </p:nvSpPr>
        <p:spPr>
          <a:xfrm>
            <a:off x="4574383" y="36086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424" name="Google Shape;424;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b="1" lang="en"/>
              <a:t>Partition on leftmost item (32). </a:t>
            </a:r>
            <a:endParaRPr b="1"/>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425" name="Google Shape;425;p36"/>
          <p:cNvSpPr/>
          <p:nvPr/>
        </p:nvSpPr>
        <p:spPr>
          <a:xfrm>
            <a:off x="2834175" y="42644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26" name="Google Shape;426;p36"/>
          <p:cNvSpPr/>
          <p:nvPr/>
        </p:nvSpPr>
        <p:spPr>
          <a:xfrm>
            <a:off x="3319364"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27" name="Google Shape;427;p36"/>
          <p:cNvSpPr/>
          <p:nvPr/>
        </p:nvSpPr>
        <p:spPr>
          <a:xfrm>
            <a:off x="380870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28" name="Google Shape;428;p36"/>
          <p:cNvSpPr/>
          <p:nvPr/>
        </p:nvSpPr>
        <p:spPr>
          <a:xfrm>
            <a:off x="4293894"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29" name="Google Shape;429;p36"/>
          <p:cNvSpPr/>
          <p:nvPr/>
        </p:nvSpPr>
        <p:spPr>
          <a:xfrm>
            <a:off x="4778636"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30" name="Google Shape;430;p36"/>
          <p:cNvSpPr/>
          <p:nvPr/>
        </p:nvSpPr>
        <p:spPr>
          <a:xfrm>
            <a:off x="526382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31" name="Google Shape;431;p36"/>
          <p:cNvSpPr/>
          <p:nvPr/>
        </p:nvSpPr>
        <p:spPr>
          <a:xfrm>
            <a:off x="5753166" y="42644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32" name="Google Shape;432;p36"/>
          <p:cNvSpPr/>
          <p:nvPr/>
        </p:nvSpPr>
        <p:spPr>
          <a:xfrm>
            <a:off x="623835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33" name="Google Shape;433;p36"/>
          <p:cNvSpPr/>
          <p:nvPr/>
        </p:nvSpPr>
        <p:spPr>
          <a:xfrm>
            <a:off x="6727730"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34" name="Google Shape;434;p36"/>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435" name="Google Shape;435;p36"/>
          <p:cNvSpPr txBox="1"/>
          <p:nvPr/>
        </p:nvSpPr>
        <p:spPr>
          <a:xfrm>
            <a:off x="6721700" y="574525"/>
            <a:ext cx="13722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partition(32)</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441" name="Google Shape;441;p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b="1" lang="en"/>
              <a:t>Partition on leftmost item (32). </a:t>
            </a:r>
            <a:endParaRPr b="1"/>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442" name="Google Shape;442;p37"/>
          <p:cNvSpPr/>
          <p:nvPr/>
        </p:nvSpPr>
        <p:spPr>
          <a:xfrm>
            <a:off x="283417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43" name="Google Shape;443;p37"/>
          <p:cNvSpPr/>
          <p:nvPr/>
        </p:nvSpPr>
        <p:spPr>
          <a:xfrm>
            <a:off x="3319364"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44" name="Google Shape;444;p37"/>
          <p:cNvSpPr/>
          <p:nvPr/>
        </p:nvSpPr>
        <p:spPr>
          <a:xfrm>
            <a:off x="380870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45" name="Google Shape;445;p37"/>
          <p:cNvSpPr/>
          <p:nvPr/>
        </p:nvSpPr>
        <p:spPr>
          <a:xfrm>
            <a:off x="4293894"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46" name="Google Shape;446;p37"/>
          <p:cNvSpPr/>
          <p:nvPr/>
        </p:nvSpPr>
        <p:spPr>
          <a:xfrm>
            <a:off x="4778636"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47" name="Google Shape;447;p37"/>
          <p:cNvSpPr/>
          <p:nvPr/>
        </p:nvSpPr>
        <p:spPr>
          <a:xfrm>
            <a:off x="526382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48" name="Google Shape;448;p37"/>
          <p:cNvSpPr/>
          <p:nvPr/>
        </p:nvSpPr>
        <p:spPr>
          <a:xfrm>
            <a:off x="5753166"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49" name="Google Shape;449;p37"/>
          <p:cNvSpPr/>
          <p:nvPr/>
        </p:nvSpPr>
        <p:spPr>
          <a:xfrm>
            <a:off x="6238355" y="42644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50" name="Google Shape;450;p37"/>
          <p:cNvSpPr/>
          <p:nvPr/>
        </p:nvSpPr>
        <p:spPr>
          <a:xfrm>
            <a:off x="6727730" y="42644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51" name="Google Shape;451;p37"/>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452" name="Google Shape;452;p37"/>
          <p:cNvSpPr/>
          <p:nvPr/>
        </p:nvSpPr>
        <p:spPr>
          <a:xfrm rot="-5400000">
            <a:off x="4395977" y="2386125"/>
            <a:ext cx="260700" cy="33801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rot="-5400000">
            <a:off x="6833327" y="3840225"/>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txBox="1"/>
          <p:nvPr/>
        </p:nvSpPr>
        <p:spPr>
          <a:xfrm>
            <a:off x="4617375" y="3704525"/>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32</a:t>
            </a:r>
            <a:endParaRPr/>
          </a:p>
        </p:txBody>
      </p:sp>
      <p:sp>
        <p:nvSpPr>
          <p:cNvPr id="455" name="Google Shape;455;p37"/>
          <p:cNvSpPr txBox="1"/>
          <p:nvPr/>
        </p:nvSpPr>
        <p:spPr>
          <a:xfrm>
            <a:off x="7012725" y="3739250"/>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32</a:t>
            </a:r>
            <a:endParaRPr/>
          </a:p>
        </p:txBody>
      </p:sp>
      <p:sp>
        <p:nvSpPr>
          <p:cNvPr id="456" name="Google Shape;456;p37"/>
          <p:cNvSpPr/>
          <p:nvPr/>
        </p:nvSpPr>
        <p:spPr>
          <a:xfrm rot="-5400000">
            <a:off x="6338712"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txBox="1"/>
          <p:nvPr/>
        </p:nvSpPr>
        <p:spPr>
          <a:xfrm>
            <a:off x="6180876"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458" name="Google Shape;458;p37"/>
          <p:cNvSpPr txBox="1"/>
          <p:nvPr/>
        </p:nvSpPr>
        <p:spPr>
          <a:xfrm>
            <a:off x="6721700" y="574525"/>
            <a:ext cx="13722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partition(32)</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464" name="Google Shape;464;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b="1" lang="en"/>
              <a:t>Partition on leftmost item (32) (done). </a:t>
            </a:r>
            <a:endParaRPr b="1"/>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465" name="Google Shape;465;p38"/>
          <p:cNvSpPr/>
          <p:nvPr/>
        </p:nvSpPr>
        <p:spPr>
          <a:xfrm>
            <a:off x="28341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66" name="Google Shape;466;p38"/>
          <p:cNvSpPr/>
          <p:nvPr/>
        </p:nvSpPr>
        <p:spPr>
          <a:xfrm>
            <a:off x="33193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67" name="Google Shape;467;p38"/>
          <p:cNvSpPr/>
          <p:nvPr/>
        </p:nvSpPr>
        <p:spPr>
          <a:xfrm>
            <a:off x="38087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68" name="Google Shape;468;p38"/>
          <p:cNvSpPr/>
          <p:nvPr/>
        </p:nvSpPr>
        <p:spPr>
          <a:xfrm>
            <a:off x="42938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69" name="Google Shape;469;p38"/>
          <p:cNvSpPr/>
          <p:nvPr/>
        </p:nvSpPr>
        <p:spPr>
          <a:xfrm>
            <a:off x="47786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70" name="Google Shape;470;p38"/>
          <p:cNvSpPr/>
          <p:nvPr/>
        </p:nvSpPr>
        <p:spPr>
          <a:xfrm>
            <a:off x="52638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71" name="Google Shape;471;p38"/>
          <p:cNvSpPr/>
          <p:nvPr/>
        </p:nvSpPr>
        <p:spPr>
          <a:xfrm>
            <a:off x="575316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72" name="Google Shape;472;p38"/>
          <p:cNvSpPr/>
          <p:nvPr/>
        </p:nvSpPr>
        <p:spPr>
          <a:xfrm>
            <a:off x="623835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32</a:t>
            </a:r>
            <a:endParaRPr sz="1800">
              <a:solidFill>
                <a:srgbClr val="FFFFFF"/>
              </a:solidFill>
              <a:latin typeface="Calibri"/>
              <a:ea typeface="Calibri"/>
              <a:cs typeface="Calibri"/>
              <a:sym typeface="Calibri"/>
            </a:endParaRPr>
          </a:p>
        </p:txBody>
      </p:sp>
      <p:sp>
        <p:nvSpPr>
          <p:cNvPr id="473" name="Google Shape;473;p38"/>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474" name="Google Shape;474;p38"/>
          <p:cNvSpPr/>
          <p:nvPr/>
        </p:nvSpPr>
        <p:spPr>
          <a:xfrm rot="-5400000">
            <a:off x="6338712"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txBox="1"/>
          <p:nvPr/>
        </p:nvSpPr>
        <p:spPr>
          <a:xfrm>
            <a:off x="6180876"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476" name="Google Shape;476;p38"/>
          <p:cNvSpPr/>
          <p:nvPr/>
        </p:nvSpPr>
        <p:spPr>
          <a:xfrm>
            <a:off x="6727730"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77" name="Google Shape;477;p38"/>
          <p:cNvSpPr txBox="1"/>
          <p:nvPr/>
        </p:nvSpPr>
        <p:spPr>
          <a:xfrm>
            <a:off x="6721700" y="574525"/>
            <a:ext cx="13722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partition(32)</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483" name="Google Shape;483;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lang="en"/>
              <a:t>Partition on leftmost item (32) (done). </a:t>
            </a:r>
            <a:endParaRPr/>
          </a:p>
          <a:p>
            <a:pPr indent="-342900" lvl="0" marL="457200" rtl="0" algn="l">
              <a:spcBef>
                <a:spcPts val="600"/>
              </a:spcBef>
              <a:spcAft>
                <a:spcPts val="0"/>
              </a:spcAft>
              <a:buSzPts val="1800"/>
              <a:buChar char="●"/>
            </a:pPr>
            <a:r>
              <a:rPr b="1" lang="en"/>
              <a:t>Quicksort left half (details not shown).</a:t>
            </a:r>
            <a:endParaRPr b="1"/>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484" name="Google Shape;484;p39"/>
          <p:cNvSpPr txBox="1"/>
          <p:nvPr/>
        </p:nvSpPr>
        <p:spPr>
          <a:xfrm>
            <a:off x="6721700" y="574525"/>
            <a:ext cx="11424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cxnSp>
        <p:nvCxnSpPr>
          <p:cNvPr id="485" name="Google Shape;485;p39"/>
          <p:cNvCxnSpPr/>
          <p:nvPr/>
        </p:nvCxnSpPr>
        <p:spPr>
          <a:xfrm flipH="1">
            <a:off x="7026450" y="934550"/>
            <a:ext cx="186900" cy="131400"/>
          </a:xfrm>
          <a:prstGeom prst="straightConnector1">
            <a:avLst/>
          </a:prstGeom>
          <a:noFill/>
          <a:ln cap="flat" cmpd="sng" w="9525">
            <a:solidFill>
              <a:schemeClr val="dk2"/>
            </a:solidFill>
            <a:prstDash val="solid"/>
            <a:round/>
            <a:headEnd len="med" w="med" type="none"/>
            <a:tailEnd len="med" w="med" type="none"/>
          </a:ln>
        </p:spPr>
      </p:cxnSp>
      <p:sp>
        <p:nvSpPr>
          <p:cNvPr id="486" name="Google Shape;486;p39"/>
          <p:cNvSpPr txBox="1"/>
          <p:nvPr/>
        </p:nvSpPr>
        <p:spPr>
          <a:xfrm>
            <a:off x="5946525" y="10034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partition(15)</a:t>
            </a:r>
            <a:endParaRPr/>
          </a:p>
        </p:txBody>
      </p:sp>
      <p:sp>
        <p:nvSpPr>
          <p:cNvPr id="487" name="Google Shape;487;p39"/>
          <p:cNvSpPr txBox="1"/>
          <p:nvPr/>
        </p:nvSpPr>
        <p:spPr>
          <a:xfrm>
            <a:off x="5115879" y="14534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partition(2)</a:t>
            </a:r>
            <a:endParaRPr/>
          </a:p>
        </p:txBody>
      </p:sp>
      <p:cxnSp>
        <p:nvCxnSpPr>
          <p:cNvPr id="488" name="Google Shape;488;p39"/>
          <p:cNvCxnSpPr/>
          <p:nvPr/>
        </p:nvCxnSpPr>
        <p:spPr>
          <a:xfrm flipH="1">
            <a:off x="6181276" y="1377905"/>
            <a:ext cx="186900" cy="131400"/>
          </a:xfrm>
          <a:prstGeom prst="straightConnector1">
            <a:avLst/>
          </a:prstGeom>
          <a:noFill/>
          <a:ln cap="flat" cmpd="sng" w="9525">
            <a:solidFill>
              <a:schemeClr val="dk2"/>
            </a:solidFill>
            <a:prstDash val="solid"/>
            <a:round/>
            <a:headEnd len="med" w="med" type="none"/>
            <a:tailEnd len="med" w="med" type="none"/>
          </a:ln>
        </p:spPr>
      </p:cxnSp>
      <p:sp>
        <p:nvSpPr>
          <p:cNvPr id="489" name="Google Shape;489;p39"/>
          <p:cNvSpPr txBox="1"/>
          <p:nvPr/>
        </p:nvSpPr>
        <p:spPr>
          <a:xfrm>
            <a:off x="6708525" y="14606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490" name="Google Shape;490;p39"/>
          <p:cNvCxnSpPr/>
          <p:nvPr/>
        </p:nvCxnSpPr>
        <p:spPr>
          <a:xfrm>
            <a:off x="6737450" y="1379625"/>
            <a:ext cx="260400" cy="150300"/>
          </a:xfrm>
          <a:prstGeom prst="straightConnector1">
            <a:avLst/>
          </a:prstGeom>
          <a:noFill/>
          <a:ln cap="flat" cmpd="sng" w="9525">
            <a:solidFill>
              <a:schemeClr val="dk2"/>
            </a:solidFill>
            <a:prstDash val="solid"/>
            <a:round/>
            <a:headEnd len="med" w="med" type="none"/>
            <a:tailEnd len="med" w="med" type="none"/>
          </a:ln>
        </p:spPr>
      </p:cxnSp>
      <p:sp>
        <p:nvSpPr>
          <p:cNvPr id="491" name="Google Shape;491;p39"/>
          <p:cNvSpPr txBox="1"/>
          <p:nvPr/>
        </p:nvSpPr>
        <p:spPr>
          <a:xfrm>
            <a:off x="7165725" y="18416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partition(19)</a:t>
            </a:r>
            <a:endParaRPr/>
          </a:p>
        </p:txBody>
      </p:sp>
      <p:cxnSp>
        <p:nvCxnSpPr>
          <p:cNvPr id="492" name="Google Shape;492;p39"/>
          <p:cNvCxnSpPr/>
          <p:nvPr/>
        </p:nvCxnSpPr>
        <p:spPr>
          <a:xfrm>
            <a:off x="7244061" y="1783247"/>
            <a:ext cx="260400" cy="150300"/>
          </a:xfrm>
          <a:prstGeom prst="straightConnector1">
            <a:avLst/>
          </a:prstGeom>
          <a:noFill/>
          <a:ln cap="flat" cmpd="sng" w="9525">
            <a:solidFill>
              <a:schemeClr val="dk2"/>
            </a:solidFill>
            <a:prstDash val="solid"/>
            <a:round/>
            <a:headEnd len="med" w="med" type="none"/>
            <a:tailEnd len="med" w="med" type="none"/>
          </a:ln>
        </p:spPr>
      </p:cxnSp>
      <p:sp>
        <p:nvSpPr>
          <p:cNvPr id="493" name="Google Shape;493;p39"/>
          <p:cNvSpPr txBox="1"/>
          <p:nvPr/>
        </p:nvSpPr>
        <p:spPr>
          <a:xfrm>
            <a:off x="6360108" y="2266571"/>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494" name="Google Shape;494;p39"/>
          <p:cNvCxnSpPr/>
          <p:nvPr/>
        </p:nvCxnSpPr>
        <p:spPr>
          <a:xfrm flipH="1">
            <a:off x="7425505" y="2191076"/>
            <a:ext cx="186900" cy="1314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39"/>
          <p:cNvCxnSpPr/>
          <p:nvPr/>
        </p:nvCxnSpPr>
        <p:spPr>
          <a:xfrm>
            <a:off x="6851659" y="2635074"/>
            <a:ext cx="260400" cy="150300"/>
          </a:xfrm>
          <a:prstGeom prst="straightConnector1">
            <a:avLst/>
          </a:prstGeom>
          <a:noFill/>
          <a:ln cap="flat" cmpd="sng" w="9525">
            <a:solidFill>
              <a:schemeClr val="dk2"/>
            </a:solidFill>
            <a:prstDash val="solid"/>
            <a:round/>
            <a:headEnd len="med" w="med" type="none"/>
            <a:tailEnd len="med" w="med" type="none"/>
          </a:ln>
        </p:spPr>
      </p:cxnSp>
      <p:sp>
        <p:nvSpPr>
          <p:cNvPr id="496" name="Google Shape;496;p39"/>
          <p:cNvSpPr txBox="1"/>
          <p:nvPr/>
        </p:nvSpPr>
        <p:spPr>
          <a:xfrm>
            <a:off x="6860925" y="2744598"/>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497" name="Google Shape;497;p39"/>
          <p:cNvCxnSpPr/>
          <p:nvPr/>
        </p:nvCxnSpPr>
        <p:spPr>
          <a:xfrm>
            <a:off x="7825294" y="2189276"/>
            <a:ext cx="260400" cy="150300"/>
          </a:xfrm>
          <a:prstGeom prst="straightConnector1">
            <a:avLst/>
          </a:prstGeom>
          <a:noFill/>
          <a:ln cap="flat" cmpd="sng" w="9525">
            <a:solidFill>
              <a:schemeClr val="dk2"/>
            </a:solidFill>
            <a:prstDash val="solid"/>
            <a:round/>
            <a:headEnd len="med" w="med" type="none"/>
            <a:tailEnd len="med" w="med" type="none"/>
          </a:ln>
        </p:spPr>
      </p:cxnSp>
      <p:sp>
        <p:nvSpPr>
          <p:cNvPr id="498" name="Google Shape;498;p39"/>
          <p:cNvSpPr txBox="1"/>
          <p:nvPr/>
        </p:nvSpPr>
        <p:spPr>
          <a:xfrm>
            <a:off x="7826556" y="2253646"/>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partition(26)</a:t>
            </a:r>
            <a:endParaRPr/>
          </a:p>
        </p:txBody>
      </p:sp>
      <p:sp>
        <p:nvSpPr>
          <p:cNvPr id="499" name="Google Shape;499;p39"/>
          <p:cNvSpPr txBox="1"/>
          <p:nvPr/>
        </p:nvSpPr>
        <p:spPr>
          <a:xfrm>
            <a:off x="509612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00" name="Google Shape;500;p39"/>
          <p:cNvSpPr txBox="1"/>
          <p:nvPr/>
        </p:nvSpPr>
        <p:spPr>
          <a:xfrm>
            <a:off x="585812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01" name="Google Shape;501;p39"/>
          <p:cNvSpPr txBox="1"/>
          <p:nvPr/>
        </p:nvSpPr>
        <p:spPr>
          <a:xfrm>
            <a:off x="674797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02" name="Google Shape;502;p39"/>
          <p:cNvSpPr txBox="1"/>
          <p:nvPr/>
        </p:nvSpPr>
        <p:spPr>
          <a:xfrm>
            <a:off x="6419848" y="2529978"/>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03" name="Google Shape;503;p39"/>
          <p:cNvSpPr txBox="1"/>
          <p:nvPr/>
        </p:nvSpPr>
        <p:spPr>
          <a:xfrm>
            <a:off x="7695293" y="2992900"/>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04" name="Google Shape;504;p39"/>
          <p:cNvSpPr txBox="1"/>
          <p:nvPr/>
        </p:nvSpPr>
        <p:spPr>
          <a:xfrm>
            <a:off x="7882683" y="2512373"/>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05" name="Google Shape;505;p39"/>
          <p:cNvSpPr txBox="1"/>
          <p:nvPr/>
        </p:nvSpPr>
        <p:spPr>
          <a:xfrm>
            <a:off x="8644683" y="2512373"/>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06" name="Google Shape;506;p39"/>
          <p:cNvSpPr/>
          <p:nvPr/>
        </p:nvSpPr>
        <p:spPr>
          <a:xfrm>
            <a:off x="283417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2</a:t>
            </a:r>
            <a:endParaRPr sz="1800">
              <a:solidFill>
                <a:srgbClr val="FFFFFF"/>
              </a:solidFill>
              <a:latin typeface="Calibri"/>
              <a:ea typeface="Calibri"/>
              <a:cs typeface="Calibri"/>
              <a:sym typeface="Calibri"/>
            </a:endParaRPr>
          </a:p>
        </p:txBody>
      </p:sp>
      <p:sp>
        <p:nvSpPr>
          <p:cNvPr id="507" name="Google Shape;507;p39"/>
          <p:cNvSpPr/>
          <p:nvPr/>
        </p:nvSpPr>
        <p:spPr>
          <a:xfrm>
            <a:off x="3319364"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15</a:t>
            </a:r>
            <a:endParaRPr sz="1800">
              <a:solidFill>
                <a:srgbClr val="FFFFFF"/>
              </a:solidFill>
              <a:latin typeface="Calibri"/>
              <a:ea typeface="Calibri"/>
              <a:cs typeface="Calibri"/>
              <a:sym typeface="Calibri"/>
            </a:endParaRPr>
          </a:p>
        </p:txBody>
      </p:sp>
      <p:sp>
        <p:nvSpPr>
          <p:cNvPr id="508" name="Google Shape;508;p39"/>
          <p:cNvSpPr/>
          <p:nvPr/>
        </p:nvSpPr>
        <p:spPr>
          <a:xfrm>
            <a:off x="380870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509" name="Google Shape;509;p39"/>
          <p:cNvSpPr/>
          <p:nvPr/>
        </p:nvSpPr>
        <p:spPr>
          <a:xfrm>
            <a:off x="4293894"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510" name="Google Shape;510;p39"/>
          <p:cNvSpPr/>
          <p:nvPr/>
        </p:nvSpPr>
        <p:spPr>
          <a:xfrm>
            <a:off x="4778636"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511" name="Google Shape;511;p39"/>
          <p:cNvSpPr/>
          <p:nvPr/>
        </p:nvSpPr>
        <p:spPr>
          <a:xfrm>
            <a:off x="526382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19</a:t>
            </a:r>
            <a:endParaRPr sz="1800">
              <a:solidFill>
                <a:srgbClr val="FFFFFF"/>
              </a:solidFill>
              <a:latin typeface="Calibri"/>
              <a:ea typeface="Calibri"/>
              <a:cs typeface="Calibri"/>
              <a:sym typeface="Calibri"/>
            </a:endParaRPr>
          </a:p>
        </p:txBody>
      </p:sp>
      <p:sp>
        <p:nvSpPr>
          <p:cNvPr id="512" name="Google Shape;512;p39"/>
          <p:cNvSpPr/>
          <p:nvPr/>
        </p:nvSpPr>
        <p:spPr>
          <a:xfrm>
            <a:off x="5753166"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26</a:t>
            </a:r>
            <a:endParaRPr sz="1800">
              <a:solidFill>
                <a:srgbClr val="FFFFFF"/>
              </a:solidFill>
              <a:latin typeface="Calibri"/>
              <a:ea typeface="Calibri"/>
              <a:cs typeface="Calibri"/>
              <a:sym typeface="Calibri"/>
            </a:endParaRPr>
          </a:p>
        </p:txBody>
      </p:sp>
      <p:sp>
        <p:nvSpPr>
          <p:cNvPr id="513" name="Google Shape;513;p39"/>
          <p:cNvSpPr/>
          <p:nvPr/>
        </p:nvSpPr>
        <p:spPr>
          <a:xfrm>
            <a:off x="623835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32</a:t>
            </a:r>
            <a:endParaRPr sz="1800">
              <a:solidFill>
                <a:srgbClr val="FFFFFF"/>
              </a:solidFill>
              <a:latin typeface="Calibri"/>
              <a:ea typeface="Calibri"/>
              <a:cs typeface="Calibri"/>
              <a:sym typeface="Calibri"/>
            </a:endParaRPr>
          </a:p>
        </p:txBody>
      </p:sp>
      <p:sp>
        <p:nvSpPr>
          <p:cNvPr id="514" name="Google Shape;514;p39"/>
          <p:cNvSpPr/>
          <p:nvPr/>
        </p:nvSpPr>
        <p:spPr>
          <a:xfrm>
            <a:off x="6727730"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15" name="Google Shape;515;p39"/>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516" name="Google Shape;516;p39"/>
          <p:cNvSpPr/>
          <p:nvPr/>
        </p:nvSpPr>
        <p:spPr>
          <a:xfrm rot="-5400000">
            <a:off x="3445914" y="3847148"/>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txBox="1"/>
          <p:nvPr/>
        </p:nvSpPr>
        <p:spPr>
          <a:xfrm>
            <a:off x="3271727"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18" name="Google Shape;518;p39"/>
          <p:cNvSpPr/>
          <p:nvPr/>
        </p:nvSpPr>
        <p:spPr>
          <a:xfrm rot="-5400000">
            <a:off x="2940204" y="3847148"/>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txBox="1"/>
          <p:nvPr/>
        </p:nvSpPr>
        <p:spPr>
          <a:xfrm>
            <a:off x="2766018"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20" name="Google Shape;520;p39"/>
          <p:cNvSpPr/>
          <p:nvPr/>
        </p:nvSpPr>
        <p:spPr>
          <a:xfrm rot="-5400000">
            <a:off x="3928350"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txBox="1"/>
          <p:nvPr/>
        </p:nvSpPr>
        <p:spPr>
          <a:xfrm>
            <a:off x="3770514"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22" name="Google Shape;522;p39"/>
          <p:cNvSpPr/>
          <p:nvPr/>
        </p:nvSpPr>
        <p:spPr>
          <a:xfrm rot="-5400000">
            <a:off x="5383175"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txBox="1"/>
          <p:nvPr/>
        </p:nvSpPr>
        <p:spPr>
          <a:xfrm>
            <a:off x="5225340"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24" name="Google Shape;524;p39"/>
          <p:cNvSpPr/>
          <p:nvPr/>
        </p:nvSpPr>
        <p:spPr>
          <a:xfrm rot="-5400000">
            <a:off x="6338712"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txBox="1"/>
          <p:nvPr/>
        </p:nvSpPr>
        <p:spPr>
          <a:xfrm>
            <a:off x="6180876"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26" name="Google Shape;526;p39"/>
          <p:cNvSpPr/>
          <p:nvPr/>
        </p:nvSpPr>
        <p:spPr>
          <a:xfrm rot="-5400000">
            <a:off x="4399395"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txBox="1"/>
          <p:nvPr/>
        </p:nvSpPr>
        <p:spPr>
          <a:xfrm>
            <a:off x="4241560"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28" name="Google Shape;528;p39"/>
          <p:cNvSpPr/>
          <p:nvPr/>
        </p:nvSpPr>
        <p:spPr>
          <a:xfrm rot="-5400000">
            <a:off x="4884337"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txBox="1"/>
          <p:nvPr/>
        </p:nvSpPr>
        <p:spPr>
          <a:xfrm>
            <a:off x="4726501"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30" name="Google Shape;530;p39"/>
          <p:cNvSpPr/>
          <p:nvPr/>
        </p:nvSpPr>
        <p:spPr>
          <a:xfrm rot="-5400000">
            <a:off x="5868117"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txBox="1"/>
          <p:nvPr/>
        </p:nvSpPr>
        <p:spPr>
          <a:xfrm>
            <a:off x="5710281"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32" name="Google Shape;532;p39"/>
          <p:cNvSpPr txBox="1"/>
          <p:nvPr/>
        </p:nvSpPr>
        <p:spPr>
          <a:xfrm>
            <a:off x="6860539" y="298811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lang="en"/>
              <a:t>Partition on leftmost item (32) (done). </a:t>
            </a:r>
            <a:endParaRPr/>
          </a:p>
          <a:p>
            <a:pPr indent="-342900" lvl="0" marL="457200" rtl="0" algn="l">
              <a:spcBef>
                <a:spcPts val="600"/>
              </a:spcBef>
              <a:spcAft>
                <a:spcPts val="0"/>
              </a:spcAft>
              <a:buSzPts val="1800"/>
              <a:buChar char="●"/>
            </a:pPr>
            <a:r>
              <a:rPr lang="en"/>
              <a:t>Quicksort left half (details not shown).</a:t>
            </a:r>
            <a:endParaRPr/>
          </a:p>
          <a:p>
            <a:pPr indent="-342900" lvl="0" marL="457200" rtl="0" algn="l">
              <a:spcBef>
                <a:spcPts val="600"/>
              </a:spcBef>
              <a:spcAft>
                <a:spcPts val="0"/>
              </a:spcAft>
              <a:buSzPts val="1800"/>
              <a:buChar char="●"/>
            </a:pPr>
            <a:r>
              <a:rPr b="1" lang="en"/>
              <a:t>Quicksort right half (details not shown).</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538" name="Google Shape;538;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539" name="Google Shape;539;p40"/>
          <p:cNvSpPr txBox="1"/>
          <p:nvPr/>
        </p:nvSpPr>
        <p:spPr>
          <a:xfrm>
            <a:off x="6721700" y="574525"/>
            <a:ext cx="11424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cxnSp>
        <p:nvCxnSpPr>
          <p:cNvPr id="540" name="Google Shape;540;p40"/>
          <p:cNvCxnSpPr/>
          <p:nvPr/>
        </p:nvCxnSpPr>
        <p:spPr>
          <a:xfrm flipH="1">
            <a:off x="7026450" y="934550"/>
            <a:ext cx="186900" cy="131400"/>
          </a:xfrm>
          <a:prstGeom prst="straightConnector1">
            <a:avLst/>
          </a:prstGeom>
          <a:noFill/>
          <a:ln cap="flat" cmpd="sng" w="9525">
            <a:solidFill>
              <a:schemeClr val="dk2"/>
            </a:solidFill>
            <a:prstDash val="solid"/>
            <a:round/>
            <a:headEnd len="med" w="med" type="none"/>
            <a:tailEnd len="med" w="med" type="none"/>
          </a:ln>
        </p:spPr>
      </p:cxnSp>
      <p:sp>
        <p:nvSpPr>
          <p:cNvPr id="541" name="Google Shape;541;p40"/>
          <p:cNvSpPr txBox="1"/>
          <p:nvPr/>
        </p:nvSpPr>
        <p:spPr>
          <a:xfrm>
            <a:off x="5946525" y="10034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partition(15)</a:t>
            </a:r>
            <a:endParaRPr/>
          </a:p>
        </p:txBody>
      </p:sp>
      <p:sp>
        <p:nvSpPr>
          <p:cNvPr id="542" name="Google Shape;542;p40"/>
          <p:cNvSpPr txBox="1"/>
          <p:nvPr/>
        </p:nvSpPr>
        <p:spPr>
          <a:xfrm>
            <a:off x="5115879" y="14534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partition(2)</a:t>
            </a:r>
            <a:endParaRPr/>
          </a:p>
        </p:txBody>
      </p:sp>
      <p:cxnSp>
        <p:nvCxnSpPr>
          <p:cNvPr id="543" name="Google Shape;543;p40"/>
          <p:cNvCxnSpPr/>
          <p:nvPr/>
        </p:nvCxnSpPr>
        <p:spPr>
          <a:xfrm flipH="1">
            <a:off x="6181276" y="1377905"/>
            <a:ext cx="186900" cy="131400"/>
          </a:xfrm>
          <a:prstGeom prst="straightConnector1">
            <a:avLst/>
          </a:prstGeom>
          <a:noFill/>
          <a:ln cap="flat" cmpd="sng" w="9525">
            <a:solidFill>
              <a:schemeClr val="dk2"/>
            </a:solidFill>
            <a:prstDash val="solid"/>
            <a:round/>
            <a:headEnd len="med" w="med" type="none"/>
            <a:tailEnd len="med" w="med" type="none"/>
          </a:ln>
        </p:spPr>
      </p:cxnSp>
      <p:sp>
        <p:nvSpPr>
          <p:cNvPr id="544" name="Google Shape;544;p40"/>
          <p:cNvSpPr txBox="1"/>
          <p:nvPr/>
        </p:nvSpPr>
        <p:spPr>
          <a:xfrm>
            <a:off x="6708525" y="14606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545" name="Google Shape;545;p40"/>
          <p:cNvCxnSpPr/>
          <p:nvPr/>
        </p:nvCxnSpPr>
        <p:spPr>
          <a:xfrm>
            <a:off x="6737450" y="1379625"/>
            <a:ext cx="260400" cy="150300"/>
          </a:xfrm>
          <a:prstGeom prst="straightConnector1">
            <a:avLst/>
          </a:prstGeom>
          <a:noFill/>
          <a:ln cap="flat" cmpd="sng" w="9525">
            <a:solidFill>
              <a:schemeClr val="dk2"/>
            </a:solidFill>
            <a:prstDash val="solid"/>
            <a:round/>
            <a:headEnd len="med" w="med" type="none"/>
            <a:tailEnd len="med" w="med" type="none"/>
          </a:ln>
        </p:spPr>
      </p:cxnSp>
      <p:sp>
        <p:nvSpPr>
          <p:cNvPr id="546" name="Google Shape;546;p40"/>
          <p:cNvSpPr txBox="1"/>
          <p:nvPr/>
        </p:nvSpPr>
        <p:spPr>
          <a:xfrm>
            <a:off x="7165725" y="18416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partition(19)</a:t>
            </a:r>
            <a:endParaRPr/>
          </a:p>
        </p:txBody>
      </p:sp>
      <p:cxnSp>
        <p:nvCxnSpPr>
          <p:cNvPr id="547" name="Google Shape;547;p40"/>
          <p:cNvCxnSpPr/>
          <p:nvPr/>
        </p:nvCxnSpPr>
        <p:spPr>
          <a:xfrm>
            <a:off x="7244061" y="1783247"/>
            <a:ext cx="260400" cy="150300"/>
          </a:xfrm>
          <a:prstGeom prst="straightConnector1">
            <a:avLst/>
          </a:prstGeom>
          <a:noFill/>
          <a:ln cap="flat" cmpd="sng" w="9525">
            <a:solidFill>
              <a:schemeClr val="dk2"/>
            </a:solidFill>
            <a:prstDash val="solid"/>
            <a:round/>
            <a:headEnd len="med" w="med" type="none"/>
            <a:tailEnd len="med" w="med" type="none"/>
          </a:ln>
        </p:spPr>
      </p:cxnSp>
      <p:sp>
        <p:nvSpPr>
          <p:cNvPr id="548" name="Google Shape;548;p40"/>
          <p:cNvSpPr txBox="1"/>
          <p:nvPr/>
        </p:nvSpPr>
        <p:spPr>
          <a:xfrm>
            <a:off x="6360108" y="2266571"/>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549" name="Google Shape;549;p40"/>
          <p:cNvCxnSpPr/>
          <p:nvPr/>
        </p:nvCxnSpPr>
        <p:spPr>
          <a:xfrm flipH="1">
            <a:off x="7425505" y="2191076"/>
            <a:ext cx="186900" cy="1314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40"/>
          <p:cNvCxnSpPr/>
          <p:nvPr/>
        </p:nvCxnSpPr>
        <p:spPr>
          <a:xfrm>
            <a:off x="6851659" y="2635074"/>
            <a:ext cx="260400" cy="150300"/>
          </a:xfrm>
          <a:prstGeom prst="straightConnector1">
            <a:avLst/>
          </a:prstGeom>
          <a:noFill/>
          <a:ln cap="flat" cmpd="sng" w="9525">
            <a:solidFill>
              <a:schemeClr val="dk2"/>
            </a:solidFill>
            <a:prstDash val="solid"/>
            <a:round/>
            <a:headEnd len="med" w="med" type="none"/>
            <a:tailEnd len="med" w="med" type="none"/>
          </a:ln>
        </p:spPr>
      </p:cxnSp>
      <p:sp>
        <p:nvSpPr>
          <p:cNvPr id="551" name="Google Shape;551;p40"/>
          <p:cNvSpPr txBox="1"/>
          <p:nvPr/>
        </p:nvSpPr>
        <p:spPr>
          <a:xfrm>
            <a:off x="6860925" y="2744598"/>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552" name="Google Shape;552;p40"/>
          <p:cNvCxnSpPr/>
          <p:nvPr/>
        </p:nvCxnSpPr>
        <p:spPr>
          <a:xfrm>
            <a:off x="7825294" y="2189276"/>
            <a:ext cx="260400" cy="150300"/>
          </a:xfrm>
          <a:prstGeom prst="straightConnector1">
            <a:avLst/>
          </a:prstGeom>
          <a:noFill/>
          <a:ln cap="flat" cmpd="sng" w="9525">
            <a:solidFill>
              <a:schemeClr val="dk2"/>
            </a:solidFill>
            <a:prstDash val="solid"/>
            <a:round/>
            <a:headEnd len="med" w="med" type="none"/>
            <a:tailEnd len="med" w="med" type="none"/>
          </a:ln>
        </p:spPr>
      </p:cxnSp>
      <p:sp>
        <p:nvSpPr>
          <p:cNvPr id="553" name="Google Shape;553;p40"/>
          <p:cNvSpPr txBox="1"/>
          <p:nvPr/>
        </p:nvSpPr>
        <p:spPr>
          <a:xfrm>
            <a:off x="7826556" y="2253646"/>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partition(26)</a:t>
            </a:r>
            <a:endParaRPr/>
          </a:p>
        </p:txBody>
      </p:sp>
      <p:sp>
        <p:nvSpPr>
          <p:cNvPr id="554" name="Google Shape;554;p40"/>
          <p:cNvSpPr txBox="1"/>
          <p:nvPr/>
        </p:nvSpPr>
        <p:spPr>
          <a:xfrm>
            <a:off x="509612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55" name="Google Shape;555;p40"/>
          <p:cNvSpPr txBox="1"/>
          <p:nvPr/>
        </p:nvSpPr>
        <p:spPr>
          <a:xfrm>
            <a:off x="585812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56" name="Google Shape;556;p40"/>
          <p:cNvSpPr txBox="1"/>
          <p:nvPr/>
        </p:nvSpPr>
        <p:spPr>
          <a:xfrm>
            <a:off x="674797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57" name="Google Shape;557;p40"/>
          <p:cNvSpPr txBox="1"/>
          <p:nvPr/>
        </p:nvSpPr>
        <p:spPr>
          <a:xfrm>
            <a:off x="6419848" y="2529978"/>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58" name="Google Shape;558;p40"/>
          <p:cNvSpPr txBox="1"/>
          <p:nvPr/>
        </p:nvSpPr>
        <p:spPr>
          <a:xfrm>
            <a:off x="7695293" y="2992900"/>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59" name="Google Shape;559;p40"/>
          <p:cNvSpPr txBox="1"/>
          <p:nvPr/>
        </p:nvSpPr>
        <p:spPr>
          <a:xfrm>
            <a:off x="7882683" y="2512373"/>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60" name="Google Shape;560;p40"/>
          <p:cNvSpPr txBox="1"/>
          <p:nvPr/>
        </p:nvSpPr>
        <p:spPr>
          <a:xfrm>
            <a:off x="8644683" y="2512373"/>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561" name="Google Shape;561;p40"/>
          <p:cNvSpPr/>
          <p:nvPr/>
        </p:nvSpPr>
        <p:spPr>
          <a:xfrm>
            <a:off x="283417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2</a:t>
            </a:r>
            <a:endParaRPr sz="1800">
              <a:solidFill>
                <a:srgbClr val="FFFFFF"/>
              </a:solidFill>
              <a:latin typeface="Calibri"/>
              <a:ea typeface="Calibri"/>
              <a:cs typeface="Calibri"/>
              <a:sym typeface="Calibri"/>
            </a:endParaRPr>
          </a:p>
        </p:txBody>
      </p:sp>
      <p:sp>
        <p:nvSpPr>
          <p:cNvPr id="562" name="Google Shape;562;p40"/>
          <p:cNvSpPr/>
          <p:nvPr/>
        </p:nvSpPr>
        <p:spPr>
          <a:xfrm>
            <a:off x="3319364"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15</a:t>
            </a:r>
            <a:endParaRPr sz="1800">
              <a:solidFill>
                <a:srgbClr val="FFFFFF"/>
              </a:solidFill>
              <a:latin typeface="Calibri"/>
              <a:ea typeface="Calibri"/>
              <a:cs typeface="Calibri"/>
              <a:sym typeface="Calibri"/>
            </a:endParaRPr>
          </a:p>
        </p:txBody>
      </p:sp>
      <p:sp>
        <p:nvSpPr>
          <p:cNvPr id="563" name="Google Shape;563;p40"/>
          <p:cNvSpPr/>
          <p:nvPr/>
        </p:nvSpPr>
        <p:spPr>
          <a:xfrm>
            <a:off x="380870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564" name="Google Shape;564;p40"/>
          <p:cNvSpPr/>
          <p:nvPr/>
        </p:nvSpPr>
        <p:spPr>
          <a:xfrm>
            <a:off x="4293894"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565" name="Google Shape;565;p40"/>
          <p:cNvSpPr/>
          <p:nvPr/>
        </p:nvSpPr>
        <p:spPr>
          <a:xfrm>
            <a:off x="4778636"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566" name="Google Shape;566;p40"/>
          <p:cNvSpPr/>
          <p:nvPr/>
        </p:nvSpPr>
        <p:spPr>
          <a:xfrm>
            <a:off x="526382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19</a:t>
            </a:r>
            <a:endParaRPr sz="1800">
              <a:solidFill>
                <a:srgbClr val="FFFFFF"/>
              </a:solidFill>
              <a:latin typeface="Calibri"/>
              <a:ea typeface="Calibri"/>
              <a:cs typeface="Calibri"/>
              <a:sym typeface="Calibri"/>
            </a:endParaRPr>
          </a:p>
        </p:txBody>
      </p:sp>
      <p:sp>
        <p:nvSpPr>
          <p:cNvPr id="567" name="Google Shape;567;p40"/>
          <p:cNvSpPr/>
          <p:nvPr/>
        </p:nvSpPr>
        <p:spPr>
          <a:xfrm>
            <a:off x="5753166"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26</a:t>
            </a:r>
            <a:endParaRPr sz="1800">
              <a:solidFill>
                <a:srgbClr val="FFFFFF"/>
              </a:solidFill>
              <a:latin typeface="Calibri"/>
              <a:ea typeface="Calibri"/>
              <a:cs typeface="Calibri"/>
              <a:sym typeface="Calibri"/>
            </a:endParaRPr>
          </a:p>
        </p:txBody>
      </p:sp>
      <p:sp>
        <p:nvSpPr>
          <p:cNvPr id="568" name="Google Shape;568;p40"/>
          <p:cNvSpPr/>
          <p:nvPr/>
        </p:nvSpPr>
        <p:spPr>
          <a:xfrm>
            <a:off x="623835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32</a:t>
            </a:r>
            <a:endParaRPr sz="1800">
              <a:solidFill>
                <a:srgbClr val="FFFFFF"/>
              </a:solidFill>
              <a:latin typeface="Calibri"/>
              <a:ea typeface="Calibri"/>
              <a:cs typeface="Calibri"/>
              <a:sym typeface="Calibri"/>
            </a:endParaRPr>
          </a:p>
        </p:txBody>
      </p:sp>
      <p:sp>
        <p:nvSpPr>
          <p:cNvPr id="569" name="Google Shape;569;p40"/>
          <p:cNvSpPr/>
          <p:nvPr/>
        </p:nvSpPr>
        <p:spPr>
          <a:xfrm>
            <a:off x="6727730"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41</a:t>
            </a:r>
            <a:endParaRPr sz="1800">
              <a:solidFill>
                <a:srgbClr val="FFFFFF"/>
              </a:solidFill>
              <a:latin typeface="Calibri"/>
              <a:ea typeface="Calibri"/>
              <a:cs typeface="Calibri"/>
              <a:sym typeface="Calibri"/>
            </a:endParaRPr>
          </a:p>
        </p:txBody>
      </p:sp>
      <p:sp>
        <p:nvSpPr>
          <p:cNvPr id="570" name="Google Shape;570;p40"/>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571" name="Google Shape;571;p40"/>
          <p:cNvSpPr/>
          <p:nvPr/>
        </p:nvSpPr>
        <p:spPr>
          <a:xfrm rot="-5400000">
            <a:off x="3445914" y="3847148"/>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txBox="1"/>
          <p:nvPr/>
        </p:nvSpPr>
        <p:spPr>
          <a:xfrm>
            <a:off x="3271727"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73" name="Google Shape;573;p40"/>
          <p:cNvSpPr/>
          <p:nvPr/>
        </p:nvSpPr>
        <p:spPr>
          <a:xfrm rot="-5400000">
            <a:off x="2940204" y="3847148"/>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txBox="1"/>
          <p:nvPr/>
        </p:nvSpPr>
        <p:spPr>
          <a:xfrm>
            <a:off x="2766018"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75" name="Google Shape;575;p40"/>
          <p:cNvSpPr/>
          <p:nvPr/>
        </p:nvSpPr>
        <p:spPr>
          <a:xfrm rot="-5400000">
            <a:off x="3928350"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txBox="1"/>
          <p:nvPr/>
        </p:nvSpPr>
        <p:spPr>
          <a:xfrm>
            <a:off x="3770514"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77" name="Google Shape;577;p40"/>
          <p:cNvSpPr/>
          <p:nvPr/>
        </p:nvSpPr>
        <p:spPr>
          <a:xfrm rot="-5400000">
            <a:off x="5383175"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txBox="1"/>
          <p:nvPr/>
        </p:nvSpPr>
        <p:spPr>
          <a:xfrm>
            <a:off x="5225340"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79" name="Google Shape;579;p40"/>
          <p:cNvSpPr/>
          <p:nvPr/>
        </p:nvSpPr>
        <p:spPr>
          <a:xfrm rot="-5400000">
            <a:off x="6338712"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txBox="1"/>
          <p:nvPr/>
        </p:nvSpPr>
        <p:spPr>
          <a:xfrm>
            <a:off x="6180876"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81" name="Google Shape;581;p40"/>
          <p:cNvSpPr/>
          <p:nvPr/>
        </p:nvSpPr>
        <p:spPr>
          <a:xfrm rot="-5400000">
            <a:off x="4399395"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txBox="1"/>
          <p:nvPr/>
        </p:nvSpPr>
        <p:spPr>
          <a:xfrm>
            <a:off x="4241560"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83" name="Google Shape;583;p40"/>
          <p:cNvSpPr/>
          <p:nvPr/>
        </p:nvSpPr>
        <p:spPr>
          <a:xfrm rot="-5400000">
            <a:off x="4884337"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txBox="1"/>
          <p:nvPr/>
        </p:nvSpPr>
        <p:spPr>
          <a:xfrm>
            <a:off x="4726501"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85" name="Google Shape;585;p40"/>
          <p:cNvSpPr/>
          <p:nvPr/>
        </p:nvSpPr>
        <p:spPr>
          <a:xfrm rot="-5400000">
            <a:off x="5868117"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txBox="1"/>
          <p:nvPr/>
        </p:nvSpPr>
        <p:spPr>
          <a:xfrm>
            <a:off x="5710281"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87" name="Google Shape;587;p40"/>
          <p:cNvSpPr/>
          <p:nvPr/>
        </p:nvSpPr>
        <p:spPr>
          <a:xfrm rot="-5400000">
            <a:off x="6831928"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txBox="1"/>
          <p:nvPr/>
        </p:nvSpPr>
        <p:spPr>
          <a:xfrm>
            <a:off x="6674092"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589" name="Google Shape;589;p40"/>
          <p:cNvSpPr txBox="1"/>
          <p:nvPr/>
        </p:nvSpPr>
        <p:spPr>
          <a:xfrm>
            <a:off x="357275" y="2253650"/>
            <a:ext cx="1925400" cy="10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If you don't fully trust the recursion, see </a:t>
            </a:r>
            <a:r>
              <a:rPr lang="en" u="sng">
                <a:solidFill>
                  <a:schemeClr val="hlink"/>
                </a:solidFill>
                <a:latin typeface="Roboto"/>
                <a:ea typeface="Roboto"/>
                <a:cs typeface="Roboto"/>
                <a:sym typeface="Roboto"/>
                <a:hlinkClick r:id="rId3"/>
              </a:rPr>
              <a:t>these extra slides</a:t>
            </a:r>
            <a:r>
              <a:rPr lang="en">
                <a:latin typeface="Roboto"/>
                <a:ea typeface="Roboto"/>
                <a:cs typeface="Roboto"/>
                <a:sym typeface="Roboto"/>
              </a:rPr>
              <a:t> for a complete demo. </a:t>
            </a:r>
            <a:endParaRPr>
              <a:latin typeface="Roboto"/>
              <a:ea typeface="Roboto"/>
              <a:cs typeface="Roboto"/>
              <a:sym typeface="Roboto"/>
            </a:endParaRPr>
          </a:p>
        </p:txBody>
      </p:sp>
      <p:sp>
        <p:nvSpPr>
          <p:cNvPr id="590" name="Google Shape;590;p40"/>
          <p:cNvSpPr txBox="1"/>
          <p:nvPr/>
        </p:nvSpPr>
        <p:spPr>
          <a:xfrm>
            <a:off x="6860539" y="298811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596" name="Google Shape;596;p41"/>
          <p:cNvSpPr/>
          <p:nvPr/>
        </p:nvSpPr>
        <p:spPr>
          <a:xfrm>
            <a:off x="237758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97" name="Google Shape;597;p41"/>
          <p:cNvSpPr/>
          <p:nvPr/>
        </p:nvSpPr>
        <p:spPr>
          <a:xfrm>
            <a:off x="286277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98" name="Google Shape;598;p41"/>
          <p:cNvSpPr/>
          <p:nvPr/>
        </p:nvSpPr>
        <p:spPr>
          <a:xfrm>
            <a:off x="335211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99" name="Google Shape;599;p41"/>
          <p:cNvSpPr/>
          <p:nvPr/>
        </p:nvSpPr>
        <p:spPr>
          <a:xfrm>
            <a:off x="3837306"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00" name="Google Shape;600;p41"/>
          <p:cNvSpPr/>
          <p:nvPr/>
        </p:nvSpPr>
        <p:spPr>
          <a:xfrm>
            <a:off x="432204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01" name="Google Shape;601;p41"/>
          <p:cNvSpPr/>
          <p:nvPr/>
        </p:nvSpPr>
        <p:spPr>
          <a:xfrm>
            <a:off x="480723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02" name="Google Shape;602;p41"/>
          <p:cNvSpPr/>
          <p:nvPr/>
        </p:nvSpPr>
        <p:spPr>
          <a:xfrm>
            <a:off x="529657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03" name="Google Shape;603;p41"/>
          <p:cNvSpPr/>
          <p:nvPr/>
        </p:nvSpPr>
        <p:spPr>
          <a:xfrm>
            <a:off x="578176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04" name="Google Shape;604;p41"/>
          <p:cNvSpPr/>
          <p:nvPr/>
        </p:nvSpPr>
        <p:spPr>
          <a:xfrm>
            <a:off x="6271142"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05" name="Google Shape;605;p41"/>
          <p:cNvSpPr txBox="1"/>
          <p:nvPr/>
        </p:nvSpPr>
        <p:spPr>
          <a:xfrm>
            <a:off x="862300" y="3114125"/>
            <a:ext cx="178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sp>
        <p:nvSpPr>
          <p:cNvPr id="606" name="Google Shape;606;p41"/>
          <p:cNvSpPr/>
          <p:nvPr/>
        </p:nvSpPr>
        <p:spPr>
          <a:xfrm>
            <a:off x="237758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07" name="Google Shape;607;p41"/>
          <p:cNvSpPr/>
          <p:nvPr/>
        </p:nvSpPr>
        <p:spPr>
          <a:xfrm>
            <a:off x="2862777"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08" name="Google Shape;608;p41"/>
          <p:cNvSpPr/>
          <p:nvPr/>
        </p:nvSpPr>
        <p:spPr>
          <a:xfrm>
            <a:off x="3352117"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09" name="Google Shape;609;p41"/>
          <p:cNvSpPr/>
          <p:nvPr/>
        </p:nvSpPr>
        <p:spPr>
          <a:xfrm>
            <a:off x="3837306"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10" name="Google Shape;610;p41"/>
          <p:cNvSpPr/>
          <p:nvPr/>
        </p:nvSpPr>
        <p:spPr>
          <a:xfrm>
            <a:off x="432204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11" name="Google Shape;611;p41"/>
          <p:cNvSpPr/>
          <p:nvPr/>
        </p:nvSpPr>
        <p:spPr>
          <a:xfrm>
            <a:off x="480723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12" name="Google Shape;612;p41"/>
          <p:cNvSpPr/>
          <p:nvPr/>
        </p:nvSpPr>
        <p:spPr>
          <a:xfrm>
            <a:off x="529657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13" name="Google Shape;613;p41"/>
          <p:cNvSpPr/>
          <p:nvPr/>
        </p:nvSpPr>
        <p:spPr>
          <a:xfrm>
            <a:off x="5781767" y="4026625"/>
            <a:ext cx="4953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14" name="Google Shape;614;p41"/>
          <p:cNvSpPr/>
          <p:nvPr/>
        </p:nvSpPr>
        <p:spPr>
          <a:xfrm>
            <a:off x="6271142" y="4026625"/>
            <a:ext cx="4953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15" name="Google Shape;615;p41"/>
          <p:cNvSpPr/>
          <p:nvPr/>
        </p:nvSpPr>
        <p:spPr>
          <a:xfrm rot="-5400000">
            <a:off x="3938777" y="2157525"/>
            <a:ext cx="260700" cy="33801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rot="-5400000">
            <a:off x="6376127" y="3611625"/>
            <a:ext cx="260700" cy="47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txBox="1"/>
          <p:nvPr/>
        </p:nvSpPr>
        <p:spPr>
          <a:xfrm>
            <a:off x="4160175" y="3475925"/>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32</a:t>
            </a:r>
            <a:endParaRPr/>
          </a:p>
        </p:txBody>
      </p:sp>
      <p:sp>
        <p:nvSpPr>
          <p:cNvPr id="618" name="Google Shape;618;p41"/>
          <p:cNvSpPr txBox="1"/>
          <p:nvPr/>
        </p:nvSpPr>
        <p:spPr>
          <a:xfrm>
            <a:off x="6555525" y="3510650"/>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32</a:t>
            </a:r>
            <a:endParaRPr/>
          </a:p>
        </p:txBody>
      </p:sp>
      <p:sp>
        <p:nvSpPr>
          <p:cNvPr id="619" name="Google Shape;619;p41"/>
          <p:cNvSpPr/>
          <p:nvPr/>
        </p:nvSpPr>
        <p:spPr>
          <a:xfrm rot="-5400000">
            <a:off x="5881512" y="3634900"/>
            <a:ext cx="260700" cy="439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txBox="1"/>
          <p:nvPr/>
        </p:nvSpPr>
        <p:spPr>
          <a:xfrm>
            <a:off x="5723676" y="31367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cxnSp>
        <p:nvCxnSpPr>
          <p:cNvPr id="621" name="Google Shape;621;p41"/>
          <p:cNvCxnSpPr>
            <a:stCxn id="596" idx="1"/>
            <a:endCxn id="606" idx="1"/>
          </p:cNvCxnSpPr>
          <p:nvPr/>
        </p:nvCxnSpPr>
        <p:spPr>
          <a:xfrm>
            <a:off x="2377588" y="2369275"/>
            <a:ext cx="600" cy="19050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622" name="Google Shape;622;p4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lang="en"/>
              <a:t>Partition on leftmost item. </a:t>
            </a:r>
            <a:endParaRPr/>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a:t>
            </a:r>
            <a:endParaRPr/>
          </a:p>
        </p:txBody>
      </p:sp>
      <p:sp>
        <p:nvSpPr>
          <p:cNvPr id="628" name="Google Shape;628;p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was the name chosen by Tony Hoare for partition sort.</a:t>
            </a:r>
            <a:endParaRPr/>
          </a:p>
          <a:p>
            <a:pPr indent="-342900" lvl="0" marL="457200" rtl="0" algn="l">
              <a:spcBef>
                <a:spcPts val="600"/>
              </a:spcBef>
              <a:spcAft>
                <a:spcPts val="0"/>
              </a:spcAft>
              <a:buSzPts val="1800"/>
              <a:buChar char="●"/>
            </a:pPr>
            <a:r>
              <a:rPr lang="en"/>
              <a:t>For most common situations, it is empirically the fastest sort.</a:t>
            </a:r>
            <a:endParaRPr/>
          </a:p>
          <a:p>
            <a:pPr indent="-342900" lvl="1" marL="914400" rtl="0" algn="l">
              <a:spcBef>
                <a:spcPts val="0"/>
              </a:spcBef>
              <a:spcAft>
                <a:spcPts val="0"/>
              </a:spcAft>
              <a:buSzPts val="1800"/>
              <a:buChar char="○"/>
            </a:pPr>
            <a:r>
              <a:rPr lang="en"/>
              <a:t>Tony was lucky that the name was correct.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 fast is Quicksort? Need to count number and difficulty of partition operations.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Theoretical analysis:</a:t>
            </a:r>
            <a:endParaRPr/>
          </a:p>
          <a:p>
            <a:pPr indent="-342900" lvl="0" marL="457200" rtl="0" algn="l">
              <a:spcBef>
                <a:spcPts val="600"/>
              </a:spcBef>
              <a:spcAft>
                <a:spcPts val="0"/>
              </a:spcAft>
              <a:buSzPts val="1800"/>
              <a:buChar char="●"/>
            </a:pPr>
            <a:r>
              <a:rPr lang="en"/>
              <a:t>Partitioning costs Θ(K) time, where Θ(K) is the number of elements being partitioned (as we saw in our earlier “interview question”).</a:t>
            </a:r>
            <a:endParaRPr/>
          </a:p>
          <a:p>
            <a:pPr indent="-342900" lvl="0" marL="457200" rtl="0" algn="l">
              <a:spcBef>
                <a:spcPts val="0"/>
              </a:spcBef>
              <a:spcAft>
                <a:spcPts val="0"/>
              </a:spcAft>
              <a:buSzPts val="1800"/>
              <a:buChar char="●"/>
            </a:pPr>
            <a:r>
              <a:rPr lang="en"/>
              <a:t>The interesting twist: Overall runtime will depend crucially on where pivot ends 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32, </a:t>
            </a:r>
            <a:r>
              <a:rPr lang="en"/>
              <a:t>CS61B, Spring 2024</a:t>
            </a:r>
            <a:endParaRPr/>
          </a:p>
        </p:txBody>
      </p:sp>
      <p:sp>
        <p:nvSpPr>
          <p:cNvPr id="154" name="Google Shape;154;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Backstory, Partitioning</a:t>
            </a:r>
            <a:endParaRPr/>
          </a:p>
        </p:txBody>
      </p:sp>
      <p:sp>
        <p:nvSpPr>
          <p:cNvPr id="155" name="Google Shape;155;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Quicksort Backstory, Partitioning</a:t>
            </a:r>
            <a:endParaRPr b="1">
              <a:solidFill>
                <a:schemeClr val="accent3"/>
              </a:solidFill>
              <a:latin typeface="Roboto"/>
              <a:ea typeface="Roboto"/>
              <a:cs typeface="Roboto"/>
              <a:sym typeface="Roboto"/>
            </a:endParaRPr>
          </a:p>
          <a:p>
            <a:pPr indent="-342900" lvl="0" marL="457200" rtl="0" algn="l">
              <a:spcBef>
                <a:spcPts val="0"/>
              </a:spcBef>
              <a:spcAft>
                <a:spcPts val="0"/>
              </a:spcAft>
              <a:buSzPts val="1800"/>
              <a:buChar char="•"/>
            </a:pPr>
            <a:r>
              <a:rPr lang="en"/>
              <a:t>Quicksort</a:t>
            </a:r>
            <a:endParaRPr/>
          </a:p>
          <a:p>
            <a:pPr indent="0" lvl="0" marL="0" rtl="0" algn="l">
              <a:spcBef>
                <a:spcPts val="600"/>
              </a:spcBef>
              <a:spcAft>
                <a:spcPts val="0"/>
              </a:spcAft>
              <a:buNone/>
            </a:pPr>
            <a:r>
              <a:rPr lang="en">
                <a:solidFill>
                  <a:srgbClr val="CCCCCC"/>
                </a:solidFill>
              </a:rPr>
              <a:t>Quicksort Runtime Analysis</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Quicksort Runtime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Avoiding Quicksort Worst Case</a:t>
            </a:r>
            <a:endParaRPr>
              <a:solidFill>
                <a:srgbClr val="CCCCCC"/>
              </a:solidFill>
            </a:endParaRPr>
          </a:p>
          <a:p>
            <a:pPr indent="0" lvl="0" marL="0" rtl="0" algn="l">
              <a:spcBef>
                <a:spcPts val="600"/>
              </a:spcBef>
              <a:spcAft>
                <a:spcPts val="0"/>
              </a:spcAft>
              <a:buNone/>
            </a:pPr>
            <a:r>
              <a:rPr lang="en">
                <a:solidFill>
                  <a:srgbClr val="CCCCCC"/>
                </a:solidFill>
              </a:rPr>
              <a:t>Quicksort Variants</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Philosophies for Avoiding Worst Case Behavior</a:t>
            </a:r>
            <a:endParaRPr>
              <a:solidFill>
                <a:srgbClr val="CCCCCC"/>
              </a:solidFill>
            </a:endParaRPr>
          </a:p>
          <a:p>
            <a:pPr indent="-342900" lvl="0" marL="457200" rtl="0" algn="l">
              <a:spcBef>
                <a:spcPts val="0"/>
              </a:spcBef>
              <a:spcAft>
                <a:spcPts val="0"/>
              </a:spcAft>
              <a:buSzPts val="1800"/>
              <a:buChar char="•"/>
            </a:pPr>
            <a:r>
              <a:rPr lang="en"/>
              <a:t>Quicksort Variant Experiments</a:t>
            </a:r>
            <a:endParaRPr/>
          </a:p>
          <a:p>
            <a:pPr indent="0" lvl="0" marL="0" rtl="0" algn="l">
              <a:spcBef>
                <a:spcPts val="600"/>
              </a:spcBef>
              <a:spcAft>
                <a:spcPts val="0"/>
              </a:spcAft>
              <a:buNone/>
            </a:pPr>
            <a:r>
              <a:rPr lang="en"/>
              <a:t>Quick Select (median finding)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3"/>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32, </a:t>
            </a:r>
            <a:r>
              <a:rPr lang="en"/>
              <a:t>CS61B, Spring 2024</a:t>
            </a:r>
            <a:endParaRPr/>
          </a:p>
        </p:txBody>
      </p:sp>
      <p:sp>
        <p:nvSpPr>
          <p:cNvPr id="634" name="Google Shape;634;p43"/>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Quicksort Runtime Analysis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Quicksort Runtime Analysis</a:t>
            </a:r>
            <a:endParaRPr b="1">
              <a:solidFill>
                <a:schemeClr val="accent3"/>
              </a:solidFill>
              <a:latin typeface="Roboto"/>
              <a:ea typeface="Roboto"/>
              <a:cs typeface="Roboto"/>
              <a:sym typeface="Roboto"/>
            </a:endParaRPr>
          </a:p>
          <a:p>
            <a:pPr indent="-342900" lvl="0" marL="457200" rtl="0" algn="l">
              <a:spcBef>
                <a:spcPts val="0"/>
              </a:spcBef>
              <a:spcAft>
                <a:spcPts val="0"/>
              </a:spcAft>
              <a:buSzPts val="1800"/>
              <a:buChar char="•"/>
            </a:pPr>
            <a:r>
              <a:rPr lang="en"/>
              <a:t>Avoiding Quicksort Worst Case</a:t>
            </a:r>
            <a:endParaRPr/>
          </a:p>
          <a:p>
            <a:pPr indent="0" lvl="0" marL="0" rtl="0" algn="l">
              <a:spcBef>
                <a:spcPts val="600"/>
              </a:spcBef>
              <a:spcAft>
                <a:spcPts val="0"/>
              </a:spcAft>
              <a:buNone/>
            </a:pPr>
            <a:r>
              <a:rPr lang="en"/>
              <a:t>Quicksort Variants</a:t>
            </a:r>
            <a:endParaRPr/>
          </a:p>
          <a:p>
            <a:pPr indent="-342900" lvl="0" marL="457200" rtl="0" algn="l">
              <a:spcBef>
                <a:spcPts val="600"/>
              </a:spcBef>
              <a:spcAft>
                <a:spcPts val="0"/>
              </a:spcAft>
              <a:buSzPts val="1800"/>
              <a:buChar char="•"/>
            </a:pPr>
            <a:r>
              <a:rPr lang="en"/>
              <a:t>Philosophies for Avoiding Worst Case Behavior</a:t>
            </a:r>
            <a:endParaRPr/>
          </a:p>
          <a:p>
            <a:pPr indent="-342900" lvl="0" marL="457200" rtl="0" algn="l">
              <a:spcBef>
                <a:spcPts val="0"/>
              </a:spcBef>
              <a:spcAft>
                <a:spcPts val="0"/>
              </a:spcAft>
              <a:buSzPts val="1800"/>
              <a:buChar char="•"/>
            </a:pPr>
            <a:r>
              <a:rPr lang="en"/>
              <a:t>Quicksort Variant Experiments</a:t>
            </a:r>
            <a:endParaRPr/>
          </a:p>
          <a:p>
            <a:pPr indent="0" lvl="0" marL="0" rtl="0" algn="l">
              <a:spcBef>
                <a:spcPts val="600"/>
              </a:spcBef>
              <a:spcAft>
                <a:spcPts val="0"/>
              </a:spcAft>
              <a:buNone/>
            </a:pPr>
            <a:r>
              <a:rPr lang="en"/>
              <a:t>Quick Select (median finding)</a:t>
            </a:r>
            <a:endParaRPr/>
          </a:p>
        </p:txBody>
      </p:sp>
      <p:sp>
        <p:nvSpPr>
          <p:cNvPr id="635" name="Google Shape;635;p43"/>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Runtime Analysis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Case: Pivot Always Lands in the Middle </a:t>
            </a:r>
            <a:endParaRPr/>
          </a:p>
        </p:txBody>
      </p:sp>
      <p:sp>
        <p:nvSpPr>
          <p:cNvPr id="641" name="Google Shape;641;p44"/>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2" name="Google Shape;642;p44"/>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3" name="Google Shape;643;p44"/>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4" name="Google Shape;644;p44"/>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5" name="Google Shape;645;p44"/>
          <p:cNvSpPr/>
          <p:nvPr/>
        </p:nvSpPr>
        <p:spPr>
          <a:xfrm>
            <a:off x="4010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6" name="Google Shape;646;p44"/>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7" name="Google Shape;647;p44"/>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8" name="Google Shape;648;p44"/>
          <p:cNvSpPr/>
          <p:nvPr/>
        </p:nvSpPr>
        <p:spPr>
          <a:xfrm>
            <a:off x="4381763"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9" name="Google Shape;649;p44"/>
          <p:cNvSpPr/>
          <p:nvPr/>
        </p:nvSpPr>
        <p:spPr>
          <a:xfrm>
            <a:off x="4753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0" name="Google Shape;650;p44"/>
          <p:cNvSpPr/>
          <p:nvPr/>
        </p:nvSpPr>
        <p:spPr>
          <a:xfrm>
            <a:off x="5496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1" name="Google Shape;651;p44"/>
          <p:cNvSpPr/>
          <p:nvPr/>
        </p:nvSpPr>
        <p:spPr>
          <a:xfrm>
            <a:off x="6240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2" name="Google Shape;652;p44"/>
          <p:cNvSpPr/>
          <p:nvPr/>
        </p:nvSpPr>
        <p:spPr>
          <a:xfrm>
            <a:off x="6612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3" name="Google Shape;653;p44"/>
          <p:cNvSpPr/>
          <p:nvPr/>
        </p:nvSpPr>
        <p:spPr>
          <a:xfrm>
            <a:off x="6983759"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4" name="Google Shape;654;p44"/>
          <p:cNvSpPr/>
          <p:nvPr/>
        </p:nvSpPr>
        <p:spPr>
          <a:xfrm>
            <a:off x="5868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5" name="Google Shape;655;p44"/>
          <p:cNvSpPr/>
          <p:nvPr/>
        </p:nvSpPr>
        <p:spPr>
          <a:xfrm>
            <a:off x="5125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656" name="Google Shape;656;p44"/>
          <p:cNvGrpSpPr/>
          <p:nvPr/>
        </p:nvGrpSpPr>
        <p:grpSpPr>
          <a:xfrm>
            <a:off x="1779763" y="1131325"/>
            <a:ext cx="5585872" cy="609600"/>
            <a:chOff x="1675900" y="1131325"/>
            <a:chExt cx="5585872" cy="609600"/>
          </a:xfrm>
        </p:grpSpPr>
        <p:sp>
          <p:nvSpPr>
            <p:cNvPr id="657" name="Google Shape;657;p44"/>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8" name="Google Shape;658;p44"/>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9" name="Google Shape;659;p44"/>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0" name="Google Shape;660;p44"/>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1" name="Google Shape;661;p44"/>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2" name="Google Shape;662;p44"/>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3" name="Google Shape;663;p44"/>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4" name="Google Shape;664;p44"/>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5" name="Google Shape;665;p44"/>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6" name="Google Shape;666;p44"/>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7" name="Google Shape;667;p44"/>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8" name="Google Shape;668;p44"/>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9" name="Google Shape;669;p44"/>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0" name="Google Shape;670;p44"/>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1" name="Google Shape;671;p44"/>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672" name="Google Shape;672;p44"/>
            <p:cNvCxnSpPr>
              <a:stCxn id="641" idx="2"/>
              <a:endCxn id="664"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673" name="Google Shape;673;p44"/>
          <p:cNvGrpSpPr/>
          <p:nvPr/>
        </p:nvGrpSpPr>
        <p:grpSpPr>
          <a:xfrm>
            <a:off x="1779763" y="1740925"/>
            <a:ext cx="5580797" cy="609600"/>
            <a:chOff x="1675900" y="1740925"/>
            <a:chExt cx="5580797" cy="609600"/>
          </a:xfrm>
        </p:grpSpPr>
        <p:sp>
          <p:nvSpPr>
            <p:cNvPr id="674" name="Google Shape;674;p44"/>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5" name="Google Shape;675;p44"/>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6" name="Google Shape;676;p44"/>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7" name="Google Shape;677;p44"/>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8" name="Google Shape;678;p44"/>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9" name="Google Shape;679;p44"/>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0" name="Google Shape;680;p44"/>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1" name="Google Shape;681;p44"/>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2" name="Google Shape;682;p44"/>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3" name="Google Shape;683;p44"/>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4" name="Google Shape;684;p44"/>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5" name="Google Shape;685;p44"/>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6" name="Google Shape;686;p44"/>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7" name="Google Shape;687;p44"/>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8" name="Google Shape;688;p44"/>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689" name="Google Shape;689;p44"/>
            <p:cNvCxnSpPr>
              <a:stCxn id="657" idx="2"/>
              <a:endCxn id="679"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90" name="Google Shape;690;p44"/>
            <p:cNvCxnSpPr>
              <a:stCxn id="665" idx="2"/>
              <a:endCxn id="687"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691" name="Google Shape;691;p44"/>
          <p:cNvGrpSpPr/>
          <p:nvPr/>
        </p:nvGrpSpPr>
        <p:grpSpPr>
          <a:xfrm>
            <a:off x="1778364" y="2350525"/>
            <a:ext cx="5580796" cy="696300"/>
            <a:chOff x="1674501" y="2350525"/>
            <a:chExt cx="5580796" cy="696300"/>
          </a:xfrm>
        </p:grpSpPr>
        <p:sp>
          <p:nvSpPr>
            <p:cNvPr id="692" name="Google Shape;692;p44"/>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3" name="Google Shape;693;p44"/>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4" name="Google Shape;694;p44"/>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5" name="Google Shape;695;p44"/>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6" name="Google Shape;696;p44"/>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7" name="Google Shape;697;p44"/>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8" name="Google Shape;698;p44"/>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9" name="Google Shape;699;p44"/>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0" name="Google Shape;700;p44"/>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1" name="Google Shape;701;p44"/>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2" name="Google Shape;702;p44"/>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3" name="Google Shape;703;p44"/>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4" name="Google Shape;704;p44"/>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5" name="Google Shape;705;p44"/>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06" name="Google Shape;706;p44"/>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707" name="Google Shape;707;p44"/>
            <p:cNvCxnSpPr>
              <a:stCxn id="674" idx="2"/>
              <a:endCxn id="693"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708" name="Google Shape;708;p44"/>
            <p:cNvCxnSpPr>
              <a:stCxn id="676" idx="2"/>
              <a:endCxn id="695"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709" name="Google Shape;709;p44"/>
            <p:cNvCxnSpPr>
              <a:stCxn id="682" idx="2"/>
              <a:endCxn id="706"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710" name="Google Shape;710;p44"/>
            <p:cNvCxnSpPr>
              <a:stCxn id="684" idx="2"/>
              <a:endCxn id="703"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711" name="Google Shape;711;p44"/>
          <p:cNvGrpSpPr/>
          <p:nvPr/>
        </p:nvGrpSpPr>
        <p:grpSpPr>
          <a:xfrm>
            <a:off x="1778364" y="3615625"/>
            <a:ext cx="5580796" cy="345600"/>
            <a:chOff x="1674501" y="3615625"/>
            <a:chExt cx="5580796" cy="345600"/>
          </a:xfrm>
        </p:grpSpPr>
        <p:sp>
          <p:nvSpPr>
            <p:cNvPr id="712" name="Google Shape;712;p44"/>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3" name="Google Shape;713;p44"/>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4" name="Google Shape;714;p44"/>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5" name="Google Shape;715;p44"/>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6" name="Google Shape;716;p44"/>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7" name="Google Shape;717;p44"/>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8" name="Google Shape;718;p44"/>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9" name="Google Shape;719;p44"/>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0" name="Google Shape;720;p44"/>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1" name="Google Shape;721;p44"/>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2" name="Google Shape;722;p44"/>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3" name="Google Shape;723;p44"/>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4" name="Google Shape;724;p44"/>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5" name="Google Shape;725;p44"/>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6" name="Google Shape;726;p44"/>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727" name="Google Shape;727;p44"/>
          <p:cNvSpPr txBox="1"/>
          <p:nvPr/>
        </p:nvSpPr>
        <p:spPr>
          <a:xfrm>
            <a:off x="3127363" y="31787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
                                        <p:tgtEl>
                                          <p:spTgt spid="6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
                                        <p:tgtEl>
                                          <p:spTgt spid="6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000"/>
                                        <p:tgtEl>
                                          <p:spTgt spid="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
                                        <p:tgtEl>
                                          <p:spTgt spid="7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31" name="Shape 731"/>
        <p:cNvGrpSpPr/>
        <p:nvPr/>
      </p:nvGrpSpPr>
      <p:grpSpPr>
        <a:xfrm>
          <a:off x="0" y="0"/>
          <a:ext cx="0" cy="0"/>
          <a:chOff x="0" y="0"/>
          <a:chExt cx="0" cy="0"/>
        </a:xfrm>
      </p:grpSpPr>
      <p:sp>
        <p:nvSpPr>
          <p:cNvPr id="732" name="Google Shape;732;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Case Runtime?</a:t>
            </a:r>
            <a:endParaRPr/>
          </a:p>
        </p:txBody>
      </p:sp>
      <p:sp>
        <p:nvSpPr>
          <p:cNvPr id="733" name="Google Shape;733;p45"/>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4" name="Google Shape;734;p45"/>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5" name="Google Shape;735;p45"/>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6" name="Google Shape;736;p45"/>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7" name="Google Shape;737;p45"/>
          <p:cNvSpPr/>
          <p:nvPr/>
        </p:nvSpPr>
        <p:spPr>
          <a:xfrm>
            <a:off x="4010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8" name="Google Shape;738;p45"/>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9" name="Google Shape;739;p45"/>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0" name="Google Shape;740;p45"/>
          <p:cNvSpPr/>
          <p:nvPr/>
        </p:nvSpPr>
        <p:spPr>
          <a:xfrm>
            <a:off x="4381763"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1" name="Google Shape;741;p45"/>
          <p:cNvSpPr/>
          <p:nvPr/>
        </p:nvSpPr>
        <p:spPr>
          <a:xfrm>
            <a:off x="4753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2" name="Google Shape;742;p45"/>
          <p:cNvSpPr/>
          <p:nvPr/>
        </p:nvSpPr>
        <p:spPr>
          <a:xfrm>
            <a:off x="5496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3" name="Google Shape;743;p45"/>
          <p:cNvSpPr/>
          <p:nvPr/>
        </p:nvSpPr>
        <p:spPr>
          <a:xfrm>
            <a:off x="6240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4" name="Google Shape;744;p45"/>
          <p:cNvSpPr/>
          <p:nvPr/>
        </p:nvSpPr>
        <p:spPr>
          <a:xfrm>
            <a:off x="6612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5" name="Google Shape;745;p45"/>
          <p:cNvSpPr/>
          <p:nvPr/>
        </p:nvSpPr>
        <p:spPr>
          <a:xfrm>
            <a:off x="6983759"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6" name="Google Shape;746;p45"/>
          <p:cNvSpPr/>
          <p:nvPr/>
        </p:nvSpPr>
        <p:spPr>
          <a:xfrm>
            <a:off x="5868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7" name="Google Shape;747;p45"/>
          <p:cNvSpPr/>
          <p:nvPr/>
        </p:nvSpPr>
        <p:spPr>
          <a:xfrm>
            <a:off x="5125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748" name="Google Shape;748;p45"/>
          <p:cNvGrpSpPr/>
          <p:nvPr/>
        </p:nvGrpSpPr>
        <p:grpSpPr>
          <a:xfrm>
            <a:off x="1779763" y="1131325"/>
            <a:ext cx="5585872" cy="609600"/>
            <a:chOff x="1675900" y="1131325"/>
            <a:chExt cx="5585872" cy="609600"/>
          </a:xfrm>
        </p:grpSpPr>
        <p:sp>
          <p:nvSpPr>
            <p:cNvPr id="749" name="Google Shape;749;p45"/>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0" name="Google Shape;750;p45"/>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1" name="Google Shape;751;p45"/>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2" name="Google Shape;752;p45"/>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3" name="Google Shape;753;p45"/>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4" name="Google Shape;754;p45"/>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5" name="Google Shape;755;p45"/>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6" name="Google Shape;756;p45"/>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7" name="Google Shape;757;p45"/>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8" name="Google Shape;758;p45"/>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9" name="Google Shape;759;p45"/>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0" name="Google Shape;760;p45"/>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1" name="Google Shape;761;p45"/>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2" name="Google Shape;762;p45"/>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3" name="Google Shape;763;p45"/>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764" name="Google Shape;764;p45"/>
            <p:cNvCxnSpPr>
              <a:stCxn id="733" idx="2"/>
              <a:endCxn id="756"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765" name="Google Shape;765;p45"/>
          <p:cNvGrpSpPr/>
          <p:nvPr/>
        </p:nvGrpSpPr>
        <p:grpSpPr>
          <a:xfrm>
            <a:off x="1779763" y="1740925"/>
            <a:ext cx="5580797" cy="609600"/>
            <a:chOff x="1675900" y="1740925"/>
            <a:chExt cx="5580797" cy="609600"/>
          </a:xfrm>
        </p:grpSpPr>
        <p:sp>
          <p:nvSpPr>
            <p:cNvPr id="766" name="Google Shape;766;p45"/>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7" name="Google Shape;767;p45"/>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8" name="Google Shape;768;p45"/>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69" name="Google Shape;769;p45"/>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0" name="Google Shape;770;p45"/>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1" name="Google Shape;771;p45"/>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2" name="Google Shape;772;p45"/>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3" name="Google Shape;773;p45"/>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4" name="Google Shape;774;p45"/>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5" name="Google Shape;775;p45"/>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6" name="Google Shape;776;p45"/>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7" name="Google Shape;777;p45"/>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8" name="Google Shape;778;p45"/>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9" name="Google Shape;779;p45"/>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0" name="Google Shape;780;p45"/>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781" name="Google Shape;781;p45"/>
            <p:cNvCxnSpPr>
              <a:stCxn id="749" idx="2"/>
              <a:endCxn id="771"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782" name="Google Shape;782;p45"/>
            <p:cNvCxnSpPr>
              <a:stCxn id="757" idx="2"/>
              <a:endCxn id="779"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783" name="Google Shape;783;p45"/>
          <p:cNvGrpSpPr/>
          <p:nvPr/>
        </p:nvGrpSpPr>
        <p:grpSpPr>
          <a:xfrm>
            <a:off x="1778364" y="2350525"/>
            <a:ext cx="5580796" cy="696300"/>
            <a:chOff x="1674501" y="2350525"/>
            <a:chExt cx="5580796" cy="696300"/>
          </a:xfrm>
        </p:grpSpPr>
        <p:sp>
          <p:nvSpPr>
            <p:cNvPr id="784" name="Google Shape;784;p45"/>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5" name="Google Shape;785;p45"/>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6" name="Google Shape;786;p45"/>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7" name="Google Shape;787;p45"/>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8" name="Google Shape;788;p45"/>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9" name="Google Shape;789;p45"/>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0" name="Google Shape;790;p45"/>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1" name="Google Shape;791;p45"/>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2" name="Google Shape;792;p45"/>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3" name="Google Shape;793;p45"/>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4" name="Google Shape;794;p45"/>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5" name="Google Shape;795;p45"/>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6" name="Google Shape;796;p45"/>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7" name="Google Shape;797;p45"/>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8" name="Google Shape;798;p45"/>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799" name="Google Shape;799;p45"/>
            <p:cNvCxnSpPr>
              <a:stCxn id="766" idx="2"/>
              <a:endCxn id="785"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800" name="Google Shape;800;p45"/>
            <p:cNvCxnSpPr>
              <a:stCxn id="768" idx="2"/>
              <a:endCxn id="787"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801" name="Google Shape;801;p45"/>
            <p:cNvCxnSpPr>
              <a:stCxn id="774" idx="2"/>
              <a:endCxn id="798"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802" name="Google Shape;802;p45"/>
            <p:cNvCxnSpPr>
              <a:stCxn id="776" idx="2"/>
              <a:endCxn id="795"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803" name="Google Shape;803;p45"/>
          <p:cNvGrpSpPr/>
          <p:nvPr/>
        </p:nvGrpSpPr>
        <p:grpSpPr>
          <a:xfrm>
            <a:off x="1778364" y="3615625"/>
            <a:ext cx="5580796" cy="345600"/>
            <a:chOff x="1674501" y="3615625"/>
            <a:chExt cx="5580796" cy="345600"/>
          </a:xfrm>
        </p:grpSpPr>
        <p:sp>
          <p:nvSpPr>
            <p:cNvPr id="804" name="Google Shape;804;p45"/>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5" name="Google Shape;805;p45"/>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6" name="Google Shape;806;p45"/>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7" name="Google Shape;807;p45"/>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8" name="Google Shape;808;p45"/>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9" name="Google Shape;809;p45"/>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0" name="Google Shape;810;p45"/>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1" name="Google Shape;811;p45"/>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2" name="Google Shape;812;p45"/>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3" name="Google Shape;813;p45"/>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4" name="Google Shape;814;p45"/>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5" name="Google Shape;815;p45"/>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6" name="Google Shape;816;p45"/>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7" name="Google Shape;817;p45"/>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8" name="Google Shape;818;p45"/>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819" name="Google Shape;819;p45"/>
          <p:cNvSpPr txBox="1"/>
          <p:nvPr/>
        </p:nvSpPr>
        <p:spPr>
          <a:xfrm>
            <a:off x="3127363" y="31787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
        <p:nvSpPr>
          <p:cNvPr id="820" name="Google Shape;820;p45"/>
          <p:cNvSpPr txBox="1"/>
          <p:nvPr>
            <p:ph idx="1" type="body"/>
          </p:nvPr>
        </p:nvSpPr>
        <p:spPr>
          <a:xfrm>
            <a:off x="243000" y="4100700"/>
            <a:ext cx="8443800" cy="60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best case runtime?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4" name="Shape 824"/>
        <p:cNvGrpSpPr/>
        <p:nvPr/>
      </p:nvGrpSpPr>
      <p:grpSpPr>
        <a:xfrm>
          <a:off x="0" y="0"/>
          <a:ext cx="0" cy="0"/>
          <a:chOff x="0" y="0"/>
          <a:chExt cx="0" cy="0"/>
        </a:xfrm>
      </p:grpSpPr>
      <p:sp>
        <p:nvSpPr>
          <p:cNvPr id="825" name="Google Shape;825;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Case Runtime?</a:t>
            </a:r>
            <a:endParaRPr/>
          </a:p>
        </p:txBody>
      </p:sp>
      <p:sp>
        <p:nvSpPr>
          <p:cNvPr id="826" name="Google Shape;826;p46"/>
          <p:cNvSpPr/>
          <p:nvPr/>
        </p:nvSpPr>
        <p:spPr>
          <a:xfrm>
            <a:off x="408163" y="13191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27" name="Google Shape;827;p46"/>
          <p:cNvSpPr/>
          <p:nvPr/>
        </p:nvSpPr>
        <p:spPr>
          <a:xfrm>
            <a:off x="779876"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28" name="Google Shape;828;p46"/>
          <p:cNvSpPr/>
          <p:nvPr/>
        </p:nvSpPr>
        <p:spPr>
          <a:xfrm>
            <a:off x="1523304"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29" name="Google Shape;829;p46"/>
          <p:cNvSpPr/>
          <p:nvPr/>
        </p:nvSpPr>
        <p:spPr>
          <a:xfrm>
            <a:off x="2266732"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0" name="Google Shape;830;p46"/>
          <p:cNvSpPr/>
          <p:nvPr/>
        </p:nvSpPr>
        <p:spPr>
          <a:xfrm>
            <a:off x="2638445"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1" name="Google Shape;831;p46"/>
          <p:cNvSpPr/>
          <p:nvPr/>
        </p:nvSpPr>
        <p:spPr>
          <a:xfrm>
            <a:off x="1895018"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2" name="Google Shape;832;p46"/>
          <p:cNvSpPr/>
          <p:nvPr/>
        </p:nvSpPr>
        <p:spPr>
          <a:xfrm>
            <a:off x="1151590"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3" name="Google Shape;833;p46"/>
          <p:cNvSpPr/>
          <p:nvPr/>
        </p:nvSpPr>
        <p:spPr>
          <a:xfrm>
            <a:off x="3010163"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4" name="Google Shape;834;p46"/>
          <p:cNvSpPr/>
          <p:nvPr/>
        </p:nvSpPr>
        <p:spPr>
          <a:xfrm>
            <a:off x="3381876"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5" name="Google Shape;835;p46"/>
          <p:cNvSpPr/>
          <p:nvPr/>
        </p:nvSpPr>
        <p:spPr>
          <a:xfrm>
            <a:off x="4125304"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6" name="Google Shape;836;p46"/>
          <p:cNvSpPr/>
          <p:nvPr/>
        </p:nvSpPr>
        <p:spPr>
          <a:xfrm>
            <a:off x="4868732"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7" name="Google Shape;837;p46"/>
          <p:cNvSpPr/>
          <p:nvPr/>
        </p:nvSpPr>
        <p:spPr>
          <a:xfrm>
            <a:off x="5240445"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8" name="Google Shape;838;p46"/>
          <p:cNvSpPr/>
          <p:nvPr/>
        </p:nvSpPr>
        <p:spPr>
          <a:xfrm>
            <a:off x="5612159"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9" name="Google Shape;839;p46"/>
          <p:cNvSpPr/>
          <p:nvPr/>
        </p:nvSpPr>
        <p:spPr>
          <a:xfrm>
            <a:off x="4497018"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0" name="Google Shape;840;p46"/>
          <p:cNvSpPr/>
          <p:nvPr/>
        </p:nvSpPr>
        <p:spPr>
          <a:xfrm>
            <a:off x="3753590"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841" name="Google Shape;841;p46"/>
          <p:cNvGrpSpPr/>
          <p:nvPr/>
        </p:nvGrpSpPr>
        <p:grpSpPr>
          <a:xfrm>
            <a:off x="408163" y="1664725"/>
            <a:ext cx="5585872" cy="609600"/>
            <a:chOff x="1675900" y="1131325"/>
            <a:chExt cx="5585872" cy="609600"/>
          </a:xfrm>
        </p:grpSpPr>
        <p:sp>
          <p:nvSpPr>
            <p:cNvPr id="842" name="Google Shape;842;p46"/>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3" name="Google Shape;843;p46"/>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4" name="Google Shape;844;p46"/>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5" name="Google Shape;845;p46"/>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6" name="Google Shape;846;p46"/>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7" name="Google Shape;847;p46"/>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8" name="Google Shape;848;p46"/>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9" name="Google Shape;849;p46"/>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0" name="Google Shape;850;p46"/>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1" name="Google Shape;851;p46"/>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2" name="Google Shape;852;p46"/>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3" name="Google Shape;853;p46"/>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4" name="Google Shape;854;p46"/>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5" name="Google Shape;855;p46"/>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6" name="Google Shape;856;p46"/>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857" name="Google Shape;857;p46"/>
            <p:cNvCxnSpPr>
              <a:stCxn id="826" idx="2"/>
              <a:endCxn id="849"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858" name="Google Shape;858;p46"/>
          <p:cNvGrpSpPr/>
          <p:nvPr/>
        </p:nvGrpSpPr>
        <p:grpSpPr>
          <a:xfrm>
            <a:off x="408163" y="2274325"/>
            <a:ext cx="5580797" cy="609600"/>
            <a:chOff x="1675900" y="1740925"/>
            <a:chExt cx="5580797" cy="609600"/>
          </a:xfrm>
        </p:grpSpPr>
        <p:sp>
          <p:nvSpPr>
            <p:cNvPr id="859" name="Google Shape;859;p46"/>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0" name="Google Shape;860;p46"/>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1" name="Google Shape;861;p46"/>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2" name="Google Shape;862;p46"/>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3" name="Google Shape;863;p46"/>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4" name="Google Shape;864;p46"/>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5" name="Google Shape;865;p46"/>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6" name="Google Shape;866;p46"/>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7" name="Google Shape;867;p46"/>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8" name="Google Shape;868;p46"/>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69" name="Google Shape;869;p46"/>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70" name="Google Shape;870;p46"/>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71" name="Google Shape;871;p46"/>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72" name="Google Shape;872;p46"/>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73" name="Google Shape;873;p46"/>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874" name="Google Shape;874;p46"/>
            <p:cNvCxnSpPr>
              <a:stCxn id="842" idx="2"/>
              <a:endCxn id="864"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875" name="Google Shape;875;p46"/>
            <p:cNvCxnSpPr>
              <a:stCxn id="850" idx="2"/>
              <a:endCxn id="872"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876" name="Google Shape;876;p46"/>
          <p:cNvGrpSpPr/>
          <p:nvPr/>
        </p:nvGrpSpPr>
        <p:grpSpPr>
          <a:xfrm>
            <a:off x="406764" y="2883925"/>
            <a:ext cx="5580796" cy="696300"/>
            <a:chOff x="1674501" y="2350525"/>
            <a:chExt cx="5580796" cy="696300"/>
          </a:xfrm>
        </p:grpSpPr>
        <p:sp>
          <p:nvSpPr>
            <p:cNvPr id="877" name="Google Shape;877;p46"/>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78" name="Google Shape;878;p46"/>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79" name="Google Shape;879;p46"/>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0" name="Google Shape;880;p46"/>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1" name="Google Shape;881;p46"/>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2" name="Google Shape;882;p46"/>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3" name="Google Shape;883;p46"/>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4" name="Google Shape;884;p46"/>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5" name="Google Shape;885;p46"/>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6" name="Google Shape;886;p46"/>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7" name="Google Shape;887;p46"/>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8" name="Google Shape;888;p46"/>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89" name="Google Shape;889;p46"/>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90" name="Google Shape;890;p46"/>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91" name="Google Shape;891;p46"/>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892" name="Google Shape;892;p46"/>
            <p:cNvCxnSpPr>
              <a:stCxn id="859" idx="2"/>
              <a:endCxn id="878"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893" name="Google Shape;893;p46"/>
            <p:cNvCxnSpPr>
              <a:stCxn id="861" idx="2"/>
              <a:endCxn id="880"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894" name="Google Shape;894;p46"/>
            <p:cNvCxnSpPr>
              <a:stCxn id="867" idx="2"/>
              <a:endCxn id="891"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895" name="Google Shape;895;p46"/>
            <p:cNvCxnSpPr>
              <a:stCxn id="869" idx="2"/>
              <a:endCxn id="888"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896" name="Google Shape;896;p46"/>
          <p:cNvGrpSpPr/>
          <p:nvPr/>
        </p:nvGrpSpPr>
        <p:grpSpPr>
          <a:xfrm>
            <a:off x="406764" y="4149025"/>
            <a:ext cx="5580796" cy="345600"/>
            <a:chOff x="1674501" y="3615625"/>
            <a:chExt cx="5580796" cy="345600"/>
          </a:xfrm>
        </p:grpSpPr>
        <p:sp>
          <p:nvSpPr>
            <p:cNvPr id="897" name="Google Shape;897;p46"/>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98" name="Google Shape;898;p46"/>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99" name="Google Shape;899;p46"/>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0" name="Google Shape;900;p46"/>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1" name="Google Shape;901;p46"/>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2" name="Google Shape;902;p46"/>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3" name="Google Shape;903;p46"/>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4" name="Google Shape;904;p46"/>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5" name="Google Shape;905;p46"/>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6" name="Google Shape;906;p46"/>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7" name="Google Shape;907;p46"/>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8" name="Google Shape;908;p46"/>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09" name="Google Shape;909;p46"/>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10" name="Google Shape;910;p46"/>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11" name="Google Shape;911;p46"/>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912" name="Google Shape;912;p46"/>
          <p:cNvSpPr txBox="1"/>
          <p:nvPr/>
        </p:nvSpPr>
        <p:spPr>
          <a:xfrm>
            <a:off x="1755763" y="37121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
        <p:nvSpPr>
          <p:cNvPr id="913" name="Google Shape;913;p46"/>
          <p:cNvSpPr txBox="1"/>
          <p:nvPr/>
        </p:nvSpPr>
        <p:spPr>
          <a:xfrm>
            <a:off x="6324650" y="773950"/>
            <a:ext cx="25356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Total work at each level:</a:t>
            </a:r>
            <a:endParaRPr sz="1600">
              <a:latin typeface="Roboto"/>
              <a:ea typeface="Roboto"/>
              <a:cs typeface="Roboto"/>
              <a:sym typeface="Roboto"/>
            </a:endParaRPr>
          </a:p>
        </p:txBody>
      </p:sp>
      <p:sp>
        <p:nvSpPr>
          <p:cNvPr id="914" name="Google Shape;914;p46"/>
          <p:cNvSpPr txBox="1"/>
          <p:nvPr/>
        </p:nvSpPr>
        <p:spPr>
          <a:xfrm>
            <a:off x="7434425" y="1184025"/>
            <a:ext cx="747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5454"/>
                </a:solidFill>
                <a:highlight>
                  <a:srgbClr val="FFFFFF"/>
                </a:highlight>
                <a:latin typeface="Roboto"/>
                <a:ea typeface="Roboto"/>
                <a:cs typeface="Roboto"/>
                <a:sym typeface="Roboto"/>
              </a:rPr>
              <a:t>≈ </a:t>
            </a:r>
            <a:r>
              <a:rPr lang="en" sz="1600">
                <a:latin typeface="Roboto"/>
                <a:ea typeface="Roboto"/>
                <a:cs typeface="Roboto"/>
                <a:sym typeface="Roboto"/>
              </a:rPr>
              <a:t>N</a:t>
            </a:r>
            <a:endParaRPr sz="1600">
              <a:latin typeface="Roboto"/>
              <a:ea typeface="Roboto"/>
              <a:cs typeface="Roboto"/>
              <a:sym typeface="Roboto"/>
            </a:endParaRPr>
          </a:p>
        </p:txBody>
      </p:sp>
      <p:sp>
        <p:nvSpPr>
          <p:cNvPr id="915" name="Google Shape;915;p46"/>
          <p:cNvSpPr txBox="1"/>
          <p:nvPr/>
        </p:nvSpPr>
        <p:spPr>
          <a:xfrm>
            <a:off x="6824825" y="1869825"/>
            <a:ext cx="187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N/2 + </a:t>
            </a: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N/2 = </a:t>
            </a: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a:t>
            </a:r>
            <a:endParaRPr sz="1600">
              <a:latin typeface="Roboto"/>
              <a:ea typeface="Roboto"/>
              <a:cs typeface="Roboto"/>
              <a:sym typeface="Roboto"/>
            </a:endParaRPr>
          </a:p>
        </p:txBody>
      </p:sp>
      <p:sp>
        <p:nvSpPr>
          <p:cNvPr id="916" name="Google Shape;916;p46"/>
          <p:cNvSpPr txBox="1"/>
          <p:nvPr/>
        </p:nvSpPr>
        <p:spPr>
          <a:xfrm>
            <a:off x="6977225" y="2479425"/>
            <a:ext cx="187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N/4 * 4 = </a:t>
            </a: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a:t>
            </a:r>
            <a:endParaRPr sz="1600">
              <a:latin typeface="Roboto"/>
              <a:ea typeface="Roboto"/>
              <a:cs typeface="Roboto"/>
              <a:sym typeface="Roboto"/>
            </a:endParaRPr>
          </a:p>
        </p:txBody>
      </p:sp>
      <p:sp>
        <p:nvSpPr>
          <p:cNvPr id="917" name="Google Shape;917;p46"/>
          <p:cNvSpPr txBox="1"/>
          <p:nvPr/>
        </p:nvSpPr>
        <p:spPr>
          <a:xfrm>
            <a:off x="6284675" y="3749400"/>
            <a:ext cx="2859300" cy="12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Overall runtime:</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Θ(NH) where H = </a:t>
            </a:r>
            <a:r>
              <a:rPr lang="en" sz="1600">
                <a:solidFill>
                  <a:schemeClr val="dk1"/>
                </a:solidFill>
                <a:latin typeface="Roboto"/>
                <a:ea typeface="Roboto"/>
                <a:cs typeface="Roboto"/>
                <a:sym typeface="Roboto"/>
              </a:rPr>
              <a:t>Θ(</a:t>
            </a:r>
            <a:r>
              <a:rPr lang="en" sz="1600">
                <a:latin typeface="Roboto"/>
                <a:ea typeface="Roboto"/>
                <a:cs typeface="Roboto"/>
                <a:sym typeface="Roboto"/>
              </a:rPr>
              <a:t>log 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so: Θ(N log N)</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1"/>
                                        <p:tgtEl>
                                          <p:spTgt spid="9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
                                        <p:tgtEl>
                                          <p:spTgt spid="9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
                                        <p:tgtEl>
                                          <p:spTgt spid="9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
                                        <p:tgtEl>
                                          <p:spTgt spid="9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
                                        <p:tgtEl>
                                          <p:spTgt spid="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21" name="Shape 921"/>
        <p:cNvGrpSpPr/>
        <p:nvPr/>
      </p:nvGrpSpPr>
      <p:grpSpPr>
        <a:xfrm>
          <a:off x="0" y="0"/>
          <a:ext cx="0" cy="0"/>
          <a:chOff x="0" y="0"/>
          <a:chExt cx="0" cy="0"/>
        </a:xfrm>
      </p:grpSpPr>
      <p:sp>
        <p:nvSpPr>
          <p:cNvPr id="922" name="Google Shape;922;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Case: Pivot Always Lands at Beginning of Array</a:t>
            </a:r>
            <a:endParaRPr/>
          </a:p>
        </p:txBody>
      </p:sp>
      <p:grpSp>
        <p:nvGrpSpPr>
          <p:cNvPr id="923" name="Google Shape;923;p47"/>
          <p:cNvGrpSpPr/>
          <p:nvPr/>
        </p:nvGrpSpPr>
        <p:grpSpPr>
          <a:xfrm>
            <a:off x="4599288" y="799625"/>
            <a:ext cx="2235369" cy="345600"/>
            <a:chOff x="1779763" y="785725"/>
            <a:chExt cx="2235369" cy="345600"/>
          </a:xfrm>
        </p:grpSpPr>
        <p:sp>
          <p:nvSpPr>
            <p:cNvPr id="924" name="Google Shape;924;p47"/>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25" name="Google Shape;925;p47"/>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26" name="Google Shape;926;p47"/>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27" name="Google Shape;927;p47"/>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28" name="Google Shape;928;p47"/>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29" name="Google Shape;929;p47"/>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930" name="Google Shape;930;p47"/>
          <p:cNvGrpSpPr/>
          <p:nvPr/>
        </p:nvGrpSpPr>
        <p:grpSpPr>
          <a:xfrm>
            <a:off x="4599288" y="1422792"/>
            <a:ext cx="2235369" cy="345600"/>
            <a:chOff x="1779763" y="1344828"/>
            <a:chExt cx="2235369" cy="345600"/>
          </a:xfrm>
        </p:grpSpPr>
        <p:sp>
          <p:nvSpPr>
            <p:cNvPr id="931" name="Google Shape;931;p47"/>
            <p:cNvSpPr/>
            <p:nvPr/>
          </p:nvSpPr>
          <p:spPr>
            <a:xfrm>
              <a:off x="1779763" y="1344828"/>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32" name="Google Shape;932;p47"/>
            <p:cNvSpPr/>
            <p:nvPr/>
          </p:nvSpPr>
          <p:spPr>
            <a:xfrm>
              <a:off x="2151476" y="1344828"/>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33" name="Google Shape;933;p47"/>
            <p:cNvSpPr/>
            <p:nvPr/>
          </p:nvSpPr>
          <p:spPr>
            <a:xfrm>
              <a:off x="2894904"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34" name="Google Shape;934;p47"/>
            <p:cNvSpPr/>
            <p:nvPr/>
          </p:nvSpPr>
          <p:spPr>
            <a:xfrm>
              <a:off x="3638332"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35" name="Google Shape;935;p47"/>
            <p:cNvSpPr/>
            <p:nvPr/>
          </p:nvSpPr>
          <p:spPr>
            <a:xfrm>
              <a:off x="3266618"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36" name="Google Shape;936;p47"/>
            <p:cNvSpPr/>
            <p:nvPr/>
          </p:nvSpPr>
          <p:spPr>
            <a:xfrm>
              <a:off x="2523190"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937" name="Google Shape;937;p47"/>
          <p:cNvGrpSpPr/>
          <p:nvPr/>
        </p:nvGrpSpPr>
        <p:grpSpPr>
          <a:xfrm>
            <a:off x="4599288" y="2045958"/>
            <a:ext cx="2235369" cy="345600"/>
            <a:chOff x="1779763" y="2089175"/>
            <a:chExt cx="2235369" cy="345600"/>
          </a:xfrm>
        </p:grpSpPr>
        <p:sp>
          <p:nvSpPr>
            <p:cNvPr id="938" name="Google Shape;938;p47"/>
            <p:cNvSpPr/>
            <p:nvPr/>
          </p:nvSpPr>
          <p:spPr>
            <a:xfrm>
              <a:off x="1779763"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39" name="Google Shape;939;p47"/>
            <p:cNvSpPr/>
            <p:nvPr/>
          </p:nvSpPr>
          <p:spPr>
            <a:xfrm>
              <a:off x="2151476"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40" name="Google Shape;940;p47"/>
            <p:cNvSpPr/>
            <p:nvPr/>
          </p:nvSpPr>
          <p:spPr>
            <a:xfrm>
              <a:off x="2894904"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41" name="Google Shape;941;p47"/>
            <p:cNvSpPr/>
            <p:nvPr/>
          </p:nvSpPr>
          <p:spPr>
            <a:xfrm>
              <a:off x="3638332"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42" name="Google Shape;942;p47"/>
            <p:cNvSpPr/>
            <p:nvPr/>
          </p:nvSpPr>
          <p:spPr>
            <a:xfrm>
              <a:off x="3266618"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43" name="Google Shape;943;p47"/>
            <p:cNvSpPr/>
            <p:nvPr/>
          </p:nvSpPr>
          <p:spPr>
            <a:xfrm>
              <a:off x="2523190" y="20891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944" name="Google Shape;944;p47"/>
          <p:cNvGrpSpPr/>
          <p:nvPr/>
        </p:nvGrpSpPr>
        <p:grpSpPr>
          <a:xfrm>
            <a:off x="4599288" y="2669125"/>
            <a:ext cx="2235369" cy="345600"/>
            <a:chOff x="1779763" y="2764075"/>
            <a:chExt cx="2235369" cy="345600"/>
          </a:xfrm>
        </p:grpSpPr>
        <p:sp>
          <p:nvSpPr>
            <p:cNvPr id="945" name="Google Shape;945;p47"/>
            <p:cNvSpPr/>
            <p:nvPr/>
          </p:nvSpPr>
          <p:spPr>
            <a:xfrm>
              <a:off x="1779763"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46" name="Google Shape;946;p47"/>
            <p:cNvSpPr/>
            <p:nvPr/>
          </p:nvSpPr>
          <p:spPr>
            <a:xfrm>
              <a:off x="2151476"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47" name="Google Shape;947;p47"/>
            <p:cNvSpPr/>
            <p:nvPr/>
          </p:nvSpPr>
          <p:spPr>
            <a:xfrm>
              <a:off x="2894904" y="27640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48" name="Google Shape;948;p47"/>
            <p:cNvSpPr/>
            <p:nvPr/>
          </p:nvSpPr>
          <p:spPr>
            <a:xfrm>
              <a:off x="3638332"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49" name="Google Shape;949;p47"/>
            <p:cNvSpPr/>
            <p:nvPr/>
          </p:nvSpPr>
          <p:spPr>
            <a:xfrm>
              <a:off x="3266618"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50" name="Google Shape;950;p47"/>
            <p:cNvSpPr/>
            <p:nvPr/>
          </p:nvSpPr>
          <p:spPr>
            <a:xfrm>
              <a:off x="2523190"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951" name="Google Shape;951;p47"/>
          <p:cNvGrpSpPr/>
          <p:nvPr/>
        </p:nvGrpSpPr>
        <p:grpSpPr>
          <a:xfrm>
            <a:off x="4599288" y="3292292"/>
            <a:ext cx="2235369" cy="345600"/>
            <a:chOff x="1779763" y="3475577"/>
            <a:chExt cx="2235369" cy="345600"/>
          </a:xfrm>
        </p:grpSpPr>
        <p:sp>
          <p:nvSpPr>
            <p:cNvPr id="952" name="Google Shape;952;p47"/>
            <p:cNvSpPr/>
            <p:nvPr/>
          </p:nvSpPr>
          <p:spPr>
            <a:xfrm>
              <a:off x="1779763"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53" name="Google Shape;953;p47"/>
            <p:cNvSpPr/>
            <p:nvPr/>
          </p:nvSpPr>
          <p:spPr>
            <a:xfrm>
              <a:off x="2151476"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54" name="Google Shape;954;p47"/>
            <p:cNvSpPr/>
            <p:nvPr/>
          </p:nvSpPr>
          <p:spPr>
            <a:xfrm>
              <a:off x="2894904"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55" name="Google Shape;955;p47"/>
            <p:cNvSpPr/>
            <p:nvPr/>
          </p:nvSpPr>
          <p:spPr>
            <a:xfrm>
              <a:off x="3638332" y="3475577"/>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56" name="Google Shape;956;p47"/>
            <p:cNvSpPr/>
            <p:nvPr/>
          </p:nvSpPr>
          <p:spPr>
            <a:xfrm>
              <a:off x="3266618" y="3475577"/>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57" name="Google Shape;957;p47"/>
            <p:cNvSpPr/>
            <p:nvPr/>
          </p:nvSpPr>
          <p:spPr>
            <a:xfrm>
              <a:off x="2523190"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958" name="Google Shape;958;p47"/>
          <p:cNvGrpSpPr/>
          <p:nvPr/>
        </p:nvGrpSpPr>
        <p:grpSpPr>
          <a:xfrm>
            <a:off x="4599288" y="3915458"/>
            <a:ext cx="2235369" cy="345600"/>
            <a:chOff x="1779763" y="4067525"/>
            <a:chExt cx="2235369" cy="345600"/>
          </a:xfrm>
        </p:grpSpPr>
        <p:sp>
          <p:nvSpPr>
            <p:cNvPr id="959" name="Google Shape;959;p47"/>
            <p:cNvSpPr/>
            <p:nvPr/>
          </p:nvSpPr>
          <p:spPr>
            <a:xfrm>
              <a:off x="1779763"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60" name="Google Shape;960;p47"/>
            <p:cNvSpPr/>
            <p:nvPr/>
          </p:nvSpPr>
          <p:spPr>
            <a:xfrm>
              <a:off x="2151476"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61" name="Google Shape;961;p47"/>
            <p:cNvSpPr/>
            <p:nvPr/>
          </p:nvSpPr>
          <p:spPr>
            <a:xfrm>
              <a:off x="2894904"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62" name="Google Shape;962;p47"/>
            <p:cNvSpPr/>
            <p:nvPr/>
          </p:nvSpPr>
          <p:spPr>
            <a:xfrm>
              <a:off x="3638332" y="40675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63" name="Google Shape;963;p47"/>
            <p:cNvSpPr/>
            <p:nvPr/>
          </p:nvSpPr>
          <p:spPr>
            <a:xfrm>
              <a:off x="3266618"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64" name="Google Shape;964;p47"/>
            <p:cNvSpPr/>
            <p:nvPr/>
          </p:nvSpPr>
          <p:spPr>
            <a:xfrm>
              <a:off x="2523190"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965" name="Google Shape;965;p47"/>
          <p:cNvGrpSpPr/>
          <p:nvPr/>
        </p:nvGrpSpPr>
        <p:grpSpPr>
          <a:xfrm>
            <a:off x="4599288" y="4538625"/>
            <a:ext cx="2235369" cy="345600"/>
            <a:chOff x="1779763" y="4677125"/>
            <a:chExt cx="2235369" cy="345600"/>
          </a:xfrm>
        </p:grpSpPr>
        <p:sp>
          <p:nvSpPr>
            <p:cNvPr id="966" name="Google Shape;966;p47"/>
            <p:cNvSpPr/>
            <p:nvPr/>
          </p:nvSpPr>
          <p:spPr>
            <a:xfrm>
              <a:off x="1779763"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67" name="Google Shape;967;p47"/>
            <p:cNvSpPr/>
            <p:nvPr/>
          </p:nvSpPr>
          <p:spPr>
            <a:xfrm>
              <a:off x="2151476"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68" name="Google Shape;968;p47"/>
            <p:cNvSpPr/>
            <p:nvPr/>
          </p:nvSpPr>
          <p:spPr>
            <a:xfrm>
              <a:off x="2894904"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69" name="Google Shape;969;p47"/>
            <p:cNvSpPr/>
            <p:nvPr/>
          </p:nvSpPr>
          <p:spPr>
            <a:xfrm>
              <a:off x="3638332"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70" name="Google Shape;970;p47"/>
            <p:cNvSpPr/>
            <p:nvPr/>
          </p:nvSpPr>
          <p:spPr>
            <a:xfrm>
              <a:off x="3266618"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71" name="Google Shape;971;p47"/>
            <p:cNvSpPr/>
            <p:nvPr/>
          </p:nvSpPr>
          <p:spPr>
            <a:xfrm>
              <a:off x="2523190"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972" name="Google Shape;972;p47"/>
          <p:cNvCxnSpPr>
            <a:stCxn id="924" idx="2"/>
            <a:endCxn id="931" idx="0"/>
          </p:cNvCxnSpPr>
          <p:nvPr/>
        </p:nvCxnSpPr>
        <p:spPr>
          <a:xfrm>
            <a:off x="4787688" y="1145225"/>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973" name="Google Shape;973;p47"/>
          <p:cNvCxnSpPr>
            <a:endCxn id="939" idx="0"/>
          </p:cNvCxnSpPr>
          <p:nvPr/>
        </p:nvCxnSpPr>
        <p:spPr>
          <a:xfrm>
            <a:off x="5159401" y="17684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974" name="Google Shape;974;p47"/>
          <p:cNvCxnSpPr>
            <a:stCxn id="943" idx="2"/>
            <a:endCxn id="950" idx="0"/>
          </p:cNvCxnSpPr>
          <p:nvPr/>
        </p:nvCxnSpPr>
        <p:spPr>
          <a:xfrm>
            <a:off x="5531115" y="23915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975" name="Google Shape;975;p47"/>
          <p:cNvCxnSpPr>
            <a:endCxn id="954" idx="0"/>
          </p:cNvCxnSpPr>
          <p:nvPr/>
        </p:nvCxnSpPr>
        <p:spPr>
          <a:xfrm>
            <a:off x="5902829" y="3014792"/>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976" name="Google Shape;976;p47"/>
          <p:cNvCxnSpPr>
            <a:endCxn id="963" idx="0"/>
          </p:cNvCxnSpPr>
          <p:nvPr/>
        </p:nvCxnSpPr>
        <p:spPr>
          <a:xfrm>
            <a:off x="6274543" y="36379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977" name="Google Shape;977;p47"/>
          <p:cNvCxnSpPr>
            <a:endCxn id="969" idx="0"/>
          </p:cNvCxnSpPr>
          <p:nvPr/>
        </p:nvCxnSpPr>
        <p:spPr>
          <a:xfrm>
            <a:off x="6646257" y="4261125"/>
            <a:ext cx="0" cy="277500"/>
          </a:xfrm>
          <a:prstGeom prst="straightConnector1">
            <a:avLst/>
          </a:prstGeom>
          <a:noFill/>
          <a:ln cap="flat" cmpd="sng" w="19050">
            <a:solidFill>
              <a:schemeClr val="dk2"/>
            </a:solidFill>
            <a:prstDash val="solid"/>
            <a:round/>
            <a:headEnd len="med" w="med" type="none"/>
            <a:tailEnd len="med" w="med" type="triangle"/>
          </a:ln>
        </p:spPr>
      </p:cxnSp>
      <p:sp>
        <p:nvSpPr>
          <p:cNvPr id="978" name="Google Shape;978;p47"/>
          <p:cNvSpPr txBox="1"/>
          <p:nvPr>
            <p:ph idx="1" type="body"/>
          </p:nvPr>
        </p:nvSpPr>
        <p:spPr>
          <a:xfrm>
            <a:off x="243000" y="556500"/>
            <a:ext cx="4103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an array that would follow the pattern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runtime Θ(∙)?</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2" name="Shape 982"/>
        <p:cNvGrpSpPr/>
        <p:nvPr/>
      </p:nvGrpSpPr>
      <p:grpSpPr>
        <a:xfrm>
          <a:off x="0" y="0"/>
          <a:ext cx="0" cy="0"/>
          <a:chOff x="0" y="0"/>
          <a:chExt cx="0" cy="0"/>
        </a:xfrm>
      </p:grpSpPr>
      <p:sp>
        <p:nvSpPr>
          <p:cNvPr id="983" name="Google Shape;983;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Case: Pivot Always Lands at Beginning of Array</a:t>
            </a:r>
            <a:endParaRPr/>
          </a:p>
        </p:txBody>
      </p:sp>
      <p:grpSp>
        <p:nvGrpSpPr>
          <p:cNvPr id="984" name="Google Shape;984;p48"/>
          <p:cNvGrpSpPr/>
          <p:nvPr/>
        </p:nvGrpSpPr>
        <p:grpSpPr>
          <a:xfrm>
            <a:off x="4599288" y="799625"/>
            <a:ext cx="2235369" cy="345600"/>
            <a:chOff x="1779763" y="785725"/>
            <a:chExt cx="2235369" cy="345600"/>
          </a:xfrm>
        </p:grpSpPr>
        <p:sp>
          <p:nvSpPr>
            <p:cNvPr id="985" name="Google Shape;985;p48"/>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86" name="Google Shape;986;p48"/>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87" name="Google Shape;987;p48"/>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88" name="Google Shape;988;p48"/>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89" name="Google Shape;989;p48"/>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90" name="Google Shape;990;p48"/>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991" name="Google Shape;991;p48"/>
          <p:cNvGrpSpPr/>
          <p:nvPr/>
        </p:nvGrpSpPr>
        <p:grpSpPr>
          <a:xfrm>
            <a:off x="4599288" y="1422792"/>
            <a:ext cx="2235369" cy="345600"/>
            <a:chOff x="1779763" y="1344828"/>
            <a:chExt cx="2235369" cy="345600"/>
          </a:xfrm>
        </p:grpSpPr>
        <p:sp>
          <p:nvSpPr>
            <p:cNvPr id="992" name="Google Shape;992;p48"/>
            <p:cNvSpPr/>
            <p:nvPr/>
          </p:nvSpPr>
          <p:spPr>
            <a:xfrm>
              <a:off x="1779763" y="1344828"/>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93" name="Google Shape;993;p48"/>
            <p:cNvSpPr/>
            <p:nvPr/>
          </p:nvSpPr>
          <p:spPr>
            <a:xfrm>
              <a:off x="2151476" y="1344828"/>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94" name="Google Shape;994;p48"/>
            <p:cNvSpPr/>
            <p:nvPr/>
          </p:nvSpPr>
          <p:spPr>
            <a:xfrm>
              <a:off x="2894904"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95" name="Google Shape;995;p48"/>
            <p:cNvSpPr/>
            <p:nvPr/>
          </p:nvSpPr>
          <p:spPr>
            <a:xfrm>
              <a:off x="3638332"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96" name="Google Shape;996;p48"/>
            <p:cNvSpPr/>
            <p:nvPr/>
          </p:nvSpPr>
          <p:spPr>
            <a:xfrm>
              <a:off x="3266618"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997" name="Google Shape;997;p48"/>
            <p:cNvSpPr/>
            <p:nvPr/>
          </p:nvSpPr>
          <p:spPr>
            <a:xfrm>
              <a:off x="2523190"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998" name="Google Shape;998;p48"/>
          <p:cNvGrpSpPr/>
          <p:nvPr/>
        </p:nvGrpSpPr>
        <p:grpSpPr>
          <a:xfrm>
            <a:off x="4599288" y="2045958"/>
            <a:ext cx="2235369" cy="345600"/>
            <a:chOff x="1779763" y="2089175"/>
            <a:chExt cx="2235369" cy="345600"/>
          </a:xfrm>
        </p:grpSpPr>
        <p:sp>
          <p:nvSpPr>
            <p:cNvPr id="999" name="Google Shape;999;p48"/>
            <p:cNvSpPr/>
            <p:nvPr/>
          </p:nvSpPr>
          <p:spPr>
            <a:xfrm>
              <a:off x="1779763"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00" name="Google Shape;1000;p48"/>
            <p:cNvSpPr/>
            <p:nvPr/>
          </p:nvSpPr>
          <p:spPr>
            <a:xfrm>
              <a:off x="2151476"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01" name="Google Shape;1001;p48"/>
            <p:cNvSpPr/>
            <p:nvPr/>
          </p:nvSpPr>
          <p:spPr>
            <a:xfrm>
              <a:off x="2894904"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02" name="Google Shape;1002;p48"/>
            <p:cNvSpPr/>
            <p:nvPr/>
          </p:nvSpPr>
          <p:spPr>
            <a:xfrm>
              <a:off x="3638332"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03" name="Google Shape;1003;p48"/>
            <p:cNvSpPr/>
            <p:nvPr/>
          </p:nvSpPr>
          <p:spPr>
            <a:xfrm>
              <a:off x="3266618"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04" name="Google Shape;1004;p48"/>
            <p:cNvSpPr/>
            <p:nvPr/>
          </p:nvSpPr>
          <p:spPr>
            <a:xfrm>
              <a:off x="2523190" y="20891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1005" name="Google Shape;1005;p48"/>
          <p:cNvGrpSpPr/>
          <p:nvPr/>
        </p:nvGrpSpPr>
        <p:grpSpPr>
          <a:xfrm>
            <a:off x="4599288" y="2669125"/>
            <a:ext cx="2235369" cy="345600"/>
            <a:chOff x="1779763" y="2764075"/>
            <a:chExt cx="2235369" cy="345600"/>
          </a:xfrm>
        </p:grpSpPr>
        <p:sp>
          <p:nvSpPr>
            <p:cNvPr id="1006" name="Google Shape;1006;p48"/>
            <p:cNvSpPr/>
            <p:nvPr/>
          </p:nvSpPr>
          <p:spPr>
            <a:xfrm>
              <a:off x="1779763"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07" name="Google Shape;1007;p48"/>
            <p:cNvSpPr/>
            <p:nvPr/>
          </p:nvSpPr>
          <p:spPr>
            <a:xfrm>
              <a:off x="2151476"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08" name="Google Shape;1008;p48"/>
            <p:cNvSpPr/>
            <p:nvPr/>
          </p:nvSpPr>
          <p:spPr>
            <a:xfrm>
              <a:off x="2894904" y="27640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09" name="Google Shape;1009;p48"/>
            <p:cNvSpPr/>
            <p:nvPr/>
          </p:nvSpPr>
          <p:spPr>
            <a:xfrm>
              <a:off x="3638332"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10" name="Google Shape;1010;p48"/>
            <p:cNvSpPr/>
            <p:nvPr/>
          </p:nvSpPr>
          <p:spPr>
            <a:xfrm>
              <a:off x="3266618"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11" name="Google Shape;1011;p48"/>
            <p:cNvSpPr/>
            <p:nvPr/>
          </p:nvSpPr>
          <p:spPr>
            <a:xfrm>
              <a:off x="2523190"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1012" name="Google Shape;1012;p48"/>
          <p:cNvGrpSpPr/>
          <p:nvPr/>
        </p:nvGrpSpPr>
        <p:grpSpPr>
          <a:xfrm>
            <a:off x="4599288" y="3292292"/>
            <a:ext cx="2235369" cy="345600"/>
            <a:chOff x="1779763" y="3475577"/>
            <a:chExt cx="2235369" cy="345600"/>
          </a:xfrm>
        </p:grpSpPr>
        <p:sp>
          <p:nvSpPr>
            <p:cNvPr id="1013" name="Google Shape;1013;p48"/>
            <p:cNvSpPr/>
            <p:nvPr/>
          </p:nvSpPr>
          <p:spPr>
            <a:xfrm>
              <a:off x="1779763"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14" name="Google Shape;1014;p48"/>
            <p:cNvSpPr/>
            <p:nvPr/>
          </p:nvSpPr>
          <p:spPr>
            <a:xfrm>
              <a:off x="2151476"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15" name="Google Shape;1015;p48"/>
            <p:cNvSpPr/>
            <p:nvPr/>
          </p:nvSpPr>
          <p:spPr>
            <a:xfrm>
              <a:off x="2894904"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16" name="Google Shape;1016;p48"/>
            <p:cNvSpPr/>
            <p:nvPr/>
          </p:nvSpPr>
          <p:spPr>
            <a:xfrm>
              <a:off x="3638332" y="3475577"/>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17" name="Google Shape;1017;p48"/>
            <p:cNvSpPr/>
            <p:nvPr/>
          </p:nvSpPr>
          <p:spPr>
            <a:xfrm>
              <a:off x="3266618" y="3475577"/>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18" name="Google Shape;1018;p48"/>
            <p:cNvSpPr/>
            <p:nvPr/>
          </p:nvSpPr>
          <p:spPr>
            <a:xfrm>
              <a:off x="2523190"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1019" name="Google Shape;1019;p48"/>
          <p:cNvGrpSpPr/>
          <p:nvPr/>
        </p:nvGrpSpPr>
        <p:grpSpPr>
          <a:xfrm>
            <a:off x="4599288" y="3915458"/>
            <a:ext cx="2235369" cy="345600"/>
            <a:chOff x="1779763" y="4067525"/>
            <a:chExt cx="2235369" cy="345600"/>
          </a:xfrm>
        </p:grpSpPr>
        <p:sp>
          <p:nvSpPr>
            <p:cNvPr id="1020" name="Google Shape;1020;p48"/>
            <p:cNvSpPr/>
            <p:nvPr/>
          </p:nvSpPr>
          <p:spPr>
            <a:xfrm>
              <a:off x="1779763"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21" name="Google Shape;1021;p48"/>
            <p:cNvSpPr/>
            <p:nvPr/>
          </p:nvSpPr>
          <p:spPr>
            <a:xfrm>
              <a:off x="2151476"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22" name="Google Shape;1022;p48"/>
            <p:cNvSpPr/>
            <p:nvPr/>
          </p:nvSpPr>
          <p:spPr>
            <a:xfrm>
              <a:off x="2894904"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23" name="Google Shape;1023;p48"/>
            <p:cNvSpPr/>
            <p:nvPr/>
          </p:nvSpPr>
          <p:spPr>
            <a:xfrm>
              <a:off x="3638332" y="40675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24" name="Google Shape;1024;p48"/>
            <p:cNvSpPr/>
            <p:nvPr/>
          </p:nvSpPr>
          <p:spPr>
            <a:xfrm>
              <a:off x="3266618"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25" name="Google Shape;1025;p48"/>
            <p:cNvSpPr/>
            <p:nvPr/>
          </p:nvSpPr>
          <p:spPr>
            <a:xfrm>
              <a:off x="2523190"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1026" name="Google Shape;1026;p48"/>
          <p:cNvGrpSpPr/>
          <p:nvPr/>
        </p:nvGrpSpPr>
        <p:grpSpPr>
          <a:xfrm>
            <a:off x="4599288" y="4538625"/>
            <a:ext cx="2235369" cy="345600"/>
            <a:chOff x="1779763" y="4677125"/>
            <a:chExt cx="2235369" cy="345600"/>
          </a:xfrm>
        </p:grpSpPr>
        <p:sp>
          <p:nvSpPr>
            <p:cNvPr id="1027" name="Google Shape;1027;p48"/>
            <p:cNvSpPr/>
            <p:nvPr/>
          </p:nvSpPr>
          <p:spPr>
            <a:xfrm>
              <a:off x="1779763"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28" name="Google Shape;1028;p48"/>
            <p:cNvSpPr/>
            <p:nvPr/>
          </p:nvSpPr>
          <p:spPr>
            <a:xfrm>
              <a:off x="2151476"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29" name="Google Shape;1029;p48"/>
            <p:cNvSpPr/>
            <p:nvPr/>
          </p:nvSpPr>
          <p:spPr>
            <a:xfrm>
              <a:off x="2894904"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30" name="Google Shape;1030;p48"/>
            <p:cNvSpPr/>
            <p:nvPr/>
          </p:nvSpPr>
          <p:spPr>
            <a:xfrm>
              <a:off x="3638332"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31" name="Google Shape;1031;p48"/>
            <p:cNvSpPr/>
            <p:nvPr/>
          </p:nvSpPr>
          <p:spPr>
            <a:xfrm>
              <a:off x="3266618"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32" name="Google Shape;1032;p48"/>
            <p:cNvSpPr/>
            <p:nvPr/>
          </p:nvSpPr>
          <p:spPr>
            <a:xfrm>
              <a:off x="2523190"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1033" name="Google Shape;1033;p48"/>
          <p:cNvCxnSpPr>
            <a:stCxn id="985" idx="2"/>
            <a:endCxn id="992" idx="0"/>
          </p:cNvCxnSpPr>
          <p:nvPr/>
        </p:nvCxnSpPr>
        <p:spPr>
          <a:xfrm>
            <a:off x="4787688" y="1145225"/>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1034" name="Google Shape;1034;p48"/>
          <p:cNvCxnSpPr>
            <a:endCxn id="1000" idx="0"/>
          </p:cNvCxnSpPr>
          <p:nvPr/>
        </p:nvCxnSpPr>
        <p:spPr>
          <a:xfrm>
            <a:off x="5159401" y="17684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1035" name="Google Shape;1035;p48"/>
          <p:cNvCxnSpPr>
            <a:stCxn id="1004" idx="2"/>
            <a:endCxn id="1011" idx="0"/>
          </p:cNvCxnSpPr>
          <p:nvPr/>
        </p:nvCxnSpPr>
        <p:spPr>
          <a:xfrm>
            <a:off x="5531115" y="23915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1036" name="Google Shape;1036;p48"/>
          <p:cNvCxnSpPr>
            <a:endCxn id="1015" idx="0"/>
          </p:cNvCxnSpPr>
          <p:nvPr/>
        </p:nvCxnSpPr>
        <p:spPr>
          <a:xfrm>
            <a:off x="5902829" y="3014792"/>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1037" name="Google Shape;1037;p48"/>
          <p:cNvCxnSpPr>
            <a:endCxn id="1024" idx="0"/>
          </p:cNvCxnSpPr>
          <p:nvPr/>
        </p:nvCxnSpPr>
        <p:spPr>
          <a:xfrm>
            <a:off x="6274543" y="36379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1038" name="Google Shape;1038;p48"/>
          <p:cNvCxnSpPr>
            <a:endCxn id="1030" idx="0"/>
          </p:cNvCxnSpPr>
          <p:nvPr/>
        </p:nvCxnSpPr>
        <p:spPr>
          <a:xfrm>
            <a:off x="6646257" y="4261125"/>
            <a:ext cx="0" cy="277500"/>
          </a:xfrm>
          <a:prstGeom prst="straightConnector1">
            <a:avLst/>
          </a:prstGeom>
          <a:noFill/>
          <a:ln cap="flat" cmpd="sng" w="19050">
            <a:solidFill>
              <a:schemeClr val="dk2"/>
            </a:solidFill>
            <a:prstDash val="solid"/>
            <a:round/>
            <a:headEnd len="med" w="med" type="none"/>
            <a:tailEnd len="med" w="med" type="triangle"/>
          </a:ln>
        </p:spPr>
      </p:cxnSp>
      <p:sp>
        <p:nvSpPr>
          <p:cNvPr id="1039" name="Google Shape;1039;p48"/>
          <p:cNvSpPr txBox="1"/>
          <p:nvPr>
            <p:ph idx="1" type="body"/>
          </p:nvPr>
        </p:nvSpPr>
        <p:spPr>
          <a:xfrm>
            <a:off x="243000" y="556500"/>
            <a:ext cx="4103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an array that would follow the pattern to the right.</a:t>
            </a:r>
            <a:endParaRPr/>
          </a:p>
          <a:p>
            <a:pPr indent="-342900" lvl="0" marL="457200" rtl="0" algn="l">
              <a:spcBef>
                <a:spcPts val="600"/>
              </a:spcBef>
              <a:spcAft>
                <a:spcPts val="0"/>
              </a:spcAft>
              <a:buSzPts val="1800"/>
              <a:buChar char="●"/>
            </a:pPr>
            <a:r>
              <a:rPr lang="en"/>
              <a:t>1 2 3 4 5 6</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runtime Θ(∙)?</a:t>
            </a:r>
            <a:endParaRPr/>
          </a:p>
          <a:p>
            <a:pPr indent="-342900" lvl="0" marL="457200" rtl="0" algn="l">
              <a:spcBef>
                <a:spcPts val="600"/>
              </a:spcBef>
              <a:spcAft>
                <a:spcPts val="0"/>
              </a:spcAft>
              <a:buSzPts val="1800"/>
              <a:buChar char="●"/>
            </a:pPr>
            <a:r>
              <a:rPr lang="en"/>
              <a:t>N</a:t>
            </a:r>
            <a:r>
              <a:rPr baseline="30000" lang="en"/>
              <a:t>2</a:t>
            </a:r>
            <a:endParaRPr baseline="30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1045" name="Google Shape;1045;p4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analysis:</a:t>
            </a:r>
            <a:endParaRPr/>
          </a:p>
          <a:p>
            <a:pPr indent="-342900" lvl="0" marL="457200" rtl="0" algn="l">
              <a:spcBef>
                <a:spcPts val="600"/>
              </a:spcBef>
              <a:spcAft>
                <a:spcPts val="0"/>
              </a:spcAft>
              <a:buSzPts val="1800"/>
              <a:buChar char="●"/>
            </a:pPr>
            <a:r>
              <a:rPr lang="en"/>
              <a:t>Best case: Θ(N log N)</a:t>
            </a:r>
            <a:endParaRPr/>
          </a:p>
          <a:p>
            <a:pPr indent="-342900" lvl="0" marL="457200" rtl="0" algn="l">
              <a:spcBef>
                <a:spcPts val="0"/>
              </a:spcBef>
              <a:spcAft>
                <a:spcPts val="0"/>
              </a:spcAft>
              <a:buSzPts val="1800"/>
              <a:buChar char="●"/>
            </a:pPr>
            <a:r>
              <a:rPr lang="en"/>
              <a:t>Worst case: Θ(N</a:t>
            </a:r>
            <a:r>
              <a:rPr baseline="30000" lang="en"/>
              <a:t>2</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Compare this to Mergesort.</a:t>
            </a:r>
            <a:endParaRPr/>
          </a:p>
          <a:p>
            <a:pPr indent="-342900" lvl="0" marL="457200" rtl="0" algn="l">
              <a:spcBef>
                <a:spcPts val="600"/>
              </a:spcBef>
              <a:spcAft>
                <a:spcPts val="0"/>
              </a:spcAft>
              <a:buSzPts val="1800"/>
              <a:buChar char="●"/>
            </a:pPr>
            <a:r>
              <a:rPr lang="en"/>
              <a:t>Best case: Θ(N log N)</a:t>
            </a:r>
            <a:endParaRPr/>
          </a:p>
          <a:p>
            <a:pPr indent="-342900" lvl="0" marL="457200" rtl="0" algn="l">
              <a:spcBef>
                <a:spcPts val="0"/>
              </a:spcBef>
              <a:spcAft>
                <a:spcPts val="0"/>
              </a:spcAft>
              <a:buSzPts val="1800"/>
              <a:buChar char="●"/>
            </a:pPr>
            <a:r>
              <a:rPr lang="en"/>
              <a:t>Worst case: Θ(N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that Θ(N log N) vs. Θ(N</a:t>
            </a:r>
            <a:r>
              <a:rPr baseline="30000" lang="en"/>
              <a:t>2</a:t>
            </a:r>
            <a:r>
              <a:rPr lang="en"/>
              <a:t>) is a </a:t>
            </a:r>
            <a:r>
              <a:rPr b="1" lang="en" u="sng"/>
              <a:t>really big deal</a:t>
            </a:r>
            <a:r>
              <a:rPr lang="en"/>
              <a:t>. So how can Quicksort be the fastest sort empirically? Because on average it is Θ(N log N).</a:t>
            </a:r>
            <a:endParaRPr/>
          </a:p>
          <a:p>
            <a:pPr indent="-342900" lvl="0" marL="457200" rtl="0" algn="l">
              <a:spcBef>
                <a:spcPts val="600"/>
              </a:spcBef>
              <a:spcAft>
                <a:spcPts val="0"/>
              </a:spcAft>
              <a:buSzPts val="1800"/>
              <a:buChar char="●"/>
            </a:pPr>
            <a:r>
              <a:rPr lang="en"/>
              <a:t>Rigorous proof requires probability theory + calculus, but intuition + empirical analysis will hopefully convince you.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Argument #1: 10% Case</a:t>
            </a:r>
            <a:endParaRPr/>
          </a:p>
        </p:txBody>
      </p:sp>
      <p:sp>
        <p:nvSpPr>
          <p:cNvPr id="1051" name="Google Shape;1051;p5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pivot always ends up at least 10% from either edge (not to scale).</a:t>
            </a:r>
            <a:endParaRPr/>
          </a:p>
        </p:txBody>
      </p:sp>
      <p:sp>
        <p:nvSpPr>
          <p:cNvPr id="1052" name="Google Shape;1052;p50"/>
          <p:cNvSpPr/>
          <p:nvPr/>
        </p:nvSpPr>
        <p:spPr>
          <a:xfrm>
            <a:off x="255300" y="12909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53" name="Google Shape;1053;p50"/>
          <p:cNvSpPr/>
          <p:nvPr/>
        </p:nvSpPr>
        <p:spPr>
          <a:xfrm>
            <a:off x="219166" y="12909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1054" name="Google Shape;1054;p50"/>
          <p:cNvGrpSpPr/>
          <p:nvPr/>
        </p:nvGrpSpPr>
        <p:grpSpPr>
          <a:xfrm>
            <a:off x="248634" y="1636575"/>
            <a:ext cx="5118366" cy="609600"/>
            <a:chOff x="248634" y="1636575"/>
            <a:chExt cx="5118366" cy="609600"/>
          </a:xfrm>
        </p:grpSpPr>
        <p:sp>
          <p:nvSpPr>
            <p:cNvPr id="1055" name="Google Shape;1055;p50"/>
            <p:cNvSpPr/>
            <p:nvPr/>
          </p:nvSpPr>
          <p:spPr>
            <a:xfrm>
              <a:off x="255300" y="19005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56" name="Google Shape;1056;p50"/>
            <p:cNvSpPr/>
            <p:nvPr/>
          </p:nvSpPr>
          <p:spPr>
            <a:xfrm>
              <a:off x="904600" y="1900575"/>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057" name="Google Shape;1057;p50"/>
            <p:cNvCxnSpPr>
              <a:stCxn id="1053" idx="2"/>
              <a:endCxn id="1056" idx="0"/>
            </p:cNvCxnSpPr>
            <p:nvPr/>
          </p:nvCxnSpPr>
          <p:spPr>
            <a:xfrm flipH="1" rot="-5400000">
              <a:off x="486766" y="1425825"/>
              <a:ext cx="264000" cy="685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1058" name="Google Shape;1058;p50"/>
            <p:cNvSpPr/>
            <p:nvPr/>
          </p:nvSpPr>
          <p:spPr>
            <a:xfrm>
              <a:off x="248634" y="19005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59" name="Google Shape;1059;p50"/>
            <p:cNvSpPr/>
            <p:nvPr/>
          </p:nvSpPr>
          <p:spPr>
            <a:xfrm>
              <a:off x="1018309" y="19005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1060" name="Google Shape;1060;p50"/>
          <p:cNvSpPr/>
          <p:nvPr/>
        </p:nvSpPr>
        <p:spPr>
          <a:xfrm>
            <a:off x="7148590" y="1290975"/>
            <a:ext cx="405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
            </a:r>
            <a:endParaRPr/>
          </a:p>
        </p:txBody>
      </p:sp>
      <p:grpSp>
        <p:nvGrpSpPr>
          <p:cNvPr id="1061" name="Google Shape;1061;p50"/>
          <p:cNvGrpSpPr/>
          <p:nvPr/>
        </p:nvGrpSpPr>
        <p:grpSpPr>
          <a:xfrm>
            <a:off x="248634" y="2246175"/>
            <a:ext cx="5118366" cy="685925"/>
            <a:chOff x="248634" y="2246175"/>
            <a:chExt cx="5118366" cy="685925"/>
          </a:xfrm>
        </p:grpSpPr>
        <p:sp>
          <p:nvSpPr>
            <p:cNvPr id="1062" name="Google Shape;1062;p50"/>
            <p:cNvSpPr/>
            <p:nvPr/>
          </p:nvSpPr>
          <p:spPr>
            <a:xfrm>
              <a:off x="255300" y="25863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63" name="Google Shape;1063;p50"/>
            <p:cNvSpPr/>
            <p:nvPr/>
          </p:nvSpPr>
          <p:spPr>
            <a:xfrm>
              <a:off x="904600" y="2246600"/>
              <a:ext cx="113700" cy="6855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64" name="Google Shape;1064;p50"/>
            <p:cNvSpPr/>
            <p:nvPr/>
          </p:nvSpPr>
          <p:spPr>
            <a:xfrm>
              <a:off x="1426700" y="2586375"/>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65" name="Google Shape;1065;p50"/>
            <p:cNvSpPr/>
            <p:nvPr/>
          </p:nvSpPr>
          <p:spPr>
            <a:xfrm>
              <a:off x="369875" y="2586375"/>
              <a:ext cx="113700" cy="3402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066" name="Google Shape;1066;p50"/>
            <p:cNvCxnSpPr>
              <a:stCxn id="1058" idx="2"/>
              <a:endCxn id="1065" idx="0"/>
            </p:cNvCxnSpPr>
            <p:nvPr/>
          </p:nvCxnSpPr>
          <p:spPr>
            <a:xfrm flipH="1" rot="-5400000">
              <a:off x="195984" y="2355675"/>
              <a:ext cx="340200" cy="121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067" name="Google Shape;1067;p50"/>
            <p:cNvCxnSpPr>
              <a:stCxn id="1059" idx="2"/>
              <a:endCxn id="1064" idx="0"/>
            </p:cNvCxnSpPr>
            <p:nvPr/>
          </p:nvCxnSpPr>
          <p:spPr>
            <a:xfrm flipH="1" rot="-5400000">
              <a:off x="1109209" y="2212125"/>
              <a:ext cx="340200" cy="4083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1068" name="Google Shape;1068;p50"/>
            <p:cNvSpPr/>
            <p:nvPr/>
          </p:nvSpPr>
          <p:spPr>
            <a:xfrm>
              <a:off x="2486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69" name="Google Shape;1069;p50"/>
            <p:cNvSpPr/>
            <p:nvPr/>
          </p:nvSpPr>
          <p:spPr>
            <a:xfrm>
              <a:off x="49112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70" name="Google Shape;1070;p50"/>
            <p:cNvSpPr/>
            <p:nvPr/>
          </p:nvSpPr>
          <p:spPr>
            <a:xfrm>
              <a:off x="10106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071" name="Google Shape;1071;p50"/>
            <p:cNvSpPr/>
            <p:nvPr/>
          </p:nvSpPr>
          <p:spPr>
            <a:xfrm>
              <a:off x="15440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1072" name="Google Shape;1072;p50"/>
          <p:cNvGrpSpPr/>
          <p:nvPr/>
        </p:nvGrpSpPr>
        <p:grpSpPr>
          <a:xfrm>
            <a:off x="5952095" y="1636575"/>
            <a:ext cx="1398995" cy="610025"/>
            <a:chOff x="5952095" y="1636575"/>
            <a:chExt cx="1398995" cy="610025"/>
          </a:xfrm>
        </p:grpSpPr>
        <p:sp>
          <p:nvSpPr>
            <p:cNvPr id="1073" name="Google Shape;1073;p50"/>
            <p:cNvSpPr/>
            <p:nvPr/>
          </p:nvSpPr>
          <p:spPr>
            <a:xfrm>
              <a:off x="5952095" y="1901000"/>
              <a:ext cx="846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N/10</a:t>
              </a:r>
              <a:endParaRPr/>
            </a:p>
          </p:txBody>
        </p:sp>
        <p:cxnSp>
          <p:nvCxnSpPr>
            <p:cNvPr id="1074" name="Google Shape;1074;p50"/>
            <p:cNvCxnSpPr>
              <a:stCxn id="1060" idx="2"/>
              <a:endCxn id="1073" idx="0"/>
            </p:cNvCxnSpPr>
            <p:nvPr/>
          </p:nvCxnSpPr>
          <p:spPr>
            <a:xfrm flipH="1">
              <a:off x="6375490" y="1636575"/>
              <a:ext cx="975600" cy="264300"/>
            </a:xfrm>
            <a:prstGeom prst="straightConnector1">
              <a:avLst/>
            </a:prstGeom>
            <a:noFill/>
            <a:ln cap="flat" cmpd="sng" w="19050">
              <a:solidFill>
                <a:schemeClr val="dk2"/>
              </a:solidFill>
              <a:prstDash val="solid"/>
              <a:round/>
              <a:headEnd len="med" w="med" type="none"/>
              <a:tailEnd len="med" w="med" type="triangle"/>
            </a:ln>
          </p:spPr>
        </p:cxnSp>
      </p:grpSp>
      <p:grpSp>
        <p:nvGrpSpPr>
          <p:cNvPr id="1075" name="Google Shape;1075;p50"/>
          <p:cNvGrpSpPr/>
          <p:nvPr/>
        </p:nvGrpSpPr>
        <p:grpSpPr>
          <a:xfrm>
            <a:off x="7351090" y="1636575"/>
            <a:ext cx="1276405" cy="610025"/>
            <a:chOff x="7351090" y="1636575"/>
            <a:chExt cx="1276405" cy="610025"/>
          </a:xfrm>
        </p:grpSpPr>
        <p:sp>
          <p:nvSpPr>
            <p:cNvPr id="1076" name="Google Shape;1076;p50"/>
            <p:cNvSpPr/>
            <p:nvPr/>
          </p:nvSpPr>
          <p:spPr>
            <a:xfrm>
              <a:off x="7780895" y="1901000"/>
              <a:ext cx="846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a:t>
              </a:r>
              <a:endParaRPr/>
            </a:p>
          </p:txBody>
        </p:sp>
        <p:cxnSp>
          <p:nvCxnSpPr>
            <p:cNvPr id="1077" name="Google Shape;1077;p50"/>
            <p:cNvCxnSpPr>
              <a:stCxn id="1060" idx="2"/>
              <a:endCxn id="1076" idx="0"/>
            </p:cNvCxnSpPr>
            <p:nvPr/>
          </p:nvCxnSpPr>
          <p:spPr>
            <a:xfrm>
              <a:off x="7351090" y="1636575"/>
              <a:ext cx="853200" cy="264300"/>
            </a:xfrm>
            <a:prstGeom prst="straightConnector1">
              <a:avLst/>
            </a:prstGeom>
            <a:noFill/>
            <a:ln cap="flat" cmpd="sng" w="19050">
              <a:solidFill>
                <a:schemeClr val="dk2"/>
              </a:solidFill>
              <a:prstDash val="solid"/>
              <a:round/>
              <a:headEnd len="med" w="med" type="none"/>
              <a:tailEnd len="med" w="med" type="triangle"/>
            </a:ln>
          </p:spPr>
        </p:cxnSp>
      </p:grpSp>
      <p:grpSp>
        <p:nvGrpSpPr>
          <p:cNvPr id="1078" name="Google Shape;1078;p50"/>
          <p:cNvGrpSpPr/>
          <p:nvPr/>
        </p:nvGrpSpPr>
        <p:grpSpPr>
          <a:xfrm>
            <a:off x="5547475" y="2246600"/>
            <a:ext cx="827920" cy="685375"/>
            <a:chOff x="5547475" y="2246600"/>
            <a:chExt cx="827920" cy="685375"/>
          </a:xfrm>
        </p:grpSpPr>
        <p:sp>
          <p:nvSpPr>
            <p:cNvPr id="1079" name="Google Shape;1079;p50"/>
            <p:cNvSpPr/>
            <p:nvPr/>
          </p:nvSpPr>
          <p:spPr>
            <a:xfrm>
              <a:off x="5547475" y="2586375"/>
              <a:ext cx="7044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N/100</a:t>
              </a:r>
              <a:endParaRPr/>
            </a:p>
          </p:txBody>
        </p:sp>
        <p:cxnSp>
          <p:nvCxnSpPr>
            <p:cNvPr id="1080" name="Google Shape;1080;p50"/>
            <p:cNvCxnSpPr>
              <a:stCxn id="1073" idx="2"/>
              <a:endCxn id="1079" idx="0"/>
            </p:cNvCxnSpPr>
            <p:nvPr/>
          </p:nvCxnSpPr>
          <p:spPr>
            <a:xfrm flipH="1">
              <a:off x="5899595" y="2246600"/>
              <a:ext cx="4758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1081" name="Google Shape;1081;p50"/>
          <p:cNvGrpSpPr/>
          <p:nvPr/>
        </p:nvGrpSpPr>
        <p:grpSpPr>
          <a:xfrm>
            <a:off x="6370040" y="2246600"/>
            <a:ext cx="822000" cy="685375"/>
            <a:chOff x="6370040" y="2246600"/>
            <a:chExt cx="822000" cy="685375"/>
          </a:xfrm>
        </p:grpSpPr>
        <p:sp>
          <p:nvSpPr>
            <p:cNvPr id="1082" name="Google Shape;1082;p50"/>
            <p:cNvSpPr/>
            <p:nvPr/>
          </p:nvSpPr>
          <p:spPr>
            <a:xfrm>
              <a:off x="6370040" y="2586375"/>
              <a:ext cx="822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9N/100</a:t>
              </a:r>
              <a:endParaRPr/>
            </a:p>
          </p:txBody>
        </p:sp>
        <p:cxnSp>
          <p:nvCxnSpPr>
            <p:cNvPr id="1083" name="Google Shape;1083;p50"/>
            <p:cNvCxnSpPr>
              <a:stCxn id="1073" idx="2"/>
              <a:endCxn id="1082" idx="0"/>
            </p:cNvCxnSpPr>
            <p:nvPr/>
          </p:nvCxnSpPr>
          <p:spPr>
            <a:xfrm>
              <a:off x="6375395" y="2246600"/>
              <a:ext cx="4056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1084" name="Google Shape;1084;p50"/>
          <p:cNvGrpSpPr/>
          <p:nvPr/>
        </p:nvGrpSpPr>
        <p:grpSpPr>
          <a:xfrm>
            <a:off x="7300075" y="2246600"/>
            <a:ext cx="904120" cy="685375"/>
            <a:chOff x="7300075" y="2246600"/>
            <a:chExt cx="904120" cy="685375"/>
          </a:xfrm>
        </p:grpSpPr>
        <p:sp>
          <p:nvSpPr>
            <p:cNvPr id="1085" name="Google Shape;1085;p50"/>
            <p:cNvSpPr/>
            <p:nvPr/>
          </p:nvSpPr>
          <p:spPr>
            <a:xfrm>
              <a:off x="7300075" y="2586375"/>
              <a:ext cx="822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9N/100</a:t>
              </a:r>
              <a:endParaRPr/>
            </a:p>
          </p:txBody>
        </p:sp>
        <p:cxnSp>
          <p:nvCxnSpPr>
            <p:cNvPr id="1086" name="Google Shape;1086;p50"/>
            <p:cNvCxnSpPr>
              <a:stCxn id="1076" idx="2"/>
              <a:endCxn id="1085" idx="0"/>
            </p:cNvCxnSpPr>
            <p:nvPr/>
          </p:nvCxnSpPr>
          <p:spPr>
            <a:xfrm flipH="1">
              <a:off x="7710995" y="2246600"/>
              <a:ext cx="4932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1087" name="Google Shape;1087;p50"/>
          <p:cNvGrpSpPr/>
          <p:nvPr/>
        </p:nvGrpSpPr>
        <p:grpSpPr>
          <a:xfrm>
            <a:off x="8193950" y="2246600"/>
            <a:ext cx="930600" cy="685375"/>
            <a:chOff x="8193950" y="2246600"/>
            <a:chExt cx="930600" cy="685375"/>
          </a:xfrm>
        </p:grpSpPr>
        <p:sp>
          <p:nvSpPr>
            <p:cNvPr id="1088" name="Google Shape;1088;p50"/>
            <p:cNvSpPr/>
            <p:nvPr/>
          </p:nvSpPr>
          <p:spPr>
            <a:xfrm>
              <a:off x="8193950" y="2586375"/>
              <a:ext cx="930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81N/100</a:t>
              </a:r>
              <a:endParaRPr/>
            </a:p>
          </p:txBody>
        </p:sp>
        <p:cxnSp>
          <p:nvCxnSpPr>
            <p:cNvPr id="1089" name="Google Shape;1089;p50"/>
            <p:cNvCxnSpPr>
              <a:stCxn id="1076" idx="2"/>
              <a:endCxn id="1088" idx="0"/>
            </p:cNvCxnSpPr>
            <p:nvPr/>
          </p:nvCxnSpPr>
          <p:spPr>
            <a:xfrm>
              <a:off x="8204195" y="2246600"/>
              <a:ext cx="455100" cy="339900"/>
            </a:xfrm>
            <a:prstGeom prst="straightConnector1">
              <a:avLst/>
            </a:prstGeom>
            <a:noFill/>
            <a:ln cap="flat" cmpd="sng" w="19050">
              <a:solidFill>
                <a:schemeClr val="dk2"/>
              </a:solidFill>
              <a:prstDash val="solid"/>
              <a:round/>
              <a:headEnd len="med" w="med" type="none"/>
              <a:tailEnd len="med" w="med" type="triangle"/>
            </a:ln>
          </p:spPr>
        </p:cxnSp>
      </p:grpSp>
      <p:sp>
        <p:nvSpPr>
          <p:cNvPr id="1090" name="Google Shape;1090;p50"/>
          <p:cNvSpPr txBox="1"/>
          <p:nvPr>
            <p:ph idx="1" type="body"/>
          </p:nvPr>
        </p:nvSpPr>
        <p:spPr>
          <a:xfrm>
            <a:off x="243000" y="3236900"/>
            <a:ext cx="8881500" cy="11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Work at each level: O(N)</a:t>
            </a:r>
            <a:endParaRPr/>
          </a:p>
          <a:p>
            <a:pPr indent="-342900" lvl="0" marL="457200" rtl="0" algn="l">
              <a:spcBef>
                <a:spcPts val="600"/>
              </a:spcBef>
              <a:spcAft>
                <a:spcPts val="0"/>
              </a:spcAft>
              <a:buSzPts val="1800"/>
              <a:buChar char="●"/>
            </a:pPr>
            <a:r>
              <a:rPr lang="en"/>
              <a:t>Runtime is O(NH). </a:t>
            </a:r>
            <a:endParaRPr/>
          </a:p>
          <a:p>
            <a:pPr indent="-342900" lvl="1" marL="914400" rtl="0" algn="l">
              <a:spcBef>
                <a:spcPts val="0"/>
              </a:spcBef>
              <a:spcAft>
                <a:spcPts val="0"/>
              </a:spcAft>
              <a:buSzPts val="1800"/>
              <a:buChar char="○"/>
            </a:pPr>
            <a:r>
              <a:rPr lang="en"/>
              <a:t>H is approximately log </a:t>
            </a:r>
            <a:r>
              <a:rPr baseline="-25000" lang="en"/>
              <a:t>10/9</a:t>
            </a:r>
            <a:r>
              <a:rPr lang="en"/>
              <a:t> N = O(log N)</a:t>
            </a:r>
            <a:endParaRPr/>
          </a:p>
          <a:p>
            <a:pPr indent="-342900" lvl="0" marL="457200" rtl="0" algn="l">
              <a:spcBef>
                <a:spcPts val="0"/>
              </a:spcBef>
              <a:spcAft>
                <a:spcPts val="0"/>
              </a:spcAft>
              <a:buSzPts val="1800"/>
              <a:buChar char="●"/>
            </a:pPr>
            <a:r>
              <a:rPr lang="en"/>
              <a:t>Overall: O(N log N).</a:t>
            </a:r>
            <a:endParaRPr/>
          </a:p>
        </p:txBody>
      </p:sp>
      <p:sp>
        <p:nvSpPr>
          <p:cNvPr id="1091" name="Google Shape;1091;p50"/>
          <p:cNvSpPr txBox="1"/>
          <p:nvPr/>
        </p:nvSpPr>
        <p:spPr>
          <a:xfrm>
            <a:off x="6046625" y="3376125"/>
            <a:ext cx="2910300" cy="12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Punchline: Even if you are unlucky enough to have a pivot that never lands anywhere near the middle, but at least always 10% from the edge, runtime is still O(N log 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1"/>
                                        <p:tgtEl>
                                          <p:spTgt spid="10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1"/>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5"/>
                                        </p:tgtEl>
                                        <p:attrNameLst>
                                          <p:attrName>style.visibility</p:attrName>
                                        </p:attrNameLst>
                                      </p:cBhvr>
                                      <p:to>
                                        <p:strVal val="visible"/>
                                      </p:to>
                                    </p:set>
                                    <p:animEffect filter="fade" transition="in">
                                      <p:cBhvr>
                                        <p:cTn dur="1"/>
                                        <p:tgtEl>
                                          <p:spTgt spid="10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1"/>
                                        </p:tgtEl>
                                        <p:attrNameLst>
                                          <p:attrName>style.visibility</p:attrName>
                                        </p:attrNameLst>
                                      </p:cBhvr>
                                      <p:to>
                                        <p:strVal val="visible"/>
                                      </p:to>
                                    </p:set>
                                    <p:animEffect filter="fade" transition="in">
                                      <p:cBhvr>
                                        <p:cTn dur="1"/>
                                        <p:tgtEl>
                                          <p:spTgt spid="10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gtEl>
                                        <p:attrNameLst>
                                          <p:attrName>style.visibility</p:attrName>
                                        </p:attrNameLst>
                                      </p:cBhvr>
                                      <p:to>
                                        <p:strVal val="visible"/>
                                      </p:to>
                                    </p:set>
                                    <p:animEffect filter="fade" transition="in">
                                      <p:cBhvr>
                                        <p:cTn dur="1"/>
                                        <p:tgtEl>
                                          <p:spTgt spid="10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1"/>
                                        </p:tgtEl>
                                        <p:attrNameLst>
                                          <p:attrName>style.visibility</p:attrName>
                                        </p:attrNameLst>
                                      </p:cBhvr>
                                      <p:to>
                                        <p:strVal val="visible"/>
                                      </p:to>
                                    </p:set>
                                    <p:animEffect filter="fade" transition="in">
                                      <p:cBhvr>
                                        <p:cTn dur="1"/>
                                        <p:tgtEl>
                                          <p:spTgt spid="10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1"/>
                                        <p:tgtEl>
                                          <p:spTgt spid="10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
                                        <p:tgtEl>
                                          <p:spTgt spid="10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0" st="0"/>
                                            </p:txEl>
                                          </p:spTgt>
                                        </p:tgtEl>
                                        <p:attrNameLst>
                                          <p:attrName>style.visibility</p:attrName>
                                        </p:attrNameLst>
                                      </p:cBhvr>
                                      <p:to>
                                        <p:strVal val="visible"/>
                                      </p:to>
                                    </p:set>
                                    <p:animEffect filter="fade" transition="in">
                                      <p:cBhvr>
                                        <p:cTn dur="1"/>
                                        <p:tgtEl>
                                          <p:spTgt spid="10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1" st="1"/>
                                            </p:txEl>
                                          </p:spTgt>
                                        </p:tgtEl>
                                        <p:attrNameLst>
                                          <p:attrName>style.visibility</p:attrName>
                                        </p:attrNameLst>
                                      </p:cBhvr>
                                      <p:to>
                                        <p:strVal val="visible"/>
                                      </p:to>
                                    </p:set>
                                    <p:animEffect filter="fade" transition="in">
                                      <p:cBhvr>
                                        <p:cTn dur="1"/>
                                        <p:tgtEl>
                                          <p:spTgt spid="10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2" st="2"/>
                                            </p:txEl>
                                          </p:spTgt>
                                        </p:tgtEl>
                                        <p:attrNameLst>
                                          <p:attrName>style.visibility</p:attrName>
                                        </p:attrNameLst>
                                      </p:cBhvr>
                                      <p:to>
                                        <p:strVal val="visible"/>
                                      </p:to>
                                    </p:set>
                                    <p:animEffect filter="fade" transition="in">
                                      <p:cBhvr>
                                        <p:cTn dur="1"/>
                                        <p:tgtEl>
                                          <p:spTgt spid="10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0">
                                            <p:txEl>
                                              <p:pRg end="3" st="3"/>
                                            </p:txEl>
                                          </p:spTgt>
                                        </p:tgtEl>
                                        <p:attrNameLst>
                                          <p:attrName>style.visibility</p:attrName>
                                        </p:attrNameLst>
                                      </p:cBhvr>
                                      <p:to>
                                        <p:strVal val="visible"/>
                                      </p:to>
                                    </p:set>
                                    <p:animEffect filter="fade" transition="in">
                                      <p:cBhvr>
                                        <p:cTn dur="1"/>
                                        <p:tgtEl>
                                          <p:spTgt spid="10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1"/>
                                        <p:tgtEl>
                                          <p:spTgt spid="10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51"/>
          <p:cNvSpPr txBox="1"/>
          <p:nvPr>
            <p:ph type="title"/>
          </p:nvPr>
        </p:nvSpPr>
        <p:spPr>
          <a:xfrm>
            <a:off x="90600" y="16300"/>
            <a:ext cx="88059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Argument #2: Quicksort is BST Sort</a:t>
            </a:r>
            <a:endParaRPr/>
          </a:p>
        </p:txBody>
      </p:sp>
      <p:sp>
        <p:nvSpPr>
          <p:cNvPr id="1097" name="Google Shape;1097;p51"/>
          <p:cNvSpPr/>
          <p:nvPr/>
        </p:nvSpPr>
        <p:spPr>
          <a:xfrm>
            <a:off x="837700"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098" name="Google Shape;1098;p51"/>
          <p:cNvSpPr/>
          <p:nvPr/>
        </p:nvSpPr>
        <p:spPr>
          <a:xfrm>
            <a:off x="13703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099" name="Google Shape;1099;p51"/>
          <p:cNvSpPr/>
          <p:nvPr/>
        </p:nvSpPr>
        <p:spPr>
          <a:xfrm>
            <a:off x="19029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100" name="Google Shape;1100;p51"/>
          <p:cNvSpPr/>
          <p:nvPr/>
        </p:nvSpPr>
        <p:spPr>
          <a:xfrm>
            <a:off x="24355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101" name="Google Shape;1101;p51"/>
          <p:cNvSpPr/>
          <p:nvPr/>
        </p:nvSpPr>
        <p:spPr>
          <a:xfrm>
            <a:off x="35007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102" name="Google Shape;1102;p51"/>
          <p:cNvSpPr/>
          <p:nvPr/>
        </p:nvSpPr>
        <p:spPr>
          <a:xfrm>
            <a:off x="40333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103" name="Google Shape;1103;p51"/>
          <p:cNvSpPr/>
          <p:nvPr/>
        </p:nvSpPr>
        <p:spPr>
          <a:xfrm>
            <a:off x="4565902"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104" name="Google Shape;1104;p51"/>
          <p:cNvSpPr/>
          <p:nvPr/>
        </p:nvSpPr>
        <p:spPr>
          <a:xfrm>
            <a:off x="29681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105" name="Google Shape;1105;p51"/>
          <p:cNvSpPr/>
          <p:nvPr/>
        </p:nvSpPr>
        <p:spPr>
          <a:xfrm>
            <a:off x="381275" y="15681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106" name="Google Shape;1106;p51"/>
          <p:cNvSpPr/>
          <p:nvPr/>
        </p:nvSpPr>
        <p:spPr>
          <a:xfrm>
            <a:off x="913875"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107" name="Google Shape;1107;p51"/>
          <p:cNvSpPr/>
          <p:nvPr/>
        </p:nvSpPr>
        <p:spPr>
          <a:xfrm>
            <a:off x="1446475"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108" name="Google Shape;1108;p51"/>
          <p:cNvSpPr/>
          <p:nvPr/>
        </p:nvSpPr>
        <p:spPr>
          <a:xfrm>
            <a:off x="1979076"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109" name="Google Shape;1109;p51"/>
          <p:cNvSpPr/>
          <p:nvPr/>
        </p:nvSpPr>
        <p:spPr>
          <a:xfrm>
            <a:off x="3346701" y="15681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110" name="Google Shape;1110;p51"/>
          <p:cNvSpPr/>
          <p:nvPr/>
        </p:nvSpPr>
        <p:spPr>
          <a:xfrm>
            <a:off x="3879301"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111" name="Google Shape;1111;p51"/>
          <p:cNvSpPr/>
          <p:nvPr/>
        </p:nvSpPr>
        <p:spPr>
          <a:xfrm>
            <a:off x="4411902"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1112" name="Google Shape;1112;p51"/>
          <p:cNvGrpSpPr/>
          <p:nvPr/>
        </p:nvGrpSpPr>
        <p:grpSpPr>
          <a:xfrm>
            <a:off x="76475" y="2380007"/>
            <a:ext cx="1072600" cy="495300"/>
            <a:chOff x="152675" y="2380007"/>
            <a:chExt cx="1072600" cy="495300"/>
          </a:xfrm>
        </p:grpSpPr>
        <p:sp>
          <p:nvSpPr>
            <p:cNvPr id="1113" name="Google Shape;1113;p51"/>
            <p:cNvSpPr/>
            <p:nvPr/>
          </p:nvSpPr>
          <p:spPr>
            <a:xfrm>
              <a:off x="152675" y="2380007"/>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114" name="Google Shape;1114;p51"/>
            <p:cNvSpPr/>
            <p:nvPr/>
          </p:nvSpPr>
          <p:spPr>
            <a:xfrm>
              <a:off x="685275"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grpSp>
      <p:sp>
        <p:nvSpPr>
          <p:cNvPr id="1115" name="Google Shape;1115;p51"/>
          <p:cNvSpPr/>
          <p:nvPr/>
        </p:nvSpPr>
        <p:spPr>
          <a:xfrm>
            <a:off x="1977492"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116" name="Google Shape;1116;p51"/>
          <p:cNvSpPr/>
          <p:nvPr/>
        </p:nvSpPr>
        <p:spPr>
          <a:xfrm>
            <a:off x="3345909"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117" name="Google Shape;1117;p51"/>
          <p:cNvSpPr/>
          <p:nvPr/>
        </p:nvSpPr>
        <p:spPr>
          <a:xfrm>
            <a:off x="4714327"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118" name="Google Shape;1118;p51"/>
          <p:cNvSpPr/>
          <p:nvPr/>
        </p:nvSpPr>
        <p:spPr>
          <a:xfrm>
            <a:off x="2662876" y="157436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1119" name="Google Shape;1119;p51"/>
          <p:cNvSpPr/>
          <p:nvPr/>
        </p:nvSpPr>
        <p:spPr>
          <a:xfrm>
            <a:off x="1293284"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a:t>
            </a:r>
            <a:endParaRPr sz="1800">
              <a:solidFill>
                <a:srgbClr val="FFFFFF"/>
              </a:solidFill>
              <a:latin typeface="Calibri"/>
              <a:ea typeface="Calibri"/>
              <a:cs typeface="Calibri"/>
              <a:sym typeface="Calibri"/>
            </a:endParaRPr>
          </a:p>
        </p:txBody>
      </p:sp>
      <p:sp>
        <p:nvSpPr>
          <p:cNvPr id="1120" name="Google Shape;1120;p51"/>
          <p:cNvSpPr/>
          <p:nvPr/>
        </p:nvSpPr>
        <p:spPr>
          <a:xfrm>
            <a:off x="2661701"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1121" name="Google Shape;1121;p51"/>
          <p:cNvSpPr/>
          <p:nvPr/>
        </p:nvSpPr>
        <p:spPr>
          <a:xfrm>
            <a:off x="4030118"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7</a:t>
            </a:r>
            <a:endParaRPr sz="1800">
              <a:solidFill>
                <a:srgbClr val="FFFFFF"/>
              </a:solidFill>
              <a:latin typeface="Calibri"/>
              <a:ea typeface="Calibri"/>
              <a:cs typeface="Calibri"/>
              <a:sym typeface="Calibri"/>
            </a:endParaRPr>
          </a:p>
        </p:txBody>
      </p:sp>
      <p:sp>
        <p:nvSpPr>
          <p:cNvPr id="1122" name="Google Shape;1122;p51"/>
          <p:cNvSpPr/>
          <p:nvPr/>
        </p:nvSpPr>
        <p:spPr>
          <a:xfrm>
            <a:off x="7274975"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nvGrpSpPr>
          <p:cNvPr id="1123" name="Google Shape;1123;p51"/>
          <p:cNvGrpSpPr/>
          <p:nvPr/>
        </p:nvGrpSpPr>
        <p:grpSpPr>
          <a:xfrm>
            <a:off x="6512975" y="1281025"/>
            <a:ext cx="1032000" cy="762000"/>
            <a:chOff x="6665375" y="1281025"/>
            <a:chExt cx="1032000" cy="762000"/>
          </a:xfrm>
        </p:grpSpPr>
        <p:sp>
          <p:nvSpPr>
            <p:cNvPr id="1124" name="Google Shape;1124;p51"/>
            <p:cNvSpPr/>
            <p:nvPr/>
          </p:nvSpPr>
          <p:spPr>
            <a:xfrm>
              <a:off x="6665375" y="1547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cxnSp>
          <p:nvCxnSpPr>
            <p:cNvPr id="1125" name="Google Shape;1125;p51"/>
            <p:cNvCxnSpPr>
              <a:stCxn id="1122" idx="2"/>
              <a:endCxn id="1124" idx="0"/>
            </p:cNvCxnSpPr>
            <p:nvPr/>
          </p:nvCxnSpPr>
          <p:spPr>
            <a:xfrm flipH="1">
              <a:off x="6935375" y="1281025"/>
              <a:ext cx="762000" cy="266700"/>
            </a:xfrm>
            <a:prstGeom prst="straightConnector1">
              <a:avLst/>
            </a:prstGeom>
            <a:noFill/>
            <a:ln cap="flat" cmpd="sng" w="19050">
              <a:solidFill>
                <a:schemeClr val="dk2"/>
              </a:solidFill>
              <a:prstDash val="solid"/>
              <a:round/>
              <a:headEnd len="med" w="med" type="none"/>
              <a:tailEnd len="med" w="med" type="triangle"/>
            </a:ln>
          </p:spPr>
        </p:cxnSp>
      </p:grpSp>
      <p:grpSp>
        <p:nvGrpSpPr>
          <p:cNvPr id="1126" name="Google Shape;1126;p51"/>
          <p:cNvGrpSpPr/>
          <p:nvPr/>
        </p:nvGrpSpPr>
        <p:grpSpPr>
          <a:xfrm>
            <a:off x="7544975" y="1281025"/>
            <a:ext cx="1038601" cy="762000"/>
            <a:chOff x="7697375" y="1281025"/>
            <a:chExt cx="1038601" cy="762000"/>
          </a:xfrm>
        </p:grpSpPr>
        <p:sp>
          <p:nvSpPr>
            <p:cNvPr id="1127" name="Google Shape;1127;p51"/>
            <p:cNvSpPr/>
            <p:nvPr/>
          </p:nvSpPr>
          <p:spPr>
            <a:xfrm>
              <a:off x="8195976" y="1547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cxnSp>
          <p:nvCxnSpPr>
            <p:cNvPr id="1128" name="Google Shape;1128;p51"/>
            <p:cNvCxnSpPr>
              <a:stCxn id="1122" idx="2"/>
              <a:endCxn id="1127" idx="0"/>
            </p:cNvCxnSpPr>
            <p:nvPr/>
          </p:nvCxnSpPr>
          <p:spPr>
            <a:xfrm>
              <a:off x="7697375" y="1281025"/>
              <a:ext cx="768600" cy="266700"/>
            </a:xfrm>
            <a:prstGeom prst="straightConnector1">
              <a:avLst/>
            </a:prstGeom>
            <a:noFill/>
            <a:ln cap="flat" cmpd="sng" w="19050">
              <a:solidFill>
                <a:schemeClr val="dk2"/>
              </a:solidFill>
              <a:prstDash val="solid"/>
              <a:round/>
              <a:headEnd len="med" w="med" type="none"/>
              <a:tailEnd len="med" w="med" type="triangle"/>
            </a:ln>
          </p:spPr>
        </p:cxnSp>
      </p:grpSp>
      <p:grpSp>
        <p:nvGrpSpPr>
          <p:cNvPr id="1129" name="Google Shape;1129;p51"/>
          <p:cNvGrpSpPr/>
          <p:nvPr/>
        </p:nvGrpSpPr>
        <p:grpSpPr>
          <a:xfrm>
            <a:off x="6073425" y="2043025"/>
            <a:ext cx="709550" cy="832275"/>
            <a:chOff x="6225825" y="2043025"/>
            <a:chExt cx="709550" cy="832275"/>
          </a:xfrm>
        </p:grpSpPr>
        <p:sp>
          <p:nvSpPr>
            <p:cNvPr id="1130" name="Google Shape;1130;p51"/>
            <p:cNvSpPr/>
            <p:nvPr/>
          </p:nvSpPr>
          <p:spPr>
            <a:xfrm>
              <a:off x="6225825" y="23800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1131" name="Google Shape;1131;p51"/>
            <p:cNvCxnSpPr>
              <a:stCxn id="1124" idx="2"/>
              <a:endCxn id="1130" idx="0"/>
            </p:cNvCxnSpPr>
            <p:nvPr/>
          </p:nvCxnSpPr>
          <p:spPr>
            <a:xfrm flipH="1">
              <a:off x="6495875" y="2043025"/>
              <a:ext cx="4395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1132" name="Google Shape;1132;p51"/>
          <p:cNvGrpSpPr/>
          <p:nvPr/>
        </p:nvGrpSpPr>
        <p:grpSpPr>
          <a:xfrm>
            <a:off x="6782975" y="2043025"/>
            <a:ext cx="600175" cy="832275"/>
            <a:chOff x="6935375" y="2043025"/>
            <a:chExt cx="600175" cy="832275"/>
          </a:xfrm>
        </p:grpSpPr>
        <p:sp>
          <p:nvSpPr>
            <p:cNvPr id="1133" name="Google Shape;1133;p51"/>
            <p:cNvSpPr/>
            <p:nvPr/>
          </p:nvSpPr>
          <p:spPr>
            <a:xfrm>
              <a:off x="6995550"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cxnSp>
          <p:nvCxnSpPr>
            <p:cNvPr id="1134" name="Google Shape;1134;p51"/>
            <p:cNvCxnSpPr>
              <a:stCxn id="1124" idx="2"/>
              <a:endCxn id="1133" idx="0"/>
            </p:cNvCxnSpPr>
            <p:nvPr/>
          </p:nvCxnSpPr>
          <p:spPr>
            <a:xfrm>
              <a:off x="6935375" y="2043025"/>
              <a:ext cx="3303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1135" name="Google Shape;1135;p51"/>
          <p:cNvGrpSpPr/>
          <p:nvPr/>
        </p:nvGrpSpPr>
        <p:grpSpPr>
          <a:xfrm>
            <a:off x="7641663" y="2043025"/>
            <a:ext cx="671913" cy="832275"/>
            <a:chOff x="7794063" y="2043025"/>
            <a:chExt cx="671913" cy="832275"/>
          </a:xfrm>
        </p:grpSpPr>
        <p:sp>
          <p:nvSpPr>
            <p:cNvPr id="1136" name="Google Shape;1136;p51"/>
            <p:cNvSpPr/>
            <p:nvPr/>
          </p:nvSpPr>
          <p:spPr>
            <a:xfrm>
              <a:off x="7794063"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cxnSp>
          <p:nvCxnSpPr>
            <p:cNvPr id="1137" name="Google Shape;1137;p51"/>
            <p:cNvCxnSpPr>
              <a:stCxn id="1127" idx="2"/>
              <a:endCxn id="1136" idx="0"/>
            </p:cNvCxnSpPr>
            <p:nvPr/>
          </p:nvCxnSpPr>
          <p:spPr>
            <a:xfrm flipH="1">
              <a:off x="8063976" y="2043025"/>
              <a:ext cx="4020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1138" name="Google Shape;1138;p51"/>
          <p:cNvGrpSpPr/>
          <p:nvPr/>
        </p:nvGrpSpPr>
        <p:grpSpPr>
          <a:xfrm>
            <a:off x="8313576" y="2043025"/>
            <a:ext cx="666600" cy="832275"/>
            <a:chOff x="8465976" y="2043025"/>
            <a:chExt cx="666600" cy="832275"/>
          </a:xfrm>
        </p:grpSpPr>
        <p:sp>
          <p:nvSpPr>
            <p:cNvPr id="1139" name="Google Shape;1139;p51"/>
            <p:cNvSpPr/>
            <p:nvPr/>
          </p:nvSpPr>
          <p:spPr>
            <a:xfrm>
              <a:off x="8592576"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cxnSp>
          <p:nvCxnSpPr>
            <p:cNvPr id="1140" name="Google Shape;1140;p51"/>
            <p:cNvCxnSpPr>
              <a:stCxn id="1127" idx="2"/>
              <a:endCxn id="1139" idx="0"/>
            </p:cNvCxnSpPr>
            <p:nvPr/>
          </p:nvCxnSpPr>
          <p:spPr>
            <a:xfrm>
              <a:off x="8465976" y="2043025"/>
              <a:ext cx="3966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1141" name="Google Shape;1141;p51"/>
          <p:cNvGrpSpPr/>
          <p:nvPr/>
        </p:nvGrpSpPr>
        <p:grpSpPr>
          <a:xfrm>
            <a:off x="5618300" y="2875200"/>
            <a:ext cx="725100" cy="837900"/>
            <a:chOff x="5770700" y="2875200"/>
            <a:chExt cx="725100" cy="837900"/>
          </a:xfrm>
        </p:grpSpPr>
        <p:sp>
          <p:nvSpPr>
            <p:cNvPr id="1142" name="Google Shape;1142;p51"/>
            <p:cNvSpPr/>
            <p:nvPr/>
          </p:nvSpPr>
          <p:spPr>
            <a:xfrm>
              <a:off x="5770700" y="32178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cxnSp>
          <p:nvCxnSpPr>
            <p:cNvPr id="1143" name="Google Shape;1143;p51"/>
            <p:cNvCxnSpPr>
              <a:endCxn id="1142" idx="0"/>
            </p:cNvCxnSpPr>
            <p:nvPr/>
          </p:nvCxnSpPr>
          <p:spPr>
            <a:xfrm flipH="1">
              <a:off x="6040700" y="2875200"/>
              <a:ext cx="455100" cy="342600"/>
            </a:xfrm>
            <a:prstGeom prst="straightConnector1">
              <a:avLst/>
            </a:prstGeom>
            <a:noFill/>
            <a:ln cap="flat" cmpd="sng" w="19050">
              <a:solidFill>
                <a:schemeClr val="dk2"/>
              </a:solidFill>
              <a:prstDash val="solid"/>
              <a:round/>
              <a:headEnd len="med" w="med" type="none"/>
              <a:tailEnd len="med" w="med" type="triangle"/>
            </a:ln>
          </p:spPr>
        </p:cxnSp>
      </p:grpSp>
      <p:pic>
        <p:nvPicPr>
          <p:cNvPr id="1144" name="Google Shape;1144;p51"/>
          <p:cNvPicPr preferRelativeResize="0"/>
          <p:nvPr/>
        </p:nvPicPr>
        <p:blipFill>
          <a:blip r:embed="rId3">
            <a:alphaModFix/>
          </a:blip>
          <a:stretch>
            <a:fillRect/>
          </a:stretch>
        </p:blipFill>
        <p:spPr>
          <a:xfrm>
            <a:off x="1232097" y="3056200"/>
            <a:ext cx="2190000" cy="2006900"/>
          </a:xfrm>
          <a:prstGeom prst="rect">
            <a:avLst/>
          </a:prstGeom>
          <a:noFill/>
          <a:ln>
            <a:noFill/>
          </a:ln>
        </p:spPr>
      </p:pic>
      <p:grpSp>
        <p:nvGrpSpPr>
          <p:cNvPr id="1145" name="Google Shape;1145;p51"/>
          <p:cNvGrpSpPr/>
          <p:nvPr/>
        </p:nvGrpSpPr>
        <p:grpSpPr>
          <a:xfrm>
            <a:off x="3544850" y="3725150"/>
            <a:ext cx="5481000" cy="1364500"/>
            <a:chOff x="3773450" y="3648950"/>
            <a:chExt cx="5481000" cy="1364500"/>
          </a:xfrm>
        </p:grpSpPr>
        <p:sp>
          <p:nvSpPr>
            <p:cNvPr id="1146" name="Google Shape;1146;p51"/>
            <p:cNvSpPr txBox="1"/>
            <p:nvPr/>
          </p:nvSpPr>
          <p:spPr>
            <a:xfrm>
              <a:off x="3773450" y="3648950"/>
              <a:ext cx="5481000" cy="9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Key idea: compareTo calls are same for BST insert and Quicksort.</a:t>
              </a:r>
              <a:endParaRPr/>
            </a:p>
            <a:p>
              <a:pPr indent="-317500" lvl="0" marL="457200" rtl="0" algn="l">
                <a:spcBef>
                  <a:spcPts val="0"/>
                </a:spcBef>
                <a:spcAft>
                  <a:spcPts val="0"/>
                </a:spcAft>
                <a:buSzPts val="1400"/>
                <a:buChar char="●"/>
              </a:pPr>
              <a:r>
                <a:rPr lang="en"/>
                <a:t>Every number gets compared to 5 in both.</a:t>
              </a:r>
              <a:endParaRPr/>
            </a:p>
            <a:p>
              <a:pPr indent="-317500" lvl="0" marL="457200" rtl="0" algn="l">
                <a:spcBef>
                  <a:spcPts val="0"/>
                </a:spcBef>
                <a:spcAft>
                  <a:spcPts val="0"/>
                </a:spcAft>
                <a:buSzPts val="1400"/>
                <a:buChar char="●"/>
              </a:pPr>
              <a:r>
                <a:rPr lang="en"/>
                <a:t>3 gets compared to only 1, 2, 4, and 5 in both.</a:t>
              </a:r>
              <a:endParaRPr/>
            </a:p>
          </p:txBody>
        </p:sp>
        <p:sp>
          <p:nvSpPr>
            <p:cNvPr id="1147" name="Google Shape;1147;p51"/>
            <p:cNvSpPr txBox="1"/>
            <p:nvPr/>
          </p:nvSpPr>
          <p:spPr>
            <a:xfrm>
              <a:off x="3773648" y="4518150"/>
              <a:ext cx="5205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Reminder: Random insertion into a BST takes O(N log N) time.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3"/>
                                        </p:tgtEl>
                                        <p:attrNameLst>
                                          <p:attrName>style.visibility</p:attrName>
                                        </p:attrNameLst>
                                      </p:cBhvr>
                                      <p:to>
                                        <p:strVal val="visible"/>
                                      </p:to>
                                    </p:set>
                                    <p:animEffect filter="fade" transition="in">
                                      <p:cBhvr>
                                        <p:cTn dur="1000"/>
                                        <p:tgtEl>
                                          <p:spTgt spid="1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9"/>
                                        </p:tgtEl>
                                        <p:attrNameLst>
                                          <p:attrName>style.visibility</p:attrName>
                                        </p:attrNameLst>
                                      </p:cBhvr>
                                      <p:to>
                                        <p:strVal val="visible"/>
                                      </p:to>
                                    </p:set>
                                    <p:animEffect filter="fade" transition="in">
                                      <p:cBhvr>
                                        <p:cTn dur="1000"/>
                                        <p:tgtEl>
                                          <p:spTgt spid="1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1"/>
                                        </p:tgtEl>
                                        <p:attrNameLst>
                                          <p:attrName>style.visibility</p:attrName>
                                        </p:attrNameLst>
                                      </p:cBhvr>
                                      <p:to>
                                        <p:strVal val="visible"/>
                                      </p:to>
                                    </p:set>
                                    <p:animEffect filter="fade" transition="in">
                                      <p:cBhvr>
                                        <p:cTn dur="1000"/>
                                        <p:tgtEl>
                                          <p:spTgt spid="1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1000"/>
                                        <p:tgtEl>
                                          <p:spTgt spid="1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8"/>
                                        </p:tgtEl>
                                        <p:attrNameLst>
                                          <p:attrName>style.visibility</p:attrName>
                                        </p:attrNameLst>
                                      </p:cBhvr>
                                      <p:to>
                                        <p:strVal val="visible"/>
                                      </p:to>
                                    </p:set>
                                    <p:animEffect filter="fade" transition="in">
                                      <p:cBhvr>
                                        <p:cTn dur="1000"/>
                                        <p:tgtEl>
                                          <p:spTgt spid="1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1000"/>
                                        <p:tgtEl>
                                          <p:spTgt spid="1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1000"/>
                                        <p:tgtEl>
                                          <p:spTgt spid="1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1"/>
                                        <p:tgtEl>
                                          <p:spTgt spid="1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52"/>
          <p:cNvSpPr txBox="1"/>
          <p:nvPr>
            <p:ph type="title"/>
          </p:nvPr>
        </p:nvSpPr>
        <p:spPr>
          <a:xfrm>
            <a:off x="90600" y="16300"/>
            <a:ext cx="88059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Empirical Quicksort Runtimes</a:t>
            </a:r>
            <a:endParaRPr/>
          </a:p>
        </p:txBody>
      </p:sp>
      <p:sp>
        <p:nvSpPr>
          <p:cNvPr id="1153" name="Google Shape;1153;p52"/>
          <p:cNvSpPr txBox="1"/>
          <p:nvPr/>
        </p:nvSpPr>
        <p:spPr>
          <a:xfrm>
            <a:off x="242400" y="4307775"/>
            <a:ext cx="8730300" cy="75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For more, see: </a:t>
            </a:r>
            <a:r>
              <a:rPr lang="en" u="sng">
                <a:solidFill>
                  <a:schemeClr val="hlink"/>
                </a:solidFill>
                <a:hlinkClick r:id="rId3"/>
              </a:rPr>
              <a:t>http://www.informit.com/articles/article.aspx?p=2017754&amp;seqNum=7</a:t>
            </a:r>
            <a:endParaRPr/>
          </a:p>
        </p:txBody>
      </p:sp>
      <p:pic>
        <p:nvPicPr>
          <p:cNvPr id="1154" name="Google Shape;1154;p52"/>
          <p:cNvPicPr preferRelativeResize="0"/>
          <p:nvPr/>
        </p:nvPicPr>
        <p:blipFill>
          <a:blip r:embed="rId4">
            <a:alphaModFix/>
          </a:blip>
          <a:stretch>
            <a:fillRect/>
          </a:stretch>
        </p:blipFill>
        <p:spPr>
          <a:xfrm>
            <a:off x="1867725" y="2178175"/>
            <a:ext cx="5276850" cy="1695450"/>
          </a:xfrm>
          <a:prstGeom prst="rect">
            <a:avLst/>
          </a:prstGeom>
          <a:noFill/>
          <a:ln>
            <a:noFill/>
          </a:ln>
        </p:spPr>
      </p:pic>
      <p:sp>
        <p:nvSpPr>
          <p:cNvPr id="1155" name="Google Shape;1155;p52"/>
          <p:cNvSpPr txBox="1"/>
          <p:nvPr/>
        </p:nvSpPr>
        <p:spPr>
          <a:xfrm>
            <a:off x="1760650" y="3587150"/>
            <a:ext cx="6432900" cy="8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Empirical histogram for quicksort compare counts (10,000 trials with N = 1000)</a:t>
            </a:r>
            <a:endParaRPr/>
          </a:p>
        </p:txBody>
      </p:sp>
      <p:sp>
        <p:nvSpPr>
          <p:cNvPr id="1156" name="Google Shape;1156;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N items:</a:t>
            </a:r>
            <a:endParaRPr/>
          </a:p>
          <a:p>
            <a:pPr indent="-342900" lvl="0" marL="457200" rtl="0" algn="l">
              <a:spcBef>
                <a:spcPts val="600"/>
              </a:spcBef>
              <a:spcAft>
                <a:spcPts val="0"/>
              </a:spcAft>
              <a:buSzPts val="1800"/>
              <a:buChar char="●"/>
            </a:pPr>
            <a:r>
              <a:rPr lang="en"/>
              <a:t>Mean number of compares to complete Quicksort: ~2N ln N</a:t>
            </a:r>
            <a:endParaRPr/>
          </a:p>
          <a:p>
            <a:pPr indent="-342900" lvl="0" marL="457200" rtl="0" algn="l">
              <a:spcBef>
                <a:spcPts val="0"/>
              </a:spcBef>
              <a:spcAft>
                <a:spcPts val="0"/>
              </a:spcAft>
              <a:buSzPts val="1800"/>
              <a:buChar char="●"/>
            </a:pPr>
            <a:r>
              <a:rPr lang="en"/>
              <a:t>Standard deviation: </a:t>
            </a:r>
            <a:endParaRPr/>
          </a:p>
        </p:txBody>
      </p:sp>
      <p:grpSp>
        <p:nvGrpSpPr>
          <p:cNvPr id="1157" name="Google Shape;1157;p52"/>
          <p:cNvGrpSpPr/>
          <p:nvPr/>
        </p:nvGrpSpPr>
        <p:grpSpPr>
          <a:xfrm>
            <a:off x="3138775" y="1643125"/>
            <a:ext cx="5471125" cy="583300"/>
            <a:chOff x="3138775" y="1643125"/>
            <a:chExt cx="5471125" cy="583300"/>
          </a:xfrm>
        </p:grpSpPr>
        <p:cxnSp>
          <p:nvCxnSpPr>
            <p:cNvPr id="1158" name="Google Shape;1158;p52"/>
            <p:cNvCxnSpPr/>
            <p:nvPr/>
          </p:nvCxnSpPr>
          <p:spPr>
            <a:xfrm flipH="1">
              <a:off x="3138775" y="1973525"/>
              <a:ext cx="2220300" cy="252900"/>
            </a:xfrm>
            <a:prstGeom prst="straightConnector1">
              <a:avLst/>
            </a:prstGeom>
            <a:noFill/>
            <a:ln cap="flat" cmpd="sng" w="9525">
              <a:solidFill>
                <a:srgbClr val="BE0712"/>
              </a:solidFill>
              <a:prstDash val="solid"/>
              <a:round/>
              <a:headEnd len="med" w="med" type="none"/>
              <a:tailEnd len="med" w="med" type="triangle"/>
            </a:ln>
          </p:spPr>
        </p:cxnSp>
        <p:sp>
          <p:nvSpPr>
            <p:cNvPr id="1159" name="Google Shape;1159;p52"/>
            <p:cNvSpPr txBox="1"/>
            <p:nvPr/>
          </p:nvSpPr>
          <p:spPr>
            <a:xfrm>
              <a:off x="5321600" y="1643125"/>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Lots of arrays take 12,000ish compares to sort with Quicksort.</a:t>
              </a:r>
              <a:endParaRPr>
                <a:solidFill>
                  <a:srgbClr val="BE0712"/>
                </a:solidFill>
              </a:endParaRPr>
            </a:p>
          </p:txBody>
        </p:sp>
      </p:grpSp>
      <p:grpSp>
        <p:nvGrpSpPr>
          <p:cNvPr id="1160" name="Google Shape;1160;p52"/>
          <p:cNvGrpSpPr/>
          <p:nvPr/>
        </p:nvGrpSpPr>
        <p:grpSpPr>
          <a:xfrm>
            <a:off x="4553425" y="2401313"/>
            <a:ext cx="3288300" cy="1127638"/>
            <a:chOff x="4553425" y="2401313"/>
            <a:chExt cx="3288300" cy="1127638"/>
          </a:xfrm>
        </p:grpSpPr>
        <p:cxnSp>
          <p:nvCxnSpPr>
            <p:cNvPr id="1161" name="Google Shape;1161;p52"/>
            <p:cNvCxnSpPr/>
            <p:nvPr/>
          </p:nvCxnSpPr>
          <p:spPr>
            <a:xfrm>
              <a:off x="5396450" y="3022850"/>
              <a:ext cx="576600" cy="506100"/>
            </a:xfrm>
            <a:prstGeom prst="straightConnector1">
              <a:avLst/>
            </a:prstGeom>
            <a:noFill/>
            <a:ln cap="flat" cmpd="sng" w="9525">
              <a:solidFill>
                <a:srgbClr val="BE0712"/>
              </a:solidFill>
              <a:prstDash val="solid"/>
              <a:round/>
              <a:headEnd len="med" w="med" type="none"/>
              <a:tailEnd len="med" w="med" type="triangle"/>
            </a:ln>
          </p:spPr>
        </p:cxnSp>
        <p:sp>
          <p:nvSpPr>
            <p:cNvPr id="1162" name="Google Shape;1162;p52"/>
            <p:cNvSpPr txBox="1"/>
            <p:nvPr/>
          </p:nvSpPr>
          <p:spPr>
            <a:xfrm>
              <a:off x="4553425" y="2401313"/>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 very small number take 15,000ish compares to sort with Quicksort.</a:t>
              </a:r>
              <a:endParaRPr>
                <a:solidFill>
                  <a:srgbClr val="BE0712"/>
                </a:solidFill>
              </a:endParaRPr>
            </a:p>
          </p:txBody>
        </p:sp>
      </p:grpSp>
      <p:grpSp>
        <p:nvGrpSpPr>
          <p:cNvPr id="1163" name="Google Shape;1163;p52"/>
          <p:cNvGrpSpPr/>
          <p:nvPr/>
        </p:nvGrpSpPr>
        <p:grpSpPr>
          <a:xfrm>
            <a:off x="3550800" y="3625175"/>
            <a:ext cx="5421900" cy="1136525"/>
            <a:chOff x="3550800" y="3625175"/>
            <a:chExt cx="5421900" cy="1136525"/>
          </a:xfrm>
        </p:grpSpPr>
        <p:cxnSp>
          <p:nvCxnSpPr>
            <p:cNvPr id="1164" name="Google Shape;1164;p52"/>
            <p:cNvCxnSpPr/>
            <p:nvPr/>
          </p:nvCxnSpPr>
          <p:spPr>
            <a:xfrm flipH="1" rot="10800000">
              <a:off x="7972900" y="3625175"/>
              <a:ext cx="981900" cy="653100"/>
            </a:xfrm>
            <a:prstGeom prst="straightConnector1">
              <a:avLst/>
            </a:prstGeom>
            <a:noFill/>
            <a:ln cap="flat" cmpd="sng" w="9525">
              <a:solidFill>
                <a:srgbClr val="BE0712"/>
              </a:solidFill>
              <a:prstDash val="solid"/>
              <a:round/>
              <a:headEnd len="med" w="med" type="none"/>
              <a:tailEnd len="med" w="med" type="triangle"/>
            </a:ln>
          </p:spPr>
        </p:cxnSp>
        <p:sp>
          <p:nvSpPr>
            <p:cNvPr id="1165" name="Google Shape;1165;p52"/>
            <p:cNvSpPr txBox="1"/>
            <p:nvPr/>
          </p:nvSpPr>
          <p:spPr>
            <a:xfrm>
              <a:off x="3550800" y="4183900"/>
              <a:ext cx="54219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Chance of taking 1,000,000ish compares is effectively zero.</a:t>
              </a:r>
              <a:endParaRPr>
                <a:solidFill>
                  <a:srgbClr val="BE0712"/>
                </a:solidFill>
              </a:endParaRPr>
            </a:p>
          </p:txBody>
        </p:sp>
      </p:grpSp>
      <p:pic>
        <p:nvPicPr>
          <p:cNvPr id="1166" name="Google Shape;1166;p52"/>
          <p:cNvPicPr preferRelativeResize="0"/>
          <p:nvPr/>
        </p:nvPicPr>
        <p:blipFill>
          <a:blip r:embed="rId5">
            <a:alphaModFix/>
          </a:blip>
          <a:stretch>
            <a:fillRect/>
          </a:stretch>
        </p:blipFill>
        <p:spPr>
          <a:xfrm>
            <a:off x="2846200" y="1389936"/>
            <a:ext cx="2984851" cy="38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7"/>
                                        </p:tgtEl>
                                        <p:attrNameLst>
                                          <p:attrName>style.visibility</p:attrName>
                                        </p:attrNameLst>
                                      </p:cBhvr>
                                      <p:to>
                                        <p:strVal val="visible"/>
                                      </p:to>
                                    </p:set>
                                    <p:animEffect filter="fade" transition="in">
                                      <p:cBhvr>
                                        <p:cTn dur="1"/>
                                        <p:tgtEl>
                                          <p:spTgt spid="1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0"/>
                                        </p:tgtEl>
                                        <p:attrNameLst>
                                          <p:attrName>style.visibility</p:attrName>
                                        </p:attrNameLst>
                                      </p:cBhvr>
                                      <p:to>
                                        <p:strVal val="visible"/>
                                      </p:to>
                                    </p:set>
                                    <p:animEffect filter="fade" transition="in">
                                      <p:cBhvr>
                                        <p:cTn dur="1"/>
                                        <p:tgtEl>
                                          <p:spTgt spid="1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3"/>
                                        </p:tgtEl>
                                        <p:attrNameLst>
                                          <p:attrName>style.visibility</p:attrName>
                                        </p:attrNameLst>
                                      </p:cBhvr>
                                      <p:to>
                                        <p:strVal val="visible"/>
                                      </p:to>
                                    </p:set>
                                    <p:animEffect filter="fade" transition="in">
                                      <p:cBhvr>
                                        <p:cTn dur="1"/>
                                        <p:tgtEl>
                                          <p:spTgt spid="1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Sorts So Far</a:t>
            </a:r>
            <a:endParaRPr/>
          </a:p>
        </p:txBody>
      </p:sp>
      <p:graphicFrame>
        <p:nvGraphicFramePr>
          <p:cNvPr id="161" name="Google Shape;161;p26"/>
          <p:cNvGraphicFramePr/>
          <p:nvPr/>
        </p:nvGraphicFramePr>
        <p:xfrm>
          <a:off x="418075" y="1084538"/>
          <a:ext cx="3000000" cy="3000000"/>
        </p:xfrm>
        <a:graphic>
          <a:graphicData uri="http://schemas.openxmlformats.org/drawingml/2006/table">
            <a:tbl>
              <a:tblPr>
                <a:noFill/>
                <a:tableStyleId>{3A7BE4DE-3EEF-4E65-86B2-0EFBBE55A8A7}</a:tableStyleId>
              </a:tblPr>
              <a:tblGrid>
                <a:gridCol w="1749100"/>
                <a:gridCol w="1344650"/>
                <a:gridCol w="1375900"/>
                <a:gridCol w="900075"/>
                <a:gridCol w="884200"/>
                <a:gridCol w="2053875"/>
              </a:tblGrid>
              <a:tr h="6818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Best Case Runtime</a:t>
                      </a:r>
                      <a:endParaRPr sz="1800"/>
                    </a:p>
                  </a:txBody>
                  <a:tcPr marT="91425" marB="91425" marR="91425" marL="91425"/>
                </a:tc>
                <a:tc>
                  <a:txBody>
                    <a:bodyPr/>
                    <a:lstStyle/>
                    <a:p>
                      <a:pPr indent="0" lvl="0" marL="0" rtl="0" algn="l">
                        <a:spcBef>
                          <a:spcPts val="0"/>
                        </a:spcBef>
                        <a:spcAft>
                          <a:spcPts val="0"/>
                        </a:spcAft>
                        <a:buNone/>
                      </a:pPr>
                      <a:r>
                        <a:rPr lang="en" sz="1800"/>
                        <a:t>Worst Case Runtime</a:t>
                      </a:r>
                      <a:endParaRPr sz="1800"/>
                    </a:p>
                  </a:txBody>
                  <a:tcPr marT="91425" marB="91425" marR="91425" marL="91425"/>
                </a:tc>
                <a:tc>
                  <a:txBody>
                    <a:bodyPr/>
                    <a:lstStyle/>
                    <a:p>
                      <a:pPr indent="0" lvl="0" marL="0" rtl="0" algn="l">
                        <a:spcBef>
                          <a:spcPts val="0"/>
                        </a:spcBef>
                        <a:spcAft>
                          <a:spcPts val="0"/>
                        </a:spcAft>
                        <a:buNone/>
                      </a:pPr>
                      <a:r>
                        <a:rPr lang="en" sz="1800"/>
                        <a:t>Space</a:t>
                      </a:r>
                      <a:endParaRPr sz="1800"/>
                    </a:p>
                  </a:txBody>
                  <a:tcPr marT="91425" marB="91425" marR="91425" marL="91425"/>
                </a:tc>
                <a:tc>
                  <a:txBody>
                    <a:bodyPr/>
                    <a:lstStyle/>
                    <a:p>
                      <a:pPr indent="0" lvl="0" marL="0" rtl="0" algn="l">
                        <a:spcBef>
                          <a:spcPts val="0"/>
                        </a:spcBef>
                        <a:spcAft>
                          <a:spcPts val="0"/>
                        </a:spcAft>
                        <a:buNone/>
                      </a:pPr>
                      <a:r>
                        <a:rPr lang="en" sz="1800"/>
                        <a:t>Demo</a:t>
                      </a:r>
                      <a:endParaRPr sz="1800"/>
                    </a:p>
                  </a:txBody>
                  <a:tcPr marT="91425" marB="91425" marR="91425" marL="91425"/>
                </a:tc>
                <a:tc>
                  <a:txBody>
                    <a:bodyPr/>
                    <a:lstStyle/>
                    <a:p>
                      <a:pPr indent="0" lvl="0" marL="0" rtl="0" algn="l">
                        <a:spcBef>
                          <a:spcPts val="0"/>
                        </a:spcBef>
                        <a:spcAft>
                          <a:spcPts val="0"/>
                        </a:spcAft>
                        <a:buNone/>
                      </a:pPr>
                      <a:r>
                        <a:rPr lang="en" sz="1800"/>
                        <a:t>Notes</a:t>
                      </a:r>
                      <a:endParaRPr sz="1800"/>
                    </a:p>
                  </a:txBody>
                  <a:tcPr marT="91425" marB="91425" marR="91425" marL="91425"/>
                </a:tc>
              </a:tr>
              <a:tr h="317800">
                <a:tc>
                  <a:txBody>
                    <a:bodyPr/>
                    <a:lstStyle/>
                    <a:p>
                      <a:pPr indent="0" lvl="0" marL="0" rtl="0" algn="l">
                        <a:spcBef>
                          <a:spcPts val="0"/>
                        </a:spcBef>
                        <a:spcAft>
                          <a:spcPts val="0"/>
                        </a:spcAft>
                        <a:buNone/>
                      </a:pPr>
                      <a:r>
                        <a:rPr lang="en" sz="1800" u="sng">
                          <a:solidFill>
                            <a:schemeClr val="hlink"/>
                          </a:solidFill>
                          <a:hlinkClick r:id="rId3"/>
                        </a:rPr>
                        <a:t>Selection 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t>Θ(N</a:t>
                      </a:r>
                      <a:r>
                        <a:rPr baseline="30000" lang="en" sz="1800"/>
                        <a:t>2</a:t>
                      </a:r>
                      <a:r>
                        <a:rPr lang="en" sz="1800"/>
                        <a:t>)</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4"/>
                        </a:rPr>
                        <a:t>Heapsort</a:t>
                      </a:r>
                      <a:r>
                        <a:rPr lang="en" sz="1800"/>
                        <a:t> </a:t>
                      </a:r>
                      <a:endParaRPr sz="1800"/>
                    </a:p>
                    <a:p>
                      <a:pPr indent="0" lvl="0" marL="0" rtl="0" algn="l">
                        <a:spcBef>
                          <a:spcPts val="0"/>
                        </a:spcBef>
                        <a:spcAft>
                          <a:spcPts val="0"/>
                        </a:spcAft>
                        <a:buNone/>
                      </a:pPr>
                      <a:r>
                        <a:rPr lang="en" sz="1800"/>
                        <a:t>(in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Bad cache (61C) performance.</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5"/>
                        </a:rPr>
                        <a:t>Mergesort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 log 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Θ(N)</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Fastest of these.</a:t>
                      </a:r>
                      <a:endParaRPr sz="1800">
                        <a:solidFill>
                          <a:schemeClr val="dk1"/>
                        </a:solidFill>
                      </a:endParaRPr>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6"/>
                        </a:rPr>
                        <a:t>Insertion Sort</a:t>
                      </a:r>
                      <a:r>
                        <a:rPr lang="en" sz="1800"/>
                        <a:t> (in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rPr lang="en" sz="1800"/>
                        <a:t>Best for small N or almost sorted. </a:t>
                      </a:r>
                      <a:endParaRPr sz="1800"/>
                    </a:p>
                  </a:txBody>
                  <a:tcPr marT="91425" marB="91425" marR="91425" marL="91425"/>
                </a:tc>
              </a:tr>
            </a:tbl>
          </a:graphicData>
        </a:graphic>
      </p:graphicFrame>
      <p:sp>
        <p:nvSpPr>
          <p:cNvPr id="162" name="Google Shape;162;p26"/>
          <p:cNvSpPr txBox="1"/>
          <p:nvPr/>
        </p:nvSpPr>
        <p:spPr>
          <a:xfrm>
            <a:off x="418075" y="4332500"/>
            <a:ext cx="4192800" cy="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See </a:t>
            </a:r>
            <a:r>
              <a:rPr lang="en" u="sng">
                <a:solidFill>
                  <a:schemeClr val="hlink"/>
                </a:solidFill>
                <a:latin typeface="Roboto"/>
                <a:ea typeface="Roboto"/>
                <a:cs typeface="Roboto"/>
                <a:sym typeface="Roboto"/>
                <a:hlinkClick r:id="rId7"/>
              </a:rPr>
              <a:t>this link</a:t>
            </a:r>
            <a:r>
              <a:rPr lang="en">
                <a:latin typeface="Roboto"/>
                <a:ea typeface="Roboto"/>
                <a:cs typeface="Roboto"/>
                <a:sym typeface="Roboto"/>
              </a:rPr>
              <a:t> for bonus slides on Shell's Sort, an optimization of insertion sort.</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1172" name="Google Shape;1172;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analysis:</a:t>
            </a:r>
            <a:endParaRPr/>
          </a:p>
          <a:p>
            <a:pPr indent="-342900" lvl="0" marL="457200" rtl="0" algn="l">
              <a:spcBef>
                <a:spcPts val="600"/>
              </a:spcBef>
              <a:spcAft>
                <a:spcPts val="0"/>
              </a:spcAft>
              <a:buSzPts val="1800"/>
              <a:buChar char="●"/>
            </a:pPr>
            <a:r>
              <a:rPr lang="en"/>
              <a:t>Best case: Θ(N log N)</a:t>
            </a:r>
            <a:endParaRPr/>
          </a:p>
          <a:p>
            <a:pPr indent="-342900" lvl="0" marL="457200" rtl="0" algn="l">
              <a:spcBef>
                <a:spcPts val="0"/>
              </a:spcBef>
              <a:spcAft>
                <a:spcPts val="0"/>
              </a:spcAft>
              <a:buSzPts val="1800"/>
              <a:buChar char="●"/>
            </a:pPr>
            <a:r>
              <a:rPr lang="en"/>
              <a:t>Worst case: Θ(N</a:t>
            </a:r>
            <a:r>
              <a:rPr baseline="30000" lang="en"/>
              <a:t>2</a:t>
            </a:r>
            <a:r>
              <a:rPr lang="en"/>
              <a:t>)</a:t>
            </a:r>
            <a:endParaRPr/>
          </a:p>
          <a:p>
            <a:pPr indent="-342900" lvl="0" marL="457200" rtl="0" algn="l">
              <a:spcBef>
                <a:spcPts val="0"/>
              </a:spcBef>
              <a:spcAft>
                <a:spcPts val="0"/>
              </a:spcAft>
              <a:buSzPts val="1800"/>
              <a:buChar char="●"/>
            </a:pPr>
            <a:r>
              <a:rPr b="1" lang="en"/>
              <a:t>Randomly chosen array case: Θ(N log N) expected</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Compare this to Mergesort.</a:t>
            </a:r>
            <a:endParaRPr/>
          </a:p>
          <a:p>
            <a:pPr indent="-342900" lvl="0" marL="457200" rtl="0" algn="l">
              <a:spcBef>
                <a:spcPts val="600"/>
              </a:spcBef>
              <a:spcAft>
                <a:spcPts val="0"/>
              </a:spcAft>
              <a:buSzPts val="1800"/>
              <a:buChar char="●"/>
            </a:pPr>
            <a:r>
              <a:rPr lang="en"/>
              <a:t>Best case: Θ(N log N)</a:t>
            </a:r>
            <a:endParaRPr/>
          </a:p>
          <a:p>
            <a:pPr indent="-342900" lvl="0" marL="457200" rtl="0" algn="l">
              <a:spcBef>
                <a:spcPts val="0"/>
              </a:spcBef>
              <a:spcAft>
                <a:spcPts val="0"/>
              </a:spcAft>
              <a:buSzPts val="1800"/>
              <a:buChar char="●"/>
            </a:pPr>
            <a:r>
              <a:rPr lang="en"/>
              <a:t>Worst case: Θ(N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is it faster than mergesort?</a:t>
            </a:r>
            <a:endParaRPr/>
          </a:p>
          <a:p>
            <a:pPr indent="-342900" lvl="0" marL="457200" rtl="0" algn="l">
              <a:spcBef>
                <a:spcPts val="600"/>
              </a:spcBef>
              <a:spcAft>
                <a:spcPts val="0"/>
              </a:spcAft>
              <a:buSzPts val="1800"/>
              <a:buChar char="●"/>
            </a:pPr>
            <a:r>
              <a:rPr lang="en"/>
              <a:t>Requires empirical analysis. No obvious reason why.</a:t>
            </a:r>
            <a:endParaRPr/>
          </a:p>
        </p:txBody>
      </p:sp>
      <p:cxnSp>
        <p:nvCxnSpPr>
          <p:cNvPr id="1173" name="Google Shape;1173;p53"/>
          <p:cNvCxnSpPr/>
          <p:nvPr/>
        </p:nvCxnSpPr>
        <p:spPr>
          <a:xfrm flipH="1">
            <a:off x="5448475" y="1229650"/>
            <a:ext cx="369600" cy="290700"/>
          </a:xfrm>
          <a:prstGeom prst="straightConnector1">
            <a:avLst/>
          </a:prstGeom>
          <a:noFill/>
          <a:ln cap="flat" cmpd="sng" w="9525">
            <a:solidFill>
              <a:srgbClr val="BE0712"/>
            </a:solidFill>
            <a:prstDash val="solid"/>
            <a:round/>
            <a:headEnd len="med" w="med" type="none"/>
            <a:tailEnd len="med" w="med" type="triangle"/>
          </a:ln>
        </p:spPr>
      </p:cxnSp>
      <p:sp>
        <p:nvSpPr>
          <p:cNvPr id="1174" name="Google Shape;1174;p53"/>
          <p:cNvSpPr txBox="1"/>
          <p:nvPr/>
        </p:nvSpPr>
        <p:spPr>
          <a:xfrm>
            <a:off x="5740192" y="871125"/>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With extremely high probability!!</a:t>
            </a:r>
            <a:endParaRPr>
              <a:solidFill>
                <a:srgbClr val="BE0712"/>
              </a:solidFill>
            </a:endParaRPr>
          </a:p>
        </p:txBody>
      </p:sp>
      <p:cxnSp>
        <p:nvCxnSpPr>
          <p:cNvPr id="1175" name="Google Shape;1175;p53"/>
          <p:cNvCxnSpPr>
            <a:stCxn id="1176" idx="1"/>
          </p:cNvCxnSpPr>
          <p:nvPr/>
        </p:nvCxnSpPr>
        <p:spPr>
          <a:xfrm flipH="1">
            <a:off x="2543150" y="870625"/>
            <a:ext cx="1104000" cy="487200"/>
          </a:xfrm>
          <a:prstGeom prst="straightConnector1">
            <a:avLst/>
          </a:prstGeom>
          <a:noFill/>
          <a:ln cap="flat" cmpd="sng" w="9525">
            <a:solidFill>
              <a:srgbClr val="BE0712"/>
            </a:solidFill>
            <a:prstDash val="solid"/>
            <a:round/>
            <a:headEnd len="med" w="med" type="none"/>
            <a:tailEnd len="med" w="med" type="triangle"/>
          </a:ln>
        </p:spPr>
      </p:cxnSp>
      <p:sp>
        <p:nvSpPr>
          <p:cNvPr id="1176" name="Google Shape;1176;p53"/>
          <p:cNvSpPr txBox="1"/>
          <p:nvPr/>
        </p:nvSpPr>
        <p:spPr>
          <a:xfrm>
            <a:off x="3647150" y="581725"/>
            <a:ext cx="50397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For our pivot/partitioning strategies: Sorted or close to sorted.</a:t>
            </a:r>
            <a:endParaRPr>
              <a:solidFill>
                <a:srgbClr val="BE071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1182" name="Google Shape;1182;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42900" lvl="0" marL="457200" rtl="0" algn="l">
              <a:spcBef>
                <a:spcPts val="600"/>
              </a:spcBef>
              <a:spcAft>
                <a:spcPts val="0"/>
              </a:spcAft>
              <a:buSzPts val="1800"/>
              <a:buChar char="●"/>
            </a:pPr>
            <a:r>
              <a:rPr lang="en"/>
              <a:t>Selection sort: Find the smallest item and put it at the front.</a:t>
            </a:r>
            <a:endParaRPr/>
          </a:p>
          <a:p>
            <a:pPr indent="-342900" lvl="0" marL="457200" rtl="0" algn="l">
              <a:spcBef>
                <a:spcPts val="600"/>
              </a:spcBef>
              <a:spcAft>
                <a:spcPts val="0"/>
              </a:spcAft>
              <a:buSzPts val="1800"/>
              <a:buChar char="●"/>
            </a:pPr>
            <a:r>
              <a:rPr lang="en"/>
              <a:t>Insertion sort: Figure out where to insert the current item.</a:t>
            </a:r>
            <a:endParaRPr/>
          </a:p>
          <a:p>
            <a:pPr indent="-342900" lvl="0" marL="457200" rtl="0" algn="l">
              <a:spcBef>
                <a:spcPts val="600"/>
              </a:spcBef>
              <a:spcAft>
                <a:spcPts val="0"/>
              </a:spcAft>
              <a:buSzPts val="1800"/>
              <a:buChar char="●"/>
            </a:pPr>
            <a:r>
              <a:rPr lang="en"/>
              <a:t>Merge sort: Merge two sorted halves into one sorted whole.</a:t>
            </a:r>
            <a:endParaRPr/>
          </a:p>
          <a:p>
            <a:pPr indent="-342900" lvl="0" marL="457200" rtl="0" algn="l">
              <a:spcBef>
                <a:spcPts val="600"/>
              </a:spcBef>
              <a:spcAft>
                <a:spcPts val="0"/>
              </a:spcAft>
              <a:buSzPts val="1800"/>
              <a:buChar char="●"/>
            </a:pPr>
            <a:r>
              <a:rPr lang="en"/>
              <a:t>Partition (quick) sort: Partition items around a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1183" name="Google Shape;1183;p54"/>
          <p:cNvGraphicFramePr/>
          <p:nvPr/>
        </p:nvGraphicFramePr>
        <p:xfrm>
          <a:off x="826864" y="3081414"/>
          <a:ext cx="3000000" cy="3000000"/>
        </p:xfrm>
        <a:graphic>
          <a:graphicData uri="http://schemas.openxmlformats.org/drawingml/2006/table">
            <a:tbl>
              <a:tblPr>
                <a:noFill/>
                <a:tableStyleId>{3A7BE4DE-3EEF-4E65-86B2-0EFBBE55A8A7}</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Memory</a:t>
                      </a:r>
                      <a:endParaRPr/>
                    </a:p>
                  </a:txBody>
                  <a:tcPr marT="91425" marB="91425" marR="91425" marL="91425"/>
                </a:tc>
                <a:tc>
                  <a:txBody>
                    <a:bodyPr/>
                    <a:lstStyle/>
                    <a:p>
                      <a:pPr indent="0" lvl="0" marL="0" rtl="0" algn="l">
                        <a:spcBef>
                          <a:spcPts val="0"/>
                        </a:spcBef>
                        <a:spcAft>
                          <a:spcPts val="0"/>
                        </a:spcAft>
                        <a:buNone/>
                      </a:pPr>
                      <a:r>
                        <a:rPr lang="en"/>
                        <a:t>Time</a:t>
                      </a:r>
                      <a:endParaRPr/>
                    </a:p>
                  </a:txBody>
                  <a:tcPr marT="91425" marB="91425" marR="91425" marL="91425"/>
                </a:tc>
                <a:tc>
                  <a:txBody>
                    <a:bodyPr/>
                    <a:lstStyle/>
                    <a:p>
                      <a:pPr indent="0" lvl="0" marL="0" rtl="0" algn="l">
                        <a:spcBef>
                          <a:spcPts val="0"/>
                        </a:spcBef>
                        <a:spcAft>
                          <a:spcPts val="0"/>
                        </a:spcAft>
                        <a:buNone/>
                      </a:pPr>
                      <a:r>
                        <a:rPr lang="en"/>
                        <a:t>Notes</a:t>
                      </a:r>
                      <a:endParaRPr/>
                    </a:p>
                  </a:txBody>
                  <a:tcPr marT="91425" marB="91425" marR="91425" marL="91425"/>
                </a:tc>
              </a:tr>
              <a:tr h="381000">
                <a:tc>
                  <a:txBody>
                    <a:bodyPr/>
                    <a:lstStyle/>
                    <a:p>
                      <a:pPr indent="0" lvl="0" marL="0" rtl="0" algn="l">
                        <a:spcBef>
                          <a:spcPts val="0"/>
                        </a:spcBef>
                        <a:spcAft>
                          <a:spcPts val="0"/>
                        </a:spcAft>
                        <a:buNone/>
                      </a:pPr>
                      <a:r>
                        <a:rPr lang="en"/>
                        <a:t>Heapsort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r>
              <a:tr h="381000">
                <a:tc>
                  <a:txBody>
                    <a:bodyPr/>
                    <a:lstStyle/>
                    <a:p>
                      <a:pPr indent="0" lvl="0" marL="0" rtl="0" algn="l">
                        <a:spcBef>
                          <a:spcPts val="0"/>
                        </a:spcBef>
                        <a:spcAft>
                          <a:spcPts val="0"/>
                        </a:spcAft>
                        <a:buNone/>
                      </a:pPr>
                      <a:r>
                        <a:rPr lang="en"/>
                        <a:t>Insertion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Quicksort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 (call stack)</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5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32, </a:t>
            </a:r>
            <a:r>
              <a:rPr lang="en"/>
              <a:t>CS61B, Spring 2024</a:t>
            </a:r>
            <a:endParaRPr/>
          </a:p>
        </p:txBody>
      </p:sp>
      <p:sp>
        <p:nvSpPr>
          <p:cNvPr id="1189" name="Google Shape;1189;p5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Quicksort Worst Case</a:t>
            </a:r>
            <a:endParaRPr/>
          </a:p>
        </p:txBody>
      </p:sp>
      <p:sp>
        <p:nvSpPr>
          <p:cNvPr id="1190" name="Google Shape;1190;p5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Quicksort Runtime Analysis</a:t>
            </a:r>
            <a:endParaRPr/>
          </a:p>
          <a:p>
            <a:pPr indent="-342900" lvl="0" marL="457200" rtl="0" algn="l">
              <a:spcBef>
                <a:spcPts val="600"/>
              </a:spcBef>
              <a:spcAft>
                <a:spcPts val="0"/>
              </a:spcAft>
              <a:buSzPts val="1800"/>
              <a:buChar char="•"/>
            </a:pPr>
            <a:r>
              <a:rPr lang="en"/>
              <a:t>Quicksort Runtime Analysis</a:t>
            </a:r>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Avoiding Quicksort Worst Case</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t>Quicksort Variants</a:t>
            </a:r>
            <a:endParaRPr/>
          </a:p>
          <a:p>
            <a:pPr indent="-342900" lvl="0" marL="457200" rtl="0" algn="l">
              <a:spcBef>
                <a:spcPts val="600"/>
              </a:spcBef>
              <a:spcAft>
                <a:spcPts val="0"/>
              </a:spcAft>
              <a:buSzPts val="1800"/>
              <a:buChar char="•"/>
            </a:pPr>
            <a:r>
              <a:rPr lang="en"/>
              <a:t>Philosophies for Avoiding Worst Case Behavior</a:t>
            </a:r>
            <a:endParaRPr/>
          </a:p>
          <a:p>
            <a:pPr indent="-342900" lvl="0" marL="457200" rtl="0" algn="l">
              <a:spcBef>
                <a:spcPts val="0"/>
              </a:spcBef>
              <a:spcAft>
                <a:spcPts val="0"/>
              </a:spcAft>
              <a:buSzPts val="1800"/>
              <a:buChar char="•"/>
            </a:pPr>
            <a:r>
              <a:rPr lang="en"/>
              <a:t>Quicksort Variant Experiments</a:t>
            </a:r>
            <a:endParaRPr/>
          </a:p>
          <a:p>
            <a:pPr indent="0" lvl="0" marL="0" rtl="0" algn="l">
              <a:spcBef>
                <a:spcPts val="600"/>
              </a:spcBef>
              <a:spcAft>
                <a:spcPts val="0"/>
              </a:spcAft>
              <a:buNone/>
            </a:pPr>
            <a:r>
              <a:rPr lang="en"/>
              <a:t>Quick Select (median finding)</a:t>
            </a:r>
            <a:endParaRPr b="1">
              <a:solidFill>
                <a:schemeClr val="accent3"/>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4" name="Shape 1194"/>
        <p:cNvGrpSpPr/>
        <p:nvPr/>
      </p:nvGrpSpPr>
      <p:grpSpPr>
        <a:xfrm>
          <a:off x="0" y="0"/>
          <a:ext cx="0" cy="0"/>
          <a:chOff x="0" y="0"/>
          <a:chExt cx="0" cy="0"/>
        </a:xfrm>
      </p:grpSpPr>
      <p:sp>
        <p:nvSpPr>
          <p:cNvPr id="1195" name="Google Shape;1195;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1196" name="Google Shape;1196;p5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performance of Quicksort (both order of growth and constant factors) depend critically on:</a:t>
            </a:r>
            <a:endParaRPr/>
          </a:p>
          <a:p>
            <a:pPr indent="-342900" lvl="0" marL="457200" rtl="0" algn="l">
              <a:spcBef>
                <a:spcPts val="600"/>
              </a:spcBef>
              <a:spcAft>
                <a:spcPts val="0"/>
              </a:spcAft>
              <a:buSzPts val="1800"/>
              <a:buChar char="●"/>
            </a:pPr>
            <a:r>
              <a:rPr lang="en"/>
              <a:t>How you select your pivot.</a:t>
            </a:r>
            <a:endParaRPr/>
          </a:p>
          <a:p>
            <a:pPr indent="-342900" lvl="0" marL="457200" rtl="0" algn="l">
              <a:spcBef>
                <a:spcPts val="0"/>
              </a:spcBef>
              <a:spcAft>
                <a:spcPts val="0"/>
              </a:spcAft>
              <a:buSzPts val="1800"/>
              <a:buChar char="●"/>
            </a:pPr>
            <a:r>
              <a:rPr lang="en"/>
              <a:t>How you partition around that pivot.</a:t>
            </a:r>
            <a:endParaRPr/>
          </a:p>
          <a:p>
            <a:pPr indent="-342900" lvl="0" marL="457200" rtl="0" algn="l">
              <a:spcBef>
                <a:spcPts val="0"/>
              </a:spcBef>
              <a:spcAft>
                <a:spcPts val="0"/>
              </a:spcAft>
              <a:buSzPts val="1800"/>
              <a:buChar char="●"/>
            </a:pPr>
            <a:r>
              <a:rPr lang="en"/>
              <a:t>Other optimizations you might add to speed things up.</a:t>
            </a:r>
            <a:br>
              <a:rPr lang="en"/>
            </a:br>
            <a:endParaRPr/>
          </a:p>
          <a:p>
            <a:pPr indent="0" lvl="0" marL="0" rtl="0" algn="l">
              <a:spcBef>
                <a:spcPts val="600"/>
              </a:spcBef>
              <a:spcAft>
                <a:spcPts val="0"/>
              </a:spcAft>
              <a:buNone/>
            </a:pPr>
            <a:r>
              <a:rPr lang="en"/>
              <a:t>Bad choices can be very bad indeed, resulting in Θ(N</a:t>
            </a:r>
            <a:r>
              <a:rPr baseline="30000" lang="en"/>
              <a:t>2</a:t>
            </a:r>
            <a:r>
              <a:rPr lang="en"/>
              <a:t>) runtimes.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00" name="Shape 1200"/>
        <p:cNvGrpSpPr/>
        <p:nvPr/>
      </p:nvGrpSpPr>
      <p:grpSpPr>
        <a:xfrm>
          <a:off x="0" y="0"/>
          <a:ext cx="0" cy="0"/>
          <a:chOff x="0" y="0"/>
          <a:chExt cx="0" cy="0"/>
        </a:xfrm>
      </p:grpSpPr>
      <p:sp>
        <p:nvSpPr>
          <p:cNvPr id="1201" name="Google Shape;1201;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Avoiding the Worst Case</a:t>
            </a:r>
            <a:endParaRPr/>
          </a:p>
        </p:txBody>
      </p:sp>
      <p:sp>
        <p:nvSpPr>
          <p:cNvPr id="1202" name="Google Shape;1202;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pivot always lands somewhere “good”, Quicksort is Θ(N log N). However, the very rare Θ(N</a:t>
            </a:r>
            <a:r>
              <a:rPr baseline="30000" lang="en"/>
              <a:t>2</a:t>
            </a:r>
            <a:r>
              <a:rPr lang="en"/>
              <a:t>) cases do happen in practice, e.g.</a:t>
            </a:r>
            <a:endParaRPr/>
          </a:p>
          <a:p>
            <a:pPr indent="-342900" lvl="0" marL="457200" rtl="0" algn="l">
              <a:spcBef>
                <a:spcPts val="600"/>
              </a:spcBef>
              <a:spcAft>
                <a:spcPts val="0"/>
              </a:spcAft>
              <a:buSzPts val="1800"/>
              <a:buChar char="●"/>
            </a:pPr>
            <a:r>
              <a:rPr lang="en"/>
              <a:t>Bad ordering: Array already in sorted order (or almost sorted order).</a:t>
            </a:r>
            <a:endParaRPr/>
          </a:p>
          <a:p>
            <a:pPr indent="-342900" lvl="0" marL="457200" rtl="0" algn="l">
              <a:spcBef>
                <a:spcPts val="600"/>
              </a:spcBef>
              <a:spcAft>
                <a:spcPts val="0"/>
              </a:spcAft>
              <a:buSzPts val="1800"/>
              <a:buChar char="●"/>
            </a:pPr>
            <a:r>
              <a:rPr lang="en"/>
              <a:t>Bad elements: Array with all duplicates.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do to avoid worst case behavior?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our version of Quicksort has the following properties:</a:t>
            </a:r>
            <a:endParaRPr/>
          </a:p>
          <a:p>
            <a:pPr indent="-342900" lvl="0" marL="457200" rtl="0" algn="l">
              <a:spcBef>
                <a:spcPts val="600"/>
              </a:spcBef>
              <a:spcAft>
                <a:spcPts val="0"/>
              </a:spcAft>
              <a:buSzPts val="1800"/>
              <a:buChar char="●"/>
            </a:pPr>
            <a:r>
              <a:rPr lang="en"/>
              <a:t>Leftmost item is always chosen as the pivot.</a:t>
            </a:r>
            <a:endParaRPr/>
          </a:p>
          <a:p>
            <a:pPr indent="-342900" lvl="0" marL="457200" rtl="0" algn="l">
              <a:spcBef>
                <a:spcPts val="600"/>
              </a:spcBef>
              <a:spcAft>
                <a:spcPts val="0"/>
              </a:spcAft>
              <a:buSzPts val="1800"/>
              <a:buChar char="●"/>
            </a:pPr>
            <a:r>
              <a:rPr lang="en"/>
              <a:t>Our partitioning algorithm preserves the relative order of &lt;= and &gt;= items.</a:t>
            </a:r>
            <a:endParaRPr/>
          </a:p>
          <a:p>
            <a:pPr indent="0" lvl="0" marL="0" rtl="0" algn="l">
              <a:spcBef>
                <a:spcPts val="600"/>
              </a:spcBef>
              <a:spcAft>
                <a:spcPts val="0"/>
              </a:spcAft>
              <a:buNone/>
            </a:pPr>
            <a:r>
              <a:t/>
            </a:r>
            <a:endParaRPr/>
          </a:p>
        </p:txBody>
      </p:sp>
      <p:sp>
        <p:nvSpPr>
          <p:cNvPr id="1203" name="Google Shape;1203;p57"/>
          <p:cNvSpPr/>
          <p:nvPr/>
        </p:nvSpPr>
        <p:spPr>
          <a:xfrm>
            <a:off x="905499"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204" name="Google Shape;1204;p57"/>
          <p:cNvSpPr/>
          <p:nvPr/>
        </p:nvSpPr>
        <p:spPr>
          <a:xfrm>
            <a:off x="1309513"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205" name="Google Shape;1205;p57"/>
          <p:cNvSpPr/>
          <p:nvPr/>
        </p:nvSpPr>
        <p:spPr>
          <a:xfrm>
            <a:off x="1716984"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206" name="Google Shape;1206;p57"/>
          <p:cNvSpPr/>
          <p:nvPr/>
        </p:nvSpPr>
        <p:spPr>
          <a:xfrm>
            <a:off x="2120999"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207" name="Google Shape;1207;p57"/>
          <p:cNvSpPr/>
          <p:nvPr/>
        </p:nvSpPr>
        <p:spPr>
          <a:xfrm>
            <a:off x="2524641"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208" name="Google Shape;1208;p57"/>
          <p:cNvSpPr/>
          <p:nvPr/>
        </p:nvSpPr>
        <p:spPr>
          <a:xfrm>
            <a:off x="2928655"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209" name="Google Shape;1209;p57"/>
          <p:cNvSpPr/>
          <p:nvPr/>
        </p:nvSpPr>
        <p:spPr>
          <a:xfrm>
            <a:off x="3336126"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210" name="Google Shape;1210;p57"/>
          <p:cNvSpPr/>
          <p:nvPr/>
        </p:nvSpPr>
        <p:spPr>
          <a:xfrm>
            <a:off x="4809085"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211" name="Google Shape;1211;p57"/>
          <p:cNvSpPr/>
          <p:nvPr/>
        </p:nvSpPr>
        <p:spPr>
          <a:xfrm>
            <a:off x="5213213"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212" name="Google Shape;1212;p57"/>
          <p:cNvSpPr/>
          <p:nvPr/>
        </p:nvSpPr>
        <p:spPr>
          <a:xfrm>
            <a:off x="5620800"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213" name="Google Shape;1213;p57"/>
          <p:cNvSpPr/>
          <p:nvPr/>
        </p:nvSpPr>
        <p:spPr>
          <a:xfrm>
            <a:off x="6024928"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214" name="Google Shape;1214;p57"/>
          <p:cNvSpPr/>
          <p:nvPr/>
        </p:nvSpPr>
        <p:spPr>
          <a:xfrm>
            <a:off x="6428684"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215" name="Google Shape;1215;p57"/>
          <p:cNvSpPr/>
          <p:nvPr/>
        </p:nvSpPr>
        <p:spPr>
          <a:xfrm>
            <a:off x="6832812"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216" name="Google Shape;1216;p57"/>
          <p:cNvSpPr/>
          <p:nvPr/>
        </p:nvSpPr>
        <p:spPr>
          <a:xfrm>
            <a:off x="7240398"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Avoiding the Worst Case</a:t>
            </a:r>
            <a:endParaRPr/>
          </a:p>
        </p:txBody>
      </p:sp>
      <p:sp>
        <p:nvSpPr>
          <p:cNvPr id="1222" name="Google Shape;1222;p5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pivot always lands somewhere “good”, Quicksort is Θ(N log N). However, the very rare Θ(N</a:t>
            </a:r>
            <a:r>
              <a:rPr baseline="30000" lang="en"/>
              <a:t>2</a:t>
            </a:r>
            <a:r>
              <a:rPr lang="en"/>
              <a:t>) cases do happen in practice, e.g.</a:t>
            </a:r>
            <a:endParaRPr/>
          </a:p>
          <a:p>
            <a:pPr indent="-342900" lvl="0" marL="457200" rtl="0" algn="l">
              <a:spcBef>
                <a:spcPts val="600"/>
              </a:spcBef>
              <a:spcAft>
                <a:spcPts val="0"/>
              </a:spcAft>
              <a:buSzPts val="1800"/>
              <a:buChar char="●"/>
            </a:pPr>
            <a:r>
              <a:rPr lang="en"/>
              <a:t>Bad ordering: Array already in sorted order (or almost sorted order).</a:t>
            </a:r>
            <a:endParaRPr/>
          </a:p>
          <a:p>
            <a:pPr indent="-342900" lvl="0" marL="457200" rtl="0" algn="l">
              <a:spcBef>
                <a:spcPts val="600"/>
              </a:spcBef>
              <a:spcAft>
                <a:spcPts val="0"/>
              </a:spcAft>
              <a:buSzPts val="1800"/>
              <a:buChar char="●"/>
            </a:pPr>
            <a:r>
              <a:rPr lang="en"/>
              <a:t>Bad elements: Array with all duplicates.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What can we do to avoid worst case behavior?</a:t>
            </a:r>
            <a:endParaRPr/>
          </a:p>
          <a:p>
            <a:pPr indent="-342900" lvl="0" marL="457200" rtl="0" algn="l">
              <a:spcBef>
                <a:spcPts val="600"/>
              </a:spcBef>
              <a:spcAft>
                <a:spcPts val="0"/>
              </a:spcAft>
              <a:buSzPts val="1800"/>
              <a:buChar char="●"/>
            </a:pPr>
            <a:r>
              <a:rPr lang="en"/>
              <a:t>Shuffle before starting.</a:t>
            </a:r>
            <a:endParaRPr/>
          </a:p>
          <a:p>
            <a:pPr indent="-342900" lvl="0" marL="457200" rtl="0" algn="l">
              <a:spcBef>
                <a:spcPts val="600"/>
              </a:spcBef>
              <a:spcAft>
                <a:spcPts val="0"/>
              </a:spcAft>
              <a:buSzPts val="1800"/>
              <a:buChar char="●"/>
            </a:pPr>
            <a:r>
              <a:rPr lang="en"/>
              <a:t>Go through entire array, find the median, use that as the pivot.</a:t>
            </a:r>
            <a:endParaRPr/>
          </a:p>
          <a:p>
            <a:pPr indent="-342900" lvl="0" marL="457200" rtl="0" algn="l">
              <a:spcBef>
                <a:spcPts val="600"/>
              </a:spcBef>
              <a:spcAft>
                <a:spcPts val="0"/>
              </a:spcAft>
              <a:buSzPts val="1800"/>
              <a:buChar char="●"/>
            </a:pPr>
            <a:r>
              <a:rPr lang="en"/>
              <a:t>Scan through one tie and check if it’s already sorted, don’t sort.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Next Monday: We’ll continue discussing Quicksort! Friday is Software Eng. II.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Quicksort Origins</a:t>
            </a:r>
            <a:endParaRPr/>
          </a:p>
        </p:txBody>
      </p:sp>
      <p:sp>
        <p:nvSpPr>
          <p:cNvPr id="1228" name="Google Shape;1228;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Amusingly, Quicksort was the wrong tool for the job. Two issues:</a:t>
            </a:r>
            <a:endParaRPr/>
          </a:p>
          <a:p>
            <a:pPr indent="-342900" lvl="0" marL="457200" rtl="0" algn="l">
              <a:spcBef>
                <a:spcPts val="600"/>
              </a:spcBef>
              <a:spcAft>
                <a:spcPts val="0"/>
              </a:spcAft>
              <a:buSzPts val="1800"/>
              <a:buChar char="●"/>
            </a:pPr>
            <a:r>
              <a:rPr lang="en"/>
              <a:t>Language that Tony was using didn’t support recursion (so he couldn’t easily implement Quicksort).</a:t>
            </a:r>
            <a:endParaRPr/>
          </a:p>
          <a:p>
            <a:pPr indent="-342900" lvl="0" marL="457200" rtl="0" algn="l">
              <a:spcBef>
                <a:spcPts val="0"/>
              </a:spcBef>
              <a:spcAft>
                <a:spcPts val="0"/>
              </a:spcAft>
              <a:buSzPts val="1800"/>
              <a:buChar char="●"/>
            </a:pPr>
            <a:r>
              <a:rPr lang="en"/>
              <a:t>Sentences are usually shorter than 15 words.</a:t>
            </a:r>
            <a:endParaRPr/>
          </a:p>
          <a:p>
            <a:pPr indent="0" lvl="0" marL="0" rtl="0" algn="l">
              <a:spcBef>
                <a:spcPts val="600"/>
              </a:spcBef>
              <a:spcAft>
                <a:spcPts val="0"/>
              </a:spcAft>
              <a:buNone/>
            </a:pPr>
            <a:r>
              <a:t/>
            </a:r>
            <a:endParaRPr/>
          </a:p>
        </p:txBody>
      </p:sp>
      <p:pic>
        <p:nvPicPr>
          <p:cNvPr id="1229" name="Google Shape;1229;p59"/>
          <p:cNvPicPr preferRelativeResize="0"/>
          <p:nvPr/>
        </p:nvPicPr>
        <p:blipFill>
          <a:blip r:embed="rId3">
            <a:alphaModFix/>
          </a:blip>
          <a:stretch>
            <a:fillRect/>
          </a:stretch>
        </p:blipFill>
        <p:spPr>
          <a:xfrm>
            <a:off x="1631575" y="2485550"/>
            <a:ext cx="5880850" cy="242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1000"/>
                                        <p:tgtEl>
                                          <p:spTgt spid="1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1000"/>
                                        <p:tgtEl>
                                          <p:spTgt spid="1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6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32, </a:t>
            </a:r>
            <a:r>
              <a:rPr lang="en"/>
              <a:t>CS61B, </a:t>
            </a:r>
            <a:r>
              <a:rPr lang="en"/>
              <a:t>Spring 2024</a:t>
            </a:r>
            <a:endParaRPr/>
          </a:p>
        </p:txBody>
      </p:sp>
      <p:sp>
        <p:nvSpPr>
          <p:cNvPr id="1235" name="Google Shape;1235;p6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a:p>
          <a:p>
            <a:pPr indent="0" lvl="0" marL="0" rtl="0" algn="l">
              <a:spcBef>
                <a:spcPts val="600"/>
              </a:spcBef>
              <a:spcAft>
                <a:spcPts val="0"/>
              </a:spcAft>
              <a:buNone/>
            </a:pPr>
            <a:r>
              <a:rPr lang="en">
                <a:solidFill>
                  <a:srgbClr val="CCCCCC"/>
                </a:solidFill>
              </a:rPr>
              <a:t>Quicksort Runtime Analysis</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Quicksort Runtime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Avoiding Quicksort Worst Case</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Quicksort Variants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Philosophies for Avoiding Worst Case Behavior</a:t>
            </a:r>
            <a:endParaRPr b="1">
              <a:solidFill>
                <a:schemeClr val="accent3"/>
              </a:solidFill>
              <a:latin typeface="Roboto"/>
              <a:ea typeface="Roboto"/>
              <a:cs typeface="Roboto"/>
              <a:sym typeface="Roboto"/>
            </a:endParaRPr>
          </a:p>
          <a:p>
            <a:pPr indent="-342900" lvl="0" marL="457200" rtl="0" algn="l">
              <a:spcBef>
                <a:spcPts val="0"/>
              </a:spcBef>
              <a:spcAft>
                <a:spcPts val="0"/>
              </a:spcAft>
              <a:buSzPts val="1800"/>
              <a:buChar char="•"/>
            </a:pPr>
            <a:r>
              <a:rPr lang="en"/>
              <a:t>Quicksort Variant Experiments</a:t>
            </a:r>
            <a:endParaRPr/>
          </a:p>
          <a:p>
            <a:pPr indent="0" lvl="0" marL="0" rtl="0" algn="l">
              <a:spcBef>
                <a:spcPts val="600"/>
              </a:spcBef>
              <a:spcAft>
                <a:spcPts val="0"/>
              </a:spcAft>
              <a:buNone/>
            </a:pPr>
            <a:r>
              <a:rPr lang="en"/>
              <a:t>Quick Select (median finding)</a:t>
            </a:r>
            <a:endParaRPr/>
          </a:p>
        </p:txBody>
      </p:sp>
      <p:sp>
        <p:nvSpPr>
          <p:cNvPr id="1236" name="Google Shape;1236;p6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Philosophies for Avoiding Worst Case Quicksort Behavior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1242" name="Google Shape;1242;p61"/>
          <p:cNvSpPr/>
          <p:nvPr/>
        </p:nvSpPr>
        <p:spPr>
          <a:xfrm>
            <a:off x="237758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243" name="Google Shape;1243;p61"/>
          <p:cNvSpPr/>
          <p:nvPr/>
        </p:nvSpPr>
        <p:spPr>
          <a:xfrm>
            <a:off x="286277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244" name="Google Shape;1244;p61"/>
          <p:cNvSpPr/>
          <p:nvPr/>
        </p:nvSpPr>
        <p:spPr>
          <a:xfrm>
            <a:off x="335211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245" name="Google Shape;1245;p61"/>
          <p:cNvSpPr/>
          <p:nvPr/>
        </p:nvSpPr>
        <p:spPr>
          <a:xfrm>
            <a:off x="3837306"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46" name="Google Shape;1246;p61"/>
          <p:cNvSpPr/>
          <p:nvPr/>
        </p:nvSpPr>
        <p:spPr>
          <a:xfrm>
            <a:off x="432204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247" name="Google Shape;1247;p61"/>
          <p:cNvSpPr/>
          <p:nvPr/>
        </p:nvSpPr>
        <p:spPr>
          <a:xfrm>
            <a:off x="480723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248" name="Google Shape;1248;p61"/>
          <p:cNvSpPr/>
          <p:nvPr/>
        </p:nvSpPr>
        <p:spPr>
          <a:xfrm>
            <a:off x="529657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249" name="Google Shape;1249;p61"/>
          <p:cNvSpPr/>
          <p:nvPr/>
        </p:nvSpPr>
        <p:spPr>
          <a:xfrm>
            <a:off x="578176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50" name="Google Shape;1250;p61"/>
          <p:cNvSpPr/>
          <p:nvPr/>
        </p:nvSpPr>
        <p:spPr>
          <a:xfrm>
            <a:off x="6271142"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51" name="Google Shape;1251;p61"/>
          <p:cNvSpPr txBox="1"/>
          <p:nvPr/>
        </p:nvSpPr>
        <p:spPr>
          <a:xfrm>
            <a:off x="862300" y="2809325"/>
            <a:ext cx="178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sp>
        <p:nvSpPr>
          <p:cNvPr id="1252" name="Google Shape;1252;p61"/>
          <p:cNvSpPr/>
          <p:nvPr/>
        </p:nvSpPr>
        <p:spPr>
          <a:xfrm>
            <a:off x="2377588"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253" name="Google Shape;1253;p61"/>
          <p:cNvSpPr/>
          <p:nvPr/>
        </p:nvSpPr>
        <p:spPr>
          <a:xfrm>
            <a:off x="2862777"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254" name="Google Shape;1254;p61"/>
          <p:cNvSpPr/>
          <p:nvPr/>
        </p:nvSpPr>
        <p:spPr>
          <a:xfrm>
            <a:off x="3352117"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55" name="Google Shape;1255;p61"/>
          <p:cNvSpPr/>
          <p:nvPr/>
        </p:nvSpPr>
        <p:spPr>
          <a:xfrm>
            <a:off x="3837306"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256" name="Google Shape;1256;p61"/>
          <p:cNvSpPr/>
          <p:nvPr/>
        </p:nvSpPr>
        <p:spPr>
          <a:xfrm>
            <a:off x="4322048"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257" name="Google Shape;1257;p61"/>
          <p:cNvSpPr/>
          <p:nvPr/>
        </p:nvSpPr>
        <p:spPr>
          <a:xfrm>
            <a:off x="4807238"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58" name="Google Shape;1258;p61"/>
          <p:cNvSpPr/>
          <p:nvPr/>
        </p:nvSpPr>
        <p:spPr>
          <a:xfrm>
            <a:off x="5296578" y="34932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59" name="Google Shape;1259;p61"/>
          <p:cNvSpPr/>
          <p:nvPr/>
        </p:nvSpPr>
        <p:spPr>
          <a:xfrm>
            <a:off x="5781767" y="3493225"/>
            <a:ext cx="4953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260" name="Google Shape;1260;p61"/>
          <p:cNvSpPr/>
          <p:nvPr/>
        </p:nvSpPr>
        <p:spPr>
          <a:xfrm>
            <a:off x="6271142" y="3493225"/>
            <a:ext cx="4953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261" name="Google Shape;1261;p61"/>
          <p:cNvSpPr/>
          <p:nvPr/>
        </p:nvSpPr>
        <p:spPr>
          <a:xfrm rot="-5400000">
            <a:off x="3938777" y="1624125"/>
            <a:ext cx="260700" cy="33801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1"/>
          <p:cNvSpPr/>
          <p:nvPr/>
        </p:nvSpPr>
        <p:spPr>
          <a:xfrm rot="-5400000">
            <a:off x="6376127" y="3078225"/>
            <a:ext cx="260700" cy="47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1"/>
          <p:cNvSpPr txBox="1"/>
          <p:nvPr/>
        </p:nvSpPr>
        <p:spPr>
          <a:xfrm>
            <a:off x="4160175" y="2942525"/>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32</a:t>
            </a:r>
            <a:endParaRPr/>
          </a:p>
        </p:txBody>
      </p:sp>
      <p:sp>
        <p:nvSpPr>
          <p:cNvPr id="1264" name="Google Shape;1264;p61"/>
          <p:cNvSpPr txBox="1"/>
          <p:nvPr/>
        </p:nvSpPr>
        <p:spPr>
          <a:xfrm>
            <a:off x="6555525" y="2977250"/>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32</a:t>
            </a:r>
            <a:endParaRPr/>
          </a:p>
        </p:txBody>
      </p:sp>
      <p:sp>
        <p:nvSpPr>
          <p:cNvPr id="1265" name="Google Shape;1265;p61"/>
          <p:cNvSpPr/>
          <p:nvPr/>
        </p:nvSpPr>
        <p:spPr>
          <a:xfrm rot="-5400000">
            <a:off x="5881512" y="3101500"/>
            <a:ext cx="260700" cy="439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1"/>
          <p:cNvSpPr txBox="1"/>
          <p:nvPr/>
        </p:nvSpPr>
        <p:spPr>
          <a:xfrm>
            <a:off x="5723676" y="2603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cxnSp>
        <p:nvCxnSpPr>
          <p:cNvPr id="1267" name="Google Shape;1267;p61"/>
          <p:cNvCxnSpPr>
            <a:stCxn id="1242" idx="1"/>
            <a:endCxn id="1252" idx="1"/>
          </p:cNvCxnSpPr>
          <p:nvPr/>
        </p:nvCxnSpPr>
        <p:spPr>
          <a:xfrm>
            <a:off x="2377588" y="2369275"/>
            <a:ext cx="600" cy="13716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1268" name="Google Shape;1268;p61"/>
          <p:cNvSpPr txBox="1"/>
          <p:nvPr/>
        </p:nvSpPr>
        <p:spPr>
          <a:xfrm>
            <a:off x="243000" y="4037225"/>
            <a:ext cx="8443800" cy="1020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a:ea typeface="Roboto"/>
                <a:cs typeface="Roboto"/>
                <a:sym typeface="Roboto"/>
              </a:rPr>
              <a:t>Run time is Θ(N log N) in the best case, Θ(N</a:t>
            </a:r>
            <a:r>
              <a:rPr baseline="30000" lang="en" sz="1800">
                <a:latin typeface="Roboto"/>
                <a:ea typeface="Roboto"/>
                <a:cs typeface="Roboto"/>
                <a:sym typeface="Roboto"/>
              </a:rPr>
              <a:t>2</a:t>
            </a:r>
            <a:r>
              <a:rPr lang="en" sz="1800">
                <a:latin typeface="Roboto"/>
                <a:ea typeface="Roboto"/>
                <a:cs typeface="Roboto"/>
                <a:sym typeface="Roboto"/>
              </a:rPr>
              <a:t>) in the worst case, and Θ(N log N) in the average case.</a:t>
            </a:r>
            <a:endParaRPr sz="2200">
              <a:solidFill>
                <a:srgbClr val="000000"/>
              </a:solidFill>
              <a:latin typeface="Roboto"/>
              <a:ea typeface="Roboto"/>
              <a:cs typeface="Roboto"/>
              <a:sym typeface="Roboto"/>
            </a:endParaRPr>
          </a:p>
        </p:txBody>
      </p:sp>
      <p:sp>
        <p:nvSpPr>
          <p:cNvPr id="1269" name="Google Shape;1269;p6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Quicksorting N items: (</a:t>
            </a:r>
            <a:r>
              <a:rPr lang="en" u="sng">
                <a:solidFill>
                  <a:schemeClr val="hlink"/>
                </a:solidFill>
                <a:hlinkClick r:id="rId3"/>
              </a:rPr>
              <a:t>Demo</a:t>
            </a:r>
            <a:r>
              <a:rPr lang="en"/>
              <a:t>)</a:t>
            </a:r>
            <a:endParaRPr/>
          </a:p>
          <a:p>
            <a:pPr indent="-342900" lvl="0" marL="457200" rtl="0" algn="l">
              <a:spcBef>
                <a:spcPts val="600"/>
              </a:spcBef>
              <a:spcAft>
                <a:spcPts val="0"/>
              </a:spcAft>
              <a:buSzPts val="1800"/>
              <a:buFont typeface="Roboto"/>
              <a:buChar char="●"/>
            </a:pPr>
            <a:r>
              <a:rPr lang="en"/>
              <a:t>Partition on leftmost item. </a:t>
            </a:r>
            <a:endParaRPr/>
          </a:p>
          <a:p>
            <a:pPr indent="-342900" lvl="0" marL="457200" rtl="0" algn="l">
              <a:spcBef>
                <a:spcPts val="0"/>
              </a:spcBef>
              <a:spcAft>
                <a:spcPts val="0"/>
              </a:spcAft>
              <a:buSzPts val="1800"/>
              <a:buFont typeface="Roboto"/>
              <a:buChar char="●"/>
            </a:pPr>
            <a:r>
              <a:rPr lang="en"/>
              <a:t>Quicksort left half.</a:t>
            </a:r>
            <a:endParaRPr/>
          </a:p>
          <a:p>
            <a:pPr indent="-342900" lvl="0" marL="457200" rtl="0" algn="l">
              <a:spcBef>
                <a:spcPts val="0"/>
              </a:spcBef>
              <a:spcAft>
                <a:spcPts val="0"/>
              </a:spcAft>
              <a:buSzPts val="1800"/>
              <a:buFont typeface="Roboto"/>
              <a:buChar char="●"/>
            </a:pPr>
            <a:r>
              <a:rPr lang="en"/>
              <a:t>Quicksort right half.</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73" name="Shape 1273"/>
        <p:cNvGrpSpPr/>
        <p:nvPr/>
      </p:nvGrpSpPr>
      <p:grpSpPr>
        <a:xfrm>
          <a:off x="0" y="0"/>
          <a:ext cx="0" cy="0"/>
          <a:chOff x="0" y="0"/>
          <a:chExt cx="0" cy="0"/>
        </a:xfrm>
      </p:grpSpPr>
      <p:sp>
        <p:nvSpPr>
          <p:cNvPr id="1274" name="Google Shape;1274;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Avoiding the Worst Case: Question from Last Time</a:t>
            </a:r>
            <a:endParaRPr/>
          </a:p>
        </p:txBody>
      </p:sp>
      <p:sp>
        <p:nvSpPr>
          <p:cNvPr id="1275" name="Google Shape;1275;p6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pivot always lands somewhere “good”, Quicksort is Θ(N log N). However, the very rare Θ(N</a:t>
            </a:r>
            <a:r>
              <a:rPr baseline="30000" lang="en"/>
              <a:t>2</a:t>
            </a:r>
            <a:r>
              <a:rPr lang="en"/>
              <a:t>) cases do happen in practice, e.g.</a:t>
            </a:r>
            <a:endParaRPr/>
          </a:p>
          <a:p>
            <a:pPr indent="-342900" lvl="0" marL="457200" rtl="0" algn="l">
              <a:spcBef>
                <a:spcPts val="600"/>
              </a:spcBef>
              <a:spcAft>
                <a:spcPts val="0"/>
              </a:spcAft>
              <a:buSzPts val="1800"/>
              <a:buChar char="●"/>
            </a:pPr>
            <a:r>
              <a:rPr lang="en"/>
              <a:t>Bad ordering: Array already in sorted order (or almost sorted order).</a:t>
            </a:r>
            <a:endParaRPr/>
          </a:p>
          <a:p>
            <a:pPr indent="-342900" lvl="0" marL="457200" rtl="0" algn="l">
              <a:spcBef>
                <a:spcPts val="600"/>
              </a:spcBef>
              <a:spcAft>
                <a:spcPts val="0"/>
              </a:spcAft>
              <a:buSzPts val="1800"/>
              <a:buChar char="●"/>
            </a:pPr>
            <a:r>
              <a:rPr lang="en"/>
              <a:t>Bad elements: Array with all duplicates.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do to avoid worst case behavior?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our version of Quicksort has the following properties:</a:t>
            </a:r>
            <a:endParaRPr/>
          </a:p>
          <a:p>
            <a:pPr indent="-342900" lvl="0" marL="457200" rtl="0" algn="l">
              <a:spcBef>
                <a:spcPts val="600"/>
              </a:spcBef>
              <a:spcAft>
                <a:spcPts val="0"/>
              </a:spcAft>
              <a:buSzPts val="1800"/>
              <a:buChar char="●"/>
            </a:pPr>
            <a:r>
              <a:rPr lang="en"/>
              <a:t>Leftmost item is always chosen as the pivot.</a:t>
            </a:r>
            <a:endParaRPr/>
          </a:p>
          <a:p>
            <a:pPr indent="-342900" lvl="0" marL="457200" rtl="0" algn="l">
              <a:spcBef>
                <a:spcPts val="600"/>
              </a:spcBef>
              <a:spcAft>
                <a:spcPts val="0"/>
              </a:spcAft>
              <a:buSzPts val="1800"/>
              <a:buChar char="●"/>
            </a:pPr>
            <a:r>
              <a:rPr lang="en"/>
              <a:t>Our partitioning algorithm preserves the relative order of &lt;= and &gt;= items.</a:t>
            </a:r>
            <a:endParaRPr/>
          </a:p>
          <a:p>
            <a:pPr indent="0" lvl="0" marL="0" rtl="0" algn="l">
              <a:spcBef>
                <a:spcPts val="600"/>
              </a:spcBef>
              <a:spcAft>
                <a:spcPts val="0"/>
              </a:spcAft>
              <a:buNone/>
            </a:pPr>
            <a:r>
              <a:t/>
            </a:r>
            <a:endParaRPr/>
          </a:p>
        </p:txBody>
      </p:sp>
      <p:sp>
        <p:nvSpPr>
          <p:cNvPr id="1276" name="Google Shape;1276;p62"/>
          <p:cNvSpPr/>
          <p:nvPr/>
        </p:nvSpPr>
        <p:spPr>
          <a:xfrm>
            <a:off x="905499"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277" name="Google Shape;1277;p62"/>
          <p:cNvSpPr/>
          <p:nvPr/>
        </p:nvSpPr>
        <p:spPr>
          <a:xfrm>
            <a:off x="1309513"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278" name="Google Shape;1278;p62"/>
          <p:cNvSpPr/>
          <p:nvPr/>
        </p:nvSpPr>
        <p:spPr>
          <a:xfrm>
            <a:off x="1716984"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279" name="Google Shape;1279;p62"/>
          <p:cNvSpPr/>
          <p:nvPr/>
        </p:nvSpPr>
        <p:spPr>
          <a:xfrm>
            <a:off x="2120999"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280" name="Google Shape;1280;p62"/>
          <p:cNvSpPr/>
          <p:nvPr/>
        </p:nvSpPr>
        <p:spPr>
          <a:xfrm>
            <a:off x="2524641"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281" name="Google Shape;1281;p62"/>
          <p:cNvSpPr/>
          <p:nvPr/>
        </p:nvSpPr>
        <p:spPr>
          <a:xfrm>
            <a:off x="2928655"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282" name="Google Shape;1282;p62"/>
          <p:cNvSpPr/>
          <p:nvPr/>
        </p:nvSpPr>
        <p:spPr>
          <a:xfrm>
            <a:off x="3336126"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283" name="Google Shape;1283;p62"/>
          <p:cNvSpPr/>
          <p:nvPr/>
        </p:nvSpPr>
        <p:spPr>
          <a:xfrm>
            <a:off x="4809085"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284" name="Google Shape;1284;p62"/>
          <p:cNvSpPr/>
          <p:nvPr/>
        </p:nvSpPr>
        <p:spPr>
          <a:xfrm>
            <a:off x="5213213"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285" name="Google Shape;1285;p62"/>
          <p:cNvSpPr/>
          <p:nvPr/>
        </p:nvSpPr>
        <p:spPr>
          <a:xfrm>
            <a:off x="5620800"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286" name="Google Shape;1286;p62"/>
          <p:cNvSpPr/>
          <p:nvPr/>
        </p:nvSpPr>
        <p:spPr>
          <a:xfrm>
            <a:off x="6024928"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287" name="Google Shape;1287;p62"/>
          <p:cNvSpPr/>
          <p:nvPr/>
        </p:nvSpPr>
        <p:spPr>
          <a:xfrm>
            <a:off x="6428684"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288" name="Google Shape;1288;p62"/>
          <p:cNvSpPr/>
          <p:nvPr/>
        </p:nvSpPr>
        <p:spPr>
          <a:xfrm>
            <a:off x="6832812"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289" name="Google Shape;1289;p62"/>
          <p:cNvSpPr/>
          <p:nvPr/>
        </p:nvSpPr>
        <p:spPr>
          <a:xfrm>
            <a:off x="7240398"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So Far</a:t>
            </a:r>
            <a:endParaRPr/>
          </a:p>
        </p:txBody>
      </p:sp>
      <p:sp>
        <p:nvSpPr>
          <p:cNvPr id="168" name="Google Shape;168;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Core ideas:</a:t>
            </a:r>
            <a:endParaRPr/>
          </a:p>
          <a:p>
            <a:pPr indent="-342900" lvl="0" marL="457200" rtl="0" algn="l">
              <a:spcBef>
                <a:spcPts val="600"/>
              </a:spcBef>
              <a:spcAft>
                <a:spcPts val="0"/>
              </a:spcAft>
              <a:buSzPts val="1800"/>
              <a:buChar char="●"/>
            </a:pPr>
            <a:r>
              <a:rPr lang="en"/>
              <a:t>Selection sort: Find the smallest item and put it at the front.</a:t>
            </a:r>
            <a:endParaRPr/>
          </a:p>
          <a:p>
            <a:pPr indent="-342900" lvl="1" marL="914400" rtl="0" algn="l">
              <a:spcBef>
                <a:spcPts val="0"/>
              </a:spcBef>
              <a:spcAft>
                <a:spcPts val="0"/>
              </a:spcAft>
              <a:buSzPts val="1800"/>
              <a:buChar char="○"/>
            </a:pPr>
            <a:r>
              <a:rPr lang="en"/>
              <a:t>Heapsort variant: Use MaxPQ to find max element and put at the back.</a:t>
            </a:r>
            <a:endParaRPr/>
          </a:p>
          <a:p>
            <a:pPr indent="-342900" lvl="0" marL="457200" rtl="0" algn="l">
              <a:spcBef>
                <a:spcPts val="0"/>
              </a:spcBef>
              <a:spcAft>
                <a:spcPts val="0"/>
              </a:spcAft>
              <a:buSzPts val="1800"/>
              <a:buChar char="●"/>
            </a:pPr>
            <a:r>
              <a:rPr lang="en"/>
              <a:t>Merge sort: Merge two sorted halves into one sorted whole.</a:t>
            </a:r>
            <a:endParaRPr/>
          </a:p>
          <a:p>
            <a:pPr indent="-342900" lvl="0" marL="457200" rtl="0" algn="l">
              <a:spcBef>
                <a:spcPts val="600"/>
              </a:spcBef>
              <a:spcAft>
                <a:spcPts val="0"/>
              </a:spcAft>
              <a:buSzPts val="1800"/>
              <a:buChar char="●"/>
            </a:pPr>
            <a:r>
              <a:rPr lang="en"/>
              <a:t>Insertion sort: Figure out where to insert the current item.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Quicksort:</a:t>
            </a:r>
            <a:endParaRPr/>
          </a:p>
          <a:p>
            <a:pPr indent="-342900" lvl="0" marL="457200" rtl="0" algn="l">
              <a:spcBef>
                <a:spcPts val="600"/>
              </a:spcBef>
              <a:spcAft>
                <a:spcPts val="0"/>
              </a:spcAft>
              <a:buSzPts val="1800"/>
              <a:buChar char="●"/>
            </a:pPr>
            <a:r>
              <a:rPr lang="en"/>
              <a:t>Much stranger core idea: Partitioning.</a:t>
            </a:r>
            <a:endParaRPr/>
          </a:p>
          <a:p>
            <a:pPr indent="-342900" lvl="0" marL="457200" rtl="0" algn="l">
              <a:spcBef>
                <a:spcPts val="0"/>
              </a:spcBef>
              <a:spcAft>
                <a:spcPts val="0"/>
              </a:spcAft>
              <a:buSzPts val="1800"/>
              <a:buChar char="●"/>
            </a:pPr>
            <a:r>
              <a:rPr lang="en"/>
              <a:t>Invented by Sir Tony Hoare in 1960, at the time a novice programmer.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3" name="Shape 1293"/>
        <p:cNvGrpSpPr/>
        <p:nvPr/>
      </p:nvGrpSpPr>
      <p:grpSpPr>
        <a:xfrm>
          <a:off x="0" y="0"/>
          <a:ext cx="0" cy="0"/>
          <a:chOff x="0" y="0"/>
          <a:chExt cx="0" cy="0"/>
        </a:xfrm>
      </p:grpSpPr>
      <p:sp>
        <p:nvSpPr>
          <p:cNvPr id="1294" name="Google Shape;1294;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Avoiding the Worst Case: My Answers </a:t>
            </a:r>
            <a:endParaRPr/>
          </a:p>
        </p:txBody>
      </p:sp>
      <p:sp>
        <p:nvSpPr>
          <p:cNvPr id="1295" name="Google Shape;1295;p6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can we do to avoid running into the worst case for QuickSort?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Four philosophies:</a:t>
            </a:r>
            <a:endParaRPr/>
          </a:p>
          <a:p>
            <a:pPr indent="0" lvl="0" marL="0" rtl="0" algn="l">
              <a:spcBef>
                <a:spcPts val="600"/>
              </a:spcBef>
              <a:spcAft>
                <a:spcPts val="0"/>
              </a:spcAft>
              <a:buNone/>
            </a:pPr>
            <a:r>
              <a:rPr lang="en"/>
              <a:t>1. </a:t>
            </a:r>
            <a:r>
              <a:rPr b="1" lang="en"/>
              <a:t>Randomness</a:t>
            </a:r>
            <a:r>
              <a:rPr lang="en"/>
              <a:t>: Pick a random pivot or shuffle before sorting.</a:t>
            </a:r>
            <a:endParaRPr/>
          </a:p>
          <a:p>
            <a:pPr indent="0" lvl="0" marL="0" rtl="0" algn="l">
              <a:spcBef>
                <a:spcPts val="600"/>
              </a:spcBef>
              <a:spcAft>
                <a:spcPts val="0"/>
              </a:spcAft>
              <a:buNone/>
            </a:pPr>
            <a:r>
              <a:rPr lang="en"/>
              <a:t>2. </a:t>
            </a:r>
            <a:r>
              <a:rPr b="1" lang="en"/>
              <a:t>Smarter pivot selection</a:t>
            </a:r>
            <a:r>
              <a:rPr lang="en"/>
              <a:t>: Calculate or approximate the median.</a:t>
            </a:r>
            <a:endParaRPr/>
          </a:p>
          <a:p>
            <a:pPr indent="0" lvl="0" marL="0" rtl="0" algn="l">
              <a:spcBef>
                <a:spcPts val="600"/>
              </a:spcBef>
              <a:spcAft>
                <a:spcPts val="0"/>
              </a:spcAft>
              <a:buNone/>
            </a:pPr>
            <a:r>
              <a:rPr lang="en"/>
              <a:t>3. </a:t>
            </a:r>
            <a:r>
              <a:rPr b="1" lang="en"/>
              <a:t>Introspection</a:t>
            </a:r>
            <a:r>
              <a:rPr lang="en"/>
              <a:t>: Switch to a safer sort if recursion goes to deep.</a:t>
            </a:r>
            <a:endParaRPr/>
          </a:p>
          <a:p>
            <a:pPr indent="0" lvl="0" marL="0" rtl="0" algn="l">
              <a:spcBef>
                <a:spcPts val="600"/>
              </a:spcBef>
              <a:spcAft>
                <a:spcPts val="0"/>
              </a:spcAft>
              <a:buNone/>
            </a:pPr>
            <a:r>
              <a:rPr lang="en"/>
              <a:t>4. </a:t>
            </a:r>
            <a:r>
              <a:rPr b="1" lang="en"/>
              <a:t>Preprocess the array</a:t>
            </a:r>
            <a:r>
              <a:rPr lang="en"/>
              <a:t>: Could analyze array to see if Quicksort will be slow. No obvious way to do this, though (can’t just check if array is sorted, almost sorted arrays are almost slow).</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Philosophy 1: Randomness (My Preferred Approach)</a:t>
            </a:r>
            <a:endParaRPr/>
          </a:p>
        </p:txBody>
      </p:sp>
      <p:sp>
        <p:nvSpPr>
          <p:cNvPr id="1301" name="Google Shape;1301;p6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pivot always lands somewhere “good”, Quicksort is Θ(N log N). However, the very rare Θ(N</a:t>
            </a:r>
            <a:r>
              <a:rPr baseline="30000" lang="en"/>
              <a:t>2</a:t>
            </a:r>
            <a:r>
              <a:rPr lang="en"/>
              <a:t>) cases do happen in practice, e.g.</a:t>
            </a:r>
            <a:endParaRPr/>
          </a:p>
          <a:p>
            <a:pPr indent="-342900" lvl="0" marL="457200" rtl="0" algn="l">
              <a:spcBef>
                <a:spcPts val="600"/>
              </a:spcBef>
              <a:spcAft>
                <a:spcPts val="0"/>
              </a:spcAft>
              <a:buSzPts val="1800"/>
              <a:buChar char="●"/>
            </a:pPr>
            <a:r>
              <a:rPr lang="en"/>
              <a:t>Bad ordering: Array already in sorted order.</a:t>
            </a:r>
            <a:endParaRPr/>
          </a:p>
          <a:p>
            <a:pPr indent="-342900" lvl="0" marL="457200" rtl="0" algn="l">
              <a:spcBef>
                <a:spcPts val="0"/>
              </a:spcBef>
              <a:spcAft>
                <a:spcPts val="0"/>
              </a:spcAft>
              <a:buSzPts val="1800"/>
              <a:buChar char="●"/>
            </a:pPr>
            <a:r>
              <a:rPr lang="en"/>
              <a:t>Bad elements: Array with all duplicates. </a:t>
            </a:r>
            <a:endParaRPr/>
          </a:p>
        </p:txBody>
      </p:sp>
      <p:pic>
        <p:nvPicPr>
          <p:cNvPr id="1302" name="Google Shape;1302;p64"/>
          <p:cNvPicPr preferRelativeResize="0"/>
          <p:nvPr/>
        </p:nvPicPr>
        <p:blipFill>
          <a:blip r:embed="rId3">
            <a:alphaModFix/>
          </a:blip>
          <a:stretch>
            <a:fillRect/>
          </a:stretch>
        </p:blipFill>
        <p:spPr>
          <a:xfrm>
            <a:off x="6573875" y="1625475"/>
            <a:ext cx="2414425" cy="3219250"/>
          </a:xfrm>
          <a:prstGeom prst="rect">
            <a:avLst/>
          </a:prstGeom>
          <a:noFill/>
          <a:ln>
            <a:noFill/>
          </a:ln>
        </p:spPr>
      </p:pic>
      <p:sp>
        <p:nvSpPr>
          <p:cNvPr id="1303" name="Google Shape;1303;p64"/>
          <p:cNvSpPr txBox="1"/>
          <p:nvPr/>
        </p:nvSpPr>
        <p:spPr>
          <a:xfrm>
            <a:off x="76200" y="2071100"/>
            <a:ext cx="6421500" cy="25281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Dealing with bad ordering:</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Strategy #1: Pick pivots randomly.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Strategy #2: Shuffle before you sort.</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rPr lang="en" sz="1800">
                <a:solidFill>
                  <a:schemeClr val="dk1"/>
                </a:solidFill>
                <a:latin typeface="Roboto"/>
                <a:ea typeface="Roboto"/>
                <a:cs typeface="Roboto"/>
                <a:sym typeface="Roboto"/>
              </a:rPr>
              <a:t>The second strategy requires care in partitioning code to avoid Θ(N</a:t>
            </a:r>
            <a:r>
              <a:rPr baseline="30000" lang="en" sz="1800">
                <a:solidFill>
                  <a:schemeClr val="dk1"/>
                </a:solidFill>
                <a:latin typeface="Roboto"/>
                <a:ea typeface="Roboto"/>
                <a:cs typeface="Roboto"/>
                <a:sym typeface="Roboto"/>
              </a:rPr>
              <a:t>2</a:t>
            </a:r>
            <a:r>
              <a:rPr lang="en" sz="1800">
                <a:solidFill>
                  <a:schemeClr val="dk1"/>
                </a:solidFill>
                <a:latin typeface="Roboto"/>
                <a:ea typeface="Roboto"/>
                <a:cs typeface="Roboto"/>
                <a:sym typeface="Roboto"/>
              </a:rPr>
              <a:t>) behavior on arrays of duplicates.</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Common bug, even in a well </a:t>
            </a:r>
            <a:r>
              <a:rPr lang="en" sz="1800">
                <a:solidFill>
                  <a:schemeClr val="dk1"/>
                </a:solidFill>
                <a:latin typeface="Roboto"/>
                <a:ea typeface="Roboto"/>
                <a:cs typeface="Roboto"/>
                <a:sym typeface="Roboto"/>
              </a:rPr>
              <a:t>known</a:t>
            </a:r>
            <a:r>
              <a:rPr lang="en" sz="1800">
                <a:solidFill>
                  <a:schemeClr val="dk1"/>
                </a:solidFill>
                <a:latin typeface="Roboto"/>
                <a:ea typeface="Roboto"/>
                <a:cs typeface="Roboto"/>
                <a:sym typeface="Roboto"/>
              </a:rPr>
              <a:t> 2010s textbook.</a:t>
            </a:r>
            <a:endParaRPr sz="18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1">
                                            <p:txEl>
                                              <p:pRg end="0" st="0"/>
                                            </p:txEl>
                                          </p:spTgt>
                                        </p:tgtEl>
                                        <p:attrNameLst>
                                          <p:attrName>style.visibility</p:attrName>
                                        </p:attrNameLst>
                                      </p:cBhvr>
                                      <p:to>
                                        <p:strVal val="visible"/>
                                      </p:to>
                                    </p:set>
                                    <p:animEffect filter="fade" transition="in">
                                      <p:cBhvr>
                                        <p:cTn dur="1"/>
                                        <p:tgtEl>
                                          <p:spTgt spid="1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1">
                                            <p:txEl>
                                              <p:pRg end="1" st="1"/>
                                            </p:txEl>
                                          </p:spTgt>
                                        </p:tgtEl>
                                        <p:attrNameLst>
                                          <p:attrName>style.visibility</p:attrName>
                                        </p:attrNameLst>
                                      </p:cBhvr>
                                      <p:to>
                                        <p:strVal val="visible"/>
                                      </p:to>
                                    </p:set>
                                    <p:animEffect filter="fade" transition="in">
                                      <p:cBhvr>
                                        <p:cTn dur="1"/>
                                        <p:tgtEl>
                                          <p:spTgt spid="1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1">
                                            <p:txEl>
                                              <p:pRg end="2" st="2"/>
                                            </p:txEl>
                                          </p:spTgt>
                                        </p:tgtEl>
                                        <p:attrNameLst>
                                          <p:attrName>style.visibility</p:attrName>
                                        </p:attrNameLst>
                                      </p:cBhvr>
                                      <p:to>
                                        <p:strVal val="visible"/>
                                      </p:to>
                                    </p:set>
                                    <p:animEffect filter="fade" transition="in">
                                      <p:cBhvr>
                                        <p:cTn dur="1"/>
                                        <p:tgtEl>
                                          <p:spTgt spid="1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0" st="0"/>
                                            </p:txEl>
                                          </p:spTgt>
                                        </p:tgtEl>
                                        <p:attrNameLst>
                                          <p:attrName>style.visibility</p:attrName>
                                        </p:attrNameLst>
                                      </p:cBhvr>
                                      <p:to>
                                        <p:strVal val="visible"/>
                                      </p:to>
                                    </p:set>
                                    <p:animEffect filter="fade" transition="in">
                                      <p:cBhvr>
                                        <p:cTn dur="1"/>
                                        <p:tgtEl>
                                          <p:spTgt spid="1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1" st="1"/>
                                            </p:txEl>
                                          </p:spTgt>
                                        </p:tgtEl>
                                        <p:attrNameLst>
                                          <p:attrName>style.visibility</p:attrName>
                                        </p:attrNameLst>
                                      </p:cBhvr>
                                      <p:to>
                                        <p:strVal val="visible"/>
                                      </p:to>
                                    </p:set>
                                    <p:animEffect filter="fade" transition="in">
                                      <p:cBhvr>
                                        <p:cTn dur="1"/>
                                        <p:tgtEl>
                                          <p:spTgt spid="1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2" st="2"/>
                                            </p:txEl>
                                          </p:spTgt>
                                        </p:tgtEl>
                                        <p:attrNameLst>
                                          <p:attrName>style.visibility</p:attrName>
                                        </p:attrNameLst>
                                      </p:cBhvr>
                                      <p:to>
                                        <p:strVal val="visible"/>
                                      </p:to>
                                    </p:set>
                                    <p:animEffect filter="fade" transition="in">
                                      <p:cBhvr>
                                        <p:cTn dur="1"/>
                                        <p:tgtEl>
                                          <p:spTgt spid="1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3" st="3"/>
                                            </p:txEl>
                                          </p:spTgt>
                                        </p:tgtEl>
                                        <p:attrNameLst>
                                          <p:attrName>style.visibility</p:attrName>
                                        </p:attrNameLst>
                                      </p:cBhvr>
                                      <p:to>
                                        <p:strVal val="visible"/>
                                      </p:to>
                                    </p:set>
                                    <p:animEffect filter="fade" transition="in">
                                      <p:cBhvr>
                                        <p:cTn dur="1"/>
                                        <p:tgtEl>
                                          <p:spTgt spid="13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4" st="4"/>
                                            </p:txEl>
                                          </p:spTgt>
                                        </p:tgtEl>
                                        <p:attrNameLst>
                                          <p:attrName>style.visibility</p:attrName>
                                        </p:attrNameLst>
                                      </p:cBhvr>
                                      <p:to>
                                        <p:strVal val="visible"/>
                                      </p:to>
                                    </p:set>
                                    <p:animEffect filter="fade" transition="in">
                                      <p:cBhvr>
                                        <p:cTn dur="1"/>
                                        <p:tgtEl>
                                          <p:spTgt spid="13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3">
                                            <p:txEl>
                                              <p:pRg end="5" st="5"/>
                                            </p:txEl>
                                          </p:spTgt>
                                        </p:tgtEl>
                                        <p:attrNameLst>
                                          <p:attrName>style.visibility</p:attrName>
                                        </p:attrNameLst>
                                      </p:cBhvr>
                                      <p:to>
                                        <p:strVal val="visible"/>
                                      </p:to>
                                    </p:set>
                                    <p:animEffect filter="fade" transition="in">
                                      <p:cBhvr>
                                        <p:cTn dur="1"/>
                                        <p:tgtEl>
                                          <p:spTgt spid="13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2"/>
                                        </p:tgtEl>
                                        <p:attrNameLst>
                                          <p:attrName>style.visibility</p:attrName>
                                        </p:attrNameLst>
                                      </p:cBhvr>
                                      <p:to>
                                        <p:strVal val="visible"/>
                                      </p:to>
                                    </p:set>
                                    <p:animEffect filter="fade" transition="in">
                                      <p:cBhvr>
                                        <p:cTn dur="1000"/>
                                        <p:tgtEl>
                                          <p:spTgt spid="1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Philosophy 2a: Smarter Pivot Selection (constant time pivot pick)</a:t>
            </a:r>
            <a:endParaRPr/>
          </a:p>
        </p:txBody>
      </p:sp>
      <p:sp>
        <p:nvSpPr>
          <p:cNvPr id="1309" name="Google Shape;1309;p6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Randomness is necessary for best Quicksort performance! For any pivot selection procedure that is:</a:t>
            </a:r>
            <a:endParaRPr/>
          </a:p>
          <a:p>
            <a:pPr indent="-342900" lvl="0" marL="457200" rtl="0" algn="l">
              <a:spcBef>
                <a:spcPts val="600"/>
              </a:spcBef>
              <a:spcAft>
                <a:spcPts val="0"/>
              </a:spcAft>
              <a:buSzPts val="1800"/>
              <a:buChar char="●"/>
            </a:pPr>
            <a:r>
              <a:rPr lang="en"/>
              <a:t>Deterministic</a:t>
            </a:r>
            <a:endParaRPr/>
          </a:p>
          <a:p>
            <a:pPr indent="-342900" lvl="0" marL="457200" rtl="0" algn="l">
              <a:spcBef>
                <a:spcPts val="0"/>
              </a:spcBef>
              <a:spcAft>
                <a:spcPts val="0"/>
              </a:spcAft>
              <a:buSzPts val="1800"/>
              <a:buChar char="●"/>
            </a:pPr>
            <a:r>
              <a:rPr lang="en"/>
              <a:t>Constant Time</a:t>
            </a:r>
            <a:endParaRPr/>
          </a:p>
        </p:txBody>
      </p:sp>
      <p:sp>
        <p:nvSpPr>
          <p:cNvPr id="1310" name="Google Shape;1310;p65"/>
          <p:cNvSpPr txBox="1"/>
          <p:nvPr/>
        </p:nvSpPr>
        <p:spPr>
          <a:xfrm>
            <a:off x="2722075" y="4700875"/>
            <a:ext cx="1848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Dangerous input</a:t>
            </a:r>
            <a:endParaRPr/>
          </a:p>
        </p:txBody>
      </p:sp>
      <p:sp>
        <p:nvSpPr>
          <p:cNvPr id="1311" name="Google Shape;1311;p65"/>
          <p:cNvSpPr/>
          <p:nvPr/>
        </p:nvSpPr>
        <p:spPr>
          <a:xfrm>
            <a:off x="2071800"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312" name="Google Shape;1312;p65"/>
          <p:cNvSpPr/>
          <p:nvPr/>
        </p:nvSpPr>
        <p:spPr>
          <a:xfrm>
            <a:off x="2450300"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13" name="Google Shape;1313;p65"/>
          <p:cNvSpPr/>
          <p:nvPr/>
        </p:nvSpPr>
        <p:spPr>
          <a:xfrm>
            <a:off x="2828799"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314" name="Google Shape;1314;p65"/>
          <p:cNvSpPr/>
          <p:nvPr/>
        </p:nvSpPr>
        <p:spPr>
          <a:xfrm>
            <a:off x="3207299"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15" name="Google Shape;1315;p65"/>
          <p:cNvSpPr/>
          <p:nvPr/>
        </p:nvSpPr>
        <p:spPr>
          <a:xfrm>
            <a:off x="3964298"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316" name="Google Shape;1316;p65"/>
          <p:cNvSpPr/>
          <p:nvPr/>
        </p:nvSpPr>
        <p:spPr>
          <a:xfrm>
            <a:off x="4342797"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317" name="Google Shape;1317;p65"/>
          <p:cNvSpPr/>
          <p:nvPr/>
        </p:nvSpPr>
        <p:spPr>
          <a:xfrm>
            <a:off x="4721297" y="4226650"/>
            <a:ext cx="383700" cy="3519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318" name="Google Shape;1318;p65"/>
          <p:cNvSpPr/>
          <p:nvPr/>
        </p:nvSpPr>
        <p:spPr>
          <a:xfrm>
            <a:off x="3585798" y="4226650"/>
            <a:ext cx="383700" cy="3519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cxnSp>
        <p:nvCxnSpPr>
          <p:cNvPr id="1319" name="Google Shape;1319;p65"/>
          <p:cNvCxnSpPr>
            <a:stCxn id="1317" idx="3"/>
            <a:endCxn id="1320" idx="2"/>
          </p:cNvCxnSpPr>
          <p:nvPr/>
        </p:nvCxnSpPr>
        <p:spPr>
          <a:xfrm flipH="1" rot="10800000">
            <a:off x="5104997" y="4015000"/>
            <a:ext cx="2194200" cy="387600"/>
          </a:xfrm>
          <a:prstGeom prst="bentConnector2">
            <a:avLst/>
          </a:prstGeom>
          <a:noFill/>
          <a:ln cap="flat" cmpd="sng" w="19050">
            <a:solidFill>
              <a:schemeClr val="dk2"/>
            </a:solidFill>
            <a:prstDash val="solid"/>
            <a:round/>
            <a:headEnd len="med" w="med" type="none"/>
            <a:tailEnd len="med" w="med" type="triangle"/>
          </a:ln>
        </p:spPr>
      </p:cxnSp>
      <p:pic>
        <p:nvPicPr>
          <p:cNvPr id="1320" name="Google Shape;1320;p65"/>
          <p:cNvPicPr preferRelativeResize="0"/>
          <p:nvPr/>
        </p:nvPicPr>
        <p:blipFill>
          <a:blip r:embed="rId3">
            <a:alphaModFix/>
          </a:blip>
          <a:stretch>
            <a:fillRect/>
          </a:stretch>
        </p:blipFill>
        <p:spPr>
          <a:xfrm>
            <a:off x="5738825" y="1566275"/>
            <a:ext cx="3120600" cy="2448800"/>
          </a:xfrm>
          <a:prstGeom prst="rect">
            <a:avLst/>
          </a:prstGeom>
          <a:noFill/>
          <a:ln>
            <a:noFill/>
          </a:ln>
        </p:spPr>
      </p:pic>
      <p:sp>
        <p:nvSpPr>
          <p:cNvPr id="1321" name="Google Shape;1321;p65"/>
          <p:cNvSpPr txBox="1"/>
          <p:nvPr/>
        </p:nvSpPr>
        <p:spPr>
          <a:xfrm>
            <a:off x="63811" y="2504975"/>
            <a:ext cx="5495700" cy="1493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The resulting Quicksort has a family of dangerous inputs that an adversary could easily generate.</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See McIlroy’s “</a:t>
            </a:r>
            <a:r>
              <a:rPr lang="en" sz="1800" u="sng">
                <a:solidFill>
                  <a:schemeClr val="hlink"/>
                </a:solidFill>
                <a:latin typeface="Roboto"/>
                <a:ea typeface="Roboto"/>
                <a:cs typeface="Roboto"/>
                <a:sym typeface="Roboto"/>
                <a:hlinkClick r:id="rId4"/>
              </a:rPr>
              <a:t>A Killer Adversary for Quicksort</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Philosophy 2b: Smarter Pivot Selection (linear time pivot pick)</a:t>
            </a:r>
            <a:endParaRPr/>
          </a:p>
        </p:txBody>
      </p:sp>
      <p:sp>
        <p:nvSpPr>
          <p:cNvPr id="1327" name="Google Shape;1327;p6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Could calculate the actual median in linear time. </a:t>
            </a:r>
            <a:endParaRPr/>
          </a:p>
          <a:p>
            <a:pPr indent="-342900" lvl="0" marL="457200" rtl="0" algn="l">
              <a:spcBef>
                <a:spcPts val="600"/>
              </a:spcBef>
              <a:spcAft>
                <a:spcPts val="0"/>
              </a:spcAft>
              <a:buSzPts val="1800"/>
              <a:buChar char="●"/>
            </a:pPr>
            <a:r>
              <a:rPr lang="en"/>
              <a:t>“Exact median Quicksort” is safe: Worst case Θ(N log N), but it is slower than Mergesort.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Raises interesting question though: How do you compute the median of an array? Will talk about how to do this later today.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Philosophy 3: Introspection</a:t>
            </a:r>
            <a:endParaRPr/>
          </a:p>
        </p:txBody>
      </p:sp>
      <p:sp>
        <p:nvSpPr>
          <p:cNvPr id="1333" name="Google Shape;1333;p6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also simply watch your recursion depth.</a:t>
            </a:r>
            <a:endParaRPr/>
          </a:p>
          <a:p>
            <a:pPr indent="-342900" lvl="0" marL="457200" rtl="0" algn="l">
              <a:spcBef>
                <a:spcPts val="600"/>
              </a:spcBef>
              <a:spcAft>
                <a:spcPts val="0"/>
              </a:spcAft>
              <a:buSzPts val="1800"/>
              <a:buChar char="●"/>
            </a:pPr>
            <a:r>
              <a:rPr lang="en"/>
              <a:t>If it exceeds some critical value (say 10 ln N), switch to mergesort.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Perfectly reasonable approach, though not super common in practice.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3">
                                            <p:txEl>
                                              <p:pRg end="0" st="0"/>
                                            </p:txEl>
                                          </p:spTgt>
                                        </p:tgtEl>
                                        <p:attrNameLst>
                                          <p:attrName>style.visibility</p:attrName>
                                        </p:attrNameLst>
                                      </p:cBhvr>
                                      <p:to>
                                        <p:strVal val="visible"/>
                                      </p:to>
                                    </p:set>
                                    <p:animEffect filter="fade" transition="in">
                                      <p:cBhvr>
                                        <p:cTn dur="1"/>
                                        <p:tgtEl>
                                          <p:spTgt spid="1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3">
                                            <p:txEl>
                                              <p:pRg end="1" st="1"/>
                                            </p:txEl>
                                          </p:spTgt>
                                        </p:tgtEl>
                                        <p:attrNameLst>
                                          <p:attrName>style.visibility</p:attrName>
                                        </p:attrNameLst>
                                      </p:cBhvr>
                                      <p:to>
                                        <p:strVal val="visible"/>
                                      </p:to>
                                    </p:set>
                                    <p:animEffect filter="fade" transition="in">
                                      <p:cBhvr>
                                        <p:cTn dur="1"/>
                                        <p:tgtEl>
                                          <p:spTgt spid="1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3">
                                            <p:txEl>
                                              <p:pRg end="2" st="2"/>
                                            </p:txEl>
                                          </p:spTgt>
                                        </p:tgtEl>
                                        <p:attrNameLst>
                                          <p:attrName>style.visibility</p:attrName>
                                        </p:attrNameLst>
                                      </p:cBhvr>
                                      <p:to>
                                        <p:strVal val="visible"/>
                                      </p:to>
                                    </p:set>
                                    <p:animEffect filter="fade" transition="in">
                                      <p:cBhvr>
                                        <p:cTn dur="1"/>
                                        <p:tgtEl>
                                          <p:spTgt spid="1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3">
                                            <p:txEl>
                                              <p:pRg end="3" st="3"/>
                                            </p:txEl>
                                          </p:spTgt>
                                        </p:tgtEl>
                                        <p:attrNameLst>
                                          <p:attrName>style.visibility</p:attrName>
                                        </p:attrNameLst>
                                      </p:cBhvr>
                                      <p:to>
                                        <p:strVal val="visible"/>
                                      </p:to>
                                    </p:set>
                                    <p:animEffect filter="fade" transition="in">
                                      <p:cBhvr>
                                        <p:cTn dur="1"/>
                                        <p:tgtEl>
                                          <p:spTgt spid="13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1339" name="Google Shape;1339;p6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42900" lvl="0" marL="457200" rtl="0" algn="l">
              <a:spcBef>
                <a:spcPts val="600"/>
              </a:spcBef>
              <a:spcAft>
                <a:spcPts val="0"/>
              </a:spcAft>
              <a:buSzPts val="1800"/>
              <a:buChar char="●"/>
            </a:pPr>
            <a:r>
              <a:rPr lang="en"/>
              <a:t>Selection sort: Find the smallest item and put it at the front.</a:t>
            </a:r>
            <a:endParaRPr/>
          </a:p>
          <a:p>
            <a:pPr indent="-342900" lvl="0" marL="457200" rtl="0" algn="l">
              <a:spcBef>
                <a:spcPts val="600"/>
              </a:spcBef>
              <a:spcAft>
                <a:spcPts val="0"/>
              </a:spcAft>
              <a:buSzPts val="1800"/>
              <a:buChar char="●"/>
            </a:pPr>
            <a:r>
              <a:rPr lang="en"/>
              <a:t>Insertion sort: Figure out where to insert the current item.</a:t>
            </a:r>
            <a:endParaRPr/>
          </a:p>
          <a:p>
            <a:pPr indent="-342900" lvl="0" marL="457200" rtl="0" algn="l">
              <a:spcBef>
                <a:spcPts val="600"/>
              </a:spcBef>
              <a:spcAft>
                <a:spcPts val="0"/>
              </a:spcAft>
              <a:buSzPts val="1800"/>
              <a:buChar char="●"/>
            </a:pPr>
            <a:r>
              <a:rPr lang="en"/>
              <a:t>Merge sort: Merge two sorted halves into one sorted whole.</a:t>
            </a:r>
            <a:endParaRPr/>
          </a:p>
          <a:p>
            <a:pPr indent="-342900" lvl="0" marL="457200" rtl="0" algn="l">
              <a:spcBef>
                <a:spcPts val="600"/>
              </a:spcBef>
              <a:spcAft>
                <a:spcPts val="0"/>
              </a:spcAft>
              <a:buSzPts val="1800"/>
              <a:buChar char="●"/>
            </a:pPr>
            <a:r>
              <a:rPr lang="en"/>
              <a:t>Partition (quick) sort: Partition items around a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1340" name="Google Shape;1340;p68"/>
          <p:cNvGraphicFramePr/>
          <p:nvPr/>
        </p:nvGraphicFramePr>
        <p:xfrm>
          <a:off x="826864" y="3091805"/>
          <a:ext cx="3000000" cy="3000000"/>
        </p:xfrm>
        <a:graphic>
          <a:graphicData uri="http://schemas.openxmlformats.org/drawingml/2006/table">
            <a:tbl>
              <a:tblPr>
                <a:noFill/>
                <a:tableStyleId>{3A7BE4DE-3EEF-4E65-86B2-0EFBBE55A8A7}</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Memory</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Time</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Notes</a:t>
                      </a:r>
                      <a:endParaRPr sz="12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200">
                          <a:latin typeface="Roboto"/>
                          <a:ea typeface="Roboto"/>
                          <a:cs typeface="Roboto"/>
                          <a:sym typeface="Roboto"/>
                        </a:rPr>
                        <a:t>Heapsort</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Θ(1)</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Θ(N log N)</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Bad caching (61C)</a:t>
                      </a:r>
                      <a:endParaRPr sz="12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200">
                          <a:latin typeface="Roboto"/>
                          <a:ea typeface="Roboto"/>
                          <a:cs typeface="Roboto"/>
                          <a:sym typeface="Roboto"/>
                        </a:rPr>
                        <a:t>Insertion</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Θ(1)</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Θ(N</a:t>
                      </a:r>
                      <a:r>
                        <a:rPr baseline="30000" lang="en" sz="1200">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Θ(N) if almost sorted</a:t>
                      </a:r>
                      <a:endParaRPr sz="12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200">
                          <a:latin typeface="Roboto"/>
                          <a:ea typeface="Roboto"/>
                          <a:cs typeface="Roboto"/>
                          <a:sym typeface="Roboto"/>
                        </a:rPr>
                        <a:t>Mergesort</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Θ(N)</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Θ(N log N)</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200">
                          <a:latin typeface="Roboto"/>
                          <a:ea typeface="Roboto"/>
                          <a:cs typeface="Roboto"/>
                          <a:sym typeface="Roboto"/>
                        </a:rPr>
                        <a:t>Random Quicksort</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Θ(log N) expected</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Θ(N log N) expected</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Fastest sort</a:t>
                      </a:r>
                      <a:endParaRPr sz="12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6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32, </a:t>
            </a:r>
            <a:r>
              <a:rPr lang="en"/>
              <a:t>CS61B, </a:t>
            </a:r>
            <a:r>
              <a:rPr lang="en"/>
              <a:t>Spring 2024</a:t>
            </a:r>
            <a:endParaRPr/>
          </a:p>
        </p:txBody>
      </p:sp>
      <p:sp>
        <p:nvSpPr>
          <p:cNvPr id="1346" name="Google Shape;1346;p6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a:p>
          <a:p>
            <a:pPr indent="0" lvl="0" marL="0" rtl="0" algn="l">
              <a:spcBef>
                <a:spcPts val="600"/>
              </a:spcBef>
              <a:spcAft>
                <a:spcPts val="0"/>
              </a:spcAft>
              <a:buClr>
                <a:schemeClr val="dk1"/>
              </a:buClr>
              <a:buSzPts val="1100"/>
              <a:buFont typeface="Arial"/>
              <a:buNone/>
            </a:pPr>
            <a:r>
              <a:rPr lang="en">
                <a:solidFill>
                  <a:srgbClr val="CCCCCC"/>
                </a:solidFill>
              </a:rPr>
              <a:t>Quicksort Runtime Analysis</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Quicksort Runtime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Avoiding Quicksort Worst Case</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Quicksort Variants</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Philosophies for Avoiding Worst Case Behavior</a:t>
            </a:r>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Quicksort Variant Experiments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t>Quick Select (median finding)</a:t>
            </a:r>
            <a:endParaRPr/>
          </a:p>
        </p:txBody>
      </p:sp>
      <p:sp>
        <p:nvSpPr>
          <p:cNvPr id="1347" name="Google Shape;1347;p6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Variant Experiments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Flavors</a:t>
            </a:r>
            <a:endParaRPr/>
          </a:p>
        </p:txBody>
      </p:sp>
      <p:sp>
        <p:nvSpPr>
          <p:cNvPr id="1353" name="Google Shape;1353;p70"/>
          <p:cNvSpPr txBox="1"/>
          <p:nvPr>
            <p:ph idx="1" type="body"/>
          </p:nvPr>
        </p:nvSpPr>
        <p:spPr>
          <a:xfrm>
            <a:off x="107050" y="402200"/>
            <a:ext cx="8874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said Quicksort is the fastest, but this is only true if we make the right decisions about:</a:t>
            </a:r>
            <a:endParaRPr/>
          </a:p>
          <a:p>
            <a:pPr indent="-342900" lvl="0" marL="457200" rtl="0" algn="l">
              <a:spcBef>
                <a:spcPts val="600"/>
              </a:spcBef>
              <a:spcAft>
                <a:spcPts val="0"/>
              </a:spcAft>
              <a:buSzPts val="1800"/>
              <a:buChar char="●"/>
            </a:pPr>
            <a:r>
              <a:rPr lang="en"/>
              <a:t>Pivot selection.</a:t>
            </a:r>
            <a:endParaRPr/>
          </a:p>
          <a:p>
            <a:pPr indent="-342900" lvl="0" marL="457200" rtl="0" algn="l">
              <a:spcBef>
                <a:spcPts val="0"/>
              </a:spcBef>
              <a:spcAft>
                <a:spcPts val="0"/>
              </a:spcAft>
              <a:buSzPts val="1800"/>
              <a:buChar char="●"/>
            </a:pPr>
            <a:r>
              <a:rPr lang="en"/>
              <a:t>Partition algorithm.</a:t>
            </a:r>
            <a:endParaRPr/>
          </a:p>
          <a:p>
            <a:pPr indent="-342900" lvl="0" marL="457200" rtl="0" algn="l">
              <a:spcBef>
                <a:spcPts val="0"/>
              </a:spcBef>
              <a:spcAft>
                <a:spcPts val="0"/>
              </a:spcAft>
              <a:buSzPts val="1800"/>
              <a:buChar char="●"/>
            </a:pPr>
            <a:r>
              <a:rPr lang="en"/>
              <a:t>How we deal with avoiding the worst case (can be covered by the above choices).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we run a speed test of  Mergesort vs. Quicksort from last time, which had:</a:t>
            </a:r>
            <a:endParaRPr/>
          </a:p>
          <a:p>
            <a:pPr indent="-342900" lvl="0" marL="457200" rtl="0" algn="l">
              <a:spcBef>
                <a:spcPts val="600"/>
              </a:spcBef>
              <a:spcAft>
                <a:spcPts val="0"/>
              </a:spcAft>
              <a:buSzPts val="1800"/>
              <a:buChar char="●"/>
            </a:pPr>
            <a:r>
              <a:rPr lang="en"/>
              <a:t>Pivot selection: Always use </a:t>
            </a:r>
            <a:r>
              <a:rPr b="1" lang="en">
                <a:solidFill>
                  <a:schemeClr val="accent4"/>
                </a:solidFill>
              </a:rPr>
              <a:t>leftmost</a:t>
            </a:r>
            <a:r>
              <a:rPr lang="en"/>
              <a:t>.</a:t>
            </a:r>
            <a:endParaRPr/>
          </a:p>
          <a:p>
            <a:pPr indent="-342900" lvl="0" marL="457200" rtl="0" algn="l">
              <a:spcBef>
                <a:spcPts val="0"/>
              </a:spcBef>
              <a:spcAft>
                <a:spcPts val="0"/>
              </a:spcAft>
              <a:buSzPts val="1800"/>
              <a:buChar char="●"/>
            </a:pPr>
            <a:r>
              <a:rPr lang="en"/>
              <a:t>Partition algorithm: Make an array copy then do </a:t>
            </a:r>
            <a:r>
              <a:rPr b="1" lang="en">
                <a:solidFill>
                  <a:schemeClr val="accent4"/>
                </a:solidFill>
              </a:rPr>
              <a:t>three</a:t>
            </a:r>
            <a:r>
              <a:rPr lang="en"/>
              <a:t> scans for red, white, and blue items (white scan trivially finishes in one compare).</a:t>
            </a:r>
            <a:endParaRPr/>
          </a:p>
          <a:p>
            <a:pPr indent="-342900" lvl="0" marL="457200" rtl="0" algn="l">
              <a:spcBef>
                <a:spcPts val="0"/>
              </a:spcBef>
              <a:spcAft>
                <a:spcPts val="0"/>
              </a:spcAft>
              <a:buSzPts val="1800"/>
              <a:buChar char="●"/>
            </a:pPr>
            <a:r>
              <a:rPr b="1" lang="en">
                <a:solidFill>
                  <a:schemeClr val="accent4"/>
                </a:solidFill>
              </a:rPr>
              <a:t>Shuffle</a:t>
            </a:r>
            <a:r>
              <a:rPr b="1" lang="en"/>
              <a:t> </a:t>
            </a:r>
            <a:r>
              <a:rPr lang="en"/>
              <a:t>before starting (to avoid worst case).</a:t>
            </a:r>
            <a:endParaRPr/>
          </a:p>
        </p:txBody>
      </p:sp>
      <p:sp>
        <p:nvSpPr>
          <p:cNvPr id="1354" name="Google Shape;1354;p70"/>
          <p:cNvSpPr txBox="1"/>
          <p:nvPr/>
        </p:nvSpPr>
        <p:spPr>
          <a:xfrm>
            <a:off x="6067725" y="2188367"/>
            <a:ext cx="30906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We’ll call this </a:t>
            </a:r>
            <a:r>
              <a:rPr b="1" lang="en">
                <a:solidFill>
                  <a:schemeClr val="accent4"/>
                </a:solidFill>
              </a:rPr>
              <a:t>Quicksort L3S</a:t>
            </a:r>
            <a:endParaRPr b="1">
              <a:solidFill>
                <a:schemeClr val="accent4"/>
              </a:solidFill>
            </a:endParaRPr>
          </a:p>
        </p:txBody>
      </p:sp>
      <p:cxnSp>
        <p:nvCxnSpPr>
          <p:cNvPr id="1355" name="Google Shape;1355;p70"/>
          <p:cNvCxnSpPr/>
          <p:nvPr/>
        </p:nvCxnSpPr>
        <p:spPr>
          <a:xfrm flipH="1">
            <a:off x="5066900" y="2407875"/>
            <a:ext cx="1013100" cy="3231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vs. Mergesort</a:t>
            </a:r>
            <a:endParaRPr/>
          </a:p>
        </p:txBody>
      </p:sp>
      <p:sp>
        <p:nvSpPr>
          <p:cNvPr id="1361" name="Google Shape;1361;p71"/>
          <p:cNvSpPr txBox="1"/>
          <p:nvPr>
            <p:ph idx="1" type="body"/>
          </p:nvPr>
        </p:nvSpPr>
        <p:spPr>
          <a:xfrm>
            <a:off x="243000" y="2346200"/>
            <a:ext cx="8443800" cy="236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didn’t do so well!</a:t>
            </a:r>
            <a:endParaRPr/>
          </a:p>
        </p:txBody>
      </p:sp>
      <p:graphicFrame>
        <p:nvGraphicFramePr>
          <p:cNvPr id="1362" name="Google Shape;1362;p71"/>
          <p:cNvGraphicFramePr/>
          <p:nvPr/>
        </p:nvGraphicFramePr>
        <p:xfrm>
          <a:off x="774125" y="704850"/>
          <a:ext cx="3000000" cy="3000000"/>
        </p:xfrm>
        <a:graphic>
          <a:graphicData uri="http://schemas.openxmlformats.org/drawingml/2006/table">
            <a:tbl>
              <a:tblPr>
                <a:noFill/>
                <a:tableStyleId>{D7FA189F-6BFA-442C-BF74-563C6C59C938}</a:tableStyleId>
              </a:tblPr>
              <a:tblGrid>
                <a:gridCol w="1488175"/>
                <a:gridCol w="1371375"/>
                <a:gridCol w="1429775"/>
                <a:gridCol w="1429775"/>
                <a:gridCol w="17507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Pivot Selection Strategy</a:t>
                      </a:r>
                      <a:endParaRPr/>
                    </a:p>
                  </a:txBody>
                  <a:tcPr marT="91425" marB="91425" marR="91425" marL="91425"/>
                </a:tc>
                <a:tc>
                  <a:txBody>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lstStyle/>
                    <a:p>
                      <a:pPr indent="0" lvl="0" marL="0" rtl="0" algn="l">
                        <a:spcBef>
                          <a:spcPts val="0"/>
                        </a:spcBef>
                        <a:spcAft>
                          <a:spcPts val="0"/>
                        </a:spcAft>
                        <a:buNone/>
                      </a:pPr>
                      <a:r>
                        <a:rPr lang="en"/>
                        <a:t>1</a:t>
                      </a:r>
                      <a:r>
                        <a:rPr lang="en"/>
                        <a:t>.3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a:t>
                      </a:r>
                      <a:r>
                        <a:rPr b="1" lang="en">
                          <a:solidFill>
                            <a:schemeClr val="accent4"/>
                          </a:solidFill>
                        </a:rPr>
                        <a:t>L</a:t>
                      </a:r>
                      <a:r>
                        <a:rPr b="1" lang="en">
                          <a:solidFill>
                            <a:schemeClr val="accent4"/>
                          </a:solidFill>
                        </a:rPr>
                        <a:t>3S</a:t>
                      </a:r>
                      <a:endParaRPr b="1">
                        <a:solidFill>
                          <a:schemeClr val="accent4"/>
                        </a:solidFill>
                      </a:endParaRPr>
                    </a:p>
                  </a:txBody>
                  <a:tcPr marT="91425" marB="91425" marR="91425" marL="91425"/>
                </a:tc>
                <a:tc>
                  <a:txBody>
                    <a:bodyPr/>
                    <a:lstStyle/>
                    <a:p>
                      <a:pPr indent="0" lvl="0" marL="0" rtl="0" algn="l">
                        <a:spcBef>
                          <a:spcPts val="0"/>
                        </a:spcBef>
                        <a:spcAft>
                          <a:spcPts val="0"/>
                        </a:spcAft>
                        <a:buNone/>
                      </a:pPr>
                      <a:r>
                        <a:rPr b="1" lang="en">
                          <a:solidFill>
                            <a:schemeClr val="accent4"/>
                          </a:solidFill>
                        </a:rPr>
                        <a:t>Leftmost</a:t>
                      </a:r>
                      <a:endParaRPr b="1">
                        <a:solidFill>
                          <a:schemeClr val="accent4"/>
                        </a:solidFill>
                      </a:endParaRPr>
                    </a:p>
                  </a:txBody>
                  <a:tcPr marT="91425" marB="91425" marR="91425" marL="91425"/>
                </a:tc>
                <a:tc>
                  <a:txBody>
                    <a:bodyPr/>
                    <a:lstStyle/>
                    <a:p>
                      <a:pPr indent="0" lvl="0" marL="0" rtl="0" algn="l">
                        <a:spcBef>
                          <a:spcPts val="0"/>
                        </a:spcBef>
                        <a:spcAft>
                          <a:spcPts val="0"/>
                        </a:spcAft>
                        <a:buNone/>
                      </a:pPr>
                      <a:r>
                        <a:rPr b="1" lang="en">
                          <a:solidFill>
                            <a:schemeClr val="accent4"/>
                          </a:solidFill>
                        </a:rPr>
                        <a:t>3-scan</a:t>
                      </a:r>
                      <a:endParaRPr b="1">
                        <a:solidFill>
                          <a:schemeClr val="accent4"/>
                        </a:solidFill>
                      </a:endParaRPr>
                    </a:p>
                  </a:txBody>
                  <a:tcPr marT="91425" marB="91425" marR="91425" marL="91425"/>
                </a:tc>
                <a:tc>
                  <a:txBody>
                    <a:bodyPr/>
                    <a:lstStyle/>
                    <a:p>
                      <a:pPr indent="0" lvl="0" marL="0" rtl="0" algn="l">
                        <a:spcBef>
                          <a:spcPts val="0"/>
                        </a:spcBef>
                        <a:spcAft>
                          <a:spcPts val="0"/>
                        </a:spcAft>
                        <a:buNone/>
                      </a:pPr>
                      <a:r>
                        <a:rPr b="1" lang="en">
                          <a:solidFill>
                            <a:schemeClr val="accent4"/>
                          </a:solidFill>
                        </a:rPr>
                        <a:t>Shuffle</a:t>
                      </a:r>
                      <a:endParaRPr b="1">
                        <a:solidFill>
                          <a:schemeClr val="accent4"/>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3.2</a:t>
                      </a:r>
                      <a:r>
                        <a:rPr lang="en"/>
                        <a:t>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63" name="Google Shape;1363;p71"/>
          <p:cNvSpPr txBox="1"/>
          <p:nvPr/>
        </p:nvSpPr>
        <p:spPr>
          <a:xfrm>
            <a:off x="23" y="4406900"/>
            <a:ext cx="49824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are unoptimized versions of mergesort and quicksort, i.e. no switching to insertion sort for small arrays.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 Hoare’s In-place Partitioning Scheme</a:t>
            </a:r>
            <a:endParaRPr/>
          </a:p>
        </p:txBody>
      </p:sp>
      <p:sp>
        <p:nvSpPr>
          <p:cNvPr id="1369" name="Google Shape;1369;p7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Tony originally proposed a scheme where two pointers walk towards each other.</a:t>
            </a:r>
            <a:endParaRPr/>
          </a:p>
          <a:p>
            <a:pPr indent="-342900" lvl="0" marL="457200" rtl="0" algn="l">
              <a:spcBef>
                <a:spcPts val="600"/>
              </a:spcBef>
              <a:spcAft>
                <a:spcPts val="0"/>
              </a:spcAft>
              <a:buSzPts val="1800"/>
              <a:buChar char="●"/>
            </a:pPr>
            <a:r>
              <a:rPr lang="en"/>
              <a:t>Left pointer loves small items.</a:t>
            </a:r>
            <a:endParaRPr/>
          </a:p>
          <a:p>
            <a:pPr indent="-342900" lvl="0" marL="457200" rtl="0" algn="l">
              <a:spcBef>
                <a:spcPts val="0"/>
              </a:spcBef>
              <a:spcAft>
                <a:spcPts val="0"/>
              </a:spcAft>
              <a:buSzPts val="1800"/>
              <a:buChar char="●"/>
            </a:pPr>
            <a:r>
              <a:rPr lang="en"/>
              <a:t>Right pointer loves large items.</a:t>
            </a:r>
            <a:endParaRPr/>
          </a:p>
          <a:p>
            <a:pPr indent="-342900" lvl="0" marL="457200" rtl="0" algn="l">
              <a:spcBef>
                <a:spcPts val="0"/>
              </a:spcBef>
              <a:spcAft>
                <a:spcPts val="0"/>
              </a:spcAft>
              <a:buSzPts val="1800"/>
              <a:buChar char="●"/>
            </a:pPr>
            <a:r>
              <a:rPr lang="en"/>
              <a:t>Big idea: Walk towards each other, swapping anything they don’t like.</a:t>
            </a:r>
            <a:endParaRPr/>
          </a:p>
          <a:p>
            <a:pPr indent="-342900" lvl="1" marL="914400" rtl="0" algn="l">
              <a:spcBef>
                <a:spcPts val="0"/>
              </a:spcBef>
              <a:spcAft>
                <a:spcPts val="0"/>
              </a:spcAft>
              <a:buSzPts val="1800"/>
              <a:buChar char="○"/>
            </a:pPr>
            <a:r>
              <a:rPr lang="en"/>
              <a:t>End result is that things on left are “small” and things on the right are “large”.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t>
            </a:r>
            <a:r>
              <a:rPr lang="en"/>
              <a:t>ote: The demo we'll show is not the exact scheme Tony used)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Using this partitioning scheme yields a very fast Quicksort.</a:t>
            </a:r>
            <a:endParaRPr/>
          </a:p>
          <a:p>
            <a:pPr indent="-342900" lvl="0" marL="457200" rtl="0" algn="l">
              <a:spcBef>
                <a:spcPts val="600"/>
              </a:spcBef>
              <a:spcAft>
                <a:spcPts val="0"/>
              </a:spcAft>
              <a:buSzPts val="1800"/>
              <a:buChar char="●"/>
            </a:pPr>
            <a:r>
              <a:rPr lang="en"/>
              <a:t>Though faster schemes have been found since.</a:t>
            </a:r>
            <a:endParaRPr/>
          </a:p>
          <a:p>
            <a:pPr indent="-342900" lvl="0" marL="457200" rtl="0" algn="l">
              <a:spcBef>
                <a:spcPts val="0"/>
              </a:spcBef>
              <a:spcAft>
                <a:spcPts val="0"/>
              </a:spcAft>
              <a:buSzPts val="1800"/>
              <a:buChar char="●"/>
            </a:pPr>
            <a:r>
              <a:rPr lang="en"/>
              <a:t>Overall runtime still depends crucially on pivot selection strategy!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for Quicksort’s Invention (</a:t>
            </a:r>
            <a:r>
              <a:rPr lang="en" u="sng">
                <a:solidFill>
                  <a:schemeClr val="hlink"/>
                </a:solidFill>
                <a:hlinkClick r:id="rId3"/>
              </a:rPr>
              <a:t>Source</a:t>
            </a:r>
            <a:r>
              <a:rPr lang="en"/>
              <a:t>)</a:t>
            </a:r>
            <a:endParaRPr/>
          </a:p>
        </p:txBody>
      </p:sp>
      <p:sp>
        <p:nvSpPr>
          <p:cNvPr id="174" name="Google Shape;174;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1960: Tony Hoare was working on a crude automated translation program for Russian and English. </a:t>
            </a:r>
            <a:br>
              <a:rPr lang="en"/>
            </a:br>
            <a:endParaRPr/>
          </a:p>
        </p:txBody>
      </p:sp>
      <p:graphicFrame>
        <p:nvGraphicFramePr>
          <p:cNvPr id="175" name="Google Shape;175;p28"/>
          <p:cNvGraphicFramePr/>
          <p:nvPr/>
        </p:nvGraphicFramePr>
        <p:xfrm>
          <a:off x="2096235" y="2213950"/>
          <a:ext cx="3000000" cy="3000000"/>
        </p:xfrm>
        <a:graphic>
          <a:graphicData uri="http://schemas.openxmlformats.org/drawingml/2006/table">
            <a:tbl>
              <a:tblPr>
                <a:noFill/>
                <a:tableStyleId>{3A7BE4DE-3EEF-4E65-86B2-0EFBBE55A8A7}</a:tableStyleId>
              </a:tblPr>
              <a:tblGrid>
                <a:gridCol w="1618250"/>
                <a:gridCol w="1618250"/>
              </a:tblGrid>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beautiful</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красивая </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cat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кошка</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bl>
          </a:graphicData>
        </a:graphic>
      </p:graphicFrame>
      <p:sp>
        <p:nvSpPr>
          <p:cNvPr id="176" name="Google Shape;176;p28"/>
          <p:cNvSpPr txBox="1"/>
          <p:nvPr/>
        </p:nvSpPr>
        <p:spPr>
          <a:xfrm>
            <a:off x="228600" y="1371600"/>
            <a:ext cx="3610500" cy="66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“The cat wore a beautiful hat.”</a:t>
            </a:r>
            <a:endParaRPr sz="1200">
              <a:latin typeface="Roboto"/>
              <a:ea typeface="Roboto"/>
              <a:cs typeface="Roboto"/>
              <a:sym typeface="Roboto"/>
            </a:endParaRPr>
          </a:p>
        </p:txBody>
      </p:sp>
      <p:sp>
        <p:nvSpPr>
          <p:cNvPr id="177" name="Google Shape;177;p28"/>
          <p:cNvSpPr txBox="1"/>
          <p:nvPr/>
        </p:nvSpPr>
        <p:spPr>
          <a:xfrm>
            <a:off x="2123156" y="3295154"/>
            <a:ext cx="323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28"/>
          <p:cNvCxnSpPr>
            <a:stCxn id="179" idx="2"/>
            <a:endCxn id="177" idx="1"/>
          </p:cNvCxnSpPr>
          <p:nvPr/>
        </p:nvCxnSpPr>
        <p:spPr>
          <a:xfrm flipH="1" rot="-5400000">
            <a:off x="1033525" y="2411151"/>
            <a:ext cx="1463400" cy="715800"/>
          </a:xfrm>
          <a:prstGeom prst="bentConnector2">
            <a:avLst/>
          </a:prstGeom>
          <a:noFill/>
          <a:ln cap="flat" cmpd="sng" w="19050">
            <a:solidFill>
              <a:schemeClr val="dk2"/>
            </a:solidFill>
            <a:prstDash val="solid"/>
            <a:round/>
            <a:headEnd len="med" w="med" type="none"/>
            <a:tailEnd len="med" w="med" type="triangle"/>
          </a:ln>
        </p:spPr>
      </p:cxnSp>
      <p:sp>
        <p:nvSpPr>
          <p:cNvPr id="180" name="Google Shape;180;p28"/>
          <p:cNvSpPr txBox="1"/>
          <p:nvPr/>
        </p:nvSpPr>
        <p:spPr>
          <a:xfrm>
            <a:off x="5009035" y="3357400"/>
            <a:ext cx="323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nvSpPr>
        <p:spPr>
          <a:xfrm>
            <a:off x="2501210" y="4328825"/>
            <a:ext cx="2565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Dictionary of D english words</a:t>
            </a:r>
            <a:endParaRPr>
              <a:latin typeface="Roboto"/>
              <a:ea typeface="Roboto"/>
              <a:cs typeface="Roboto"/>
              <a:sym typeface="Roboto"/>
            </a:endParaRPr>
          </a:p>
        </p:txBody>
      </p:sp>
      <p:sp>
        <p:nvSpPr>
          <p:cNvPr id="182" name="Google Shape;182;p28"/>
          <p:cNvSpPr txBox="1"/>
          <p:nvPr/>
        </p:nvSpPr>
        <p:spPr>
          <a:xfrm>
            <a:off x="243000" y="2037300"/>
            <a:ext cx="8778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words</a:t>
            </a:r>
            <a:endParaRPr/>
          </a:p>
        </p:txBody>
      </p:sp>
      <p:pic>
        <p:nvPicPr>
          <p:cNvPr id="183" name="Google Shape;183;p28"/>
          <p:cNvPicPr preferRelativeResize="0"/>
          <p:nvPr/>
        </p:nvPicPr>
        <p:blipFill>
          <a:blip r:embed="rId4">
            <a:alphaModFix/>
          </a:blip>
          <a:stretch>
            <a:fillRect/>
          </a:stretch>
        </p:blipFill>
        <p:spPr>
          <a:xfrm>
            <a:off x="147355" y="3618995"/>
            <a:ext cx="1858495" cy="1392075"/>
          </a:xfrm>
          <a:prstGeom prst="rect">
            <a:avLst/>
          </a:prstGeom>
          <a:noFill/>
          <a:ln>
            <a:noFill/>
          </a:ln>
        </p:spPr>
      </p:pic>
      <p:grpSp>
        <p:nvGrpSpPr>
          <p:cNvPr id="184" name="Google Shape;184;p28"/>
          <p:cNvGrpSpPr/>
          <p:nvPr/>
        </p:nvGrpSpPr>
        <p:grpSpPr>
          <a:xfrm>
            <a:off x="5332735" y="3500650"/>
            <a:ext cx="3130975" cy="1449912"/>
            <a:chOff x="5332735" y="3500650"/>
            <a:chExt cx="3130975" cy="1449912"/>
          </a:xfrm>
        </p:grpSpPr>
        <p:sp>
          <p:nvSpPr>
            <p:cNvPr id="185" name="Google Shape;185;p28"/>
            <p:cNvSpPr txBox="1"/>
            <p:nvPr/>
          </p:nvSpPr>
          <p:spPr>
            <a:xfrm>
              <a:off x="6179510" y="3929062"/>
              <a:ext cx="2284200" cy="102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“Кошка носил  красивая шапка.”</a:t>
              </a:r>
              <a:endParaRPr sz="1200">
                <a:latin typeface="Roboto"/>
                <a:ea typeface="Roboto"/>
                <a:cs typeface="Roboto"/>
                <a:sym typeface="Roboto"/>
              </a:endParaRPr>
            </a:p>
          </p:txBody>
        </p:sp>
        <p:cxnSp>
          <p:nvCxnSpPr>
            <p:cNvPr id="186" name="Google Shape;186;p28"/>
            <p:cNvCxnSpPr>
              <a:stCxn id="180" idx="3"/>
              <a:endCxn id="185" idx="1"/>
            </p:cNvCxnSpPr>
            <p:nvPr/>
          </p:nvCxnSpPr>
          <p:spPr>
            <a:xfrm>
              <a:off x="5332735" y="3500650"/>
              <a:ext cx="846900" cy="939300"/>
            </a:xfrm>
            <a:prstGeom prst="bentConnector3">
              <a:avLst>
                <a:gd fmla="val 49993" name="adj1"/>
              </a:avLst>
            </a:prstGeom>
            <a:noFill/>
            <a:ln cap="flat" cmpd="sng" w="19050">
              <a:solidFill>
                <a:schemeClr val="dk2"/>
              </a:solidFill>
              <a:prstDash val="solid"/>
              <a:round/>
              <a:headEnd len="med" w="med" type="none"/>
              <a:tailEnd len="med" w="med" type="triangle"/>
            </a:ln>
          </p:spPr>
        </p:cxnSp>
      </p:grpSp>
      <p:sp>
        <p:nvSpPr>
          <p:cNvPr id="187" name="Google Shape;187;p28"/>
          <p:cNvSpPr txBox="1"/>
          <p:nvPr/>
        </p:nvSpPr>
        <p:spPr>
          <a:xfrm>
            <a:off x="5157610" y="1104267"/>
            <a:ext cx="2721600" cy="6657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How would you do this?</a:t>
            </a:r>
            <a:endParaRPr/>
          </a:p>
        </p:txBody>
      </p:sp>
      <p:sp>
        <p:nvSpPr>
          <p:cNvPr id="188" name="Google Shape;188;p28"/>
          <p:cNvSpPr txBox="1"/>
          <p:nvPr>
            <p:ph idx="1" type="body"/>
          </p:nvPr>
        </p:nvSpPr>
        <p:spPr>
          <a:xfrm>
            <a:off x="5387735" y="1496050"/>
            <a:ext cx="3711900" cy="1575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Binary search for each word.</a:t>
            </a:r>
            <a:endParaRPr/>
          </a:p>
          <a:p>
            <a:pPr indent="-342900" lvl="1" marL="914400" rtl="0" algn="l">
              <a:spcBef>
                <a:spcPts val="0"/>
              </a:spcBef>
              <a:spcAft>
                <a:spcPts val="0"/>
              </a:spcAft>
              <a:buSzPts val="1800"/>
              <a:buChar char="○"/>
            </a:pPr>
            <a:r>
              <a:rPr lang="en"/>
              <a:t>Find “the” in log D time.</a:t>
            </a:r>
            <a:endParaRPr/>
          </a:p>
          <a:p>
            <a:pPr indent="-342900" lvl="1" marL="914400" rtl="0" algn="l">
              <a:spcBef>
                <a:spcPts val="0"/>
              </a:spcBef>
              <a:spcAft>
                <a:spcPts val="0"/>
              </a:spcAft>
              <a:buSzPts val="1800"/>
              <a:buChar char="○"/>
            </a:pPr>
            <a:r>
              <a:rPr lang="en"/>
              <a:t>Find “cat” in log D time...</a:t>
            </a:r>
            <a:endParaRPr/>
          </a:p>
          <a:p>
            <a:pPr indent="-342900" lvl="0" marL="457200" rtl="0" algn="l">
              <a:spcBef>
                <a:spcPts val="0"/>
              </a:spcBef>
              <a:spcAft>
                <a:spcPts val="0"/>
              </a:spcAft>
              <a:buSzPts val="1800"/>
              <a:buChar char="●"/>
            </a:pPr>
            <a:r>
              <a:rPr lang="en"/>
              <a:t>Total time: N log D</a:t>
            </a:r>
            <a:endParaRPr/>
          </a:p>
          <a:p>
            <a:pPr indent="0" lvl="0" marL="0" rtl="0" algn="l">
              <a:spcBef>
                <a:spcPts val="600"/>
              </a:spcBef>
              <a:spcAft>
                <a:spcPts val="0"/>
              </a:spcAft>
              <a:buNone/>
            </a:pPr>
            <a:r>
              <a:t/>
            </a:r>
            <a:endParaRPr/>
          </a:p>
        </p:txBody>
      </p:sp>
      <p:sp>
        <p:nvSpPr>
          <p:cNvPr id="179" name="Google Shape;179;p28"/>
          <p:cNvSpPr txBox="1"/>
          <p:nvPr/>
        </p:nvSpPr>
        <p:spPr>
          <a:xfrm>
            <a:off x="1245475" y="1750851"/>
            <a:ext cx="323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375" name="Google Shape;1375;p7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lang="en"/>
              <a:t>Walk pointers towards each other, stopping on a hated item.</a:t>
            </a:r>
            <a:endParaRPr/>
          </a:p>
          <a:p>
            <a:pPr indent="-342900" lvl="1" marL="914400" rtl="0" algn="l">
              <a:spcBef>
                <a:spcPts val="0"/>
              </a:spcBef>
              <a:spcAft>
                <a:spcPts val="0"/>
              </a:spcAft>
              <a:buSzPts val="1800"/>
              <a:buChar char="○"/>
            </a:pPr>
            <a:r>
              <a:rPr lang="en"/>
              <a:t>When both pointers have stopped, swap and move pointers by one.</a:t>
            </a:r>
            <a:endParaRPr/>
          </a:p>
          <a:p>
            <a:pPr indent="-342900" lvl="0" marL="457200" rtl="0" algn="l">
              <a:spcBef>
                <a:spcPts val="0"/>
              </a:spcBef>
              <a:spcAft>
                <a:spcPts val="0"/>
              </a:spcAft>
              <a:buSzPts val="1800"/>
              <a:buChar char="●"/>
            </a:pPr>
            <a:r>
              <a:rPr lang="en"/>
              <a:t>When pointers cross, you are done.</a:t>
            </a:r>
            <a:endParaRPr sz="1600"/>
          </a:p>
          <a:p>
            <a:pPr indent="0" lvl="0" marL="0" rtl="0" algn="l">
              <a:spcBef>
                <a:spcPts val="600"/>
              </a:spcBef>
              <a:spcAft>
                <a:spcPts val="0"/>
              </a:spcAft>
              <a:buNone/>
            </a:pPr>
            <a:r>
              <a:t/>
            </a:r>
            <a:endParaRPr sz="1600"/>
          </a:p>
        </p:txBody>
      </p:sp>
      <p:sp>
        <p:nvSpPr>
          <p:cNvPr id="1376" name="Google Shape;1376;p73"/>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77" name="Google Shape;1377;p73"/>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378" name="Google Shape;1378;p73"/>
          <p:cNvSpPr/>
          <p:nvPr/>
        </p:nvSpPr>
        <p:spPr>
          <a:xfrm>
            <a:off x="380870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379" name="Google Shape;1379;p73"/>
          <p:cNvSpPr/>
          <p:nvPr/>
        </p:nvSpPr>
        <p:spPr>
          <a:xfrm>
            <a:off x="4293894"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380" name="Google Shape;1380;p73"/>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81" name="Google Shape;1381;p73"/>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382" name="Google Shape;1382;p73"/>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383" name="Google Shape;1383;p73"/>
          <p:cNvSpPr/>
          <p:nvPr/>
        </p:nvSpPr>
        <p:spPr>
          <a:xfrm>
            <a:off x="623835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84" name="Google Shape;1384;p73"/>
          <p:cNvSpPr/>
          <p:nvPr/>
        </p:nvSpPr>
        <p:spPr>
          <a:xfrm>
            <a:off x="6727730"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85" name="Google Shape;1385;p73"/>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386" name="Google Shape;1386;p73"/>
          <p:cNvSpPr txBox="1"/>
          <p:nvPr/>
        </p:nvSpPr>
        <p:spPr>
          <a:xfrm>
            <a:off x="341072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387" name="Google Shape;1387;p73"/>
          <p:cNvSpPr txBox="1"/>
          <p:nvPr/>
        </p:nvSpPr>
        <p:spPr>
          <a:xfrm>
            <a:off x="6829150" y="3827125"/>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393" name="Google Shape;1393;p7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a:t>
            </a:r>
            <a:r>
              <a:rPr lang="en"/>
              <a:t>, stopping on a hated item.</a:t>
            </a:r>
            <a:endParaRPr/>
          </a:p>
          <a:p>
            <a:pPr indent="-342900" lvl="1" marL="914400" rtl="0" algn="l">
              <a:spcBef>
                <a:spcPts val="0"/>
              </a:spcBef>
              <a:spcAft>
                <a:spcPts val="0"/>
              </a:spcAft>
              <a:buSzPts val="1800"/>
              <a:buChar char="○"/>
            </a:pPr>
            <a:r>
              <a:rPr lang="en"/>
              <a:t>When both pointers have stopped, swap and move pointers by one.</a:t>
            </a:r>
            <a:endParaRPr/>
          </a:p>
          <a:p>
            <a:pPr indent="-342900" lvl="0" marL="457200" rtl="0" algn="l">
              <a:spcBef>
                <a:spcPts val="600"/>
              </a:spcBef>
              <a:spcAft>
                <a:spcPts val="0"/>
              </a:spcAft>
              <a:buSzPts val="1800"/>
              <a:buChar char="●"/>
            </a:pPr>
            <a:r>
              <a:rPr lang="en"/>
              <a:t>When pointers cross, you are done.</a:t>
            </a:r>
            <a:endParaRPr/>
          </a:p>
          <a:p>
            <a:pPr indent="0" lvl="0" marL="0" rtl="0" algn="l">
              <a:spcBef>
                <a:spcPts val="600"/>
              </a:spcBef>
              <a:spcAft>
                <a:spcPts val="0"/>
              </a:spcAft>
              <a:buNone/>
            </a:pPr>
            <a:r>
              <a:t/>
            </a:r>
            <a:endParaRPr sz="1600"/>
          </a:p>
        </p:txBody>
      </p:sp>
      <p:sp>
        <p:nvSpPr>
          <p:cNvPr id="1394" name="Google Shape;1394;p74"/>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95" name="Google Shape;1395;p74"/>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396" name="Google Shape;1396;p74"/>
          <p:cNvSpPr/>
          <p:nvPr/>
        </p:nvSpPr>
        <p:spPr>
          <a:xfrm>
            <a:off x="380870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397" name="Google Shape;1397;p74"/>
          <p:cNvSpPr/>
          <p:nvPr/>
        </p:nvSpPr>
        <p:spPr>
          <a:xfrm>
            <a:off x="4293894"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398" name="Google Shape;1398;p74"/>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99" name="Google Shape;1399;p74"/>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00" name="Google Shape;1400;p74"/>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01" name="Google Shape;1401;p74"/>
          <p:cNvSpPr/>
          <p:nvPr/>
        </p:nvSpPr>
        <p:spPr>
          <a:xfrm>
            <a:off x="623835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02" name="Google Shape;1402;p74"/>
          <p:cNvSpPr/>
          <p:nvPr/>
        </p:nvSpPr>
        <p:spPr>
          <a:xfrm>
            <a:off x="6727730"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03" name="Google Shape;1403;p74"/>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404" name="Google Shape;1404;p74"/>
          <p:cNvSpPr txBox="1"/>
          <p:nvPr/>
        </p:nvSpPr>
        <p:spPr>
          <a:xfrm>
            <a:off x="341072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L</a:t>
            </a:r>
            <a:endParaRPr b="1" sz="1800">
              <a:latin typeface="Consolas"/>
              <a:ea typeface="Consolas"/>
              <a:cs typeface="Consolas"/>
              <a:sym typeface="Consolas"/>
            </a:endParaRPr>
          </a:p>
        </p:txBody>
      </p:sp>
      <p:sp>
        <p:nvSpPr>
          <p:cNvPr id="1405" name="Google Shape;1405;p74"/>
          <p:cNvSpPr txBox="1"/>
          <p:nvPr/>
        </p:nvSpPr>
        <p:spPr>
          <a:xfrm>
            <a:off x="6829150" y="3827125"/>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406" name="Google Shape;1406;p74"/>
          <p:cNvSpPr/>
          <p:nvPr/>
        </p:nvSpPr>
        <p:spPr>
          <a:xfrm rot="10800000">
            <a:off x="1374325" y="4278850"/>
            <a:ext cx="2036400" cy="598800"/>
          </a:xfrm>
          <a:prstGeom prst="wedgeRoundRectCallout">
            <a:avLst>
              <a:gd fmla="val -46188" name="adj1"/>
              <a:gd fmla="val 87396"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407" name="Google Shape;1407;p74"/>
          <p:cNvSpPr txBox="1"/>
          <p:nvPr/>
        </p:nvSpPr>
        <p:spPr>
          <a:xfrm>
            <a:off x="1462675" y="4278850"/>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Hello, lovely 15.</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413" name="Google Shape;1413;p7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 stopping on a hated item.</a:t>
            </a:r>
            <a:endParaRPr b="1"/>
          </a:p>
          <a:p>
            <a:pPr indent="-342900" lvl="1" marL="914400" rtl="0" algn="l">
              <a:spcBef>
                <a:spcPts val="0"/>
              </a:spcBef>
              <a:spcAft>
                <a:spcPts val="0"/>
              </a:spcAft>
              <a:buSzPts val="1800"/>
              <a:buChar char="○"/>
            </a:pPr>
            <a:r>
              <a:rPr lang="en"/>
              <a:t>When both pointers have stopped, swap and move pointers by one.</a:t>
            </a:r>
            <a:endParaRPr/>
          </a:p>
          <a:p>
            <a:pPr indent="-342900" lvl="0" marL="457200" rtl="0" algn="l">
              <a:spcBef>
                <a:spcPts val="0"/>
              </a:spcBef>
              <a:spcAft>
                <a:spcPts val="0"/>
              </a:spcAft>
              <a:buSzPts val="1800"/>
              <a:buChar char="●"/>
            </a:pPr>
            <a:r>
              <a:rPr lang="en"/>
              <a:t>When pointers cross, you are done.</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414" name="Google Shape;1414;p75"/>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15" name="Google Shape;1415;p75"/>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16" name="Google Shape;1416;p75"/>
          <p:cNvSpPr/>
          <p:nvPr/>
        </p:nvSpPr>
        <p:spPr>
          <a:xfrm>
            <a:off x="380870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17" name="Google Shape;1417;p75"/>
          <p:cNvSpPr/>
          <p:nvPr/>
        </p:nvSpPr>
        <p:spPr>
          <a:xfrm>
            <a:off x="4293894"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18" name="Google Shape;1418;p75"/>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19" name="Google Shape;1419;p75"/>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20" name="Google Shape;1420;p75"/>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21" name="Google Shape;1421;p75"/>
          <p:cNvSpPr/>
          <p:nvPr/>
        </p:nvSpPr>
        <p:spPr>
          <a:xfrm>
            <a:off x="623835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22" name="Google Shape;1422;p75"/>
          <p:cNvSpPr/>
          <p:nvPr/>
        </p:nvSpPr>
        <p:spPr>
          <a:xfrm>
            <a:off x="6727730"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23" name="Google Shape;1423;p75"/>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424" name="Google Shape;1424;p75"/>
          <p:cNvSpPr txBox="1"/>
          <p:nvPr/>
        </p:nvSpPr>
        <p:spPr>
          <a:xfrm>
            <a:off x="39017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L</a:t>
            </a:r>
            <a:endParaRPr b="1" sz="1800">
              <a:latin typeface="Consolas"/>
              <a:ea typeface="Consolas"/>
              <a:cs typeface="Consolas"/>
              <a:sym typeface="Consolas"/>
            </a:endParaRPr>
          </a:p>
        </p:txBody>
      </p:sp>
      <p:sp>
        <p:nvSpPr>
          <p:cNvPr id="1425" name="Google Shape;1425;p75"/>
          <p:cNvSpPr txBox="1"/>
          <p:nvPr/>
        </p:nvSpPr>
        <p:spPr>
          <a:xfrm>
            <a:off x="6829150" y="3827125"/>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426" name="Google Shape;1426;p75"/>
          <p:cNvSpPr/>
          <p:nvPr/>
        </p:nvSpPr>
        <p:spPr>
          <a:xfrm rot="10800000">
            <a:off x="1907725" y="4278850"/>
            <a:ext cx="2036400" cy="598800"/>
          </a:xfrm>
          <a:prstGeom prst="wedgeRoundRectCallout">
            <a:avLst>
              <a:gd fmla="val -46188" name="adj1"/>
              <a:gd fmla="val 87396"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5"/>
          <p:cNvSpPr txBox="1"/>
          <p:nvPr/>
        </p:nvSpPr>
        <p:spPr>
          <a:xfrm>
            <a:off x="1996075" y="4278850"/>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Grrr…… 19</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433" name="Google Shape;1433;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 stopping on a hated item.</a:t>
            </a:r>
            <a:endParaRPr b="1"/>
          </a:p>
          <a:p>
            <a:pPr indent="-342900" lvl="1" marL="914400" rtl="0" algn="l">
              <a:spcBef>
                <a:spcPts val="0"/>
              </a:spcBef>
              <a:spcAft>
                <a:spcPts val="0"/>
              </a:spcAft>
              <a:buSzPts val="1800"/>
              <a:buChar char="○"/>
            </a:pPr>
            <a:r>
              <a:rPr lang="en"/>
              <a:t>When both pointers have stopped, swap.</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434" name="Google Shape;1434;p76"/>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35" name="Google Shape;1435;p76"/>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36" name="Google Shape;1436;p76"/>
          <p:cNvSpPr/>
          <p:nvPr/>
        </p:nvSpPr>
        <p:spPr>
          <a:xfrm>
            <a:off x="380870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37" name="Google Shape;1437;p76"/>
          <p:cNvSpPr/>
          <p:nvPr/>
        </p:nvSpPr>
        <p:spPr>
          <a:xfrm>
            <a:off x="4293894"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38" name="Google Shape;1438;p76"/>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39" name="Google Shape;1439;p76"/>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40" name="Google Shape;1440;p76"/>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41" name="Google Shape;1441;p76"/>
          <p:cNvSpPr/>
          <p:nvPr/>
        </p:nvSpPr>
        <p:spPr>
          <a:xfrm>
            <a:off x="623835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42" name="Google Shape;1442;p76"/>
          <p:cNvSpPr/>
          <p:nvPr/>
        </p:nvSpPr>
        <p:spPr>
          <a:xfrm>
            <a:off x="6727730"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43" name="Google Shape;1443;p76"/>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444" name="Google Shape;1444;p76"/>
          <p:cNvSpPr txBox="1"/>
          <p:nvPr/>
        </p:nvSpPr>
        <p:spPr>
          <a:xfrm>
            <a:off x="39017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445" name="Google Shape;1445;p76"/>
          <p:cNvSpPr txBox="1"/>
          <p:nvPr/>
        </p:nvSpPr>
        <p:spPr>
          <a:xfrm>
            <a:off x="6829150" y="3827125"/>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G</a:t>
            </a:r>
            <a:endParaRPr b="1" sz="1800">
              <a:latin typeface="Consolas"/>
              <a:ea typeface="Consolas"/>
              <a:cs typeface="Consolas"/>
              <a:sym typeface="Consolas"/>
            </a:endParaRPr>
          </a:p>
        </p:txBody>
      </p:sp>
      <p:sp>
        <p:nvSpPr>
          <p:cNvPr id="1446" name="Google Shape;1446;p76"/>
          <p:cNvSpPr/>
          <p:nvPr/>
        </p:nvSpPr>
        <p:spPr>
          <a:xfrm rot="10800000">
            <a:off x="6727725" y="4346525"/>
            <a:ext cx="2036400" cy="598800"/>
          </a:xfrm>
          <a:prstGeom prst="wedgeRoundRectCallout">
            <a:avLst>
              <a:gd fmla="val 29201" name="adj1"/>
              <a:gd fmla="val 8455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6"/>
          <p:cNvSpPr txBox="1"/>
          <p:nvPr/>
        </p:nvSpPr>
        <p:spPr>
          <a:xfrm>
            <a:off x="6829150" y="432679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 dislike 17.</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453" name="Google Shape;1453;p7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lang="en"/>
              <a:t>Walk pointers towards each other, stopping on a hated item.</a:t>
            </a:r>
            <a:endParaRPr/>
          </a:p>
          <a:p>
            <a:pPr indent="-342900" lvl="1" marL="914400" rtl="0" algn="l">
              <a:spcBef>
                <a:spcPts val="0"/>
              </a:spcBef>
              <a:spcAft>
                <a:spcPts val="0"/>
              </a:spcAft>
              <a:buSzPts val="1800"/>
              <a:buChar char="○"/>
            </a:pPr>
            <a:r>
              <a:rPr b="1" lang="en"/>
              <a:t>When both pointers have stopped, swap and move pointers by one.</a:t>
            </a:r>
            <a:endParaRPr b="1"/>
          </a:p>
          <a:p>
            <a:pPr indent="-342900" lvl="0" marL="457200" rtl="0" algn="l">
              <a:spcBef>
                <a:spcPts val="600"/>
              </a:spcBef>
              <a:spcAft>
                <a:spcPts val="0"/>
              </a:spcAft>
              <a:buSzPts val="1800"/>
              <a:buChar char="●"/>
            </a:pPr>
            <a:r>
              <a:rPr lang="en"/>
              <a:t>When pointers cross, you are done.</a:t>
            </a:r>
            <a:endParaRPr b="1"/>
          </a:p>
          <a:p>
            <a:pPr indent="0" lvl="0" marL="0" rtl="0" algn="l">
              <a:spcBef>
                <a:spcPts val="600"/>
              </a:spcBef>
              <a:spcAft>
                <a:spcPts val="0"/>
              </a:spcAft>
              <a:buNone/>
            </a:pPr>
            <a:r>
              <a:t/>
            </a:r>
            <a:endParaRPr sz="1600"/>
          </a:p>
        </p:txBody>
      </p:sp>
      <p:sp>
        <p:nvSpPr>
          <p:cNvPr id="1454" name="Google Shape;1454;p77"/>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55" name="Google Shape;1455;p77"/>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56" name="Google Shape;1456;p77"/>
          <p:cNvSpPr/>
          <p:nvPr/>
        </p:nvSpPr>
        <p:spPr>
          <a:xfrm>
            <a:off x="380870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57" name="Google Shape;1457;p77"/>
          <p:cNvSpPr/>
          <p:nvPr/>
        </p:nvSpPr>
        <p:spPr>
          <a:xfrm>
            <a:off x="4293894"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58" name="Google Shape;1458;p77"/>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59" name="Google Shape;1459;p77"/>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60" name="Google Shape;1460;p77"/>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61" name="Google Shape;1461;p77"/>
          <p:cNvSpPr/>
          <p:nvPr/>
        </p:nvSpPr>
        <p:spPr>
          <a:xfrm>
            <a:off x="623835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62" name="Google Shape;1462;p77"/>
          <p:cNvSpPr/>
          <p:nvPr/>
        </p:nvSpPr>
        <p:spPr>
          <a:xfrm>
            <a:off x="6727730"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63" name="Google Shape;1463;p77"/>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464" name="Google Shape;1464;p77"/>
          <p:cNvSpPr txBox="1"/>
          <p:nvPr/>
        </p:nvSpPr>
        <p:spPr>
          <a:xfrm>
            <a:off x="39017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465" name="Google Shape;1465;p77"/>
          <p:cNvSpPr txBox="1"/>
          <p:nvPr/>
        </p:nvSpPr>
        <p:spPr>
          <a:xfrm>
            <a:off x="6829150" y="3827125"/>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466" name="Google Shape;1466;p77"/>
          <p:cNvSpPr/>
          <p:nvPr/>
        </p:nvSpPr>
        <p:spPr>
          <a:xfrm rot="10800000">
            <a:off x="6727725" y="4346525"/>
            <a:ext cx="2036400" cy="598800"/>
          </a:xfrm>
          <a:prstGeom prst="wedgeRoundRectCallout">
            <a:avLst>
              <a:gd fmla="val 29201" name="adj1"/>
              <a:gd fmla="val 8455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7"/>
          <p:cNvSpPr txBox="1"/>
          <p:nvPr/>
        </p:nvSpPr>
        <p:spPr>
          <a:xfrm>
            <a:off x="6829150" y="432679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Time to swap.</a:t>
            </a:r>
            <a:endParaRPr>
              <a:solidFill>
                <a:schemeClr val="dk1"/>
              </a:solidFill>
            </a:endParaRPr>
          </a:p>
        </p:txBody>
      </p:sp>
      <p:sp>
        <p:nvSpPr>
          <p:cNvPr id="1468" name="Google Shape;1468;p77"/>
          <p:cNvSpPr/>
          <p:nvPr/>
        </p:nvSpPr>
        <p:spPr>
          <a:xfrm rot="10800000">
            <a:off x="1907725" y="4278850"/>
            <a:ext cx="2036400" cy="598800"/>
          </a:xfrm>
          <a:prstGeom prst="wedgeRoundRectCallout">
            <a:avLst>
              <a:gd fmla="val -46188" name="adj1"/>
              <a:gd fmla="val 87396"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7"/>
          <p:cNvSpPr txBox="1"/>
          <p:nvPr/>
        </p:nvSpPr>
        <p:spPr>
          <a:xfrm>
            <a:off x="1962125" y="427884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Time to swap.</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475" name="Google Shape;1475;p7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lang="en"/>
              <a:t>Walk pointers towards each other, stopping on a hated item.</a:t>
            </a:r>
            <a:endParaRPr/>
          </a:p>
          <a:p>
            <a:pPr indent="-342900" lvl="1" marL="914400" rtl="0" algn="l">
              <a:spcBef>
                <a:spcPts val="0"/>
              </a:spcBef>
              <a:spcAft>
                <a:spcPts val="0"/>
              </a:spcAft>
              <a:buSzPts val="1800"/>
              <a:buChar char="○"/>
            </a:pPr>
            <a:r>
              <a:rPr b="1" lang="en"/>
              <a:t>When both pointers have stopped, swap and move pointers by one.</a:t>
            </a:r>
            <a:endParaRPr b="1"/>
          </a:p>
          <a:p>
            <a:pPr indent="-342900" lvl="0" marL="457200" rtl="0" algn="l">
              <a:spcBef>
                <a:spcPts val="0"/>
              </a:spcBef>
              <a:spcAft>
                <a:spcPts val="0"/>
              </a:spcAft>
              <a:buSzPts val="1800"/>
              <a:buChar char="●"/>
            </a:pPr>
            <a:r>
              <a:rPr lang="en"/>
              <a:t>When pointers cross, you are done.</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476" name="Google Shape;1476;p78"/>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77" name="Google Shape;1477;p78"/>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78" name="Google Shape;1478;p78"/>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79" name="Google Shape;1479;p78"/>
          <p:cNvSpPr/>
          <p:nvPr/>
        </p:nvSpPr>
        <p:spPr>
          <a:xfrm>
            <a:off x="4293894"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80" name="Google Shape;1480;p78"/>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81" name="Google Shape;1481;p78"/>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82" name="Google Shape;1482;p78"/>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83" name="Google Shape;1483;p78"/>
          <p:cNvSpPr/>
          <p:nvPr/>
        </p:nvSpPr>
        <p:spPr>
          <a:xfrm>
            <a:off x="623835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84" name="Google Shape;1484;p78"/>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85" name="Google Shape;1485;p78"/>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486" name="Google Shape;1486;p78"/>
          <p:cNvSpPr txBox="1"/>
          <p:nvPr/>
        </p:nvSpPr>
        <p:spPr>
          <a:xfrm>
            <a:off x="43589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487" name="Google Shape;1487;p78"/>
          <p:cNvSpPr txBox="1"/>
          <p:nvPr/>
        </p:nvSpPr>
        <p:spPr>
          <a:xfrm>
            <a:off x="632958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488" name="Google Shape;1488;p78"/>
          <p:cNvSpPr/>
          <p:nvPr/>
        </p:nvSpPr>
        <p:spPr>
          <a:xfrm rot="10800000">
            <a:off x="6239443" y="4346525"/>
            <a:ext cx="2036400" cy="598800"/>
          </a:xfrm>
          <a:prstGeom prst="wedgeRoundRectCallout">
            <a:avLst>
              <a:gd fmla="val 29201" name="adj1"/>
              <a:gd fmla="val 8455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8"/>
          <p:cNvSpPr txBox="1"/>
          <p:nvPr/>
        </p:nvSpPr>
        <p:spPr>
          <a:xfrm>
            <a:off x="6340868" y="432679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Swapped.</a:t>
            </a:r>
            <a:endParaRPr>
              <a:solidFill>
                <a:schemeClr val="dk1"/>
              </a:solidFill>
            </a:endParaRPr>
          </a:p>
        </p:txBody>
      </p:sp>
      <p:sp>
        <p:nvSpPr>
          <p:cNvPr id="1490" name="Google Shape;1490;p78"/>
          <p:cNvSpPr/>
          <p:nvPr/>
        </p:nvSpPr>
        <p:spPr>
          <a:xfrm rot="10800000">
            <a:off x="2441125" y="4278850"/>
            <a:ext cx="2036400" cy="598800"/>
          </a:xfrm>
          <a:prstGeom prst="wedgeRoundRectCallout">
            <a:avLst>
              <a:gd fmla="val -46188" name="adj1"/>
              <a:gd fmla="val 87396"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8"/>
          <p:cNvSpPr txBox="1"/>
          <p:nvPr/>
        </p:nvSpPr>
        <p:spPr>
          <a:xfrm>
            <a:off x="2495525" y="427884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Swapped.</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497" name="Google Shape;1497;p7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 stopping on a hated item.</a:t>
            </a:r>
            <a:endParaRPr b="1"/>
          </a:p>
          <a:p>
            <a:pPr indent="-342900" lvl="1" marL="914400" rtl="0" algn="l">
              <a:spcBef>
                <a:spcPts val="0"/>
              </a:spcBef>
              <a:spcAft>
                <a:spcPts val="0"/>
              </a:spcAft>
              <a:buSzPts val="1800"/>
              <a:buChar char="○"/>
            </a:pPr>
            <a:r>
              <a:rPr lang="en"/>
              <a:t>When both pointers have stopped, swap and move pointers by one.</a:t>
            </a:r>
            <a:endParaRPr/>
          </a:p>
          <a:p>
            <a:pPr indent="-342900" lvl="0" marL="457200" rtl="0" algn="l">
              <a:spcBef>
                <a:spcPts val="0"/>
              </a:spcBef>
              <a:spcAft>
                <a:spcPts val="0"/>
              </a:spcAft>
              <a:buSzPts val="1800"/>
              <a:buChar char="●"/>
            </a:pPr>
            <a:r>
              <a:rPr lang="en"/>
              <a:t>When pointers cross, you are done.</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498" name="Google Shape;1498;p79"/>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99" name="Google Shape;1499;p79"/>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00" name="Google Shape;1500;p79"/>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01" name="Google Shape;1501;p79"/>
          <p:cNvSpPr/>
          <p:nvPr/>
        </p:nvSpPr>
        <p:spPr>
          <a:xfrm>
            <a:off x="4293894"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02" name="Google Shape;1502;p79"/>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03" name="Google Shape;1503;p79"/>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04" name="Google Shape;1504;p79"/>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05" name="Google Shape;1505;p79"/>
          <p:cNvSpPr/>
          <p:nvPr/>
        </p:nvSpPr>
        <p:spPr>
          <a:xfrm>
            <a:off x="623835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06" name="Google Shape;1506;p79"/>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07" name="Google Shape;1507;p79"/>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08" name="Google Shape;1508;p79"/>
          <p:cNvSpPr txBox="1"/>
          <p:nvPr/>
        </p:nvSpPr>
        <p:spPr>
          <a:xfrm>
            <a:off x="43589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L</a:t>
            </a:r>
            <a:endParaRPr b="1" sz="1800">
              <a:latin typeface="Consolas"/>
              <a:ea typeface="Consolas"/>
              <a:cs typeface="Consolas"/>
              <a:sym typeface="Consolas"/>
            </a:endParaRPr>
          </a:p>
        </p:txBody>
      </p:sp>
      <p:sp>
        <p:nvSpPr>
          <p:cNvPr id="1509" name="Google Shape;1509;p79"/>
          <p:cNvSpPr/>
          <p:nvPr/>
        </p:nvSpPr>
        <p:spPr>
          <a:xfrm rot="10800000">
            <a:off x="2441125" y="4278850"/>
            <a:ext cx="2036400" cy="598800"/>
          </a:xfrm>
          <a:prstGeom prst="wedgeRoundRectCallout">
            <a:avLst>
              <a:gd fmla="val -46188" name="adj1"/>
              <a:gd fmla="val 87396"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9"/>
          <p:cNvSpPr txBox="1"/>
          <p:nvPr/>
        </p:nvSpPr>
        <p:spPr>
          <a:xfrm>
            <a:off x="2495525" y="4278850"/>
            <a:ext cx="17985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Immediate trouble.</a:t>
            </a:r>
            <a:endParaRPr>
              <a:solidFill>
                <a:schemeClr val="dk1"/>
              </a:solidFill>
            </a:endParaRPr>
          </a:p>
        </p:txBody>
      </p:sp>
      <p:sp>
        <p:nvSpPr>
          <p:cNvPr id="1511" name="Google Shape;1511;p79"/>
          <p:cNvSpPr txBox="1"/>
          <p:nvPr/>
        </p:nvSpPr>
        <p:spPr>
          <a:xfrm>
            <a:off x="632958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517" name="Google Shape;1517;p8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 stopping on a hated item.</a:t>
            </a:r>
            <a:endParaRPr b="1"/>
          </a:p>
          <a:p>
            <a:pPr indent="-342900" lvl="1" marL="914400" rtl="0" algn="l">
              <a:spcBef>
                <a:spcPts val="0"/>
              </a:spcBef>
              <a:spcAft>
                <a:spcPts val="0"/>
              </a:spcAft>
              <a:buSzPts val="1800"/>
              <a:buChar char="○"/>
            </a:pPr>
            <a:r>
              <a:rPr lang="en"/>
              <a:t>When both pointers have stopped, swap and move pointers by one.</a:t>
            </a:r>
            <a:endParaRPr/>
          </a:p>
          <a:p>
            <a:pPr indent="-342900" lvl="0" marL="457200" rtl="0" algn="l">
              <a:spcBef>
                <a:spcPts val="0"/>
              </a:spcBef>
              <a:spcAft>
                <a:spcPts val="0"/>
              </a:spcAft>
              <a:buSzPts val="1800"/>
              <a:buChar char="●"/>
            </a:pPr>
            <a:r>
              <a:rPr lang="en"/>
              <a:t>When pointers cross, you are done.</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18" name="Google Shape;1518;p80"/>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19" name="Google Shape;1519;p80"/>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20" name="Google Shape;1520;p80"/>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21" name="Google Shape;1521;p80"/>
          <p:cNvSpPr/>
          <p:nvPr/>
        </p:nvSpPr>
        <p:spPr>
          <a:xfrm>
            <a:off x="4293894"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22" name="Google Shape;1522;p80"/>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23" name="Google Shape;1523;p80"/>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24" name="Google Shape;1524;p80"/>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25" name="Google Shape;1525;p80"/>
          <p:cNvSpPr/>
          <p:nvPr/>
        </p:nvSpPr>
        <p:spPr>
          <a:xfrm>
            <a:off x="623835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26" name="Google Shape;1526;p80"/>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27" name="Google Shape;1527;p80"/>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28" name="Google Shape;1528;p80"/>
          <p:cNvSpPr txBox="1"/>
          <p:nvPr/>
        </p:nvSpPr>
        <p:spPr>
          <a:xfrm>
            <a:off x="43589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529" name="Google Shape;1529;p80"/>
          <p:cNvSpPr txBox="1"/>
          <p:nvPr/>
        </p:nvSpPr>
        <p:spPr>
          <a:xfrm>
            <a:off x="632958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G</a:t>
            </a:r>
            <a:endParaRPr b="1" sz="1800">
              <a:latin typeface="Consolas"/>
              <a:ea typeface="Consolas"/>
              <a:cs typeface="Consolas"/>
              <a:sym typeface="Consolas"/>
            </a:endParaRPr>
          </a:p>
        </p:txBody>
      </p:sp>
      <p:sp>
        <p:nvSpPr>
          <p:cNvPr id="1530" name="Google Shape;1530;p80"/>
          <p:cNvSpPr/>
          <p:nvPr/>
        </p:nvSpPr>
        <p:spPr>
          <a:xfrm rot="10800000">
            <a:off x="6239443" y="4346525"/>
            <a:ext cx="2036400" cy="598800"/>
          </a:xfrm>
          <a:prstGeom prst="wedgeRoundRectCallout">
            <a:avLst>
              <a:gd fmla="val 29201" name="adj1"/>
              <a:gd fmla="val 8455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0"/>
          <p:cNvSpPr txBox="1"/>
          <p:nvPr/>
        </p:nvSpPr>
        <p:spPr>
          <a:xfrm>
            <a:off x="6340876" y="4326800"/>
            <a:ext cx="17241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Trouble here, too.</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537" name="Google Shape;1537;p8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lang="en"/>
              <a:t>Walk pointers towards each other, stopping on a hated item.</a:t>
            </a:r>
            <a:endParaRPr/>
          </a:p>
          <a:p>
            <a:pPr indent="-342900" lvl="1" marL="914400" rtl="0" algn="l">
              <a:spcBef>
                <a:spcPts val="0"/>
              </a:spcBef>
              <a:spcAft>
                <a:spcPts val="0"/>
              </a:spcAft>
              <a:buSzPts val="1800"/>
              <a:buChar char="○"/>
            </a:pPr>
            <a:r>
              <a:rPr b="1" lang="en"/>
              <a:t>When both pointers have stopped, swap and move pointers by one.</a:t>
            </a:r>
            <a:endParaRPr b="1"/>
          </a:p>
          <a:p>
            <a:pPr indent="-342900" lvl="1" marL="914400" rtl="0" algn="l">
              <a:spcBef>
                <a:spcPts val="0"/>
              </a:spcBef>
              <a:spcAft>
                <a:spcPts val="0"/>
              </a:spcAft>
              <a:buSzPts val="1800"/>
              <a:buChar char="○"/>
            </a:pPr>
            <a:r>
              <a:rPr lang="en"/>
              <a:t>When pointers cross, you are done walking.</a:t>
            </a:r>
            <a:endParaRPr/>
          </a:p>
          <a:p>
            <a:pPr indent="-342900" lvl="0" marL="457200" rtl="0" algn="l">
              <a:spcBef>
                <a:spcPts val="0"/>
              </a:spcBef>
              <a:spcAft>
                <a:spcPts val="0"/>
              </a:spcAft>
              <a:buSzPts val="1800"/>
              <a:buChar char="●"/>
            </a:pPr>
            <a:r>
              <a:rPr lang="en"/>
              <a:t>Swap pivot with G.</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38" name="Google Shape;1538;p81"/>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39" name="Google Shape;1539;p81"/>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40" name="Google Shape;1540;p81"/>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41" name="Google Shape;1541;p81"/>
          <p:cNvSpPr/>
          <p:nvPr/>
        </p:nvSpPr>
        <p:spPr>
          <a:xfrm>
            <a:off x="4293894"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42" name="Google Shape;1542;p81"/>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43" name="Google Shape;1543;p81"/>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44" name="Google Shape;1544;p81"/>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45" name="Google Shape;1545;p81"/>
          <p:cNvSpPr/>
          <p:nvPr/>
        </p:nvSpPr>
        <p:spPr>
          <a:xfrm>
            <a:off x="623835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46" name="Google Shape;1546;p81"/>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47" name="Google Shape;1547;p81"/>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48" name="Google Shape;1548;p81"/>
          <p:cNvSpPr txBox="1"/>
          <p:nvPr/>
        </p:nvSpPr>
        <p:spPr>
          <a:xfrm>
            <a:off x="43589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549" name="Google Shape;1549;p81"/>
          <p:cNvSpPr txBox="1"/>
          <p:nvPr/>
        </p:nvSpPr>
        <p:spPr>
          <a:xfrm>
            <a:off x="632958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550" name="Google Shape;1550;p81"/>
          <p:cNvSpPr/>
          <p:nvPr/>
        </p:nvSpPr>
        <p:spPr>
          <a:xfrm rot="10800000">
            <a:off x="6194325" y="4346525"/>
            <a:ext cx="2036400" cy="598800"/>
          </a:xfrm>
          <a:prstGeom prst="wedgeRoundRectCallout">
            <a:avLst>
              <a:gd fmla="val 29201" name="adj1"/>
              <a:gd fmla="val 8455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1"/>
          <p:cNvSpPr txBox="1"/>
          <p:nvPr/>
        </p:nvSpPr>
        <p:spPr>
          <a:xfrm>
            <a:off x="6295750" y="432679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Time to swap.</a:t>
            </a:r>
            <a:endParaRPr>
              <a:solidFill>
                <a:schemeClr val="dk1"/>
              </a:solidFill>
            </a:endParaRPr>
          </a:p>
        </p:txBody>
      </p:sp>
      <p:sp>
        <p:nvSpPr>
          <p:cNvPr id="1552" name="Google Shape;1552;p81"/>
          <p:cNvSpPr/>
          <p:nvPr/>
        </p:nvSpPr>
        <p:spPr>
          <a:xfrm rot="10800000">
            <a:off x="2364925" y="4278850"/>
            <a:ext cx="2036400" cy="598800"/>
          </a:xfrm>
          <a:prstGeom prst="wedgeRoundRectCallout">
            <a:avLst>
              <a:gd fmla="val -46188" name="adj1"/>
              <a:gd fmla="val 87396"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1"/>
          <p:cNvSpPr txBox="1"/>
          <p:nvPr/>
        </p:nvSpPr>
        <p:spPr>
          <a:xfrm>
            <a:off x="2419325" y="427884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Time to swap.</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559" name="Google Shape;1559;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lang="en"/>
              <a:t>Walk pointers towards each other, stopping on a hated item.</a:t>
            </a:r>
            <a:endParaRPr/>
          </a:p>
          <a:p>
            <a:pPr indent="-342900" lvl="1" marL="914400" rtl="0" algn="l">
              <a:spcBef>
                <a:spcPts val="0"/>
              </a:spcBef>
              <a:spcAft>
                <a:spcPts val="0"/>
              </a:spcAft>
              <a:buSzPts val="1800"/>
              <a:buChar char="○"/>
            </a:pPr>
            <a:r>
              <a:rPr b="1" lang="en"/>
              <a:t>When both pointers have stopped, swap and move pointers by one.</a:t>
            </a:r>
            <a:endParaRPr b="1"/>
          </a:p>
          <a:p>
            <a:pPr indent="-342900" lvl="1" marL="914400" rtl="0" algn="l">
              <a:spcBef>
                <a:spcPts val="0"/>
              </a:spcBef>
              <a:spcAft>
                <a:spcPts val="0"/>
              </a:spcAft>
              <a:buSzPts val="1800"/>
              <a:buChar char="○"/>
            </a:pPr>
            <a:r>
              <a:rPr lang="en"/>
              <a:t>When pointers cross, you are done walking.</a:t>
            </a:r>
            <a:endParaRPr/>
          </a:p>
          <a:p>
            <a:pPr indent="-342900" lvl="0" marL="457200" rtl="0" algn="l">
              <a:spcBef>
                <a:spcPts val="0"/>
              </a:spcBef>
              <a:spcAft>
                <a:spcPts val="0"/>
              </a:spcAft>
              <a:buSzPts val="1800"/>
              <a:buChar char="●"/>
            </a:pPr>
            <a:r>
              <a:rPr lang="en"/>
              <a:t>Swap pivot with G.</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60" name="Google Shape;1560;p82"/>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61" name="Google Shape;1561;p82"/>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62" name="Google Shape;1562;p82"/>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63" name="Google Shape;1563;p82"/>
          <p:cNvSpPr/>
          <p:nvPr/>
        </p:nvSpPr>
        <p:spPr>
          <a:xfrm>
            <a:off x="4293894"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64" name="Google Shape;1564;p82"/>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65" name="Google Shape;1565;p82"/>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66" name="Google Shape;1566;p82"/>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67" name="Google Shape;1567;p82"/>
          <p:cNvSpPr/>
          <p:nvPr/>
        </p:nvSpPr>
        <p:spPr>
          <a:xfrm>
            <a:off x="623835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68" name="Google Shape;1568;p82"/>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69" name="Google Shape;1569;p82"/>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70" name="Google Shape;1570;p82"/>
          <p:cNvSpPr txBox="1"/>
          <p:nvPr/>
        </p:nvSpPr>
        <p:spPr>
          <a:xfrm>
            <a:off x="48923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571" name="Google Shape;1571;p82"/>
          <p:cNvSpPr txBox="1"/>
          <p:nvPr/>
        </p:nvSpPr>
        <p:spPr>
          <a:xfrm>
            <a:off x="587238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572" name="Google Shape;1572;p82"/>
          <p:cNvSpPr/>
          <p:nvPr/>
        </p:nvSpPr>
        <p:spPr>
          <a:xfrm rot="10800000">
            <a:off x="5737125" y="4346525"/>
            <a:ext cx="2036400" cy="598800"/>
          </a:xfrm>
          <a:prstGeom prst="wedgeRoundRectCallout">
            <a:avLst>
              <a:gd fmla="val 29201" name="adj1"/>
              <a:gd fmla="val 8455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2"/>
          <p:cNvSpPr txBox="1"/>
          <p:nvPr/>
        </p:nvSpPr>
        <p:spPr>
          <a:xfrm>
            <a:off x="5838550" y="432679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Swapped!</a:t>
            </a:r>
            <a:endParaRPr>
              <a:solidFill>
                <a:schemeClr val="dk1"/>
              </a:solidFill>
            </a:endParaRPr>
          </a:p>
        </p:txBody>
      </p:sp>
      <p:sp>
        <p:nvSpPr>
          <p:cNvPr id="1574" name="Google Shape;1574;p82"/>
          <p:cNvSpPr/>
          <p:nvPr/>
        </p:nvSpPr>
        <p:spPr>
          <a:xfrm rot="10800000">
            <a:off x="2898325" y="4278850"/>
            <a:ext cx="2036400" cy="598800"/>
          </a:xfrm>
          <a:prstGeom prst="wedgeRoundRectCallout">
            <a:avLst>
              <a:gd fmla="val -46188" name="adj1"/>
              <a:gd fmla="val 87396"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2"/>
          <p:cNvSpPr txBox="1"/>
          <p:nvPr/>
        </p:nvSpPr>
        <p:spPr>
          <a:xfrm>
            <a:off x="2952725" y="427884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Swapped!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for Quicksort’s Invention (</a:t>
            </a:r>
            <a:r>
              <a:rPr lang="en" u="sng">
                <a:solidFill>
                  <a:schemeClr val="hlink"/>
                </a:solidFill>
                <a:hlinkClick r:id="rId3"/>
              </a:rPr>
              <a:t>Source</a:t>
            </a:r>
            <a:r>
              <a:rPr lang="en"/>
              <a:t>)</a:t>
            </a:r>
            <a:endParaRPr/>
          </a:p>
        </p:txBody>
      </p:sp>
      <p:sp>
        <p:nvSpPr>
          <p:cNvPr id="194" name="Google Shape;194;p29"/>
          <p:cNvSpPr txBox="1"/>
          <p:nvPr>
            <p:ph idx="1" type="body"/>
          </p:nvPr>
        </p:nvSpPr>
        <p:spPr>
          <a:xfrm>
            <a:off x="90600" y="3124650"/>
            <a:ext cx="9018000" cy="194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Limitation at the time:</a:t>
            </a:r>
            <a:endParaRPr/>
          </a:p>
          <a:p>
            <a:pPr indent="-342900" lvl="0" marL="457200" rtl="0" algn="l">
              <a:spcBef>
                <a:spcPts val="600"/>
              </a:spcBef>
              <a:spcAft>
                <a:spcPts val="0"/>
              </a:spcAft>
              <a:buSzPts val="1800"/>
              <a:buChar char="●"/>
            </a:pPr>
            <a:r>
              <a:rPr lang="en"/>
              <a:t>Dictionary stored on long piece of tape, sentence is an array in RAM.</a:t>
            </a:r>
            <a:endParaRPr/>
          </a:p>
          <a:p>
            <a:pPr indent="-342900" lvl="1" marL="914400" rtl="0" algn="l">
              <a:spcBef>
                <a:spcPts val="0"/>
              </a:spcBef>
              <a:spcAft>
                <a:spcPts val="0"/>
              </a:spcAft>
              <a:buSzPts val="1800"/>
              <a:buChar char="○"/>
            </a:pPr>
            <a:r>
              <a:rPr lang="en"/>
              <a:t>Binary search of tape is not log time (requires physical movement!).</a:t>
            </a:r>
            <a:endParaRPr/>
          </a:p>
          <a:p>
            <a:pPr indent="-342900" lvl="0" marL="457200" rtl="0" algn="l">
              <a:spcBef>
                <a:spcPts val="0"/>
              </a:spcBef>
              <a:spcAft>
                <a:spcPts val="0"/>
              </a:spcAft>
              <a:buSzPts val="1800"/>
              <a:buChar char="●"/>
            </a:pPr>
            <a:r>
              <a:rPr lang="en"/>
              <a:t>Better: </a:t>
            </a:r>
            <a:r>
              <a:rPr b="1" lang="en"/>
              <a:t>Sort the sentence</a:t>
            </a:r>
            <a:r>
              <a:rPr lang="en"/>
              <a:t> and scan dictionary tape once. Takes N log N + D time.</a:t>
            </a:r>
            <a:endParaRPr/>
          </a:p>
          <a:p>
            <a:pPr indent="-342900" lvl="1" marL="914400" rtl="0" algn="l">
              <a:spcBef>
                <a:spcPts val="0"/>
              </a:spcBef>
              <a:spcAft>
                <a:spcPts val="0"/>
              </a:spcAft>
              <a:buSzPts val="1800"/>
              <a:buChar char="○"/>
            </a:pPr>
            <a:r>
              <a:rPr lang="en"/>
              <a:t>But Tony had to figure out how to sort an array (without Google!)...</a:t>
            </a:r>
            <a:br>
              <a:rPr lang="en"/>
            </a:br>
            <a:endParaRPr/>
          </a:p>
        </p:txBody>
      </p:sp>
      <p:sp>
        <p:nvSpPr>
          <p:cNvPr id="195" name="Google Shape;195;p29"/>
          <p:cNvSpPr txBox="1"/>
          <p:nvPr>
            <p:ph idx="1" type="body"/>
          </p:nvPr>
        </p:nvSpPr>
        <p:spPr>
          <a:xfrm>
            <a:off x="90600" y="404100"/>
            <a:ext cx="8443800" cy="28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1960: Tony Hoare was working on a crude automated translation program for Russian and English.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Algorithm: N binary searches of D length dictionary.</a:t>
            </a:r>
            <a:endParaRPr/>
          </a:p>
          <a:p>
            <a:pPr indent="-342900" lvl="0" marL="457200" rtl="0" algn="l">
              <a:spcBef>
                <a:spcPts val="600"/>
              </a:spcBef>
              <a:spcAft>
                <a:spcPts val="0"/>
              </a:spcAft>
              <a:buSzPts val="1800"/>
              <a:buChar char="●"/>
            </a:pPr>
            <a:r>
              <a:rPr lang="en"/>
              <a:t>Total runtime: N log D</a:t>
            </a:r>
            <a:endParaRPr/>
          </a:p>
          <a:p>
            <a:pPr indent="-342900" lvl="0" marL="457200" rtl="0" algn="l">
              <a:spcBef>
                <a:spcPts val="600"/>
              </a:spcBef>
              <a:spcAft>
                <a:spcPts val="0"/>
              </a:spcAft>
              <a:buSzPts val="1800"/>
              <a:buChar char="●"/>
            </a:pPr>
            <a:r>
              <a:rPr lang="en"/>
              <a:t>ASSUMES log time binary search!</a:t>
            </a:r>
            <a:endParaRPr/>
          </a:p>
        </p:txBody>
      </p:sp>
      <p:graphicFrame>
        <p:nvGraphicFramePr>
          <p:cNvPr id="196" name="Google Shape;196;p29"/>
          <p:cNvGraphicFramePr/>
          <p:nvPr/>
        </p:nvGraphicFramePr>
        <p:xfrm>
          <a:off x="5784785" y="1558650"/>
          <a:ext cx="3000000" cy="3000000"/>
        </p:xfrm>
        <a:graphic>
          <a:graphicData uri="http://schemas.openxmlformats.org/drawingml/2006/table">
            <a:tbl>
              <a:tblPr>
                <a:noFill/>
                <a:tableStyleId>{3A7BE4DE-3EEF-4E65-86B2-0EFBBE55A8A7}</a:tableStyleId>
              </a:tblPr>
              <a:tblGrid>
                <a:gridCol w="1618250"/>
                <a:gridCol w="1618250"/>
              </a:tblGrid>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beautiful</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красивая </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cat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кошка</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581" name="Google Shape;1581;p8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 stopping on a hated item.</a:t>
            </a:r>
            <a:endParaRPr b="1"/>
          </a:p>
          <a:p>
            <a:pPr indent="-342900" lvl="1" marL="914400" rtl="0" algn="l">
              <a:spcBef>
                <a:spcPts val="0"/>
              </a:spcBef>
              <a:spcAft>
                <a:spcPts val="0"/>
              </a:spcAft>
              <a:buSzPts val="1800"/>
              <a:buChar char="○"/>
            </a:pPr>
            <a:r>
              <a:rPr lang="en"/>
              <a:t>When both pointers have stopped, swap and move pointers by one.</a:t>
            </a:r>
            <a:endParaRPr/>
          </a:p>
          <a:p>
            <a:pPr indent="-342900" lvl="1" marL="914400" rtl="0" algn="l">
              <a:spcBef>
                <a:spcPts val="0"/>
              </a:spcBef>
              <a:spcAft>
                <a:spcPts val="0"/>
              </a:spcAft>
              <a:buSzPts val="1800"/>
              <a:buChar char="○"/>
            </a:pPr>
            <a:r>
              <a:rPr lang="en"/>
              <a:t>When pointers cross, you are done walking.</a:t>
            </a:r>
            <a:endParaRPr/>
          </a:p>
          <a:p>
            <a:pPr indent="-342900" lvl="0" marL="457200" rtl="0" algn="l">
              <a:spcBef>
                <a:spcPts val="0"/>
              </a:spcBef>
              <a:spcAft>
                <a:spcPts val="0"/>
              </a:spcAft>
              <a:buSzPts val="1800"/>
              <a:buChar char="●"/>
            </a:pPr>
            <a:r>
              <a:rPr lang="en"/>
              <a:t>Swap pivot with G.</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82" name="Google Shape;1582;p83"/>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83" name="Google Shape;1583;p83"/>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84" name="Google Shape;1584;p83"/>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85" name="Google Shape;1585;p83"/>
          <p:cNvSpPr/>
          <p:nvPr/>
        </p:nvSpPr>
        <p:spPr>
          <a:xfrm>
            <a:off x="4293894"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86" name="Google Shape;1586;p83"/>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87" name="Google Shape;1587;p83"/>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88" name="Google Shape;1588;p83"/>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89" name="Google Shape;1589;p83"/>
          <p:cNvSpPr/>
          <p:nvPr/>
        </p:nvSpPr>
        <p:spPr>
          <a:xfrm>
            <a:off x="623835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90" name="Google Shape;1590;p83"/>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91" name="Google Shape;1591;p83"/>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92" name="Google Shape;1592;p83"/>
          <p:cNvSpPr txBox="1"/>
          <p:nvPr/>
        </p:nvSpPr>
        <p:spPr>
          <a:xfrm>
            <a:off x="48923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L</a:t>
            </a:r>
            <a:endParaRPr b="1" sz="1800">
              <a:latin typeface="Consolas"/>
              <a:ea typeface="Consolas"/>
              <a:cs typeface="Consolas"/>
              <a:sym typeface="Consolas"/>
            </a:endParaRPr>
          </a:p>
        </p:txBody>
      </p:sp>
      <p:sp>
        <p:nvSpPr>
          <p:cNvPr id="1593" name="Google Shape;1593;p83"/>
          <p:cNvSpPr txBox="1"/>
          <p:nvPr/>
        </p:nvSpPr>
        <p:spPr>
          <a:xfrm>
            <a:off x="587238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594" name="Google Shape;1594;p83"/>
          <p:cNvSpPr/>
          <p:nvPr/>
        </p:nvSpPr>
        <p:spPr>
          <a:xfrm rot="10800000">
            <a:off x="2898325" y="4278850"/>
            <a:ext cx="2036400" cy="598800"/>
          </a:xfrm>
          <a:prstGeom prst="wedgeRoundRectCallout">
            <a:avLst>
              <a:gd fmla="val -46188" name="adj1"/>
              <a:gd fmla="val 87396"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3"/>
          <p:cNvSpPr txBox="1"/>
          <p:nvPr/>
        </p:nvSpPr>
        <p:spPr>
          <a:xfrm>
            <a:off x="2952725" y="427884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2 is cool.</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601" name="Google Shape;1601;p8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 stopping on a hated item.</a:t>
            </a:r>
            <a:endParaRPr b="1"/>
          </a:p>
          <a:p>
            <a:pPr indent="-342900" lvl="1" marL="914400" rtl="0" algn="l">
              <a:spcBef>
                <a:spcPts val="0"/>
              </a:spcBef>
              <a:spcAft>
                <a:spcPts val="0"/>
              </a:spcAft>
              <a:buSzPts val="1800"/>
              <a:buChar char="○"/>
            </a:pPr>
            <a:r>
              <a:rPr lang="en"/>
              <a:t>When both pointers have stopped, swap and move pointers by one.</a:t>
            </a:r>
            <a:endParaRPr/>
          </a:p>
          <a:p>
            <a:pPr indent="-342900" lvl="1" marL="914400" rtl="0" algn="l">
              <a:spcBef>
                <a:spcPts val="0"/>
              </a:spcBef>
              <a:spcAft>
                <a:spcPts val="0"/>
              </a:spcAft>
              <a:buSzPts val="1800"/>
              <a:buChar char="○"/>
            </a:pPr>
            <a:r>
              <a:rPr lang="en"/>
              <a:t>When pointers cross, you are done walking.</a:t>
            </a:r>
            <a:endParaRPr/>
          </a:p>
          <a:p>
            <a:pPr indent="-342900" lvl="0" marL="457200" rtl="0" algn="l">
              <a:spcBef>
                <a:spcPts val="0"/>
              </a:spcBef>
              <a:spcAft>
                <a:spcPts val="0"/>
              </a:spcAft>
              <a:buSzPts val="1800"/>
              <a:buChar char="●"/>
            </a:pPr>
            <a:r>
              <a:rPr lang="en"/>
              <a:t>Swap pivot with G.</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602" name="Google Shape;1602;p84"/>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03" name="Google Shape;1603;p84"/>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04" name="Google Shape;1604;p84"/>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05" name="Google Shape;1605;p84"/>
          <p:cNvSpPr/>
          <p:nvPr/>
        </p:nvSpPr>
        <p:spPr>
          <a:xfrm>
            <a:off x="4293894"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06" name="Google Shape;1606;p84"/>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07" name="Google Shape;1607;p84"/>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08" name="Google Shape;1608;p84"/>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09" name="Google Shape;1609;p84"/>
          <p:cNvSpPr/>
          <p:nvPr/>
        </p:nvSpPr>
        <p:spPr>
          <a:xfrm>
            <a:off x="623835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10" name="Google Shape;1610;p84"/>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11" name="Google Shape;1611;p84"/>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612" name="Google Shape;1612;p84"/>
          <p:cNvSpPr txBox="1"/>
          <p:nvPr/>
        </p:nvSpPr>
        <p:spPr>
          <a:xfrm>
            <a:off x="53495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L</a:t>
            </a:r>
            <a:endParaRPr b="1" sz="1800">
              <a:latin typeface="Consolas"/>
              <a:ea typeface="Consolas"/>
              <a:cs typeface="Consolas"/>
              <a:sym typeface="Consolas"/>
            </a:endParaRPr>
          </a:p>
        </p:txBody>
      </p:sp>
      <p:sp>
        <p:nvSpPr>
          <p:cNvPr id="1613" name="Google Shape;1613;p84"/>
          <p:cNvSpPr txBox="1"/>
          <p:nvPr/>
        </p:nvSpPr>
        <p:spPr>
          <a:xfrm>
            <a:off x="587238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614" name="Google Shape;1614;p84"/>
          <p:cNvSpPr/>
          <p:nvPr/>
        </p:nvSpPr>
        <p:spPr>
          <a:xfrm rot="10800000">
            <a:off x="3397886" y="4278850"/>
            <a:ext cx="2036400" cy="598800"/>
          </a:xfrm>
          <a:prstGeom prst="wedgeRoundRectCallout">
            <a:avLst>
              <a:gd fmla="val -46188" name="adj1"/>
              <a:gd fmla="val 87396"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4"/>
          <p:cNvSpPr txBox="1"/>
          <p:nvPr/>
        </p:nvSpPr>
        <p:spPr>
          <a:xfrm>
            <a:off x="3452273" y="4278850"/>
            <a:ext cx="17589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26 is grossly large.</a:t>
            </a:r>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621" name="Google Shape;1621;p8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 stopping on a hated item.</a:t>
            </a:r>
            <a:endParaRPr b="1"/>
          </a:p>
          <a:p>
            <a:pPr indent="-342900" lvl="1" marL="914400" rtl="0" algn="l">
              <a:spcBef>
                <a:spcPts val="0"/>
              </a:spcBef>
              <a:spcAft>
                <a:spcPts val="0"/>
              </a:spcAft>
              <a:buSzPts val="1800"/>
              <a:buChar char="○"/>
            </a:pPr>
            <a:r>
              <a:rPr lang="en"/>
              <a:t>When both pointers have stopped, swap and move pointers by one.</a:t>
            </a:r>
            <a:endParaRPr/>
          </a:p>
          <a:p>
            <a:pPr indent="-342900" lvl="1" marL="914400" rtl="0" algn="l">
              <a:spcBef>
                <a:spcPts val="0"/>
              </a:spcBef>
              <a:spcAft>
                <a:spcPts val="0"/>
              </a:spcAft>
              <a:buSzPts val="1800"/>
              <a:buChar char="○"/>
            </a:pPr>
            <a:r>
              <a:rPr lang="en"/>
              <a:t>When pointers cross, you are done walking.</a:t>
            </a:r>
            <a:endParaRPr/>
          </a:p>
          <a:p>
            <a:pPr indent="-342900" lvl="0" marL="457200" rtl="0" algn="l">
              <a:spcBef>
                <a:spcPts val="0"/>
              </a:spcBef>
              <a:spcAft>
                <a:spcPts val="0"/>
              </a:spcAft>
              <a:buSzPts val="1800"/>
              <a:buChar char="●"/>
            </a:pPr>
            <a:r>
              <a:rPr lang="en"/>
              <a:t>Swap pivot with G.</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622" name="Google Shape;1622;p85"/>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23" name="Google Shape;1623;p85"/>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24" name="Google Shape;1624;p85"/>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25" name="Google Shape;1625;p85"/>
          <p:cNvSpPr/>
          <p:nvPr/>
        </p:nvSpPr>
        <p:spPr>
          <a:xfrm>
            <a:off x="4293894"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26" name="Google Shape;1626;p85"/>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27" name="Google Shape;1627;p85"/>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28" name="Google Shape;1628;p85"/>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29" name="Google Shape;1629;p85"/>
          <p:cNvSpPr/>
          <p:nvPr/>
        </p:nvSpPr>
        <p:spPr>
          <a:xfrm>
            <a:off x="623835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30" name="Google Shape;1630;p85"/>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31" name="Google Shape;1631;p85"/>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632" name="Google Shape;1632;p85"/>
          <p:cNvSpPr txBox="1"/>
          <p:nvPr/>
        </p:nvSpPr>
        <p:spPr>
          <a:xfrm>
            <a:off x="53495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633" name="Google Shape;1633;p85"/>
          <p:cNvSpPr txBox="1"/>
          <p:nvPr/>
        </p:nvSpPr>
        <p:spPr>
          <a:xfrm>
            <a:off x="5872388"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G</a:t>
            </a:r>
            <a:endParaRPr b="1" sz="1800">
              <a:latin typeface="Consolas"/>
              <a:ea typeface="Consolas"/>
              <a:cs typeface="Consolas"/>
              <a:sym typeface="Consolas"/>
            </a:endParaRPr>
          </a:p>
        </p:txBody>
      </p:sp>
      <p:sp>
        <p:nvSpPr>
          <p:cNvPr id="1634" name="Google Shape;1634;p85"/>
          <p:cNvSpPr/>
          <p:nvPr/>
        </p:nvSpPr>
        <p:spPr>
          <a:xfrm rot="10800000">
            <a:off x="5737125" y="4346525"/>
            <a:ext cx="2036400" cy="598800"/>
          </a:xfrm>
          <a:prstGeom prst="wedgeRoundRectCallout">
            <a:avLst>
              <a:gd fmla="val 29201" name="adj1"/>
              <a:gd fmla="val 8455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5"/>
          <p:cNvSpPr txBox="1"/>
          <p:nvPr/>
        </p:nvSpPr>
        <p:spPr>
          <a:xfrm>
            <a:off x="5838550" y="432679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41 is fine.</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641" name="Google Shape;1641;p8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 stopping on a hated item.</a:t>
            </a:r>
            <a:endParaRPr b="1"/>
          </a:p>
          <a:p>
            <a:pPr indent="-342900" lvl="1" marL="914400" rtl="0" algn="l">
              <a:spcBef>
                <a:spcPts val="0"/>
              </a:spcBef>
              <a:spcAft>
                <a:spcPts val="0"/>
              </a:spcAft>
              <a:buSzPts val="1800"/>
              <a:buChar char="○"/>
            </a:pPr>
            <a:r>
              <a:rPr lang="en"/>
              <a:t>When both pointers have stopped, swap and move pointers by one.</a:t>
            </a:r>
            <a:endParaRPr/>
          </a:p>
          <a:p>
            <a:pPr indent="-342900" lvl="1" marL="914400" rtl="0" algn="l">
              <a:spcBef>
                <a:spcPts val="0"/>
              </a:spcBef>
              <a:spcAft>
                <a:spcPts val="0"/>
              </a:spcAft>
              <a:buSzPts val="1800"/>
              <a:buChar char="○"/>
            </a:pPr>
            <a:r>
              <a:rPr lang="en"/>
              <a:t>When pointers cross, you are done walking.</a:t>
            </a:r>
            <a:endParaRPr/>
          </a:p>
          <a:p>
            <a:pPr indent="-342900" lvl="0" marL="457200" rtl="0" algn="l">
              <a:spcBef>
                <a:spcPts val="0"/>
              </a:spcBef>
              <a:spcAft>
                <a:spcPts val="0"/>
              </a:spcAft>
              <a:buSzPts val="1800"/>
              <a:buChar char="●"/>
            </a:pPr>
            <a:r>
              <a:rPr lang="en"/>
              <a:t>Swap pivot with G.</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642" name="Google Shape;1642;p86"/>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43" name="Google Shape;1643;p86"/>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44" name="Google Shape;1644;p86"/>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45" name="Google Shape;1645;p86"/>
          <p:cNvSpPr/>
          <p:nvPr/>
        </p:nvSpPr>
        <p:spPr>
          <a:xfrm>
            <a:off x="4293894"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46" name="Google Shape;1646;p86"/>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47" name="Google Shape;1647;p86"/>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48" name="Google Shape;1648;p86"/>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49" name="Google Shape;1649;p86"/>
          <p:cNvSpPr/>
          <p:nvPr/>
        </p:nvSpPr>
        <p:spPr>
          <a:xfrm>
            <a:off x="623835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50" name="Google Shape;1650;p86"/>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51" name="Google Shape;1651;p86"/>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652" name="Google Shape;1652;p86"/>
          <p:cNvSpPr txBox="1"/>
          <p:nvPr/>
        </p:nvSpPr>
        <p:spPr>
          <a:xfrm>
            <a:off x="53495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653" name="Google Shape;1653;p86"/>
          <p:cNvSpPr txBox="1"/>
          <p:nvPr/>
        </p:nvSpPr>
        <p:spPr>
          <a:xfrm>
            <a:off x="5350268" y="4022668"/>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G</a:t>
            </a:r>
            <a:endParaRPr b="1" sz="1800">
              <a:latin typeface="Consolas"/>
              <a:ea typeface="Consolas"/>
              <a:cs typeface="Consolas"/>
              <a:sym typeface="Consolas"/>
            </a:endParaRPr>
          </a:p>
        </p:txBody>
      </p:sp>
      <p:sp>
        <p:nvSpPr>
          <p:cNvPr id="1654" name="Google Shape;1654;p86"/>
          <p:cNvSpPr/>
          <p:nvPr/>
        </p:nvSpPr>
        <p:spPr>
          <a:xfrm rot="10800000">
            <a:off x="5313764" y="4445284"/>
            <a:ext cx="2036400" cy="598800"/>
          </a:xfrm>
          <a:prstGeom prst="wedgeRoundRectCallout">
            <a:avLst>
              <a:gd fmla="val 32882" name="adj1"/>
              <a:gd fmla="val 7844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6"/>
          <p:cNvSpPr txBox="1"/>
          <p:nvPr/>
        </p:nvSpPr>
        <p:spPr>
          <a:xfrm>
            <a:off x="5415189" y="442555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26 is fine.</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661" name="Google Shape;1661;p8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b="1" lang="en"/>
              <a:t>Walk pointers towards each other, stopping on a hated item.</a:t>
            </a:r>
            <a:endParaRPr b="1"/>
          </a:p>
          <a:p>
            <a:pPr indent="-342900" lvl="1" marL="914400" rtl="0" algn="l">
              <a:spcBef>
                <a:spcPts val="0"/>
              </a:spcBef>
              <a:spcAft>
                <a:spcPts val="0"/>
              </a:spcAft>
              <a:buSzPts val="1800"/>
              <a:buChar char="○"/>
            </a:pPr>
            <a:r>
              <a:rPr lang="en"/>
              <a:t>When both pointers have stopped, swap and move pointers by one.</a:t>
            </a:r>
            <a:endParaRPr/>
          </a:p>
          <a:p>
            <a:pPr indent="-342900" lvl="1" marL="914400" rtl="0" algn="l">
              <a:spcBef>
                <a:spcPts val="0"/>
              </a:spcBef>
              <a:spcAft>
                <a:spcPts val="0"/>
              </a:spcAft>
              <a:buSzPts val="1800"/>
              <a:buChar char="○"/>
            </a:pPr>
            <a:r>
              <a:rPr lang="en"/>
              <a:t>When pointers cross, you are done walking.</a:t>
            </a:r>
            <a:endParaRPr/>
          </a:p>
          <a:p>
            <a:pPr indent="-342900" lvl="0" marL="457200" rtl="0" algn="l">
              <a:spcBef>
                <a:spcPts val="0"/>
              </a:spcBef>
              <a:spcAft>
                <a:spcPts val="0"/>
              </a:spcAft>
              <a:buSzPts val="1800"/>
              <a:buChar char="●"/>
            </a:pPr>
            <a:r>
              <a:rPr lang="en"/>
              <a:t>Swap pivot with G.</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662" name="Google Shape;1662;p87"/>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63" name="Google Shape;1663;p87"/>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64" name="Google Shape;1664;p87"/>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65" name="Google Shape;1665;p87"/>
          <p:cNvSpPr/>
          <p:nvPr/>
        </p:nvSpPr>
        <p:spPr>
          <a:xfrm>
            <a:off x="4293894"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66" name="Google Shape;1666;p87"/>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67" name="Google Shape;1667;p87"/>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68" name="Google Shape;1668;p87"/>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69" name="Google Shape;1669;p87"/>
          <p:cNvSpPr/>
          <p:nvPr/>
        </p:nvSpPr>
        <p:spPr>
          <a:xfrm>
            <a:off x="623835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70" name="Google Shape;1670;p87"/>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71" name="Google Shape;1671;p87"/>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672" name="Google Shape;1672;p87"/>
          <p:cNvSpPr txBox="1"/>
          <p:nvPr/>
        </p:nvSpPr>
        <p:spPr>
          <a:xfrm>
            <a:off x="53495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673" name="Google Shape;1673;p87"/>
          <p:cNvSpPr txBox="1"/>
          <p:nvPr/>
        </p:nvSpPr>
        <p:spPr>
          <a:xfrm>
            <a:off x="4893068" y="3751707"/>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G</a:t>
            </a:r>
            <a:endParaRPr b="1" sz="1800">
              <a:latin typeface="Consolas"/>
              <a:ea typeface="Consolas"/>
              <a:cs typeface="Consolas"/>
              <a:sym typeface="Consolas"/>
            </a:endParaRPr>
          </a:p>
        </p:txBody>
      </p:sp>
      <p:sp>
        <p:nvSpPr>
          <p:cNvPr id="1674" name="Google Shape;1674;p87"/>
          <p:cNvSpPr/>
          <p:nvPr/>
        </p:nvSpPr>
        <p:spPr>
          <a:xfrm rot="10800000">
            <a:off x="4791643" y="4357805"/>
            <a:ext cx="2036400" cy="598800"/>
          </a:xfrm>
          <a:prstGeom prst="wedgeRoundRectCallout">
            <a:avLst>
              <a:gd fmla="val 32882" name="adj1"/>
              <a:gd fmla="val 7844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7"/>
          <p:cNvSpPr txBox="1"/>
          <p:nvPr/>
        </p:nvSpPr>
        <p:spPr>
          <a:xfrm>
            <a:off x="4893068" y="433807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2 is no good… also hi L!!</a:t>
            </a:r>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681" name="Google Shape;1681;p8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lang="en"/>
              <a:t>Walk pointers towards each other, stopping on a hated item.</a:t>
            </a:r>
            <a:endParaRPr/>
          </a:p>
          <a:p>
            <a:pPr indent="-342900" lvl="1" marL="914400" rtl="0" algn="l">
              <a:spcBef>
                <a:spcPts val="0"/>
              </a:spcBef>
              <a:spcAft>
                <a:spcPts val="0"/>
              </a:spcAft>
              <a:buSzPts val="1800"/>
              <a:buChar char="○"/>
            </a:pPr>
            <a:r>
              <a:rPr lang="en"/>
              <a:t>When both pointers have stopped, swap and move pointers by one.</a:t>
            </a:r>
            <a:endParaRPr/>
          </a:p>
          <a:p>
            <a:pPr indent="-342900" lvl="1" marL="914400" rtl="0" algn="l">
              <a:spcBef>
                <a:spcPts val="0"/>
              </a:spcBef>
              <a:spcAft>
                <a:spcPts val="0"/>
              </a:spcAft>
              <a:buSzPts val="1800"/>
              <a:buChar char="○"/>
            </a:pPr>
            <a:r>
              <a:rPr b="1" lang="en"/>
              <a:t>When pointers cross, you are done walking.</a:t>
            </a:r>
            <a:endParaRPr b="1"/>
          </a:p>
          <a:p>
            <a:pPr indent="-342900" lvl="0" marL="457200" rtl="0" algn="l">
              <a:spcBef>
                <a:spcPts val="0"/>
              </a:spcBef>
              <a:spcAft>
                <a:spcPts val="0"/>
              </a:spcAft>
              <a:buSzPts val="1800"/>
              <a:buChar char="●"/>
            </a:pPr>
            <a:r>
              <a:rPr lang="en"/>
              <a:t>Swap pivot with G.</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682" name="Google Shape;1682;p88"/>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83" name="Google Shape;1683;p88"/>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84" name="Google Shape;1684;p88"/>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85" name="Google Shape;1685;p88"/>
          <p:cNvSpPr/>
          <p:nvPr/>
        </p:nvSpPr>
        <p:spPr>
          <a:xfrm>
            <a:off x="4293894"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86" name="Google Shape;1686;p88"/>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87" name="Google Shape;1687;p88"/>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88" name="Google Shape;1688;p88"/>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89" name="Google Shape;1689;p88"/>
          <p:cNvSpPr/>
          <p:nvPr/>
        </p:nvSpPr>
        <p:spPr>
          <a:xfrm>
            <a:off x="623835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90" name="Google Shape;1690;p88"/>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91" name="Google Shape;1691;p88"/>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692" name="Google Shape;1692;p88"/>
          <p:cNvSpPr txBox="1"/>
          <p:nvPr/>
        </p:nvSpPr>
        <p:spPr>
          <a:xfrm>
            <a:off x="53495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693" name="Google Shape;1693;p88"/>
          <p:cNvSpPr txBox="1"/>
          <p:nvPr/>
        </p:nvSpPr>
        <p:spPr>
          <a:xfrm>
            <a:off x="4893068" y="3751707"/>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694" name="Google Shape;1694;p88"/>
          <p:cNvSpPr/>
          <p:nvPr/>
        </p:nvSpPr>
        <p:spPr>
          <a:xfrm rot="10800000">
            <a:off x="4791643" y="4357805"/>
            <a:ext cx="2036400" cy="598800"/>
          </a:xfrm>
          <a:prstGeom prst="wedgeRoundRectCallout">
            <a:avLst>
              <a:gd fmla="val 32882" name="adj1"/>
              <a:gd fmla="val 7844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8"/>
          <p:cNvSpPr txBox="1"/>
          <p:nvPr/>
        </p:nvSpPr>
        <p:spPr>
          <a:xfrm>
            <a:off x="4893068" y="433807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2 is no good… also hi L!!</a:t>
            </a:r>
            <a:endParaRPr>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701" name="Google Shape;1701;p8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lang="en"/>
              <a:t>Walk pointers towards each other, stopping on a hated item.</a:t>
            </a:r>
            <a:endParaRPr/>
          </a:p>
          <a:p>
            <a:pPr indent="-342900" lvl="1" marL="914400" rtl="0" algn="l">
              <a:spcBef>
                <a:spcPts val="0"/>
              </a:spcBef>
              <a:spcAft>
                <a:spcPts val="0"/>
              </a:spcAft>
              <a:buSzPts val="1800"/>
              <a:buChar char="○"/>
            </a:pPr>
            <a:r>
              <a:rPr lang="en"/>
              <a:t>When both pointers have stopped, swap and move pointers by one.</a:t>
            </a:r>
            <a:endParaRPr/>
          </a:p>
          <a:p>
            <a:pPr indent="-342900" lvl="1" marL="914400" rtl="0" algn="l">
              <a:spcBef>
                <a:spcPts val="0"/>
              </a:spcBef>
              <a:spcAft>
                <a:spcPts val="0"/>
              </a:spcAft>
              <a:buSzPts val="1800"/>
              <a:buChar char="○"/>
            </a:pPr>
            <a:r>
              <a:rPr lang="en"/>
              <a:t>When pointers cross, you are done walking.</a:t>
            </a:r>
            <a:endParaRPr/>
          </a:p>
          <a:p>
            <a:pPr indent="-342900" lvl="0" marL="457200" rtl="0" algn="l">
              <a:spcBef>
                <a:spcPts val="0"/>
              </a:spcBef>
              <a:spcAft>
                <a:spcPts val="0"/>
              </a:spcAft>
              <a:buSzPts val="1800"/>
              <a:buChar char="●"/>
            </a:pPr>
            <a:r>
              <a:rPr b="1" lang="en"/>
              <a:t>Swap pivot with G.</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702" name="Google Shape;1702;p89"/>
          <p:cNvSpPr/>
          <p:nvPr/>
        </p:nvSpPr>
        <p:spPr>
          <a:xfrm>
            <a:off x="283417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03" name="Google Shape;1703;p89"/>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704" name="Google Shape;1704;p89"/>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05" name="Google Shape;1705;p89"/>
          <p:cNvSpPr/>
          <p:nvPr/>
        </p:nvSpPr>
        <p:spPr>
          <a:xfrm>
            <a:off x="4293894"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06" name="Google Shape;1706;p89"/>
          <p:cNvSpPr/>
          <p:nvPr/>
        </p:nvSpPr>
        <p:spPr>
          <a:xfrm>
            <a:off x="4778636"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707" name="Google Shape;1707;p89"/>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708" name="Google Shape;1708;p89"/>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709" name="Google Shape;1709;p89"/>
          <p:cNvSpPr/>
          <p:nvPr/>
        </p:nvSpPr>
        <p:spPr>
          <a:xfrm>
            <a:off x="623835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710" name="Google Shape;1710;p89"/>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711" name="Google Shape;1711;p89"/>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712" name="Google Shape;1712;p89"/>
          <p:cNvSpPr txBox="1"/>
          <p:nvPr/>
        </p:nvSpPr>
        <p:spPr>
          <a:xfrm>
            <a:off x="53495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713" name="Google Shape;1713;p89"/>
          <p:cNvSpPr txBox="1"/>
          <p:nvPr/>
        </p:nvSpPr>
        <p:spPr>
          <a:xfrm>
            <a:off x="4893068" y="3751707"/>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714" name="Google Shape;1714;p89"/>
          <p:cNvSpPr/>
          <p:nvPr/>
        </p:nvSpPr>
        <p:spPr>
          <a:xfrm rot="10800000">
            <a:off x="4791643" y="4357805"/>
            <a:ext cx="2036400" cy="598800"/>
          </a:xfrm>
          <a:prstGeom prst="wedgeRoundRectCallout">
            <a:avLst>
              <a:gd fmla="val 32882" name="adj1"/>
              <a:gd fmla="val 7844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9"/>
          <p:cNvSpPr txBox="1"/>
          <p:nvPr/>
        </p:nvSpPr>
        <p:spPr>
          <a:xfrm>
            <a:off x="4893068" y="433807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Time to swap.</a:t>
            </a:r>
            <a:endParaRPr>
              <a:solidFill>
                <a:schemeClr val="dk1"/>
              </a:solidFill>
            </a:endParaRPr>
          </a:p>
        </p:txBody>
      </p:sp>
      <p:sp>
        <p:nvSpPr>
          <p:cNvPr id="1716" name="Google Shape;1716;p89"/>
          <p:cNvSpPr/>
          <p:nvPr/>
        </p:nvSpPr>
        <p:spPr>
          <a:xfrm rot="10800000">
            <a:off x="1706818" y="4347942"/>
            <a:ext cx="2036400" cy="598800"/>
          </a:xfrm>
          <a:prstGeom prst="wedgeRoundRectCallout">
            <a:avLst>
              <a:gd fmla="val -18507" name="adj1"/>
              <a:gd fmla="val 114929"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9"/>
          <p:cNvSpPr txBox="1"/>
          <p:nvPr/>
        </p:nvSpPr>
        <p:spPr>
          <a:xfrm>
            <a:off x="1808243" y="4328211"/>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Time to swap.</a:t>
            </a:r>
            <a:endParaRPr>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9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1723" name="Google Shape;1723;p9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L and G pointers at left and right ends.</a:t>
            </a:r>
            <a:endParaRPr/>
          </a:p>
          <a:p>
            <a:pPr indent="-342900" lvl="0" marL="457200" rtl="0" algn="l">
              <a:spcBef>
                <a:spcPts val="600"/>
              </a:spcBef>
              <a:spcAft>
                <a:spcPts val="0"/>
              </a:spcAft>
              <a:buSzPts val="1800"/>
              <a:buChar char="●"/>
            </a:pPr>
            <a:r>
              <a:rPr lang="en"/>
              <a:t>L pointer is a friend to small items, and hates large or equal items.</a:t>
            </a:r>
            <a:endParaRPr/>
          </a:p>
          <a:p>
            <a:pPr indent="-342900" lvl="0" marL="457200" rtl="0" algn="l">
              <a:spcBef>
                <a:spcPts val="0"/>
              </a:spcBef>
              <a:spcAft>
                <a:spcPts val="0"/>
              </a:spcAft>
              <a:buSzPts val="1800"/>
              <a:buChar char="●"/>
            </a:pPr>
            <a:r>
              <a:rPr lang="en"/>
              <a:t>G pointer is a friend to large items, and hates small or equal items.</a:t>
            </a:r>
            <a:endParaRPr/>
          </a:p>
          <a:p>
            <a:pPr indent="-342900" lvl="0" marL="457200" rtl="0" algn="l">
              <a:spcBef>
                <a:spcPts val="0"/>
              </a:spcBef>
              <a:spcAft>
                <a:spcPts val="0"/>
              </a:spcAft>
              <a:buSzPts val="1800"/>
              <a:buChar char="●"/>
            </a:pPr>
            <a:r>
              <a:rPr lang="en"/>
              <a:t>Walk pointers towards each other, stopping on a hated item.</a:t>
            </a:r>
            <a:endParaRPr/>
          </a:p>
          <a:p>
            <a:pPr indent="-342900" lvl="1" marL="914400" rtl="0" algn="l">
              <a:spcBef>
                <a:spcPts val="0"/>
              </a:spcBef>
              <a:spcAft>
                <a:spcPts val="0"/>
              </a:spcAft>
              <a:buSzPts val="1800"/>
              <a:buChar char="○"/>
            </a:pPr>
            <a:r>
              <a:rPr lang="en"/>
              <a:t>When both pointers have stopped, swap and move pointers by one.</a:t>
            </a:r>
            <a:endParaRPr/>
          </a:p>
          <a:p>
            <a:pPr indent="-342900" lvl="1" marL="914400" rtl="0" algn="l">
              <a:spcBef>
                <a:spcPts val="0"/>
              </a:spcBef>
              <a:spcAft>
                <a:spcPts val="0"/>
              </a:spcAft>
              <a:buSzPts val="1800"/>
              <a:buChar char="○"/>
            </a:pPr>
            <a:r>
              <a:rPr lang="en"/>
              <a:t>When pointers cross, you are done walking.</a:t>
            </a:r>
            <a:endParaRPr/>
          </a:p>
          <a:p>
            <a:pPr indent="-342900" lvl="0" marL="457200" rtl="0" algn="l">
              <a:spcBef>
                <a:spcPts val="0"/>
              </a:spcBef>
              <a:spcAft>
                <a:spcPts val="0"/>
              </a:spcAft>
              <a:buSzPts val="1800"/>
              <a:buChar char="●"/>
            </a:pPr>
            <a:r>
              <a:rPr b="1" lang="en"/>
              <a:t>Swap pivot with G.</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724" name="Google Shape;1724;p90"/>
          <p:cNvSpPr/>
          <p:nvPr/>
        </p:nvSpPr>
        <p:spPr>
          <a:xfrm>
            <a:off x="2834175"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725" name="Google Shape;1725;p90"/>
          <p:cNvSpPr/>
          <p:nvPr/>
        </p:nvSpPr>
        <p:spPr>
          <a:xfrm>
            <a:off x="3319364" y="32738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726" name="Google Shape;1726;p90"/>
          <p:cNvSpPr/>
          <p:nvPr/>
        </p:nvSpPr>
        <p:spPr>
          <a:xfrm>
            <a:off x="3808705"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27" name="Google Shape;1727;p90"/>
          <p:cNvSpPr/>
          <p:nvPr/>
        </p:nvSpPr>
        <p:spPr>
          <a:xfrm>
            <a:off x="4293894"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28" name="Google Shape;1728;p90"/>
          <p:cNvSpPr/>
          <p:nvPr/>
        </p:nvSpPr>
        <p:spPr>
          <a:xfrm>
            <a:off x="4780948" y="32738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29" name="Google Shape;1729;p90"/>
          <p:cNvSpPr/>
          <p:nvPr/>
        </p:nvSpPr>
        <p:spPr>
          <a:xfrm>
            <a:off x="526382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730" name="Google Shape;1730;p90"/>
          <p:cNvSpPr/>
          <p:nvPr/>
        </p:nvSpPr>
        <p:spPr>
          <a:xfrm>
            <a:off x="5753166"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731" name="Google Shape;1731;p90"/>
          <p:cNvSpPr/>
          <p:nvPr/>
        </p:nvSpPr>
        <p:spPr>
          <a:xfrm>
            <a:off x="6238355"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732" name="Google Shape;1732;p90"/>
          <p:cNvSpPr/>
          <p:nvPr/>
        </p:nvSpPr>
        <p:spPr>
          <a:xfrm>
            <a:off x="6727730" y="32738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733" name="Google Shape;1733;p90"/>
          <p:cNvSpPr txBox="1"/>
          <p:nvPr/>
        </p:nvSpPr>
        <p:spPr>
          <a:xfrm>
            <a:off x="1300800" y="3253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734" name="Google Shape;1734;p90"/>
          <p:cNvSpPr txBox="1"/>
          <p:nvPr/>
        </p:nvSpPr>
        <p:spPr>
          <a:xfrm>
            <a:off x="5349567" y="3748950"/>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sp>
        <p:nvSpPr>
          <p:cNvPr id="1735" name="Google Shape;1735;p90"/>
          <p:cNvSpPr txBox="1"/>
          <p:nvPr/>
        </p:nvSpPr>
        <p:spPr>
          <a:xfrm>
            <a:off x="4893068" y="3751707"/>
            <a:ext cx="374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sp>
        <p:nvSpPr>
          <p:cNvPr id="1736" name="Google Shape;1736;p90"/>
          <p:cNvSpPr txBox="1"/>
          <p:nvPr/>
        </p:nvSpPr>
        <p:spPr>
          <a:xfrm>
            <a:off x="4780950" y="2661975"/>
            <a:ext cx="12183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Old pivot.</a:t>
            </a:r>
            <a:endParaRPr/>
          </a:p>
        </p:txBody>
      </p:sp>
      <p:sp>
        <p:nvSpPr>
          <p:cNvPr id="1737" name="Google Shape;1737;p90"/>
          <p:cNvSpPr txBox="1"/>
          <p:nvPr/>
        </p:nvSpPr>
        <p:spPr>
          <a:xfrm>
            <a:off x="5732325" y="2814375"/>
            <a:ext cx="12183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 pivot.</a:t>
            </a:r>
            <a:endParaRPr/>
          </a:p>
        </p:txBody>
      </p:sp>
      <p:sp>
        <p:nvSpPr>
          <p:cNvPr id="1738" name="Google Shape;1738;p90"/>
          <p:cNvSpPr txBox="1"/>
          <p:nvPr/>
        </p:nvSpPr>
        <p:spPr>
          <a:xfrm>
            <a:off x="3075600" y="2769275"/>
            <a:ext cx="12183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 pivot.</a:t>
            </a:r>
            <a:endParaRPr/>
          </a:p>
        </p:txBody>
      </p:sp>
      <p:cxnSp>
        <p:nvCxnSpPr>
          <p:cNvPr id="1739" name="Google Shape;1739;p90"/>
          <p:cNvCxnSpPr/>
          <p:nvPr/>
        </p:nvCxnSpPr>
        <p:spPr>
          <a:xfrm flipH="1">
            <a:off x="5041850" y="3034225"/>
            <a:ext cx="67800" cy="146700"/>
          </a:xfrm>
          <a:prstGeom prst="straightConnector1">
            <a:avLst/>
          </a:prstGeom>
          <a:noFill/>
          <a:ln cap="flat" cmpd="sng" w="9525">
            <a:solidFill>
              <a:schemeClr val="dk2"/>
            </a:solidFill>
            <a:prstDash val="solid"/>
            <a:round/>
            <a:headEnd len="med" w="med" type="none"/>
            <a:tailEnd len="med" w="med" type="none"/>
          </a:ln>
        </p:spPr>
      </p:cxnSp>
      <p:cxnSp>
        <p:nvCxnSpPr>
          <p:cNvPr id="1740" name="Google Shape;1740;p90"/>
          <p:cNvCxnSpPr/>
          <p:nvPr/>
        </p:nvCxnSpPr>
        <p:spPr>
          <a:xfrm flipH="1">
            <a:off x="5573200" y="3101900"/>
            <a:ext cx="179400" cy="103500"/>
          </a:xfrm>
          <a:prstGeom prst="straightConnector1">
            <a:avLst/>
          </a:prstGeom>
          <a:noFill/>
          <a:ln cap="flat" cmpd="sng" w="9525">
            <a:solidFill>
              <a:schemeClr val="dk2"/>
            </a:solidFill>
            <a:prstDash val="solid"/>
            <a:round/>
            <a:headEnd len="med" w="med" type="none"/>
            <a:tailEnd len="med" w="med" type="none"/>
          </a:ln>
        </p:spPr>
      </p:cxnSp>
      <p:cxnSp>
        <p:nvCxnSpPr>
          <p:cNvPr id="1741" name="Google Shape;1741;p90"/>
          <p:cNvCxnSpPr/>
          <p:nvPr/>
        </p:nvCxnSpPr>
        <p:spPr>
          <a:xfrm flipH="1">
            <a:off x="3050700" y="3101900"/>
            <a:ext cx="152700" cy="88200"/>
          </a:xfrm>
          <a:prstGeom prst="straightConnector1">
            <a:avLst/>
          </a:prstGeom>
          <a:noFill/>
          <a:ln cap="flat" cmpd="sng" w="9525">
            <a:solidFill>
              <a:schemeClr val="dk2"/>
            </a:solidFill>
            <a:prstDash val="solid"/>
            <a:round/>
            <a:headEnd len="med" w="med" type="none"/>
            <a:tailEnd len="med" w="med" type="none"/>
          </a:ln>
        </p:spPr>
      </p:cxnSp>
      <p:sp>
        <p:nvSpPr>
          <p:cNvPr id="1742" name="Google Shape;1742;p90"/>
          <p:cNvSpPr/>
          <p:nvPr/>
        </p:nvSpPr>
        <p:spPr>
          <a:xfrm rot="10800000">
            <a:off x="4791643" y="4357805"/>
            <a:ext cx="2036400" cy="598800"/>
          </a:xfrm>
          <a:prstGeom prst="wedgeRoundRectCallout">
            <a:avLst>
              <a:gd fmla="val 32882" name="adj1"/>
              <a:gd fmla="val 78442"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0"/>
          <p:cNvSpPr txBox="1"/>
          <p:nvPr/>
        </p:nvSpPr>
        <p:spPr>
          <a:xfrm>
            <a:off x="4893068" y="4338073"/>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Swapped.</a:t>
            </a:r>
            <a:endParaRPr>
              <a:solidFill>
                <a:schemeClr val="dk1"/>
              </a:solidFill>
            </a:endParaRPr>
          </a:p>
        </p:txBody>
      </p:sp>
      <p:sp>
        <p:nvSpPr>
          <p:cNvPr id="1744" name="Google Shape;1744;p90"/>
          <p:cNvSpPr/>
          <p:nvPr/>
        </p:nvSpPr>
        <p:spPr>
          <a:xfrm rot="10800000">
            <a:off x="1706818" y="4347942"/>
            <a:ext cx="2036400" cy="598800"/>
          </a:xfrm>
          <a:prstGeom prst="wedgeRoundRectCallout">
            <a:avLst>
              <a:gd fmla="val -18507" name="adj1"/>
              <a:gd fmla="val 114929"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0"/>
          <p:cNvSpPr txBox="1"/>
          <p:nvPr/>
        </p:nvSpPr>
        <p:spPr>
          <a:xfrm>
            <a:off x="1808243" y="4328211"/>
            <a:ext cx="1544400" cy="5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Swapped.</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9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vs. Mergesort</a:t>
            </a:r>
            <a:endParaRPr/>
          </a:p>
        </p:txBody>
      </p:sp>
      <p:sp>
        <p:nvSpPr>
          <p:cNvPr id="1751" name="Google Shape;1751;p91"/>
          <p:cNvSpPr txBox="1"/>
          <p:nvPr>
            <p:ph idx="1" type="body"/>
          </p:nvPr>
        </p:nvSpPr>
        <p:spPr>
          <a:xfrm>
            <a:off x="243000" y="2693550"/>
            <a:ext cx="8443800" cy="201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Using Tony Hoare’s two pointer scheme, Quicksort is better than mergesort!</a:t>
            </a:r>
            <a:endParaRPr/>
          </a:p>
          <a:p>
            <a:pPr indent="-342900" lvl="0" marL="457200" rtl="0" algn="l">
              <a:spcBef>
                <a:spcPts val="600"/>
              </a:spcBef>
              <a:spcAft>
                <a:spcPts val="0"/>
              </a:spcAft>
              <a:buSzPts val="1800"/>
              <a:buChar char="●"/>
            </a:pPr>
            <a:r>
              <a:rPr lang="en"/>
              <a:t>More recent pivot/partitioning schemes do somewhat better. </a:t>
            </a:r>
            <a:endParaRPr/>
          </a:p>
          <a:p>
            <a:pPr indent="-342900" lvl="1" marL="914400" rtl="0" algn="l">
              <a:spcBef>
                <a:spcPts val="0"/>
              </a:spcBef>
              <a:spcAft>
                <a:spcPts val="0"/>
              </a:spcAft>
              <a:buSzPts val="1800"/>
              <a:buChar char="○"/>
            </a:pPr>
            <a:r>
              <a:rPr lang="en"/>
              <a:t>Best known Quicksort uses a two-pivot scheme.</a:t>
            </a:r>
            <a:endParaRPr/>
          </a:p>
          <a:p>
            <a:pPr indent="-342900" lvl="1" marL="914400" rtl="0" algn="l">
              <a:spcBef>
                <a:spcPts val="0"/>
              </a:spcBef>
              <a:spcAft>
                <a:spcPts val="0"/>
              </a:spcAft>
              <a:buSzPts val="1800"/>
              <a:buChar char="○"/>
            </a:pPr>
            <a:r>
              <a:rPr lang="en"/>
              <a:t>Interesting note, this version of Quicksort was introduced to the world by a previously unknown guy, in a Java developers forum (</a:t>
            </a:r>
            <a:r>
              <a:rPr lang="en" u="sng">
                <a:solidFill>
                  <a:schemeClr val="hlink"/>
                </a:solidFill>
                <a:hlinkClick r:id="rId3"/>
              </a:rPr>
              <a:t>Link</a:t>
            </a:r>
            <a:r>
              <a:rPr lang="en"/>
              <a:t>).</a:t>
            </a:r>
            <a:endParaRPr/>
          </a:p>
        </p:txBody>
      </p:sp>
      <p:graphicFrame>
        <p:nvGraphicFramePr>
          <p:cNvPr id="1752" name="Google Shape;1752;p91"/>
          <p:cNvGraphicFramePr/>
          <p:nvPr/>
        </p:nvGraphicFramePr>
        <p:xfrm>
          <a:off x="774125" y="704850"/>
          <a:ext cx="3000000" cy="3000000"/>
        </p:xfrm>
        <a:graphic>
          <a:graphicData uri="http://schemas.openxmlformats.org/drawingml/2006/table">
            <a:tbl>
              <a:tblPr>
                <a:noFill/>
                <a:tableStyleId>{D7FA189F-6BFA-442C-BF74-563C6C59C938}</a:tableStyleId>
              </a:tblPr>
              <a:tblGrid>
                <a:gridCol w="1488175"/>
                <a:gridCol w="1371375"/>
                <a:gridCol w="1429775"/>
                <a:gridCol w="1429775"/>
                <a:gridCol w="17507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Pivot Selection Strategy</a:t>
                      </a:r>
                      <a:endParaRPr/>
                    </a:p>
                  </a:txBody>
                  <a:tcPr marT="91425" marB="91425" marR="91425" marL="91425"/>
                </a:tc>
                <a:tc>
                  <a:txBody>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lstStyle/>
                    <a:p>
                      <a:pPr indent="0" lvl="0" marL="0" rtl="0" algn="l">
                        <a:spcBef>
                          <a:spcPts val="0"/>
                        </a:spcBef>
                        <a:spcAft>
                          <a:spcPts val="0"/>
                        </a:spcAft>
                        <a:buNone/>
                      </a:pPr>
                      <a:r>
                        <a:rPr lang="en"/>
                        <a:t>1.3</a:t>
                      </a:r>
                      <a:r>
                        <a:rPr lang="en"/>
                        <a:t>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a:t>
                      </a:r>
                      <a:r>
                        <a:rPr b="1" lang="en">
                          <a:solidFill>
                            <a:schemeClr val="accent4"/>
                          </a:solidFill>
                        </a:rPr>
                        <a:t>L3S</a:t>
                      </a:r>
                      <a:endParaRPr b="1">
                        <a:solidFill>
                          <a:schemeClr val="accent4"/>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Leftmost</a:t>
                      </a:r>
                      <a:endParaRPr b="1">
                        <a:solidFill>
                          <a:schemeClr val="accent4"/>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3-scan</a:t>
                      </a:r>
                      <a:endParaRPr b="1">
                        <a:solidFill>
                          <a:schemeClr val="accent4"/>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Shuffle</a:t>
                      </a:r>
                      <a:endParaRPr b="1">
                        <a:solidFill>
                          <a:schemeClr val="accent4"/>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3.2</a:t>
                      </a:r>
                      <a:r>
                        <a:rPr lang="en"/>
                        <a:t>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a:t>
                      </a:r>
                      <a:r>
                        <a:rPr b="1" lang="en">
                          <a:solidFill>
                            <a:schemeClr val="accent4"/>
                          </a:solidFill>
                        </a:rPr>
                        <a:t>LTHS</a:t>
                      </a:r>
                      <a:endParaRPr b="1">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Leftmost</a:t>
                      </a:r>
                      <a:endParaRPr b="1">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Tony Hoare</a:t>
                      </a:r>
                      <a:endParaRPr b="1">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Shuffle</a:t>
                      </a:r>
                      <a:endParaRPr b="1">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a:t>
                      </a:r>
                      <a:r>
                        <a:rPr lang="en"/>
                        <a:t>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53" name="Google Shape;1753;p91"/>
          <p:cNvSpPr txBox="1"/>
          <p:nvPr/>
        </p:nvSpPr>
        <p:spPr>
          <a:xfrm>
            <a:off x="23" y="4406900"/>
            <a:ext cx="49824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are unoptimized versions of mergesort and quicksort, i.e. no switching to insertion sort for small arrays.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7" name="Shape 1757"/>
        <p:cNvGrpSpPr/>
        <p:nvPr/>
      </p:nvGrpSpPr>
      <p:grpSpPr>
        <a:xfrm>
          <a:off x="0" y="0"/>
          <a:ext cx="0" cy="0"/>
          <a:chOff x="0" y="0"/>
          <a:chExt cx="0" cy="0"/>
        </a:xfrm>
      </p:grpSpPr>
      <p:sp>
        <p:nvSpPr>
          <p:cNvPr id="1758" name="Google Shape;1758;p9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Don’t Want Randomness?</a:t>
            </a:r>
            <a:endParaRPr/>
          </a:p>
        </p:txBody>
      </p:sp>
      <p:sp>
        <p:nvSpPr>
          <p:cNvPr id="1759" name="Google Shape;1759;p9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Our approach so far: Use randomness to avoid worst case behavior, but some people don’t like having randomness in their sorting routine.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approach: Use the median (or an approximation) as our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Four philosophies:</a:t>
            </a:r>
            <a:endParaRPr/>
          </a:p>
          <a:p>
            <a:pPr indent="0" lvl="0" marL="0" rtl="0" algn="l">
              <a:spcBef>
                <a:spcPts val="600"/>
              </a:spcBef>
              <a:spcAft>
                <a:spcPts val="0"/>
              </a:spcAft>
              <a:buNone/>
            </a:pPr>
            <a:r>
              <a:rPr lang="en"/>
              <a:t>1. </a:t>
            </a:r>
            <a:r>
              <a:rPr b="1" lang="en"/>
              <a:t>Randomness</a:t>
            </a:r>
            <a:r>
              <a:rPr lang="en"/>
              <a:t>: Pick a random pivot or shuffle before sorting.</a:t>
            </a:r>
            <a:endParaRPr/>
          </a:p>
          <a:p>
            <a:pPr indent="0" lvl="0" marL="0" rtl="0" algn="l">
              <a:spcBef>
                <a:spcPts val="600"/>
              </a:spcBef>
              <a:spcAft>
                <a:spcPts val="0"/>
              </a:spcAft>
              <a:buNone/>
            </a:pPr>
            <a:r>
              <a:rPr lang="en"/>
              <a:t>2. </a:t>
            </a:r>
            <a:r>
              <a:rPr b="1" lang="en"/>
              <a:t>Smarter pivot selection</a:t>
            </a:r>
            <a:r>
              <a:rPr lang="en"/>
              <a:t>: Calculate or approximate the median.</a:t>
            </a:r>
            <a:endParaRPr/>
          </a:p>
          <a:p>
            <a:pPr indent="0" lvl="0" marL="0" rtl="0" algn="l">
              <a:spcBef>
                <a:spcPts val="600"/>
              </a:spcBef>
              <a:spcAft>
                <a:spcPts val="0"/>
              </a:spcAft>
              <a:buNone/>
            </a:pPr>
            <a:r>
              <a:rPr lang="en"/>
              <a:t>3. </a:t>
            </a:r>
            <a:r>
              <a:rPr b="1" lang="en"/>
              <a:t>Introspection</a:t>
            </a:r>
            <a:r>
              <a:rPr lang="en"/>
              <a:t>: Switch to a safer sort if recursion goes to deep.</a:t>
            </a:r>
            <a:endParaRPr/>
          </a:p>
          <a:p>
            <a:pPr indent="0" lvl="0" marL="0" rtl="0" algn="l">
              <a:spcBef>
                <a:spcPts val="600"/>
              </a:spcBef>
              <a:spcAft>
                <a:spcPts val="0"/>
              </a:spcAft>
              <a:buNone/>
            </a:pPr>
            <a:r>
              <a:rPr lang="en"/>
              <a:t>4. </a:t>
            </a:r>
            <a:r>
              <a:rPr b="1" lang="en"/>
              <a:t>Try to cheat</a:t>
            </a:r>
            <a:r>
              <a:rPr lang="en"/>
              <a:t>: If the array is already sorted, don’t sort (this doesn’t work).</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cxnSp>
        <p:nvCxnSpPr>
          <p:cNvPr id="1760" name="Google Shape;1760;p92"/>
          <p:cNvCxnSpPr/>
          <p:nvPr/>
        </p:nvCxnSpPr>
        <p:spPr>
          <a:xfrm flipH="1">
            <a:off x="6660650" y="2810138"/>
            <a:ext cx="280500" cy="171300"/>
          </a:xfrm>
          <a:prstGeom prst="straightConnector1">
            <a:avLst/>
          </a:prstGeom>
          <a:noFill/>
          <a:ln cap="flat" cmpd="sng" w="9525">
            <a:solidFill>
              <a:srgbClr val="BE0712"/>
            </a:solidFill>
            <a:prstDash val="solid"/>
            <a:round/>
            <a:headEnd len="med" w="med" type="none"/>
            <a:tailEnd len="med" w="med" type="triangle"/>
          </a:ln>
        </p:spPr>
      </p:cxnSp>
      <p:sp>
        <p:nvSpPr>
          <p:cNvPr id="1761" name="Google Shape;1761;p92"/>
          <p:cNvSpPr txBox="1"/>
          <p:nvPr/>
        </p:nvSpPr>
        <p:spPr>
          <a:xfrm>
            <a:off x="6317700" y="2420488"/>
            <a:ext cx="27762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is what we’ve been using.</a:t>
            </a:r>
            <a:endParaRPr>
              <a:solidFill>
                <a:srgbClr val="BE071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00" name="Shape 200"/>
        <p:cNvGrpSpPr/>
        <p:nvPr/>
      </p:nvGrpSpPr>
      <p:grpSpPr>
        <a:xfrm>
          <a:off x="0" y="0"/>
          <a:ext cx="0" cy="0"/>
          <a:chOff x="0" y="0"/>
          <a:chExt cx="0" cy="0"/>
        </a:xfrm>
      </p:grpSpPr>
      <p:sp>
        <p:nvSpPr>
          <p:cNvPr id="201" name="Google Shape;201;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Idea of Tony’s Sort: Partitioning http://yellkey.com</a:t>
            </a:r>
            <a:r>
              <a:rPr lang="en">
                <a:solidFill>
                  <a:srgbClr val="38761D"/>
                </a:solidFill>
              </a:rPr>
              <a:t>/TODO</a:t>
            </a:r>
            <a:endParaRPr/>
          </a:p>
        </p:txBody>
      </p:sp>
      <p:sp>
        <p:nvSpPr>
          <p:cNvPr id="202" name="Google Shape;202;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indent="-342900" lvl="0" marL="457200" rtl="0" algn="l">
              <a:spcBef>
                <a:spcPts val="600"/>
              </a:spcBef>
              <a:spcAft>
                <a:spcPts val="0"/>
              </a:spcAft>
              <a:buSzPts val="1800"/>
              <a:buChar char="●"/>
            </a:pPr>
            <a:r>
              <a:rPr lang="en"/>
              <a:t>x moves to position j (may be the same as i)</a:t>
            </a:r>
            <a:endParaRPr/>
          </a:p>
          <a:p>
            <a:pPr indent="-342900" lvl="0" marL="457200" rtl="0" algn="l">
              <a:spcBef>
                <a:spcPts val="0"/>
              </a:spcBef>
              <a:spcAft>
                <a:spcPts val="0"/>
              </a:spcAft>
              <a:buSzPts val="18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indent="-342900" lvl="0" marL="457200" rtl="0" algn="l">
              <a:spcBef>
                <a:spcPts val="0"/>
              </a:spcBef>
              <a:spcAft>
                <a:spcPts val="0"/>
              </a:spcAft>
              <a:buSzPts val="18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203" name="Google Shape;203;p30"/>
          <p:cNvSpPr/>
          <p:nvPr/>
        </p:nvSpPr>
        <p:spPr>
          <a:xfrm>
            <a:off x="5291050"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04" name="Google Shape;204;p30"/>
          <p:cNvSpPr/>
          <p:nvPr/>
        </p:nvSpPr>
        <p:spPr>
          <a:xfrm>
            <a:off x="582010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05" name="Google Shape;205;p30"/>
          <p:cNvSpPr/>
          <p:nvPr/>
        </p:nvSpPr>
        <p:spPr>
          <a:xfrm>
            <a:off x="6353686" y="17406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06" name="Google Shape;206;p30"/>
          <p:cNvSpPr/>
          <p:nvPr/>
        </p:nvSpPr>
        <p:spPr>
          <a:xfrm>
            <a:off x="6882741"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07" name="Google Shape;207;p30"/>
          <p:cNvSpPr/>
          <p:nvPr/>
        </p:nvSpPr>
        <p:spPr>
          <a:xfrm>
            <a:off x="7411309"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08" name="Google Shape;208;p30"/>
          <p:cNvSpPr/>
          <p:nvPr/>
        </p:nvSpPr>
        <p:spPr>
          <a:xfrm>
            <a:off x="7940363"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09" name="Google Shape;209;p30"/>
          <p:cNvSpPr/>
          <p:nvPr/>
        </p:nvSpPr>
        <p:spPr>
          <a:xfrm>
            <a:off x="847394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10" name="Google Shape;210;p30"/>
          <p:cNvSpPr txBox="1"/>
          <p:nvPr>
            <p:ph idx="1" type="body"/>
          </p:nvPr>
        </p:nvSpPr>
        <p:spPr>
          <a:xfrm>
            <a:off x="243000" y="4255650"/>
            <a:ext cx="8618700" cy="88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partitions are valid?</a:t>
            </a:r>
            <a:endParaRPr/>
          </a:p>
        </p:txBody>
      </p:sp>
      <p:sp>
        <p:nvSpPr>
          <p:cNvPr id="211" name="Google Shape;211;p30"/>
          <p:cNvSpPr txBox="1"/>
          <p:nvPr/>
        </p:nvSpPr>
        <p:spPr>
          <a:xfrm>
            <a:off x="6490800" y="1444475"/>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212" name="Google Shape;212;p30"/>
          <p:cNvGrpSpPr/>
          <p:nvPr/>
        </p:nvGrpSpPr>
        <p:grpSpPr>
          <a:xfrm>
            <a:off x="118850" y="2435550"/>
            <a:ext cx="8666745" cy="1666825"/>
            <a:chOff x="118850" y="2435550"/>
            <a:chExt cx="8666745" cy="1666825"/>
          </a:xfrm>
        </p:grpSpPr>
        <p:grpSp>
          <p:nvGrpSpPr>
            <p:cNvPr id="213" name="Google Shape;213;p30"/>
            <p:cNvGrpSpPr/>
            <p:nvPr/>
          </p:nvGrpSpPr>
          <p:grpSpPr>
            <a:xfrm>
              <a:off x="118850" y="2731650"/>
              <a:ext cx="8666745" cy="1370725"/>
              <a:chOff x="118850" y="2731650"/>
              <a:chExt cx="8666745" cy="1370725"/>
            </a:xfrm>
          </p:grpSpPr>
          <p:sp>
            <p:nvSpPr>
              <p:cNvPr id="214" name="Google Shape;214;p30"/>
              <p:cNvSpPr/>
              <p:nvPr/>
            </p:nvSpPr>
            <p:spPr>
              <a:xfrm>
                <a:off x="6021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15" name="Google Shape;215;p30"/>
              <p:cNvSpPr/>
              <p:nvPr/>
            </p:nvSpPr>
            <p:spPr>
              <a:xfrm>
                <a:off x="11311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16" name="Google Shape;216;p30"/>
              <p:cNvSpPr/>
              <p:nvPr/>
            </p:nvSpPr>
            <p:spPr>
              <a:xfrm>
                <a:off x="1664737"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17" name="Google Shape;217;p30"/>
              <p:cNvSpPr/>
              <p:nvPr/>
            </p:nvSpPr>
            <p:spPr>
              <a:xfrm>
                <a:off x="21937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8" name="Google Shape;218;p30"/>
              <p:cNvSpPr/>
              <p:nvPr/>
            </p:nvSpPr>
            <p:spPr>
              <a:xfrm>
                <a:off x="27223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9" name="Google Shape;219;p30"/>
              <p:cNvSpPr/>
              <p:nvPr/>
            </p:nvSpPr>
            <p:spPr>
              <a:xfrm>
                <a:off x="32514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20" name="Google Shape;220;p30"/>
              <p:cNvSpPr/>
              <p:nvPr/>
            </p:nvSpPr>
            <p:spPr>
              <a:xfrm>
                <a:off x="37849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21" name="Google Shape;221;p30"/>
              <p:cNvSpPr/>
              <p:nvPr/>
            </p:nvSpPr>
            <p:spPr>
              <a:xfrm>
                <a:off x="6021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22" name="Google Shape;222;p30"/>
              <p:cNvSpPr/>
              <p:nvPr/>
            </p:nvSpPr>
            <p:spPr>
              <a:xfrm>
                <a:off x="11311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23" name="Google Shape;223;p30"/>
              <p:cNvSpPr/>
              <p:nvPr/>
            </p:nvSpPr>
            <p:spPr>
              <a:xfrm>
                <a:off x="1664737"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24" name="Google Shape;224;p30"/>
              <p:cNvSpPr/>
              <p:nvPr/>
            </p:nvSpPr>
            <p:spPr>
              <a:xfrm>
                <a:off x="21937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25" name="Google Shape;225;p30"/>
              <p:cNvSpPr/>
              <p:nvPr/>
            </p:nvSpPr>
            <p:spPr>
              <a:xfrm>
                <a:off x="2722359"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26" name="Google Shape;226;p30"/>
              <p:cNvSpPr/>
              <p:nvPr/>
            </p:nvSpPr>
            <p:spPr>
              <a:xfrm>
                <a:off x="32514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27" name="Google Shape;227;p30"/>
              <p:cNvSpPr/>
              <p:nvPr/>
            </p:nvSpPr>
            <p:spPr>
              <a:xfrm>
                <a:off x="37849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28" name="Google Shape;228;p30"/>
              <p:cNvSpPr/>
              <p:nvPr/>
            </p:nvSpPr>
            <p:spPr>
              <a:xfrm>
                <a:off x="50627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29" name="Google Shape;229;p30"/>
              <p:cNvSpPr/>
              <p:nvPr/>
            </p:nvSpPr>
            <p:spPr>
              <a:xfrm>
                <a:off x="55917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30" name="Google Shape;230;p30"/>
              <p:cNvSpPr/>
              <p:nvPr/>
            </p:nvSpPr>
            <p:spPr>
              <a:xfrm>
                <a:off x="6125336"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31" name="Google Shape;231;p30"/>
              <p:cNvSpPr/>
              <p:nvPr/>
            </p:nvSpPr>
            <p:spPr>
              <a:xfrm>
                <a:off x="66543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32" name="Google Shape;232;p30"/>
              <p:cNvSpPr/>
              <p:nvPr/>
            </p:nvSpPr>
            <p:spPr>
              <a:xfrm>
                <a:off x="71829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33" name="Google Shape;233;p30"/>
              <p:cNvSpPr/>
              <p:nvPr/>
            </p:nvSpPr>
            <p:spPr>
              <a:xfrm>
                <a:off x="77120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34" name="Google Shape;234;p30"/>
              <p:cNvSpPr/>
              <p:nvPr/>
            </p:nvSpPr>
            <p:spPr>
              <a:xfrm>
                <a:off x="82455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35" name="Google Shape;235;p30"/>
              <p:cNvSpPr/>
              <p:nvPr/>
            </p:nvSpPr>
            <p:spPr>
              <a:xfrm>
                <a:off x="50627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36" name="Google Shape;236;p30"/>
              <p:cNvSpPr/>
              <p:nvPr/>
            </p:nvSpPr>
            <p:spPr>
              <a:xfrm>
                <a:off x="55917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37" name="Google Shape;237;p30"/>
              <p:cNvSpPr/>
              <p:nvPr/>
            </p:nvSpPr>
            <p:spPr>
              <a:xfrm>
                <a:off x="6125336"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38" name="Google Shape;238;p30"/>
              <p:cNvSpPr/>
              <p:nvPr/>
            </p:nvSpPr>
            <p:spPr>
              <a:xfrm>
                <a:off x="66543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39" name="Google Shape;239;p30"/>
              <p:cNvSpPr/>
              <p:nvPr/>
            </p:nvSpPr>
            <p:spPr>
              <a:xfrm>
                <a:off x="7182959"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40" name="Google Shape;240;p30"/>
              <p:cNvSpPr/>
              <p:nvPr/>
            </p:nvSpPr>
            <p:spPr>
              <a:xfrm>
                <a:off x="77120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41" name="Google Shape;241;p30"/>
              <p:cNvSpPr/>
              <p:nvPr/>
            </p:nvSpPr>
            <p:spPr>
              <a:xfrm>
                <a:off x="82455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42" name="Google Shape;242;p30"/>
              <p:cNvSpPr txBox="1"/>
              <p:nvPr/>
            </p:nvSpPr>
            <p:spPr>
              <a:xfrm>
                <a:off x="118850" y="27316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243" name="Google Shape;243;p30"/>
              <p:cNvSpPr txBox="1"/>
              <p:nvPr/>
            </p:nvSpPr>
            <p:spPr>
              <a:xfrm>
                <a:off x="118850" y="35698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244" name="Google Shape;244;p30"/>
              <p:cNvSpPr txBox="1"/>
              <p:nvPr/>
            </p:nvSpPr>
            <p:spPr>
              <a:xfrm>
                <a:off x="4583218" y="27503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245" name="Google Shape;245;p30"/>
              <p:cNvSpPr txBox="1"/>
              <p:nvPr/>
            </p:nvSpPr>
            <p:spPr>
              <a:xfrm>
                <a:off x="4583218" y="35885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246" name="Google Shape;246;p30"/>
            <p:cNvSpPr txBox="1"/>
            <p:nvPr/>
          </p:nvSpPr>
          <p:spPr>
            <a:xfrm>
              <a:off x="2331225" y="24355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247" name="Google Shape;247;p30"/>
            <p:cNvSpPr txBox="1"/>
            <p:nvPr/>
          </p:nvSpPr>
          <p:spPr>
            <a:xfrm>
              <a:off x="6759000" y="24448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248" name="Google Shape;248;p30"/>
            <p:cNvSpPr txBox="1"/>
            <p:nvPr/>
          </p:nvSpPr>
          <p:spPr>
            <a:xfrm>
              <a:off x="2837000" y="3281293"/>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249" name="Google Shape;249;p30"/>
            <p:cNvSpPr txBox="1"/>
            <p:nvPr/>
          </p:nvSpPr>
          <p:spPr>
            <a:xfrm>
              <a:off x="6225600" y="32830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250" name="Google Shape;250;p30"/>
          <p:cNvCxnSpPr/>
          <p:nvPr/>
        </p:nvCxnSpPr>
        <p:spPr>
          <a:xfrm flipH="1">
            <a:off x="6854325" y="1433275"/>
            <a:ext cx="389400" cy="202500"/>
          </a:xfrm>
          <a:prstGeom prst="straightConnector1">
            <a:avLst/>
          </a:prstGeom>
          <a:noFill/>
          <a:ln cap="flat" cmpd="sng" w="19050">
            <a:solidFill>
              <a:schemeClr val="dk2"/>
            </a:solidFill>
            <a:prstDash val="solid"/>
            <a:round/>
            <a:headEnd len="med" w="med" type="none"/>
            <a:tailEnd len="med" w="med" type="triangle"/>
          </a:ln>
        </p:spPr>
      </p:cxnSp>
      <p:sp>
        <p:nvSpPr>
          <p:cNvPr id="251" name="Google Shape;251;p30"/>
          <p:cNvSpPr txBox="1"/>
          <p:nvPr/>
        </p:nvSpPr>
        <p:spPr>
          <a:xfrm>
            <a:off x="7181400" y="1137300"/>
            <a:ext cx="1680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Called the ‘pivot’.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65" name="Shape 1765"/>
        <p:cNvGrpSpPr/>
        <p:nvPr/>
      </p:nvGrpSpPr>
      <p:grpSpPr>
        <a:xfrm>
          <a:off x="0" y="0"/>
          <a:ext cx="0" cy="0"/>
          <a:chOff x="0" y="0"/>
          <a:chExt cx="0" cy="0"/>
        </a:xfrm>
      </p:grpSpPr>
      <p:sp>
        <p:nvSpPr>
          <p:cNvPr id="1766" name="Google Shape;1766;p9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Philosophy 2a: Smarter Pivot Selection (linear time pivot pick)</a:t>
            </a:r>
            <a:endParaRPr/>
          </a:p>
        </p:txBody>
      </p:sp>
      <p:sp>
        <p:nvSpPr>
          <p:cNvPr id="1767" name="Google Shape;1767;p9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best possible pivot is the median.</a:t>
            </a:r>
            <a:endParaRPr/>
          </a:p>
          <a:p>
            <a:pPr indent="-342900" lvl="0" marL="457200" rtl="0" algn="l">
              <a:spcBef>
                <a:spcPts val="600"/>
              </a:spcBef>
              <a:spcAft>
                <a:spcPts val="0"/>
              </a:spcAft>
              <a:buSzPts val="1800"/>
              <a:buChar char="●"/>
            </a:pPr>
            <a:r>
              <a:rPr lang="en"/>
              <a:t>Splits problem into two problems of size N/2.</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Obvious approach: Just calculate the actual median and use that as pivot.</a:t>
            </a:r>
            <a:endParaRPr/>
          </a:p>
          <a:p>
            <a:pPr indent="-342900" lvl="0" marL="457200" rtl="0" algn="l">
              <a:spcBef>
                <a:spcPts val="600"/>
              </a:spcBef>
              <a:spcAft>
                <a:spcPts val="0"/>
              </a:spcAft>
              <a:buSzPts val="1800"/>
              <a:buChar char="●"/>
            </a:pPr>
            <a:r>
              <a:rPr lang="en"/>
              <a:t>But how?</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 Come up with an algorithm for finding the median of an array. Bonus points if your algorithm takes linear time.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1" name="Shape 1771"/>
        <p:cNvGrpSpPr/>
        <p:nvPr/>
      </p:nvGrpSpPr>
      <p:grpSpPr>
        <a:xfrm>
          <a:off x="0" y="0"/>
          <a:ext cx="0" cy="0"/>
          <a:chOff x="0" y="0"/>
          <a:chExt cx="0" cy="0"/>
        </a:xfrm>
      </p:grpSpPr>
      <p:sp>
        <p:nvSpPr>
          <p:cNvPr id="1772" name="Google Shape;1772;p9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Philosophy 2a: Smarter Pivot Selection (linear time pivot pick)</a:t>
            </a:r>
            <a:endParaRPr/>
          </a:p>
        </p:txBody>
      </p:sp>
      <p:sp>
        <p:nvSpPr>
          <p:cNvPr id="1773" name="Google Shape;1773;p9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Come up with an algorithm for finding the median of an array. Bonus points if your algorithm takes linear time.</a:t>
            </a:r>
            <a:endParaRPr/>
          </a:p>
          <a:p>
            <a:pPr indent="-342900" lvl="0" marL="457200" rtl="0" algn="l">
              <a:spcBef>
                <a:spcPts val="600"/>
              </a:spcBef>
              <a:spcAft>
                <a:spcPts val="0"/>
              </a:spcAft>
              <a:buSzPts val="1800"/>
              <a:buChar char="●"/>
            </a:pPr>
            <a:r>
              <a:rPr lang="en"/>
              <a:t>Sort the array, return the middle item. Takes Θ(N log N) time to sort, though.</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9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Median Identification</a:t>
            </a:r>
            <a:endParaRPr/>
          </a:p>
        </p:txBody>
      </p:sp>
      <p:sp>
        <p:nvSpPr>
          <p:cNvPr id="1779" name="Google Shape;1779;p9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it possible to find the median in Θ(N) time?</a:t>
            </a:r>
            <a:endParaRPr/>
          </a:p>
          <a:p>
            <a:pPr indent="-342900" lvl="0" marL="457200" rtl="0" algn="l">
              <a:spcBef>
                <a:spcPts val="600"/>
              </a:spcBef>
              <a:spcAft>
                <a:spcPts val="0"/>
              </a:spcAft>
              <a:buSzPts val="1800"/>
              <a:buChar char="●"/>
            </a:pPr>
            <a:r>
              <a:rPr lang="en"/>
              <a:t>Yes! Use ‘</a:t>
            </a:r>
            <a:r>
              <a:rPr lang="en" u="sng">
                <a:solidFill>
                  <a:schemeClr val="hlink"/>
                </a:solidFill>
                <a:hlinkClick r:id="rId3"/>
              </a:rPr>
              <a:t>BFPRT</a:t>
            </a:r>
            <a:r>
              <a:rPr lang="en"/>
              <a:t>’ (called PICK in original paper).</a:t>
            </a:r>
            <a:endParaRPr/>
          </a:p>
          <a:p>
            <a:pPr indent="-342900" lvl="0" marL="457200" rtl="0" algn="l">
              <a:spcBef>
                <a:spcPts val="0"/>
              </a:spcBef>
              <a:spcAft>
                <a:spcPts val="0"/>
              </a:spcAft>
              <a:buSzPts val="1800"/>
              <a:buChar char="●"/>
            </a:pPr>
            <a:r>
              <a:rPr lang="en"/>
              <a:t>Algorithm developed in 1972 by a team including my former TA, Bob Tarjan (well before I was born). </a:t>
            </a:r>
            <a:endParaRPr/>
          </a:p>
          <a:p>
            <a:pPr indent="-342900" lvl="0" marL="457200" rtl="0" algn="l">
              <a:spcBef>
                <a:spcPts val="0"/>
              </a:spcBef>
              <a:spcAft>
                <a:spcPts val="0"/>
              </a:spcAft>
              <a:buSzPts val="1800"/>
              <a:buChar char="●"/>
            </a:pPr>
            <a:r>
              <a:rPr lang="en"/>
              <a:t>In practice, rarely used.</a:t>
            </a:r>
            <a:endParaRPr/>
          </a:p>
        </p:txBody>
      </p:sp>
      <p:pic>
        <p:nvPicPr>
          <p:cNvPr id="1780" name="Google Shape;1780;p95"/>
          <p:cNvPicPr preferRelativeResize="0"/>
          <p:nvPr/>
        </p:nvPicPr>
        <p:blipFill>
          <a:blip r:embed="rId4">
            <a:alphaModFix/>
          </a:blip>
          <a:stretch>
            <a:fillRect/>
          </a:stretch>
        </p:blipFill>
        <p:spPr>
          <a:xfrm>
            <a:off x="4020875" y="1817950"/>
            <a:ext cx="5062224" cy="2769900"/>
          </a:xfrm>
          <a:prstGeom prst="rect">
            <a:avLst/>
          </a:prstGeom>
          <a:noFill/>
          <a:ln>
            <a:noFill/>
          </a:ln>
        </p:spPr>
      </p:pic>
      <p:sp>
        <p:nvSpPr>
          <p:cNvPr id="1781" name="Google Shape;1781;p95"/>
          <p:cNvSpPr txBox="1"/>
          <p:nvPr>
            <p:ph idx="1" type="body"/>
          </p:nvPr>
        </p:nvSpPr>
        <p:spPr>
          <a:xfrm>
            <a:off x="241702" y="2600897"/>
            <a:ext cx="3840300" cy="118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Historical note: The authors of this paper include FOUR Turing Award winners (and Vaughan Pratt)</a:t>
            </a:r>
            <a:endParaRPr/>
          </a:p>
        </p:txBody>
      </p:sp>
      <p:sp>
        <p:nvSpPr>
          <p:cNvPr id="1782" name="Google Shape;1782;p95"/>
          <p:cNvSpPr txBox="1"/>
          <p:nvPr>
            <p:ph idx="1" type="body"/>
          </p:nvPr>
        </p:nvSpPr>
        <p:spPr>
          <a:xfrm>
            <a:off x="232438" y="4419600"/>
            <a:ext cx="85230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see how Exact Median Quicksort performs.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9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vs. Mergesort</a:t>
            </a:r>
            <a:endParaRPr/>
          </a:p>
        </p:txBody>
      </p:sp>
      <p:graphicFrame>
        <p:nvGraphicFramePr>
          <p:cNvPr id="1788" name="Google Shape;1788;p96"/>
          <p:cNvGraphicFramePr/>
          <p:nvPr/>
        </p:nvGraphicFramePr>
        <p:xfrm>
          <a:off x="316925" y="704850"/>
          <a:ext cx="3000000" cy="3000000"/>
        </p:xfrm>
        <a:graphic>
          <a:graphicData uri="http://schemas.openxmlformats.org/drawingml/2006/table">
            <a:tbl>
              <a:tblPr>
                <a:noFill/>
                <a:tableStyleId>{D7FA189F-6BFA-442C-BF74-563C6C59C938}</a:tableStyleId>
              </a:tblPr>
              <a:tblGrid>
                <a:gridCol w="1584175"/>
                <a:gridCol w="1333200"/>
                <a:gridCol w="1118150"/>
                <a:gridCol w="1407600"/>
                <a:gridCol w="1656325"/>
                <a:gridCol w="12407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Pivot Selection Strategy</a:t>
                      </a:r>
                      <a:endParaRPr/>
                    </a:p>
                  </a:txBody>
                  <a:tcPr marT="91425" marB="91425" marR="91425" marL="91425"/>
                </a:tc>
                <a:tc>
                  <a:txBody>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Worst Case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lstStyle/>
                    <a:p>
                      <a:pPr indent="0" lvl="0" marL="0" rtl="0" algn="l">
                        <a:spcBef>
                          <a:spcPts val="0"/>
                        </a:spcBef>
                        <a:spcAft>
                          <a:spcPts val="0"/>
                        </a:spcAft>
                        <a:buNone/>
                      </a:pPr>
                      <a:r>
                        <a:rPr lang="en"/>
                        <a:t>1.3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L3S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3-scan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3.2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PickTH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4.9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89" name="Google Shape;1789;p96"/>
          <p:cNvSpPr txBox="1"/>
          <p:nvPr>
            <p:ph idx="1" type="body"/>
          </p:nvPr>
        </p:nvSpPr>
        <p:spPr>
          <a:xfrm>
            <a:off x="243000" y="3085950"/>
            <a:ext cx="8443800" cy="162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using PICK to find the exact median (Quicksort PickTH) is terrible!</a:t>
            </a:r>
            <a:endParaRPr/>
          </a:p>
          <a:p>
            <a:pPr indent="-342900" lvl="0" marL="457200" rtl="0" algn="l">
              <a:spcBef>
                <a:spcPts val="600"/>
              </a:spcBef>
              <a:spcAft>
                <a:spcPts val="0"/>
              </a:spcAft>
              <a:buSzPts val="1800"/>
              <a:buChar char="●"/>
            </a:pPr>
            <a:r>
              <a:rPr lang="en"/>
              <a:t>Cost to compute medians is too high.</a:t>
            </a:r>
            <a:endParaRPr/>
          </a:p>
          <a:p>
            <a:pPr indent="-342900" lvl="0" marL="457200" rtl="0" algn="l">
              <a:spcBef>
                <a:spcPts val="0"/>
              </a:spcBef>
              <a:spcAft>
                <a:spcPts val="0"/>
              </a:spcAft>
              <a:buSzPts val="1800"/>
              <a:buChar char="●"/>
            </a:pPr>
            <a:r>
              <a:rPr lang="en"/>
              <a:t>Have to live with worst case Θ(N</a:t>
            </a:r>
            <a:r>
              <a:rPr baseline="30000" lang="en"/>
              <a:t>2</a:t>
            </a:r>
            <a:r>
              <a:rPr lang="en"/>
              <a:t>) if we want good practical performance.</a:t>
            </a:r>
            <a:endParaRPr/>
          </a:p>
        </p:txBody>
      </p:sp>
      <p:sp>
        <p:nvSpPr>
          <p:cNvPr id="1790" name="Google Shape;1790;p96"/>
          <p:cNvSpPr txBox="1"/>
          <p:nvPr/>
        </p:nvSpPr>
        <p:spPr>
          <a:xfrm>
            <a:off x="23" y="4406900"/>
            <a:ext cx="49824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are unoptimized versions of mergesort and quicksort, i.e. no switching to insertion sort for small arrays.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9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a:p>
          <a:p>
            <a:pPr indent="0" lvl="0" marL="0" rtl="0" algn="l">
              <a:spcBef>
                <a:spcPts val="600"/>
              </a:spcBef>
              <a:spcAft>
                <a:spcPts val="0"/>
              </a:spcAft>
              <a:buClr>
                <a:schemeClr val="dk1"/>
              </a:buClr>
              <a:buSzPts val="1100"/>
              <a:buFont typeface="Arial"/>
              <a:buNone/>
            </a:pPr>
            <a:r>
              <a:rPr lang="en">
                <a:solidFill>
                  <a:srgbClr val="CCCCCC"/>
                </a:solidFill>
              </a:rPr>
              <a:t>Quicksort Runtime Analysis</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Quicksort Runtime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Avoiding Quicksort Worst Case</a:t>
            </a:r>
            <a:endParaRPr/>
          </a:p>
          <a:p>
            <a:pPr indent="0" lvl="0" marL="0" rtl="0" algn="l">
              <a:spcBef>
                <a:spcPts val="600"/>
              </a:spcBef>
              <a:spcAft>
                <a:spcPts val="0"/>
              </a:spcAft>
              <a:buNone/>
            </a:pPr>
            <a:r>
              <a:rPr lang="en"/>
              <a:t>Quicksort Variants</a:t>
            </a:r>
            <a:endParaRPr/>
          </a:p>
          <a:p>
            <a:pPr indent="-342900" lvl="0" marL="457200" rtl="0" algn="l">
              <a:spcBef>
                <a:spcPts val="600"/>
              </a:spcBef>
              <a:spcAft>
                <a:spcPts val="0"/>
              </a:spcAft>
              <a:buSzPts val="1800"/>
              <a:buChar char="•"/>
            </a:pPr>
            <a:r>
              <a:rPr lang="en"/>
              <a:t>Philosophies for Avoiding Worst Case Behavior</a:t>
            </a:r>
            <a:endParaRPr/>
          </a:p>
          <a:p>
            <a:pPr indent="-342900" lvl="0" marL="457200" rtl="0" algn="l">
              <a:spcBef>
                <a:spcPts val="0"/>
              </a:spcBef>
              <a:spcAft>
                <a:spcPts val="0"/>
              </a:spcAft>
              <a:buSzPts val="1800"/>
              <a:buChar char="•"/>
            </a:pPr>
            <a:r>
              <a:rPr lang="en"/>
              <a:t>Quicksort Variant Experiments</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Quick Select (median finding)</a:t>
            </a:r>
            <a:endParaRPr/>
          </a:p>
        </p:txBody>
      </p:sp>
      <p:sp>
        <p:nvSpPr>
          <p:cNvPr id="1796" name="Google Shape;1796;p9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32, </a:t>
            </a:r>
            <a:r>
              <a:rPr lang="en"/>
              <a:t>CS61B, </a:t>
            </a:r>
            <a:r>
              <a:rPr lang="en"/>
              <a:t>Spring 2024</a:t>
            </a:r>
            <a:endParaRPr/>
          </a:p>
        </p:txBody>
      </p:sp>
      <p:sp>
        <p:nvSpPr>
          <p:cNvPr id="1797" name="Google Shape;1797;p9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Select (median finding)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9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Selection Problem</a:t>
            </a:r>
            <a:endParaRPr/>
          </a:p>
        </p:txBody>
      </p:sp>
      <p:sp>
        <p:nvSpPr>
          <p:cNvPr id="1803" name="Google Shape;1803;p9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Computing the exact median would be great for picking an item to partition around. Gives us a “safe quick sort”.</a:t>
            </a:r>
            <a:endParaRPr/>
          </a:p>
          <a:p>
            <a:pPr indent="-342900" lvl="0" marL="457200" rtl="0" algn="l">
              <a:spcBef>
                <a:spcPts val="600"/>
              </a:spcBef>
              <a:spcAft>
                <a:spcPts val="0"/>
              </a:spcAft>
              <a:buSzPts val="1800"/>
              <a:buChar char="●"/>
            </a:pPr>
            <a:r>
              <a:rPr lang="en"/>
              <a:t>Unfortunately, it turns out that exact median computation is too slow.</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However, it turns out that partitioning can be used to find the exact median.</a:t>
            </a:r>
            <a:endParaRPr/>
          </a:p>
          <a:p>
            <a:pPr indent="-342900" lvl="0" marL="457200" rtl="0" algn="l">
              <a:spcBef>
                <a:spcPts val="600"/>
              </a:spcBef>
              <a:spcAft>
                <a:spcPts val="0"/>
              </a:spcAft>
              <a:buSzPts val="1800"/>
              <a:buChar char="●"/>
            </a:pPr>
            <a:r>
              <a:rPr lang="en"/>
              <a:t>The resulting algorithm is the best known median identification algorithm.</a:t>
            </a:r>
            <a:endParaRPr/>
          </a:p>
        </p:txBody>
      </p:sp>
      <p:pic>
        <p:nvPicPr>
          <p:cNvPr id="1804" name="Google Shape;1804;p98"/>
          <p:cNvPicPr preferRelativeResize="0"/>
          <p:nvPr/>
        </p:nvPicPr>
        <p:blipFill>
          <a:blip r:embed="rId3">
            <a:alphaModFix/>
          </a:blip>
          <a:stretch>
            <a:fillRect/>
          </a:stretch>
        </p:blipFill>
        <p:spPr>
          <a:xfrm>
            <a:off x="6460097" y="2961125"/>
            <a:ext cx="2190000" cy="200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0" st="0"/>
                                            </p:txEl>
                                          </p:spTgt>
                                        </p:tgtEl>
                                        <p:attrNameLst>
                                          <p:attrName>style.visibility</p:attrName>
                                        </p:attrNameLst>
                                      </p:cBhvr>
                                      <p:to>
                                        <p:strVal val="visible"/>
                                      </p:to>
                                    </p:set>
                                    <p:animEffect filter="fade" transition="in">
                                      <p:cBhvr>
                                        <p:cTn dur="1"/>
                                        <p:tgtEl>
                                          <p:spTgt spid="18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1" st="1"/>
                                            </p:txEl>
                                          </p:spTgt>
                                        </p:tgtEl>
                                        <p:attrNameLst>
                                          <p:attrName>style.visibility</p:attrName>
                                        </p:attrNameLst>
                                      </p:cBhvr>
                                      <p:to>
                                        <p:strVal val="visible"/>
                                      </p:to>
                                    </p:set>
                                    <p:animEffect filter="fade" transition="in">
                                      <p:cBhvr>
                                        <p:cTn dur="1"/>
                                        <p:tgtEl>
                                          <p:spTgt spid="18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2" st="2"/>
                                            </p:txEl>
                                          </p:spTgt>
                                        </p:tgtEl>
                                        <p:attrNameLst>
                                          <p:attrName>style.visibility</p:attrName>
                                        </p:attrNameLst>
                                      </p:cBhvr>
                                      <p:to>
                                        <p:strVal val="visible"/>
                                      </p:to>
                                    </p:set>
                                    <p:animEffect filter="fade" transition="in">
                                      <p:cBhvr>
                                        <p:cTn dur="1"/>
                                        <p:tgtEl>
                                          <p:spTgt spid="18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3" st="3"/>
                                            </p:txEl>
                                          </p:spTgt>
                                        </p:tgtEl>
                                        <p:attrNameLst>
                                          <p:attrName>style.visibility</p:attrName>
                                        </p:attrNameLst>
                                      </p:cBhvr>
                                      <p:to>
                                        <p:strVal val="visible"/>
                                      </p:to>
                                    </p:set>
                                    <p:animEffect filter="fade" transition="in">
                                      <p:cBhvr>
                                        <p:cTn dur="1"/>
                                        <p:tgtEl>
                                          <p:spTgt spid="18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3">
                                            <p:txEl>
                                              <p:pRg end="4" st="4"/>
                                            </p:txEl>
                                          </p:spTgt>
                                        </p:tgtEl>
                                        <p:attrNameLst>
                                          <p:attrName>style.visibility</p:attrName>
                                        </p:attrNameLst>
                                      </p:cBhvr>
                                      <p:to>
                                        <p:strVal val="visible"/>
                                      </p:to>
                                    </p:set>
                                    <p:animEffect filter="fade" transition="in">
                                      <p:cBhvr>
                                        <p:cTn dur="1"/>
                                        <p:tgtEl>
                                          <p:spTgt spid="18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4"/>
                                        </p:tgtEl>
                                        <p:attrNameLst>
                                          <p:attrName>style.visibility</p:attrName>
                                        </p:attrNameLst>
                                      </p:cBhvr>
                                      <p:to>
                                        <p:strVal val="visible"/>
                                      </p:to>
                                    </p:set>
                                    <p:animEffect filter="fade" transition="in">
                                      <p:cBhvr>
                                        <p:cTn dur="1"/>
                                        <p:tgtEl>
                                          <p:spTgt spid="18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9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Select</a:t>
            </a:r>
            <a:endParaRPr/>
          </a:p>
        </p:txBody>
      </p:sp>
      <p:sp>
        <p:nvSpPr>
          <p:cNvPr id="1810" name="Google Shape;1810;p9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find the median:</a:t>
            </a:r>
            <a:endParaRPr/>
          </a:p>
        </p:txBody>
      </p:sp>
      <p:sp>
        <p:nvSpPr>
          <p:cNvPr id="1811" name="Google Shape;1811;p99"/>
          <p:cNvSpPr txBox="1"/>
          <p:nvPr/>
        </p:nvSpPr>
        <p:spPr>
          <a:xfrm>
            <a:off x="228600" y="1143000"/>
            <a:ext cx="4438800" cy="1100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Partition, pivot lands at 2.</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the median. Why?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So what next?</a:t>
            </a:r>
            <a:endParaRPr sz="1800">
              <a:solidFill>
                <a:schemeClr val="dk1"/>
              </a:solidFill>
              <a:latin typeface="Roboto"/>
              <a:ea typeface="Roboto"/>
              <a:cs typeface="Roboto"/>
              <a:sym typeface="Roboto"/>
            </a:endParaRPr>
          </a:p>
        </p:txBody>
      </p:sp>
      <p:sp>
        <p:nvSpPr>
          <p:cNvPr id="1812" name="Google Shape;1812;p99"/>
          <p:cNvSpPr txBox="1"/>
          <p:nvPr/>
        </p:nvSpPr>
        <p:spPr>
          <a:xfrm>
            <a:off x="228600" y="2360663"/>
            <a:ext cx="4438800" cy="1100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Now pivot lands at 6. </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the median.</a:t>
            </a:r>
            <a:endParaRPr sz="1800">
              <a:solidFill>
                <a:schemeClr val="dk1"/>
              </a:solidFill>
              <a:latin typeface="Roboto"/>
              <a:ea typeface="Roboto"/>
              <a:cs typeface="Roboto"/>
              <a:sym typeface="Roboto"/>
            </a:endParaRPr>
          </a:p>
        </p:txBody>
      </p:sp>
      <p:sp>
        <p:nvSpPr>
          <p:cNvPr id="1813" name="Google Shape;1813;p99"/>
          <p:cNvSpPr txBox="1"/>
          <p:nvPr/>
        </p:nvSpPr>
        <p:spPr>
          <a:xfrm>
            <a:off x="2291098" y="1834568"/>
            <a:ext cx="66441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Partition right subproblem, median can’t be to the left!</a:t>
            </a:r>
            <a:endParaRPr sz="1800">
              <a:latin typeface="Roboto"/>
              <a:ea typeface="Roboto"/>
              <a:cs typeface="Roboto"/>
              <a:sym typeface="Roboto"/>
            </a:endParaRPr>
          </a:p>
        </p:txBody>
      </p:sp>
      <p:sp>
        <p:nvSpPr>
          <p:cNvPr id="1814" name="Google Shape;1814;p99"/>
          <p:cNvSpPr txBox="1"/>
          <p:nvPr/>
        </p:nvSpPr>
        <p:spPr>
          <a:xfrm>
            <a:off x="228600" y="3579863"/>
            <a:ext cx="4438800" cy="1100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Pivot lands at 4. Are we done?</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Yep, 9/2 = 4.</a:t>
            </a:r>
            <a:endParaRPr sz="1800">
              <a:solidFill>
                <a:schemeClr val="dk1"/>
              </a:solidFill>
              <a:latin typeface="Roboto"/>
              <a:ea typeface="Roboto"/>
              <a:cs typeface="Roboto"/>
              <a:sym typeface="Roboto"/>
            </a:endParaRPr>
          </a:p>
        </p:txBody>
      </p:sp>
      <p:grpSp>
        <p:nvGrpSpPr>
          <p:cNvPr id="1815" name="Google Shape;1815;p99"/>
          <p:cNvGrpSpPr/>
          <p:nvPr/>
        </p:nvGrpSpPr>
        <p:grpSpPr>
          <a:xfrm>
            <a:off x="4011500" y="2306811"/>
            <a:ext cx="4796470" cy="495300"/>
            <a:chOff x="4011500" y="2306811"/>
            <a:chExt cx="4796470" cy="495300"/>
          </a:xfrm>
        </p:grpSpPr>
        <p:grpSp>
          <p:nvGrpSpPr>
            <p:cNvPr id="1816" name="Google Shape;1816;p99"/>
            <p:cNvGrpSpPr/>
            <p:nvPr/>
          </p:nvGrpSpPr>
          <p:grpSpPr>
            <a:xfrm>
              <a:off x="4011500" y="2306811"/>
              <a:ext cx="3722895" cy="495300"/>
              <a:chOff x="4240100" y="2306811"/>
              <a:chExt cx="3722895" cy="495300"/>
            </a:xfrm>
          </p:grpSpPr>
          <p:grpSp>
            <p:nvGrpSpPr>
              <p:cNvPr id="1817" name="Google Shape;1817;p99"/>
              <p:cNvGrpSpPr/>
              <p:nvPr/>
            </p:nvGrpSpPr>
            <p:grpSpPr>
              <a:xfrm>
                <a:off x="5302736" y="2306811"/>
                <a:ext cx="2660259" cy="495300"/>
                <a:chOff x="5302736" y="1579325"/>
                <a:chExt cx="2660259" cy="495300"/>
              </a:xfrm>
            </p:grpSpPr>
            <p:sp>
              <p:nvSpPr>
                <p:cNvPr id="1818" name="Google Shape;1818;p99"/>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19" name="Google Shape;1819;p99"/>
                <p:cNvSpPr/>
                <p:nvPr/>
              </p:nvSpPr>
              <p:spPr>
                <a:xfrm>
                  <a:off x="5831791"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820" name="Google Shape;1820;p99"/>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821" name="Google Shape;1821;p9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22" name="Google Shape;1822;p9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1823" name="Google Shape;1823;p99"/>
              <p:cNvGrpSpPr/>
              <p:nvPr/>
            </p:nvGrpSpPr>
            <p:grpSpPr>
              <a:xfrm>
                <a:off x="4240100" y="2306811"/>
                <a:ext cx="1069055" cy="495300"/>
                <a:chOff x="4240100" y="1579325"/>
                <a:chExt cx="1069055" cy="495300"/>
              </a:xfrm>
            </p:grpSpPr>
            <p:sp>
              <p:nvSpPr>
                <p:cNvPr id="1824" name="Google Shape;1824;p9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825" name="Google Shape;1825;p9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grpSp>
          <p:nvGrpSpPr>
            <p:cNvPr id="1826" name="Google Shape;1826;p99"/>
            <p:cNvGrpSpPr/>
            <p:nvPr/>
          </p:nvGrpSpPr>
          <p:grpSpPr>
            <a:xfrm>
              <a:off x="7734388" y="2306811"/>
              <a:ext cx="1073582" cy="495300"/>
              <a:chOff x="6889413" y="1579325"/>
              <a:chExt cx="1073582" cy="495300"/>
            </a:xfrm>
          </p:grpSpPr>
          <p:sp>
            <p:nvSpPr>
              <p:cNvPr id="1827" name="Google Shape;1827;p9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1828" name="Google Shape;1828;p9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1829" name="Google Shape;1829;p99"/>
          <p:cNvGrpSpPr/>
          <p:nvPr/>
        </p:nvGrpSpPr>
        <p:grpSpPr>
          <a:xfrm>
            <a:off x="4011500" y="2951761"/>
            <a:ext cx="4796470" cy="495300"/>
            <a:chOff x="4011500" y="2951761"/>
            <a:chExt cx="4796470" cy="495300"/>
          </a:xfrm>
        </p:grpSpPr>
        <p:grpSp>
          <p:nvGrpSpPr>
            <p:cNvPr id="1830" name="Google Shape;1830;p99"/>
            <p:cNvGrpSpPr/>
            <p:nvPr/>
          </p:nvGrpSpPr>
          <p:grpSpPr>
            <a:xfrm>
              <a:off x="4011500" y="2951761"/>
              <a:ext cx="3722895" cy="495300"/>
              <a:chOff x="4240100" y="2951761"/>
              <a:chExt cx="3722895" cy="495300"/>
            </a:xfrm>
          </p:grpSpPr>
          <p:grpSp>
            <p:nvGrpSpPr>
              <p:cNvPr id="1831" name="Google Shape;1831;p99"/>
              <p:cNvGrpSpPr/>
              <p:nvPr/>
            </p:nvGrpSpPr>
            <p:grpSpPr>
              <a:xfrm>
                <a:off x="5302736" y="2951761"/>
                <a:ext cx="2660259" cy="495300"/>
                <a:chOff x="5302736" y="1579325"/>
                <a:chExt cx="2660259" cy="495300"/>
              </a:xfrm>
            </p:grpSpPr>
            <p:sp>
              <p:nvSpPr>
                <p:cNvPr id="1832" name="Google Shape;1832;p99"/>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33" name="Google Shape;1833;p99"/>
                <p:cNvSpPr/>
                <p:nvPr/>
              </p:nvSpPr>
              <p:spPr>
                <a:xfrm>
                  <a:off x="5831791"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834" name="Google Shape;1834;p99"/>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35" name="Google Shape;1835;p9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836" name="Google Shape;1836;p99"/>
                <p:cNvSpPr/>
                <p:nvPr/>
              </p:nvSpPr>
              <p:spPr>
                <a:xfrm>
                  <a:off x="7422995"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grpSp>
          <p:grpSp>
            <p:nvGrpSpPr>
              <p:cNvPr id="1837" name="Google Shape;1837;p99"/>
              <p:cNvGrpSpPr/>
              <p:nvPr/>
            </p:nvGrpSpPr>
            <p:grpSpPr>
              <a:xfrm>
                <a:off x="4240100" y="2951761"/>
                <a:ext cx="1069055" cy="495300"/>
                <a:chOff x="4240100" y="1579325"/>
                <a:chExt cx="1069055" cy="495300"/>
              </a:xfrm>
            </p:grpSpPr>
            <p:sp>
              <p:nvSpPr>
                <p:cNvPr id="1838" name="Google Shape;1838;p9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839" name="Google Shape;1839;p9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grpSp>
          <p:nvGrpSpPr>
            <p:cNvPr id="1840" name="Google Shape;1840;p99"/>
            <p:cNvGrpSpPr/>
            <p:nvPr/>
          </p:nvGrpSpPr>
          <p:grpSpPr>
            <a:xfrm>
              <a:off x="7734388" y="2951761"/>
              <a:ext cx="1073582" cy="495300"/>
              <a:chOff x="6889413" y="1579325"/>
              <a:chExt cx="1073582" cy="495300"/>
            </a:xfrm>
          </p:grpSpPr>
          <p:sp>
            <p:nvSpPr>
              <p:cNvPr id="1841" name="Google Shape;1841;p9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1842" name="Google Shape;1842;p9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1843" name="Google Shape;1843;p99"/>
          <p:cNvGrpSpPr/>
          <p:nvPr/>
        </p:nvGrpSpPr>
        <p:grpSpPr>
          <a:xfrm>
            <a:off x="4011500" y="1313632"/>
            <a:ext cx="4796470" cy="495300"/>
            <a:chOff x="4011500" y="1313632"/>
            <a:chExt cx="4796470" cy="495300"/>
          </a:xfrm>
        </p:grpSpPr>
        <p:grpSp>
          <p:nvGrpSpPr>
            <p:cNvPr id="1844" name="Google Shape;1844;p99"/>
            <p:cNvGrpSpPr/>
            <p:nvPr/>
          </p:nvGrpSpPr>
          <p:grpSpPr>
            <a:xfrm>
              <a:off x="4011500" y="1313632"/>
              <a:ext cx="3722895" cy="495300"/>
              <a:chOff x="4240100" y="1579325"/>
              <a:chExt cx="3722895" cy="495300"/>
            </a:xfrm>
          </p:grpSpPr>
          <p:sp>
            <p:nvSpPr>
              <p:cNvPr id="1845" name="Google Shape;1845;p99"/>
              <p:cNvSpPr/>
              <p:nvPr/>
            </p:nvSpPr>
            <p:spPr>
              <a:xfrm>
                <a:off x="4240100"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846" name="Google Shape;1846;p99"/>
              <p:cNvSpPr/>
              <p:nvPr/>
            </p:nvSpPr>
            <p:spPr>
              <a:xfrm>
                <a:off x="476915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847" name="Google Shape;1847;p99"/>
              <p:cNvSpPr/>
              <p:nvPr/>
            </p:nvSpPr>
            <p:spPr>
              <a:xfrm>
                <a:off x="5302736"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848" name="Google Shape;1848;p99"/>
              <p:cNvSpPr/>
              <p:nvPr/>
            </p:nvSpPr>
            <p:spPr>
              <a:xfrm>
                <a:off x="5831791"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849" name="Google Shape;1849;p99"/>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850" name="Google Shape;1850;p9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51" name="Google Shape;1851;p9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1852" name="Google Shape;1852;p99"/>
            <p:cNvGrpSpPr/>
            <p:nvPr/>
          </p:nvGrpSpPr>
          <p:grpSpPr>
            <a:xfrm>
              <a:off x="7734388" y="1313632"/>
              <a:ext cx="1073582" cy="495300"/>
              <a:chOff x="6889413" y="1579325"/>
              <a:chExt cx="1073582" cy="495300"/>
            </a:xfrm>
          </p:grpSpPr>
          <p:sp>
            <p:nvSpPr>
              <p:cNvPr id="1853" name="Google Shape;1853;p9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1854" name="Google Shape;1854;p9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1855" name="Google Shape;1855;p99"/>
          <p:cNvGrpSpPr/>
          <p:nvPr/>
        </p:nvGrpSpPr>
        <p:grpSpPr>
          <a:xfrm>
            <a:off x="4011500" y="664925"/>
            <a:ext cx="4802895" cy="495300"/>
            <a:chOff x="4011500" y="664925"/>
            <a:chExt cx="4802895" cy="495300"/>
          </a:xfrm>
        </p:grpSpPr>
        <p:grpSp>
          <p:nvGrpSpPr>
            <p:cNvPr id="1856" name="Google Shape;1856;p99"/>
            <p:cNvGrpSpPr/>
            <p:nvPr/>
          </p:nvGrpSpPr>
          <p:grpSpPr>
            <a:xfrm>
              <a:off x="4011500" y="664925"/>
              <a:ext cx="3722895" cy="495300"/>
              <a:chOff x="4240100" y="664925"/>
              <a:chExt cx="3722895" cy="495300"/>
            </a:xfrm>
          </p:grpSpPr>
          <p:sp>
            <p:nvSpPr>
              <p:cNvPr id="1857" name="Google Shape;1857;p99"/>
              <p:cNvSpPr/>
              <p:nvPr/>
            </p:nvSpPr>
            <p:spPr>
              <a:xfrm>
                <a:off x="4240100" y="6649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858" name="Google Shape;1858;p99"/>
              <p:cNvSpPr/>
              <p:nvPr/>
            </p:nvSpPr>
            <p:spPr>
              <a:xfrm>
                <a:off x="4769155"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859" name="Google Shape;1859;p99"/>
              <p:cNvSpPr/>
              <p:nvPr/>
            </p:nvSpPr>
            <p:spPr>
              <a:xfrm>
                <a:off x="5302736"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860" name="Google Shape;1860;p99"/>
              <p:cNvSpPr/>
              <p:nvPr/>
            </p:nvSpPr>
            <p:spPr>
              <a:xfrm>
                <a:off x="5831791"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861" name="Google Shape;1861;p99"/>
              <p:cNvSpPr/>
              <p:nvPr/>
            </p:nvSpPr>
            <p:spPr>
              <a:xfrm>
                <a:off x="6360359"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62" name="Google Shape;1862;p99"/>
              <p:cNvSpPr/>
              <p:nvPr/>
            </p:nvSpPr>
            <p:spPr>
              <a:xfrm>
                <a:off x="6889413"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863" name="Google Shape;1863;p99"/>
              <p:cNvSpPr/>
              <p:nvPr/>
            </p:nvSpPr>
            <p:spPr>
              <a:xfrm>
                <a:off x="7422995"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1864" name="Google Shape;1864;p99"/>
            <p:cNvGrpSpPr/>
            <p:nvPr/>
          </p:nvGrpSpPr>
          <p:grpSpPr>
            <a:xfrm>
              <a:off x="7740813" y="664925"/>
              <a:ext cx="1073582" cy="495300"/>
              <a:chOff x="6743438" y="798400"/>
              <a:chExt cx="1073582" cy="495300"/>
            </a:xfrm>
          </p:grpSpPr>
          <p:sp>
            <p:nvSpPr>
              <p:cNvPr id="1865" name="Google Shape;1865;p99"/>
              <p:cNvSpPr/>
              <p:nvPr/>
            </p:nvSpPr>
            <p:spPr>
              <a:xfrm>
                <a:off x="6743438" y="798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1866" name="Google Shape;1866;p99"/>
              <p:cNvSpPr/>
              <p:nvPr/>
            </p:nvSpPr>
            <p:spPr>
              <a:xfrm>
                <a:off x="7277020" y="798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1867" name="Google Shape;1867;p99"/>
          <p:cNvGrpSpPr/>
          <p:nvPr/>
        </p:nvGrpSpPr>
        <p:grpSpPr>
          <a:xfrm>
            <a:off x="4011500" y="3833643"/>
            <a:ext cx="4800642" cy="495307"/>
            <a:chOff x="4011500" y="3833643"/>
            <a:chExt cx="4800642" cy="495307"/>
          </a:xfrm>
        </p:grpSpPr>
        <p:grpSp>
          <p:nvGrpSpPr>
            <p:cNvPr id="1868" name="Google Shape;1868;p99"/>
            <p:cNvGrpSpPr/>
            <p:nvPr/>
          </p:nvGrpSpPr>
          <p:grpSpPr>
            <a:xfrm>
              <a:off x="4011500" y="3833650"/>
              <a:ext cx="3729325" cy="495300"/>
              <a:chOff x="4240100" y="3833650"/>
              <a:chExt cx="3729325" cy="495300"/>
            </a:xfrm>
          </p:grpSpPr>
          <p:grpSp>
            <p:nvGrpSpPr>
              <p:cNvPr id="1869" name="Google Shape;1869;p99"/>
              <p:cNvGrpSpPr/>
              <p:nvPr/>
            </p:nvGrpSpPr>
            <p:grpSpPr>
              <a:xfrm>
                <a:off x="5302736" y="3833650"/>
                <a:ext cx="2126677" cy="495300"/>
                <a:chOff x="5302736" y="1579325"/>
                <a:chExt cx="2126677" cy="495300"/>
              </a:xfrm>
            </p:grpSpPr>
            <p:sp>
              <p:nvSpPr>
                <p:cNvPr id="1870" name="Google Shape;1870;p99"/>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1" name="Google Shape;1871;p99"/>
                <p:cNvSpPr/>
                <p:nvPr/>
              </p:nvSpPr>
              <p:spPr>
                <a:xfrm>
                  <a:off x="5831791"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872" name="Google Shape;1872;p99"/>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73" name="Google Shape;1873;p9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1874" name="Google Shape;1874;p99"/>
              <p:cNvGrpSpPr/>
              <p:nvPr/>
            </p:nvGrpSpPr>
            <p:grpSpPr>
              <a:xfrm>
                <a:off x="4240100" y="3833650"/>
                <a:ext cx="1069055" cy="495300"/>
                <a:chOff x="4240100" y="1579325"/>
                <a:chExt cx="1069055" cy="495300"/>
              </a:xfrm>
            </p:grpSpPr>
            <p:sp>
              <p:nvSpPr>
                <p:cNvPr id="1875" name="Google Shape;1875;p9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876" name="Google Shape;1876;p9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sp>
            <p:nvSpPr>
              <p:cNvPr id="1877" name="Google Shape;1877;p99"/>
              <p:cNvSpPr/>
              <p:nvPr/>
            </p:nvSpPr>
            <p:spPr>
              <a:xfrm>
                <a:off x="7429425" y="383365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nvGrpSpPr>
            <p:cNvPr id="1878" name="Google Shape;1878;p99"/>
            <p:cNvGrpSpPr/>
            <p:nvPr/>
          </p:nvGrpSpPr>
          <p:grpSpPr>
            <a:xfrm>
              <a:off x="7743088" y="3833643"/>
              <a:ext cx="1069055" cy="495300"/>
              <a:chOff x="4240100" y="1579325"/>
              <a:chExt cx="1069055" cy="495300"/>
            </a:xfrm>
          </p:grpSpPr>
          <p:sp>
            <p:nvSpPr>
              <p:cNvPr id="1879" name="Google Shape;1879;p9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880" name="Google Shape;1880;p9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grpSp>
        <p:nvGrpSpPr>
          <p:cNvPr id="1881" name="Google Shape;1881;p99"/>
          <p:cNvGrpSpPr/>
          <p:nvPr/>
        </p:nvGrpSpPr>
        <p:grpSpPr>
          <a:xfrm>
            <a:off x="4011500" y="4469993"/>
            <a:ext cx="4794205" cy="495300"/>
            <a:chOff x="4011500" y="4469993"/>
            <a:chExt cx="4794205" cy="495300"/>
          </a:xfrm>
        </p:grpSpPr>
        <p:grpSp>
          <p:nvGrpSpPr>
            <p:cNvPr id="1882" name="Google Shape;1882;p99"/>
            <p:cNvGrpSpPr/>
            <p:nvPr/>
          </p:nvGrpSpPr>
          <p:grpSpPr>
            <a:xfrm>
              <a:off x="4011500" y="4469993"/>
              <a:ext cx="3729325" cy="495300"/>
              <a:chOff x="4240100" y="4469993"/>
              <a:chExt cx="3729325" cy="495300"/>
            </a:xfrm>
          </p:grpSpPr>
          <p:grpSp>
            <p:nvGrpSpPr>
              <p:cNvPr id="1883" name="Google Shape;1883;p99"/>
              <p:cNvGrpSpPr/>
              <p:nvPr/>
            </p:nvGrpSpPr>
            <p:grpSpPr>
              <a:xfrm>
                <a:off x="5302736" y="4469993"/>
                <a:ext cx="2126677" cy="495300"/>
                <a:chOff x="5302736" y="1579325"/>
                <a:chExt cx="2126677" cy="495300"/>
              </a:xfrm>
            </p:grpSpPr>
            <p:sp>
              <p:nvSpPr>
                <p:cNvPr id="1884" name="Google Shape;1884;p99"/>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85" name="Google Shape;1885;p99"/>
                <p:cNvSpPr/>
                <p:nvPr/>
              </p:nvSpPr>
              <p:spPr>
                <a:xfrm>
                  <a:off x="5831791"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86" name="Google Shape;1886;p99"/>
                <p:cNvSpPr/>
                <p:nvPr/>
              </p:nvSpPr>
              <p:spPr>
                <a:xfrm>
                  <a:off x="6360359"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887" name="Google Shape;1887;p9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1888" name="Google Shape;1888;p99"/>
              <p:cNvGrpSpPr/>
              <p:nvPr/>
            </p:nvGrpSpPr>
            <p:grpSpPr>
              <a:xfrm>
                <a:off x="4240100" y="4469993"/>
                <a:ext cx="1069055" cy="495300"/>
                <a:chOff x="4240100" y="1579325"/>
                <a:chExt cx="1069055" cy="495300"/>
              </a:xfrm>
            </p:grpSpPr>
            <p:sp>
              <p:nvSpPr>
                <p:cNvPr id="1889" name="Google Shape;1889;p9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890" name="Google Shape;1890;p9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sp>
            <p:nvSpPr>
              <p:cNvPr id="1891" name="Google Shape;1891;p99"/>
              <p:cNvSpPr/>
              <p:nvPr/>
            </p:nvSpPr>
            <p:spPr>
              <a:xfrm>
                <a:off x="7429425" y="4469993"/>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nvGrpSpPr>
            <p:cNvPr id="1892" name="Google Shape;1892;p99"/>
            <p:cNvGrpSpPr/>
            <p:nvPr/>
          </p:nvGrpSpPr>
          <p:grpSpPr>
            <a:xfrm>
              <a:off x="7736650" y="4469993"/>
              <a:ext cx="1069055" cy="495300"/>
              <a:chOff x="4240100" y="1579325"/>
              <a:chExt cx="1069055" cy="495300"/>
            </a:xfrm>
          </p:grpSpPr>
          <p:sp>
            <p:nvSpPr>
              <p:cNvPr id="1893" name="Google Shape;1893;p9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894" name="Google Shape;1894;p9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3"/>
                                        </p:tgtEl>
                                        <p:attrNameLst>
                                          <p:attrName>style.visibility</p:attrName>
                                        </p:attrNameLst>
                                      </p:cBhvr>
                                      <p:to>
                                        <p:strVal val="visible"/>
                                      </p:to>
                                    </p:set>
                                    <p:animEffect filter="fade" transition="in">
                                      <p:cBhvr>
                                        <p:cTn dur="1"/>
                                        <p:tgtEl>
                                          <p:spTgt spid="1843"/>
                                        </p:tgtEl>
                                      </p:cBhvr>
                                    </p:animEffect>
                                  </p:childTnLst>
                                </p:cTn>
                              </p:par>
                              <p:par>
                                <p:cTn fill="hold" nodeType="withEffect" presetClass="entr" presetID="10" presetSubtype="0">
                                  <p:stCondLst>
                                    <p:cond delay="0"/>
                                  </p:stCondLst>
                                  <p:childTnLst>
                                    <p:set>
                                      <p:cBhvr>
                                        <p:cTn dur="1" fill="hold">
                                          <p:stCondLst>
                                            <p:cond delay="0"/>
                                          </p:stCondLst>
                                        </p:cTn>
                                        <p:tgtEl>
                                          <p:spTgt spid="1811"/>
                                        </p:tgtEl>
                                        <p:attrNameLst>
                                          <p:attrName>style.visibility</p:attrName>
                                        </p:attrNameLst>
                                      </p:cBhvr>
                                      <p:to>
                                        <p:strVal val="visible"/>
                                      </p:to>
                                    </p:set>
                                    <p:animEffect filter="fade" transition="in">
                                      <p:cBhvr>
                                        <p:cTn dur="1"/>
                                        <p:tgtEl>
                                          <p:spTgt spid="1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3"/>
                                        </p:tgtEl>
                                        <p:attrNameLst>
                                          <p:attrName>style.visibility</p:attrName>
                                        </p:attrNameLst>
                                      </p:cBhvr>
                                      <p:to>
                                        <p:strVal val="visible"/>
                                      </p:to>
                                    </p:set>
                                    <p:animEffect filter="fade" transition="in">
                                      <p:cBhvr>
                                        <p:cTn dur="1"/>
                                        <p:tgtEl>
                                          <p:spTgt spid="1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5"/>
                                        </p:tgtEl>
                                        <p:attrNameLst>
                                          <p:attrName>style.visibility</p:attrName>
                                        </p:attrNameLst>
                                      </p:cBhvr>
                                      <p:to>
                                        <p:strVal val="visible"/>
                                      </p:to>
                                    </p:set>
                                    <p:animEffect filter="fade" transition="in">
                                      <p:cBhvr>
                                        <p:cTn dur="1"/>
                                        <p:tgtEl>
                                          <p:spTgt spid="1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2"/>
                                        </p:tgtEl>
                                        <p:attrNameLst>
                                          <p:attrName>style.visibility</p:attrName>
                                        </p:attrNameLst>
                                      </p:cBhvr>
                                      <p:to>
                                        <p:strVal val="visible"/>
                                      </p:to>
                                    </p:set>
                                    <p:animEffect filter="fade" transition="in">
                                      <p:cBhvr>
                                        <p:cTn dur="1"/>
                                        <p:tgtEl>
                                          <p:spTgt spid="1812"/>
                                        </p:tgtEl>
                                      </p:cBhvr>
                                    </p:animEffect>
                                  </p:childTnLst>
                                </p:cTn>
                              </p:par>
                              <p:par>
                                <p:cTn fill="hold" nodeType="withEffect" presetClass="entr" presetID="10" presetSubtype="0">
                                  <p:stCondLst>
                                    <p:cond delay="0"/>
                                  </p:stCondLst>
                                  <p:childTnLst>
                                    <p:set>
                                      <p:cBhvr>
                                        <p:cTn dur="1" fill="hold">
                                          <p:stCondLst>
                                            <p:cond delay="0"/>
                                          </p:stCondLst>
                                        </p:cTn>
                                        <p:tgtEl>
                                          <p:spTgt spid="1829"/>
                                        </p:tgtEl>
                                        <p:attrNameLst>
                                          <p:attrName>style.visibility</p:attrName>
                                        </p:attrNameLst>
                                      </p:cBhvr>
                                      <p:to>
                                        <p:strVal val="visible"/>
                                      </p:to>
                                    </p:set>
                                    <p:animEffect filter="fade" transition="in">
                                      <p:cBhvr>
                                        <p:cTn dur="1"/>
                                        <p:tgtEl>
                                          <p:spTgt spid="18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7"/>
                                        </p:tgtEl>
                                        <p:attrNameLst>
                                          <p:attrName>style.visibility</p:attrName>
                                        </p:attrNameLst>
                                      </p:cBhvr>
                                      <p:to>
                                        <p:strVal val="visible"/>
                                      </p:to>
                                    </p:set>
                                    <p:animEffect filter="fade" transition="in">
                                      <p:cBhvr>
                                        <p:cTn dur="1"/>
                                        <p:tgtEl>
                                          <p:spTgt spid="1867"/>
                                        </p:tgtEl>
                                      </p:cBhvr>
                                    </p:animEffect>
                                  </p:childTnLst>
                                </p:cTn>
                              </p:par>
                              <p:par>
                                <p:cTn fill="hold" nodeType="withEffect" presetClass="entr" presetID="10" presetSubtype="0">
                                  <p:stCondLst>
                                    <p:cond delay="0"/>
                                  </p:stCondLst>
                                  <p:childTnLst>
                                    <p:set>
                                      <p:cBhvr>
                                        <p:cTn dur="1" fill="hold">
                                          <p:stCondLst>
                                            <p:cond delay="0"/>
                                          </p:stCondLst>
                                        </p:cTn>
                                        <p:tgtEl>
                                          <p:spTgt spid="1881"/>
                                        </p:tgtEl>
                                        <p:attrNameLst>
                                          <p:attrName>style.visibility</p:attrName>
                                        </p:attrNameLst>
                                      </p:cBhvr>
                                      <p:to>
                                        <p:strVal val="visible"/>
                                      </p:to>
                                    </p:set>
                                    <p:animEffect filter="fade" transition="in">
                                      <p:cBhvr>
                                        <p:cTn dur="1"/>
                                        <p:tgtEl>
                                          <p:spTgt spid="18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4">
                                            <p:txEl>
                                              <p:pRg end="0" st="0"/>
                                            </p:txEl>
                                          </p:spTgt>
                                        </p:tgtEl>
                                        <p:attrNameLst>
                                          <p:attrName>style.visibility</p:attrName>
                                        </p:attrNameLst>
                                      </p:cBhvr>
                                      <p:to>
                                        <p:strVal val="visible"/>
                                      </p:to>
                                    </p:set>
                                    <p:animEffect filter="fade" transition="in">
                                      <p:cBhvr>
                                        <p:cTn dur="1"/>
                                        <p:tgtEl>
                                          <p:spTgt spid="18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4">
                                            <p:txEl>
                                              <p:pRg end="1" st="1"/>
                                            </p:txEl>
                                          </p:spTgt>
                                        </p:tgtEl>
                                        <p:attrNameLst>
                                          <p:attrName>style.visibility</p:attrName>
                                        </p:attrNameLst>
                                      </p:cBhvr>
                                      <p:to>
                                        <p:strVal val="visible"/>
                                      </p:to>
                                    </p:set>
                                    <p:animEffect filter="fade" transition="in">
                                      <p:cBhvr>
                                        <p:cTn dur="1"/>
                                        <p:tgtEl>
                                          <p:spTgt spid="181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898" name="Shape 1898"/>
        <p:cNvGrpSpPr/>
        <p:nvPr/>
      </p:nvGrpSpPr>
      <p:grpSpPr>
        <a:xfrm>
          <a:off x="0" y="0"/>
          <a:ext cx="0" cy="0"/>
          <a:chOff x="0" y="0"/>
          <a:chExt cx="0" cy="0"/>
        </a:xfrm>
      </p:grpSpPr>
      <p:sp>
        <p:nvSpPr>
          <p:cNvPr id="1899" name="Google Shape;1899;p10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case performance?</a:t>
            </a:r>
            <a:endParaRPr/>
          </a:p>
        </p:txBody>
      </p:sp>
      <p:sp>
        <p:nvSpPr>
          <p:cNvPr id="1900" name="Google Shape;1900;p10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worst case performance for Quick Select? Give an array that causes this worst case (assuming we always pick leftmost item as pivot).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04" name="Shape 1904"/>
        <p:cNvGrpSpPr/>
        <p:nvPr/>
      </p:nvGrpSpPr>
      <p:grpSpPr>
        <a:xfrm>
          <a:off x="0" y="0"/>
          <a:ext cx="0" cy="0"/>
          <a:chOff x="0" y="0"/>
          <a:chExt cx="0" cy="0"/>
        </a:xfrm>
      </p:grpSpPr>
      <p:sp>
        <p:nvSpPr>
          <p:cNvPr id="1905" name="Google Shape;1905;p10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case performance?</a:t>
            </a:r>
            <a:endParaRPr/>
          </a:p>
        </p:txBody>
      </p:sp>
      <p:sp>
        <p:nvSpPr>
          <p:cNvPr id="1906" name="Google Shape;1906;p10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worst case performance for Quick Select? Give an array that causes this worst case </a:t>
            </a:r>
            <a:r>
              <a:rPr lang="en"/>
              <a:t>(assuming we always pick leftmost item as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Worst asymptotic performance Θ(N</a:t>
            </a:r>
            <a:r>
              <a:rPr baseline="30000" lang="en"/>
              <a:t>2</a:t>
            </a:r>
            <a:r>
              <a:rPr lang="en"/>
              <a:t>) occurs if array is in sorted order.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[1 2 3 4 5 6 7 8 9 10 … N]</a:t>
            </a:r>
            <a:endParaRPr/>
          </a:p>
          <a:p>
            <a:pPr indent="0" lvl="0" marL="0" rtl="0" algn="l">
              <a:spcBef>
                <a:spcPts val="600"/>
              </a:spcBef>
              <a:spcAft>
                <a:spcPts val="0"/>
              </a:spcAft>
              <a:buClr>
                <a:schemeClr val="dk1"/>
              </a:buClr>
              <a:buSzPts val="1100"/>
              <a:buFont typeface="Arial"/>
              <a:buNone/>
            </a:pPr>
            <a:r>
              <a:rPr lang="en"/>
              <a:t>[1 </a:t>
            </a:r>
            <a:r>
              <a:rPr b="1" lang="en"/>
              <a:t>2 3 4 5 6 7 8 9 10 … N</a:t>
            </a:r>
            <a:r>
              <a:rPr lang="en"/>
              <a:t>]</a:t>
            </a:r>
            <a:endParaRPr/>
          </a:p>
          <a:p>
            <a:pPr indent="0" lvl="0" marL="0" rtl="0" algn="l">
              <a:spcBef>
                <a:spcPts val="600"/>
              </a:spcBef>
              <a:spcAft>
                <a:spcPts val="0"/>
              </a:spcAft>
              <a:buClr>
                <a:schemeClr val="dk1"/>
              </a:buClr>
              <a:buSzPts val="1100"/>
              <a:buFont typeface="Arial"/>
              <a:buNone/>
            </a:pPr>
            <a:r>
              <a:rPr lang="en"/>
              <a:t>[1 2</a:t>
            </a:r>
            <a:r>
              <a:rPr b="1" lang="en"/>
              <a:t> 3 4 5 6 7 8 9 10 … N</a:t>
            </a:r>
            <a:r>
              <a:rPr lang="en"/>
              <a:t>]</a:t>
            </a:r>
            <a:endParaRPr/>
          </a:p>
          <a:p>
            <a:pPr indent="0" lvl="0" marL="0" rtl="0" algn="l">
              <a:spcBef>
                <a:spcPts val="600"/>
              </a:spcBef>
              <a:spcAft>
                <a:spcPts val="0"/>
              </a:spcAft>
              <a:buNone/>
            </a:pPr>
            <a:r>
              <a:rPr lang="en"/>
              <a:t>…</a:t>
            </a:r>
            <a:endParaRPr/>
          </a:p>
          <a:p>
            <a:pPr indent="0" lvl="0" marL="0" rtl="0" algn="l">
              <a:spcBef>
                <a:spcPts val="600"/>
              </a:spcBef>
              <a:spcAft>
                <a:spcPts val="0"/>
              </a:spcAft>
              <a:buNone/>
            </a:pPr>
            <a:r>
              <a:rPr lang="en"/>
              <a:t>[1 2 3 4 5 … </a:t>
            </a:r>
            <a:r>
              <a:rPr b="1" lang="en"/>
              <a:t>N/2</a:t>
            </a:r>
            <a:r>
              <a:rPr lang="en"/>
              <a:t> … 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grpSp>
        <p:nvGrpSpPr>
          <p:cNvPr id="1911" name="Google Shape;1911;p102"/>
          <p:cNvGrpSpPr/>
          <p:nvPr/>
        </p:nvGrpSpPr>
        <p:grpSpPr>
          <a:xfrm>
            <a:off x="900363" y="2056700"/>
            <a:ext cx="5111700" cy="655969"/>
            <a:chOff x="1890963" y="1602881"/>
            <a:chExt cx="5111700" cy="655969"/>
          </a:xfrm>
        </p:grpSpPr>
        <p:grpSp>
          <p:nvGrpSpPr>
            <p:cNvPr id="1912" name="Google Shape;1912;p102"/>
            <p:cNvGrpSpPr/>
            <p:nvPr/>
          </p:nvGrpSpPr>
          <p:grpSpPr>
            <a:xfrm>
              <a:off x="1890963" y="1913250"/>
              <a:ext cx="5111700" cy="345600"/>
              <a:chOff x="1890963" y="1913250"/>
              <a:chExt cx="5111700" cy="345600"/>
            </a:xfrm>
          </p:grpSpPr>
          <p:sp>
            <p:nvSpPr>
              <p:cNvPr id="1913" name="Google Shape;1913;p102"/>
              <p:cNvSpPr/>
              <p:nvPr/>
            </p:nvSpPr>
            <p:spPr>
              <a:xfrm>
                <a:off x="1890963" y="191325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914" name="Google Shape;1914;p102"/>
              <p:cNvSpPr/>
              <p:nvPr/>
            </p:nvSpPr>
            <p:spPr>
              <a:xfrm>
                <a:off x="4047604" y="191325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1915" name="Google Shape;1915;p102"/>
            <p:cNvCxnSpPr>
              <a:stCxn id="1916" idx="2"/>
              <a:endCxn id="1914" idx="0"/>
            </p:cNvCxnSpPr>
            <p:nvPr/>
          </p:nvCxnSpPr>
          <p:spPr>
            <a:xfrm flipH="1" rot="-5400000">
              <a:off x="2870929" y="679781"/>
              <a:ext cx="310500" cy="2156700"/>
            </a:xfrm>
            <a:prstGeom prst="curvedConnector3">
              <a:avLst>
                <a:gd fmla="val 49979" name="adj1"/>
              </a:avLst>
            </a:prstGeom>
            <a:noFill/>
            <a:ln cap="flat" cmpd="sng" w="19050">
              <a:solidFill>
                <a:schemeClr val="dk2"/>
              </a:solidFill>
              <a:prstDash val="solid"/>
              <a:round/>
              <a:headEnd len="med" w="med" type="none"/>
              <a:tailEnd len="med" w="med" type="triangle"/>
            </a:ln>
          </p:spPr>
        </p:cxnSp>
      </p:grpSp>
      <p:sp>
        <p:nvSpPr>
          <p:cNvPr id="1917" name="Google Shape;1917;p102"/>
          <p:cNvSpPr/>
          <p:nvPr/>
        </p:nvSpPr>
        <p:spPr>
          <a:xfrm>
            <a:off x="3170266" y="2372323"/>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8" name="Google Shape;1918;p102"/>
          <p:cNvSpPr/>
          <p:nvPr/>
        </p:nvSpPr>
        <p:spPr>
          <a:xfrm>
            <a:off x="900525" y="2367075"/>
            <a:ext cx="21567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0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Performance</a:t>
            </a:r>
            <a:endParaRPr/>
          </a:p>
        </p:txBody>
      </p:sp>
      <p:sp>
        <p:nvSpPr>
          <p:cNvPr id="1920" name="Google Shape;1920;p10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 average, Quick Select will take Θ(N) time.</a:t>
            </a:r>
            <a:endParaRPr/>
          </a:p>
          <a:p>
            <a:pPr indent="-342900" lvl="0" marL="457200" rtl="0" algn="l">
              <a:spcBef>
                <a:spcPts val="600"/>
              </a:spcBef>
              <a:spcAft>
                <a:spcPts val="0"/>
              </a:spcAft>
              <a:buSzPts val="1800"/>
              <a:buChar char="●"/>
            </a:pPr>
            <a:r>
              <a:rPr lang="en"/>
              <a:t>Intuitive picture (not a proof!):</a:t>
            </a:r>
            <a:endParaRPr/>
          </a:p>
          <a:p>
            <a:pPr indent="0" lvl="0" marL="0" rtl="0" algn="l">
              <a:spcBef>
                <a:spcPts val="600"/>
              </a:spcBef>
              <a:spcAft>
                <a:spcPts val="0"/>
              </a:spcAft>
              <a:buNone/>
            </a:pPr>
            <a:r>
              <a:t/>
            </a:r>
            <a:endParaRPr/>
          </a:p>
        </p:txBody>
      </p:sp>
      <p:grpSp>
        <p:nvGrpSpPr>
          <p:cNvPr id="1921" name="Google Shape;1921;p102"/>
          <p:cNvGrpSpPr/>
          <p:nvPr/>
        </p:nvGrpSpPr>
        <p:grpSpPr>
          <a:xfrm>
            <a:off x="900379" y="1711100"/>
            <a:ext cx="5147834" cy="345600"/>
            <a:chOff x="1890979" y="1253900"/>
            <a:chExt cx="5147834" cy="345600"/>
          </a:xfrm>
        </p:grpSpPr>
        <p:sp>
          <p:nvSpPr>
            <p:cNvPr id="1922" name="Google Shape;1922;p102"/>
            <p:cNvSpPr/>
            <p:nvPr/>
          </p:nvSpPr>
          <p:spPr>
            <a:xfrm>
              <a:off x="1927113" y="125390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6" name="Google Shape;1916;p102"/>
            <p:cNvSpPr/>
            <p:nvPr/>
          </p:nvSpPr>
          <p:spPr>
            <a:xfrm>
              <a:off x="1890979" y="1253900"/>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1923" name="Google Shape;1923;p102"/>
          <p:cNvGrpSpPr/>
          <p:nvPr/>
        </p:nvGrpSpPr>
        <p:grpSpPr>
          <a:xfrm>
            <a:off x="900363" y="2717923"/>
            <a:ext cx="5111700" cy="661227"/>
            <a:chOff x="1890963" y="2260723"/>
            <a:chExt cx="5111700" cy="661227"/>
          </a:xfrm>
        </p:grpSpPr>
        <p:grpSp>
          <p:nvGrpSpPr>
            <p:cNvPr id="1924" name="Google Shape;1924;p102"/>
            <p:cNvGrpSpPr/>
            <p:nvPr/>
          </p:nvGrpSpPr>
          <p:grpSpPr>
            <a:xfrm>
              <a:off x="1890963" y="2572600"/>
              <a:ext cx="5111700" cy="349350"/>
              <a:chOff x="1776663" y="2925000"/>
              <a:chExt cx="5111700" cy="349350"/>
            </a:xfrm>
          </p:grpSpPr>
          <p:grpSp>
            <p:nvGrpSpPr>
              <p:cNvPr id="1925" name="Google Shape;1925;p102"/>
              <p:cNvGrpSpPr/>
              <p:nvPr/>
            </p:nvGrpSpPr>
            <p:grpSpPr>
              <a:xfrm>
                <a:off x="1776663" y="2925000"/>
                <a:ext cx="5111700" cy="349350"/>
                <a:chOff x="1890963" y="1913250"/>
                <a:chExt cx="5111700" cy="349350"/>
              </a:xfrm>
            </p:grpSpPr>
            <p:sp>
              <p:nvSpPr>
                <p:cNvPr id="1926" name="Google Shape;1926;p102"/>
                <p:cNvSpPr/>
                <p:nvPr/>
              </p:nvSpPr>
              <p:spPr>
                <a:xfrm>
                  <a:off x="1890963" y="191325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27" name="Google Shape;1927;p102"/>
                <p:cNvSpPr/>
                <p:nvPr/>
              </p:nvSpPr>
              <p:spPr>
                <a:xfrm>
                  <a:off x="4047204" y="19170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1928" name="Google Shape;1928;p102"/>
              <p:cNvSpPr/>
              <p:nvPr/>
            </p:nvSpPr>
            <p:spPr>
              <a:xfrm>
                <a:off x="1776825" y="2925000"/>
                <a:ext cx="21561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9" name="Google Shape;1929;p102"/>
            <p:cNvSpPr/>
            <p:nvPr/>
          </p:nvSpPr>
          <p:spPr>
            <a:xfrm>
              <a:off x="5493141" y="25726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930" name="Google Shape;1930;p102"/>
            <p:cNvCxnSpPr>
              <a:stCxn id="1917" idx="2"/>
              <a:endCxn id="1929" idx="0"/>
            </p:cNvCxnSpPr>
            <p:nvPr/>
          </p:nvCxnSpPr>
          <p:spPr>
            <a:xfrm flipH="1" rot="-5400000">
              <a:off x="4727866" y="1750573"/>
              <a:ext cx="312000" cy="1332300"/>
            </a:xfrm>
            <a:prstGeom prst="curvedConnector3">
              <a:avLst>
                <a:gd fmla="val 49980" name="adj1"/>
              </a:avLst>
            </a:prstGeom>
            <a:noFill/>
            <a:ln cap="flat" cmpd="sng" w="19050">
              <a:solidFill>
                <a:schemeClr val="dk2"/>
              </a:solidFill>
              <a:prstDash val="solid"/>
              <a:round/>
              <a:headEnd len="med" w="med" type="none"/>
              <a:tailEnd len="med" w="med" type="triangle"/>
            </a:ln>
          </p:spPr>
        </p:cxnSp>
      </p:grpSp>
      <p:sp>
        <p:nvSpPr>
          <p:cNvPr id="1931" name="Google Shape;1931;p102"/>
          <p:cNvSpPr/>
          <p:nvPr/>
        </p:nvSpPr>
        <p:spPr>
          <a:xfrm>
            <a:off x="4616250" y="3029800"/>
            <a:ext cx="13959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02"/>
          <p:cNvSpPr/>
          <p:nvPr/>
        </p:nvSpPr>
        <p:spPr>
          <a:xfrm>
            <a:off x="3170265" y="3033554"/>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1933" name="Google Shape;1933;p102"/>
          <p:cNvGrpSpPr/>
          <p:nvPr/>
        </p:nvGrpSpPr>
        <p:grpSpPr>
          <a:xfrm>
            <a:off x="900363" y="3379154"/>
            <a:ext cx="5111787" cy="682046"/>
            <a:chOff x="1890963" y="2921954"/>
            <a:chExt cx="5111787" cy="682046"/>
          </a:xfrm>
        </p:grpSpPr>
        <p:grpSp>
          <p:nvGrpSpPr>
            <p:cNvPr id="1934" name="Google Shape;1934;p102"/>
            <p:cNvGrpSpPr/>
            <p:nvPr/>
          </p:nvGrpSpPr>
          <p:grpSpPr>
            <a:xfrm>
              <a:off x="1890963" y="3258400"/>
              <a:ext cx="5111787" cy="345600"/>
              <a:chOff x="1890963" y="3258400"/>
              <a:chExt cx="5111787" cy="345600"/>
            </a:xfrm>
          </p:grpSpPr>
          <p:grpSp>
            <p:nvGrpSpPr>
              <p:cNvPr id="1935" name="Google Shape;1935;p102"/>
              <p:cNvGrpSpPr/>
              <p:nvPr/>
            </p:nvGrpSpPr>
            <p:grpSpPr>
              <a:xfrm>
                <a:off x="1890963" y="3258400"/>
                <a:ext cx="5111700" cy="345600"/>
                <a:chOff x="1890963" y="2572600"/>
                <a:chExt cx="5111700" cy="345600"/>
              </a:xfrm>
            </p:grpSpPr>
            <p:grpSp>
              <p:nvGrpSpPr>
                <p:cNvPr id="1936" name="Google Shape;1936;p102"/>
                <p:cNvGrpSpPr/>
                <p:nvPr/>
              </p:nvGrpSpPr>
              <p:grpSpPr>
                <a:xfrm>
                  <a:off x="1890963" y="2572600"/>
                  <a:ext cx="5111700" cy="345600"/>
                  <a:chOff x="1776663" y="2925000"/>
                  <a:chExt cx="5111700" cy="345600"/>
                </a:xfrm>
              </p:grpSpPr>
              <p:sp>
                <p:nvSpPr>
                  <p:cNvPr id="1937" name="Google Shape;1937;p102"/>
                  <p:cNvSpPr/>
                  <p:nvPr/>
                </p:nvSpPr>
                <p:spPr>
                  <a:xfrm>
                    <a:off x="1776663" y="292500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8" name="Google Shape;1938;p102"/>
                  <p:cNvSpPr/>
                  <p:nvPr/>
                </p:nvSpPr>
                <p:spPr>
                  <a:xfrm>
                    <a:off x="1776825" y="2925000"/>
                    <a:ext cx="21798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9" name="Google Shape;1939;p102"/>
                <p:cNvSpPr/>
                <p:nvPr/>
              </p:nvSpPr>
              <p:spPr>
                <a:xfrm>
                  <a:off x="5493141" y="25726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1940" name="Google Shape;1940;p102"/>
              <p:cNvSpPr/>
              <p:nvPr/>
            </p:nvSpPr>
            <p:spPr>
              <a:xfrm>
                <a:off x="5606850" y="3258400"/>
                <a:ext cx="13959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02"/>
              <p:cNvSpPr/>
              <p:nvPr/>
            </p:nvSpPr>
            <p:spPr>
              <a:xfrm>
                <a:off x="4855429" y="32584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1942" name="Google Shape;1942;p102"/>
            <p:cNvCxnSpPr>
              <a:stCxn id="1932" idx="2"/>
              <a:endCxn id="1941" idx="0"/>
            </p:cNvCxnSpPr>
            <p:nvPr/>
          </p:nvCxnSpPr>
          <p:spPr>
            <a:xfrm flipH="1" rot="-5400000">
              <a:off x="4396815" y="2742854"/>
              <a:ext cx="336300" cy="694500"/>
            </a:xfrm>
            <a:prstGeom prst="curvedConnector3">
              <a:avLst>
                <a:gd fmla="val 50022" name="adj1"/>
              </a:avLst>
            </a:prstGeom>
            <a:noFill/>
            <a:ln cap="flat" cmpd="sng" w="19050">
              <a:solidFill>
                <a:schemeClr val="dk2"/>
              </a:solidFill>
              <a:prstDash val="solid"/>
              <a:round/>
              <a:headEnd len="med" w="med" type="none"/>
              <a:tailEnd len="med" w="med" type="triangle"/>
            </a:ln>
          </p:spPr>
        </p:cxnSp>
      </p:grpSp>
      <p:sp>
        <p:nvSpPr>
          <p:cNvPr id="1943" name="Google Shape;1943;p102"/>
          <p:cNvSpPr/>
          <p:nvPr/>
        </p:nvSpPr>
        <p:spPr>
          <a:xfrm>
            <a:off x="3194102" y="3719604"/>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44" name="Google Shape;1944;p102"/>
          <p:cNvSpPr/>
          <p:nvPr/>
        </p:nvSpPr>
        <p:spPr>
          <a:xfrm>
            <a:off x="3992725" y="3724375"/>
            <a:ext cx="492000" cy="3330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02"/>
          <p:cNvSpPr/>
          <p:nvPr/>
        </p:nvSpPr>
        <p:spPr>
          <a:xfrm>
            <a:off x="3080391" y="3719613"/>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1946" name="Google Shape;1946;p102"/>
          <p:cNvGrpSpPr/>
          <p:nvPr/>
        </p:nvGrpSpPr>
        <p:grpSpPr>
          <a:xfrm>
            <a:off x="900362" y="4065204"/>
            <a:ext cx="5111787" cy="684625"/>
            <a:chOff x="852738" y="4278854"/>
            <a:chExt cx="5111787" cy="684625"/>
          </a:xfrm>
        </p:grpSpPr>
        <p:grpSp>
          <p:nvGrpSpPr>
            <p:cNvPr id="1947" name="Google Shape;1947;p102"/>
            <p:cNvGrpSpPr/>
            <p:nvPr/>
          </p:nvGrpSpPr>
          <p:grpSpPr>
            <a:xfrm>
              <a:off x="852738" y="4609725"/>
              <a:ext cx="5111787" cy="349612"/>
              <a:chOff x="852738" y="4601525"/>
              <a:chExt cx="5111787" cy="349612"/>
            </a:xfrm>
          </p:grpSpPr>
          <p:grpSp>
            <p:nvGrpSpPr>
              <p:cNvPr id="1948" name="Google Shape;1948;p102"/>
              <p:cNvGrpSpPr/>
              <p:nvPr/>
            </p:nvGrpSpPr>
            <p:grpSpPr>
              <a:xfrm>
                <a:off x="852738" y="4601525"/>
                <a:ext cx="5111787" cy="345600"/>
                <a:chOff x="1890963" y="3258400"/>
                <a:chExt cx="5111787" cy="345600"/>
              </a:xfrm>
            </p:grpSpPr>
            <p:grpSp>
              <p:nvGrpSpPr>
                <p:cNvPr id="1949" name="Google Shape;1949;p102"/>
                <p:cNvGrpSpPr/>
                <p:nvPr/>
              </p:nvGrpSpPr>
              <p:grpSpPr>
                <a:xfrm>
                  <a:off x="1890963" y="3258400"/>
                  <a:ext cx="5111700" cy="345600"/>
                  <a:chOff x="1890963" y="2572600"/>
                  <a:chExt cx="5111700" cy="345600"/>
                </a:xfrm>
              </p:grpSpPr>
              <p:grpSp>
                <p:nvGrpSpPr>
                  <p:cNvPr id="1950" name="Google Shape;1950;p102"/>
                  <p:cNvGrpSpPr/>
                  <p:nvPr/>
                </p:nvGrpSpPr>
                <p:grpSpPr>
                  <a:xfrm>
                    <a:off x="1890963" y="2572600"/>
                    <a:ext cx="5111700" cy="345600"/>
                    <a:chOff x="1776663" y="2925000"/>
                    <a:chExt cx="5111700" cy="345600"/>
                  </a:xfrm>
                </p:grpSpPr>
                <p:sp>
                  <p:nvSpPr>
                    <p:cNvPr id="1951" name="Google Shape;1951;p102"/>
                    <p:cNvSpPr/>
                    <p:nvPr/>
                  </p:nvSpPr>
                  <p:spPr>
                    <a:xfrm>
                      <a:off x="1776663" y="292500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52" name="Google Shape;1952;p102"/>
                    <p:cNvSpPr/>
                    <p:nvPr/>
                  </p:nvSpPr>
                  <p:spPr>
                    <a:xfrm>
                      <a:off x="1776825" y="2925000"/>
                      <a:ext cx="21798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3" name="Google Shape;1953;p102"/>
                  <p:cNvSpPr/>
                  <p:nvPr/>
                </p:nvSpPr>
                <p:spPr>
                  <a:xfrm>
                    <a:off x="5493141" y="25726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1954" name="Google Shape;1954;p102"/>
                <p:cNvSpPr/>
                <p:nvPr/>
              </p:nvSpPr>
              <p:spPr>
                <a:xfrm>
                  <a:off x="5606850" y="3258400"/>
                  <a:ext cx="13959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02"/>
                <p:cNvSpPr/>
                <p:nvPr/>
              </p:nvSpPr>
              <p:spPr>
                <a:xfrm>
                  <a:off x="4855429" y="32584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1956" name="Google Shape;1956;p102"/>
              <p:cNvSpPr/>
              <p:nvPr/>
            </p:nvSpPr>
            <p:spPr>
              <a:xfrm>
                <a:off x="3945100" y="4610300"/>
                <a:ext cx="492000" cy="3330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02"/>
              <p:cNvSpPr/>
              <p:nvPr/>
            </p:nvSpPr>
            <p:spPr>
              <a:xfrm>
                <a:off x="3032766" y="4605538"/>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1958" name="Google Shape;1958;p102"/>
            <p:cNvCxnSpPr>
              <a:stCxn id="1943" idx="2"/>
              <a:endCxn id="1959" idx="0"/>
            </p:cNvCxnSpPr>
            <p:nvPr/>
          </p:nvCxnSpPr>
          <p:spPr>
            <a:xfrm flipH="1" rot="-5400000">
              <a:off x="3086027" y="4396154"/>
              <a:ext cx="339000" cy="104400"/>
            </a:xfrm>
            <a:prstGeom prst="curvedConnector3">
              <a:avLst>
                <a:gd fmla="val 50004" name="adj1"/>
              </a:avLst>
            </a:prstGeom>
            <a:noFill/>
            <a:ln cap="flat" cmpd="sng" w="19050">
              <a:solidFill>
                <a:schemeClr val="dk2"/>
              </a:solidFill>
              <a:prstDash val="solid"/>
              <a:round/>
              <a:headEnd len="med" w="med" type="none"/>
              <a:tailEnd len="med" w="med" type="triangle"/>
            </a:ln>
          </p:spPr>
        </p:cxnSp>
        <p:sp>
          <p:nvSpPr>
            <p:cNvPr id="1959" name="Google Shape;1959;p102"/>
            <p:cNvSpPr/>
            <p:nvPr/>
          </p:nvSpPr>
          <p:spPr>
            <a:xfrm>
              <a:off x="3250954" y="4617879"/>
              <a:ext cx="113700" cy="345600"/>
            </a:xfrm>
            <a:prstGeom prst="rect">
              <a:avLst/>
            </a:prstGeom>
            <a:solidFill>
              <a:srgbClr val="99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1960" name="Google Shape;1960;p102"/>
          <p:cNvGrpSpPr/>
          <p:nvPr/>
        </p:nvGrpSpPr>
        <p:grpSpPr>
          <a:xfrm>
            <a:off x="6048200" y="1391100"/>
            <a:ext cx="2869650" cy="2747100"/>
            <a:chOff x="6048200" y="1391100"/>
            <a:chExt cx="2869650" cy="2747100"/>
          </a:xfrm>
        </p:grpSpPr>
        <p:sp>
          <p:nvSpPr>
            <p:cNvPr id="1961" name="Google Shape;1961;p102"/>
            <p:cNvSpPr txBox="1"/>
            <p:nvPr/>
          </p:nvSpPr>
          <p:spPr>
            <a:xfrm>
              <a:off x="6048200" y="2349200"/>
              <a:ext cx="13959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compares</a:t>
              </a:r>
              <a:endParaRPr/>
            </a:p>
          </p:txBody>
        </p:sp>
        <p:sp>
          <p:nvSpPr>
            <p:cNvPr id="1962" name="Google Shape;1962;p102"/>
            <p:cNvSpPr txBox="1"/>
            <p:nvPr/>
          </p:nvSpPr>
          <p:spPr>
            <a:xfrm>
              <a:off x="6062575" y="3077800"/>
              <a:ext cx="15528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~N/2 compares</a:t>
              </a:r>
              <a:endParaRPr/>
            </a:p>
          </p:txBody>
        </p:sp>
        <p:sp>
          <p:nvSpPr>
            <p:cNvPr id="1963" name="Google Shape;1963;p102"/>
            <p:cNvSpPr txBox="1"/>
            <p:nvPr/>
          </p:nvSpPr>
          <p:spPr>
            <a:xfrm>
              <a:off x="6048200" y="3730200"/>
              <a:ext cx="15528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~N/4 compares</a:t>
              </a:r>
              <a:endParaRPr/>
            </a:p>
          </p:txBody>
        </p:sp>
        <p:cxnSp>
          <p:nvCxnSpPr>
            <p:cNvPr id="1964" name="Google Shape;1964;p102"/>
            <p:cNvCxnSpPr/>
            <p:nvPr/>
          </p:nvCxnSpPr>
          <p:spPr>
            <a:xfrm flipH="1">
              <a:off x="6169500" y="1904025"/>
              <a:ext cx="1113000" cy="358800"/>
            </a:xfrm>
            <a:prstGeom prst="straightConnector1">
              <a:avLst/>
            </a:prstGeom>
            <a:noFill/>
            <a:ln cap="flat" cmpd="sng" w="19050">
              <a:solidFill>
                <a:schemeClr val="dk2"/>
              </a:solidFill>
              <a:prstDash val="solid"/>
              <a:round/>
              <a:headEnd len="med" w="med" type="none"/>
              <a:tailEnd len="med" w="med" type="triangle"/>
            </a:ln>
          </p:spPr>
        </p:cxnSp>
        <p:sp>
          <p:nvSpPr>
            <p:cNvPr id="1965" name="Google Shape;1965;p102"/>
            <p:cNvSpPr txBox="1"/>
            <p:nvPr/>
          </p:nvSpPr>
          <p:spPr>
            <a:xfrm>
              <a:off x="7365050" y="1391100"/>
              <a:ext cx="1552800" cy="1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 average, pivot ends up about halfway</a:t>
              </a:r>
              <a:endParaRPr/>
            </a:p>
          </p:txBody>
        </p:sp>
      </p:grpSp>
      <p:sp>
        <p:nvSpPr>
          <p:cNvPr id="1966" name="Google Shape;1966;p102"/>
          <p:cNvSpPr txBox="1"/>
          <p:nvPr/>
        </p:nvSpPr>
        <p:spPr>
          <a:xfrm>
            <a:off x="5178650" y="858600"/>
            <a:ext cx="38517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 + N/2 + N/4 + … + 1 = Θ(N)</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1"/>
                                        </p:tgtEl>
                                        <p:attrNameLst>
                                          <p:attrName>style.visibility</p:attrName>
                                        </p:attrNameLst>
                                      </p:cBhvr>
                                      <p:to>
                                        <p:strVal val="visible"/>
                                      </p:to>
                                    </p:set>
                                    <p:animEffect filter="fade" transition="in">
                                      <p:cBhvr>
                                        <p:cTn dur="1000"/>
                                        <p:tgtEl>
                                          <p:spTgt spid="19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8"/>
                                        </p:tgtEl>
                                        <p:attrNameLst>
                                          <p:attrName>style.visibility</p:attrName>
                                        </p:attrNameLst>
                                      </p:cBhvr>
                                      <p:to>
                                        <p:strVal val="visible"/>
                                      </p:to>
                                    </p:set>
                                    <p:animEffect filter="fade" transition="in">
                                      <p:cBhvr>
                                        <p:cTn dur="1000"/>
                                        <p:tgtEl>
                                          <p:spTgt spid="19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7"/>
                                        </p:tgtEl>
                                        <p:attrNameLst>
                                          <p:attrName>style.visibility</p:attrName>
                                        </p:attrNameLst>
                                      </p:cBhvr>
                                      <p:to>
                                        <p:strVal val="visible"/>
                                      </p:to>
                                    </p:set>
                                    <p:animEffect filter="fade" transition="in">
                                      <p:cBhvr>
                                        <p:cTn dur="1000"/>
                                        <p:tgtEl>
                                          <p:spTgt spid="19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3"/>
                                        </p:tgtEl>
                                        <p:attrNameLst>
                                          <p:attrName>style.visibility</p:attrName>
                                        </p:attrNameLst>
                                      </p:cBhvr>
                                      <p:to>
                                        <p:strVal val="visible"/>
                                      </p:to>
                                    </p:set>
                                    <p:animEffect filter="fade" transition="in">
                                      <p:cBhvr>
                                        <p:cTn dur="1000"/>
                                        <p:tgtEl>
                                          <p:spTgt spid="19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gtEl>
                                        <p:attrNameLst>
                                          <p:attrName>style.visibility</p:attrName>
                                        </p:attrNameLst>
                                      </p:cBhvr>
                                      <p:to>
                                        <p:strVal val="visible"/>
                                      </p:to>
                                    </p:set>
                                    <p:animEffect filter="fade" transition="in">
                                      <p:cBhvr>
                                        <p:cTn dur="1000"/>
                                        <p:tgtEl>
                                          <p:spTgt spid="19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2"/>
                                        </p:tgtEl>
                                        <p:attrNameLst>
                                          <p:attrName>style.visibility</p:attrName>
                                        </p:attrNameLst>
                                      </p:cBhvr>
                                      <p:to>
                                        <p:strVal val="visible"/>
                                      </p:to>
                                    </p:set>
                                    <p:animEffect filter="fade" transition="in">
                                      <p:cBhvr>
                                        <p:cTn dur="1000"/>
                                        <p:tgtEl>
                                          <p:spTgt spid="19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3"/>
                                        </p:tgtEl>
                                        <p:attrNameLst>
                                          <p:attrName>style.visibility</p:attrName>
                                        </p:attrNameLst>
                                      </p:cBhvr>
                                      <p:to>
                                        <p:strVal val="visible"/>
                                      </p:to>
                                    </p:set>
                                    <p:animEffect filter="fade" transition="in">
                                      <p:cBhvr>
                                        <p:cTn dur="1000"/>
                                        <p:tgtEl>
                                          <p:spTgt spid="1933"/>
                                        </p:tgtEl>
                                      </p:cBhvr>
                                    </p:animEffect>
                                  </p:childTnLst>
                                </p:cTn>
                              </p:par>
                              <p:par>
                                <p:cTn fill="hold" nodeType="withEffect" presetClass="entr" presetID="10" presetSubtype="0">
                                  <p:stCondLst>
                                    <p:cond delay="0"/>
                                  </p:stCondLst>
                                  <p:childTnLst>
                                    <p:set>
                                      <p:cBhvr>
                                        <p:cTn dur="1" fill="hold">
                                          <p:stCondLst>
                                            <p:cond delay="0"/>
                                          </p:stCondLst>
                                        </p:cTn>
                                        <p:tgtEl>
                                          <p:spTgt spid="1945"/>
                                        </p:tgtEl>
                                        <p:attrNameLst>
                                          <p:attrName>style.visibility</p:attrName>
                                        </p:attrNameLst>
                                      </p:cBhvr>
                                      <p:to>
                                        <p:strVal val="visible"/>
                                      </p:to>
                                    </p:set>
                                    <p:animEffect filter="fade" transition="in">
                                      <p:cBhvr>
                                        <p:cTn dur="1000"/>
                                        <p:tgtEl>
                                          <p:spTgt spid="19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4"/>
                                        </p:tgtEl>
                                        <p:attrNameLst>
                                          <p:attrName>style.visibility</p:attrName>
                                        </p:attrNameLst>
                                      </p:cBhvr>
                                      <p:to>
                                        <p:strVal val="visible"/>
                                      </p:to>
                                    </p:set>
                                    <p:animEffect filter="fade" transition="in">
                                      <p:cBhvr>
                                        <p:cTn dur="1000"/>
                                        <p:tgtEl>
                                          <p:spTgt spid="19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3"/>
                                        </p:tgtEl>
                                        <p:attrNameLst>
                                          <p:attrName>style.visibility</p:attrName>
                                        </p:attrNameLst>
                                      </p:cBhvr>
                                      <p:to>
                                        <p:strVal val="visible"/>
                                      </p:to>
                                    </p:set>
                                    <p:animEffect filter="fade" transition="in">
                                      <p:cBhvr>
                                        <p:cTn dur="1000"/>
                                        <p:tgtEl>
                                          <p:spTgt spid="19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6"/>
                                        </p:tgtEl>
                                        <p:attrNameLst>
                                          <p:attrName>style.visibility</p:attrName>
                                        </p:attrNameLst>
                                      </p:cBhvr>
                                      <p:to>
                                        <p:strVal val="visible"/>
                                      </p:to>
                                    </p:set>
                                    <p:animEffect filter="fade" transition="in">
                                      <p:cBhvr>
                                        <p:cTn dur="1000"/>
                                        <p:tgtEl>
                                          <p:spTgt spid="19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0"/>
                                        </p:tgtEl>
                                        <p:attrNameLst>
                                          <p:attrName>style.visibility</p:attrName>
                                        </p:attrNameLst>
                                      </p:cBhvr>
                                      <p:to>
                                        <p:strVal val="visible"/>
                                      </p:to>
                                    </p:set>
                                    <p:animEffect filter="fade" transition="in">
                                      <p:cBhvr>
                                        <p:cTn dur="1000"/>
                                        <p:tgtEl>
                                          <p:spTgt spid="19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6"/>
                                        </p:tgtEl>
                                        <p:attrNameLst>
                                          <p:attrName>style.visibility</p:attrName>
                                        </p:attrNameLst>
                                      </p:cBhvr>
                                      <p:to>
                                        <p:strVal val="visible"/>
                                      </p:to>
                                    </p:set>
                                    <p:animEffect filter="fade" transition="in">
                                      <p:cBhvr>
                                        <p:cTn dur="1000"/>
                                        <p:tgtEl>
                                          <p:spTgt spid="19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Idea of Tony’s Sort: Partitioning</a:t>
            </a:r>
            <a:endParaRPr/>
          </a:p>
        </p:txBody>
      </p:sp>
      <p:sp>
        <p:nvSpPr>
          <p:cNvPr id="257" name="Google Shape;257;p3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indent="-342900" lvl="0" marL="457200" rtl="0" algn="l">
              <a:spcBef>
                <a:spcPts val="600"/>
              </a:spcBef>
              <a:spcAft>
                <a:spcPts val="0"/>
              </a:spcAft>
              <a:buSzPts val="1800"/>
              <a:buChar char="●"/>
            </a:pPr>
            <a:r>
              <a:rPr lang="en"/>
              <a:t>x moves to position j (may be the same as i)</a:t>
            </a:r>
            <a:endParaRPr/>
          </a:p>
          <a:p>
            <a:pPr indent="-342900" lvl="0" marL="457200" rtl="0" algn="l">
              <a:spcBef>
                <a:spcPts val="0"/>
              </a:spcBef>
              <a:spcAft>
                <a:spcPts val="0"/>
              </a:spcAft>
              <a:buSzPts val="18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indent="-342900" lvl="0" marL="457200" rtl="0" algn="l">
              <a:spcBef>
                <a:spcPts val="0"/>
              </a:spcBef>
              <a:spcAft>
                <a:spcPts val="0"/>
              </a:spcAft>
              <a:buSzPts val="18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258" name="Google Shape;258;p31"/>
          <p:cNvSpPr/>
          <p:nvPr/>
        </p:nvSpPr>
        <p:spPr>
          <a:xfrm>
            <a:off x="5291050"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59" name="Google Shape;259;p31"/>
          <p:cNvSpPr/>
          <p:nvPr/>
        </p:nvSpPr>
        <p:spPr>
          <a:xfrm>
            <a:off x="582010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60" name="Google Shape;260;p31"/>
          <p:cNvSpPr/>
          <p:nvPr/>
        </p:nvSpPr>
        <p:spPr>
          <a:xfrm>
            <a:off x="6353686" y="17406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61" name="Google Shape;261;p31"/>
          <p:cNvSpPr/>
          <p:nvPr/>
        </p:nvSpPr>
        <p:spPr>
          <a:xfrm>
            <a:off x="6882741"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62" name="Google Shape;262;p31"/>
          <p:cNvSpPr/>
          <p:nvPr/>
        </p:nvSpPr>
        <p:spPr>
          <a:xfrm>
            <a:off x="7411309"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63" name="Google Shape;263;p31"/>
          <p:cNvSpPr/>
          <p:nvPr/>
        </p:nvSpPr>
        <p:spPr>
          <a:xfrm>
            <a:off x="7940363"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64" name="Google Shape;264;p31"/>
          <p:cNvSpPr/>
          <p:nvPr/>
        </p:nvSpPr>
        <p:spPr>
          <a:xfrm>
            <a:off x="847394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65" name="Google Shape;265;p31"/>
          <p:cNvSpPr txBox="1"/>
          <p:nvPr>
            <p:ph idx="1" type="body"/>
          </p:nvPr>
        </p:nvSpPr>
        <p:spPr>
          <a:xfrm>
            <a:off x="243000" y="4255650"/>
            <a:ext cx="8618700" cy="88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partitions are valid?</a:t>
            </a:r>
            <a:endParaRPr/>
          </a:p>
        </p:txBody>
      </p:sp>
      <p:sp>
        <p:nvSpPr>
          <p:cNvPr id="266" name="Google Shape;266;p31"/>
          <p:cNvSpPr txBox="1"/>
          <p:nvPr/>
        </p:nvSpPr>
        <p:spPr>
          <a:xfrm>
            <a:off x="6490800" y="1444475"/>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267" name="Google Shape;267;p31"/>
          <p:cNvGrpSpPr/>
          <p:nvPr/>
        </p:nvGrpSpPr>
        <p:grpSpPr>
          <a:xfrm>
            <a:off x="118850" y="2435550"/>
            <a:ext cx="8666745" cy="1666825"/>
            <a:chOff x="118850" y="2435550"/>
            <a:chExt cx="8666745" cy="1666825"/>
          </a:xfrm>
        </p:grpSpPr>
        <p:grpSp>
          <p:nvGrpSpPr>
            <p:cNvPr id="268" name="Google Shape;268;p31"/>
            <p:cNvGrpSpPr/>
            <p:nvPr/>
          </p:nvGrpSpPr>
          <p:grpSpPr>
            <a:xfrm>
              <a:off x="118850" y="2731650"/>
              <a:ext cx="8666745" cy="1370725"/>
              <a:chOff x="118850" y="2731650"/>
              <a:chExt cx="8666745" cy="1370725"/>
            </a:xfrm>
          </p:grpSpPr>
          <p:sp>
            <p:nvSpPr>
              <p:cNvPr id="269" name="Google Shape;269;p31"/>
              <p:cNvSpPr/>
              <p:nvPr/>
            </p:nvSpPr>
            <p:spPr>
              <a:xfrm>
                <a:off x="6021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70" name="Google Shape;270;p31"/>
              <p:cNvSpPr/>
              <p:nvPr/>
            </p:nvSpPr>
            <p:spPr>
              <a:xfrm>
                <a:off x="11311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71" name="Google Shape;271;p31"/>
              <p:cNvSpPr/>
              <p:nvPr/>
            </p:nvSpPr>
            <p:spPr>
              <a:xfrm>
                <a:off x="1664737"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72" name="Google Shape;272;p31"/>
              <p:cNvSpPr/>
              <p:nvPr/>
            </p:nvSpPr>
            <p:spPr>
              <a:xfrm>
                <a:off x="21937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73" name="Google Shape;273;p31"/>
              <p:cNvSpPr/>
              <p:nvPr/>
            </p:nvSpPr>
            <p:spPr>
              <a:xfrm>
                <a:off x="27223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74" name="Google Shape;274;p31"/>
              <p:cNvSpPr/>
              <p:nvPr/>
            </p:nvSpPr>
            <p:spPr>
              <a:xfrm>
                <a:off x="32514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75" name="Google Shape;275;p31"/>
              <p:cNvSpPr/>
              <p:nvPr/>
            </p:nvSpPr>
            <p:spPr>
              <a:xfrm>
                <a:off x="37849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76" name="Google Shape;276;p31"/>
              <p:cNvSpPr/>
              <p:nvPr/>
            </p:nvSpPr>
            <p:spPr>
              <a:xfrm>
                <a:off x="6021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77" name="Google Shape;277;p31"/>
              <p:cNvSpPr/>
              <p:nvPr/>
            </p:nvSpPr>
            <p:spPr>
              <a:xfrm>
                <a:off x="11311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78" name="Google Shape;278;p31"/>
              <p:cNvSpPr/>
              <p:nvPr/>
            </p:nvSpPr>
            <p:spPr>
              <a:xfrm>
                <a:off x="1664737"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79" name="Google Shape;279;p31"/>
              <p:cNvSpPr/>
              <p:nvPr/>
            </p:nvSpPr>
            <p:spPr>
              <a:xfrm>
                <a:off x="21937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80" name="Google Shape;280;p31"/>
              <p:cNvSpPr/>
              <p:nvPr/>
            </p:nvSpPr>
            <p:spPr>
              <a:xfrm>
                <a:off x="2722359"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81" name="Google Shape;281;p31"/>
              <p:cNvSpPr/>
              <p:nvPr/>
            </p:nvSpPr>
            <p:spPr>
              <a:xfrm>
                <a:off x="32514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82" name="Google Shape;282;p31"/>
              <p:cNvSpPr/>
              <p:nvPr/>
            </p:nvSpPr>
            <p:spPr>
              <a:xfrm>
                <a:off x="37849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83" name="Google Shape;283;p31"/>
              <p:cNvSpPr/>
              <p:nvPr/>
            </p:nvSpPr>
            <p:spPr>
              <a:xfrm>
                <a:off x="50627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84" name="Google Shape;284;p31"/>
              <p:cNvSpPr/>
              <p:nvPr/>
            </p:nvSpPr>
            <p:spPr>
              <a:xfrm>
                <a:off x="55917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85" name="Google Shape;285;p31"/>
              <p:cNvSpPr/>
              <p:nvPr/>
            </p:nvSpPr>
            <p:spPr>
              <a:xfrm>
                <a:off x="6125336"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86" name="Google Shape;286;p31"/>
              <p:cNvSpPr/>
              <p:nvPr/>
            </p:nvSpPr>
            <p:spPr>
              <a:xfrm>
                <a:off x="66543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87" name="Google Shape;287;p31"/>
              <p:cNvSpPr/>
              <p:nvPr/>
            </p:nvSpPr>
            <p:spPr>
              <a:xfrm>
                <a:off x="71829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88" name="Google Shape;288;p31"/>
              <p:cNvSpPr/>
              <p:nvPr/>
            </p:nvSpPr>
            <p:spPr>
              <a:xfrm>
                <a:off x="77120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89" name="Google Shape;289;p31"/>
              <p:cNvSpPr/>
              <p:nvPr/>
            </p:nvSpPr>
            <p:spPr>
              <a:xfrm>
                <a:off x="82455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90" name="Google Shape;290;p31"/>
              <p:cNvSpPr/>
              <p:nvPr/>
            </p:nvSpPr>
            <p:spPr>
              <a:xfrm>
                <a:off x="50627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91" name="Google Shape;291;p31"/>
              <p:cNvSpPr/>
              <p:nvPr/>
            </p:nvSpPr>
            <p:spPr>
              <a:xfrm>
                <a:off x="55917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92" name="Google Shape;292;p31"/>
              <p:cNvSpPr/>
              <p:nvPr/>
            </p:nvSpPr>
            <p:spPr>
              <a:xfrm>
                <a:off x="6125336"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93" name="Google Shape;293;p31"/>
              <p:cNvSpPr/>
              <p:nvPr/>
            </p:nvSpPr>
            <p:spPr>
              <a:xfrm>
                <a:off x="66543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94" name="Google Shape;294;p31"/>
              <p:cNvSpPr/>
              <p:nvPr/>
            </p:nvSpPr>
            <p:spPr>
              <a:xfrm>
                <a:off x="7182959"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95" name="Google Shape;295;p31"/>
              <p:cNvSpPr/>
              <p:nvPr/>
            </p:nvSpPr>
            <p:spPr>
              <a:xfrm>
                <a:off x="77120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96" name="Google Shape;296;p31"/>
              <p:cNvSpPr/>
              <p:nvPr/>
            </p:nvSpPr>
            <p:spPr>
              <a:xfrm>
                <a:off x="82455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97" name="Google Shape;297;p31"/>
              <p:cNvSpPr txBox="1"/>
              <p:nvPr/>
            </p:nvSpPr>
            <p:spPr>
              <a:xfrm>
                <a:off x="118850" y="27316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298" name="Google Shape;298;p31"/>
              <p:cNvSpPr txBox="1"/>
              <p:nvPr/>
            </p:nvSpPr>
            <p:spPr>
              <a:xfrm>
                <a:off x="118850" y="35698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299" name="Google Shape;299;p31"/>
              <p:cNvSpPr txBox="1"/>
              <p:nvPr/>
            </p:nvSpPr>
            <p:spPr>
              <a:xfrm>
                <a:off x="4583218" y="27503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300" name="Google Shape;300;p31"/>
              <p:cNvSpPr txBox="1"/>
              <p:nvPr/>
            </p:nvSpPr>
            <p:spPr>
              <a:xfrm>
                <a:off x="4583218" y="35885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301" name="Google Shape;301;p31"/>
            <p:cNvSpPr txBox="1"/>
            <p:nvPr/>
          </p:nvSpPr>
          <p:spPr>
            <a:xfrm>
              <a:off x="2331225" y="24355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302" name="Google Shape;302;p31"/>
            <p:cNvSpPr txBox="1"/>
            <p:nvPr/>
          </p:nvSpPr>
          <p:spPr>
            <a:xfrm>
              <a:off x="6759000" y="24448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303" name="Google Shape;303;p31"/>
            <p:cNvSpPr txBox="1"/>
            <p:nvPr/>
          </p:nvSpPr>
          <p:spPr>
            <a:xfrm>
              <a:off x="2837000" y="3281293"/>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304" name="Google Shape;304;p31"/>
            <p:cNvSpPr txBox="1"/>
            <p:nvPr/>
          </p:nvSpPr>
          <p:spPr>
            <a:xfrm>
              <a:off x="6225600" y="32830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305" name="Google Shape;305;p31"/>
          <p:cNvCxnSpPr/>
          <p:nvPr/>
        </p:nvCxnSpPr>
        <p:spPr>
          <a:xfrm flipH="1">
            <a:off x="6668858" y="3457726"/>
            <a:ext cx="510900" cy="843300"/>
          </a:xfrm>
          <a:prstGeom prst="straightConnector1">
            <a:avLst/>
          </a:prstGeom>
          <a:noFill/>
          <a:ln cap="flat" cmpd="sng" w="19050">
            <a:solidFill>
              <a:srgbClr val="FF0000"/>
            </a:solidFill>
            <a:prstDash val="solid"/>
            <a:round/>
            <a:headEnd len="med" w="med" type="none"/>
            <a:tailEnd len="med" w="med" type="none"/>
          </a:ln>
        </p:spPr>
      </p:cxnSp>
      <p:cxnSp>
        <p:nvCxnSpPr>
          <p:cNvPr id="306" name="Google Shape;306;p31"/>
          <p:cNvCxnSpPr/>
          <p:nvPr/>
        </p:nvCxnSpPr>
        <p:spPr>
          <a:xfrm>
            <a:off x="6657083" y="3529001"/>
            <a:ext cx="570300" cy="783900"/>
          </a:xfrm>
          <a:prstGeom prst="straightConnector1">
            <a:avLst/>
          </a:prstGeom>
          <a:noFill/>
          <a:ln cap="flat" cmpd="sng" w="19050">
            <a:solidFill>
              <a:srgbClr val="FF0000"/>
            </a:solidFill>
            <a:prstDash val="solid"/>
            <a:round/>
            <a:headEnd len="med" w="med" type="none"/>
            <a:tailEnd len="med" w="med" type="none"/>
          </a:ln>
        </p:spPr>
      </p:cxnSp>
      <p:sp>
        <p:nvSpPr>
          <p:cNvPr id="307" name="Google Shape;307;p31"/>
          <p:cNvSpPr txBox="1"/>
          <p:nvPr/>
        </p:nvSpPr>
        <p:spPr>
          <a:xfrm>
            <a:off x="7181400" y="1137300"/>
            <a:ext cx="1680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Called the ‘pivot’.</a:t>
            </a:r>
            <a:endParaRPr/>
          </a:p>
        </p:txBody>
      </p:sp>
      <p:cxnSp>
        <p:nvCxnSpPr>
          <p:cNvPr id="308" name="Google Shape;308;p31"/>
          <p:cNvCxnSpPr/>
          <p:nvPr/>
        </p:nvCxnSpPr>
        <p:spPr>
          <a:xfrm flipH="1">
            <a:off x="6854325" y="1433275"/>
            <a:ext cx="389400" cy="202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10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With Quickselect?</a:t>
            </a:r>
            <a:endParaRPr/>
          </a:p>
        </p:txBody>
      </p:sp>
      <p:sp>
        <p:nvSpPr>
          <p:cNvPr id="1972" name="Google Shape;1972;p103"/>
          <p:cNvSpPr txBox="1"/>
          <p:nvPr>
            <p:ph idx="1" type="body"/>
          </p:nvPr>
        </p:nvSpPr>
        <p:spPr>
          <a:xfrm>
            <a:off x="243000" y="3157050"/>
            <a:ext cx="8443800" cy="155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with PICK to find exact median was terrible.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if we used Quickselect to find the exact median? </a:t>
            </a:r>
            <a:endParaRPr/>
          </a:p>
          <a:p>
            <a:pPr indent="-342900" lvl="0" marL="457200" rtl="0" algn="l">
              <a:spcBef>
                <a:spcPts val="600"/>
              </a:spcBef>
              <a:spcAft>
                <a:spcPts val="0"/>
              </a:spcAft>
              <a:buSzPts val="1800"/>
              <a:buChar char="●"/>
            </a:pPr>
            <a:r>
              <a:rPr lang="en"/>
              <a:t>Resulting algorithm is still quite slow. Also: a little strange to do a bunch of partitions to identify the optimal item to partition around.</a:t>
            </a:r>
            <a:endParaRPr/>
          </a:p>
        </p:txBody>
      </p:sp>
      <p:graphicFrame>
        <p:nvGraphicFramePr>
          <p:cNvPr id="1973" name="Google Shape;1973;p103"/>
          <p:cNvGraphicFramePr/>
          <p:nvPr/>
        </p:nvGraphicFramePr>
        <p:xfrm>
          <a:off x="316925" y="704850"/>
          <a:ext cx="3000000" cy="3000000"/>
        </p:xfrm>
        <a:graphic>
          <a:graphicData uri="http://schemas.openxmlformats.org/drawingml/2006/table">
            <a:tbl>
              <a:tblPr>
                <a:noFill/>
                <a:tableStyleId>{D7FA189F-6BFA-442C-BF74-563C6C59C938}</a:tableStyleId>
              </a:tblPr>
              <a:tblGrid>
                <a:gridCol w="1584175"/>
                <a:gridCol w="1333200"/>
                <a:gridCol w="1118150"/>
                <a:gridCol w="1407600"/>
                <a:gridCol w="1656325"/>
                <a:gridCol w="12407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Pivot Selection Strategy</a:t>
                      </a:r>
                      <a:endParaRPr/>
                    </a:p>
                  </a:txBody>
                  <a:tcPr marT="91425" marB="91425" marR="91425" marL="91425"/>
                </a:tc>
                <a:tc>
                  <a:txBody>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Worst Case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lstStyle/>
                    <a:p>
                      <a:pPr indent="0" lvl="0" marL="0" rtl="0" algn="l">
                        <a:spcBef>
                          <a:spcPts val="0"/>
                        </a:spcBef>
                        <a:spcAft>
                          <a:spcPts val="0"/>
                        </a:spcAft>
                        <a:buNone/>
                      </a:pPr>
                      <a:r>
                        <a:rPr lang="en"/>
                        <a:t>1.3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L3S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3-scan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3.2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LTHS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Leftmost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Shuffle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Quicksort PickTH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4.9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2" name="Shape 312"/>
        <p:cNvGrpSpPr/>
        <p:nvPr/>
      </p:nvGrpSpPr>
      <p:grpSpPr>
        <a:xfrm>
          <a:off x="0" y="0"/>
          <a:ext cx="0" cy="0"/>
          <a:chOff x="0" y="0"/>
          <a:chExt cx="0" cy="0"/>
        </a:xfrm>
      </p:grpSpPr>
      <p:sp>
        <p:nvSpPr>
          <p:cNvPr id="313" name="Google Shape;313;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Interview Style Question (Partitioning)</a:t>
            </a:r>
            <a:endParaRPr/>
          </a:p>
        </p:txBody>
      </p:sp>
      <p:sp>
        <p:nvSpPr>
          <p:cNvPr id="314" name="Google Shape;314;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an array of colors where the 0th element is white (and maybe a few more), and the remaining elements are red (less) or blue (greater), rearrange the array so that all red squares are to the left of the white square, the white squares end up together, and all blue squares are to the right. Your algorithm must complete in Θ(N) time (no space restriction).</a:t>
            </a:r>
            <a:endParaRPr/>
          </a:p>
          <a:p>
            <a:pPr indent="-342900" lvl="0" marL="457200" rtl="0" algn="l">
              <a:spcBef>
                <a:spcPts val="600"/>
              </a:spcBef>
              <a:spcAft>
                <a:spcPts val="0"/>
              </a:spcAft>
              <a:buSzPts val="1800"/>
              <a:buChar char="●"/>
            </a:pPr>
            <a:r>
              <a:rPr lang="en"/>
              <a:t>Relative order of red and blues does NOT need to stay the same.</a:t>
            </a:r>
            <a:endParaRPr/>
          </a:p>
        </p:txBody>
      </p:sp>
      <p:sp>
        <p:nvSpPr>
          <p:cNvPr id="315" name="Google Shape;315;p32"/>
          <p:cNvSpPr/>
          <p:nvPr/>
        </p:nvSpPr>
        <p:spPr>
          <a:xfrm>
            <a:off x="194625"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16" name="Google Shape;316;p32"/>
          <p:cNvSpPr/>
          <p:nvPr/>
        </p:nvSpPr>
        <p:spPr>
          <a:xfrm>
            <a:off x="723680"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17" name="Google Shape;317;p32"/>
          <p:cNvSpPr/>
          <p:nvPr/>
        </p:nvSpPr>
        <p:spPr>
          <a:xfrm>
            <a:off x="1257261"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8" name="Google Shape;318;p32"/>
          <p:cNvSpPr/>
          <p:nvPr/>
        </p:nvSpPr>
        <p:spPr>
          <a:xfrm>
            <a:off x="1786316"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19" name="Google Shape;319;p32"/>
          <p:cNvSpPr/>
          <p:nvPr/>
        </p:nvSpPr>
        <p:spPr>
          <a:xfrm>
            <a:off x="23148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20" name="Google Shape;320;p32"/>
          <p:cNvSpPr/>
          <p:nvPr/>
        </p:nvSpPr>
        <p:spPr>
          <a:xfrm>
            <a:off x="3377338"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21" name="Google Shape;321;p32"/>
          <p:cNvSpPr/>
          <p:nvPr/>
        </p:nvSpPr>
        <p:spPr>
          <a:xfrm>
            <a:off x="3910920"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22" name="Google Shape;322;p32"/>
          <p:cNvSpPr/>
          <p:nvPr/>
        </p:nvSpPr>
        <p:spPr>
          <a:xfrm>
            <a:off x="4792925"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23" name="Google Shape;323;p32"/>
          <p:cNvSpPr/>
          <p:nvPr/>
        </p:nvSpPr>
        <p:spPr>
          <a:xfrm>
            <a:off x="5321980"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24" name="Google Shape;324;p32"/>
          <p:cNvSpPr/>
          <p:nvPr/>
        </p:nvSpPr>
        <p:spPr>
          <a:xfrm>
            <a:off x="5855561"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25" name="Google Shape;325;p32"/>
          <p:cNvSpPr/>
          <p:nvPr/>
        </p:nvSpPr>
        <p:spPr>
          <a:xfrm>
            <a:off x="6384616"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6" name="Google Shape;326;p32"/>
          <p:cNvSpPr/>
          <p:nvPr/>
        </p:nvSpPr>
        <p:spPr>
          <a:xfrm>
            <a:off x="69131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27" name="Google Shape;327;p32"/>
          <p:cNvSpPr/>
          <p:nvPr/>
        </p:nvSpPr>
        <p:spPr>
          <a:xfrm>
            <a:off x="7975638"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28" name="Google Shape;328;p32"/>
          <p:cNvSpPr/>
          <p:nvPr/>
        </p:nvSpPr>
        <p:spPr>
          <a:xfrm>
            <a:off x="8509220"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29" name="Google Shape;329;p32"/>
          <p:cNvSpPr txBox="1"/>
          <p:nvPr/>
        </p:nvSpPr>
        <p:spPr>
          <a:xfrm>
            <a:off x="142559" y="3844596"/>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of a valid output</a:t>
            </a:r>
            <a:endParaRPr/>
          </a:p>
        </p:txBody>
      </p:sp>
      <p:sp>
        <p:nvSpPr>
          <p:cNvPr id="330" name="Google Shape;330;p32"/>
          <p:cNvSpPr txBox="1"/>
          <p:nvPr/>
        </p:nvSpPr>
        <p:spPr>
          <a:xfrm>
            <a:off x="4792934" y="3838000"/>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 of a valid output</a:t>
            </a:r>
            <a:endParaRPr/>
          </a:p>
        </p:txBody>
      </p:sp>
      <p:sp>
        <p:nvSpPr>
          <p:cNvPr id="331" name="Google Shape;331;p32"/>
          <p:cNvSpPr/>
          <p:nvPr/>
        </p:nvSpPr>
        <p:spPr>
          <a:xfrm>
            <a:off x="2710550" y="265289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32" name="Google Shape;332;p32"/>
          <p:cNvSpPr/>
          <p:nvPr/>
        </p:nvSpPr>
        <p:spPr>
          <a:xfrm>
            <a:off x="3239605"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33" name="Google Shape;333;p32"/>
          <p:cNvSpPr/>
          <p:nvPr/>
        </p:nvSpPr>
        <p:spPr>
          <a:xfrm>
            <a:off x="3773186"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34" name="Google Shape;334;p32"/>
          <p:cNvSpPr/>
          <p:nvPr/>
        </p:nvSpPr>
        <p:spPr>
          <a:xfrm>
            <a:off x="4302241"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35" name="Google Shape;335;p32"/>
          <p:cNvSpPr/>
          <p:nvPr/>
        </p:nvSpPr>
        <p:spPr>
          <a:xfrm>
            <a:off x="4830809"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6" name="Google Shape;336;p32"/>
          <p:cNvSpPr/>
          <p:nvPr/>
        </p:nvSpPr>
        <p:spPr>
          <a:xfrm>
            <a:off x="5359863"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37" name="Google Shape;337;p32"/>
          <p:cNvSpPr/>
          <p:nvPr/>
        </p:nvSpPr>
        <p:spPr>
          <a:xfrm>
            <a:off x="5893445"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38" name="Google Shape;338;p32"/>
          <p:cNvSpPr txBox="1"/>
          <p:nvPr/>
        </p:nvSpPr>
        <p:spPr>
          <a:xfrm>
            <a:off x="2669663" y="231729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339" name="Google Shape;339;p32"/>
          <p:cNvSpPr/>
          <p:nvPr/>
        </p:nvSpPr>
        <p:spPr>
          <a:xfrm>
            <a:off x="6426845" y="2652898"/>
            <a:ext cx="540000" cy="495300"/>
          </a:xfrm>
          <a:prstGeom prst="rect">
            <a:avLst/>
          </a:prstGeom>
          <a:solidFill>
            <a:schemeClr val="lt1"/>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40" name="Google Shape;340;p32"/>
          <p:cNvSpPr/>
          <p:nvPr/>
        </p:nvSpPr>
        <p:spPr>
          <a:xfrm>
            <a:off x="28482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41" name="Google Shape;341;p32"/>
          <p:cNvSpPr/>
          <p:nvPr/>
        </p:nvSpPr>
        <p:spPr>
          <a:xfrm>
            <a:off x="74465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