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Lst>
  <p:sldSz cx="9144000" cy="5143500"/>
  <p:notesSz cx="6858000" cy="9144000"/>
  <p:embeddedFontLst>
    <p:embeddedFont>
      <p:font typeface="Roboto Medium" panose="02000000000000000000"/>
      <p:regular r:id="rId83"/>
    </p:embeddedFont>
    <p:embeddedFont>
      <p:font typeface="Roboto" panose="02000000000000000000"/>
      <p:regular r:id="rId84"/>
      <p:italic r:id="rId85"/>
      <p:boldItalic r:id="rId86"/>
    </p:embeddedFont>
    <p:embeddedFont>
      <p:font typeface="Roboto Light" panose="02000000000000000000"/>
      <p:regular r:id="rId87"/>
    </p:embeddedFont>
    <p:embeddedFont>
      <p:font typeface="Calibri" panose="020F0502020204030204"/>
      <p:regular r:id="rId88"/>
      <p:bold r:id="rId89"/>
      <p:italic r:id="rId90"/>
      <p:boldItalic r:id="rId91"/>
    </p:embeddedFont>
  </p:embeddedFontLst>
  <p:custDataLst>
    <p:tags r:id="rId9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7054088-44C9-4583-AE68-05B3BA41CC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tags" Target="tags/tag1.xml"/><Relationship Id="rId91" Type="http://schemas.openxmlformats.org/officeDocument/2006/relationships/font" Target="fonts/font9.fntdata"/><Relationship Id="rId90" Type="http://schemas.openxmlformats.org/officeDocument/2006/relationships/font" Target="fonts/font8.fntdata"/><Relationship Id="rId9" Type="http://schemas.openxmlformats.org/officeDocument/2006/relationships/slide" Target="slides/slide6.xml"/><Relationship Id="rId89" Type="http://schemas.openxmlformats.org/officeDocument/2006/relationships/font" Target="fonts/font7.fntdata"/><Relationship Id="rId88" Type="http://schemas.openxmlformats.org/officeDocument/2006/relationships/font" Target="fonts/font6.fntdata"/><Relationship Id="rId87" Type="http://schemas.openxmlformats.org/officeDocument/2006/relationships/font" Target="fonts/font5.fntdata"/><Relationship Id="rId86" Type="http://schemas.openxmlformats.org/officeDocument/2006/relationships/font" Target="fonts/font4.fntdata"/><Relationship Id="rId85" Type="http://schemas.openxmlformats.org/officeDocument/2006/relationships/font" Target="fonts/font3.fntdata"/><Relationship Id="rId84" Type="http://schemas.openxmlformats.org/officeDocument/2006/relationships/font" Target="fonts/font2.fntdata"/><Relationship Id="rId83" Type="http://schemas.openxmlformats.org/officeDocument/2006/relationships/font" Target="fonts/font1.fntdata"/><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ngelfire.com/blog/ronz/Articles/999SortingNetworksReferen.html"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google.com/forms/d/e/1FAIpQLSc7OfRNg4Vj8G3h4tuA6VL30gnD8gjWbThyRjiDWmAR2B8f1g/viewform" TargetMode="External"/><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7" Type="http://schemas.openxmlformats.org/officeDocument/2006/relationships/hyperlink" Target="http://animalia-life.com/dogs.html" TargetMode="External"/><Relationship Id="rId6" Type="http://schemas.openxmlformats.org/officeDocument/2006/relationships/hyperlink" Target="http://animalia-life.com/cat.html" TargetMode="External"/><Relationship Id="rId5" Type="http://schemas.openxmlformats.org/officeDocument/2006/relationships/hyperlink" Target="http://assets.nydailynews.com/polopoly_fs/1.1245686!/img/httpImage/image.jpg_gen/derivatives/article_970/afp-cute-puppy.jpg" TargetMode="External"/><Relationship Id="rId4" Type="http://schemas.openxmlformats.org/officeDocument/2006/relationships/hyperlink" Target="http://www.clipartbest.com/cliparts/94T/bAe/94TbAejig.png" TargetMode="External"/><Relationship Id="rId3" Type="http://schemas.openxmlformats.org/officeDocument/2006/relationships/hyperlink" Target="http://www.clker.com/cliparts/6/9/3/2/1197122947130754155jean_victor_balin_Cubes.svg.hi.png"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google.com/forms/d/e/1FAIpQLSfwjP1UTp38YwotowMSNR169vrEFAPzckl_v83omPc2tf_9KQ/viewform" TargetMode="External"/><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22e11717095_0_2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e11717095_0_2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http://www.angelfire.com/blog/ronz/Articles/999SortingNetworksReferen.html</a:t>
            </a:r>
            <a:r>
              <a:rPr lang="en-GB"/>
              <a:t> </a:t>
            </a:r>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g12b7767647_0_18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b7767647_0_1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g12b7767647_0_19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b7767647_0_1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g1d7ce38570_0_4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d7ce38570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g1d7ce38570_0_7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d7ce38570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g1d7ce38570_0_5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d7ce38570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https://docs.google.com/forms/d/e/1FAIpQLSc7OfRNg4Vj8G3h4tuA6VL30gnD8gjWbThyRjiDWmAR2B8f1g/viewform</a:t>
            </a:r>
            <a:r>
              <a:rPr lang="en-GB"/>
              <a:t> </a:t>
            </a: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g1d7ce38570_0_6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d7ce38570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g1d7ce38570_0_2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d7ce38570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g22e11717095_0_17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2e11717095_0_1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3890bee631_0_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890bee63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g465b5392c_3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65b5392c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22e11717095_0_14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e11717095_0_1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465e07215_012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465e07215_0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g1d7ce38570_0_9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d7ce38570_0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1" name="Shape 311"/>
        <p:cNvGrpSpPr/>
        <p:nvPr/>
      </p:nvGrpSpPr>
      <p:grpSpPr>
        <a:xfrm>
          <a:off x="0" y="0"/>
          <a:ext cx="0" cy="0"/>
          <a:chOff x="0" y="0"/>
          <a:chExt cx="0" cy="0"/>
        </a:xfrm>
      </p:grpSpPr>
      <p:sp>
        <p:nvSpPr>
          <p:cNvPr id="312" name="Google Shape;312;g22e11717095_0_18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2e11717095_0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8" name="Shape 318"/>
        <p:cNvGrpSpPr/>
        <p:nvPr/>
      </p:nvGrpSpPr>
      <p:grpSpPr>
        <a:xfrm>
          <a:off x="0" y="0"/>
          <a:ext cx="0" cy="0"/>
          <a:chOff x="0" y="0"/>
          <a:chExt cx="0" cy="0"/>
        </a:xfrm>
      </p:grpSpPr>
      <p:sp>
        <p:nvSpPr>
          <p:cNvPr id="319" name="Google Shape;319;g29818a7d3f5_0_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9818a7d3f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260692eea24_0_1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60692eea24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g260692eea24_0_2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60692eea24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 name="Shape 360"/>
        <p:cNvGrpSpPr/>
        <p:nvPr/>
      </p:nvGrpSpPr>
      <p:grpSpPr>
        <a:xfrm>
          <a:off x="0" y="0"/>
          <a:ext cx="0" cy="0"/>
          <a:chOff x="0" y="0"/>
          <a:chExt cx="0" cy="0"/>
        </a:xfrm>
      </p:grpSpPr>
      <p:sp>
        <p:nvSpPr>
          <p:cNvPr id="361" name="Google Shape;361;g260692eea24_0_4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60692eea24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g260692eea24_0_4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60692eea24_0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260692eea24_0_5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60692eea24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4" name="Shape 414"/>
        <p:cNvGrpSpPr/>
        <p:nvPr/>
      </p:nvGrpSpPr>
      <p:grpSpPr>
        <a:xfrm>
          <a:off x="0" y="0"/>
          <a:ext cx="0" cy="0"/>
          <a:chOff x="0" y="0"/>
          <a:chExt cx="0" cy="0"/>
        </a:xfrm>
      </p:grpSpPr>
      <p:sp>
        <p:nvSpPr>
          <p:cNvPr id="415" name="Google Shape;415;g299dddd6748_0_4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99dddd6748_0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12b7767647_0_29: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b7767647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2" name="Shape 502"/>
        <p:cNvGrpSpPr/>
        <p:nvPr/>
      </p:nvGrpSpPr>
      <p:grpSpPr>
        <a:xfrm>
          <a:off x="0" y="0"/>
          <a:ext cx="0" cy="0"/>
          <a:chOff x="0" y="0"/>
          <a:chExt cx="0" cy="0"/>
        </a:xfrm>
      </p:grpSpPr>
      <p:sp>
        <p:nvSpPr>
          <p:cNvPr id="503" name="Google Shape;503;g299dddd6748_0_73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99dddd6748_0_7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6" name="Shape 536"/>
        <p:cNvGrpSpPr/>
        <p:nvPr/>
      </p:nvGrpSpPr>
      <p:grpSpPr>
        <a:xfrm>
          <a:off x="0" y="0"/>
          <a:ext cx="0" cy="0"/>
          <a:chOff x="0" y="0"/>
          <a:chExt cx="0" cy="0"/>
        </a:xfrm>
      </p:grpSpPr>
      <p:sp>
        <p:nvSpPr>
          <p:cNvPr id="537" name="Google Shape;537;g299dddd6748_0_16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99dddd6748_0_1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7" name="Shape 777"/>
        <p:cNvGrpSpPr/>
        <p:nvPr/>
      </p:nvGrpSpPr>
      <p:grpSpPr>
        <a:xfrm>
          <a:off x="0" y="0"/>
          <a:ext cx="0" cy="0"/>
          <a:chOff x="0" y="0"/>
          <a:chExt cx="0" cy="0"/>
        </a:xfrm>
      </p:grpSpPr>
      <p:sp>
        <p:nvSpPr>
          <p:cNvPr id="778" name="Google Shape;778;g299dddd6748_0_48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299dddd6748_0_4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3" name="Shape 793"/>
        <p:cNvGrpSpPr/>
        <p:nvPr/>
      </p:nvGrpSpPr>
      <p:grpSpPr>
        <a:xfrm>
          <a:off x="0" y="0"/>
          <a:ext cx="0" cy="0"/>
          <a:chOff x="0" y="0"/>
          <a:chExt cx="0" cy="0"/>
        </a:xfrm>
      </p:grpSpPr>
      <p:sp>
        <p:nvSpPr>
          <p:cNvPr id="794" name="Google Shape;794;g299dddd6748_0_3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299dddd6748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0" name="Shape 810"/>
        <p:cNvGrpSpPr/>
        <p:nvPr/>
      </p:nvGrpSpPr>
      <p:grpSpPr>
        <a:xfrm>
          <a:off x="0" y="0"/>
          <a:ext cx="0" cy="0"/>
          <a:chOff x="0" y="0"/>
          <a:chExt cx="0" cy="0"/>
        </a:xfrm>
      </p:grpSpPr>
      <p:sp>
        <p:nvSpPr>
          <p:cNvPr id="811" name="Google Shape;811;g299dddd6748_0_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99dddd674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4" name="Shape 844"/>
        <p:cNvGrpSpPr/>
        <p:nvPr/>
      </p:nvGrpSpPr>
      <p:grpSpPr>
        <a:xfrm>
          <a:off x="0" y="0"/>
          <a:ext cx="0" cy="0"/>
          <a:chOff x="0" y="0"/>
          <a:chExt cx="0" cy="0"/>
        </a:xfrm>
      </p:grpSpPr>
      <p:sp>
        <p:nvSpPr>
          <p:cNvPr id="845" name="Google Shape;845;g299dddd6748_0_76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299dddd6748_0_7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8" name="Shape 878"/>
        <p:cNvGrpSpPr/>
        <p:nvPr/>
      </p:nvGrpSpPr>
      <p:grpSpPr>
        <a:xfrm>
          <a:off x="0" y="0"/>
          <a:ext cx="0" cy="0"/>
          <a:chOff x="0" y="0"/>
          <a:chExt cx="0" cy="0"/>
        </a:xfrm>
      </p:grpSpPr>
      <p:sp>
        <p:nvSpPr>
          <p:cNvPr id="879" name="Google Shape;879;g299dddd6748_0_80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299dddd6748_0_8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5" name="Shape 905"/>
        <p:cNvGrpSpPr/>
        <p:nvPr/>
      </p:nvGrpSpPr>
      <p:grpSpPr>
        <a:xfrm>
          <a:off x="0" y="0"/>
          <a:ext cx="0" cy="0"/>
          <a:chOff x="0" y="0"/>
          <a:chExt cx="0" cy="0"/>
        </a:xfrm>
      </p:grpSpPr>
      <p:sp>
        <p:nvSpPr>
          <p:cNvPr id="906" name="Google Shape;906;g299dddd6748_0_85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299dddd6748_0_8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2" name="Shape 922"/>
        <p:cNvGrpSpPr/>
        <p:nvPr/>
      </p:nvGrpSpPr>
      <p:grpSpPr>
        <a:xfrm>
          <a:off x="0" y="0"/>
          <a:ext cx="0" cy="0"/>
          <a:chOff x="0" y="0"/>
          <a:chExt cx="0" cy="0"/>
        </a:xfrm>
      </p:grpSpPr>
      <p:sp>
        <p:nvSpPr>
          <p:cNvPr id="923" name="Google Shape;923;g299dddd6748_0_87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99dddd6748_0_8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3" name="Shape 943"/>
        <p:cNvGrpSpPr/>
        <p:nvPr/>
      </p:nvGrpSpPr>
      <p:grpSpPr>
        <a:xfrm>
          <a:off x="0" y="0"/>
          <a:ext cx="0" cy="0"/>
          <a:chOff x="0" y="0"/>
          <a:chExt cx="0" cy="0"/>
        </a:xfrm>
      </p:grpSpPr>
      <p:sp>
        <p:nvSpPr>
          <p:cNvPr id="944" name="Google Shape;944;g299dddd6748_0_91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299dddd6748_0_9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12b7767647_0_33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b7767647_0_3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4" name="Shape 974"/>
        <p:cNvGrpSpPr/>
        <p:nvPr/>
      </p:nvGrpSpPr>
      <p:grpSpPr>
        <a:xfrm>
          <a:off x="0" y="0"/>
          <a:ext cx="0" cy="0"/>
          <a:chOff x="0" y="0"/>
          <a:chExt cx="0" cy="0"/>
        </a:xfrm>
      </p:grpSpPr>
      <p:sp>
        <p:nvSpPr>
          <p:cNvPr id="975" name="Google Shape;975;g299dddd6748_0_95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299dddd6748_0_9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5" name="Shape 1005"/>
        <p:cNvGrpSpPr/>
        <p:nvPr/>
      </p:nvGrpSpPr>
      <p:grpSpPr>
        <a:xfrm>
          <a:off x="0" y="0"/>
          <a:ext cx="0" cy="0"/>
          <a:chOff x="0" y="0"/>
          <a:chExt cx="0" cy="0"/>
        </a:xfrm>
      </p:grpSpPr>
      <p:sp>
        <p:nvSpPr>
          <p:cNvPr id="1006" name="Google Shape;1006;g299dddd6748_0_98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299dddd6748_0_9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6" name="Shape 1036"/>
        <p:cNvGrpSpPr/>
        <p:nvPr/>
      </p:nvGrpSpPr>
      <p:grpSpPr>
        <a:xfrm>
          <a:off x="0" y="0"/>
          <a:ext cx="0" cy="0"/>
          <a:chOff x="0" y="0"/>
          <a:chExt cx="0" cy="0"/>
        </a:xfrm>
      </p:grpSpPr>
      <p:sp>
        <p:nvSpPr>
          <p:cNvPr id="1037" name="Google Shape;1037;g299dddd6748_0_101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299dddd6748_0_10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9" name="Shape 1069"/>
        <p:cNvGrpSpPr/>
        <p:nvPr/>
      </p:nvGrpSpPr>
      <p:grpSpPr>
        <a:xfrm>
          <a:off x="0" y="0"/>
          <a:ext cx="0" cy="0"/>
          <a:chOff x="0" y="0"/>
          <a:chExt cx="0" cy="0"/>
        </a:xfrm>
      </p:grpSpPr>
      <p:sp>
        <p:nvSpPr>
          <p:cNvPr id="1070" name="Google Shape;1070;g299dddd6748_0_89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299dddd6748_0_8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0" name="Shape 1090"/>
        <p:cNvGrpSpPr/>
        <p:nvPr/>
      </p:nvGrpSpPr>
      <p:grpSpPr>
        <a:xfrm>
          <a:off x="0" y="0"/>
          <a:ext cx="0" cy="0"/>
          <a:chOff x="0" y="0"/>
          <a:chExt cx="0" cy="0"/>
        </a:xfrm>
      </p:grpSpPr>
      <p:sp>
        <p:nvSpPr>
          <p:cNvPr id="1091" name="Google Shape;1091;g299dddd6748_0_107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2" name="Google Shape;1092;g299dddd6748_0_10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1" name="Shape 1121"/>
        <p:cNvGrpSpPr/>
        <p:nvPr/>
      </p:nvGrpSpPr>
      <p:grpSpPr>
        <a:xfrm>
          <a:off x="0" y="0"/>
          <a:ext cx="0" cy="0"/>
          <a:chOff x="0" y="0"/>
          <a:chExt cx="0" cy="0"/>
        </a:xfrm>
      </p:grpSpPr>
      <p:sp>
        <p:nvSpPr>
          <p:cNvPr id="1122" name="Google Shape;1122;g299dddd6748_0_114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3" name="Google Shape;1123;g299dddd6748_0_11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8" name="Shape 1128"/>
        <p:cNvGrpSpPr/>
        <p:nvPr/>
      </p:nvGrpSpPr>
      <p:grpSpPr>
        <a:xfrm>
          <a:off x="0" y="0"/>
          <a:ext cx="0" cy="0"/>
          <a:chOff x="0" y="0"/>
          <a:chExt cx="0" cy="0"/>
        </a:xfrm>
      </p:grpSpPr>
      <p:sp>
        <p:nvSpPr>
          <p:cNvPr id="1129" name="Google Shape;1129;g2fc129f8d_0_14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2fc129f8d_0_1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Cubes: </a:t>
            </a:r>
            <a:r>
              <a:rPr lang="en-GB" u="sng">
                <a:solidFill>
                  <a:schemeClr val="hlink"/>
                </a:solidFill>
                <a:hlinkClick r:id="rId3"/>
              </a:rPr>
              <a:t>http://www.clker.com/cliparts/6/9/3/2/1197122947130754155jean_victor_balin_Cubes.svg.hi.png</a:t>
            </a:r>
            <a:r>
              <a:rPr lang="en-GB"/>
              <a:t> </a:t>
            </a:r>
            <a:endParaRPr lang="en-GB"/>
          </a:p>
          <a:p>
            <a:pPr marL="0" lvl="0" indent="0" algn="l" rtl="0">
              <a:spcBef>
                <a:spcPts val="0"/>
              </a:spcBef>
              <a:spcAft>
                <a:spcPts val="0"/>
              </a:spcAft>
              <a:buClr>
                <a:schemeClr val="dk1"/>
              </a:buClr>
              <a:buSzPts val="1100"/>
              <a:buFont typeface="Arial" panose="020B0604020202020204"/>
              <a:buNone/>
            </a:pPr>
            <a:r>
              <a:rPr lang="en-GB"/>
              <a:t>Scale: </a:t>
            </a:r>
            <a:r>
              <a:rPr lang="en-GB" u="sng">
                <a:solidFill>
                  <a:schemeClr val="hlink"/>
                </a:solidFill>
                <a:hlinkClick r:id="rId4"/>
              </a:rPr>
              <a:t>http://www.clipartbest.com/cliparts/94T/bAe/94TbAejig.png</a:t>
            </a:r>
            <a:r>
              <a:rPr lang="en-GB"/>
              <a:t> </a:t>
            </a:r>
            <a:endParaRPr lang="en-GB"/>
          </a:p>
          <a:p>
            <a:pPr marL="0" lvl="0" indent="0" algn="l" rtl="0">
              <a:spcBef>
                <a:spcPts val="0"/>
              </a:spcBef>
              <a:spcAft>
                <a:spcPts val="0"/>
              </a:spcAft>
              <a:buClr>
                <a:schemeClr val="dk1"/>
              </a:buClr>
              <a:buSzPts val="1100"/>
              <a:buFont typeface="Arial" panose="020B0604020202020204"/>
              <a:buNone/>
            </a:pPr>
            <a:r>
              <a:rPr lang="en-GB"/>
              <a:t>Puppy:</a:t>
            </a:r>
            <a:r>
              <a:rPr lang="en-GB" u="sng">
                <a:solidFill>
                  <a:schemeClr val="hlink"/>
                </a:solidFill>
                <a:hlinkClick r:id="rId5"/>
              </a:rPr>
              <a:t>http://assets.nydailynews.com/polopoly_fs/1.1245686!/img/httpImage/image.jpg_gen/derivatives/article_970/afp-cute-puppy.jpg</a:t>
            </a:r>
            <a:r>
              <a:rPr lang="en-GB"/>
              <a:t> </a:t>
            </a:r>
            <a:endParaRPr lang="en-GB"/>
          </a:p>
          <a:p>
            <a:pPr marL="0" lvl="0" indent="0" algn="l" rtl="0">
              <a:spcBef>
                <a:spcPts val="0"/>
              </a:spcBef>
              <a:spcAft>
                <a:spcPts val="0"/>
              </a:spcAft>
              <a:buClr>
                <a:schemeClr val="dk1"/>
              </a:buClr>
              <a:buSzPts val="1100"/>
              <a:buFont typeface="Arial" panose="020B0604020202020204"/>
              <a:buNone/>
            </a:pPr>
            <a:r>
              <a:rPr lang="en-GB"/>
              <a:t>Cat: </a:t>
            </a:r>
            <a:r>
              <a:rPr lang="en-GB" u="sng">
                <a:solidFill>
                  <a:schemeClr val="hlink"/>
                </a:solidFill>
                <a:hlinkClick r:id="rId6"/>
              </a:rPr>
              <a:t>http://animalia-life.com/cat.html</a:t>
            </a:r>
            <a:r>
              <a:rPr lang="en-GB"/>
              <a:t> </a:t>
            </a:r>
            <a:endParaRPr lang="en-GB"/>
          </a:p>
          <a:p>
            <a:pPr marL="0" lvl="0" indent="0" algn="l" rtl="0">
              <a:spcBef>
                <a:spcPts val="0"/>
              </a:spcBef>
              <a:spcAft>
                <a:spcPts val="0"/>
              </a:spcAft>
              <a:buNone/>
            </a:pPr>
            <a:r>
              <a:rPr lang="en-GB"/>
              <a:t>Dog: </a:t>
            </a:r>
            <a:r>
              <a:rPr lang="en-GB" u="sng">
                <a:solidFill>
                  <a:schemeClr val="hlink"/>
                </a:solidFill>
                <a:hlinkClick r:id="rId7"/>
              </a:rPr>
              <a:t>http://animalia-life.com/dogs.html</a:t>
            </a:r>
            <a:r>
              <a:rPr lang="en-GB"/>
              <a:t> </a:t>
            </a:r>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9" name="Shape 1139"/>
        <p:cNvGrpSpPr/>
        <p:nvPr/>
      </p:nvGrpSpPr>
      <p:grpSpPr>
        <a:xfrm>
          <a:off x="0" y="0"/>
          <a:ext cx="0" cy="0"/>
          <a:chOff x="0" y="0"/>
          <a:chExt cx="0" cy="0"/>
        </a:xfrm>
      </p:grpSpPr>
      <p:sp>
        <p:nvSpPr>
          <p:cNvPr id="1140" name="Google Shape;1140;g769a55e71_0_8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769a55e71_0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https://docs.google.com/forms/d/e/1FAIpQLSfwjP1UTp38YwotowMSNR169vrEFAPzckl_v83omPc2tf_9KQ/viewform</a:t>
            </a:r>
            <a:r>
              <a:rPr lang="en-GB"/>
              <a:t> </a:t>
            </a:r>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5" name="Shape 1145"/>
        <p:cNvGrpSpPr/>
        <p:nvPr/>
      </p:nvGrpSpPr>
      <p:grpSpPr>
        <a:xfrm>
          <a:off x="0" y="0"/>
          <a:ext cx="0" cy="0"/>
          <a:chOff x="0" y="0"/>
          <a:chExt cx="0" cy="0"/>
        </a:xfrm>
      </p:grpSpPr>
      <p:sp>
        <p:nvSpPr>
          <p:cNvPr id="1146" name="Google Shape;1146;g769a55e71_0_13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769a55e71_0_1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1" name="Shape 1151"/>
        <p:cNvGrpSpPr/>
        <p:nvPr/>
      </p:nvGrpSpPr>
      <p:grpSpPr>
        <a:xfrm>
          <a:off x="0" y="0"/>
          <a:ext cx="0" cy="0"/>
          <a:chOff x="0" y="0"/>
          <a:chExt cx="0" cy="0"/>
        </a:xfrm>
      </p:grpSpPr>
      <p:sp>
        <p:nvSpPr>
          <p:cNvPr id="1152" name="Google Shape;1152;g769a55e71_0_3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769a55e71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299dddd6748_0_111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99dddd6748_0_1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8" name="Shape 1198"/>
        <p:cNvGrpSpPr/>
        <p:nvPr/>
      </p:nvGrpSpPr>
      <p:grpSpPr>
        <a:xfrm>
          <a:off x="0" y="0"/>
          <a:ext cx="0" cy="0"/>
          <a:chOff x="0" y="0"/>
          <a:chExt cx="0" cy="0"/>
        </a:xfrm>
      </p:grpSpPr>
      <p:sp>
        <p:nvSpPr>
          <p:cNvPr id="1199" name="Google Shape;1199;g12b7767647_0_377: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12b7767647_0_3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4" name="Shape 1204"/>
        <p:cNvGrpSpPr/>
        <p:nvPr/>
      </p:nvGrpSpPr>
      <p:grpSpPr>
        <a:xfrm>
          <a:off x="0" y="0"/>
          <a:ext cx="0" cy="0"/>
          <a:chOff x="0" y="0"/>
          <a:chExt cx="0" cy="0"/>
        </a:xfrm>
      </p:grpSpPr>
      <p:sp>
        <p:nvSpPr>
          <p:cNvPr id="1205" name="Google Shape;1205;g12b7767647_0_38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12b7767647_0_3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0" name="Shape 1210"/>
        <p:cNvGrpSpPr/>
        <p:nvPr/>
      </p:nvGrpSpPr>
      <p:grpSpPr>
        <a:xfrm>
          <a:off x="0" y="0"/>
          <a:ext cx="0" cy="0"/>
          <a:chOff x="0" y="0"/>
          <a:chExt cx="0" cy="0"/>
        </a:xfrm>
      </p:grpSpPr>
      <p:sp>
        <p:nvSpPr>
          <p:cNvPr id="1211" name="Google Shape;1211;g769a55e71_0_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769a55e71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6" name="Shape 1216"/>
        <p:cNvGrpSpPr/>
        <p:nvPr/>
      </p:nvGrpSpPr>
      <p:grpSpPr>
        <a:xfrm>
          <a:off x="0" y="0"/>
          <a:ext cx="0" cy="0"/>
          <a:chOff x="0" y="0"/>
          <a:chExt cx="0" cy="0"/>
        </a:xfrm>
      </p:grpSpPr>
      <p:sp>
        <p:nvSpPr>
          <p:cNvPr id="1217" name="Google Shape;1217;g299dddd6748_0_114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299dddd6748_0_11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2" name="Shape 1222"/>
        <p:cNvGrpSpPr/>
        <p:nvPr/>
      </p:nvGrpSpPr>
      <p:grpSpPr>
        <a:xfrm>
          <a:off x="0" y="0"/>
          <a:ext cx="0" cy="0"/>
          <a:chOff x="0" y="0"/>
          <a:chExt cx="0" cy="0"/>
        </a:xfrm>
      </p:grpSpPr>
      <p:sp>
        <p:nvSpPr>
          <p:cNvPr id="1223" name="Google Shape;1223;g2fc129f8d_0_33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2fc129f8d_0_3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9" name="Shape 1229"/>
        <p:cNvGrpSpPr/>
        <p:nvPr/>
      </p:nvGrpSpPr>
      <p:grpSpPr>
        <a:xfrm>
          <a:off x="0" y="0"/>
          <a:ext cx="0" cy="0"/>
          <a:chOff x="0" y="0"/>
          <a:chExt cx="0" cy="0"/>
        </a:xfrm>
      </p:grpSpPr>
      <p:sp>
        <p:nvSpPr>
          <p:cNvPr id="1230" name="Google Shape;1230;g22e11717095_0_19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22e11717095_0_1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6" name="Shape 1236"/>
        <p:cNvGrpSpPr/>
        <p:nvPr/>
      </p:nvGrpSpPr>
      <p:grpSpPr>
        <a:xfrm>
          <a:off x="0" y="0"/>
          <a:ext cx="0" cy="0"/>
          <a:chOff x="0" y="0"/>
          <a:chExt cx="0" cy="0"/>
        </a:xfrm>
      </p:grpSpPr>
      <p:sp>
        <p:nvSpPr>
          <p:cNvPr id="1237" name="Google Shape;1237;g12b7767647_0_40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2b7767647_0_4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1" name="Shape 1251"/>
        <p:cNvGrpSpPr/>
        <p:nvPr/>
      </p:nvGrpSpPr>
      <p:grpSpPr>
        <a:xfrm>
          <a:off x="0" y="0"/>
          <a:ext cx="0" cy="0"/>
          <a:chOff x="0" y="0"/>
          <a:chExt cx="0" cy="0"/>
        </a:xfrm>
      </p:grpSpPr>
      <p:sp>
        <p:nvSpPr>
          <p:cNvPr id="1252" name="Google Shape;1252;g12b7767647_0_42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3" name="Google Shape;1253;g12b7767647_0_4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0" name="Shape 1260"/>
        <p:cNvGrpSpPr/>
        <p:nvPr/>
      </p:nvGrpSpPr>
      <p:grpSpPr>
        <a:xfrm>
          <a:off x="0" y="0"/>
          <a:ext cx="0" cy="0"/>
          <a:chOff x="0" y="0"/>
          <a:chExt cx="0" cy="0"/>
        </a:xfrm>
      </p:grpSpPr>
      <p:sp>
        <p:nvSpPr>
          <p:cNvPr id="1261" name="Google Shape;1261;g12b7767647_0_12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12b7767647_0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4" name="Shape 1274"/>
        <p:cNvGrpSpPr/>
        <p:nvPr/>
      </p:nvGrpSpPr>
      <p:grpSpPr>
        <a:xfrm>
          <a:off x="0" y="0"/>
          <a:ext cx="0" cy="0"/>
          <a:chOff x="0" y="0"/>
          <a:chExt cx="0" cy="0"/>
        </a:xfrm>
      </p:grpSpPr>
      <p:sp>
        <p:nvSpPr>
          <p:cNvPr id="1275" name="Google Shape;1275;g12b7767647_0_17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12b7767647_0_1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299dddd6748_0_1105: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99dddd6748_0_11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8" name="Shape 1288"/>
        <p:cNvGrpSpPr/>
        <p:nvPr/>
      </p:nvGrpSpPr>
      <p:grpSpPr>
        <a:xfrm>
          <a:off x="0" y="0"/>
          <a:ext cx="0" cy="0"/>
          <a:chOff x="0" y="0"/>
          <a:chExt cx="0" cy="0"/>
        </a:xfrm>
      </p:grpSpPr>
      <p:sp>
        <p:nvSpPr>
          <p:cNvPr id="1289" name="Google Shape;1289;g2fc129f8d_0_7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0" name="Google Shape;1290;g2fc129f8d_0_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5" name="Shape 1295"/>
        <p:cNvGrpSpPr/>
        <p:nvPr/>
      </p:nvGrpSpPr>
      <p:grpSpPr>
        <a:xfrm>
          <a:off x="0" y="0"/>
          <a:ext cx="0" cy="0"/>
          <a:chOff x="0" y="0"/>
          <a:chExt cx="0" cy="0"/>
        </a:xfrm>
      </p:grpSpPr>
      <p:sp>
        <p:nvSpPr>
          <p:cNvPr id="1296" name="Google Shape;1296;g12b7767647_0_34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2b7767647_0_3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1" name="Shape 1301"/>
        <p:cNvGrpSpPr/>
        <p:nvPr/>
      </p:nvGrpSpPr>
      <p:grpSpPr>
        <a:xfrm>
          <a:off x="0" y="0"/>
          <a:ext cx="0" cy="0"/>
          <a:chOff x="0" y="0"/>
          <a:chExt cx="0" cy="0"/>
        </a:xfrm>
      </p:grpSpPr>
      <p:sp>
        <p:nvSpPr>
          <p:cNvPr id="1302" name="Google Shape;1302;g22e11717095_0_20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22e11717095_0_2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8" name="Shape 1308"/>
        <p:cNvGrpSpPr/>
        <p:nvPr/>
      </p:nvGrpSpPr>
      <p:grpSpPr>
        <a:xfrm>
          <a:off x="0" y="0"/>
          <a:ext cx="0" cy="0"/>
          <a:chOff x="0" y="0"/>
          <a:chExt cx="0" cy="0"/>
        </a:xfrm>
      </p:grpSpPr>
      <p:sp>
        <p:nvSpPr>
          <p:cNvPr id="1309" name="Google Shape;1309;g5679cbc1d0_0_6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5679cbc1d0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4" name="Shape 1314"/>
        <p:cNvGrpSpPr/>
        <p:nvPr/>
      </p:nvGrpSpPr>
      <p:grpSpPr>
        <a:xfrm>
          <a:off x="0" y="0"/>
          <a:ext cx="0" cy="0"/>
          <a:chOff x="0" y="0"/>
          <a:chExt cx="0" cy="0"/>
        </a:xfrm>
      </p:grpSpPr>
      <p:sp>
        <p:nvSpPr>
          <p:cNvPr id="1315" name="Google Shape;1315;g25f6b67fe8e_0_1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25f6b67fe8e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1" name="Shape 1321"/>
        <p:cNvGrpSpPr/>
        <p:nvPr/>
      </p:nvGrpSpPr>
      <p:grpSpPr>
        <a:xfrm>
          <a:off x="0" y="0"/>
          <a:ext cx="0" cy="0"/>
          <a:chOff x="0" y="0"/>
          <a:chExt cx="0" cy="0"/>
        </a:xfrm>
      </p:grpSpPr>
      <p:sp>
        <p:nvSpPr>
          <p:cNvPr id="1322" name="Google Shape;1322;g12b7767647_0_24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12b7767647_0_2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7" name="Shape 1327"/>
        <p:cNvGrpSpPr/>
        <p:nvPr/>
      </p:nvGrpSpPr>
      <p:grpSpPr>
        <a:xfrm>
          <a:off x="0" y="0"/>
          <a:ext cx="0" cy="0"/>
          <a:chOff x="0" y="0"/>
          <a:chExt cx="0" cy="0"/>
        </a:xfrm>
      </p:grpSpPr>
      <p:sp>
        <p:nvSpPr>
          <p:cNvPr id="1328" name="Google Shape;1328;g12b7767647_0_24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12b7767647_0_2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4" name="Shape 1334"/>
        <p:cNvGrpSpPr/>
        <p:nvPr/>
      </p:nvGrpSpPr>
      <p:grpSpPr>
        <a:xfrm>
          <a:off x="0" y="0"/>
          <a:ext cx="0" cy="0"/>
          <a:chOff x="0" y="0"/>
          <a:chExt cx="0" cy="0"/>
        </a:xfrm>
      </p:grpSpPr>
      <p:sp>
        <p:nvSpPr>
          <p:cNvPr id="1335" name="Google Shape;1335;g12b7767647_0_25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12b7767647_0_2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1" name="Shape 1341"/>
        <p:cNvGrpSpPr/>
        <p:nvPr/>
      </p:nvGrpSpPr>
      <p:grpSpPr>
        <a:xfrm>
          <a:off x="0" y="0"/>
          <a:ext cx="0" cy="0"/>
          <a:chOff x="0" y="0"/>
          <a:chExt cx="0" cy="0"/>
        </a:xfrm>
      </p:grpSpPr>
      <p:sp>
        <p:nvSpPr>
          <p:cNvPr id="1342" name="Google Shape;1342;g12b7767647_0_26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12b7767647_0_2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8" name="Shape 1348"/>
        <p:cNvGrpSpPr/>
        <p:nvPr/>
      </p:nvGrpSpPr>
      <p:grpSpPr>
        <a:xfrm>
          <a:off x="0" y="0"/>
          <a:ext cx="0" cy="0"/>
          <a:chOff x="0" y="0"/>
          <a:chExt cx="0" cy="0"/>
        </a:xfrm>
      </p:grpSpPr>
      <p:sp>
        <p:nvSpPr>
          <p:cNvPr id="1349" name="Google Shape;1349;g12b7767647_0_26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12b7767647_0_2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g22e11717095_0_17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2e11717095_0_1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6" name="Shape 1356"/>
        <p:cNvGrpSpPr/>
        <p:nvPr/>
      </p:nvGrpSpPr>
      <p:grpSpPr>
        <a:xfrm>
          <a:off x="0" y="0"/>
          <a:ext cx="0" cy="0"/>
          <a:chOff x="0" y="0"/>
          <a:chExt cx="0" cy="0"/>
        </a:xfrm>
      </p:grpSpPr>
      <p:sp>
        <p:nvSpPr>
          <p:cNvPr id="1357" name="Google Shape;1357;g12b7767647_0_273: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12b7767647_0_2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2" name="Shape 1362"/>
        <p:cNvGrpSpPr/>
        <p:nvPr/>
      </p:nvGrpSpPr>
      <p:grpSpPr>
        <a:xfrm>
          <a:off x="0" y="0"/>
          <a:ext cx="0" cy="0"/>
          <a:chOff x="0" y="0"/>
          <a:chExt cx="0" cy="0"/>
        </a:xfrm>
      </p:grpSpPr>
      <p:sp>
        <p:nvSpPr>
          <p:cNvPr id="1363" name="Google Shape;1363;g12b7767647_0_27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12b7767647_0_2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9" name="Shape 1369"/>
        <p:cNvGrpSpPr/>
        <p:nvPr/>
      </p:nvGrpSpPr>
      <p:grpSpPr>
        <a:xfrm>
          <a:off x="0" y="0"/>
          <a:ext cx="0" cy="0"/>
          <a:chOff x="0" y="0"/>
          <a:chExt cx="0" cy="0"/>
        </a:xfrm>
      </p:grpSpPr>
      <p:sp>
        <p:nvSpPr>
          <p:cNvPr id="1370" name="Google Shape;1370;g12b7767647_0_284: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12b7767647_0_2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6" name="Shape 1376"/>
        <p:cNvGrpSpPr/>
        <p:nvPr/>
      </p:nvGrpSpPr>
      <p:grpSpPr>
        <a:xfrm>
          <a:off x="0" y="0"/>
          <a:ext cx="0" cy="0"/>
          <a:chOff x="0" y="0"/>
          <a:chExt cx="0" cy="0"/>
        </a:xfrm>
      </p:grpSpPr>
      <p:sp>
        <p:nvSpPr>
          <p:cNvPr id="1377" name="Google Shape;1377;g12b7767647_0_290: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12b7767647_0_2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3" name="Shape 1383"/>
        <p:cNvGrpSpPr/>
        <p:nvPr/>
      </p:nvGrpSpPr>
      <p:grpSpPr>
        <a:xfrm>
          <a:off x="0" y="0"/>
          <a:ext cx="0" cy="0"/>
          <a:chOff x="0" y="0"/>
          <a:chExt cx="0" cy="0"/>
        </a:xfrm>
      </p:grpSpPr>
      <p:sp>
        <p:nvSpPr>
          <p:cNvPr id="1384" name="Google Shape;1384;g12b7767647_0_296: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2b7767647_0_2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0" name="Shape 1390"/>
        <p:cNvGrpSpPr/>
        <p:nvPr/>
      </p:nvGrpSpPr>
      <p:grpSpPr>
        <a:xfrm>
          <a:off x="0" y="0"/>
          <a:ext cx="0" cy="0"/>
          <a:chOff x="0" y="0"/>
          <a:chExt cx="0" cy="0"/>
        </a:xfrm>
      </p:grpSpPr>
      <p:sp>
        <p:nvSpPr>
          <p:cNvPr id="1391" name="Google Shape;1391;g12b7767647_0_30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12b7767647_0_3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7" name="Shape 1397"/>
        <p:cNvGrpSpPr/>
        <p:nvPr/>
      </p:nvGrpSpPr>
      <p:grpSpPr>
        <a:xfrm>
          <a:off x="0" y="0"/>
          <a:ext cx="0" cy="0"/>
          <a:chOff x="0" y="0"/>
          <a:chExt cx="0" cy="0"/>
        </a:xfrm>
      </p:grpSpPr>
      <p:sp>
        <p:nvSpPr>
          <p:cNvPr id="1398" name="Google Shape;1398;g12b7767647_0_308: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12b7767647_0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g12b7767647_0_71: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2b7767647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g12b7767647_0_222:notes"/>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2b7767647_0_2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type="subTitle" idx="1"/>
          </p:nvPr>
        </p:nvSpPr>
        <p:spPr>
          <a:xfrm>
            <a:off x="311700" y="2834125"/>
            <a:ext cx="8520600" cy="15363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1pPr>
            <a:lvl2pPr lvl="1"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2pPr>
            <a:lvl3pPr lvl="2"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3pPr>
            <a:lvl4pPr lvl="3"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4pPr>
            <a:lvl5pPr lvl="4"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5pPr>
            <a:lvl6pPr lvl="5"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6pPr>
            <a:lvl7pPr lvl="6"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7pPr>
            <a:lvl8pPr lvl="7"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8pPr>
            <a:lvl9pPr lvl="8"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type="body" idx="1"/>
          </p:nvPr>
        </p:nvSpPr>
        <p:spPr>
          <a:xfrm>
            <a:off x="481238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78" name="Google Shape;78;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79" name="Google Shape;79;p11"/>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
        <p:nvSpPr>
          <p:cNvPr id="80" name="Google Shape;80;p11"/>
          <p:cNvSpPr txBox="1"/>
          <p:nvPr>
            <p:ph type="body" idx="2"/>
          </p:nvPr>
        </p:nvSpPr>
        <p:spPr>
          <a:xfrm>
            <a:off x="9543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84" name="Google Shape;84;p12"/>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4"/>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91" name="Google Shape;91;p14"/>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92" name="Google Shape;92;p1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93" name="Google Shape;93;p14"/>
          <p:cNvSpPr txBox="1"/>
          <p:nvPr>
            <p:ph type="body" idx="2"/>
          </p:nvPr>
        </p:nvSpPr>
        <p:spPr>
          <a:xfrm>
            <a:off x="481238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4" name="Shape 94"/>
        <p:cNvGrpSpPr/>
        <p:nvPr/>
      </p:nvGrpSpPr>
      <p:grpSpPr>
        <a:xfrm>
          <a:off x="0" y="0"/>
          <a:ext cx="0" cy="0"/>
          <a:chOff x="0" y="0"/>
          <a:chExt cx="0" cy="0"/>
        </a:xfrm>
      </p:grpSpPr>
      <p:sp>
        <p:nvSpPr>
          <p:cNvPr id="95" name="Google Shape;95;p1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96" name="Google Shape;96;p15"/>
          <p:cNvSpPr txBox="1"/>
          <p:nvPr>
            <p:ph type="title"/>
          </p:nvPr>
        </p:nvSpPr>
        <p:spPr>
          <a:xfrm>
            <a:off x="95425" y="4382350"/>
            <a:ext cx="8425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8" name="Shape 98"/>
        <p:cNvGrpSpPr/>
        <p:nvPr/>
      </p:nvGrpSpPr>
      <p:grpSpPr>
        <a:xfrm>
          <a:off x="0" y="0"/>
          <a:ext cx="0" cy="0"/>
          <a:chOff x="0" y="0"/>
          <a:chExt cx="0" cy="0"/>
        </a:xfrm>
      </p:grpSpPr>
      <p:sp>
        <p:nvSpPr>
          <p:cNvPr id="99" name="Google Shape;99;p1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dk1"/>
        </a:solidFill>
        <a:effectLst/>
      </p:bgPr>
    </p:bg>
    <p:spTree>
      <p:nvGrpSpPr>
        <p:cNvPr id="100" name="Shape 100"/>
        <p:cNvGrpSpPr/>
        <p:nvPr/>
      </p:nvGrpSpPr>
      <p:grpSpPr>
        <a:xfrm>
          <a:off x="0" y="0"/>
          <a:ext cx="0" cy="0"/>
          <a:chOff x="0" y="0"/>
          <a:chExt cx="0" cy="0"/>
        </a:xfrm>
      </p:grpSpPr>
      <p:sp>
        <p:nvSpPr>
          <p:cNvPr id="101" name="Google Shape;101;p1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05" name="Google Shape;105;p18"/>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pic>
        <p:nvPicPr>
          <p:cNvPr id="106" name="Google Shape;106;p18"/>
          <p:cNvPicPr preferRelativeResize="0"/>
          <p:nvPr/>
        </p:nvPicPr>
        <p:blipFill>
          <a:blip r:embed="rId2"/>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w="19050" cap="flat" cmpd="sng">
            <a:solidFill>
              <a:srgbClr val="BF9000"/>
            </a:solidFill>
            <a:prstDash val="solid"/>
            <a:round/>
            <a:headEnd type="none" w="med" len="med"/>
            <a:tailEnd type="none" w="med" len="med"/>
          </a:ln>
        </p:spPr>
      </p:cxnSp>
      <p:sp>
        <p:nvSpPr>
          <p:cNvPr id="109" name="Google Shape;109;p18"/>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3" name="Google Shape;113;p1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114" name="Google Shape;114;p1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15" name="Google Shape;115;p1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19" name="Google Shape;119;p20"/>
          <p:cNvSpPr txBox="1"/>
          <p:nvPr>
            <p:ph type="body" idx="1"/>
          </p:nvPr>
        </p:nvSpPr>
        <p:spPr>
          <a:xfrm>
            <a:off x="48829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0" name="Google Shape;120;p20"/>
          <p:cNvSpPr txBox="1"/>
          <p:nvPr>
            <p:ph type="body" idx="2"/>
          </p:nvPr>
        </p:nvSpPr>
        <p:spPr>
          <a:xfrm>
            <a:off x="310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6" name="Google Shape;16;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7" name="Google Shape;17;p3"/>
          <p:cNvSpPr txBox="1"/>
          <p:nvPr>
            <p:ph type="subTitle" idx="1"/>
          </p:nvPr>
        </p:nvSpPr>
        <p:spPr>
          <a:xfrm>
            <a:off x="311700" y="2834125"/>
            <a:ext cx="8520600" cy="15363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1pPr>
            <a:lvl2pPr lvl="1"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2pPr>
            <a:lvl3pPr lvl="2"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3pPr>
            <a:lvl4pPr lvl="3"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4pPr>
            <a:lvl5pPr lvl="4"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5pPr>
            <a:lvl6pPr lvl="5"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6pPr>
            <a:lvl7pPr lvl="6"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7pPr>
            <a:lvl8pPr lvl="7"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8pPr>
            <a:lvl9pPr lvl="8" algn="ctr" rtl="0">
              <a:lnSpc>
                <a:spcPct val="100000"/>
              </a:lnSpc>
              <a:spcBef>
                <a:spcPts val="600"/>
              </a:spcBef>
              <a:spcAft>
                <a:spcPts val="0"/>
              </a:spcAft>
              <a:buSzPts val="2400"/>
              <a:buFont typeface="Roboto Light" panose="02000000000000000000"/>
              <a:buNone/>
              <a:defRPr sz="2400">
                <a:latin typeface="Roboto Light" panose="02000000000000000000"/>
                <a:ea typeface="Roboto Light" panose="02000000000000000000"/>
                <a:cs typeface="Roboto Light" panose="02000000000000000000"/>
                <a:sym typeface="Roboto Light" panose="02000000000000000000"/>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26" name="Google Shape;126;p21"/>
          <p:cNvSpPr txBox="1"/>
          <p:nvPr>
            <p:ph type="body" idx="1"/>
          </p:nvPr>
        </p:nvSpPr>
        <p:spPr>
          <a:xfrm>
            <a:off x="48829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7" name="Google Shape;127;p21"/>
          <p:cNvSpPr txBox="1"/>
          <p:nvPr>
            <p:ph type="body" idx="2"/>
          </p:nvPr>
        </p:nvSpPr>
        <p:spPr>
          <a:xfrm>
            <a:off x="310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28" name="Google Shape;128;p21"/>
          <p:cNvSpPr txBox="1"/>
          <p:nvPr>
            <p:ph type="subTitle" idx="3"/>
          </p:nvPr>
        </p:nvSpPr>
        <p:spPr>
          <a:xfrm>
            <a:off x="225450" y="3943400"/>
            <a:ext cx="4045200" cy="4650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33" name="Google Shape;133;p2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37" name="Google Shape;137;p23"/>
          <p:cNvSpPr txBox="1"/>
          <p:nvPr>
            <p:ph type="body" idx="1"/>
          </p:nvPr>
        </p:nvSpPr>
        <p:spPr>
          <a:xfrm>
            <a:off x="3117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38" name="Google Shape;138;p23"/>
          <p:cNvSpPr txBox="1"/>
          <p:nvPr>
            <p:ph type="body" idx="2"/>
          </p:nvPr>
        </p:nvSpPr>
        <p:spPr>
          <a:xfrm>
            <a:off x="4882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p:txBody>
      </p:sp>
      <p:sp>
        <p:nvSpPr>
          <p:cNvPr id="21" name="Google Shape;21;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22" name="Google Shape;22;p4"/>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6" name="Google Shape;26;p5"/>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Clr>
                <a:srgbClr val="CCCCCC"/>
              </a:buClr>
              <a:buSzPts val="1800"/>
              <a:buFont typeface="Roboto Light" panose="02000000000000000000"/>
              <a:buChar char="•"/>
              <a:defRPr>
                <a:solidFill>
                  <a:srgbClr val="CCCCCC"/>
                </a:solidFill>
                <a:latin typeface="Roboto Light" panose="02000000000000000000"/>
                <a:ea typeface="Roboto Light" panose="02000000000000000000"/>
                <a:cs typeface="Roboto Light" panose="02000000000000000000"/>
                <a:sym typeface="Roboto Light" panose="02000000000000000000"/>
              </a:defRPr>
            </a:lvl9pPr>
          </a:lstStyle>
          <a:p/>
        </p:txBody>
      </p:sp>
      <p:pic>
        <p:nvPicPr>
          <p:cNvPr id="27" name="Google Shape;27;p5"/>
          <p:cNvPicPr preferRelativeResize="0"/>
          <p:nvPr/>
        </p:nvPicPr>
        <p:blipFill>
          <a:blip r:embed="rId2"/>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w="19050" cap="flat" cmpd="sng">
            <a:solidFill>
              <a:srgbClr val="BF9000"/>
            </a:solidFill>
            <a:prstDash val="solid"/>
            <a:round/>
            <a:headEnd type="none" w="med" len="med"/>
            <a:tailEnd type="none" w="med" len="med"/>
          </a:ln>
        </p:spPr>
      </p:cxnSp>
      <p:sp>
        <p:nvSpPr>
          <p:cNvPr id="30" name="Google Shape;30;p5"/>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txBox="1"/>
          <p:nvPr>
            <p:ph type="subTitle" idx="1"/>
          </p:nvPr>
        </p:nvSpPr>
        <p:spPr>
          <a:xfrm>
            <a:off x="4835400" y="4198275"/>
            <a:ext cx="4045200" cy="465000"/>
          </a:xfrm>
          <a:prstGeom prst="rect">
            <a:avLst/>
          </a:prstGeom>
        </p:spPr>
        <p:txBody>
          <a:bodyPr spcFirstLastPara="1" wrap="square" lIns="91425" tIns="91425" rIns="91425" bIns="91425" anchor="t" anchorCtr="0">
            <a:noAutofit/>
          </a:bodyPr>
          <a:lstStyle>
            <a:lvl1pPr lvl="0" algn="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34" name="Google Shape;34;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5" name="Google Shape;35;p6"/>
          <p:cNvSpPr txBox="1"/>
          <p:nvPr/>
        </p:nvSpPr>
        <p:spPr>
          <a:xfrm>
            <a:off x="6365900" y="3724875"/>
            <a:ext cx="2591100" cy="569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Demo Slides</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36" name="Google Shape;36;p6"/>
          <p:cNvSpPr txBox="1"/>
          <p:nvPr>
            <p:ph type="body" idx="2"/>
          </p:nvPr>
        </p:nvSpPr>
        <p:spPr>
          <a:xfrm>
            <a:off x="95425" y="402200"/>
            <a:ext cx="43023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37" name="Google Shape;37;p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7"/>
          <p:cNvSpPr txBox="1"/>
          <p:nvPr>
            <p:ph type="subTitle" idx="1"/>
          </p:nvPr>
        </p:nvSpPr>
        <p:spPr>
          <a:xfrm>
            <a:off x="225450" y="3943400"/>
            <a:ext cx="4045200" cy="4650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Demo Slides</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43" name="Google Shape;43;p7"/>
          <p:cNvSpPr txBox="1"/>
          <p:nvPr>
            <p:ph type="body" idx="2"/>
          </p:nvPr>
        </p:nvSpPr>
        <p:spPr>
          <a:xfrm>
            <a:off x="4667425" y="402200"/>
            <a:ext cx="43023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44" name="Google Shape;44;p7"/>
          <p:cNvSpPr txBox="1"/>
          <p:nvPr>
            <p:ph type="title"/>
          </p:nvPr>
        </p:nvSpPr>
        <p:spPr>
          <a:xfrm>
            <a:off x="4572000" y="0"/>
            <a:ext cx="45720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w="19050" cap="flat" cmpd="sng">
            <a:solidFill>
              <a:srgbClr val="BF9000"/>
            </a:solidFill>
            <a:prstDash val="solid"/>
            <a:round/>
            <a:headEnd type="none" w="med" len="med"/>
            <a:tailEnd type="none" w="med" len="med"/>
          </a:ln>
        </p:spPr>
      </p:cxnSp>
      <p:pic>
        <p:nvPicPr>
          <p:cNvPr id="46" name="Google Shape;46;p7"/>
          <p:cNvPicPr preferRelativeResize="0"/>
          <p:nvPr/>
        </p:nvPicPr>
        <p:blipFill>
          <a:blip r:embed="rId2"/>
          <a:stretch>
            <a:fillRect/>
          </a:stretch>
        </p:blipFill>
        <p:spPr>
          <a:xfrm>
            <a:off x="0" y="4983478"/>
            <a:ext cx="457200" cy="160022"/>
          </a:xfrm>
          <a:prstGeom prst="rect">
            <a:avLst/>
          </a:prstGeom>
          <a:noFill/>
          <a:ln>
            <a:noFill/>
          </a:ln>
        </p:spPr>
      </p:pic>
      <p:sp>
        <p:nvSpPr>
          <p:cNvPr id="47" name="Google Shape;47;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8"/>
          <p:cNvSpPr txBox="1"/>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51" name="Google Shape;51;p8"/>
          <p:cNvSpPr txBox="1"/>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52" name="Google Shape;52;p8"/>
          <p:cNvSpPr txBox="1"/>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pic>
        <p:nvPicPr>
          <p:cNvPr id="54" name="Google Shape;54;p8"/>
          <p:cNvPicPr preferRelativeResize="0"/>
          <p:nvPr/>
        </p:nvPicPr>
        <p:blipFill>
          <a:blip r:embed="rId2"/>
          <a:stretch>
            <a:fillRect/>
          </a:stretch>
        </p:blipFill>
        <p:spPr>
          <a:xfrm>
            <a:off x="0" y="4983478"/>
            <a:ext cx="457200" cy="160022"/>
          </a:xfrm>
          <a:prstGeom prst="rect">
            <a:avLst/>
          </a:prstGeom>
          <a:noFill/>
          <a:ln>
            <a:noFill/>
          </a:ln>
        </p:spPr>
      </p:pic>
      <p:sp>
        <p:nvSpPr>
          <p:cNvPr id="55" name="Google Shape;55;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56" name="Google Shape;56;p8"/>
          <p:cNvSpPr txBox="1"/>
          <p:nvPr/>
        </p:nvSpPr>
        <p:spPr>
          <a:xfrm>
            <a:off x="208440" y="3420075"/>
            <a:ext cx="4121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Demo</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9"/>
          <p:cNvSpPr txBox="1"/>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Compare</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61" name="Google Shape;61;p9"/>
          <p:cNvSpPr txBox="1"/>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62" name="Google Shape;62;p9"/>
          <p:cNvSpPr txBox="1"/>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pic>
        <p:nvPicPr>
          <p:cNvPr id="64" name="Google Shape;64;p9"/>
          <p:cNvPicPr preferRelativeResize="0"/>
          <p:nvPr/>
        </p:nvPicPr>
        <p:blipFill>
          <a:blip r:embed="rId2"/>
          <a:stretch>
            <a:fillRect/>
          </a:stretch>
        </p:blipFill>
        <p:spPr>
          <a:xfrm>
            <a:off x="0" y="4983478"/>
            <a:ext cx="457200" cy="160022"/>
          </a:xfrm>
          <a:prstGeom prst="rect">
            <a:avLst/>
          </a:prstGeom>
          <a:noFill/>
          <a:ln>
            <a:noFill/>
          </a:ln>
        </p:spPr>
      </p:pic>
      <p:sp>
        <p:nvSpPr>
          <p:cNvPr id="65" name="Google Shape;65;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0"/>
          <p:cNvSpPr txBox="1"/>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b="1">
                <a:solidFill>
                  <a:schemeClr val="accent3"/>
                </a:solidFill>
                <a:latin typeface="Roboto" panose="02000000000000000000"/>
                <a:ea typeface="Roboto" panose="02000000000000000000"/>
                <a:cs typeface="Roboto" panose="02000000000000000000"/>
                <a:sym typeface="Roboto" panose="02000000000000000000"/>
              </a:rPr>
              <a:t>Solution</a:t>
            </a:r>
            <a:endParaRPr sz="2500"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70" name="Google Shape;70;p10"/>
          <p:cNvSpPr txBox="1"/>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1pPr>
            <a:lvl2pPr marL="914400" lvl="1"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2pPr>
            <a:lvl3pPr marL="1371600" lvl="2"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3pPr>
            <a:lvl4pPr marL="1828800" lvl="3"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4pPr>
            <a:lvl5pPr marL="2286000" lvl="4"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5pPr>
            <a:lvl6pPr marL="2743200" lvl="5"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6pPr>
            <a:lvl7pPr marL="3200400" lvl="6"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7pPr>
            <a:lvl8pPr marL="3657600" lvl="7"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8pPr>
            <a:lvl9pPr marL="4114800" lvl="8" indent="-342900" rtl="0">
              <a:spcBef>
                <a:spcPts val="600"/>
              </a:spcBef>
              <a:spcAft>
                <a:spcPts val="0"/>
              </a:spcAft>
              <a:buSzPts val="1800"/>
              <a:buFont typeface="Roboto Light" panose="02000000000000000000"/>
              <a:buChar char="•"/>
              <a:defRPr>
                <a:latin typeface="Roboto Light" panose="02000000000000000000"/>
                <a:ea typeface="Roboto Light" panose="02000000000000000000"/>
                <a:cs typeface="Roboto Light" panose="02000000000000000000"/>
                <a:sym typeface="Roboto Light" panose="02000000000000000000"/>
              </a:defRPr>
            </a:lvl9pPr>
          </a:lstStyle>
          <a:p/>
        </p:txBody>
      </p:sp>
      <p:sp>
        <p:nvSpPr>
          <p:cNvPr id="71" name="Google Shape;71;p10"/>
          <p:cNvSpPr txBox="1"/>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pic>
        <p:nvPicPr>
          <p:cNvPr id="73" name="Google Shape;73;p10"/>
          <p:cNvPicPr preferRelativeResize="0"/>
          <p:nvPr/>
        </p:nvPicPr>
        <p:blipFill>
          <a:blip r:embed="rId2"/>
          <a:stretch>
            <a:fillRect/>
          </a:stretch>
        </p:blipFill>
        <p:spPr>
          <a:xfrm>
            <a:off x="0" y="4983478"/>
            <a:ext cx="457200" cy="160022"/>
          </a:xfrm>
          <a:prstGeom prst="rect">
            <a:avLst/>
          </a:prstGeom>
          <a:noFill/>
          <a:ln>
            <a:noFill/>
          </a:ln>
        </p:spPr>
      </p:pic>
      <p:sp>
        <p:nvSpPr>
          <p:cNvPr id="74" name="Google Shape;74;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B5394"/>
              </a:buClr>
              <a:buSzPts val="1600"/>
              <a:buFont typeface="Roboto Medium" panose="02000000000000000000"/>
              <a:buNone/>
              <a:defRPr sz="1600">
                <a:solidFill>
                  <a:srgbClr val="0B5394"/>
                </a:solidFill>
                <a:latin typeface="Roboto Medium" panose="02000000000000000000"/>
                <a:ea typeface="Roboto Medium" panose="02000000000000000000"/>
                <a:cs typeface="Roboto Medium" panose="02000000000000000000"/>
                <a:sym typeface="Roboto Medium" panose="02000000000000000000"/>
              </a:defRPr>
            </a:lvl1pPr>
            <a:lvl2pPr lvl="1"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2pPr>
            <a:lvl3pPr lvl="2"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3pPr>
            <a:lvl4pPr lvl="3"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4pPr>
            <a:lvl5pPr lvl="4"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5pPr>
            <a:lvl6pPr lvl="5"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6pPr>
            <a:lvl7pPr lvl="6"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7pPr>
            <a:lvl8pPr lvl="7"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8pPr>
            <a:lvl9pPr lvl="8" rtl="0">
              <a:spcBef>
                <a:spcPts val="0"/>
              </a:spcBef>
              <a:spcAft>
                <a:spcPts val="0"/>
              </a:spcAft>
              <a:buClr>
                <a:srgbClr val="0B5394"/>
              </a:buClr>
              <a:buSzPts val="2800"/>
              <a:buFont typeface="Roboto Medium" panose="02000000000000000000"/>
              <a:buNone/>
              <a:defRPr sz="2800">
                <a:solidFill>
                  <a:srgbClr val="0B5394"/>
                </a:solidFill>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7" name="Google Shape;7;p1"/>
          <p:cNvSpPr txBox="1"/>
          <p:nvPr>
            <p:ph type="body" idx="1"/>
          </p:nvPr>
        </p:nvSpPr>
        <p:spPr>
          <a:xfrm>
            <a:off x="311700" y="572700"/>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2pPr>
            <a:lvl3pPr marL="1371600" lvl="2"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342900" rtl="0">
              <a:lnSpc>
                <a:spcPct val="100000"/>
              </a:lnSpc>
              <a:spcBef>
                <a:spcPts val="60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panose="02000000000000000000"/>
                <a:ea typeface="Roboto" panose="02000000000000000000"/>
                <a:cs typeface="Roboto" panose="02000000000000000000"/>
                <a:sym typeface="Roboto" panose="02000000000000000000"/>
              </a:defRPr>
            </a:lvl1pPr>
            <a:lvl2pPr lvl="1" algn="r" rtl="0">
              <a:buNone/>
              <a:defRPr sz="1000">
                <a:solidFill>
                  <a:schemeClr val="dk1"/>
                </a:solidFill>
                <a:latin typeface="Roboto" panose="02000000000000000000"/>
                <a:ea typeface="Roboto" panose="02000000000000000000"/>
                <a:cs typeface="Roboto" panose="02000000000000000000"/>
                <a:sym typeface="Roboto" panose="02000000000000000000"/>
              </a:defRPr>
            </a:lvl2pPr>
            <a:lvl3pPr lvl="2" algn="r" rtl="0">
              <a:buNone/>
              <a:defRPr sz="1000">
                <a:solidFill>
                  <a:schemeClr val="dk1"/>
                </a:solidFill>
                <a:latin typeface="Roboto" panose="02000000000000000000"/>
                <a:ea typeface="Roboto" panose="02000000000000000000"/>
                <a:cs typeface="Roboto" panose="02000000000000000000"/>
                <a:sym typeface="Roboto" panose="02000000000000000000"/>
              </a:defRPr>
            </a:lvl3pPr>
            <a:lvl4pPr lvl="3" algn="r" rtl="0">
              <a:buNone/>
              <a:defRPr sz="1000">
                <a:solidFill>
                  <a:schemeClr val="dk1"/>
                </a:solidFill>
                <a:latin typeface="Roboto" panose="02000000000000000000"/>
                <a:ea typeface="Roboto" panose="02000000000000000000"/>
                <a:cs typeface="Roboto" panose="02000000000000000000"/>
                <a:sym typeface="Roboto" panose="02000000000000000000"/>
              </a:defRPr>
            </a:lvl4pPr>
            <a:lvl5pPr lvl="4" algn="r" rtl="0">
              <a:buNone/>
              <a:defRPr sz="1000">
                <a:solidFill>
                  <a:schemeClr val="dk1"/>
                </a:solidFill>
                <a:latin typeface="Roboto" panose="02000000000000000000"/>
                <a:ea typeface="Roboto" panose="02000000000000000000"/>
                <a:cs typeface="Roboto" panose="02000000000000000000"/>
                <a:sym typeface="Roboto" panose="02000000000000000000"/>
              </a:defRPr>
            </a:lvl5pPr>
            <a:lvl6pPr lvl="5" algn="r" rtl="0">
              <a:buNone/>
              <a:defRPr sz="1000">
                <a:solidFill>
                  <a:schemeClr val="dk1"/>
                </a:solidFill>
                <a:latin typeface="Roboto" panose="02000000000000000000"/>
                <a:ea typeface="Roboto" panose="02000000000000000000"/>
                <a:cs typeface="Roboto" panose="02000000000000000000"/>
                <a:sym typeface="Roboto" panose="02000000000000000000"/>
              </a:defRPr>
            </a:lvl6pPr>
            <a:lvl7pPr lvl="6" algn="r" rtl="0">
              <a:buNone/>
              <a:defRPr sz="1000">
                <a:solidFill>
                  <a:schemeClr val="dk1"/>
                </a:solidFill>
                <a:latin typeface="Roboto" panose="02000000000000000000"/>
                <a:ea typeface="Roboto" panose="02000000000000000000"/>
                <a:cs typeface="Roboto" panose="02000000000000000000"/>
                <a:sym typeface="Roboto" panose="02000000000000000000"/>
              </a:defRPr>
            </a:lvl7pPr>
            <a:lvl8pPr lvl="7" algn="r" rtl="0">
              <a:buNone/>
              <a:defRPr sz="1000">
                <a:solidFill>
                  <a:schemeClr val="dk1"/>
                </a:solidFill>
                <a:latin typeface="Roboto" panose="02000000000000000000"/>
                <a:ea typeface="Roboto" panose="02000000000000000000"/>
                <a:cs typeface="Roboto" panose="02000000000000000000"/>
                <a:sym typeface="Roboto" panose="02000000000000000000"/>
              </a:defRPr>
            </a:lvl8pPr>
            <a:lvl9pPr lvl="8" algn="r" rtl="0">
              <a:buNone/>
              <a:defRPr sz="10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a:blip r:embed="rId23"/>
          <a:stretch>
            <a:fillRect/>
          </a:stretch>
        </p:blipFill>
        <p:spPr>
          <a:xfrm>
            <a:off x="0" y="4983478"/>
            <a:ext cx="457200" cy="1600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46.xml"/><Relationship Id="rId6"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hyperlink" Target="http://oeis.org/A036604"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9" Type="http://schemas.openxmlformats.org/officeDocument/2006/relationships/hyperlink" Target="https://www.youtube.com/watch?v=8MsTNqK3o_w" TargetMode="External"/><Relationship Id="rId8" Type="http://schemas.openxmlformats.org/officeDocument/2006/relationships/hyperlink" Target="https://www.youtube.com/watch?v=kPRA0W1kECg&amp;t=3m37s" TargetMode="External"/><Relationship Id="rId7" Type="http://schemas.openxmlformats.org/officeDocument/2006/relationships/hyperlink" Target="https://www.youtube.com/watch?v=kPRA0W1kECg&amp;t=2m10s" TargetMode="External"/><Relationship Id="rId6" Type="http://schemas.openxmlformats.org/officeDocument/2006/relationships/hyperlink" Target="https://www.youtube.com/watch?v=kPRA0W1kECg&amp;t=1m54s" TargetMode="External"/><Relationship Id="rId5" Type="http://schemas.openxmlformats.org/officeDocument/2006/relationships/hyperlink" Target="https://www.youtube.com/watch?v=kPRA0W1kECg&amp;t=1m28s" TargetMode="External"/><Relationship Id="rId4" Type="http://schemas.openxmlformats.org/officeDocument/2006/relationships/hyperlink" Target="https://www.youtube.com/watch?v=kPRA0W1kECg&amp;t=1m05s" TargetMode="External"/><Relationship Id="rId3" Type="http://schemas.openxmlformats.org/officeDocument/2006/relationships/hyperlink" Target="https://www.youtube.com/watch?v=kPRA0W1kECg&amp;t=0m38s" TargetMode="External"/><Relationship Id="rId2" Type="http://schemas.openxmlformats.org/officeDocument/2006/relationships/hyperlink" Target="https://www.youtube.com/watch?v=kPRA0W1kECg&amp;t=0m9s" TargetMode="External"/><Relationship Id="rId11" Type="http://schemas.openxmlformats.org/officeDocument/2006/relationships/notesSlide" Target="../notesSlides/notesSlide63.xml"/><Relationship Id="rId10" Type="http://schemas.openxmlformats.org/officeDocument/2006/relationships/slideLayout" Target="../slideLayouts/slideLayout3.xml"/><Relationship Id="rId1" Type="http://schemas.openxmlformats.org/officeDocument/2006/relationships/hyperlink" Target="https://www.youtube.com/watch?v=kPRA0W1kECg"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solidFill>
                  <a:schemeClr val="accent3"/>
                </a:solidFill>
              </a:rPr>
              <a:t>Theoretical Bounds on Sorting</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BF9000"/>
                </a:solidFill>
                <a:latin typeface="Roboto Medium" panose="02000000000000000000"/>
                <a:ea typeface="Roboto Medium" panose="02000000000000000000"/>
                <a:cs typeface="Roboto Medium" panose="02000000000000000000"/>
                <a:sym typeface="Roboto Medium" panose="02000000000000000000"/>
              </a:rPr>
              <a:t>Lecture 34 (Sorting 4)</a:t>
            </a:r>
            <a:endParaRPr sz="1200">
              <a:solidFill>
                <a:srgbClr val="BF9000"/>
              </a:solidFill>
              <a:latin typeface="Roboto Medium" panose="02000000000000000000"/>
              <a:ea typeface="Roboto Medium" panose="02000000000000000000"/>
              <a:cs typeface="Roboto Medium" panose="02000000000000000000"/>
              <a:sym typeface="Roboto Medium" panose="02000000000000000000"/>
            </a:endParaRPr>
          </a:p>
        </p:txBody>
      </p:sp>
      <p:sp>
        <p:nvSpPr>
          <p:cNvPr id="146" name="Google Shape;146;p2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47" name="Google Shape;147;p24"/>
          <p:cNvSpPr txBox="1"/>
          <p:nvPr/>
        </p:nvSpPr>
        <p:spPr>
          <a:xfrm>
            <a:off x="311700" y="3854350"/>
            <a:ext cx="8520600" cy="6585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a:latin typeface="Roboto Medium" panose="02000000000000000000"/>
                <a:ea typeface="Roboto Medium" panose="02000000000000000000"/>
                <a:cs typeface="Roboto Medium" panose="02000000000000000000"/>
                <a:sym typeface="Roboto Medium" panose="02000000000000000000"/>
              </a:rPr>
              <a:t>CS61B, </a:t>
            </a:r>
            <a:r>
              <a:rPr lang="en-GB" sz="1600">
                <a:latin typeface="Roboto Medium" panose="02000000000000000000"/>
                <a:ea typeface="Roboto Medium" panose="02000000000000000000"/>
                <a:cs typeface="Roboto Medium" panose="02000000000000000000"/>
                <a:sym typeface="Roboto Medium" panose="02000000000000000000"/>
              </a:rPr>
              <a:t>Spring 2024</a:t>
            </a:r>
            <a:r>
              <a:rPr lang="en-GB" sz="1600">
                <a:solidFill>
                  <a:srgbClr val="000000"/>
                </a:solidFill>
                <a:latin typeface="Roboto Medium" panose="02000000000000000000"/>
                <a:ea typeface="Roboto Medium" panose="02000000000000000000"/>
                <a:cs typeface="Roboto Medium" panose="02000000000000000000"/>
                <a:sym typeface="Roboto Medium" panose="02000000000000000000"/>
              </a:rPr>
              <a:t> @ UC Berkeley</a:t>
            </a:r>
            <a:endParaRPr sz="1600">
              <a:solidFill>
                <a:srgbClr val="000000"/>
              </a:solidFill>
              <a:latin typeface="Roboto Medium" panose="02000000000000000000"/>
              <a:ea typeface="Roboto Medium" panose="02000000000000000000"/>
              <a:cs typeface="Roboto Medium" panose="02000000000000000000"/>
              <a:sym typeface="Roboto Medium" panose="02000000000000000000"/>
            </a:endParaRPr>
          </a:p>
          <a:p>
            <a:pPr marL="0" lvl="0" indent="0" algn="l" rtl="0">
              <a:spcBef>
                <a:spcPts val="600"/>
              </a:spcBef>
              <a:spcAft>
                <a:spcPts val="0"/>
              </a:spcAft>
              <a:buNone/>
            </a:pPr>
            <a:r>
              <a:rPr lang="en-GB" sz="1600">
                <a:latin typeface="Roboto Light" panose="02000000000000000000"/>
                <a:ea typeface="Roboto Light" panose="02000000000000000000"/>
                <a:cs typeface="Roboto Light" panose="02000000000000000000"/>
                <a:sym typeface="Roboto Light" panose="02000000000000000000"/>
              </a:rPr>
              <a:t>Slides credit: </a:t>
            </a:r>
            <a:r>
              <a:rPr lang="en-GB" sz="1600">
                <a:solidFill>
                  <a:srgbClr val="000000"/>
                </a:solidFill>
                <a:latin typeface="Roboto Light" panose="02000000000000000000"/>
                <a:ea typeface="Roboto Light" panose="02000000000000000000"/>
                <a:cs typeface="Roboto Light" panose="02000000000000000000"/>
                <a:sym typeface="Roboto Light" panose="02000000000000000000"/>
              </a:rPr>
              <a:t>Josh Hug</a:t>
            </a:r>
            <a:endParaRPr sz="1600">
              <a:solidFill>
                <a:srgbClr val="000000"/>
              </a:solidFill>
              <a:latin typeface="Roboto Light" panose="02000000000000000000"/>
              <a:ea typeface="Roboto Light" panose="02000000000000000000"/>
              <a:cs typeface="Roboto Light" panose="02000000000000000000"/>
              <a:sym typeface="Roboto Light" panose="02000000000000000000"/>
            </a:endParaRPr>
          </a:p>
        </p:txBody>
      </p:sp>
      <p:pic>
        <p:nvPicPr>
          <p:cNvPr id="148" name="Google Shape;148;p24"/>
          <p:cNvPicPr preferRelativeResize="0"/>
          <p:nvPr/>
        </p:nvPicPr>
        <p:blipFill>
          <a:blip r:embed="rId1"/>
          <a:stretch>
            <a:fillRect/>
          </a:stretch>
        </p:blipFill>
        <p:spPr>
          <a:xfrm>
            <a:off x="3765514" y="605500"/>
            <a:ext cx="5208361" cy="235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206" name="Shape 206"/>
        <p:cNvGrpSpPr/>
        <p:nvPr/>
      </p:nvGrpSpPr>
      <p:grpSpPr>
        <a:xfrm>
          <a:off x="0" y="0"/>
          <a:ext cx="0" cy="0"/>
          <a:chOff x="0" y="0"/>
          <a:chExt cx="0" cy="0"/>
        </a:xfrm>
      </p:grpSpPr>
      <p:sp>
        <p:nvSpPr>
          <p:cNvPr id="207" name="Google Shape;207;p3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Another Math Problem</a:t>
            </a:r>
            <a:endParaRPr lang="en-GB"/>
          </a:p>
        </p:txBody>
      </p:sp>
      <p:sp>
        <p:nvSpPr>
          <p:cNvPr id="208" name="Google Shape;208;p3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Given: N! &gt; (N/2)</a:t>
            </a:r>
            <a:r>
              <a:rPr lang="en-GB" baseline="30000"/>
              <a:t>N/2</a:t>
            </a:r>
            <a:r>
              <a:rPr lang="en-GB"/>
              <a:t>, which we used to prove our answer to the previous problem.</a:t>
            </a:r>
            <a:endParaRPr lang="en-GB"/>
          </a:p>
          <a:p>
            <a:pPr marL="0" lvl="0" indent="0" algn="l" rtl="0">
              <a:spcBef>
                <a:spcPts val="600"/>
              </a:spcBef>
              <a:spcAft>
                <a:spcPts val="0"/>
              </a:spcAft>
              <a:buNone/>
            </a:pPr>
          </a:p>
          <a:p>
            <a:pPr marL="0" lvl="0" indent="0" algn="l" rtl="0">
              <a:spcBef>
                <a:spcPts val="600"/>
              </a:spcBef>
              <a:spcAft>
                <a:spcPts val="0"/>
              </a:spcAft>
              <a:buNone/>
            </a:pPr>
            <a:r>
              <a:rPr lang="en-GB"/>
              <a:t>Show that </a:t>
            </a:r>
            <a:r>
              <a:rPr lang="en-GB"/>
              <a:t>log(N!) ∈ Ω(N log N)</a:t>
            </a:r>
            <a:r>
              <a:rPr lang="en-GB"/>
              <a:t>.</a:t>
            </a:r>
            <a:endParaRPr lang="en-GB"/>
          </a:p>
          <a:p>
            <a:pPr marL="457200" lvl="0" indent="-342900" algn="l" rtl="0">
              <a:spcBef>
                <a:spcPts val="600"/>
              </a:spcBef>
              <a:spcAft>
                <a:spcPts val="0"/>
              </a:spcAft>
              <a:buSzPts val="1800"/>
              <a:buChar char="●"/>
            </a:pPr>
            <a:r>
              <a:rPr lang="en-GB"/>
              <a:t>Recall: log means an unspecified base.</a:t>
            </a:r>
            <a:endParaRPr lang="en-GB"/>
          </a:p>
          <a:p>
            <a:pPr marL="457200" lvl="0" indent="-342900" algn="l" rtl="0">
              <a:spcBef>
                <a:spcPts val="0"/>
              </a:spcBef>
              <a:spcAft>
                <a:spcPts val="0"/>
              </a:spcAft>
              <a:buSzPts val="1800"/>
              <a:buChar char="●"/>
            </a:pPr>
            <a:r>
              <a:rPr lang="en-GB"/>
              <a:t>Remember your log rules:</a:t>
            </a:r>
            <a:endParaRPr lang="en-GB"/>
          </a:p>
          <a:p>
            <a:pPr marL="914400" lvl="1" indent="-342900" algn="l" rtl="0">
              <a:spcBef>
                <a:spcPts val="0"/>
              </a:spcBef>
              <a:spcAft>
                <a:spcPts val="0"/>
              </a:spcAft>
              <a:buSzPts val="1800"/>
              <a:buChar char="○"/>
            </a:pPr>
            <a:r>
              <a:rPr lang="en-GB"/>
              <a:t>log(A</a:t>
            </a:r>
            <a:r>
              <a:rPr lang="en-GB" baseline="30000"/>
              <a:t>B</a:t>
            </a:r>
            <a:r>
              <a:rPr lang="en-GB"/>
              <a:t>) = B * log(A)</a:t>
            </a:r>
            <a:endParaRPr lang="en-GB"/>
          </a:p>
          <a:p>
            <a:pPr marL="914400" lvl="1" indent="-342900" algn="l" rtl="0">
              <a:spcBef>
                <a:spcPts val="0"/>
              </a:spcBef>
              <a:spcAft>
                <a:spcPts val="0"/>
              </a:spcAft>
              <a:buSzPts val="1800"/>
              <a:buChar char="○"/>
            </a:pPr>
            <a:r>
              <a:rPr lang="en-GB"/>
              <a:t>log(A*B) = log(A) + log(B)</a:t>
            </a:r>
            <a:endParaRPr lang="en-GB"/>
          </a:p>
          <a:p>
            <a:pPr marL="914400" lvl="1" indent="-342900" algn="l" rtl="0">
              <a:spcBef>
                <a:spcPts val="0"/>
              </a:spcBef>
              <a:spcAft>
                <a:spcPts val="0"/>
              </a:spcAft>
              <a:buSzPts val="1800"/>
              <a:buChar char="○"/>
            </a:pPr>
            <a:r>
              <a:rPr lang="en-GB"/>
              <a:t>log</a:t>
            </a:r>
            <a:r>
              <a:rPr lang="en-GB" baseline="-25000"/>
              <a:t>A</a:t>
            </a:r>
            <a:r>
              <a:rPr lang="en-GB"/>
              <a:t>(B) = log(B)/log(A)</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12" name="Shape 212"/>
        <p:cNvGrpSpPr/>
        <p:nvPr/>
      </p:nvGrpSpPr>
      <p:grpSpPr>
        <a:xfrm>
          <a:off x="0" y="0"/>
          <a:ext cx="0" cy="0"/>
          <a:chOff x="0" y="0"/>
          <a:chExt cx="0" cy="0"/>
        </a:xfrm>
      </p:grpSpPr>
      <p:sp>
        <p:nvSpPr>
          <p:cNvPr id="213" name="Google Shape;213;p3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Another Math Problem</a:t>
            </a:r>
            <a:endParaRPr lang="en-GB"/>
          </a:p>
        </p:txBody>
      </p:sp>
      <p:sp>
        <p:nvSpPr>
          <p:cNvPr id="214" name="Google Shape;214;p3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Given that N! &gt; (N/2)</a:t>
            </a:r>
            <a:r>
              <a:rPr lang="en-GB" baseline="30000"/>
              <a:t>N/2</a:t>
            </a:r>
            <a:endParaRPr lang="en-GB" baseline="30000"/>
          </a:p>
          <a:p>
            <a:pPr marL="0" lvl="0" indent="0" algn="l" rtl="0">
              <a:spcBef>
                <a:spcPts val="600"/>
              </a:spcBef>
              <a:spcAft>
                <a:spcPts val="0"/>
              </a:spcAft>
              <a:buClr>
                <a:schemeClr val="dk1"/>
              </a:buClr>
              <a:buSzPts val="1100"/>
              <a:buFont typeface="Arial" panose="020B0604020202020204"/>
              <a:buNone/>
            </a:pPr>
          </a:p>
          <a:p>
            <a:pPr marL="0" lvl="0" indent="0" algn="l" rtl="0">
              <a:spcBef>
                <a:spcPts val="600"/>
              </a:spcBef>
              <a:spcAft>
                <a:spcPts val="0"/>
              </a:spcAft>
              <a:buClr>
                <a:schemeClr val="dk1"/>
              </a:buClr>
              <a:buSzPts val="1100"/>
              <a:buFont typeface="Arial" panose="020B0604020202020204"/>
              <a:buNone/>
            </a:pPr>
            <a:r>
              <a:rPr lang="en-GB"/>
              <a:t>Show that log(N!) ∈ Ω(N log N).</a:t>
            </a:r>
            <a:endParaRPr lang="en-GB"/>
          </a:p>
          <a:p>
            <a:pPr marL="0" lvl="0" indent="0" algn="l" rtl="0">
              <a:spcBef>
                <a:spcPts val="600"/>
              </a:spcBef>
              <a:spcAft>
                <a:spcPts val="0"/>
              </a:spcAft>
              <a:buClr>
                <a:schemeClr val="dk1"/>
              </a:buClr>
              <a:buSzPts val="1100"/>
              <a:buFont typeface="Arial" panose="020B0604020202020204"/>
              <a:buNone/>
            </a:pPr>
          </a:p>
          <a:p>
            <a:pPr marL="0" lvl="0" indent="0" algn="l" rtl="0">
              <a:spcBef>
                <a:spcPts val="600"/>
              </a:spcBef>
              <a:spcAft>
                <a:spcPts val="0"/>
              </a:spcAft>
              <a:buNone/>
            </a:pPr>
          </a:p>
        </p:txBody>
      </p:sp>
      <p:sp>
        <p:nvSpPr>
          <p:cNvPr id="215" name="Google Shape;215;p34"/>
          <p:cNvSpPr txBox="1"/>
          <p:nvPr/>
        </p:nvSpPr>
        <p:spPr>
          <a:xfrm>
            <a:off x="249925" y="2131975"/>
            <a:ext cx="8229600" cy="2939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We have that N! &gt; (N/2)</a:t>
            </a:r>
            <a:r>
              <a:rPr lang="en-GB" sz="1800" baseline="30000">
                <a:solidFill>
                  <a:schemeClr val="dk1"/>
                </a:solidFill>
                <a:latin typeface="Roboto" panose="02000000000000000000"/>
                <a:ea typeface="Roboto" panose="02000000000000000000"/>
                <a:cs typeface="Roboto" panose="02000000000000000000"/>
                <a:sym typeface="Roboto" panose="02000000000000000000"/>
              </a:rPr>
              <a:t>N/2</a:t>
            </a:r>
            <a:endParaRPr sz="1800" baseline="300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Taking the log of both sides, we have that log(N!) &gt; log((N/2)</a:t>
            </a:r>
            <a:r>
              <a:rPr lang="en-GB" sz="1800" baseline="30000">
                <a:solidFill>
                  <a:schemeClr val="dk1"/>
                </a:solidFill>
                <a:latin typeface="Roboto" panose="02000000000000000000"/>
                <a:ea typeface="Roboto" panose="02000000000000000000"/>
                <a:cs typeface="Roboto" panose="02000000000000000000"/>
                <a:sym typeface="Roboto" panose="02000000000000000000"/>
              </a:rPr>
              <a:t>N/2</a:t>
            </a:r>
            <a:r>
              <a:rPr lang="en-GB" sz="1800">
                <a:solidFill>
                  <a:schemeClr val="dk1"/>
                </a:solidFill>
                <a:latin typeface="Roboto" panose="02000000000000000000"/>
                <a:ea typeface="Roboto" panose="02000000000000000000"/>
                <a:cs typeface="Roboto" panose="02000000000000000000"/>
                <a:sym typeface="Roboto" panose="02000000000000000000"/>
              </a:rPr>
              <a:t>).</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Bringing down the exponent we have that log(N!) &gt; N/2 log(N/2).</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Using log rules we have that </a:t>
            </a:r>
            <a:r>
              <a:rPr lang="en-GB" sz="1800">
                <a:solidFill>
                  <a:schemeClr val="dk1"/>
                </a:solidFill>
                <a:latin typeface="Roboto" panose="02000000000000000000"/>
                <a:ea typeface="Roboto" panose="02000000000000000000"/>
                <a:cs typeface="Roboto" panose="02000000000000000000"/>
                <a:sym typeface="Roboto" panose="02000000000000000000"/>
              </a:rPr>
              <a:t>log(N!) &gt; N/2 (log(N) - log(2))</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Discarding the unnecessary constants, we have log(N!) ∈ Ω(N log (N/2)).</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From there, we have that log(N!) ∈ Ω(N log N).</a:t>
            </a:r>
            <a:endParaRPr sz="1800">
              <a:solidFill>
                <a:schemeClr val="dk1"/>
              </a:solidFill>
              <a:latin typeface="Roboto" panose="02000000000000000000"/>
              <a:ea typeface="Roboto" panose="02000000000000000000"/>
              <a:cs typeface="Roboto" panose="02000000000000000000"/>
              <a:sym typeface="Roboto" panose="02000000000000000000"/>
            </a:endParaRPr>
          </a:p>
        </p:txBody>
      </p:sp>
      <p:sp>
        <p:nvSpPr>
          <p:cNvPr id="216" name="Google Shape;216;p34"/>
          <p:cNvSpPr txBox="1"/>
          <p:nvPr/>
        </p:nvSpPr>
        <p:spPr>
          <a:xfrm>
            <a:off x="226374" y="4399975"/>
            <a:ext cx="8834100" cy="59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In other words, log(N!) grows at least as quickly as N log N.</a:t>
            </a:r>
            <a:endParaRPr sz="1800">
              <a:solidFill>
                <a:schemeClr val="dk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1"/>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Effect transition="in" filter="fade">
                                      <p:cBhvr>
                                        <p:cTn id="12" dur="1"/>
                                        <p:tgtEl>
                                          <p:spTgt spid="2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xEl>
                                              <p:pRg st="2" end="2"/>
                                            </p:txEl>
                                          </p:spTgt>
                                        </p:tgtEl>
                                        <p:attrNameLst>
                                          <p:attrName>style.visibility</p:attrName>
                                        </p:attrNameLst>
                                      </p:cBhvr>
                                      <p:to>
                                        <p:strVal val="visible"/>
                                      </p:to>
                                    </p:set>
                                    <p:animEffect transition="in" filter="fade">
                                      <p:cBhvr>
                                        <p:cTn id="17" dur="1"/>
                                        <p:tgtEl>
                                          <p:spTgt spid="2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
                                            <p:txEl>
                                              <p:pRg st="3" end="3"/>
                                            </p:txEl>
                                          </p:spTgt>
                                        </p:tgtEl>
                                        <p:attrNameLst>
                                          <p:attrName>style.visibility</p:attrName>
                                        </p:attrNameLst>
                                      </p:cBhvr>
                                      <p:to>
                                        <p:strVal val="visible"/>
                                      </p:to>
                                    </p:set>
                                    <p:animEffect transition="in" filter="fade">
                                      <p:cBhvr>
                                        <p:cTn id="22" dur="1"/>
                                        <p:tgtEl>
                                          <p:spTgt spid="2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5">
                                            <p:txEl>
                                              <p:pRg st="4" end="4"/>
                                            </p:txEl>
                                          </p:spTgt>
                                        </p:tgtEl>
                                        <p:attrNameLst>
                                          <p:attrName>style.visibility</p:attrName>
                                        </p:attrNameLst>
                                      </p:cBhvr>
                                      <p:to>
                                        <p:strVal val="visible"/>
                                      </p:to>
                                    </p:set>
                                    <p:animEffect transition="in" filter="fade">
                                      <p:cBhvr>
                                        <p:cTn id="27" dur="1"/>
                                        <p:tgtEl>
                                          <p:spTgt spid="2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5">
                                            <p:txEl>
                                              <p:pRg st="5" end="5"/>
                                            </p:txEl>
                                          </p:spTgt>
                                        </p:tgtEl>
                                        <p:attrNameLst>
                                          <p:attrName>style.visibility</p:attrName>
                                        </p:attrNameLst>
                                      </p:cBhvr>
                                      <p:to>
                                        <p:strVal val="visible"/>
                                      </p:to>
                                    </p:set>
                                    <p:animEffect transition="in" filter="fade">
                                      <p:cBhvr>
                                        <p:cTn id="32" dur="1"/>
                                        <p:tgtEl>
                                          <p:spTgt spid="2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6">
                                            <p:txEl>
                                              <p:pRg st="0" end="0"/>
                                            </p:txEl>
                                          </p:spTgt>
                                        </p:tgtEl>
                                        <p:attrNameLst>
                                          <p:attrName>style.visibility</p:attrName>
                                        </p:attrNameLst>
                                      </p:cBhvr>
                                      <p:to>
                                        <p:strVal val="visible"/>
                                      </p:to>
                                    </p:set>
                                    <p:animEffect transition="in" filter="fade">
                                      <p:cBhvr>
                                        <p:cTn id="37" dur="1"/>
                                        <p:tgtEl>
                                          <p:spTgt spid="216">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220" name="Shape 220"/>
        <p:cNvGrpSpPr/>
        <p:nvPr/>
      </p:nvGrpSpPr>
      <p:grpSpPr>
        <a:xfrm>
          <a:off x="0" y="0"/>
          <a:ext cx="0" cy="0"/>
          <a:chOff x="0" y="0"/>
          <a:chExt cx="0" cy="0"/>
        </a:xfrm>
      </p:grpSpPr>
      <p:sp>
        <p:nvSpPr>
          <p:cNvPr id="221" name="Google Shape;221;p3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Last Math Problem</a:t>
            </a:r>
            <a:endParaRPr lang="en-GB"/>
          </a:p>
        </p:txBody>
      </p:sp>
      <p:sp>
        <p:nvSpPr>
          <p:cNvPr id="222" name="Google Shape;222;p3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In the previous problem, we showed that log(N!) ∈ Ω(N log N).</a:t>
            </a:r>
            <a:endParaRPr lang="en-GB"/>
          </a:p>
          <a:p>
            <a:pPr marL="0" lvl="0" indent="0" algn="l" rtl="0">
              <a:spcBef>
                <a:spcPts val="600"/>
              </a:spcBef>
              <a:spcAft>
                <a:spcPts val="0"/>
              </a:spcAft>
              <a:buNone/>
            </a:pPr>
          </a:p>
          <a:p>
            <a:pPr marL="0" lvl="0" indent="0" algn="l" rtl="0">
              <a:spcBef>
                <a:spcPts val="600"/>
              </a:spcBef>
              <a:spcAft>
                <a:spcPts val="0"/>
              </a:spcAft>
              <a:buNone/>
            </a:pPr>
            <a:r>
              <a:rPr lang="en-GB"/>
              <a:t>Now s</a:t>
            </a:r>
            <a:r>
              <a:rPr lang="en-GB"/>
              <a:t>how that N log N ∈ Ω(log(N!)).</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26" name="Shape 226"/>
        <p:cNvGrpSpPr/>
        <p:nvPr/>
      </p:nvGrpSpPr>
      <p:grpSpPr>
        <a:xfrm>
          <a:off x="0" y="0"/>
          <a:ext cx="0" cy="0"/>
          <a:chOff x="0" y="0"/>
          <a:chExt cx="0" cy="0"/>
        </a:xfrm>
      </p:grpSpPr>
      <p:sp>
        <p:nvSpPr>
          <p:cNvPr id="227" name="Google Shape;227;p3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Last Math Problem</a:t>
            </a:r>
            <a:endParaRPr lang="en-GB"/>
          </a:p>
        </p:txBody>
      </p:sp>
      <p:sp>
        <p:nvSpPr>
          <p:cNvPr id="228" name="Google Shape;228;p3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Show that N log N ∈ Ω(log(N!))</a:t>
            </a:r>
            <a:endParaRPr lang="en-GB"/>
          </a:p>
        </p:txBody>
      </p:sp>
      <p:sp>
        <p:nvSpPr>
          <p:cNvPr id="229" name="Google Shape;229;p36"/>
          <p:cNvSpPr txBox="1"/>
          <p:nvPr/>
        </p:nvSpPr>
        <p:spPr>
          <a:xfrm>
            <a:off x="239589" y="1295400"/>
            <a:ext cx="8539500" cy="3000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Proof:</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log(N!) = log(N) + log(N-1) + log(N-2) + …. + log(1)</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N log N = log(N) + log(N) + log(N) + … log(N)</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Therefore N log N ∈ Ω(log(N!))</a:t>
            </a:r>
            <a:endParaRPr sz="1200">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fade">
                                      <p:cBhvr>
                                        <p:cTn id="7" dur="1"/>
                                        <p:tgtEl>
                                          <p:spTgt spid="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xEl>
                                              <p:pRg st="1" end="1"/>
                                            </p:txEl>
                                          </p:spTgt>
                                        </p:tgtEl>
                                        <p:attrNameLst>
                                          <p:attrName>style.visibility</p:attrName>
                                        </p:attrNameLst>
                                      </p:cBhvr>
                                      <p:to>
                                        <p:strVal val="visible"/>
                                      </p:to>
                                    </p:set>
                                    <p:animEffect transition="in" filter="fade">
                                      <p:cBhvr>
                                        <p:cTn id="12" dur="1"/>
                                        <p:tgtEl>
                                          <p:spTgt spid="2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9">
                                            <p:txEl>
                                              <p:pRg st="2" end="2"/>
                                            </p:txEl>
                                          </p:spTgt>
                                        </p:tgtEl>
                                        <p:attrNameLst>
                                          <p:attrName>style.visibility</p:attrName>
                                        </p:attrNameLst>
                                      </p:cBhvr>
                                      <p:to>
                                        <p:strVal val="visible"/>
                                      </p:to>
                                    </p:set>
                                    <p:animEffect transition="in" filter="fade">
                                      <p:cBhvr>
                                        <p:cTn id="17" dur="1"/>
                                        <p:tgtEl>
                                          <p:spTgt spid="2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9">
                                            <p:txEl>
                                              <p:pRg st="3" end="3"/>
                                            </p:txEl>
                                          </p:spTgt>
                                        </p:tgtEl>
                                        <p:attrNameLst>
                                          <p:attrName>style.visibility</p:attrName>
                                        </p:attrNameLst>
                                      </p:cBhvr>
                                      <p:to>
                                        <p:strVal val="visible"/>
                                      </p:to>
                                    </p:set>
                                    <p:animEffect transition="in" filter="fade">
                                      <p:cBhvr>
                                        <p:cTn id="22" dur="1"/>
                                        <p:tgtEl>
                                          <p:spTgt spid="229">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233" name="Shape 233"/>
        <p:cNvGrpSpPr/>
        <p:nvPr/>
      </p:nvGrpSpPr>
      <p:grpSpPr>
        <a:xfrm>
          <a:off x="0" y="0"/>
          <a:ext cx="0" cy="0"/>
          <a:chOff x="0" y="0"/>
          <a:chExt cx="0" cy="0"/>
        </a:xfrm>
      </p:grpSpPr>
      <p:sp>
        <p:nvSpPr>
          <p:cNvPr id="234" name="Google Shape;234;p3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Omega and Theta: yellkey.com</a:t>
            </a:r>
            <a:endParaRPr>
              <a:solidFill>
                <a:srgbClr val="38761D"/>
              </a:solidFill>
            </a:endParaRPr>
          </a:p>
        </p:txBody>
      </p:sp>
      <p:sp>
        <p:nvSpPr>
          <p:cNvPr id="235" name="Google Shape;235;p3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Given:</a:t>
            </a:r>
            <a:endParaRPr lang="en-GB"/>
          </a:p>
          <a:p>
            <a:pPr marL="457200" lvl="0" indent="-342900" algn="l" rtl="0">
              <a:spcBef>
                <a:spcPts val="600"/>
              </a:spcBef>
              <a:spcAft>
                <a:spcPts val="0"/>
              </a:spcAft>
              <a:buSzPts val="1800"/>
              <a:buChar char="●"/>
            </a:pPr>
            <a:r>
              <a:rPr lang="en-GB"/>
              <a:t>N log N ∈ Ω(log(N!))</a:t>
            </a:r>
            <a:endParaRPr lang="en-GB"/>
          </a:p>
          <a:p>
            <a:pPr marL="457200" lvl="0" indent="-342900" algn="l" rtl="0">
              <a:spcBef>
                <a:spcPts val="600"/>
              </a:spcBef>
              <a:spcAft>
                <a:spcPts val="0"/>
              </a:spcAft>
              <a:buSzPts val="1800"/>
              <a:buChar char="●"/>
            </a:pPr>
            <a:r>
              <a:rPr lang="en-GB"/>
              <a:t>log(N!) ∈ Ω(N log N)</a:t>
            </a:r>
            <a:endParaRPr lang="en-GB"/>
          </a:p>
          <a:p>
            <a:pPr marL="0" lvl="0" indent="0" algn="l" rtl="0">
              <a:spcBef>
                <a:spcPts val="600"/>
              </a:spcBef>
              <a:spcAft>
                <a:spcPts val="0"/>
              </a:spcAft>
              <a:buNone/>
            </a:pPr>
          </a:p>
          <a:p>
            <a:pPr marL="0" lvl="0" indent="0" algn="l" rtl="0">
              <a:spcBef>
                <a:spcPts val="600"/>
              </a:spcBef>
              <a:spcAft>
                <a:spcPts val="0"/>
              </a:spcAft>
              <a:buNone/>
            </a:pPr>
            <a:r>
              <a:rPr lang="en-GB"/>
              <a:t>Which of the following can we say?</a:t>
            </a:r>
            <a:endParaRPr lang="en-GB"/>
          </a:p>
          <a:p>
            <a:pPr marL="457200" lvl="0" indent="-342900" algn="l" rtl="0">
              <a:spcBef>
                <a:spcPts val="600"/>
              </a:spcBef>
              <a:spcAft>
                <a:spcPts val="0"/>
              </a:spcAft>
              <a:buSzPts val="1800"/>
              <a:buAutoNum type="alphaUcPeriod"/>
            </a:pPr>
            <a:r>
              <a:rPr lang="en-GB"/>
              <a:t>N log N ∈ Θ(log N!)</a:t>
            </a:r>
            <a:endParaRPr lang="en-GB"/>
          </a:p>
          <a:p>
            <a:pPr marL="457200" lvl="0" indent="-342900" algn="l" rtl="0">
              <a:spcBef>
                <a:spcPts val="0"/>
              </a:spcBef>
              <a:spcAft>
                <a:spcPts val="0"/>
              </a:spcAft>
              <a:buSzPts val="1800"/>
              <a:buAutoNum type="alphaUcPeriod"/>
            </a:pPr>
            <a:r>
              <a:rPr lang="en-GB"/>
              <a:t>log N! ∈ Θ(N log N)</a:t>
            </a:r>
            <a:endParaRPr lang="en-GB"/>
          </a:p>
          <a:p>
            <a:pPr marL="457200" lvl="0" indent="-342900" algn="l" rtl="0">
              <a:spcBef>
                <a:spcPts val="0"/>
              </a:spcBef>
              <a:spcAft>
                <a:spcPts val="0"/>
              </a:spcAft>
              <a:buSzPts val="1800"/>
              <a:buAutoNum type="alphaUcPeriod"/>
            </a:pPr>
            <a:r>
              <a:rPr lang="en-GB"/>
              <a:t>Both A and B</a:t>
            </a:r>
            <a:endParaRPr lang="en-GB"/>
          </a:p>
          <a:p>
            <a:pPr marL="457200" lvl="0" indent="-342900" algn="l" rtl="0">
              <a:spcBef>
                <a:spcPts val="0"/>
              </a:spcBef>
              <a:spcAft>
                <a:spcPts val="0"/>
              </a:spcAft>
              <a:buSzPts val="1800"/>
              <a:buAutoNum type="alphaUcPeriod"/>
            </a:pPr>
            <a:r>
              <a:rPr lang="en-GB"/>
              <a:t>Neither</a:t>
            </a:r>
            <a:endParaRPr lang="en-GB"/>
          </a:p>
          <a:p>
            <a:pPr marL="0" lvl="0" indent="0" algn="l" rtl="0">
              <a:spcBef>
                <a:spcPts val="600"/>
              </a:spcBef>
              <a:spcAft>
                <a:spcPts val="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39" name="Shape 239"/>
        <p:cNvGrpSpPr/>
        <p:nvPr/>
      </p:nvGrpSpPr>
      <p:grpSpPr>
        <a:xfrm>
          <a:off x="0" y="0"/>
          <a:ext cx="0" cy="0"/>
          <a:chOff x="0" y="0"/>
          <a:chExt cx="0" cy="0"/>
        </a:xfrm>
      </p:grpSpPr>
      <p:sp>
        <p:nvSpPr>
          <p:cNvPr id="240" name="Google Shape;240;p3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Omega and Theta</a:t>
            </a:r>
            <a:endParaRPr lang="en-GB"/>
          </a:p>
        </p:txBody>
      </p:sp>
      <p:sp>
        <p:nvSpPr>
          <p:cNvPr id="241" name="Google Shape;241;p3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Given:</a:t>
            </a:r>
            <a:endParaRPr lang="en-GB"/>
          </a:p>
          <a:p>
            <a:pPr marL="457200" lvl="0" indent="-342900" algn="l" rtl="0">
              <a:spcBef>
                <a:spcPts val="600"/>
              </a:spcBef>
              <a:spcAft>
                <a:spcPts val="0"/>
              </a:spcAft>
              <a:buSzPts val="1800"/>
              <a:buChar char="●"/>
            </a:pPr>
            <a:r>
              <a:rPr lang="en-GB"/>
              <a:t>N log N ∈ Ω(log(N!))</a:t>
            </a:r>
            <a:endParaRPr lang="en-GB"/>
          </a:p>
          <a:p>
            <a:pPr marL="457200" lvl="0" indent="-342900" algn="l" rtl="0">
              <a:spcBef>
                <a:spcPts val="600"/>
              </a:spcBef>
              <a:spcAft>
                <a:spcPts val="0"/>
              </a:spcAft>
              <a:buSzPts val="1800"/>
              <a:buChar char="●"/>
            </a:pPr>
            <a:r>
              <a:rPr lang="en-GB"/>
              <a:t>log(N!) ∈ Ω(N log N)</a:t>
            </a:r>
            <a:endParaRPr lang="en-GB"/>
          </a:p>
          <a:p>
            <a:pPr marL="0" lvl="0" indent="0" algn="l" rtl="0">
              <a:spcBef>
                <a:spcPts val="600"/>
              </a:spcBef>
              <a:spcAft>
                <a:spcPts val="0"/>
              </a:spcAft>
              <a:buNone/>
            </a:pPr>
          </a:p>
          <a:p>
            <a:pPr marL="0" lvl="0" indent="0" algn="l" rtl="0">
              <a:spcBef>
                <a:spcPts val="600"/>
              </a:spcBef>
              <a:spcAft>
                <a:spcPts val="0"/>
              </a:spcAft>
              <a:buNone/>
            </a:pPr>
            <a:r>
              <a:rPr lang="en-GB"/>
              <a:t>Which of the following can we say?</a:t>
            </a:r>
            <a:endParaRPr lang="en-GB"/>
          </a:p>
          <a:p>
            <a:pPr marL="457200" lvl="0" indent="-342900" algn="l" rtl="0">
              <a:spcBef>
                <a:spcPts val="600"/>
              </a:spcBef>
              <a:spcAft>
                <a:spcPts val="0"/>
              </a:spcAft>
              <a:buSzPts val="1800"/>
              <a:buAutoNum type="alphaUcPeriod"/>
            </a:pPr>
            <a:r>
              <a:rPr lang="en-GB"/>
              <a:t>N log N ∈ Θ(log N!)</a:t>
            </a:r>
            <a:endParaRPr lang="en-GB"/>
          </a:p>
          <a:p>
            <a:pPr marL="457200" lvl="0" indent="-342900" algn="l" rtl="0">
              <a:spcBef>
                <a:spcPts val="0"/>
              </a:spcBef>
              <a:spcAft>
                <a:spcPts val="0"/>
              </a:spcAft>
              <a:buSzPts val="1800"/>
              <a:buAutoNum type="alphaUcPeriod"/>
            </a:pPr>
            <a:r>
              <a:rPr lang="en-GB"/>
              <a:t>log N! ∈ Θ(N log N)</a:t>
            </a:r>
            <a:endParaRPr lang="en-GB"/>
          </a:p>
          <a:p>
            <a:pPr marL="457200" lvl="0" indent="-342900" algn="l" rtl="0">
              <a:spcBef>
                <a:spcPts val="0"/>
              </a:spcBef>
              <a:spcAft>
                <a:spcPts val="0"/>
              </a:spcAft>
              <a:buSzPts val="1800"/>
              <a:buAutoNum type="alphaUcPeriod"/>
            </a:pPr>
            <a:r>
              <a:rPr lang="en-GB" b="1"/>
              <a:t>Both A and B</a:t>
            </a:r>
            <a:endParaRPr b="1"/>
          </a:p>
          <a:p>
            <a:pPr marL="457200" lvl="0" indent="-342900" algn="l" rtl="0">
              <a:spcBef>
                <a:spcPts val="0"/>
              </a:spcBef>
              <a:spcAft>
                <a:spcPts val="0"/>
              </a:spcAft>
              <a:buSzPts val="1800"/>
              <a:buAutoNum type="alphaUcPeriod"/>
            </a:pPr>
            <a:r>
              <a:rPr lang="en-GB"/>
              <a:t>Neither</a:t>
            </a:r>
            <a:endParaRPr lang="en-GB"/>
          </a:p>
          <a:p>
            <a:pPr marL="0" lvl="0" indent="0" algn="l" rtl="0">
              <a:spcBef>
                <a:spcPts val="600"/>
              </a:spcBef>
              <a:spcAft>
                <a:spcPts val="0"/>
              </a:spcAft>
              <a:buNone/>
            </a:pPr>
          </a:p>
        </p:txBody>
      </p:sp>
      <p:cxnSp>
        <p:nvCxnSpPr>
          <p:cNvPr id="242" name="Google Shape;242;p38"/>
          <p:cNvCxnSpPr/>
          <p:nvPr/>
        </p:nvCxnSpPr>
        <p:spPr>
          <a:xfrm flipH="1">
            <a:off x="3043950" y="1008150"/>
            <a:ext cx="830400" cy="248100"/>
          </a:xfrm>
          <a:prstGeom prst="straightConnector1">
            <a:avLst/>
          </a:prstGeom>
          <a:noFill/>
          <a:ln w="9525" cap="flat" cmpd="sng">
            <a:solidFill>
              <a:srgbClr val="BE0712"/>
            </a:solidFill>
            <a:prstDash val="solid"/>
            <a:round/>
            <a:headEnd type="none" w="med" len="med"/>
            <a:tailEnd type="triangle" w="med" len="med"/>
          </a:ln>
        </p:spPr>
      </p:cxnSp>
      <p:sp>
        <p:nvSpPr>
          <p:cNvPr id="243" name="Google Shape;243;p38"/>
          <p:cNvSpPr txBox="1"/>
          <p:nvPr/>
        </p:nvSpPr>
        <p:spPr>
          <a:xfrm>
            <a:off x="3874350" y="736150"/>
            <a:ext cx="24753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latin typeface="Roboto" panose="02000000000000000000"/>
                <a:ea typeface="Roboto" panose="02000000000000000000"/>
                <a:cs typeface="Roboto" panose="02000000000000000000"/>
                <a:sym typeface="Roboto" panose="02000000000000000000"/>
              </a:rPr>
              <a:t>Informally: N log N </a:t>
            </a:r>
            <a:r>
              <a:rPr lang="en-GB">
                <a:solidFill>
                  <a:srgbClr val="BE0712"/>
                </a:solidFill>
                <a:latin typeface="Roboto" panose="02000000000000000000"/>
                <a:ea typeface="Roboto" panose="02000000000000000000"/>
                <a:cs typeface="Roboto" panose="02000000000000000000"/>
                <a:sym typeface="Roboto" panose="02000000000000000000"/>
              </a:rPr>
              <a:t>≥ </a:t>
            </a:r>
            <a:r>
              <a:rPr lang="en-GB">
                <a:solidFill>
                  <a:srgbClr val="BE0712"/>
                </a:solidFill>
                <a:latin typeface="Roboto" panose="02000000000000000000"/>
                <a:ea typeface="Roboto" panose="02000000000000000000"/>
                <a:cs typeface="Roboto" panose="02000000000000000000"/>
                <a:sym typeface="Roboto" panose="02000000000000000000"/>
              </a:rPr>
              <a:t>log(N!)</a:t>
            </a:r>
            <a:endParaRPr>
              <a:solidFill>
                <a:srgbClr val="BE0712"/>
              </a:solidFill>
              <a:latin typeface="Roboto" panose="02000000000000000000"/>
              <a:ea typeface="Roboto" panose="02000000000000000000"/>
              <a:cs typeface="Roboto" panose="02000000000000000000"/>
              <a:sym typeface="Roboto" panose="02000000000000000000"/>
            </a:endParaRPr>
          </a:p>
        </p:txBody>
      </p:sp>
      <p:cxnSp>
        <p:nvCxnSpPr>
          <p:cNvPr id="244" name="Google Shape;244;p38"/>
          <p:cNvCxnSpPr/>
          <p:nvPr/>
        </p:nvCxnSpPr>
        <p:spPr>
          <a:xfrm rot="10800000">
            <a:off x="2948175" y="1549325"/>
            <a:ext cx="840300" cy="165000"/>
          </a:xfrm>
          <a:prstGeom prst="straightConnector1">
            <a:avLst/>
          </a:prstGeom>
          <a:noFill/>
          <a:ln w="9525" cap="flat" cmpd="sng">
            <a:solidFill>
              <a:srgbClr val="BE0712"/>
            </a:solidFill>
            <a:prstDash val="solid"/>
            <a:round/>
            <a:headEnd type="none" w="med" len="med"/>
            <a:tailEnd type="triangle" w="med" len="med"/>
          </a:ln>
        </p:spPr>
      </p:cxnSp>
      <p:sp>
        <p:nvSpPr>
          <p:cNvPr id="245" name="Google Shape;245;p38"/>
          <p:cNvSpPr txBox="1"/>
          <p:nvPr/>
        </p:nvSpPr>
        <p:spPr>
          <a:xfrm>
            <a:off x="3736300" y="2675850"/>
            <a:ext cx="25635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latin typeface="Roboto" panose="02000000000000000000"/>
                <a:ea typeface="Roboto" panose="02000000000000000000"/>
                <a:cs typeface="Roboto" panose="02000000000000000000"/>
                <a:sym typeface="Roboto" panose="02000000000000000000"/>
              </a:rPr>
              <a:t>Informally: N log N = log(N!)</a:t>
            </a:r>
            <a:endParaRPr>
              <a:solidFill>
                <a:srgbClr val="BE0712"/>
              </a:solidFill>
              <a:latin typeface="Roboto" panose="02000000000000000000"/>
              <a:ea typeface="Roboto" panose="02000000000000000000"/>
              <a:cs typeface="Roboto" panose="02000000000000000000"/>
              <a:sym typeface="Roboto" panose="02000000000000000000"/>
            </a:endParaRPr>
          </a:p>
        </p:txBody>
      </p:sp>
      <p:sp>
        <p:nvSpPr>
          <p:cNvPr id="246" name="Google Shape;246;p38"/>
          <p:cNvSpPr txBox="1"/>
          <p:nvPr/>
        </p:nvSpPr>
        <p:spPr>
          <a:xfrm>
            <a:off x="3830250" y="1549325"/>
            <a:ext cx="25635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latin typeface="Roboto" panose="02000000000000000000"/>
                <a:ea typeface="Roboto" panose="02000000000000000000"/>
                <a:cs typeface="Roboto" panose="02000000000000000000"/>
                <a:sym typeface="Roboto" panose="02000000000000000000"/>
              </a:rPr>
              <a:t>Informally: </a:t>
            </a:r>
            <a:r>
              <a:rPr lang="en-GB">
                <a:solidFill>
                  <a:srgbClr val="BE0712"/>
                </a:solidFill>
                <a:latin typeface="Roboto" panose="02000000000000000000"/>
                <a:ea typeface="Roboto" panose="02000000000000000000"/>
                <a:cs typeface="Roboto" panose="02000000000000000000"/>
                <a:sym typeface="Roboto" panose="02000000000000000000"/>
              </a:rPr>
              <a:t>log(N!) </a:t>
            </a:r>
            <a:r>
              <a:rPr lang="en-GB">
                <a:solidFill>
                  <a:srgbClr val="BE0712"/>
                </a:solidFill>
                <a:latin typeface="Roboto" panose="02000000000000000000"/>
                <a:ea typeface="Roboto" panose="02000000000000000000"/>
                <a:cs typeface="Roboto" panose="02000000000000000000"/>
                <a:sym typeface="Roboto" panose="02000000000000000000"/>
              </a:rPr>
              <a:t>≥ </a:t>
            </a:r>
            <a:r>
              <a:rPr lang="en-GB">
                <a:solidFill>
                  <a:srgbClr val="BE0712"/>
                </a:solidFill>
                <a:latin typeface="Roboto" panose="02000000000000000000"/>
                <a:ea typeface="Roboto" panose="02000000000000000000"/>
                <a:cs typeface="Roboto" panose="02000000000000000000"/>
                <a:sym typeface="Roboto" panose="02000000000000000000"/>
              </a:rPr>
              <a:t> N log N</a:t>
            </a:r>
            <a:endParaRPr>
              <a:solidFill>
                <a:srgbClr val="BE0712"/>
              </a:solidFill>
              <a:latin typeface="Roboto" panose="02000000000000000000"/>
              <a:ea typeface="Roboto" panose="02000000000000000000"/>
              <a:cs typeface="Roboto" panose="02000000000000000000"/>
              <a:sym typeface="Roboto" panose="02000000000000000000"/>
            </a:endParaRPr>
          </a:p>
        </p:txBody>
      </p:sp>
      <p:cxnSp>
        <p:nvCxnSpPr>
          <p:cNvPr id="247" name="Google Shape;247;p38"/>
          <p:cNvCxnSpPr>
            <a:stCxn id="245" idx="1"/>
          </p:cNvCxnSpPr>
          <p:nvPr/>
        </p:nvCxnSpPr>
        <p:spPr>
          <a:xfrm rot="10800000">
            <a:off x="2948200" y="2675700"/>
            <a:ext cx="788100" cy="183900"/>
          </a:xfrm>
          <a:prstGeom prst="straightConnector1">
            <a:avLst/>
          </a:prstGeom>
          <a:noFill/>
          <a:ln w="9525" cap="flat" cmpd="sng">
            <a:solidFill>
              <a:srgbClr val="BE0712"/>
            </a:solidFill>
            <a:prstDash val="solid"/>
            <a:round/>
            <a:headEnd type="none" w="med" len="med"/>
            <a:tailEnd type="triangle" w="med" len="med"/>
          </a:ln>
        </p:spPr>
      </p:cxnSp>
      <p:cxnSp>
        <p:nvCxnSpPr>
          <p:cNvPr id="248" name="Google Shape;248;p38"/>
          <p:cNvCxnSpPr>
            <a:stCxn id="245" idx="1"/>
          </p:cNvCxnSpPr>
          <p:nvPr/>
        </p:nvCxnSpPr>
        <p:spPr>
          <a:xfrm flipH="1">
            <a:off x="2967700" y="2859600"/>
            <a:ext cx="768600" cy="143100"/>
          </a:xfrm>
          <a:prstGeom prst="straightConnector1">
            <a:avLst/>
          </a:prstGeom>
          <a:noFill/>
          <a:ln w="9525" cap="flat" cmpd="sng">
            <a:solidFill>
              <a:srgbClr val="BE071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52" name="Shape 252"/>
        <p:cNvGrpSpPr/>
        <p:nvPr/>
      </p:nvGrpSpPr>
      <p:grpSpPr>
        <a:xfrm>
          <a:off x="0" y="0"/>
          <a:ext cx="0" cy="0"/>
          <a:chOff x="0" y="0"/>
          <a:chExt cx="0" cy="0"/>
        </a:xfrm>
      </p:grpSpPr>
      <p:sp>
        <p:nvSpPr>
          <p:cNvPr id="253" name="Google Shape;253;p3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Summary</a:t>
            </a:r>
            <a:endParaRPr lang="en-GB"/>
          </a:p>
        </p:txBody>
      </p:sp>
      <p:sp>
        <p:nvSpPr>
          <p:cNvPr id="254" name="Google Shape;254;p3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a:t>We’ve shown that </a:t>
            </a:r>
            <a:r>
              <a:rPr lang="en-GB"/>
              <a:t>log(N!) ∈ Θ(N log N).</a:t>
            </a:r>
            <a:endParaRPr lang="en-GB"/>
          </a:p>
          <a:p>
            <a:pPr marL="457200" lvl="0" indent="-342900" algn="l" rtl="0">
              <a:spcBef>
                <a:spcPts val="600"/>
              </a:spcBef>
              <a:spcAft>
                <a:spcPts val="0"/>
              </a:spcAft>
              <a:buSzPts val="1800"/>
              <a:buChar char="●"/>
            </a:pPr>
            <a:r>
              <a:rPr lang="en-GB"/>
              <a:t>In other words, these two functions grow at the same rate asymptotically.</a:t>
            </a:r>
            <a:r>
              <a:rPr lang="en-GB"/>
              <a:t> </a:t>
            </a:r>
            <a:endParaRPr lang="en-GB"/>
          </a:p>
          <a:p>
            <a:pPr marL="0" lvl="0" indent="0" algn="l" rtl="0">
              <a:spcBef>
                <a:spcPts val="600"/>
              </a:spcBef>
              <a:spcAft>
                <a:spcPts val="0"/>
              </a:spcAft>
              <a:buClr>
                <a:schemeClr val="dk1"/>
              </a:buClr>
              <a:buSzPts val="1100"/>
              <a:buFont typeface="Arial" panose="020B0604020202020204"/>
              <a:buNone/>
            </a:pPr>
          </a:p>
          <a:p>
            <a:pPr marL="0" lvl="0" indent="0" algn="l" rtl="0">
              <a:spcBef>
                <a:spcPts val="600"/>
              </a:spcBef>
              <a:spcAft>
                <a:spcPts val="0"/>
              </a:spcAft>
              <a:buNone/>
            </a:pPr>
            <a:r>
              <a:rPr lang="en-GB"/>
              <a:t>As for why we did this, w</a:t>
            </a:r>
            <a:r>
              <a:rPr lang="en-GB"/>
              <a:t>e will see in a little while...</a:t>
            </a:r>
            <a:endParaRPr lang="en-GB"/>
          </a:p>
          <a:p>
            <a:pPr marL="0" lvl="0" indent="0" algn="l" rtl="0">
              <a:spcBef>
                <a:spcPts val="600"/>
              </a:spcBef>
              <a:spcAft>
                <a:spcPts val="0"/>
              </a:spcAft>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58" name="Shape 258"/>
        <p:cNvGrpSpPr/>
        <p:nvPr/>
      </p:nvGrpSpPr>
      <p:grpSpPr>
        <a:xfrm>
          <a:off x="0" y="0"/>
          <a:ext cx="0" cy="0"/>
          <a:chOff x="0" y="0"/>
          <a:chExt cx="0" cy="0"/>
        </a:xfrm>
      </p:grpSpPr>
      <p:sp>
        <p:nvSpPr>
          <p:cNvPr id="259" name="Google Shape;259;p40"/>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34, CS61B, Spring 2024</a:t>
            </a:r>
            <a:endParaRPr lang="en-GB"/>
          </a:p>
        </p:txBody>
      </p:sp>
      <p:sp>
        <p:nvSpPr>
          <p:cNvPr id="260" name="Google Shape;260;p40"/>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a:t>Goal: How Hard is Sorting?</a:t>
            </a:r>
            <a:endParaRPr lang="en-GB"/>
          </a:p>
          <a:p>
            <a:pPr marL="0" lvl="0" indent="0" algn="l" rtl="0">
              <a:spcBef>
                <a:spcPts val="600"/>
              </a:spcBef>
              <a:spcAft>
                <a:spcPts val="0"/>
              </a:spcAft>
              <a:buClr>
                <a:schemeClr val="dk1"/>
              </a:buClr>
              <a:buSzPts val="1100"/>
              <a:buFont typeface="Arial" panose="020B0604020202020204"/>
              <a:buNone/>
            </a:pPr>
            <a:r>
              <a:rPr lang="en-GB"/>
              <a:t>Math Problem Warmup</a:t>
            </a:r>
            <a:endParaRPr lang="en-GB"/>
          </a:p>
          <a:p>
            <a:pPr marL="0" lvl="0" indent="0" algn="l" rtl="0">
              <a:spcBef>
                <a:spcPts val="600"/>
              </a:spcBef>
              <a:spcAft>
                <a:spcPts val="0"/>
              </a:spcAft>
              <a:buClr>
                <a:schemeClr val="dk1"/>
              </a:buClr>
              <a:buSzPts val="1100"/>
              <a:buFont typeface="Arial" panose="020B0604020202020204"/>
              <a:buNone/>
            </a:pPr>
            <a:r>
              <a:rPr lang="en-GB" b="1">
                <a:solidFill>
                  <a:schemeClr val="accent3"/>
                </a:solidFill>
                <a:latin typeface="Roboto" panose="02000000000000000000"/>
                <a:ea typeface="Roboto" panose="02000000000000000000"/>
                <a:cs typeface="Roboto" panose="02000000000000000000"/>
                <a:sym typeface="Roboto" panose="02000000000000000000"/>
              </a:rPr>
              <a:t>Theoretical Bounds on Sorting</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Simple Bounds for TUCS (the ultimate comparison sort)</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SzPts val="1800"/>
              <a:buChar char="•"/>
            </a:pPr>
            <a:r>
              <a:rPr lang="en-GB"/>
              <a:t>Coin Puzzles</a:t>
            </a:r>
            <a:endParaRPr lang="en-GB"/>
          </a:p>
          <a:p>
            <a:pPr marL="457200" lvl="0" indent="-342900" algn="l" rtl="0">
              <a:spcBef>
                <a:spcPts val="0"/>
              </a:spcBef>
              <a:spcAft>
                <a:spcPts val="0"/>
              </a:spcAft>
              <a:buSzPts val="1800"/>
              <a:buChar char="•"/>
            </a:pPr>
            <a:r>
              <a:rPr lang="en-GB"/>
              <a:t>Puppy Cat Dog</a:t>
            </a:r>
            <a:endParaRPr lang="en-GB"/>
          </a:p>
          <a:p>
            <a:pPr marL="457200" lvl="0" indent="-342900" algn="l" rtl="0">
              <a:spcBef>
                <a:spcPts val="0"/>
              </a:spcBef>
              <a:spcAft>
                <a:spcPts val="0"/>
              </a:spcAft>
              <a:buSzPts val="1800"/>
              <a:buChar char="•"/>
            </a:pPr>
            <a:r>
              <a:rPr lang="en-GB"/>
              <a:t>The Sorting Lower Bound</a:t>
            </a:r>
            <a:endParaRPr lang="en-GB"/>
          </a:p>
          <a:p>
            <a:pPr marL="0" lvl="0" indent="0" algn="l" rtl="0">
              <a:spcBef>
                <a:spcPts val="600"/>
              </a:spcBef>
              <a:spcAft>
                <a:spcPts val="0"/>
              </a:spcAft>
              <a:buClr>
                <a:schemeClr val="dk1"/>
              </a:buClr>
              <a:buSzPts val="1100"/>
              <a:buFont typeface="Arial" panose="020B0604020202020204"/>
              <a:buNone/>
            </a:pPr>
            <a:r>
              <a:rPr lang="en-GB"/>
              <a:t>Sounds of Sorting</a:t>
            </a:r>
            <a:endParaRPr lang="en-GB"/>
          </a:p>
        </p:txBody>
      </p:sp>
      <p:sp>
        <p:nvSpPr>
          <p:cNvPr id="261" name="Google Shape;261;p40"/>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GB"/>
              <a:t>Simple Bounds for TUCS (the ultimate comparison sort)</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265" name="Shape 265"/>
        <p:cNvGrpSpPr/>
        <p:nvPr/>
      </p:nvGrpSpPr>
      <p:grpSpPr>
        <a:xfrm>
          <a:off x="0" y="0"/>
          <a:ext cx="0" cy="0"/>
          <a:chOff x="0" y="0"/>
          <a:chExt cx="0" cy="0"/>
        </a:xfrm>
      </p:grpSpPr>
      <p:sp>
        <p:nvSpPr>
          <p:cNvPr id="266" name="Google Shape;266;p4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Sorting</a:t>
            </a:r>
            <a:endParaRPr lang="en-GB"/>
          </a:p>
        </p:txBody>
      </p:sp>
      <p:sp>
        <p:nvSpPr>
          <p:cNvPr id="267" name="Google Shape;267;p4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We have shown several sorts to require Θ(N log N) worst case time.</a:t>
            </a:r>
            <a:endParaRPr lang="en-GB"/>
          </a:p>
          <a:p>
            <a:pPr marL="457200" lvl="0" indent="-342900" algn="l" rtl="0">
              <a:spcBef>
                <a:spcPts val="600"/>
              </a:spcBef>
              <a:spcAft>
                <a:spcPts val="0"/>
              </a:spcAft>
              <a:buSzPts val="1800"/>
              <a:buChar char="●"/>
            </a:pPr>
            <a:r>
              <a:rPr lang="en-GB"/>
              <a:t>Can we build a better sorting algorithm?</a:t>
            </a:r>
            <a:endParaRPr lang="en-GB"/>
          </a:p>
          <a:p>
            <a:pPr marL="0" lvl="0" indent="0" algn="l" rtl="0">
              <a:spcBef>
                <a:spcPts val="600"/>
              </a:spcBef>
              <a:spcAft>
                <a:spcPts val="0"/>
              </a:spcAft>
              <a:buNone/>
            </a:pPr>
          </a:p>
          <a:p>
            <a:pPr marL="0" lvl="0" indent="0" algn="l" rtl="0">
              <a:spcBef>
                <a:spcPts val="600"/>
              </a:spcBef>
              <a:spcAft>
                <a:spcPts val="0"/>
              </a:spcAft>
              <a:buNone/>
            </a:pPr>
            <a:r>
              <a:rPr lang="en-GB"/>
              <a:t>Let the ultimate comparison sort (TUCS) be the asymptotically fastest possible comparison sorting algorithm, possibly yet to be discovered, and let R(N) be its worst case runtime.</a:t>
            </a:r>
            <a:endParaRPr lang="en-GB"/>
          </a:p>
          <a:p>
            <a:pPr marL="0" lvl="0" indent="0" algn="l" rtl="0">
              <a:spcBef>
                <a:spcPts val="600"/>
              </a:spcBef>
              <a:spcAft>
                <a:spcPts val="0"/>
              </a:spcAft>
              <a:buNone/>
            </a:pPr>
          </a:p>
          <a:p>
            <a:pPr marL="0" lvl="0" indent="0" algn="l" rtl="0">
              <a:spcBef>
                <a:spcPts val="600"/>
              </a:spcBef>
              <a:spcAft>
                <a:spcPts val="0"/>
              </a:spcAft>
              <a:buNone/>
            </a:pPr>
            <a:r>
              <a:rPr lang="en-GB"/>
              <a:t>Give the best Ω and O bounds you can for R(N).</a:t>
            </a:r>
            <a:endParaRPr lang="en-GB"/>
          </a:p>
          <a:p>
            <a:pPr marL="0" lvl="0" indent="0" algn="l" rtl="0">
              <a:spcBef>
                <a:spcPts val="600"/>
              </a:spcBef>
              <a:spcAft>
                <a:spcPts val="0"/>
              </a:spcAft>
              <a:buNone/>
            </a:pPr>
          </a:p>
          <a:p>
            <a:pPr marL="0" lvl="0" indent="0" algn="l" rtl="0">
              <a:spcBef>
                <a:spcPts val="600"/>
              </a:spcBef>
              <a:spcAft>
                <a:spcPts val="0"/>
              </a:spcAft>
              <a:buNone/>
            </a:pPr>
            <a:r>
              <a:rPr lang="en-GB"/>
              <a:t>It might seem strange to give Ω and O bounds for an algorithm whose details are completely unknown, but you can, I promise!</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animEffect transition="in" filter="fade">
                                      <p:cBhvr>
                                        <p:cTn id="7" dur="1"/>
                                        <p:tgtEl>
                                          <p:spTgt spid="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
                                            <p:txEl>
                                              <p:pRg st="1" end="1"/>
                                            </p:txEl>
                                          </p:spTgt>
                                        </p:tgtEl>
                                        <p:attrNameLst>
                                          <p:attrName>style.visibility</p:attrName>
                                        </p:attrNameLst>
                                      </p:cBhvr>
                                      <p:to>
                                        <p:strVal val="visible"/>
                                      </p:to>
                                    </p:set>
                                    <p:animEffect transition="in" filter="fade">
                                      <p:cBhvr>
                                        <p:cTn id="12" dur="1"/>
                                        <p:tgtEl>
                                          <p:spTgt spid="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7">
                                            <p:txEl>
                                              <p:pRg st="2" end="2"/>
                                            </p:txEl>
                                          </p:spTgt>
                                        </p:tgtEl>
                                        <p:attrNameLst>
                                          <p:attrName>style.visibility</p:attrName>
                                        </p:attrNameLst>
                                      </p:cBhvr>
                                      <p:to>
                                        <p:strVal val="visible"/>
                                      </p:to>
                                    </p:set>
                                    <p:animEffect transition="in" filter="fade">
                                      <p:cBhvr>
                                        <p:cTn id="17" dur="1"/>
                                        <p:tgtEl>
                                          <p:spTgt spid="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7">
                                            <p:txEl>
                                              <p:pRg st="3" end="3"/>
                                            </p:txEl>
                                          </p:spTgt>
                                        </p:tgtEl>
                                        <p:attrNameLst>
                                          <p:attrName>style.visibility</p:attrName>
                                        </p:attrNameLst>
                                      </p:cBhvr>
                                      <p:to>
                                        <p:strVal val="visible"/>
                                      </p:to>
                                    </p:set>
                                    <p:animEffect transition="in" filter="fade">
                                      <p:cBhvr>
                                        <p:cTn id="22" dur="1"/>
                                        <p:tgtEl>
                                          <p:spTgt spid="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7">
                                            <p:txEl>
                                              <p:pRg st="4" end="4"/>
                                            </p:txEl>
                                          </p:spTgt>
                                        </p:tgtEl>
                                        <p:attrNameLst>
                                          <p:attrName>style.visibility</p:attrName>
                                        </p:attrNameLst>
                                      </p:cBhvr>
                                      <p:to>
                                        <p:strVal val="visible"/>
                                      </p:to>
                                    </p:set>
                                    <p:animEffect transition="in" filter="fade">
                                      <p:cBhvr>
                                        <p:cTn id="27" dur="1"/>
                                        <p:tgtEl>
                                          <p:spTgt spid="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7">
                                            <p:txEl>
                                              <p:pRg st="5" end="5"/>
                                            </p:txEl>
                                          </p:spTgt>
                                        </p:tgtEl>
                                        <p:attrNameLst>
                                          <p:attrName>style.visibility</p:attrName>
                                        </p:attrNameLst>
                                      </p:cBhvr>
                                      <p:to>
                                        <p:strVal val="visible"/>
                                      </p:to>
                                    </p:set>
                                    <p:animEffect transition="in" filter="fade">
                                      <p:cBhvr>
                                        <p:cTn id="32" dur="1"/>
                                        <p:tgtEl>
                                          <p:spTgt spid="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7">
                                            <p:txEl>
                                              <p:pRg st="6" end="6"/>
                                            </p:txEl>
                                          </p:spTgt>
                                        </p:tgtEl>
                                        <p:attrNameLst>
                                          <p:attrName>style.visibility</p:attrName>
                                        </p:attrNameLst>
                                      </p:cBhvr>
                                      <p:to>
                                        <p:strVal val="visible"/>
                                      </p:to>
                                    </p:set>
                                    <p:animEffect transition="in" filter="fade">
                                      <p:cBhvr>
                                        <p:cTn id="37" dur="1"/>
                                        <p:tgtEl>
                                          <p:spTgt spid="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7">
                                            <p:txEl>
                                              <p:pRg st="7" end="7"/>
                                            </p:txEl>
                                          </p:spTgt>
                                        </p:tgtEl>
                                        <p:attrNameLst>
                                          <p:attrName>style.visibility</p:attrName>
                                        </p:attrNameLst>
                                      </p:cBhvr>
                                      <p:to>
                                        <p:strVal val="visible"/>
                                      </p:to>
                                    </p:set>
                                    <p:animEffect transition="in" filter="fade">
                                      <p:cBhvr>
                                        <p:cTn id="42" dur="1"/>
                                        <p:tgtEl>
                                          <p:spTgt spid="267">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Sorting</a:t>
            </a:r>
            <a:endParaRPr lang="en-GB"/>
          </a:p>
        </p:txBody>
      </p:sp>
      <p:sp>
        <p:nvSpPr>
          <p:cNvPr id="273" name="Google Shape;273;p4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We have shown several sorts to require Θ(N log N) worst case time.</a:t>
            </a:r>
            <a:endParaRPr lang="en-GB"/>
          </a:p>
          <a:p>
            <a:pPr marL="457200" lvl="0" indent="-342900" algn="l" rtl="0">
              <a:spcBef>
                <a:spcPts val="600"/>
              </a:spcBef>
              <a:spcAft>
                <a:spcPts val="0"/>
              </a:spcAft>
              <a:buSzPts val="1800"/>
              <a:buChar char="●"/>
            </a:pPr>
            <a:r>
              <a:rPr lang="en-GB"/>
              <a:t>Can we build a better sorting algorithm?</a:t>
            </a:r>
            <a:endParaRPr lang="en-GB"/>
          </a:p>
          <a:p>
            <a:pPr marL="0" lvl="0" indent="0" algn="l" rtl="0">
              <a:spcBef>
                <a:spcPts val="600"/>
              </a:spcBef>
              <a:spcAft>
                <a:spcPts val="0"/>
              </a:spcAft>
              <a:buNone/>
            </a:pPr>
          </a:p>
          <a:p>
            <a:pPr marL="0" lvl="0" indent="0" algn="l" rtl="0">
              <a:spcBef>
                <a:spcPts val="600"/>
              </a:spcBef>
              <a:spcAft>
                <a:spcPts val="0"/>
              </a:spcAft>
              <a:buNone/>
            </a:pPr>
            <a:r>
              <a:rPr lang="en-GB"/>
              <a:t>Let the ultimate comparison sort (TUCS) be the asymptotically fastest possible comparison sorting algorithm, possibly yet to be discovered, and let R(N) be its worst case runtime.</a:t>
            </a:r>
            <a:endParaRPr lang="en-GB"/>
          </a:p>
        </p:txBody>
      </p:sp>
      <p:sp>
        <p:nvSpPr>
          <p:cNvPr id="274" name="Google Shape;274;p42"/>
          <p:cNvSpPr txBox="1"/>
          <p:nvPr/>
        </p:nvSpPr>
        <p:spPr>
          <a:xfrm>
            <a:off x="245150" y="3534075"/>
            <a:ext cx="6911700" cy="1496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Worst case run-time of TUCS, R(N) is Ω(1). </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Obvious: Problem doesn’t get easier with N.</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Can we make a stronger statement than Ω(1)?</a:t>
            </a:r>
            <a:endParaRPr sz="1800">
              <a:solidFill>
                <a:schemeClr val="dk1"/>
              </a:solidFill>
              <a:latin typeface="Roboto" panose="02000000000000000000"/>
              <a:ea typeface="Roboto" panose="02000000000000000000"/>
              <a:cs typeface="Roboto" panose="02000000000000000000"/>
              <a:sym typeface="Roboto" panose="02000000000000000000"/>
            </a:endParaRPr>
          </a:p>
        </p:txBody>
      </p:sp>
      <p:grpSp>
        <p:nvGrpSpPr>
          <p:cNvPr id="275" name="Google Shape;275;p42"/>
          <p:cNvGrpSpPr/>
          <p:nvPr/>
        </p:nvGrpSpPr>
        <p:grpSpPr>
          <a:xfrm>
            <a:off x="7245425" y="2571975"/>
            <a:ext cx="1372500" cy="1693800"/>
            <a:chOff x="7245425" y="2571975"/>
            <a:chExt cx="1372500" cy="1693800"/>
          </a:xfrm>
        </p:grpSpPr>
        <p:sp>
          <p:nvSpPr>
            <p:cNvPr id="276" name="Google Shape;276;p42"/>
            <p:cNvSpPr/>
            <p:nvPr/>
          </p:nvSpPr>
          <p:spPr>
            <a:xfrm>
              <a:off x="7245425" y="2571975"/>
              <a:ext cx="1372500" cy="16938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7" name="Google Shape;277;p42"/>
            <p:cNvCxnSpPr/>
            <p:nvPr/>
          </p:nvCxnSpPr>
          <p:spPr>
            <a:xfrm>
              <a:off x="7628697" y="3008743"/>
              <a:ext cx="606000" cy="0"/>
            </a:xfrm>
            <a:prstGeom prst="straightConnector1">
              <a:avLst/>
            </a:prstGeom>
            <a:noFill/>
            <a:ln w="28575" cap="flat" cmpd="sng">
              <a:solidFill>
                <a:srgbClr val="BE0712"/>
              </a:solidFill>
              <a:prstDash val="solid"/>
              <a:round/>
              <a:headEnd type="none" w="med" len="med"/>
              <a:tailEnd type="none" w="med" len="med"/>
            </a:ln>
          </p:spPr>
        </p:cxnSp>
        <p:cxnSp>
          <p:nvCxnSpPr>
            <p:cNvPr id="278" name="Google Shape;278;p42"/>
            <p:cNvCxnSpPr/>
            <p:nvPr/>
          </p:nvCxnSpPr>
          <p:spPr>
            <a:xfrm>
              <a:off x="7950150" y="3017075"/>
              <a:ext cx="0" cy="865800"/>
            </a:xfrm>
            <a:prstGeom prst="straightConnector1">
              <a:avLst/>
            </a:prstGeom>
            <a:noFill/>
            <a:ln w="28575" cap="flat" cmpd="sng">
              <a:solidFill>
                <a:srgbClr val="BE0712"/>
              </a:solidFill>
              <a:prstDash val="solid"/>
              <a:round/>
              <a:headEnd type="none" w="med" len="med"/>
              <a:tailEnd type="none" w="med" len="med"/>
            </a:ln>
          </p:spPr>
        </p:cxnSp>
        <p:cxnSp>
          <p:nvCxnSpPr>
            <p:cNvPr id="279" name="Google Shape;279;p42"/>
            <p:cNvCxnSpPr/>
            <p:nvPr/>
          </p:nvCxnSpPr>
          <p:spPr>
            <a:xfrm>
              <a:off x="7634797" y="3874218"/>
              <a:ext cx="606000" cy="0"/>
            </a:xfrm>
            <a:prstGeom prst="straightConnector1">
              <a:avLst/>
            </a:prstGeom>
            <a:noFill/>
            <a:ln w="28575" cap="flat" cmpd="sng">
              <a:solidFill>
                <a:srgbClr val="BE0712"/>
              </a:solidFill>
              <a:prstDash val="solid"/>
              <a:round/>
              <a:headEnd type="none" w="med" len="med"/>
              <a:tailEnd type="none" w="med" len="med"/>
            </a:ln>
          </p:spPr>
        </p:cxnSp>
      </p:grpSp>
      <p:sp>
        <p:nvSpPr>
          <p:cNvPr id="280" name="Google Shape;280;p42"/>
          <p:cNvSpPr txBox="1"/>
          <p:nvPr/>
        </p:nvSpPr>
        <p:spPr>
          <a:xfrm>
            <a:off x="7342313" y="2522278"/>
            <a:ext cx="12396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rgbClr val="BE0712"/>
                </a:solidFill>
                <a:latin typeface="Roboto" panose="02000000000000000000"/>
                <a:ea typeface="Roboto" panose="02000000000000000000"/>
                <a:cs typeface="Roboto" panose="02000000000000000000"/>
                <a:sym typeface="Roboto" panose="02000000000000000000"/>
              </a:rPr>
              <a:t>O(N log N)</a:t>
            </a:r>
            <a:endParaRPr sz="1600">
              <a:solidFill>
                <a:srgbClr val="BE0712"/>
              </a:solidFill>
              <a:latin typeface="Roboto" panose="02000000000000000000"/>
              <a:ea typeface="Roboto" panose="02000000000000000000"/>
              <a:cs typeface="Roboto" panose="02000000000000000000"/>
              <a:sym typeface="Roboto" panose="02000000000000000000"/>
            </a:endParaRPr>
          </a:p>
        </p:txBody>
      </p:sp>
      <p:sp>
        <p:nvSpPr>
          <p:cNvPr id="281" name="Google Shape;281;p42"/>
          <p:cNvSpPr txBox="1"/>
          <p:nvPr/>
        </p:nvSpPr>
        <p:spPr>
          <a:xfrm>
            <a:off x="7671901" y="3773175"/>
            <a:ext cx="9099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rgbClr val="BE0712"/>
                </a:solidFill>
                <a:latin typeface="Roboto" panose="02000000000000000000"/>
                <a:ea typeface="Roboto" panose="02000000000000000000"/>
                <a:cs typeface="Roboto" panose="02000000000000000000"/>
                <a:sym typeface="Roboto" panose="02000000000000000000"/>
              </a:rPr>
              <a:t>Ω(1)</a:t>
            </a:r>
            <a:endParaRPr sz="1600">
              <a:solidFill>
                <a:srgbClr val="BE0712"/>
              </a:solidFill>
              <a:latin typeface="Roboto" panose="02000000000000000000"/>
              <a:ea typeface="Roboto" panose="02000000000000000000"/>
              <a:cs typeface="Roboto" panose="02000000000000000000"/>
              <a:sym typeface="Roboto" panose="02000000000000000000"/>
            </a:endParaRPr>
          </a:p>
        </p:txBody>
      </p:sp>
      <p:sp>
        <p:nvSpPr>
          <p:cNvPr id="282" name="Google Shape;282;p42"/>
          <p:cNvSpPr txBox="1"/>
          <p:nvPr/>
        </p:nvSpPr>
        <p:spPr>
          <a:xfrm>
            <a:off x="7150400" y="4202700"/>
            <a:ext cx="1589100" cy="57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TUCS Worst</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 Case Θ </a:t>
            </a:r>
            <a:r>
              <a:rPr lang="en-GB">
                <a:solidFill>
                  <a:schemeClr val="dk1"/>
                </a:solidFill>
                <a:latin typeface="Roboto" panose="02000000000000000000"/>
                <a:ea typeface="Roboto" panose="02000000000000000000"/>
                <a:cs typeface="Roboto" panose="02000000000000000000"/>
                <a:sym typeface="Roboto" panose="02000000000000000000"/>
              </a:rPr>
              <a:t>Runtime</a:t>
            </a:r>
            <a:r>
              <a:rPr lang="en-GB">
                <a:latin typeface="Roboto" panose="02000000000000000000"/>
                <a:ea typeface="Roboto" panose="02000000000000000000"/>
                <a:cs typeface="Roboto" panose="02000000000000000000"/>
                <a:sym typeface="Roboto" panose="02000000000000000000"/>
              </a:rPr>
              <a:t> </a:t>
            </a:r>
            <a:endParaRPr>
              <a:latin typeface="Roboto" panose="02000000000000000000"/>
              <a:ea typeface="Roboto" panose="02000000000000000000"/>
              <a:cs typeface="Roboto" panose="02000000000000000000"/>
              <a:sym typeface="Roboto" panose="02000000000000000000"/>
            </a:endParaRPr>
          </a:p>
        </p:txBody>
      </p:sp>
      <p:sp>
        <p:nvSpPr>
          <p:cNvPr id="283" name="Google Shape;283;p42"/>
          <p:cNvSpPr txBox="1"/>
          <p:nvPr/>
        </p:nvSpPr>
        <p:spPr>
          <a:xfrm>
            <a:off x="256276" y="2703393"/>
            <a:ext cx="7150500" cy="821400"/>
          </a:xfrm>
          <a:prstGeom prst="rect">
            <a:avLst/>
          </a:prstGeom>
          <a:no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Worst case run-time of TUCS, R(N) is O(N log N). </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Obvious: Mergesort is Θ(N log N) so R(N) can’t be worse!</a:t>
            </a:r>
            <a:endParaRPr sz="1800">
              <a:solidFill>
                <a:schemeClr val="dk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1"/>
                                        <p:tgtEl>
                                          <p:spTgt spid="2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5"/>
                                        </p:tgtEl>
                                        <p:attrNameLst>
                                          <p:attrName>style.visibility</p:attrName>
                                        </p:attrNameLst>
                                      </p:cBhvr>
                                      <p:to>
                                        <p:strVal val="visible"/>
                                      </p:to>
                                    </p:set>
                                    <p:animEffect transition="in" filter="fade">
                                      <p:cBhvr>
                                        <p:cTn id="12" dur="1000"/>
                                        <p:tgtEl>
                                          <p:spTgt spid="275"/>
                                        </p:tgtEl>
                                      </p:cBhvr>
                                    </p:animEffect>
                                  </p:childTnLst>
                                </p:cTn>
                              </p:par>
                              <p:par>
                                <p:cTn id="13" presetID="10" presetClass="entr" presetSubtype="0" fill="hold" nodeType="withEffect">
                                  <p:stCondLst>
                                    <p:cond delay="0"/>
                                  </p:stCondLst>
                                  <p:childTnLst>
                                    <p:set>
                                      <p:cBhvr>
                                        <p:cTn id="14" dur="1" fill="hold">
                                          <p:stCondLst>
                                            <p:cond delay="0"/>
                                          </p:stCondLst>
                                        </p:cTn>
                                        <p:tgtEl>
                                          <p:spTgt spid="282"/>
                                        </p:tgtEl>
                                        <p:attrNameLst>
                                          <p:attrName>style.visibility</p:attrName>
                                        </p:attrNameLst>
                                      </p:cBhvr>
                                      <p:to>
                                        <p:strVal val="visible"/>
                                      </p:to>
                                    </p:set>
                                    <p:animEffect transition="in" filter="fade">
                                      <p:cBhvr>
                                        <p:cTn id="15" dur="1000"/>
                                        <p:tgtEl>
                                          <p:spTgt spid="2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0"/>
                                        </p:tgtEl>
                                        <p:attrNameLst>
                                          <p:attrName>style.visibility</p:attrName>
                                        </p:attrNameLst>
                                      </p:cBhvr>
                                      <p:to>
                                        <p:strVal val="visible"/>
                                      </p:to>
                                    </p:set>
                                    <p:animEffect transition="in" filter="fade">
                                      <p:cBhvr>
                                        <p:cTn id="20" dur="1000"/>
                                        <p:tgtEl>
                                          <p:spTgt spid="28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4">
                                            <p:txEl>
                                              <p:pRg st="0" end="0"/>
                                            </p:txEl>
                                          </p:spTgt>
                                        </p:tgtEl>
                                        <p:attrNameLst>
                                          <p:attrName>style.visibility</p:attrName>
                                        </p:attrNameLst>
                                      </p:cBhvr>
                                      <p:to>
                                        <p:strVal val="visible"/>
                                      </p:to>
                                    </p:set>
                                    <p:animEffect transition="in" filter="fade">
                                      <p:cBhvr>
                                        <p:cTn id="25" dur="1"/>
                                        <p:tgtEl>
                                          <p:spTgt spid="27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4">
                                            <p:txEl>
                                              <p:pRg st="1" end="1"/>
                                            </p:txEl>
                                          </p:spTgt>
                                        </p:tgtEl>
                                        <p:attrNameLst>
                                          <p:attrName>style.visibility</p:attrName>
                                        </p:attrNameLst>
                                      </p:cBhvr>
                                      <p:to>
                                        <p:strVal val="visible"/>
                                      </p:to>
                                    </p:set>
                                    <p:animEffect transition="in" filter="fade">
                                      <p:cBhvr>
                                        <p:cTn id="30" dur="1"/>
                                        <p:tgtEl>
                                          <p:spTgt spid="27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4">
                                            <p:txEl>
                                              <p:pRg st="2" end="2"/>
                                            </p:txEl>
                                          </p:spTgt>
                                        </p:tgtEl>
                                        <p:attrNameLst>
                                          <p:attrName>style.visibility</p:attrName>
                                        </p:attrNameLst>
                                      </p:cBhvr>
                                      <p:to>
                                        <p:strVal val="visible"/>
                                      </p:to>
                                    </p:set>
                                    <p:animEffect transition="in" filter="fade">
                                      <p:cBhvr>
                                        <p:cTn id="35" dur="1"/>
                                        <p:tgtEl>
                                          <p:spTgt spid="27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1"/>
                                        </p:tgtEl>
                                        <p:attrNameLst>
                                          <p:attrName>style.visibility</p:attrName>
                                        </p:attrNameLst>
                                      </p:cBhvr>
                                      <p:to>
                                        <p:strVal val="visible"/>
                                      </p:to>
                                    </p:set>
                                    <p:animEffect transition="in" filter="fade">
                                      <p:cBhvr>
                                        <p:cTn id="40" dur="1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5"/>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34, CS61B, Spring 2024</a:t>
            </a:r>
            <a:endParaRPr lang="en-GB"/>
          </a:p>
        </p:txBody>
      </p:sp>
      <p:sp>
        <p:nvSpPr>
          <p:cNvPr id="154" name="Google Shape;154;p25"/>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b="1">
                <a:solidFill>
                  <a:schemeClr val="accent3"/>
                </a:solidFill>
                <a:latin typeface="Roboto" panose="02000000000000000000"/>
                <a:ea typeface="Roboto" panose="02000000000000000000"/>
                <a:cs typeface="Roboto" panose="02000000000000000000"/>
                <a:sym typeface="Roboto" panose="02000000000000000000"/>
              </a:rPr>
              <a:t>Goal: How Hard is Sorting?</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0" lvl="0" indent="0" algn="l" rtl="0">
              <a:spcBef>
                <a:spcPts val="600"/>
              </a:spcBef>
              <a:spcAft>
                <a:spcPts val="0"/>
              </a:spcAft>
              <a:buClr>
                <a:schemeClr val="dk1"/>
              </a:buClr>
              <a:buSzPts val="1100"/>
              <a:buFont typeface="Arial" panose="020B0604020202020204"/>
              <a:buNone/>
            </a:pPr>
            <a:r>
              <a:rPr lang="en-GB"/>
              <a:t>Math Problem Warmup</a:t>
            </a:r>
            <a:endParaRPr lang="en-GB"/>
          </a:p>
          <a:p>
            <a:pPr marL="0" lvl="0" indent="0" algn="l" rtl="0">
              <a:spcBef>
                <a:spcPts val="600"/>
              </a:spcBef>
              <a:spcAft>
                <a:spcPts val="0"/>
              </a:spcAft>
              <a:buClr>
                <a:schemeClr val="dk1"/>
              </a:buClr>
              <a:buSzPts val="1100"/>
              <a:buFont typeface="Arial" panose="020B0604020202020204"/>
              <a:buNone/>
            </a:pPr>
            <a:r>
              <a:rPr lang="en-GB"/>
              <a:t>Theoretical Bounds on Sorting</a:t>
            </a:r>
            <a:endParaRPr lang="en-GB"/>
          </a:p>
          <a:p>
            <a:pPr marL="457200" lvl="0" indent="-342900" algn="l" rtl="0">
              <a:spcBef>
                <a:spcPts val="600"/>
              </a:spcBef>
              <a:spcAft>
                <a:spcPts val="0"/>
              </a:spcAft>
              <a:buSzPts val="1800"/>
              <a:buChar char="•"/>
            </a:pPr>
            <a:r>
              <a:rPr lang="en-GB"/>
              <a:t>Simple Bounds for TUCS (the ultimate comparison sort)</a:t>
            </a:r>
            <a:endParaRPr lang="en-GB"/>
          </a:p>
          <a:p>
            <a:pPr marL="457200" lvl="0" indent="-342900" algn="l" rtl="0">
              <a:spcBef>
                <a:spcPts val="0"/>
              </a:spcBef>
              <a:spcAft>
                <a:spcPts val="0"/>
              </a:spcAft>
              <a:buSzPts val="1800"/>
              <a:buChar char="•"/>
            </a:pPr>
            <a:r>
              <a:rPr lang="en-GB"/>
              <a:t>Coin Puzzles</a:t>
            </a:r>
            <a:endParaRPr lang="en-GB"/>
          </a:p>
          <a:p>
            <a:pPr marL="457200" lvl="0" indent="-342900" algn="l" rtl="0">
              <a:spcBef>
                <a:spcPts val="0"/>
              </a:spcBef>
              <a:spcAft>
                <a:spcPts val="0"/>
              </a:spcAft>
              <a:buSzPts val="1800"/>
              <a:buChar char="•"/>
            </a:pPr>
            <a:r>
              <a:rPr lang="en-GB"/>
              <a:t>Puppy Cat Dog</a:t>
            </a:r>
            <a:endParaRPr lang="en-GB"/>
          </a:p>
          <a:p>
            <a:pPr marL="457200" lvl="0" indent="-342900" algn="l" rtl="0">
              <a:spcBef>
                <a:spcPts val="0"/>
              </a:spcBef>
              <a:spcAft>
                <a:spcPts val="0"/>
              </a:spcAft>
              <a:buSzPts val="1800"/>
              <a:buChar char="•"/>
            </a:pPr>
            <a:r>
              <a:rPr lang="en-GB"/>
              <a:t>The Sorting Lower Bound</a:t>
            </a:r>
            <a:endParaRPr lang="en-GB"/>
          </a:p>
          <a:p>
            <a:pPr marL="0" lvl="0" indent="0" algn="l" rtl="0">
              <a:spcBef>
                <a:spcPts val="600"/>
              </a:spcBef>
              <a:spcAft>
                <a:spcPts val="0"/>
              </a:spcAft>
              <a:buClr>
                <a:schemeClr val="dk1"/>
              </a:buClr>
              <a:buSzPts val="1100"/>
              <a:buFont typeface="Arial" panose="020B0604020202020204"/>
              <a:buNone/>
            </a:pPr>
            <a:r>
              <a:rPr lang="en-GB"/>
              <a:t>Sounds of Sorting</a:t>
            </a:r>
            <a:endParaRPr lang="en-GB"/>
          </a:p>
        </p:txBody>
      </p:sp>
      <p:sp>
        <p:nvSpPr>
          <p:cNvPr id="155" name="Google Shape;155;p25"/>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GB"/>
              <a:t>Goal: How Hard is Sorting?</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Sorting</a:t>
            </a:r>
            <a:endParaRPr lang="en-GB"/>
          </a:p>
        </p:txBody>
      </p:sp>
      <p:sp>
        <p:nvSpPr>
          <p:cNvPr id="289" name="Google Shape;289;p4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Let TUCS be the asymptotically fastest possible comparison sorting algorithm, possibly yet to be discovered.</a:t>
            </a:r>
            <a:endParaRPr lang="en-GB"/>
          </a:p>
          <a:p>
            <a:pPr marL="457200" lvl="0" indent="-342900" algn="l" rtl="0">
              <a:spcBef>
                <a:spcPts val="600"/>
              </a:spcBef>
              <a:spcAft>
                <a:spcPts val="0"/>
              </a:spcAft>
              <a:buSzPts val="1800"/>
              <a:buChar char="●"/>
            </a:pPr>
            <a:r>
              <a:rPr lang="en-GB"/>
              <a:t>Worst case run-time of TUCS, R(N) is O(N log N). Why?</a:t>
            </a:r>
            <a:endParaRPr lang="en-GB"/>
          </a:p>
          <a:p>
            <a:pPr marL="457200" lvl="0" indent="-342900" algn="l" rtl="0">
              <a:spcBef>
                <a:spcPts val="0"/>
              </a:spcBef>
              <a:spcAft>
                <a:spcPts val="0"/>
              </a:spcAft>
              <a:buSzPts val="1800"/>
              <a:buChar char="●"/>
            </a:pPr>
            <a:r>
              <a:rPr lang="en-GB"/>
              <a:t>Worst case run-time of TUCS, R(N) is also Ω(N).</a:t>
            </a:r>
            <a:endParaRPr lang="en-GB"/>
          </a:p>
          <a:p>
            <a:pPr marL="914400" lvl="1" indent="-342900" algn="l" rtl="0">
              <a:spcBef>
                <a:spcPts val="0"/>
              </a:spcBef>
              <a:spcAft>
                <a:spcPts val="0"/>
              </a:spcAft>
              <a:buSzPts val="1800"/>
              <a:buChar char="○"/>
            </a:pPr>
            <a:r>
              <a:rPr lang="en-GB"/>
              <a:t>Have to at least look at every item.</a:t>
            </a:r>
            <a:endParaRPr lang="en-GB"/>
          </a:p>
        </p:txBody>
      </p:sp>
      <p:sp>
        <p:nvSpPr>
          <p:cNvPr id="290" name="Google Shape;290;p43"/>
          <p:cNvSpPr/>
          <p:nvPr/>
        </p:nvSpPr>
        <p:spPr>
          <a:xfrm>
            <a:off x="7245425" y="1505175"/>
            <a:ext cx="1372500" cy="16938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91" name="Google Shape;291;p43"/>
          <p:cNvCxnSpPr/>
          <p:nvPr/>
        </p:nvCxnSpPr>
        <p:spPr>
          <a:xfrm>
            <a:off x="7628697" y="1941943"/>
            <a:ext cx="606000" cy="0"/>
          </a:xfrm>
          <a:prstGeom prst="straightConnector1">
            <a:avLst/>
          </a:prstGeom>
          <a:noFill/>
          <a:ln w="28575" cap="flat" cmpd="sng">
            <a:solidFill>
              <a:srgbClr val="BE0712"/>
            </a:solidFill>
            <a:prstDash val="solid"/>
            <a:round/>
            <a:headEnd type="none" w="med" len="med"/>
            <a:tailEnd type="none" w="med" len="med"/>
          </a:ln>
        </p:spPr>
      </p:cxnSp>
      <p:cxnSp>
        <p:nvCxnSpPr>
          <p:cNvPr id="292" name="Google Shape;292;p43"/>
          <p:cNvCxnSpPr/>
          <p:nvPr/>
        </p:nvCxnSpPr>
        <p:spPr>
          <a:xfrm>
            <a:off x="7950150" y="1950275"/>
            <a:ext cx="0" cy="865800"/>
          </a:xfrm>
          <a:prstGeom prst="straightConnector1">
            <a:avLst/>
          </a:prstGeom>
          <a:noFill/>
          <a:ln w="28575" cap="flat" cmpd="sng">
            <a:solidFill>
              <a:srgbClr val="BE0712"/>
            </a:solidFill>
            <a:prstDash val="solid"/>
            <a:round/>
            <a:headEnd type="none" w="med" len="med"/>
            <a:tailEnd type="none" w="med" len="med"/>
          </a:ln>
        </p:spPr>
      </p:cxnSp>
      <p:cxnSp>
        <p:nvCxnSpPr>
          <p:cNvPr id="293" name="Google Shape;293;p43"/>
          <p:cNvCxnSpPr/>
          <p:nvPr/>
        </p:nvCxnSpPr>
        <p:spPr>
          <a:xfrm>
            <a:off x="7634797" y="2807418"/>
            <a:ext cx="606000" cy="0"/>
          </a:xfrm>
          <a:prstGeom prst="straightConnector1">
            <a:avLst/>
          </a:prstGeom>
          <a:noFill/>
          <a:ln w="28575" cap="flat" cmpd="sng">
            <a:solidFill>
              <a:srgbClr val="BE0712"/>
            </a:solidFill>
            <a:prstDash val="solid"/>
            <a:round/>
            <a:headEnd type="none" w="med" len="med"/>
            <a:tailEnd type="none" w="med" len="med"/>
          </a:ln>
        </p:spPr>
      </p:cxnSp>
      <p:sp>
        <p:nvSpPr>
          <p:cNvPr id="294" name="Google Shape;294;p43"/>
          <p:cNvSpPr txBox="1"/>
          <p:nvPr/>
        </p:nvSpPr>
        <p:spPr>
          <a:xfrm>
            <a:off x="7342313" y="1455478"/>
            <a:ext cx="12396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rgbClr val="BE0712"/>
                </a:solidFill>
                <a:latin typeface="Roboto" panose="02000000000000000000"/>
                <a:ea typeface="Roboto" panose="02000000000000000000"/>
                <a:cs typeface="Roboto" panose="02000000000000000000"/>
                <a:sym typeface="Roboto" panose="02000000000000000000"/>
              </a:rPr>
              <a:t>O(N log N)</a:t>
            </a:r>
            <a:endParaRPr sz="1600">
              <a:solidFill>
                <a:srgbClr val="BE0712"/>
              </a:solidFill>
              <a:latin typeface="Roboto" panose="02000000000000000000"/>
              <a:ea typeface="Roboto" panose="02000000000000000000"/>
              <a:cs typeface="Roboto" panose="02000000000000000000"/>
              <a:sym typeface="Roboto" panose="02000000000000000000"/>
            </a:endParaRPr>
          </a:p>
        </p:txBody>
      </p:sp>
      <p:sp>
        <p:nvSpPr>
          <p:cNvPr id="295" name="Google Shape;295;p43"/>
          <p:cNvSpPr txBox="1"/>
          <p:nvPr/>
        </p:nvSpPr>
        <p:spPr>
          <a:xfrm>
            <a:off x="7671901" y="2706375"/>
            <a:ext cx="7245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rgbClr val="BE0712"/>
                </a:solidFill>
                <a:latin typeface="Roboto" panose="02000000000000000000"/>
                <a:ea typeface="Roboto" panose="02000000000000000000"/>
                <a:cs typeface="Roboto" panose="02000000000000000000"/>
                <a:sym typeface="Roboto" panose="02000000000000000000"/>
              </a:rPr>
              <a:t>Ω(N)</a:t>
            </a:r>
            <a:endParaRPr sz="1600">
              <a:solidFill>
                <a:srgbClr val="BE0712"/>
              </a:solidFill>
              <a:latin typeface="Roboto" panose="02000000000000000000"/>
              <a:ea typeface="Roboto" panose="02000000000000000000"/>
              <a:cs typeface="Roboto" panose="02000000000000000000"/>
              <a:sym typeface="Roboto" panose="02000000000000000000"/>
            </a:endParaRPr>
          </a:p>
        </p:txBody>
      </p:sp>
      <p:sp>
        <p:nvSpPr>
          <p:cNvPr id="296" name="Google Shape;296;p43"/>
          <p:cNvSpPr txBox="1"/>
          <p:nvPr/>
        </p:nvSpPr>
        <p:spPr>
          <a:xfrm>
            <a:off x="7150400" y="3135900"/>
            <a:ext cx="1589100" cy="57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TUCS Worst</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 Case Θ </a:t>
            </a:r>
            <a:r>
              <a:rPr lang="en-GB">
                <a:solidFill>
                  <a:schemeClr val="dk1"/>
                </a:solidFill>
                <a:latin typeface="Roboto" panose="02000000000000000000"/>
                <a:ea typeface="Roboto" panose="02000000000000000000"/>
                <a:cs typeface="Roboto" panose="02000000000000000000"/>
                <a:sym typeface="Roboto" panose="02000000000000000000"/>
              </a:rPr>
              <a:t>Runtime</a:t>
            </a:r>
            <a:r>
              <a:rPr lang="en-GB">
                <a:latin typeface="Roboto" panose="02000000000000000000"/>
                <a:ea typeface="Roboto" panose="02000000000000000000"/>
                <a:cs typeface="Roboto" panose="02000000000000000000"/>
                <a:sym typeface="Roboto" panose="02000000000000000000"/>
              </a:rPr>
              <a:t> </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4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Sorting</a:t>
            </a:r>
            <a:endParaRPr lang="en-GB"/>
          </a:p>
        </p:txBody>
      </p:sp>
      <p:sp>
        <p:nvSpPr>
          <p:cNvPr id="302" name="Google Shape;302;p4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100"/>
              <a:buFont typeface="Arial" panose="020B0604020202020204"/>
              <a:buNone/>
            </a:pPr>
            <a:r>
              <a:rPr lang="en-GB"/>
              <a:t>We know that TUCS “lives” between N and N log N.</a:t>
            </a:r>
            <a:endParaRPr lang="en-GB"/>
          </a:p>
          <a:p>
            <a:pPr marL="457200" lvl="0" indent="-355600" algn="l" rtl="0">
              <a:spcBef>
                <a:spcPts val="600"/>
              </a:spcBef>
              <a:spcAft>
                <a:spcPts val="0"/>
              </a:spcAft>
              <a:buSzPts val="2000"/>
              <a:buChar char="●"/>
            </a:pPr>
            <a:r>
              <a:rPr lang="en-GB"/>
              <a:t>Worst case asymptotic runtime of TUCS is between Θ(N) and Θ(N log N).</a:t>
            </a:r>
            <a:endParaRPr lang="en-GB"/>
          </a:p>
        </p:txBody>
      </p:sp>
      <p:sp>
        <p:nvSpPr>
          <p:cNvPr id="303" name="Google Shape;303;p44"/>
          <p:cNvSpPr/>
          <p:nvPr/>
        </p:nvSpPr>
        <p:spPr>
          <a:xfrm>
            <a:off x="7559768" y="1505175"/>
            <a:ext cx="1372500" cy="16938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04" name="Google Shape;304;p44"/>
          <p:cNvCxnSpPr/>
          <p:nvPr/>
        </p:nvCxnSpPr>
        <p:spPr>
          <a:xfrm>
            <a:off x="7933497" y="1941943"/>
            <a:ext cx="606000" cy="0"/>
          </a:xfrm>
          <a:prstGeom prst="straightConnector1">
            <a:avLst/>
          </a:prstGeom>
          <a:noFill/>
          <a:ln w="28575" cap="flat" cmpd="sng">
            <a:solidFill>
              <a:srgbClr val="BE0712"/>
            </a:solidFill>
            <a:prstDash val="solid"/>
            <a:round/>
            <a:headEnd type="none" w="med" len="med"/>
            <a:tailEnd type="none" w="med" len="med"/>
          </a:ln>
        </p:spPr>
      </p:cxnSp>
      <p:cxnSp>
        <p:nvCxnSpPr>
          <p:cNvPr id="305" name="Google Shape;305;p44"/>
          <p:cNvCxnSpPr/>
          <p:nvPr/>
        </p:nvCxnSpPr>
        <p:spPr>
          <a:xfrm>
            <a:off x="8264493" y="1950275"/>
            <a:ext cx="0" cy="865800"/>
          </a:xfrm>
          <a:prstGeom prst="straightConnector1">
            <a:avLst/>
          </a:prstGeom>
          <a:noFill/>
          <a:ln w="28575" cap="flat" cmpd="sng">
            <a:solidFill>
              <a:srgbClr val="BE0712"/>
            </a:solidFill>
            <a:prstDash val="solid"/>
            <a:round/>
            <a:headEnd type="none" w="med" len="med"/>
            <a:tailEnd type="none" w="med" len="med"/>
          </a:ln>
        </p:spPr>
      </p:cxnSp>
      <p:cxnSp>
        <p:nvCxnSpPr>
          <p:cNvPr id="306" name="Google Shape;306;p44"/>
          <p:cNvCxnSpPr/>
          <p:nvPr/>
        </p:nvCxnSpPr>
        <p:spPr>
          <a:xfrm>
            <a:off x="7949140" y="2807418"/>
            <a:ext cx="606000" cy="0"/>
          </a:xfrm>
          <a:prstGeom prst="straightConnector1">
            <a:avLst/>
          </a:prstGeom>
          <a:noFill/>
          <a:ln w="28575" cap="flat" cmpd="sng">
            <a:solidFill>
              <a:srgbClr val="BE0712"/>
            </a:solidFill>
            <a:prstDash val="solid"/>
            <a:round/>
            <a:headEnd type="none" w="med" len="med"/>
            <a:tailEnd type="none" w="med" len="med"/>
          </a:ln>
        </p:spPr>
      </p:cxnSp>
      <p:sp>
        <p:nvSpPr>
          <p:cNvPr id="307" name="Google Shape;307;p44"/>
          <p:cNvSpPr txBox="1"/>
          <p:nvPr/>
        </p:nvSpPr>
        <p:spPr>
          <a:xfrm>
            <a:off x="7656655" y="1455478"/>
            <a:ext cx="12396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rgbClr val="BE0712"/>
                </a:solidFill>
                <a:latin typeface="Roboto" panose="02000000000000000000"/>
                <a:ea typeface="Roboto" panose="02000000000000000000"/>
                <a:cs typeface="Roboto" panose="02000000000000000000"/>
                <a:sym typeface="Roboto" panose="02000000000000000000"/>
              </a:rPr>
              <a:t>O(N log N)</a:t>
            </a:r>
            <a:endParaRPr sz="1600">
              <a:solidFill>
                <a:srgbClr val="BE0712"/>
              </a:solidFill>
              <a:latin typeface="Roboto" panose="02000000000000000000"/>
              <a:ea typeface="Roboto" panose="02000000000000000000"/>
              <a:cs typeface="Roboto" panose="02000000000000000000"/>
              <a:sym typeface="Roboto" panose="02000000000000000000"/>
            </a:endParaRPr>
          </a:p>
        </p:txBody>
      </p:sp>
      <p:sp>
        <p:nvSpPr>
          <p:cNvPr id="308" name="Google Shape;308;p44"/>
          <p:cNvSpPr txBox="1"/>
          <p:nvPr/>
        </p:nvSpPr>
        <p:spPr>
          <a:xfrm>
            <a:off x="7986243" y="2706375"/>
            <a:ext cx="7245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rgbClr val="BE0712"/>
                </a:solidFill>
                <a:latin typeface="Roboto" panose="02000000000000000000"/>
                <a:ea typeface="Roboto" panose="02000000000000000000"/>
                <a:cs typeface="Roboto" panose="02000000000000000000"/>
                <a:sym typeface="Roboto" panose="02000000000000000000"/>
              </a:rPr>
              <a:t>Ω(N)</a:t>
            </a:r>
            <a:endParaRPr sz="1600">
              <a:solidFill>
                <a:srgbClr val="BE0712"/>
              </a:solidFill>
              <a:latin typeface="Roboto" panose="02000000000000000000"/>
              <a:ea typeface="Roboto" panose="02000000000000000000"/>
              <a:cs typeface="Roboto" panose="02000000000000000000"/>
              <a:sym typeface="Roboto" panose="02000000000000000000"/>
            </a:endParaRPr>
          </a:p>
        </p:txBody>
      </p:sp>
      <p:sp>
        <p:nvSpPr>
          <p:cNvPr id="309" name="Google Shape;309;p44"/>
          <p:cNvSpPr txBox="1"/>
          <p:nvPr/>
        </p:nvSpPr>
        <p:spPr>
          <a:xfrm>
            <a:off x="7464743" y="3135900"/>
            <a:ext cx="1589100" cy="57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TUCS Worst</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 Case Θ </a:t>
            </a:r>
            <a:r>
              <a:rPr lang="en-GB">
                <a:solidFill>
                  <a:schemeClr val="dk1"/>
                </a:solidFill>
                <a:latin typeface="Roboto" panose="02000000000000000000"/>
                <a:ea typeface="Roboto" panose="02000000000000000000"/>
                <a:cs typeface="Roboto" panose="02000000000000000000"/>
                <a:sym typeface="Roboto" panose="02000000000000000000"/>
              </a:rPr>
              <a:t>Runtime</a:t>
            </a:r>
            <a:r>
              <a:rPr lang="en-GB">
                <a:latin typeface="Roboto" panose="02000000000000000000"/>
                <a:ea typeface="Roboto" panose="02000000000000000000"/>
                <a:cs typeface="Roboto" panose="02000000000000000000"/>
                <a:sym typeface="Roboto" panose="02000000000000000000"/>
              </a:rPr>
              <a:t> </a:t>
            </a:r>
            <a:endParaRPr>
              <a:latin typeface="Roboto" panose="02000000000000000000"/>
              <a:ea typeface="Roboto" panose="02000000000000000000"/>
              <a:cs typeface="Roboto" panose="02000000000000000000"/>
              <a:sym typeface="Roboto" panose="02000000000000000000"/>
            </a:endParaRPr>
          </a:p>
        </p:txBody>
      </p:sp>
      <p:sp>
        <p:nvSpPr>
          <p:cNvPr id="310" name="Google Shape;310;p44"/>
          <p:cNvSpPr txBox="1"/>
          <p:nvPr/>
        </p:nvSpPr>
        <p:spPr>
          <a:xfrm>
            <a:off x="244903" y="999114"/>
            <a:ext cx="7464900" cy="3000000"/>
          </a:xfrm>
          <a:prstGeom prst="rect">
            <a:avLst/>
          </a:prstGeom>
          <a:no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Can we make an even stronger statement on the lower bound?</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914400" lvl="1"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With a clever argument, yes (as we’ll see soon see).</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1371600" lvl="2" indent="-342900" algn="l" rtl="0">
              <a:spcBef>
                <a:spcPts val="0"/>
              </a:spcBef>
              <a:spcAft>
                <a:spcPts val="0"/>
              </a:spcAft>
              <a:buClr>
                <a:schemeClr val="dk1"/>
              </a:buClr>
              <a:buSzPts val="1800"/>
              <a:buFont typeface="Roboto" panose="02000000000000000000"/>
              <a:buChar char="■"/>
            </a:pPr>
            <a:r>
              <a:rPr lang="en-GB" sz="1600">
                <a:solidFill>
                  <a:schemeClr val="dk1"/>
                </a:solidFill>
                <a:latin typeface="Roboto" panose="02000000000000000000"/>
                <a:ea typeface="Roboto" panose="02000000000000000000"/>
                <a:cs typeface="Roboto" panose="02000000000000000000"/>
                <a:sym typeface="Roboto" panose="02000000000000000000"/>
              </a:rPr>
              <a:t>Spoiler alert: It will turn out to be Ω(N log N)</a:t>
            </a:r>
            <a:endParaRPr sz="1600">
              <a:solidFill>
                <a:schemeClr val="dk1"/>
              </a:solidFill>
              <a:latin typeface="Roboto" panose="02000000000000000000"/>
              <a:ea typeface="Roboto" panose="02000000000000000000"/>
              <a:cs typeface="Roboto" panose="02000000000000000000"/>
              <a:sym typeface="Roboto" panose="02000000000000000000"/>
            </a:endParaRPr>
          </a:p>
          <a:p>
            <a:pPr marL="914400" lvl="1" indent="-355600" algn="l" rtl="0">
              <a:spcBef>
                <a:spcPts val="0"/>
              </a:spcBef>
              <a:spcAft>
                <a:spcPts val="0"/>
              </a:spcAft>
              <a:buClr>
                <a:schemeClr val="dk1"/>
              </a:buClr>
              <a:buSzPts val="20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This lower bound means that across the infinite space of all possible ideas that any human might ever have for sorting using sequential comparisons, NONE has a worst case runtime that is better than Θ(N log N).</a:t>
            </a:r>
            <a:endParaRPr sz="12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14" name="Shape 314"/>
        <p:cNvGrpSpPr/>
        <p:nvPr/>
      </p:nvGrpSpPr>
      <p:grpSpPr>
        <a:xfrm>
          <a:off x="0" y="0"/>
          <a:ext cx="0" cy="0"/>
          <a:chOff x="0" y="0"/>
          <a:chExt cx="0" cy="0"/>
        </a:xfrm>
      </p:grpSpPr>
      <p:sp>
        <p:nvSpPr>
          <p:cNvPr id="315" name="Google Shape;315;p45"/>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34, CS61B, Spring 2024</a:t>
            </a:r>
            <a:endParaRPr lang="en-GB"/>
          </a:p>
        </p:txBody>
      </p:sp>
      <p:sp>
        <p:nvSpPr>
          <p:cNvPr id="316" name="Google Shape;316;p45"/>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a:t>Goal: How Hard is Sorting?</a:t>
            </a:r>
            <a:endParaRPr lang="en-GB"/>
          </a:p>
          <a:p>
            <a:pPr marL="0" lvl="0" indent="0" algn="l" rtl="0">
              <a:spcBef>
                <a:spcPts val="600"/>
              </a:spcBef>
              <a:spcAft>
                <a:spcPts val="0"/>
              </a:spcAft>
              <a:buClr>
                <a:schemeClr val="dk1"/>
              </a:buClr>
              <a:buSzPts val="1100"/>
              <a:buFont typeface="Arial" panose="020B0604020202020204"/>
              <a:buNone/>
            </a:pPr>
            <a:r>
              <a:rPr lang="en-GB"/>
              <a:t>Math Problem Warmup</a:t>
            </a:r>
            <a:endParaRPr lang="en-GB"/>
          </a:p>
          <a:p>
            <a:pPr marL="0" lvl="0" indent="0" algn="l" rtl="0">
              <a:spcBef>
                <a:spcPts val="600"/>
              </a:spcBef>
              <a:spcAft>
                <a:spcPts val="0"/>
              </a:spcAft>
              <a:buClr>
                <a:schemeClr val="dk1"/>
              </a:buClr>
              <a:buSzPts val="1100"/>
              <a:buFont typeface="Arial" panose="020B0604020202020204"/>
              <a:buNone/>
            </a:pPr>
            <a:r>
              <a:rPr lang="en-GB" b="1">
                <a:solidFill>
                  <a:schemeClr val="accent3"/>
                </a:solidFill>
                <a:latin typeface="Roboto" panose="02000000000000000000"/>
                <a:ea typeface="Roboto" panose="02000000000000000000"/>
                <a:cs typeface="Roboto" panose="02000000000000000000"/>
                <a:sym typeface="Roboto" panose="02000000000000000000"/>
              </a:rPr>
              <a:t>Theoretical Bounds on Sorting</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SzPts val="1800"/>
              <a:buChar char="•"/>
            </a:pPr>
            <a:r>
              <a:rPr lang="en-GB"/>
              <a:t>Simple Bounds for TUCS (the ultimate comparison sort)</a:t>
            </a:r>
            <a:endParaRPr lang="en-GB"/>
          </a:p>
          <a:p>
            <a:pPr marL="457200" lvl="0" indent="-342900" algn="l" rtl="0">
              <a:spcBef>
                <a:spcPts val="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Coin Puzzles</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SzPts val="1800"/>
              <a:buChar char="•"/>
            </a:pPr>
            <a:r>
              <a:rPr lang="en-GB"/>
              <a:t>Puppy Cat Dog</a:t>
            </a:r>
            <a:endParaRPr lang="en-GB"/>
          </a:p>
          <a:p>
            <a:pPr marL="457200" lvl="0" indent="-342900" algn="l" rtl="0">
              <a:spcBef>
                <a:spcPts val="0"/>
              </a:spcBef>
              <a:spcAft>
                <a:spcPts val="0"/>
              </a:spcAft>
              <a:buSzPts val="1800"/>
              <a:buChar char="•"/>
            </a:pPr>
            <a:r>
              <a:rPr lang="en-GB"/>
              <a:t>The Sorting Lower Bound</a:t>
            </a:r>
            <a:endParaRPr lang="en-GB"/>
          </a:p>
          <a:p>
            <a:pPr marL="0" lvl="0" indent="0" algn="l" rtl="0">
              <a:spcBef>
                <a:spcPts val="600"/>
              </a:spcBef>
              <a:spcAft>
                <a:spcPts val="0"/>
              </a:spcAft>
              <a:buClr>
                <a:schemeClr val="dk1"/>
              </a:buClr>
              <a:buSzPts val="1100"/>
              <a:buFont typeface="Arial" panose="020B0604020202020204"/>
              <a:buNone/>
            </a:pPr>
            <a:r>
              <a:rPr lang="en-GB"/>
              <a:t>Sounds of Sorting</a:t>
            </a:r>
            <a:endParaRPr lang="en-GB"/>
          </a:p>
        </p:txBody>
      </p:sp>
      <p:sp>
        <p:nvSpPr>
          <p:cNvPr id="317" name="Google Shape;317;p45"/>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GB"/>
              <a:t>Coin Puzzles</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9 Coins</a:t>
            </a:r>
            <a:endParaRPr lang="en-GB"/>
          </a:p>
        </p:txBody>
      </p:sp>
      <p:sp>
        <p:nvSpPr>
          <p:cNvPr id="323" name="Google Shape;323;p4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Suppose we have nine coins that are all identical in appearance and weight. However, one of them is a counterfeit </a:t>
            </a:r>
            <a:r>
              <a:rPr lang="en-GB"/>
              <a:t>coin, and weighs slightly more than the other 8.</a:t>
            </a:r>
            <a:endParaRPr lang="en-GB"/>
          </a:p>
          <a:p>
            <a:pPr marL="0" lvl="0" indent="0" algn="l" rtl="0">
              <a:spcBef>
                <a:spcPts val="600"/>
              </a:spcBef>
              <a:spcAft>
                <a:spcPts val="0"/>
              </a:spcAft>
              <a:buNone/>
            </a:pPr>
            <a:r>
              <a:rPr lang="en-GB"/>
              <a:t>We have a scale that can be used to compare two sets of coins at a time, but we can only use it twice. How can we determine the counterfeit coin?</a:t>
            </a:r>
            <a:endParaRPr lang="en-GB"/>
          </a:p>
        </p:txBody>
      </p:sp>
      <p:pic>
        <p:nvPicPr>
          <p:cNvPr id="324" name="Google Shape;324;p46"/>
          <p:cNvPicPr preferRelativeResize="0"/>
          <p:nvPr/>
        </p:nvPicPr>
        <p:blipFill>
          <a:blip r:embed="rId1"/>
          <a:stretch>
            <a:fillRect/>
          </a:stretch>
        </p:blipFill>
        <p:spPr>
          <a:xfrm>
            <a:off x="7081474" y="3143674"/>
            <a:ext cx="2051075" cy="1774176"/>
          </a:xfrm>
          <a:prstGeom prst="rect">
            <a:avLst/>
          </a:prstGeom>
          <a:noFill/>
          <a:ln>
            <a:noFill/>
          </a:ln>
        </p:spPr>
      </p:pic>
      <p:sp>
        <p:nvSpPr>
          <p:cNvPr id="325" name="Google Shape;325;p46"/>
          <p:cNvSpPr/>
          <p:nvPr/>
        </p:nvSpPr>
        <p:spPr>
          <a:xfrm>
            <a:off x="47982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1</a:t>
            </a:r>
            <a:endParaRPr>
              <a:latin typeface="Roboto" panose="02000000000000000000"/>
              <a:ea typeface="Roboto" panose="02000000000000000000"/>
              <a:cs typeface="Roboto" panose="02000000000000000000"/>
              <a:sym typeface="Roboto" panose="02000000000000000000"/>
            </a:endParaRPr>
          </a:p>
        </p:txBody>
      </p:sp>
      <p:sp>
        <p:nvSpPr>
          <p:cNvPr id="326" name="Google Shape;326;p46"/>
          <p:cNvSpPr/>
          <p:nvPr/>
        </p:nvSpPr>
        <p:spPr>
          <a:xfrm>
            <a:off x="111722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2</a:t>
            </a:r>
            <a:endParaRPr>
              <a:latin typeface="Roboto" panose="02000000000000000000"/>
              <a:ea typeface="Roboto" panose="02000000000000000000"/>
              <a:cs typeface="Roboto" panose="02000000000000000000"/>
              <a:sym typeface="Roboto" panose="02000000000000000000"/>
            </a:endParaRPr>
          </a:p>
        </p:txBody>
      </p:sp>
      <p:sp>
        <p:nvSpPr>
          <p:cNvPr id="327" name="Google Shape;327;p46"/>
          <p:cNvSpPr/>
          <p:nvPr/>
        </p:nvSpPr>
        <p:spPr>
          <a:xfrm>
            <a:off x="175462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3</a:t>
            </a:r>
            <a:endParaRPr>
              <a:latin typeface="Roboto" panose="02000000000000000000"/>
              <a:ea typeface="Roboto" panose="02000000000000000000"/>
              <a:cs typeface="Roboto" panose="02000000000000000000"/>
              <a:sym typeface="Roboto" panose="02000000000000000000"/>
            </a:endParaRPr>
          </a:p>
        </p:txBody>
      </p:sp>
      <p:sp>
        <p:nvSpPr>
          <p:cNvPr id="328" name="Google Shape;328;p46"/>
          <p:cNvSpPr/>
          <p:nvPr/>
        </p:nvSpPr>
        <p:spPr>
          <a:xfrm>
            <a:off x="2383200"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4</a:t>
            </a:r>
            <a:endParaRPr>
              <a:latin typeface="Roboto" panose="02000000000000000000"/>
              <a:ea typeface="Roboto" panose="02000000000000000000"/>
              <a:cs typeface="Roboto" panose="02000000000000000000"/>
              <a:sym typeface="Roboto" panose="02000000000000000000"/>
            </a:endParaRPr>
          </a:p>
        </p:txBody>
      </p:sp>
      <p:sp>
        <p:nvSpPr>
          <p:cNvPr id="329" name="Google Shape;329;p46"/>
          <p:cNvSpPr/>
          <p:nvPr/>
        </p:nvSpPr>
        <p:spPr>
          <a:xfrm>
            <a:off x="3020600"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5</a:t>
            </a:r>
            <a:endParaRPr>
              <a:latin typeface="Roboto" panose="02000000000000000000"/>
              <a:ea typeface="Roboto" panose="02000000000000000000"/>
              <a:cs typeface="Roboto" panose="02000000000000000000"/>
              <a:sym typeface="Roboto" panose="02000000000000000000"/>
            </a:endParaRPr>
          </a:p>
        </p:txBody>
      </p:sp>
      <p:sp>
        <p:nvSpPr>
          <p:cNvPr id="330" name="Google Shape;330;p46"/>
          <p:cNvSpPr/>
          <p:nvPr/>
        </p:nvSpPr>
        <p:spPr>
          <a:xfrm>
            <a:off x="3658000"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6</a:t>
            </a:r>
            <a:endParaRPr>
              <a:latin typeface="Roboto" panose="02000000000000000000"/>
              <a:ea typeface="Roboto" panose="02000000000000000000"/>
              <a:cs typeface="Roboto" panose="02000000000000000000"/>
              <a:sym typeface="Roboto" panose="02000000000000000000"/>
            </a:endParaRPr>
          </a:p>
        </p:txBody>
      </p:sp>
      <p:sp>
        <p:nvSpPr>
          <p:cNvPr id="331" name="Google Shape;331;p46"/>
          <p:cNvSpPr/>
          <p:nvPr/>
        </p:nvSpPr>
        <p:spPr>
          <a:xfrm>
            <a:off x="428657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7</a:t>
            </a:r>
            <a:endParaRPr>
              <a:latin typeface="Roboto" panose="02000000000000000000"/>
              <a:ea typeface="Roboto" panose="02000000000000000000"/>
              <a:cs typeface="Roboto" panose="02000000000000000000"/>
              <a:sym typeface="Roboto" panose="02000000000000000000"/>
            </a:endParaRPr>
          </a:p>
        </p:txBody>
      </p:sp>
      <p:sp>
        <p:nvSpPr>
          <p:cNvPr id="332" name="Google Shape;332;p46"/>
          <p:cNvSpPr/>
          <p:nvPr/>
        </p:nvSpPr>
        <p:spPr>
          <a:xfrm>
            <a:off x="492397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8</a:t>
            </a:r>
            <a:endParaRPr>
              <a:latin typeface="Roboto" panose="02000000000000000000"/>
              <a:ea typeface="Roboto" panose="02000000000000000000"/>
              <a:cs typeface="Roboto" panose="02000000000000000000"/>
              <a:sym typeface="Roboto" panose="02000000000000000000"/>
            </a:endParaRPr>
          </a:p>
        </p:txBody>
      </p:sp>
      <p:sp>
        <p:nvSpPr>
          <p:cNvPr id="333" name="Google Shape;333;p46"/>
          <p:cNvSpPr/>
          <p:nvPr/>
        </p:nvSpPr>
        <p:spPr>
          <a:xfrm>
            <a:off x="556137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9</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38" name="Google Shape;338;p4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9 </a:t>
            </a:r>
            <a:r>
              <a:rPr lang="en-GB"/>
              <a:t>Coins: Step 1</a:t>
            </a:r>
            <a:endParaRPr lang="en-GB"/>
          </a:p>
        </p:txBody>
      </p:sp>
      <p:sp>
        <p:nvSpPr>
          <p:cNvPr id="339" name="Google Shape;339;p4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Many solutions, but here's the classic one:</a:t>
            </a:r>
            <a:endParaRPr lang="en-GB"/>
          </a:p>
          <a:p>
            <a:pPr marL="0" lvl="0" indent="0" algn="l" rtl="0">
              <a:spcBef>
                <a:spcPts val="600"/>
              </a:spcBef>
              <a:spcAft>
                <a:spcPts val="0"/>
              </a:spcAft>
              <a:buNone/>
            </a:pPr>
            <a:r>
              <a:rPr lang="en-GB"/>
              <a:t>Step 1: Compare coins 123 vs 456</a:t>
            </a:r>
            <a:endParaRPr lang="en-GB"/>
          </a:p>
          <a:p>
            <a:pPr marL="0" lvl="0" indent="0" algn="l" rtl="0">
              <a:spcBef>
                <a:spcPts val="600"/>
              </a:spcBef>
              <a:spcAft>
                <a:spcPts val="0"/>
              </a:spcAft>
              <a:buNone/>
            </a:pPr>
            <a:r>
              <a:rPr lang="en-GB"/>
              <a:t>There are three cases: </a:t>
            </a:r>
            <a:endParaRPr lang="en-GB"/>
          </a:p>
          <a:p>
            <a:pPr marL="457200" lvl="0" indent="0" algn="l" rtl="0">
              <a:spcBef>
                <a:spcPts val="600"/>
              </a:spcBef>
              <a:spcAft>
                <a:spcPts val="0"/>
              </a:spcAft>
              <a:buNone/>
            </a:pPr>
            <a:r>
              <a:rPr lang="en-GB"/>
              <a:t>     1: Left side heavier							     2: Right side heavier</a:t>
            </a:r>
            <a:endParaRPr lang="en-GB"/>
          </a:p>
          <a:p>
            <a:pPr marL="2743200" lvl="0" indent="457200" algn="l" rtl="0">
              <a:spcBef>
                <a:spcPts val="600"/>
              </a:spcBef>
              <a:spcAft>
                <a:spcPts val="0"/>
              </a:spcAft>
              <a:buNone/>
            </a:pPr>
          </a:p>
          <a:p>
            <a:pPr marL="3200400" lvl="0" indent="0" algn="l" rtl="0">
              <a:spcBef>
                <a:spcPts val="600"/>
              </a:spcBef>
              <a:spcAft>
                <a:spcPts val="0"/>
              </a:spcAft>
              <a:buNone/>
            </a:pPr>
          </a:p>
          <a:p>
            <a:pPr marL="3200400" lvl="0" indent="0" algn="l" rtl="0">
              <a:spcBef>
                <a:spcPts val="600"/>
              </a:spcBef>
              <a:spcAft>
                <a:spcPts val="0"/>
              </a:spcAft>
              <a:buNone/>
            </a:pPr>
          </a:p>
          <a:p>
            <a:pPr marL="3200400" lvl="0" indent="0" algn="l" rtl="0">
              <a:spcBef>
                <a:spcPts val="600"/>
              </a:spcBef>
              <a:spcAft>
                <a:spcPts val="0"/>
              </a:spcAft>
              <a:buNone/>
            </a:pPr>
          </a:p>
          <a:p>
            <a:pPr marL="3200400" lvl="0" indent="0" algn="l" rtl="0">
              <a:spcBef>
                <a:spcPts val="600"/>
              </a:spcBef>
              <a:spcAft>
                <a:spcPts val="0"/>
              </a:spcAft>
              <a:buNone/>
            </a:pPr>
          </a:p>
          <a:p>
            <a:pPr marL="3200400" lvl="0" indent="0" algn="l" rtl="0">
              <a:spcBef>
                <a:spcPts val="600"/>
              </a:spcBef>
              <a:spcAft>
                <a:spcPts val="0"/>
              </a:spcAft>
              <a:buNone/>
            </a:pPr>
            <a:r>
              <a:rPr lang="en-GB"/>
              <a:t>  3: The two are equal</a:t>
            </a:r>
            <a:endParaRPr lang="en-GB"/>
          </a:p>
        </p:txBody>
      </p:sp>
      <p:pic>
        <p:nvPicPr>
          <p:cNvPr id="340" name="Google Shape;340;p47"/>
          <p:cNvPicPr preferRelativeResize="0"/>
          <p:nvPr/>
        </p:nvPicPr>
        <p:blipFill>
          <a:blip r:embed="rId1"/>
          <a:stretch>
            <a:fillRect/>
          </a:stretch>
        </p:blipFill>
        <p:spPr>
          <a:xfrm>
            <a:off x="3341812" y="1750624"/>
            <a:ext cx="2051075" cy="1774176"/>
          </a:xfrm>
          <a:prstGeom prst="rect">
            <a:avLst/>
          </a:prstGeom>
          <a:noFill/>
          <a:ln>
            <a:noFill/>
          </a:ln>
        </p:spPr>
      </p:pic>
      <p:sp>
        <p:nvSpPr>
          <p:cNvPr id="341" name="Google Shape;341;p47"/>
          <p:cNvSpPr/>
          <p:nvPr/>
        </p:nvSpPr>
        <p:spPr>
          <a:xfrm>
            <a:off x="984425" y="2395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1</a:t>
            </a:r>
            <a:endParaRPr>
              <a:latin typeface="Roboto" panose="02000000000000000000"/>
              <a:ea typeface="Roboto" panose="02000000000000000000"/>
              <a:cs typeface="Roboto" panose="02000000000000000000"/>
              <a:sym typeface="Roboto" panose="02000000000000000000"/>
            </a:endParaRPr>
          </a:p>
        </p:txBody>
      </p:sp>
      <p:sp>
        <p:nvSpPr>
          <p:cNvPr id="342" name="Google Shape;342;p47"/>
          <p:cNvSpPr/>
          <p:nvPr/>
        </p:nvSpPr>
        <p:spPr>
          <a:xfrm>
            <a:off x="1621825" y="2395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2</a:t>
            </a:r>
            <a:endParaRPr>
              <a:latin typeface="Roboto" panose="02000000000000000000"/>
              <a:ea typeface="Roboto" panose="02000000000000000000"/>
              <a:cs typeface="Roboto" panose="02000000000000000000"/>
              <a:sym typeface="Roboto" panose="02000000000000000000"/>
            </a:endParaRPr>
          </a:p>
        </p:txBody>
      </p:sp>
      <p:sp>
        <p:nvSpPr>
          <p:cNvPr id="343" name="Google Shape;343;p47"/>
          <p:cNvSpPr/>
          <p:nvPr/>
        </p:nvSpPr>
        <p:spPr>
          <a:xfrm>
            <a:off x="2259225" y="2395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3</a:t>
            </a:r>
            <a:endParaRPr>
              <a:latin typeface="Roboto" panose="02000000000000000000"/>
              <a:ea typeface="Roboto" panose="02000000000000000000"/>
              <a:cs typeface="Roboto" panose="02000000000000000000"/>
              <a:sym typeface="Roboto" panose="02000000000000000000"/>
            </a:endParaRPr>
          </a:p>
        </p:txBody>
      </p:sp>
      <p:sp>
        <p:nvSpPr>
          <p:cNvPr id="344" name="Google Shape;344;p47"/>
          <p:cNvSpPr/>
          <p:nvPr/>
        </p:nvSpPr>
        <p:spPr>
          <a:xfrm>
            <a:off x="5991250" y="239562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4</a:t>
            </a:r>
            <a:endParaRPr>
              <a:latin typeface="Roboto" panose="02000000000000000000"/>
              <a:ea typeface="Roboto" panose="02000000000000000000"/>
              <a:cs typeface="Roboto" panose="02000000000000000000"/>
              <a:sym typeface="Roboto" panose="02000000000000000000"/>
            </a:endParaRPr>
          </a:p>
        </p:txBody>
      </p:sp>
      <p:sp>
        <p:nvSpPr>
          <p:cNvPr id="345" name="Google Shape;345;p47"/>
          <p:cNvSpPr/>
          <p:nvPr/>
        </p:nvSpPr>
        <p:spPr>
          <a:xfrm>
            <a:off x="6628650" y="239562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5</a:t>
            </a:r>
            <a:endParaRPr>
              <a:latin typeface="Roboto" panose="02000000000000000000"/>
              <a:ea typeface="Roboto" panose="02000000000000000000"/>
              <a:cs typeface="Roboto" panose="02000000000000000000"/>
              <a:sym typeface="Roboto" panose="02000000000000000000"/>
            </a:endParaRPr>
          </a:p>
        </p:txBody>
      </p:sp>
      <p:sp>
        <p:nvSpPr>
          <p:cNvPr id="346" name="Google Shape;346;p47"/>
          <p:cNvSpPr/>
          <p:nvPr/>
        </p:nvSpPr>
        <p:spPr>
          <a:xfrm>
            <a:off x="7266050" y="239562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6</a:t>
            </a:r>
            <a:endParaRPr>
              <a:latin typeface="Roboto" panose="02000000000000000000"/>
              <a:ea typeface="Roboto" panose="02000000000000000000"/>
              <a:cs typeface="Roboto" panose="02000000000000000000"/>
              <a:sym typeface="Roboto" panose="02000000000000000000"/>
            </a:endParaRPr>
          </a:p>
        </p:txBody>
      </p:sp>
      <p:sp>
        <p:nvSpPr>
          <p:cNvPr id="347" name="Google Shape;347;p47"/>
          <p:cNvSpPr/>
          <p:nvPr/>
        </p:nvSpPr>
        <p:spPr>
          <a:xfrm>
            <a:off x="3692500" y="44328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7</a:t>
            </a:r>
            <a:endParaRPr>
              <a:latin typeface="Roboto" panose="02000000000000000000"/>
              <a:ea typeface="Roboto" panose="02000000000000000000"/>
              <a:cs typeface="Roboto" panose="02000000000000000000"/>
              <a:sym typeface="Roboto" panose="02000000000000000000"/>
            </a:endParaRPr>
          </a:p>
        </p:txBody>
      </p:sp>
      <p:sp>
        <p:nvSpPr>
          <p:cNvPr id="348" name="Google Shape;348;p47"/>
          <p:cNvSpPr/>
          <p:nvPr/>
        </p:nvSpPr>
        <p:spPr>
          <a:xfrm>
            <a:off x="4329900" y="44328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8</a:t>
            </a:r>
            <a:endParaRPr>
              <a:latin typeface="Roboto" panose="02000000000000000000"/>
              <a:ea typeface="Roboto" panose="02000000000000000000"/>
              <a:cs typeface="Roboto" panose="02000000000000000000"/>
              <a:sym typeface="Roboto" panose="02000000000000000000"/>
            </a:endParaRPr>
          </a:p>
        </p:txBody>
      </p:sp>
      <p:sp>
        <p:nvSpPr>
          <p:cNvPr id="349" name="Google Shape;349;p47"/>
          <p:cNvSpPr/>
          <p:nvPr/>
        </p:nvSpPr>
        <p:spPr>
          <a:xfrm>
            <a:off x="4967300" y="44328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9</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353" name="Shape 353"/>
        <p:cNvGrpSpPr/>
        <p:nvPr/>
      </p:nvGrpSpPr>
      <p:grpSpPr>
        <a:xfrm>
          <a:off x="0" y="0"/>
          <a:ext cx="0" cy="0"/>
          <a:chOff x="0" y="0"/>
          <a:chExt cx="0" cy="0"/>
        </a:xfrm>
      </p:grpSpPr>
      <p:sp>
        <p:nvSpPr>
          <p:cNvPr id="354" name="Google Shape;354;p4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9 Coins: Step 2 in Case 1</a:t>
            </a:r>
            <a:endParaRPr lang="en-GB"/>
          </a:p>
        </p:txBody>
      </p:sp>
      <p:sp>
        <p:nvSpPr>
          <p:cNvPr id="355" name="Google Shape;355;p4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In case 1: The heavier coin is either 1, 2, or 3</a:t>
            </a:r>
            <a:endParaRPr lang="en-GB"/>
          </a:p>
          <a:p>
            <a:pPr marL="0" lvl="0" indent="0" algn="l" rtl="0">
              <a:spcBef>
                <a:spcPts val="600"/>
              </a:spcBef>
              <a:spcAft>
                <a:spcPts val="0"/>
              </a:spcAft>
              <a:buNone/>
            </a:pPr>
            <a:r>
              <a:rPr lang="en-GB"/>
              <a:t>Step 2.1: Compare coins 1 vs 2</a:t>
            </a:r>
            <a:endParaRPr lang="en-GB"/>
          </a:p>
          <a:p>
            <a:pPr marL="0" lvl="0" indent="0" algn="l" rtl="0">
              <a:spcBef>
                <a:spcPts val="600"/>
              </a:spcBef>
              <a:spcAft>
                <a:spcPts val="0"/>
              </a:spcAft>
              <a:buNone/>
            </a:pPr>
            <a:r>
              <a:rPr lang="en-GB"/>
              <a:t>There are three possibilities: </a:t>
            </a:r>
            <a:endParaRPr lang="en-GB"/>
          </a:p>
          <a:p>
            <a:pPr marL="457200" lvl="0" indent="0" algn="l" rtl="0">
              <a:spcBef>
                <a:spcPts val="600"/>
              </a:spcBef>
              <a:spcAft>
                <a:spcPts val="0"/>
              </a:spcAft>
              <a:buNone/>
            </a:pPr>
            <a:r>
              <a:rPr lang="en-GB"/>
              <a:t>     1: Left side heavier							     2: Right side heavier</a:t>
            </a:r>
            <a:endParaRPr lang="en-GB"/>
          </a:p>
          <a:p>
            <a:pPr marL="0" lvl="0" indent="0" algn="l" rtl="0">
              <a:spcBef>
                <a:spcPts val="600"/>
              </a:spcBef>
              <a:spcAft>
                <a:spcPts val="0"/>
              </a:spcAft>
              <a:buNone/>
            </a:pPr>
            <a:r>
              <a:rPr lang="en-GB"/>
              <a:t>	     Coin 1 is counterfeit						     Coin 2 is counterfeit</a:t>
            </a:r>
            <a:endParaRPr lang="en-GB"/>
          </a:p>
          <a:p>
            <a:pPr marL="3200400" lvl="0" indent="0" algn="l" rtl="0">
              <a:spcBef>
                <a:spcPts val="600"/>
              </a:spcBef>
              <a:spcAft>
                <a:spcPts val="0"/>
              </a:spcAft>
              <a:buNone/>
            </a:pPr>
          </a:p>
          <a:p>
            <a:pPr marL="3200400" lvl="0" indent="0" algn="l" rtl="0">
              <a:spcBef>
                <a:spcPts val="600"/>
              </a:spcBef>
              <a:spcAft>
                <a:spcPts val="0"/>
              </a:spcAft>
              <a:buNone/>
            </a:pPr>
          </a:p>
          <a:p>
            <a:pPr marL="3200400" lvl="0" indent="0" algn="l" rtl="0">
              <a:spcBef>
                <a:spcPts val="600"/>
              </a:spcBef>
              <a:spcAft>
                <a:spcPts val="0"/>
              </a:spcAft>
              <a:buNone/>
            </a:pPr>
          </a:p>
          <a:p>
            <a:pPr marL="0" lvl="0" indent="0" algn="l" rtl="0">
              <a:spcBef>
                <a:spcPts val="600"/>
              </a:spcBef>
              <a:spcAft>
                <a:spcPts val="0"/>
              </a:spcAft>
              <a:buNone/>
            </a:pPr>
          </a:p>
          <a:p>
            <a:pPr marL="3200400" lvl="0" indent="0" algn="l" rtl="0">
              <a:spcBef>
                <a:spcPts val="600"/>
              </a:spcBef>
              <a:spcAft>
                <a:spcPts val="0"/>
              </a:spcAft>
              <a:buNone/>
            </a:pPr>
            <a:r>
              <a:rPr lang="en-GB"/>
              <a:t>  3: The two are equal</a:t>
            </a:r>
            <a:endParaRPr lang="en-GB"/>
          </a:p>
          <a:p>
            <a:pPr marL="3200400" lvl="0" indent="0" algn="l" rtl="0">
              <a:spcBef>
                <a:spcPts val="600"/>
              </a:spcBef>
              <a:spcAft>
                <a:spcPts val="0"/>
              </a:spcAft>
              <a:buNone/>
            </a:pPr>
            <a:r>
              <a:rPr lang="en-GB"/>
              <a:t>  Coin 3 is counterfeit</a:t>
            </a:r>
            <a:endParaRPr lang="en-GB"/>
          </a:p>
        </p:txBody>
      </p:sp>
      <p:pic>
        <p:nvPicPr>
          <p:cNvPr id="356" name="Google Shape;356;p48"/>
          <p:cNvPicPr preferRelativeResize="0"/>
          <p:nvPr/>
        </p:nvPicPr>
        <p:blipFill>
          <a:blip r:embed="rId1"/>
          <a:stretch>
            <a:fillRect/>
          </a:stretch>
        </p:blipFill>
        <p:spPr>
          <a:xfrm>
            <a:off x="3341812" y="1750624"/>
            <a:ext cx="2051075" cy="1774176"/>
          </a:xfrm>
          <a:prstGeom prst="rect">
            <a:avLst/>
          </a:prstGeom>
          <a:noFill/>
          <a:ln>
            <a:noFill/>
          </a:ln>
        </p:spPr>
      </p:pic>
      <p:sp>
        <p:nvSpPr>
          <p:cNvPr id="357" name="Google Shape;357;p48"/>
          <p:cNvSpPr/>
          <p:nvPr/>
        </p:nvSpPr>
        <p:spPr>
          <a:xfrm>
            <a:off x="1621825" y="2395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1</a:t>
            </a:r>
            <a:endParaRPr>
              <a:latin typeface="Roboto" panose="02000000000000000000"/>
              <a:ea typeface="Roboto" panose="02000000000000000000"/>
              <a:cs typeface="Roboto" panose="02000000000000000000"/>
              <a:sym typeface="Roboto" panose="02000000000000000000"/>
            </a:endParaRPr>
          </a:p>
        </p:txBody>
      </p:sp>
      <p:sp>
        <p:nvSpPr>
          <p:cNvPr id="358" name="Google Shape;358;p48"/>
          <p:cNvSpPr/>
          <p:nvPr/>
        </p:nvSpPr>
        <p:spPr>
          <a:xfrm>
            <a:off x="6628650" y="239562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2</a:t>
            </a:r>
            <a:endParaRPr>
              <a:latin typeface="Roboto" panose="02000000000000000000"/>
              <a:ea typeface="Roboto" panose="02000000000000000000"/>
              <a:cs typeface="Roboto" panose="02000000000000000000"/>
              <a:sym typeface="Roboto" panose="02000000000000000000"/>
            </a:endParaRPr>
          </a:p>
        </p:txBody>
      </p:sp>
      <p:sp>
        <p:nvSpPr>
          <p:cNvPr id="359" name="Google Shape;359;p48"/>
          <p:cNvSpPr/>
          <p:nvPr/>
        </p:nvSpPr>
        <p:spPr>
          <a:xfrm>
            <a:off x="4177500" y="44328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3</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363" name="Shape 363"/>
        <p:cNvGrpSpPr/>
        <p:nvPr/>
      </p:nvGrpSpPr>
      <p:grpSpPr>
        <a:xfrm>
          <a:off x="0" y="0"/>
          <a:ext cx="0" cy="0"/>
          <a:chOff x="0" y="0"/>
          <a:chExt cx="0" cy="0"/>
        </a:xfrm>
      </p:grpSpPr>
      <p:sp>
        <p:nvSpPr>
          <p:cNvPr id="364" name="Google Shape;364;p4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9 Coins: Step 2 in Case </a:t>
            </a:r>
            <a:r>
              <a:rPr lang="en-GB"/>
              <a:t>2</a:t>
            </a:r>
            <a:endParaRPr lang="en-GB"/>
          </a:p>
        </p:txBody>
      </p:sp>
      <p:sp>
        <p:nvSpPr>
          <p:cNvPr id="365" name="Google Shape;365;p4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In case </a:t>
            </a:r>
            <a:r>
              <a:rPr lang="en-GB"/>
              <a:t>2</a:t>
            </a:r>
            <a:r>
              <a:rPr lang="en-GB"/>
              <a:t>: The heavier coin is either 4, 5, or 6</a:t>
            </a:r>
            <a:endParaRPr lang="en-GB"/>
          </a:p>
          <a:p>
            <a:pPr marL="0" lvl="0" indent="0" algn="l" rtl="0">
              <a:spcBef>
                <a:spcPts val="600"/>
              </a:spcBef>
              <a:spcAft>
                <a:spcPts val="0"/>
              </a:spcAft>
              <a:buNone/>
            </a:pPr>
            <a:r>
              <a:rPr lang="en-GB"/>
              <a:t>Step 2.</a:t>
            </a:r>
            <a:r>
              <a:rPr lang="en-GB"/>
              <a:t>2</a:t>
            </a:r>
            <a:r>
              <a:rPr lang="en-GB"/>
              <a:t>: Compare coins 4 vs 5</a:t>
            </a:r>
            <a:endParaRPr lang="en-GB"/>
          </a:p>
          <a:p>
            <a:pPr marL="0" lvl="0" indent="0" algn="l" rtl="0">
              <a:spcBef>
                <a:spcPts val="600"/>
              </a:spcBef>
              <a:spcAft>
                <a:spcPts val="0"/>
              </a:spcAft>
              <a:buNone/>
            </a:pPr>
            <a:r>
              <a:rPr lang="en-GB"/>
              <a:t>There are three possibilities: </a:t>
            </a:r>
            <a:endParaRPr lang="en-GB"/>
          </a:p>
          <a:p>
            <a:pPr marL="457200" lvl="0" indent="0" algn="l" rtl="0">
              <a:spcBef>
                <a:spcPts val="600"/>
              </a:spcBef>
              <a:spcAft>
                <a:spcPts val="0"/>
              </a:spcAft>
              <a:buNone/>
            </a:pPr>
            <a:r>
              <a:rPr lang="en-GB"/>
              <a:t>     1: Left side heavier							     2: Right side heavier</a:t>
            </a:r>
            <a:endParaRPr lang="en-GB"/>
          </a:p>
          <a:p>
            <a:pPr marL="0" lvl="0" indent="0" algn="l" rtl="0">
              <a:spcBef>
                <a:spcPts val="600"/>
              </a:spcBef>
              <a:spcAft>
                <a:spcPts val="0"/>
              </a:spcAft>
              <a:buNone/>
            </a:pPr>
            <a:r>
              <a:rPr lang="en-GB"/>
              <a:t>	     Coin 4 is counterfeit						     Coin 5 is counterfeit</a:t>
            </a:r>
            <a:endParaRPr lang="en-GB"/>
          </a:p>
          <a:p>
            <a:pPr marL="3200400" lvl="0" indent="0" algn="l" rtl="0">
              <a:spcBef>
                <a:spcPts val="600"/>
              </a:spcBef>
              <a:spcAft>
                <a:spcPts val="0"/>
              </a:spcAft>
              <a:buNone/>
            </a:pPr>
          </a:p>
          <a:p>
            <a:pPr marL="3200400" lvl="0" indent="0" algn="l" rtl="0">
              <a:spcBef>
                <a:spcPts val="600"/>
              </a:spcBef>
              <a:spcAft>
                <a:spcPts val="0"/>
              </a:spcAft>
              <a:buNone/>
            </a:pPr>
          </a:p>
          <a:p>
            <a:pPr marL="3200400" lvl="0" indent="0" algn="l" rtl="0">
              <a:spcBef>
                <a:spcPts val="600"/>
              </a:spcBef>
              <a:spcAft>
                <a:spcPts val="0"/>
              </a:spcAft>
              <a:buNone/>
            </a:pPr>
          </a:p>
          <a:p>
            <a:pPr marL="0" lvl="0" indent="0" algn="l" rtl="0">
              <a:spcBef>
                <a:spcPts val="600"/>
              </a:spcBef>
              <a:spcAft>
                <a:spcPts val="0"/>
              </a:spcAft>
              <a:buNone/>
            </a:pPr>
          </a:p>
          <a:p>
            <a:pPr marL="3200400" lvl="0" indent="0" algn="l" rtl="0">
              <a:spcBef>
                <a:spcPts val="600"/>
              </a:spcBef>
              <a:spcAft>
                <a:spcPts val="0"/>
              </a:spcAft>
              <a:buNone/>
            </a:pPr>
            <a:r>
              <a:rPr lang="en-GB"/>
              <a:t>  3: The two are equal</a:t>
            </a:r>
            <a:endParaRPr lang="en-GB"/>
          </a:p>
          <a:p>
            <a:pPr marL="3200400" lvl="0" indent="0" algn="l" rtl="0">
              <a:spcBef>
                <a:spcPts val="600"/>
              </a:spcBef>
              <a:spcAft>
                <a:spcPts val="0"/>
              </a:spcAft>
              <a:buNone/>
            </a:pPr>
            <a:r>
              <a:rPr lang="en-GB"/>
              <a:t>  Coin 6 is counterfeit</a:t>
            </a:r>
            <a:endParaRPr lang="en-GB"/>
          </a:p>
        </p:txBody>
      </p:sp>
      <p:pic>
        <p:nvPicPr>
          <p:cNvPr id="366" name="Google Shape;366;p49"/>
          <p:cNvPicPr preferRelativeResize="0"/>
          <p:nvPr/>
        </p:nvPicPr>
        <p:blipFill>
          <a:blip r:embed="rId1"/>
          <a:stretch>
            <a:fillRect/>
          </a:stretch>
        </p:blipFill>
        <p:spPr>
          <a:xfrm>
            <a:off x="3341812" y="1750624"/>
            <a:ext cx="2051075" cy="1774176"/>
          </a:xfrm>
          <a:prstGeom prst="rect">
            <a:avLst/>
          </a:prstGeom>
          <a:noFill/>
          <a:ln>
            <a:noFill/>
          </a:ln>
        </p:spPr>
      </p:pic>
      <p:sp>
        <p:nvSpPr>
          <p:cNvPr id="367" name="Google Shape;367;p49"/>
          <p:cNvSpPr/>
          <p:nvPr/>
        </p:nvSpPr>
        <p:spPr>
          <a:xfrm>
            <a:off x="1621825" y="2395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4</a:t>
            </a:r>
            <a:endParaRPr>
              <a:latin typeface="Roboto" panose="02000000000000000000"/>
              <a:ea typeface="Roboto" panose="02000000000000000000"/>
              <a:cs typeface="Roboto" panose="02000000000000000000"/>
              <a:sym typeface="Roboto" panose="02000000000000000000"/>
            </a:endParaRPr>
          </a:p>
        </p:txBody>
      </p:sp>
      <p:sp>
        <p:nvSpPr>
          <p:cNvPr id="368" name="Google Shape;368;p49"/>
          <p:cNvSpPr/>
          <p:nvPr/>
        </p:nvSpPr>
        <p:spPr>
          <a:xfrm>
            <a:off x="6628650" y="239562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5</a:t>
            </a:r>
            <a:endParaRPr>
              <a:latin typeface="Roboto" panose="02000000000000000000"/>
              <a:ea typeface="Roboto" panose="02000000000000000000"/>
              <a:cs typeface="Roboto" panose="02000000000000000000"/>
              <a:sym typeface="Roboto" panose="02000000000000000000"/>
            </a:endParaRPr>
          </a:p>
        </p:txBody>
      </p:sp>
      <p:sp>
        <p:nvSpPr>
          <p:cNvPr id="369" name="Google Shape;369;p49"/>
          <p:cNvSpPr/>
          <p:nvPr/>
        </p:nvSpPr>
        <p:spPr>
          <a:xfrm>
            <a:off x="4177500" y="44328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6</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373" name="Shape 373"/>
        <p:cNvGrpSpPr/>
        <p:nvPr/>
      </p:nvGrpSpPr>
      <p:grpSpPr>
        <a:xfrm>
          <a:off x="0" y="0"/>
          <a:ext cx="0" cy="0"/>
          <a:chOff x="0" y="0"/>
          <a:chExt cx="0" cy="0"/>
        </a:xfrm>
      </p:grpSpPr>
      <p:sp>
        <p:nvSpPr>
          <p:cNvPr id="374" name="Google Shape;374;p5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9 Coins: Step 2 in Case </a:t>
            </a:r>
            <a:r>
              <a:rPr lang="en-GB"/>
              <a:t>3</a:t>
            </a:r>
            <a:endParaRPr lang="en-GB"/>
          </a:p>
        </p:txBody>
      </p:sp>
      <p:sp>
        <p:nvSpPr>
          <p:cNvPr id="375" name="Google Shape;375;p5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In case </a:t>
            </a:r>
            <a:r>
              <a:rPr lang="en-GB"/>
              <a:t>3</a:t>
            </a:r>
            <a:r>
              <a:rPr lang="en-GB"/>
              <a:t>: The heavier coin is either 7, 8, or 9</a:t>
            </a:r>
            <a:endParaRPr lang="en-GB"/>
          </a:p>
          <a:p>
            <a:pPr marL="0" lvl="0" indent="0" algn="l" rtl="0">
              <a:spcBef>
                <a:spcPts val="600"/>
              </a:spcBef>
              <a:spcAft>
                <a:spcPts val="0"/>
              </a:spcAft>
              <a:buNone/>
            </a:pPr>
            <a:r>
              <a:rPr lang="en-GB"/>
              <a:t>Step 2.</a:t>
            </a:r>
            <a:r>
              <a:rPr lang="en-GB"/>
              <a:t>3</a:t>
            </a:r>
            <a:r>
              <a:rPr lang="en-GB"/>
              <a:t>: Compare coins 7 vs 8</a:t>
            </a:r>
            <a:endParaRPr lang="en-GB"/>
          </a:p>
          <a:p>
            <a:pPr marL="0" lvl="0" indent="0" algn="l" rtl="0">
              <a:spcBef>
                <a:spcPts val="600"/>
              </a:spcBef>
              <a:spcAft>
                <a:spcPts val="0"/>
              </a:spcAft>
              <a:buNone/>
            </a:pPr>
            <a:r>
              <a:rPr lang="en-GB"/>
              <a:t>There are three possibilities: </a:t>
            </a:r>
            <a:endParaRPr lang="en-GB"/>
          </a:p>
          <a:p>
            <a:pPr marL="457200" lvl="0" indent="0" algn="l" rtl="0">
              <a:spcBef>
                <a:spcPts val="600"/>
              </a:spcBef>
              <a:spcAft>
                <a:spcPts val="0"/>
              </a:spcAft>
              <a:buNone/>
            </a:pPr>
            <a:r>
              <a:rPr lang="en-GB"/>
              <a:t>     1: Left side heavier							     2: Right side heavier</a:t>
            </a:r>
            <a:endParaRPr lang="en-GB"/>
          </a:p>
          <a:p>
            <a:pPr marL="0" lvl="0" indent="0" algn="l" rtl="0">
              <a:spcBef>
                <a:spcPts val="600"/>
              </a:spcBef>
              <a:spcAft>
                <a:spcPts val="0"/>
              </a:spcAft>
              <a:buNone/>
            </a:pPr>
            <a:r>
              <a:rPr lang="en-GB"/>
              <a:t>	     Coin 7 is counterfeit						     Coin 8 is counterfeit</a:t>
            </a:r>
            <a:endParaRPr lang="en-GB"/>
          </a:p>
          <a:p>
            <a:pPr marL="3200400" lvl="0" indent="0" algn="l" rtl="0">
              <a:spcBef>
                <a:spcPts val="600"/>
              </a:spcBef>
              <a:spcAft>
                <a:spcPts val="0"/>
              </a:spcAft>
              <a:buNone/>
            </a:pPr>
          </a:p>
          <a:p>
            <a:pPr marL="3200400" lvl="0" indent="0" algn="l" rtl="0">
              <a:spcBef>
                <a:spcPts val="600"/>
              </a:spcBef>
              <a:spcAft>
                <a:spcPts val="0"/>
              </a:spcAft>
              <a:buNone/>
            </a:pPr>
          </a:p>
          <a:p>
            <a:pPr marL="3200400" lvl="0" indent="0" algn="l" rtl="0">
              <a:spcBef>
                <a:spcPts val="600"/>
              </a:spcBef>
              <a:spcAft>
                <a:spcPts val="0"/>
              </a:spcAft>
              <a:buNone/>
            </a:pPr>
          </a:p>
          <a:p>
            <a:pPr marL="0" lvl="0" indent="0" algn="l" rtl="0">
              <a:spcBef>
                <a:spcPts val="600"/>
              </a:spcBef>
              <a:spcAft>
                <a:spcPts val="0"/>
              </a:spcAft>
              <a:buNone/>
            </a:pPr>
          </a:p>
          <a:p>
            <a:pPr marL="3200400" lvl="0" indent="0" algn="l" rtl="0">
              <a:spcBef>
                <a:spcPts val="600"/>
              </a:spcBef>
              <a:spcAft>
                <a:spcPts val="0"/>
              </a:spcAft>
              <a:buNone/>
            </a:pPr>
            <a:r>
              <a:rPr lang="en-GB"/>
              <a:t>  3: The two are equal</a:t>
            </a:r>
            <a:endParaRPr lang="en-GB"/>
          </a:p>
          <a:p>
            <a:pPr marL="3200400" lvl="0" indent="0" algn="l" rtl="0">
              <a:spcBef>
                <a:spcPts val="600"/>
              </a:spcBef>
              <a:spcAft>
                <a:spcPts val="0"/>
              </a:spcAft>
              <a:buNone/>
            </a:pPr>
            <a:r>
              <a:rPr lang="en-GB"/>
              <a:t>  Coin 9 is counterfeit</a:t>
            </a:r>
            <a:endParaRPr lang="en-GB"/>
          </a:p>
        </p:txBody>
      </p:sp>
      <p:pic>
        <p:nvPicPr>
          <p:cNvPr id="376" name="Google Shape;376;p50"/>
          <p:cNvPicPr preferRelativeResize="0"/>
          <p:nvPr/>
        </p:nvPicPr>
        <p:blipFill>
          <a:blip r:embed="rId1"/>
          <a:stretch>
            <a:fillRect/>
          </a:stretch>
        </p:blipFill>
        <p:spPr>
          <a:xfrm>
            <a:off x="3341812" y="1750624"/>
            <a:ext cx="2051075" cy="1774176"/>
          </a:xfrm>
          <a:prstGeom prst="rect">
            <a:avLst/>
          </a:prstGeom>
          <a:noFill/>
          <a:ln>
            <a:noFill/>
          </a:ln>
        </p:spPr>
      </p:pic>
      <p:sp>
        <p:nvSpPr>
          <p:cNvPr id="377" name="Google Shape;377;p50"/>
          <p:cNvSpPr/>
          <p:nvPr/>
        </p:nvSpPr>
        <p:spPr>
          <a:xfrm>
            <a:off x="1621825" y="2395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7</a:t>
            </a:r>
            <a:endParaRPr>
              <a:latin typeface="Roboto" panose="02000000000000000000"/>
              <a:ea typeface="Roboto" panose="02000000000000000000"/>
              <a:cs typeface="Roboto" panose="02000000000000000000"/>
              <a:sym typeface="Roboto" panose="02000000000000000000"/>
            </a:endParaRPr>
          </a:p>
        </p:txBody>
      </p:sp>
      <p:sp>
        <p:nvSpPr>
          <p:cNvPr id="378" name="Google Shape;378;p50"/>
          <p:cNvSpPr/>
          <p:nvPr/>
        </p:nvSpPr>
        <p:spPr>
          <a:xfrm>
            <a:off x="6628650" y="239562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8</a:t>
            </a:r>
            <a:endParaRPr>
              <a:latin typeface="Roboto" panose="02000000000000000000"/>
              <a:ea typeface="Roboto" panose="02000000000000000000"/>
              <a:cs typeface="Roboto" panose="02000000000000000000"/>
              <a:sym typeface="Roboto" panose="02000000000000000000"/>
            </a:endParaRPr>
          </a:p>
        </p:txBody>
      </p:sp>
      <p:sp>
        <p:nvSpPr>
          <p:cNvPr id="379" name="Google Shape;379;p50"/>
          <p:cNvSpPr/>
          <p:nvPr/>
        </p:nvSpPr>
        <p:spPr>
          <a:xfrm>
            <a:off x="4177500" y="44328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9</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sp>
        <p:nvSpPr>
          <p:cNvPr id="384" name="Google Shape;384;p5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9 Coins: Decision Tree</a:t>
            </a:r>
            <a:endParaRPr lang="en-GB"/>
          </a:p>
        </p:txBody>
      </p:sp>
      <p:sp>
        <p:nvSpPr>
          <p:cNvPr id="385" name="Google Shape;385;p51"/>
          <p:cNvSpPr txBox="1"/>
          <p:nvPr>
            <p:ph type="body" idx="1"/>
          </p:nvPr>
        </p:nvSpPr>
        <p:spPr>
          <a:xfrm>
            <a:off x="107050" y="402200"/>
            <a:ext cx="8520600" cy="5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The full decision tree for 9 coins:</a:t>
            </a:r>
            <a:endParaRPr lang="en-GB"/>
          </a:p>
        </p:txBody>
      </p:sp>
      <p:sp>
        <p:nvSpPr>
          <p:cNvPr id="386" name="Google Shape;386;p51"/>
          <p:cNvSpPr/>
          <p:nvPr/>
        </p:nvSpPr>
        <p:spPr>
          <a:xfrm>
            <a:off x="3649350" y="759075"/>
            <a:ext cx="1221900" cy="510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123</a:t>
            </a:r>
            <a:r>
              <a:rPr lang="en-GB"/>
              <a:t> vs 456?</a:t>
            </a:r>
            <a:endParaRPr lang="en-GB"/>
          </a:p>
        </p:txBody>
      </p:sp>
      <p:sp>
        <p:nvSpPr>
          <p:cNvPr id="387" name="Google Shape;387;p51"/>
          <p:cNvSpPr/>
          <p:nvPr/>
        </p:nvSpPr>
        <p:spPr>
          <a:xfrm>
            <a:off x="1620500" y="200830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 vs 2</a:t>
            </a:r>
            <a:r>
              <a:rPr lang="en-GB"/>
              <a:t>?</a:t>
            </a:r>
            <a:endParaRPr lang="en-GB"/>
          </a:p>
        </p:txBody>
      </p:sp>
      <p:sp>
        <p:nvSpPr>
          <p:cNvPr id="388" name="Google Shape;388;p51"/>
          <p:cNvSpPr/>
          <p:nvPr/>
        </p:nvSpPr>
        <p:spPr>
          <a:xfrm>
            <a:off x="3855750" y="200830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7</a:t>
            </a:r>
            <a:r>
              <a:rPr lang="en-GB"/>
              <a:t> vs 8?</a:t>
            </a:r>
            <a:endParaRPr lang="en-GB"/>
          </a:p>
        </p:txBody>
      </p:sp>
      <p:sp>
        <p:nvSpPr>
          <p:cNvPr id="389" name="Google Shape;389;p51"/>
          <p:cNvSpPr/>
          <p:nvPr/>
        </p:nvSpPr>
        <p:spPr>
          <a:xfrm>
            <a:off x="6091000" y="200830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4</a:t>
            </a:r>
            <a:r>
              <a:rPr lang="en-GB"/>
              <a:t> vs 5?</a:t>
            </a:r>
            <a:endParaRPr lang="en-GB"/>
          </a:p>
        </p:txBody>
      </p:sp>
      <p:cxnSp>
        <p:nvCxnSpPr>
          <p:cNvPr id="390" name="Google Shape;390;p51"/>
          <p:cNvCxnSpPr>
            <a:stCxn id="386" idx="2"/>
            <a:endCxn id="387" idx="0"/>
          </p:cNvCxnSpPr>
          <p:nvPr/>
        </p:nvCxnSpPr>
        <p:spPr>
          <a:xfrm flipH="1">
            <a:off x="2025000" y="1269375"/>
            <a:ext cx="2235300" cy="738900"/>
          </a:xfrm>
          <a:prstGeom prst="straightConnector1">
            <a:avLst/>
          </a:prstGeom>
          <a:noFill/>
          <a:ln w="38100" cap="flat" cmpd="sng">
            <a:solidFill>
              <a:srgbClr val="FF0000"/>
            </a:solidFill>
            <a:prstDash val="solid"/>
            <a:round/>
            <a:headEnd type="none" w="med" len="med"/>
            <a:tailEnd type="none" w="med" len="med"/>
          </a:ln>
        </p:spPr>
      </p:cxnSp>
      <p:cxnSp>
        <p:nvCxnSpPr>
          <p:cNvPr id="391" name="Google Shape;391;p51"/>
          <p:cNvCxnSpPr>
            <a:stCxn id="386" idx="2"/>
            <a:endCxn id="388" idx="0"/>
          </p:cNvCxnSpPr>
          <p:nvPr/>
        </p:nvCxnSpPr>
        <p:spPr>
          <a:xfrm>
            <a:off x="4260300" y="1269375"/>
            <a:ext cx="0" cy="738900"/>
          </a:xfrm>
          <a:prstGeom prst="straightConnector1">
            <a:avLst/>
          </a:prstGeom>
          <a:noFill/>
          <a:ln w="38100" cap="flat" cmpd="sng">
            <a:solidFill>
              <a:schemeClr val="dk2"/>
            </a:solidFill>
            <a:prstDash val="solid"/>
            <a:round/>
            <a:headEnd type="none" w="med" len="med"/>
            <a:tailEnd type="none" w="med" len="med"/>
          </a:ln>
        </p:spPr>
      </p:cxnSp>
      <p:cxnSp>
        <p:nvCxnSpPr>
          <p:cNvPr id="392" name="Google Shape;392;p51"/>
          <p:cNvCxnSpPr>
            <a:stCxn id="386" idx="2"/>
            <a:endCxn id="389" idx="0"/>
          </p:cNvCxnSpPr>
          <p:nvPr/>
        </p:nvCxnSpPr>
        <p:spPr>
          <a:xfrm>
            <a:off x="4260300" y="1269375"/>
            <a:ext cx="2235300" cy="738900"/>
          </a:xfrm>
          <a:prstGeom prst="straightConnector1">
            <a:avLst/>
          </a:prstGeom>
          <a:noFill/>
          <a:ln w="38100" cap="flat" cmpd="sng">
            <a:solidFill>
              <a:srgbClr val="0000FF"/>
            </a:solidFill>
            <a:prstDash val="solid"/>
            <a:round/>
            <a:headEnd type="none" w="med" len="med"/>
            <a:tailEnd type="none" w="med" len="med"/>
          </a:ln>
        </p:spPr>
      </p:cxnSp>
      <p:sp>
        <p:nvSpPr>
          <p:cNvPr id="393" name="Google Shape;393;p51"/>
          <p:cNvSpPr txBox="1"/>
          <p:nvPr/>
        </p:nvSpPr>
        <p:spPr>
          <a:xfrm>
            <a:off x="2342075" y="1521063"/>
            <a:ext cx="6291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&gt;</a:t>
            </a:r>
            <a:endParaRPr lang="en-GB"/>
          </a:p>
        </p:txBody>
      </p:sp>
      <p:sp>
        <p:nvSpPr>
          <p:cNvPr id="394" name="Google Shape;394;p51"/>
          <p:cNvSpPr txBox="1"/>
          <p:nvPr/>
        </p:nvSpPr>
        <p:spPr>
          <a:xfrm>
            <a:off x="3945750" y="1521088"/>
            <a:ext cx="6291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lang="en-GB"/>
          </a:p>
        </p:txBody>
      </p:sp>
      <p:sp>
        <p:nvSpPr>
          <p:cNvPr id="395" name="Google Shape;395;p51"/>
          <p:cNvSpPr txBox="1"/>
          <p:nvPr/>
        </p:nvSpPr>
        <p:spPr>
          <a:xfrm>
            <a:off x="5718650" y="1521063"/>
            <a:ext cx="6291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&lt;</a:t>
            </a:r>
            <a:endParaRPr lang="en-GB"/>
          </a:p>
        </p:txBody>
      </p:sp>
      <p:sp>
        <p:nvSpPr>
          <p:cNvPr id="396" name="Google Shape;396;p51"/>
          <p:cNvSpPr/>
          <p:nvPr/>
        </p:nvSpPr>
        <p:spPr>
          <a:xfrm>
            <a:off x="7101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 fake</a:t>
            </a:r>
            <a:endParaRPr lang="en-GB"/>
          </a:p>
        </p:txBody>
      </p:sp>
      <p:sp>
        <p:nvSpPr>
          <p:cNvPr id="397" name="Google Shape;397;p51"/>
          <p:cNvSpPr/>
          <p:nvPr/>
        </p:nvSpPr>
        <p:spPr>
          <a:xfrm>
            <a:off x="26070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 fake</a:t>
            </a:r>
            <a:endParaRPr lang="en-GB"/>
          </a:p>
        </p:txBody>
      </p:sp>
      <p:sp>
        <p:nvSpPr>
          <p:cNvPr id="398" name="Google Shape;398;p51"/>
          <p:cNvSpPr/>
          <p:nvPr/>
        </p:nvSpPr>
        <p:spPr>
          <a:xfrm>
            <a:off x="165860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 fake</a:t>
            </a:r>
            <a:endParaRPr lang="en-GB"/>
          </a:p>
        </p:txBody>
      </p:sp>
      <p:sp>
        <p:nvSpPr>
          <p:cNvPr id="399" name="Google Shape;399;p51"/>
          <p:cNvSpPr/>
          <p:nvPr/>
        </p:nvSpPr>
        <p:spPr>
          <a:xfrm>
            <a:off x="2945400" y="32333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 fake</a:t>
            </a:r>
            <a:endParaRPr lang="en-GB"/>
          </a:p>
        </p:txBody>
      </p:sp>
      <p:sp>
        <p:nvSpPr>
          <p:cNvPr id="400" name="Google Shape;400;p51"/>
          <p:cNvSpPr/>
          <p:nvPr/>
        </p:nvSpPr>
        <p:spPr>
          <a:xfrm>
            <a:off x="4842300" y="32333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 fake</a:t>
            </a:r>
            <a:endParaRPr lang="en-GB"/>
          </a:p>
        </p:txBody>
      </p:sp>
      <p:sp>
        <p:nvSpPr>
          <p:cNvPr id="401" name="Google Shape;401;p51"/>
          <p:cNvSpPr/>
          <p:nvPr/>
        </p:nvSpPr>
        <p:spPr>
          <a:xfrm>
            <a:off x="3893850" y="32333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9 fake</a:t>
            </a:r>
            <a:endParaRPr lang="en-GB"/>
          </a:p>
        </p:txBody>
      </p:sp>
      <p:sp>
        <p:nvSpPr>
          <p:cNvPr id="402" name="Google Shape;402;p51"/>
          <p:cNvSpPr/>
          <p:nvPr/>
        </p:nvSpPr>
        <p:spPr>
          <a:xfrm>
            <a:off x="51806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 fake</a:t>
            </a:r>
            <a:endParaRPr lang="en-GB"/>
          </a:p>
        </p:txBody>
      </p:sp>
      <p:sp>
        <p:nvSpPr>
          <p:cNvPr id="403" name="Google Shape;403;p51"/>
          <p:cNvSpPr/>
          <p:nvPr/>
        </p:nvSpPr>
        <p:spPr>
          <a:xfrm>
            <a:off x="70775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 fake</a:t>
            </a:r>
            <a:endParaRPr lang="en-GB"/>
          </a:p>
        </p:txBody>
      </p:sp>
      <p:sp>
        <p:nvSpPr>
          <p:cNvPr id="404" name="Google Shape;404;p51"/>
          <p:cNvSpPr/>
          <p:nvPr/>
        </p:nvSpPr>
        <p:spPr>
          <a:xfrm>
            <a:off x="612910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 fake</a:t>
            </a:r>
            <a:endParaRPr lang="en-GB"/>
          </a:p>
        </p:txBody>
      </p:sp>
      <p:cxnSp>
        <p:nvCxnSpPr>
          <p:cNvPr id="405" name="Google Shape;405;p51"/>
          <p:cNvCxnSpPr>
            <a:stCxn id="387" idx="2"/>
            <a:endCxn id="396" idx="0"/>
          </p:cNvCxnSpPr>
          <p:nvPr/>
        </p:nvCxnSpPr>
        <p:spPr>
          <a:xfrm flipH="1">
            <a:off x="1076450" y="2602000"/>
            <a:ext cx="948600" cy="1339500"/>
          </a:xfrm>
          <a:prstGeom prst="straightConnector1">
            <a:avLst/>
          </a:prstGeom>
          <a:noFill/>
          <a:ln w="38100" cap="flat" cmpd="sng">
            <a:solidFill>
              <a:srgbClr val="FF0000"/>
            </a:solidFill>
            <a:prstDash val="solid"/>
            <a:round/>
            <a:headEnd type="none" w="med" len="med"/>
            <a:tailEnd type="none" w="med" len="med"/>
          </a:ln>
        </p:spPr>
      </p:cxnSp>
      <p:cxnSp>
        <p:nvCxnSpPr>
          <p:cNvPr id="406" name="Google Shape;406;p51"/>
          <p:cNvCxnSpPr>
            <a:stCxn id="387" idx="2"/>
            <a:endCxn id="398" idx="0"/>
          </p:cNvCxnSpPr>
          <p:nvPr/>
        </p:nvCxnSpPr>
        <p:spPr>
          <a:xfrm>
            <a:off x="2025050" y="2602000"/>
            <a:ext cx="0" cy="1339500"/>
          </a:xfrm>
          <a:prstGeom prst="straightConnector1">
            <a:avLst/>
          </a:prstGeom>
          <a:noFill/>
          <a:ln w="38100" cap="flat" cmpd="sng">
            <a:solidFill>
              <a:schemeClr val="dk2"/>
            </a:solidFill>
            <a:prstDash val="solid"/>
            <a:round/>
            <a:headEnd type="none" w="med" len="med"/>
            <a:tailEnd type="none" w="med" len="med"/>
          </a:ln>
        </p:spPr>
      </p:cxnSp>
      <p:cxnSp>
        <p:nvCxnSpPr>
          <p:cNvPr id="407" name="Google Shape;407;p51"/>
          <p:cNvCxnSpPr>
            <a:stCxn id="387" idx="2"/>
            <a:endCxn id="397" idx="0"/>
          </p:cNvCxnSpPr>
          <p:nvPr/>
        </p:nvCxnSpPr>
        <p:spPr>
          <a:xfrm>
            <a:off x="2025050" y="2602000"/>
            <a:ext cx="948600" cy="1339500"/>
          </a:xfrm>
          <a:prstGeom prst="straightConnector1">
            <a:avLst/>
          </a:prstGeom>
          <a:noFill/>
          <a:ln w="38100" cap="flat" cmpd="sng">
            <a:solidFill>
              <a:srgbClr val="0000FF"/>
            </a:solidFill>
            <a:prstDash val="solid"/>
            <a:round/>
            <a:headEnd type="none" w="med" len="med"/>
            <a:tailEnd type="none" w="med" len="med"/>
          </a:ln>
        </p:spPr>
      </p:cxnSp>
      <p:cxnSp>
        <p:nvCxnSpPr>
          <p:cNvPr id="408" name="Google Shape;408;p51"/>
          <p:cNvCxnSpPr>
            <a:stCxn id="389" idx="2"/>
            <a:endCxn id="402" idx="0"/>
          </p:cNvCxnSpPr>
          <p:nvPr/>
        </p:nvCxnSpPr>
        <p:spPr>
          <a:xfrm flipH="1">
            <a:off x="5546950" y="2602000"/>
            <a:ext cx="948600" cy="1339500"/>
          </a:xfrm>
          <a:prstGeom prst="straightConnector1">
            <a:avLst/>
          </a:prstGeom>
          <a:noFill/>
          <a:ln w="38100" cap="flat" cmpd="sng">
            <a:solidFill>
              <a:srgbClr val="FF0000"/>
            </a:solidFill>
            <a:prstDash val="solid"/>
            <a:round/>
            <a:headEnd type="none" w="med" len="med"/>
            <a:tailEnd type="none" w="med" len="med"/>
          </a:ln>
        </p:spPr>
      </p:cxnSp>
      <p:cxnSp>
        <p:nvCxnSpPr>
          <p:cNvPr id="409" name="Google Shape;409;p51"/>
          <p:cNvCxnSpPr>
            <a:stCxn id="389" idx="2"/>
            <a:endCxn id="404" idx="0"/>
          </p:cNvCxnSpPr>
          <p:nvPr/>
        </p:nvCxnSpPr>
        <p:spPr>
          <a:xfrm>
            <a:off x="6495550" y="2602000"/>
            <a:ext cx="0" cy="1339500"/>
          </a:xfrm>
          <a:prstGeom prst="straightConnector1">
            <a:avLst/>
          </a:prstGeom>
          <a:noFill/>
          <a:ln w="38100" cap="flat" cmpd="sng">
            <a:solidFill>
              <a:schemeClr val="dk2"/>
            </a:solidFill>
            <a:prstDash val="solid"/>
            <a:round/>
            <a:headEnd type="none" w="med" len="med"/>
            <a:tailEnd type="none" w="med" len="med"/>
          </a:ln>
        </p:spPr>
      </p:cxnSp>
      <p:cxnSp>
        <p:nvCxnSpPr>
          <p:cNvPr id="410" name="Google Shape;410;p51"/>
          <p:cNvCxnSpPr>
            <a:stCxn id="389" idx="2"/>
            <a:endCxn id="403" idx="0"/>
          </p:cNvCxnSpPr>
          <p:nvPr/>
        </p:nvCxnSpPr>
        <p:spPr>
          <a:xfrm>
            <a:off x="6495550" y="2602000"/>
            <a:ext cx="948600" cy="1339500"/>
          </a:xfrm>
          <a:prstGeom prst="straightConnector1">
            <a:avLst/>
          </a:prstGeom>
          <a:noFill/>
          <a:ln w="38100" cap="flat" cmpd="sng">
            <a:solidFill>
              <a:srgbClr val="0000FF"/>
            </a:solidFill>
            <a:prstDash val="solid"/>
            <a:round/>
            <a:headEnd type="none" w="med" len="med"/>
            <a:tailEnd type="none" w="med" len="med"/>
          </a:ln>
        </p:spPr>
      </p:cxnSp>
      <p:cxnSp>
        <p:nvCxnSpPr>
          <p:cNvPr id="411" name="Google Shape;411;p51"/>
          <p:cNvCxnSpPr>
            <a:stCxn id="388" idx="2"/>
            <a:endCxn id="399" idx="0"/>
          </p:cNvCxnSpPr>
          <p:nvPr/>
        </p:nvCxnSpPr>
        <p:spPr>
          <a:xfrm flipH="1">
            <a:off x="3311700" y="2602000"/>
            <a:ext cx="948600" cy="631200"/>
          </a:xfrm>
          <a:prstGeom prst="straightConnector1">
            <a:avLst/>
          </a:prstGeom>
          <a:noFill/>
          <a:ln w="38100" cap="flat" cmpd="sng">
            <a:solidFill>
              <a:srgbClr val="FF0000"/>
            </a:solidFill>
            <a:prstDash val="solid"/>
            <a:round/>
            <a:headEnd type="none" w="med" len="med"/>
            <a:tailEnd type="none" w="med" len="med"/>
          </a:ln>
        </p:spPr>
      </p:cxnSp>
      <p:cxnSp>
        <p:nvCxnSpPr>
          <p:cNvPr id="412" name="Google Shape;412;p51"/>
          <p:cNvCxnSpPr>
            <a:stCxn id="388" idx="2"/>
            <a:endCxn id="401" idx="0"/>
          </p:cNvCxnSpPr>
          <p:nvPr/>
        </p:nvCxnSpPr>
        <p:spPr>
          <a:xfrm>
            <a:off x="4260300" y="2602000"/>
            <a:ext cx="0" cy="631200"/>
          </a:xfrm>
          <a:prstGeom prst="straightConnector1">
            <a:avLst/>
          </a:prstGeom>
          <a:noFill/>
          <a:ln w="38100" cap="flat" cmpd="sng">
            <a:solidFill>
              <a:schemeClr val="dk2"/>
            </a:solidFill>
            <a:prstDash val="solid"/>
            <a:round/>
            <a:headEnd type="none" w="med" len="med"/>
            <a:tailEnd type="none" w="med" len="med"/>
          </a:ln>
        </p:spPr>
      </p:cxnSp>
      <p:cxnSp>
        <p:nvCxnSpPr>
          <p:cNvPr id="413" name="Google Shape;413;p51"/>
          <p:cNvCxnSpPr>
            <a:stCxn id="388" idx="2"/>
            <a:endCxn id="400" idx="0"/>
          </p:cNvCxnSpPr>
          <p:nvPr/>
        </p:nvCxnSpPr>
        <p:spPr>
          <a:xfrm>
            <a:off x="4260300" y="2602000"/>
            <a:ext cx="948600" cy="631200"/>
          </a:xfrm>
          <a:prstGeom prst="straightConnector1">
            <a:avLst/>
          </a:prstGeom>
          <a:noFill/>
          <a:ln w="38100" cap="flat" cmpd="sng">
            <a:solidFill>
              <a:srgbClr val="0000FF"/>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fade">
                                      <p:cBhvr>
                                        <p:cTn id="7" dur="10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17" name="Shape 417"/>
        <p:cNvGrpSpPr/>
        <p:nvPr/>
      </p:nvGrpSpPr>
      <p:grpSpPr>
        <a:xfrm>
          <a:off x="0" y="0"/>
          <a:ext cx="0" cy="0"/>
          <a:chOff x="0" y="0"/>
          <a:chExt cx="0" cy="0"/>
        </a:xfrm>
      </p:grpSpPr>
      <p:sp>
        <p:nvSpPr>
          <p:cNvPr id="418" name="Google Shape;418;p5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9 Coins: Validation</a:t>
            </a:r>
            <a:endParaRPr lang="en-GB"/>
          </a:p>
        </p:txBody>
      </p:sp>
      <p:sp>
        <p:nvSpPr>
          <p:cNvPr id="419" name="Google Shape;419;p52"/>
          <p:cNvSpPr txBox="1"/>
          <p:nvPr>
            <p:ph type="body" idx="1"/>
          </p:nvPr>
        </p:nvSpPr>
        <p:spPr>
          <a:xfrm>
            <a:off x="107050" y="402200"/>
            <a:ext cx="8520600" cy="1177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 verify that our scheme works, let's check every single case.</a:t>
            </a:r>
            <a:endParaRPr lang="en-GB"/>
          </a:p>
          <a:p>
            <a:pPr marL="0" lvl="0" indent="0" algn="l" rtl="0">
              <a:spcBef>
                <a:spcPts val="600"/>
              </a:spcBef>
              <a:spcAft>
                <a:spcPts val="0"/>
              </a:spcAft>
              <a:buNone/>
            </a:pPr>
            <a:r>
              <a:rPr lang="en-GB"/>
              <a:t>There are nine "universes" that we could start in (1 is counterfeit, 2 is counterfeit, etc.). We can verify that in each universe, we yield the correct result</a:t>
            </a:r>
            <a:endParaRPr lang="en-GB"/>
          </a:p>
        </p:txBody>
      </p:sp>
      <p:pic>
        <p:nvPicPr>
          <p:cNvPr id="420" name="Google Shape;420;p52"/>
          <p:cNvPicPr preferRelativeResize="0"/>
          <p:nvPr/>
        </p:nvPicPr>
        <p:blipFill>
          <a:blip r:embed="rId1"/>
          <a:stretch>
            <a:fillRect/>
          </a:stretch>
        </p:blipFill>
        <p:spPr>
          <a:xfrm>
            <a:off x="7081474" y="3143674"/>
            <a:ext cx="2051075" cy="1774176"/>
          </a:xfrm>
          <a:prstGeom prst="rect">
            <a:avLst/>
          </a:prstGeom>
          <a:noFill/>
          <a:ln>
            <a:noFill/>
          </a:ln>
        </p:spPr>
      </p:pic>
      <p:sp>
        <p:nvSpPr>
          <p:cNvPr id="421" name="Google Shape;421;p52"/>
          <p:cNvSpPr/>
          <p:nvPr/>
        </p:nvSpPr>
        <p:spPr>
          <a:xfrm>
            <a:off x="1415800" y="1579400"/>
            <a:ext cx="257400" cy="257400"/>
          </a:xfrm>
          <a:prstGeom prst="ellipse">
            <a:avLst/>
          </a:prstGeom>
          <a:solidFill>
            <a:srgbClr val="FF0000"/>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1</a:t>
            </a:r>
            <a:endParaRPr sz="600">
              <a:latin typeface="Roboto" panose="02000000000000000000"/>
              <a:ea typeface="Roboto" panose="02000000000000000000"/>
              <a:cs typeface="Roboto" panose="02000000000000000000"/>
              <a:sym typeface="Roboto" panose="02000000000000000000"/>
            </a:endParaRPr>
          </a:p>
        </p:txBody>
      </p:sp>
      <p:sp>
        <p:nvSpPr>
          <p:cNvPr id="422" name="Google Shape;422;p52"/>
          <p:cNvSpPr/>
          <p:nvPr/>
        </p:nvSpPr>
        <p:spPr>
          <a:xfrm>
            <a:off x="1754595" y="1579400"/>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2</a:t>
            </a:r>
            <a:endParaRPr sz="600">
              <a:latin typeface="Roboto" panose="02000000000000000000"/>
              <a:ea typeface="Roboto" panose="02000000000000000000"/>
              <a:cs typeface="Roboto" panose="02000000000000000000"/>
              <a:sym typeface="Roboto" panose="02000000000000000000"/>
            </a:endParaRPr>
          </a:p>
        </p:txBody>
      </p:sp>
      <p:sp>
        <p:nvSpPr>
          <p:cNvPr id="423" name="Google Shape;423;p52"/>
          <p:cNvSpPr/>
          <p:nvPr/>
        </p:nvSpPr>
        <p:spPr>
          <a:xfrm>
            <a:off x="2093390" y="1579400"/>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3</a:t>
            </a:r>
            <a:endParaRPr sz="600">
              <a:latin typeface="Roboto" panose="02000000000000000000"/>
              <a:ea typeface="Roboto" panose="02000000000000000000"/>
              <a:cs typeface="Roboto" panose="02000000000000000000"/>
              <a:sym typeface="Roboto" panose="02000000000000000000"/>
            </a:endParaRPr>
          </a:p>
        </p:txBody>
      </p:sp>
      <p:sp>
        <p:nvSpPr>
          <p:cNvPr id="424" name="Google Shape;424;p52"/>
          <p:cNvSpPr/>
          <p:nvPr/>
        </p:nvSpPr>
        <p:spPr>
          <a:xfrm>
            <a:off x="1415800" y="1918181"/>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4</a:t>
            </a:r>
            <a:endParaRPr sz="600">
              <a:latin typeface="Roboto" panose="02000000000000000000"/>
              <a:ea typeface="Roboto" panose="02000000000000000000"/>
              <a:cs typeface="Roboto" panose="02000000000000000000"/>
              <a:sym typeface="Roboto" panose="02000000000000000000"/>
            </a:endParaRPr>
          </a:p>
        </p:txBody>
      </p:sp>
      <p:sp>
        <p:nvSpPr>
          <p:cNvPr id="425" name="Google Shape;425;p52"/>
          <p:cNvSpPr/>
          <p:nvPr/>
        </p:nvSpPr>
        <p:spPr>
          <a:xfrm>
            <a:off x="1754595" y="1918181"/>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5</a:t>
            </a:r>
            <a:endParaRPr sz="600">
              <a:latin typeface="Roboto" panose="02000000000000000000"/>
              <a:ea typeface="Roboto" panose="02000000000000000000"/>
              <a:cs typeface="Roboto" panose="02000000000000000000"/>
              <a:sym typeface="Roboto" panose="02000000000000000000"/>
            </a:endParaRPr>
          </a:p>
        </p:txBody>
      </p:sp>
      <p:sp>
        <p:nvSpPr>
          <p:cNvPr id="426" name="Google Shape;426;p52"/>
          <p:cNvSpPr/>
          <p:nvPr/>
        </p:nvSpPr>
        <p:spPr>
          <a:xfrm>
            <a:off x="2093390" y="1918181"/>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6</a:t>
            </a:r>
            <a:endParaRPr sz="600">
              <a:latin typeface="Roboto" panose="02000000000000000000"/>
              <a:ea typeface="Roboto" panose="02000000000000000000"/>
              <a:cs typeface="Roboto" panose="02000000000000000000"/>
              <a:sym typeface="Roboto" panose="02000000000000000000"/>
            </a:endParaRPr>
          </a:p>
        </p:txBody>
      </p:sp>
      <p:sp>
        <p:nvSpPr>
          <p:cNvPr id="427" name="Google Shape;427;p52"/>
          <p:cNvSpPr/>
          <p:nvPr/>
        </p:nvSpPr>
        <p:spPr>
          <a:xfrm>
            <a:off x="1415800" y="2256963"/>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7</a:t>
            </a:r>
            <a:endParaRPr sz="600">
              <a:latin typeface="Roboto" panose="02000000000000000000"/>
              <a:ea typeface="Roboto" panose="02000000000000000000"/>
              <a:cs typeface="Roboto" panose="02000000000000000000"/>
              <a:sym typeface="Roboto" panose="02000000000000000000"/>
            </a:endParaRPr>
          </a:p>
        </p:txBody>
      </p:sp>
      <p:sp>
        <p:nvSpPr>
          <p:cNvPr id="428" name="Google Shape;428;p52"/>
          <p:cNvSpPr/>
          <p:nvPr/>
        </p:nvSpPr>
        <p:spPr>
          <a:xfrm>
            <a:off x="1754595" y="2256963"/>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8</a:t>
            </a:r>
            <a:endParaRPr sz="600">
              <a:latin typeface="Roboto" panose="02000000000000000000"/>
              <a:ea typeface="Roboto" panose="02000000000000000000"/>
              <a:cs typeface="Roboto" panose="02000000000000000000"/>
              <a:sym typeface="Roboto" panose="02000000000000000000"/>
            </a:endParaRPr>
          </a:p>
        </p:txBody>
      </p:sp>
      <p:sp>
        <p:nvSpPr>
          <p:cNvPr id="429" name="Google Shape;429;p52"/>
          <p:cNvSpPr/>
          <p:nvPr/>
        </p:nvSpPr>
        <p:spPr>
          <a:xfrm>
            <a:off x="2093390" y="2256963"/>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9</a:t>
            </a:r>
            <a:endParaRPr sz="600">
              <a:latin typeface="Roboto" panose="02000000000000000000"/>
              <a:ea typeface="Roboto" panose="02000000000000000000"/>
              <a:cs typeface="Roboto" panose="02000000000000000000"/>
              <a:sym typeface="Roboto" panose="02000000000000000000"/>
            </a:endParaRPr>
          </a:p>
        </p:txBody>
      </p:sp>
      <p:sp>
        <p:nvSpPr>
          <p:cNvPr id="430" name="Google Shape;430;p52"/>
          <p:cNvSpPr/>
          <p:nvPr/>
        </p:nvSpPr>
        <p:spPr>
          <a:xfrm>
            <a:off x="2808597" y="1579400"/>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1</a:t>
            </a:r>
            <a:endParaRPr sz="600">
              <a:latin typeface="Roboto" panose="02000000000000000000"/>
              <a:ea typeface="Roboto" panose="02000000000000000000"/>
              <a:cs typeface="Roboto" panose="02000000000000000000"/>
              <a:sym typeface="Roboto" panose="02000000000000000000"/>
            </a:endParaRPr>
          </a:p>
        </p:txBody>
      </p:sp>
      <p:sp>
        <p:nvSpPr>
          <p:cNvPr id="431" name="Google Shape;431;p52"/>
          <p:cNvSpPr/>
          <p:nvPr/>
        </p:nvSpPr>
        <p:spPr>
          <a:xfrm>
            <a:off x="3147392" y="1579400"/>
            <a:ext cx="257400" cy="257400"/>
          </a:xfrm>
          <a:prstGeom prst="ellipse">
            <a:avLst/>
          </a:prstGeom>
          <a:solidFill>
            <a:srgbClr val="FF0000"/>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2</a:t>
            </a:r>
            <a:endParaRPr sz="600">
              <a:latin typeface="Roboto" panose="02000000000000000000"/>
              <a:ea typeface="Roboto" panose="02000000000000000000"/>
              <a:cs typeface="Roboto" panose="02000000000000000000"/>
              <a:sym typeface="Roboto" panose="02000000000000000000"/>
            </a:endParaRPr>
          </a:p>
        </p:txBody>
      </p:sp>
      <p:sp>
        <p:nvSpPr>
          <p:cNvPr id="432" name="Google Shape;432;p52"/>
          <p:cNvSpPr/>
          <p:nvPr/>
        </p:nvSpPr>
        <p:spPr>
          <a:xfrm>
            <a:off x="3486188" y="1579400"/>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3</a:t>
            </a:r>
            <a:endParaRPr sz="600">
              <a:latin typeface="Roboto" panose="02000000000000000000"/>
              <a:ea typeface="Roboto" panose="02000000000000000000"/>
              <a:cs typeface="Roboto" panose="02000000000000000000"/>
              <a:sym typeface="Roboto" panose="02000000000000000000"/>
            </a:endParaRPr>
          </a:p>
        </p:txBody>
      </p:sp>
      <p:sp>
        <p:nvSpPr>
          <p:cNvPr id="433" name="Google Shape;433;p52"/>
          <p:cNvSpPr/>
          <p:nvPr/>
        </p:nvSpPr>
        <p:spPr>
          <a:xfrm>
            <a:off x="2808597" y="1918181"/>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4</a:t>
            </a:r>
            <a:endParaRPr sz="600">
              <a:latin typeface="Roboto" panose="02000000000000000000"/>
              <a:ea typeface="Roboto" panose="02000000000000000000"/>
              <a:cs typeface="Roboto" panose="02000000000000000000"/>
              <a:sym typeface="Roboto" panose="02000000000000000000"/>
            </a:endParaRPr>
          </a:p>
        </p:txBody>
      </p:sp>
      <p:sp>
        <p:nvSpPr>
          <p:cNvPr id="434" name="Google Shape;434;p52"/>
          <p:cNvSpPr/>
          <p:nvPr/>
        </p:nvSpPr>
        <p:spPr>
          <a:xfrm>
            <a:off x="3147392" y="1918181"/>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5</a:t>
            </a:r>
            <a:endParaRPr sz="600">
              <a:latin typeface="Roboto" panose="02000000000000000000"/>
              <a:ea typeface="Roboto" panose="02000000000000000000"/>
              <a:cs typeface="Roboto" panose="02000000000000000000"/>
              <a:sym typeface="Roboto" panose="02000000000000000000"/>
            </a:endParaRPr>
          </a:p>
        </p:txBody>
      </p:sp>
      <p:sp>
        <p:nvSpPr>
          <p:cNvPr id="435" name="Google Shape;435;p52"/>
          <p:cNvSpPr/>
          <p:nvPr/>
        </p:nvSpPr>
        <p:spPr>
          <a:xfrm>
            <a:off x="3486188" y="1918181"/>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6</a:t>
            </a:r>
            <a:endParaRPr sz="600">
              <a:latin typeface="Roboto" panose="02000000000000000000"/>
              <a:ea typeface="Roboto" panose="02000000000000000000"/>
              <a:cs typeface="Roboto" panose="02000000000000000000"/>
              <a:sym typeface="Roboto" panose="02000000000000000000"/>
            </a:endParaRPr>
          </a:p>
        </p:txBody>
      </p:sp>
      <p:sp>
        <p:nvSpPr>
          <p:cNvPr id="436" name="Google Shape;436;p52"/>
          <p:cNvSpPr/>
          <p:nvPr/>
        </p:nvSpPr>
        <p:spPr>
          <a:xfrm>
            <a:off x="2808597" y="2256963"/>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7</a:t>
            </a:r>
            <a:endParaRPr sz="600">
              <a:latin typeface="Roboto" panose="02000000000000000000"/>
              <a:ea typeface="Roboto" panose="02000000000000000000"/>
              <a:cs typeface="Roboto" panose="02000000000000000000"/>
              <a:sym typeface="Roboto" panose="02000000000000000000"/>
            </a:endParaRPr>
          </a:p>
        </p:txBody>
      </p:sp>
      <p:sp>
        <p:nvSpPr>
          <p:cNvPr id="437" name="Google Shape;437;p52"/>
          <p:cNvSpPr/>
          <p:nvPr/>
        </p:nvSpPr>
        <p:spPr>
          <a:xfrm>
            <a:off x="3147392" y="2256963"/>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8</a:t>
            </a:r>
            <a:endParaRPr sz="600">
              <a:latin typeface="Roboto" panose="02000000000000000000"/>
              <a:ea typeface="Roboto" panose="02000000000000000000"/>
              <a:cs typeface="Roboto" panose="02000000000000000000"/>
              <a:sym typeface="Roboto" panose="02000000000000000000"/>
            </a:endParaRPr>
          </a:p>
        </p:txBody>
      </p:sp>
      <p:sp>
        <p:nvSpPr>
          <p:cNvPr id="438" name="Google Shape;438;p52"/>
          <p:cNvSpPr/>
          <p:nvPr/>
        </p:nvSpPr>
        <p:spPr>
          <a:xfrm>
            <a:off x="3486188" y="2256963"/>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9</a:t>
            </a:r>
            <a:endParaRPr sz="600">
              <a:latin typeface="Roboto" panose="02000000000000000000"/>
              <a:ea typeface="Roboto" panose="02000000000000000000"/>
              <a:cs typeface="Roboto" panose="02000000000000000000"/>
              <a:sym typeface="Roboto" panose="02000000000000000000"/>
            </a:endParaRPr>
          </a:p>
        </p:txBody>
      </p:sp>
      <p:sp>
        <p:nvSpPr>
          <p:cNvPr id="439" name="Google Shape;439;p52"/>
          <p:cNvSpPr/>
          <p:nvPr/>
        </p:nvSpPr>
        <p:spPr>
          <a:xfrm>
            <a:off x="4201395" y="1579400"/>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1</a:t>
            </a:r>
            <a:endParaRPr sz="600">
              <a:latin typeface="Roboto" panose="02000000000000000000"/>
              <a:ea typeface="Roboto" panose="02000000000000000000"/>
              <a:cs typeface="Roboto" panose="02000000000000000000"/>
              <a:sym typeface="Roboto" panose="02000000000000000000"/>
            </a:endParaRPr>
          </a:p>
        </p:txBody>
      </p:sp>
      <p:sp>
        <p:nvSpPr>
          <p:cNvPr id="440" name="Google Shape;440;p52"/>
          <p:cNvSpPr/>
          <p:nvPr/>
        </p:nvSpPr>
        <p:spPr>
          <a:xfrm>
            <a:off x="4540190" y="1579400"/>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2</a:t>
            </a:r>
            <a:endParaRPr sz="600">
              <a:latin typeface="Roboto" panose="02000000000000000000"/>
              <a:ea typeface="Roboto" panose="02000000000000000000"/>
              <a:cs typeface="Roboto" panose="02000000000000000000"/>
              <a:sym typeface="Roboto" panose="02000000000000000000"/>
            </a:endParaRPr>
          </a:p>
        </p:txBody>
      </p:sp>
      <p:sp>
        <p:nvSpPr>
          <p:cNvPr id="441" name="Google Shape;441;p52"/>
          <p:cNvSpPr/>
          <p:nvPr/>
        </p:nvSpPr>
        <p:spPr>
          <a:xfrm>
            <a:off x="4878985" y="1579400"/>
            <a:ext cx="257400" cy="257400"/>
          </a:xfrm>
          <a:prstGeom prst="ellipse">
            <a:avLst/>
          </a:prstGeom>
          <a:solidFill>
            <a:srgbClr val="FF0000"/>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3</a:t>
            </a:r>
            <a:endParaRPr sz="600">
              <a:latin typeface="Roboto" panose="02000000000000000000"/>
              <a:ea typeface="Roboto" panose="02000000000000000000"/>
              <a:cs typeface="Roboto" panose="02000000000000000000"/>
              <a:sym typeface="Roboto" panose="02000000000000000000"/>
            </a:endParaRPr>
          </a:p>
        </p:txBody>
      </p:sp>
      <p:sp>
        <p:nvSpPr>
          <p:cNvPr id="442" name="Google Shape;442;p52"/>
          <p:cNvSpPr/>
          <p:nvPr/>
        </p:nvSpPr>
        <p:spPr>
          <a:xfrm>
            <a:off x="4201395" y="1918181"/>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4</a:t>
            </a:r>
            <a:endParaRPr sz="600">
              <a:latin typeface="Roboto" panose="02000000000000000000"/>
              <a:ea typeface="Roboto" panose="02000000000000000000"/>
              <a:cs typeface="Roboto" panose="02000000000000000000"/>
              <a:sym typeface="Roboto" panose="02000000000000000000"/>
            </a:endParaRPr>
          </a:p>
        </p:txBody>
      </p:sp>
      <p:sp>
        <p:nvSpPr>
          <p:cNvPr id="443" name="Google Shape;443;p52"/>
          <p:cNvSpPr/>
          <p:nvPr/>
        </p:nvSpPr>
        <p:spPr>
          <a:xfrm>
            <a:off x="4540190" y="1918181"/>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5</a:t>
            </a:r>
            <a:endParaRPr sz="600">
              <a:latin typeface="Roboto" panose="02000000000000000000"/>
              <a:ea typeface="Roboto" panose="02000000000000000000"/>
              <a:cs typeface="Roboto" panose="02000000000000000000"/>
              <a:sym typeface="Roboto" panose="02000000000000000000"/>
            </a:endParaRPr>
          </a:p>
        </p:txBody>
      </p:sp>
      <p:sp>
        <p:nvSpPr>
          <p:cNvPr id="444" name="Google Shape;444;p52"/>
          <p:cNvSpPr/>
          <p:nvPr/>
        </p:nvSpPr>
        <p:spPr>
          <a:xfrm>
            <a:off x="4878985" y="1918181"/>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6</a:t>
            </a:r>
            <a:endParaRPr sz="600">
              <a:latin typeface="Roboto" panose="02000000000000000000"/>
              <a:ea typeface="Roboto" panose="02000000000000000000"/>
              <a:cs typeface="Roboto" panose="02000000000000000000"/>
              <a:sym typeface="Roboto" panose="02000000000000000000"/>
            </a:endParaRPr>
          </a:p>
        </p:txBody>
      </p:sp>
      <p:sp>
        <p:nvSpPr>
          <p:cNvPr id="445" name="Google Shape;445;p52"/>
          <p:cNvSpPr/>
          <p:nvPr/>
        </p:nvSpPr>
        <p:spPr>
          <a:xfrm>
            <a:off x="4201395" y="2256963"/>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7</a:t>
            </a:r>
            <a:endParaRPr sz="600">
              <a:latin typeface="Roboto" panose="02000000000000000000"/>
              <a:ea typeface="Roboto" panose="02000000000000000000"/>
              <a:cs typeface="Roboto" panose="02000000000000000000"/>
              <a:sym typeface="Roboto" panose="02000000000000000000"/>
            </a:endParaRPr>
          </a:p>
        </p:txBody>
      </p:sp>
      <p:sp>
        <p:nvSpPr>
          <p:cNvPr id="446" name="Google Shape;446;p52"/>
          <p:cNvSpPr/>
          <p:nvPr/>
        </p:nvSpPr>
        <p:spPr>
          <a:xfrm>
            <a:off x="4540190" y="2256963"/>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8</a:t>
            </a:r>
            <a:endParaRPr sz="600">
              <a:latin typeface="Roboto" panose="02000000000000000000"/>
              <a:ea typeface="Roboto" panose="02000000000000000000"/>
              <a:cs typeface="Roboto" panose="02000000000000000000"/>
              <a:sym typeface="Roboto" panose="02000000000000000000"/>
            </a:endParaRPr>
          </a:p>
        </p:txBody>
      </p:sp>
      <p:sp>
        <p:nvSpPr>
          <p:cNvPr id="447" name="Google Shape;447;p52"/>
          <p:cNvSpPr/>
          <p:nvPr/>
        </p:nvSpPr>
        <p:spPr>
          <a:xfrm>
            <a:off x="4878985" y="2256963"/>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9</a:t>
            </a:r>
            <a:endParaRPr sz="600">
              <a:latin typeface="Roboto" panose="02000000000000000000"/>
              <a:ea typeface="Roboto" panose="02000000000000000000"/>
              <a:cs typeface="Roboto" panose="02000000000000000000"/>
              <a:sym typeface="Roboto" panose="02000000000000000000"/>
            </a:endParaRPr>
          </a:p>
        </p:txBody>
      </p:sp>
      <p:sp>
        <p:nvSpPr>
          <p:cNvPr id="448" name="Google Shape;448;p52"/>
          <p:cNvSpPr/>
          <p:nvPr/>
        </p:nvSpPr>
        <p:spPr>
          <a:xfrm>
            <a:off x="1415800" y="2788686"/>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1</a:t>
            </a:r>
            <a:endParaRPr sz="600">
              <a:latin typeface="Roboto" panose="02000000000000000000"/>
              <a:ea typeface="Roboto" panose="02000000000000000000"/>
              <a:cs typeface="Roboto" panose="02000000000000000000"/>
              <a:sym typeface="Roboto" panose="02000000000000000000"/>
            </a:endParaRPr>
          </a:p>
        </p:txBody>
      </p:sp>
      <p:sp>
        <p:nvSpPr>
          <p:cNvPr id="449" name="Google Shape;449;p52"/>
          <p:cNvSpPr/>
          <p:nvPr/>
        </p:nvSpPr>
        <p:spPr>
          <a:xfrm>
            <a:off x="1754595" y="2788686"/>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2</a:t>
            </a:r>
            <a:endParaRPr sz="600">
              <a:latin typeface="Roboto" panose="02000000000000000000"/>
              <a:ea typeface="Roboto" panose="02000000000000000000"/>
              <a:cs typeface="Roboto" panose="02000000000000000000"/>
              <a:sym typeface="Roboto" panose="02000000000000000000"/>
            </a:endParaRPr>
          </a:p>
        </p:txBody>
      </p:sp>
      <p:sp>
        <p:nvSpPr>
          <p:cNvPr id="450" name="Google Shape;450;p52"/>
          <p:cNvSpPr/>
          <p:nvPr/>
        </p:nvSpPr>
        <p:spPr>
          <a:xfrm>
            <a:off x="2093390" y="2788686"/>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3</a:t>
            </a:r>
            <a:endParaRPr sz="600">
              <a:latin typeface="Roboto" panose="02000000000000000000"/>
              <a:ea typeface="Roboto" panose="02000000000000000000"/>
              <a:cs typeface="Roboto" panose="02000000000000000000"/>
              <a:sym typeface="Roboto" panose="02000000000000000000"/>
            </a:endParaRPr>
          </a:p>
        </p:txBody>
      </p:sp>
      <p:sp>
        <p:nvSpPr>
          <p:cNvPr id="451" name="Google Shape;451;p52"/>
          <p:cNvSpPr/>
          <p:nvPr/>
        </p:nvSpPr>
        <p:spPr>
          <a:xfrm>
            <a:off x="1415800" y="3127467"/>
            <a:ext cx="257400" cy="257400"/>
          </a:xfrm>
          <a:prstGeom prst="ellipse">
            <a:avLst/>
          </a:prstGeom>
          <a:solidFill>
            <a:srgbClr val="FF0000"/>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4</a:t>
            </a:r>
            <a:endParaRPr sz="600">
              <a:latin typeface="Roboto" panose="02000000000000000000"/>
              <a:ea typeface="Roboto" panose="02000000000000000000"/>
              <a:cs typeface="Roboto" panose="02000000000000000000"/>
              <a:sym typeface="Roboto" panose="02000000000000000000"/>
            </a:endParaRPr>
          </a:p>
        </p:txBody>
      </p:sp>
      <p:sp>
        <p:nvSpPr>
          <p:cNvPr id="452" name="Google Shape;452;p52"/>
          <p:cNvSpPr/>
          <p:nvPr/>
        </p:nvSpPr>
        <p:spPr>
          <a:xfrm>
            <a:off x="1754595" y="3127467"/>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5</a:t>
            </a:r>
            <a:endParaRPr sz="600">
              <a:latin typeface="Roboto" panose="02000000000000000000"/>
              <a:ea typeface="Roboto" panose="02000000000000000000"/>
              <a:cs typeface="Roboto" panose="02000000000000000000"/>
              <a:sym typeface="Roboto" panose="02000000000000000000"/>
            </a:endParaRPr>
          </a:p>
        </p:txBody>
      </p:sp>
      <p:sp>
        <p:nvSpPr>
          <p:cNvPr id="453" name="Google Shape;453;p52"/>
          <p:cNvSpPr/>
          <p:nvPr/>
        </p:nvSpPr>
        <p:spPr>
          <a:xfrm>
            <a:off x="2093390" y="3127467"/>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6</a:t>
            </a:r>
            <a:endParaRPr sz="600">
              <a:latin typeface="Roboto" panose="02000000000000000000"/>
              <a:ea typeface="Roboto" panose="02000000000000000000"/>
              <a:cs typeface="Roboto" panose="02000000000000000000"/>
              <a:sym typeface="Roboto" panose="02000000000000000000"/>
            </a:endParaRPr>
          </a:p>
        </p:txBody>
      </p:sp>
      <p:sp>
        <p:nvSpPr>
          <p:cNvPr id="454" name="Google Shape;454;p52"/>
          <p:cNvSpPr/>
          <p:nvPr/>
        </p:nvSpPr>
        <p:spPr>
          <a:xfrm>
            <a:off x="1415800" y="3466249"/>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7</a:t>
            </a:r>
            <a:endParaRPr sz="600">
              <a:latin typeface="Roboto" panose="02000000000000000000"/>
              <a:ea typeface="Roboto" panose="02000000000000000000"/>
              <a:cs typeface="Roboto" panose="02000000000000000000"/>
              <a:sym typeface="Roboto" panose="02000000000000000000"/>
            </a:endParaRPr>
          </a:p>
        </p:txBody>
      </p:sp>
      <p:sp>
        <p:nvSpPr>
          <p:cNvPr id="455" name="Google Shape;455;p52"/>
          <p:cNvSpPr/>
          <p:nvPr/>
        </p:nvSpPr>
        <p:spPr>
          <a:xfrm>
            <a:off x="1754595" y="3466249"/>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8</a:t>
            </a:r>
            <a:endParaRPr sz="600">
              <a:latin typeface="Roboto" panose="02000000000000000000"/>
              <a:ea typeface="Roboto" panose="02000000000000000000"/>
              <a:cs typeface="Roboto" panose="02000000000000000000"/>
              <a:sym typeface="Roboto" panose="02000000000000000000"/>
            </a:endParaRPr>
          </a:p>
        </p:txBody>
      </p:sp>
      <p:sp>
        <p:nvSpPr>
          <p:cNvPr id="456" name="Google Shape;456;p52"/>
          <p:cNvSpPr/>
          <p:nvPr/>
        </p:nvSpPr>
        <p:spPr>
          <a:xfrm>
            <a:off x="2093390" y="3466249"/>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9</a:t>
            </a:r>
            <a:endParaRPr sz="600">
              <a:latin typeface="Roboto" panose="02000000000000000000"/>
              <a:ea typeface="Roboto" panose="02000000000000000000"/>
              <a:cs typeface="Roboto" panose="02000000000000000000"/>
              <a:sym typeface="Roboto" panose="02000000000000000000"/>
            </a:endParaRPr>
          </a:p>
        </p:txBody>
      </p:sp>
      <p:sp>
        <p:nvSpPr>
          <p:cNvPr id="457" name="Google Shape;457;p52"/>
          <p:cNvSpPr/>
          <p:nvPr/>
        </p:nvSpPr>
        <p:spPr>
          <a:xfrm>
            <a:off x="2808597" y="2788686"/>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1</a:t>
            </a:r>
            <a:endParaRPr sz="600">
              <a:latin typeface="Roboto" panose="02000000000000000000"/>
              <a:ea typeface="Roboto" panose="02000000000000000000"/>
              <a:cs typeface="Roboto" panose="02000000000000000000"/>
              <a:sym typeface="Roboto" panose="02000000000000000000"/>
            </a:endParaRPr>
          </a:p>
        </p:txBody>
      </p:sp>
      <p:sp>
        <p:nvSpPr>
          <p:cNvPr id="458" name="Google Shape;458;p52"/>
          <p:cNvSpPr/>
          <p:nvPr/>
        </p:nvSpPr>
        <p:spPr>
          <a:xfrm>
            <a:off x="3147392" y="2788686"/>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2</a:t>
            </a:r>
            <a:endParaRPr sz="600">
              <a:latin typeface="Roboto" panose="02000000000000000000"/>
              <a:ea typeface="Roboto" panose="02000000000000000000"/>
              <a:cs typeface="Roboto" panose="02000000000000000000"/>
              <a:sym typeface="Roboto" panose="02000000000000000000"/>
            </a:endParaRPr>
          </a:p>
        </p:txBody>
      </p:sp>
      <p:sp>
        <p:nvSpPr>
          <p:cNvPr id="459" name="Google Shape;459;p52"/>
          <p:cNvSpPr/>
          <p:nvPr/>
        </p:nvSpPr>
        <p:spPr>
          <a:xfrm>
            <a:off x="3486188" y="2788686"/>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3</a:t>
            </a:r>
            <a:endParaRPr sz="600">
              <a:latin typeface="Roboto" panose="02000000000000000000"/>
              <a:ea typeface="Roboto" panose="02000000000000000000"/>
              <a:cs typeface="Roboto" panose="02000000000000000000"/>
              <a:sym typeface="Roboto" panose="02000000000000000000"/>
            </a:endParaRPr>
          </a:p>
        </p:txBody>
      </p:sp>
      <p:sp>
        <p:nvSpPr>
          <p:cNvPr id="460" name="Google Shape;460;p52"/>
          <p:cNvSpPr/>
          <p:nvPr/>
        </p:nvSpPr>
        <p:spPr>
          <a:xfrm>
            <a:off x="2808597" y="3127467"/>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4</a:t>
            </a:r>
            <a:endParaRPr sz="600">
              <a:latin typeface="Roboto" panose="02000000000000000000"/>
              <a:ea typeface="Roboto" panose="02000000000000000000"/>
              <a:cs typeface="Roboto" panose="02000000000000000000"/>
              <a:sym typeface="Roboto" panose="02000000000000000000"/>
            </a:endParaRPr>
          </a:p>
        </p:txBody>
      </p:sp>
      <p:sp>
        <p:nvSpPr>
          <p:cNvPr id="461" name="Google Shape;461;p52"/>
          <p:cNvSpPr/>
          <p:nvPr/>
        </p:nvSpPr>
        <p:spPr>
          <a:xfrm>
            <a:off x="3147392" y="3127467"/>
            <a:ext cx="257400" cy="257400"/>
          </a:xfrm>
          <a:prstGeom prst="ellipse">
            <a:avLst/>
          </a:prstGeom>
          <a:solidFill>
            <a:srgbClr val="FF0000"/>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5</a:t>
            </a:r>
            <a:endParaRPr sz="600">
              <a:latin typeface="Roboto" panose="02000000000000000000"/>
              <a:ea typeface="Roboto" panose="02000000000000000000"/>
              <a:cs typeface="Roboto" panose="02000000000000000000"/>
              <a:sym typeface="Roboto" panose="02000000000000000000"/>
            </a:endParaRPr>
          </a:p>
        </p:txBody>
      </p:sp>
      <p:sp>
        <p:nvSpPr>
          <p:cNvPr id="462" name="Google Shape;462;p52"/>
          <p:cNvSpPr/>
          <p:nvPr/>
        </p:nvSpPr>
        <p:spPr>
          <a:xfrm>
            <a:off x="3486188" y="3127467"/>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6</a:t>
            </a:r>
            <a:endParaRPr sz="600">
              <a:latin typeface="Roboto" panose="02000000000000000000"/>
              <a:ea typeface="Roboto" panose="02000000000000000000"/>
              <a:cs typeface="Roboto" panose="02000000000000000000"/>
              <a:sym typeface="Roboto" panose="02000000000000000000"/>
            </a:endParaRPr>
          </a:p>
        </p:txBody>
      </p:sp>
      <p:sp>
        <p:nvSpPr>
          <p:cNvPr id="463" name="Google Shape;463;p52"/>
          <p:cNvSpPr/>
          <p:nvPr/>
        </p:nvSpPr>
        <p:spPr>
          <a:xfrm>
            <a:off x="2808597" y="3466249"/>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7</a:t>
            </a:r>
            <a:endParaRPr sz="600">
              <a:latin typeface="Roboto" panose="02000000000000000000"/>
              <a:ea typeface="Roboto" panose="02000000000000000000"/>
              <a:cs typeface="Roboto" panose="02000000000000000000"/>
              <a:sym typeface="Roboto" panose="02000000000000000000"/>
            </a:endParaRPr>
          </a:p>
        </p:txBody>
      </p:sp>
      <p:sp>
        <p:nvSpPr>
          <p:cNvPr id="464" name="Google Shape;464;p52"/>
          <p:cNvSpPr/>
          <p:nvPr/>
        </p:nvSpPr>
        <p:spPr>
          <a:xfrm>
            <a:off x="3147392" y="3466249"/>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8</a:t>
            </a:r>
            <a:endParaRPr sz="600">
              <a:latin typeface="Roboto" panose="02000000000000000000"/>
              <a:ea typeface="Roboto" panose="02000000000000000000"/>
              <a:cs typeface="Roboto" panose="02000000000000000000"/>
              <a:sym typeface="Roboto" panose="02000000000000000000"/>
            </a:endParaRPr>
          </a:p>
        </p:txBody>
      </p:sp>
      <p:sp>
        <p:nvSpPr>
          <p:cNvPr id="465" name="Google Shape;465;p52"/>
          <p:cNvSpPr/>
          <p:nvPr/>
        </p:nvSpPr>
        <p:spPr>
          <a:xfrm>
            <a:off x="3486188" y="3466249"/>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9</a:t>
            </a:r>
            <a:endParaRPr sz="600">
              <a:latin typeface="Roboto" panose="02000000000000000000"/>
              <a:ea typeface="Roboto" panose="02000000000000000000"/>
              <a:cs typeface="Roboto" panose="02000000000000000000"/>
              <a:sym typeface="Roboto" panose="02000000000000000000"/>
            </a:endParaRPr>
          </a:p>
        </p:txBody>
      </p:sp>
      <p:sp>
        <p:nvSpPr>
          <p:cNvPr id="466" name="Google Shape;466;p52"/>
          <p:cNvSpPr/>
          <p:nvPr/>
        </p:nvSpPr>
        <p:spPr>
          <a:xfrm>
            <a:off x="4201395" y="2788686"/>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1</a:t>
            </a:r>
            <a:endParaRPr sz="600">
              <a:latin typeface="Roboto" panose="02000000000000000000"/>
              <a:ea typeface="Roboto" panose="02000000000000000000"/>
              <a:cs typeface="Roboto" panose="02000000000000000000"/>
              <a:sym typeface="Roboto" panose="02000000000000000000"/>
            </a:endParaRPr>
          </a:p>
        </p:txBody>
      </p:sp>
      <p:sp>
        <p:nvSpPr>
          <p:cNvPr id="467" name="Google Shape;467;p52"/>
          <p:cNvSpPr/>
          <p:nvPr/>
        </p:nvSpPr>
        <p:spPr>
          <a:xfrm>
            <a:off x="4540190" y="2788686"/>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2</a:t>
            </a:r>
            <a:endParaRPr sz="600">
              <a:latin typeface="Roboto" panose="02000000000000000000"/>
              <a:ea typeface="Roboto" panose="02000000000000000000"/>
              <a:cs typeface="Roboto" panose="02000000000000000000"/>
              <a:sym typeface="Roboto" panose="02000000000000000000"/>
            </a:endParaRPr>
          </a:p>
        </p:txBody>
      </p:sp>
      <p:sp>
        <p:nvSpPr>
          <p:cNvPr id="468" name="Google Shape;468;p52"/>
          <p:cNvSpPr/>
          <p:nvPr/>
        </p:nvSpPr>
        <p:spPr>
          <a:xfrm>
            <a:off x="4878985" y="2788686"/>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3</a:t>
            </a:r>
            <a:endParaRPr sz="600">
              <a:latin typeface="Roboto" panose="02000000000000000000"/>
              <a:ea typeface="Roboto" panose="02000000000000000000"/>
              <a:cs typeface="Roboto" panose="02000000000000000000"/>
              <a:sym typeface="Roboto" panose="02000000000000000000"/>
            </a:endParaRPr>
          </a:p>
        </p:txBody>
      </p:sp>
      <p:sp>
        <p:nvSpPr>
          <p:cNvPr id="469" name="Google Shape;469;p52"/>
          <p:cNvSpPr/>
          <p:nvPr/>
        </p:nvSpPr>
        <p:spPr>
          <a:xfrm>
            <a:off x="4201395" y="3127467"/>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4</a:t>
            </a:r>
            <a:endParaRPr sz="600">
              <a:latin typeface="Roboto" panose="02000000000000000000"/>
              <a:ea typeface="Roboto" panose="02000000000000000000"/>
              <a:cs typeface="Roboto" panose="02000000000000000000"/>
              <a:sym typeface="Roboto" panose="02000000000000000000"/>
            </a:endParaRPr>
          </a:p>
        </p:txBody>
      </p:sp>
      <p:sp>
        <p:nvSpPr>
          <p:cNvPr id="470" name="Google Shape;470;p52"/>
          <p:cNvSpPr/>
          <p:nvPr/>
        </p:nvSpPr>
        <p:spPr>
          <a:xfrm>
            <a:off x="4540190" y="3127467"/>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5</a:t>
            </a:r>
            <a:endParaRPr sz="600">
              <a:latin typeface="Roboto" panose="02000000000000000000"/>
              <a:ea typeface="Roboto" panose="02000000000000000000"/>
              <a:cs typeface="Roboto" panose="02000000000000000000"/>
              <a:sym typeface="Roboto" panose="02000000000000000000"/>
            </a:endParaRPr>
          </a:p>
        </p:txBody>
      </p:sp>
      <p:sp>
        <p:nvSpPr>
          <p:cNvPr id="471" name="Google Shape;471;p52"/>
          <p:cNvSpPr/>
          <p:nvPr/>
        </p:nvSpPr>
        <p:spPr>
          <a:xfrm>
            <a:off x="4878985" y="3127467"/>
            <a:ext cx="257400" cy="257400"/>
          </a:xfrm>
          <a:prstGeom prst="ellipse">
            <a:avLst/>
          </a:prstGeom>
          <a:solidFill>
            <a:srgbClr val="FF0000"/>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6</a:t>
            </a:r>
            <a:endParaRPr sz="600">
              <a:latin typeface="Roboto" panose="02000000000000000000"/>
              <a:ea typeface="Roboto" panose="02000000000000000000"/>
              <a:cs typeface="Roboto" panose="02000000000000000000"/>
              <a:sym typeface="Roboto" panose="02000000000000000000"/>
            </a:endParaRPr>
          </a:p>
        </p:txBody>
      </p:sp>
      <p:sp>
        <p:nvSpPr>
          <p:cNvPr id="472" name="Google Shape;472;p52"/>
          <p:cNvSpPr/>
          <p:nvPr/>
        </p:nvSpPr>
        <p:spPr>
          <a:xfrm>
            <a:off x="4201395" y="3466249"/>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7</a:t>
            </a:r>
            <a:endParaRPr sz="600">
              <a:latin typeface="Roboto" panose="02000000000000000000"/>
              <a:ea typeface="Roboto" panose="02000000000000000000"/>
              <a:cs typeface="Roboto" panose="02000000000000000000"/>
              <a:sym typeface="Roboto" panose="02000000000000000000"/>
            </a:endParaRPr>
          </a:p>
        </p:txBody>
      </p:sp>
      <p:sp>
        <p:nvSpPr>
          <p:cNvPr id="473" name="Google Shape;473;p52"/>
          <p:cNvSpPr/>
          <p:nvPr/>
        </p:nvSpPr>
        <p:spPr>
          <a:xfrm>
            <a:off x="4540190" y="3466249"/>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8</a:t>
            </a:r>
            <a:endParaRPr sz="600">
              <a:latin typeface="Roboto" panose="02000000000000000000"/>
              <a:ea typeface="Roboto" panose="02000000000000000000"/>
              <a:cs typeface="Roboto" panose="02000000000000000000"/>
              <a:sym typeface="Roboto" panose="02000000000000000000"/>
            </a:endParaRPr>
          </a:p>
        </p:txBody>
      </p:sp>
      <p:sp>
        <p:nvSpPr>
          <p:cNvPr id="474" name="Google Shape;474;p52"/>
          <p:cNvSpPr/>
          <p:nvPr/>
        </p:nvSpPr>
        <p:spPr>
          <a:xfrm>
            <a:off x="4878985" y="3466249"/>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9</a:t>
            </a:r>
            <a:endParaRPr sz="600">
              <a:latin typeface="Roboto" panose="02000000000000000000"/>
              <a:ea typeface="Roboto" panose="02000000000000000000"/>
              <a:cs typeface="Roboto" panose="02000000000000000000"/>
              <a:sym typeface="Roboto" panose="02000000000000000000"/>
            </a:endParaRPr>
          </a:p>
        </p:txBody>
      </p:sp>
      <p:sp>
        <p:nvSpPr>
          <p:cNvPr id="475" name="Google Shape;475;p52"/>
          <p:cNvSpPr/>
          <p:nvPr/>
        </p:nvSpPr>
        <p:spPr>
          <a:xfrm>
            <a:off x="1415800" y="3997972"/>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1</a:t>
            </a:r>
            <a:endParaRPr sz="600">
              <a:latin typeface="Roboto" panose="02000000000000000000"/>
              <a:ea typeface="Roboto" panose="02000000000000000000"/>
              <a:cs typeface="Roboto" panose="02000000000000000000"/>
              <a:sym typeface="Roboto" panose="02000000000000000000"/>
            </a:endParaRPr>
          </a:p>
        </p:txBody>
      </p:sp>
      <p:sp>
        <p:nvSpPr>
          <p:cNvPr id="476" name="Google Shape;476;p52"/>
          <p:cNvSpPr/>
          <p:nvPr/>
        </p:nvSpPr>
        <p:spPr>
          <a:xfrm>
            <a:off x="1754595" y="3997972"/>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2</a:t>
            </a:r>
            <a:endParaRPr sz="600">
              <a:latin typeface="Roboto" panose="02000000000000000000"/>
              <a:ea typeface="Roboto" panose="02000000000000000000"/>
              <a:cs typeface="Roboto" panose="02000000000000000000"/>
              <a:sym typeface="Roboto" panose="02000000000000000000"/>
            </a:endParaRPr>
          </a:p>
        </p:txBody>
      </p:sp>
      <p:sp>
        <p:nvSpPr>
          <p:cNvPr id="477" name="Google Shape;477;p52"/>
          <p:cNvSpPr/>
          <p:nvPr/>
        </p:nvSpPr>
        <p:spPr>
          <a:xfrm>
            <a:off x="2093390" y="3997972"/>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3</a:t>
            </a:r>
            <a:endParaRPr sz="600">
              <a:latin typeface="Roboto" panose="02000000000000000000"/>
              <a:ea typeface="Roboto" panose="02000000000000000000"/>
              <a:cs typeface="Roboto" panose="02000000000000000000"/>
              <a:sym typeface="Roboto" panose="02000000000000000000"/>
            </a:endParaRPr>
          </a:p>
        </p:txBody>
      </p:sp>
      <p:sp>
        <p:nvSpPr>
          <p:cNvPr id="478" name="Google Shape;478;p52"/>
          <p:cNvSpPr/>
          <p:nvPr/>
        </p:nvSpPr>
        <p:spPr>
          <a:xfrm>
            <a:off x="1415800" y="4336754"/>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4</a:t>
            </a:r>
            <a:endParaRPr sz="600">
              <a:latin typeface="Roboto" panose="02000000000000000000"/>
              <a:ea typeface="Roboto" panose="02000000000000000000"/>
              <a:cs typeface="Roboto" panose="02000000000000000000"/>
              <a:sym typeface="Roboto" panose="02000000000000000000"/>
            </a:endParaRPr>
          </a:p>
        </p:txBody>
      </p:sp>
      <p:sp>
        <p:nvSpPr>
          <p:cNvPr id="479" name="Google Shape;479;p52"/>
          <p:cNvSpPr/>
          <p:nvPr/>
        </p:nvSpPr>
        <p:spPr>
          <a:xfrm>
            <a:off x="1754595" y="4336754"/>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5</a:t>
            </a:r>
            <a:endParaRPr sz="600">
              <a:latin typeface="Roboto" panose="02000000000000000000"/>
              <a:ea typeface="Roboto" panose="02000000000000000000"/>
              <a:cs typeface="Roboto" panose="02000000000000000000"/>
              <a:sym typeface="Roboto" panose="02000000000000000000"/>
            </a:endParaRPr>
          </a:p>
        </p:txBody>
      </p:sp>
      <p:sp>
        <p:nvSpPr>
          <p:cNvPr id="480" name="Google Shape;480;p52"/>
          <p:cNvSpPr/>
          <p:nvPr/>
        </p:nvSpPr>
        <p:spPr>
          <a:xfrm>
            <a:off x="2093390" y="4336754"/>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6</a:t>
            </a:r>
            <a:endParaRPr sz="600">
              <a:latin typeface="Roboto" panose="02000000000000000000"/>
              <a:ea typeface="Roboto" panose="02000000000000000000"/>
              <a:cs typeface="Roboto" panose="02000000000000000000"/>
              <a:sym typeface="Roboto" panose="02000000000000000000"/>
            </a:endParaRPr>
          </a:p>
        </p:txBody>
      </p:sp>
      <p:sp>
        <p:nvSpPr>
          <p:cNvPr id="481" name="Google Shape;481;p52"/>
          <p:cNvSpPr/>
          <p:nvPr/>
        </p:nvSpPr>
        <p:spPr>
          <a:xfrm>
            <a:off x="1415800" y="4675535"/>
            <a:ext cx="257400" cy="257400"/>
          </a:xfrm>
          <a:prstGeom prst="ellipse">
            <a:avLst/>
          </a:prstGeom>
          <a:solidFill>
            <a:srgbClr val="FF0000"/>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7</a:t>
            </a:r>
            <a:endParaRPr sz="600">
              <a:latin typeface="Roboto" panose="02000000000000000000"/>
              <a:ea typeface="Roboto" panose="02000000000000000000"/>
              <a:cs typeface="Roboto" panose="02000000000000000000"/>
              <a:sym typeface="Roboto" panose="02000000000000000000"/>
            </a:endParaRPr>
          </a:p>
        </p:txBody>
      </p:sp>
      <p:sp>
        <p:nvSpPr>
          <p:cNvPr id="482" name="Google Shape;482;p52"/>
          <p:cNvSpPr/>
          <p:nvPr/>
        </p:nvSpPr>
        <p:spPr>
          <a:xfrm>
            <a:off x="1754595" y="4675535"/>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8</a:t>
            </a:r>
            <a:endParaRPr sz="600">
              <a:latin typeface="Roboto" panose="02000000000000000000"/>
              <a:ea typeface="Roboto" panose="02000000000000000000"/>
              <a:cs typeface="Roboto" panose="02000000000000000000"/>
              <a:sym typeface="Roboto" panose="02000000000000000000"/>
            </a:endParaRPr>
          </a:p>
        </p:txBody>
      </p:sp>
      <p:sp>
        <p:nvSpPr>
          <p:cNvPr id="483" name="Google Shape;483;p52"/>
          <p:cNvSpPr/>
          <p:nvPr/>
        </p:nvSpPr>
        <p:spPr>
          <a:xfrm>
            <a:off x="2093390" y="4675535"/>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9</a:t>
            </a:r>
            <a:endParaRPr sz="600">
              <a:latin typeface="Roboto" panose="02000000000000000000"/>
              <a:ea typeface="Roboto" panose="02000000000000000000"/>
              <a:cs typeface="Roboto" panose="02000000000000000000"/>
              <a:sym typeface="Roboto" panose="02000000000000000000"/>
            </a:endParaRPr>
          </a:p>
        </p:txBody>
      </p:sp>
      <p:sp>
        <p:nvSpPr>
          <p:cNvPr id="484" name="Google Shape;484;p52"/>
          <p:cNvSpPr/>
          <p:nvPr/>
        </p:nvSpPr>
        <p:spPr>
          <a:xfrm>
            <a:off x="2808597" y="3997972"/>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1</a:t>
            </a:r>
            <a:endParaRPr sz="600">
              <a:latin typeface="Roboto" panose="02000000000000000000"/>
              <a:ea typeface="Roboto" panose="02000000000000000000"/>
              <a:cs typeface="Roboto" panose="02000000000000000000"/>
              <a:sym typeface="Roboto" panose="02000000000000000000"/>
            </a:endParaRPr>
          </a:p>
        </p:txBody>
      </p:sp>
      <p:sp>
        <p:nvSpPr>
          <p:cNvPr id="485" name="Google Shape;485;p52"/>
          <p:cNvSpPr/>
          <p:nvPr/>
        </p:nvSpPr>
        <p:spPr>
          <a:xfrm>
            <a:off x="3147392" y="3997972"/>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2</a:t>
            </a:r>
            <a:endParaRPr sz="600">
              <a:latin typeface="Roboto" panose="02000000000000000000"/>
              <a:ea typeface="Roboto" panose="02000000000000000000"/>
              <a:cs typeface="Roboto" panose="02000000000000000000"/>
              <a:sym typeface="Roboto" panose="02000000000000000000"/>
            </a:endParaRPr>
          </a:p>
        </p:txBody>
      </p:sp>
      <p:sp>
        <p:nvSpPr>
          <p:cNvPr id="486" name="Google Shape;486;p52"/>
          <p:cNvSpPr/>
          <p:nvPr/>
        </p:nvSpPr>
        <p:spPr>
          <a:xfrm>
            <a:off x="3486188" y="3997972"/>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3</a:t>
            </a:r>
            <a:endParaRPr sz="600">
              <a:latin typeface="Roboto" panose="02000000000000000000"/>
              <a:ea typeface="Roboto" panose="02000000000000000000"/>
              <a:cs typeface="Roboto" panose="02000000000000000000"/>
              <a:sym typeface="Roboto" panose="02000000000000000000"/>
            </a:endParaRPr>
          </a:p>
        </p:txBody>
      </p:sp>
      <p:sp>
        <p:nvSpPr>
          <p:cNvPr id="487" name="Google Shape;487;p52"/>
          <p:cNvSpPr/>
          <p:nvPr/>
        </p:nvSpPr>
        <p:spPr>
          <a:xfrm>
            <a:off x="2808597" y="4336754"/>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4</a:t>
            </a:r>
            <a:endParaRPr sz="600">
              <a:latin typeface="Roboto" panose="02000000000000000000"/>
              <a:ea typeface="Roboto" panose="02000000000000000000"/>
              <a:cs typeface="Roboto" panose="02000000000000000000"/>
              <a:sym typeface="Roboto" panose="02000000000000000000"/>
            </a:endParaRPr>
          </a:p>
        </p:txBody>
      </p:sp>
      <p:sp>
        <p:nvSpPr>
          <p:cNvPr id="488" name="Google Shape;488;p52"/>
          <p:cNvSpPr/>
          <p:nvPr/>
        </p:nvSpPr>
        <p:spPr>
          <a:xfrm>
            <a:off x="3147392" y="4336754"/>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5</a:t>
            </a:r>
            <a:endParaRPr sz="600">
              <a:latin typeface="Roboto" panose="02000000000000000000"/>
              <a:ea typeface="Roboto" panose="02000000000000000000"/>
              <a:cs typeface="Roboto" panose="02000000000000000000"/>
              <a:sym typeface="Roboto" panose="02000000000000000000"/>
            </a:endParaRPr>
          </a:p>
        </p:txBody>
      </p:sp>
      <p:sp>
        <p:nvSpPr>
          <p:cNvPr id="489" name="Google Shape;489;p52"/>
          <p:cNvSpPr/>
          <p:nvPr/>
        </p:nvSpPr>
        <p:spPr>
          <a:xfrm>
            <a:off x="3486188" y="4336754"/>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6</a:t>
            </a:r>
            <a:endParaRPr sz="600">
              <a:latin typeface="Roboto" panose="02000000000000000000"/>
              <a:ea typeface="Roboto" panose="02000000000000000000"/>
              <a:cs typeface="Roboto" panose="02000000000000000000"/>
              <a:sym typeface="Roboto" panose="02000000000000000000"/>
            </a:endParaRPr>
          </a:p>
        </p:txBody>
      </p:sp>
      <p:sp>
        <p:nvSpPr>
          <p:cNvPr id="490" name="Google Shape;490;p52"/>
          <p:cNvSpPr/>
          <p:nvPr/>
        </p:nvSpPr>
        <p:spPr>
          <a:xfrm>
            <a:off x="2808597" y="4675535"/>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7</a:t>
            </a:r>
            <a:endParaRPr sz="600">
              <a:latin typeface="Roboto" panose="02000000000000000000"/>
              <a:ea typeface="Roboto" panose="02000000000000000000"/>
              <a:cs typeface="Roboto" panose="02000000000000000000"/>
              <a:sym typeface="Roboto" panose="02000000000000000000"/>
            </a:endParaRPr>
          </a:p>
        </p:txBody>
      </p:sp>
      <p:sp>
        <p:nvSpPr>
          <p:cNvPr id="491" name="Google Shape;491;p52"/>
          <p:cNvSpPr/>
          <p:nvPr/>
        </p:nvSpPr>
        <p:spPr>
          <a:xfrm>
            <a:off x="3147392" y="4675535"/>
            <a:ext cx="257400" cy="257400"/>
          </a:xfrm>
          <a:prstGeom prst="ellipse">
            <a:avLst/>
          </a:prstGeom>
          <a:solidFill>
            <a:srgbClr val="FF0000"/>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8</a:t>
            </a:r>
            <a:endParaRPr sz="600">
              <a:latin typeface="Roboto" panose="02000000000000000000"/>
              <a:ea typeface="Roboto" panose="02000000000000000000"/>
              <a:cs typeface="Roboto" panose="02000000000000000000"/>
              <a:sym typeface="Roboto" panose="02000000000000000000"/>
            </a:endParaRPr>
          </a:p>
        </p:txBody>
      </p:sp>
      <p:sp>
        <p:nvSpPr>
          <p:cNvPr id="492" name="Google Shape;492;p52"/>
          <p:cNvSpPr/>
          <p:nvPr/>
        </p:nvSpPr>
        <p:spPr>
          <a:xfrm>
            <a:off x="3486188" y="4675535"/>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9</a:t>
            </a:r>
            <a:endParaRPr sz="600">
              <a:latin typeface="Roboto" panose="02000000000000000000"/>
              <a:ea typeface="Roboto" panose="02000000000000000000"/>
              <a:cs typeface="Roboto" panose="02000000000000000000"/>
              <a:sym typeface="Roboto" panose="02000000000000000000"/>
            </a:endParaRPr>
          </a:p>
        </p:txBody>
      </p:sp>
      <p:sp>
        <p:nvSpPr>
          <p:cNvPr id="493" name="Google Shape;493;p52"/>
          <p:cNvSpPr/>
          <p:nvPr/>
        </p:nvSpPr>
        <p:spPr>
          <a:xfrm>
            <a:off x="4201395" y="3997972"/>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1</a:t>
            </a:r>
            <a:endParaRPr sz="600">
              <a:latin typeface="Roboto" panose="02000000000000000000"/>
              <a:ea typeface="Roboto" panose="02000000000000000000"/>
              <a:cs typeface="Roboto" panose="02000000000000000000"/>
              <a:sym typeface="Roboto" panose="02000000000000000000"/>
            </a:endParaRPr>
          </a:p>
        </p:txBody>
      </p:sp>
      <p:sp>
        <p:nvSpPr>
          <p:cNvPr id="494" name="Google Shape;494;p52"/>
          <p:cNvSpPr/>
          <p:nvPr/>
        </p:nvSpPr>
        <p:spPr>
          <a:xfrm>
            <a:off x="4540190" y="3997972"/>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2</a:t>
            </a:r>
            <a:endParaRPr sz="600">
              <a:latin typeface="Roboto" panose="02000000000000000000"/>
              <a:ea typeface="Roboto" panose="02000000000000000000"/>
              <a:cs typeface="Roboto" panose="02000000000000000000"/>
              <a:sym typeface="Roboto" panose="02000000000000000000"/>
            </a:endParaRPr>
          </a:p>
        </p:txBody>
      </p:sp>
      <p:sp>
        <p:nvSpPr>
          <p:cNvPr id="495" name="Google Shape;495;p52"/>
          <p:cNvSpPr/>
          <p:nvPr/>
        </p:nvSpPr>
        <p:spPr>
          <a:xfrm>
            <a:off x="4878985" y="3997972"/>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3</a:t>
            </a:r>
            <a:endParaRPr sz="600">
              <a:latin typeface="Roboto" panose="02000000000000000000"/>
              <a:ea typeface="Roboto" panose="02000000000000000000"/>
              <a:cs typeface="Roboto" panose="02000000000000000000"/>
              <a:sym typeface="Roboto" panose="02000000000000000000"/>
            </a:endParaRPr>
          </a:p>
        </p:txBody>
      </p:sp>
      <p:sp>
        <p:nvSpPr>
          <p:cNvPr id="496" name="Google Shape;496;p52"/>
          <p:cNvSpPr/>
          <p:nvPr/>
        </p:nvSpPr>
        <p:spPr>
          <a:xfrm>
            <a:off x="4201395" y="4336754"/>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4</a:t>
            </a:r>
            <a:endParaRPr sz="600">
              <a:latin typeface="Roboto" panose="02000000000000000000"/>
              <a:ea typeface="Roboto" panose="02000000000000000000"/>
              <a:cs typeface="Roboto" panose="02000000000000000000"/>
              <a:sym typeface="Roboto" panose="02000000000000000000"/>
            </a:endParaRPr>
          </a:p>
        </p:txBody>
      </p:sp>
      <p:sp>
        <p:nvSpPr>
          <p:cNvPr id="497" name="Google Shape;497;p52"/>
          <p:cNvSpPr/>
          <p:nvPr/>
        </p:nvSpPr>
        <p:spPr>
          <a:xfrm>
            <a:off x="4540190" y="4336754"/>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5</a:t>
            </a:r>
            <a:endParaRPr sz="600">
              <a:latin typeface="Roboto" panose="02000000000000000000"/>
              <a:ea typeface="Roboto" panose="02000000000000000000"/>
              <a:cs typeface="Roboto" panose="02000000000000000000"/>
              <a:sym typeface="Roboto" panose="02000000000000000000"/>
            </a:endParaRPr>
          </a:p>
        </p:txBody>
      </p:sp>
      <p:sp>
        <p:nvSpPr>
          <p:cNvPr id="498" name="Google Shape;498;p52"/>
          <p:cNvSpPr/>
          <p:nvPr/>
        </p:nvSpPr>
        <p:spPr>
          <a:xfrm>
            <a:off x="4878985" y="4336754"/>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6</a:t>
            </a:r>
            <a:endParaRPr sz="600">
              <a:latin typeface="Roboto" panose="02000000000000000000"/>
              <a:ea typeface="Roboto" panose="02000000000000000000"/>
              <a:cs typeface="Roboto" panose="02000000000000000000"/>
              <a:sym typeface="Roboto" panose="02000000000000000000"/>
            </a:endParaRPr>
          </a:p>
        </p:txBody>
      </p:sp>
      <p:sp>
        <p:nvSpPr>
          <p:cNvPr id="499" name="Google Shape;499;p52"/>
          <p:cNvSpPr/>
          <p:nvPr/>
        </p:nvSpPr>
        <p:spPr>
          <a:xfrm>
            <a:off x="4201395" y="4675535"/>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7</a:t>
            </a:r>
            <a:endParaRPr sz="600">
              <a:latin typeface="Roboto" panose="02000000000000000000"/>
              <a:ea typeface="Roboto" panose="02000000000000000000"/>
              <a:cs typeface="Roboto" panose="02000000000000000000"/>
              <a:sym typeface="Roboto" panose="02000000000000000000"/>
            </a:endParaRPr>
          </a:p>
        </p:txBody>
      </p:sp>
      <p:sp>
        <p:nvSpPr>
          <p:cNvPr id="500" name="Google Shape;500;p52"/>
          <p:cNvSpPr/>
          <p:nvPr/>
        </p:nvSpPr>
        <p:spPr>
          <a:xfrm>
            <a:off x="4540190" y="4675535"/>
            <a:ext cx="257400" cy="257400"/>
          </a:xfrm>
          <a:prstGeom prst="ellipse">
            <a:avLst/>
          </a:prstGeom>
          <a:solidFill>
            <a:srgbClr val="FFFF00"/>
          </a:solid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8</a:t>
            </a:r>
            <a:endParaRPr sz="600">
              <a:latin typeface="Roboto" panose="02000000000000000000"/>
              <a:ea typeface="Roboto" panose="02000000000000000000"/>
              <a:cs typeface="Roboto" panose="02000000000000000000"/>
              <a:sym typeface="Roboto" panose="02000000000000000000"/>
            </a:endParaRPr>
          </a:p>
        </p:txBody>
      </p:sp>
      <p:sp>
        <p:nvSpPr>
          <p:cNvPr id="501" name="Google Shape;501;p52"/>
          <p:cNvSpPr/>
          <p:nvPr/>
        </p:nvSpPr>
        <p:spPr>
          <a:xfrm>
            <a:off x="4878985" y="4675535"/>
            <a:ext cx="257400" cy="257400"/>
          </a:xfrm>
          <a:prstGeom prst="ellipse">
            <a:avLst/>
          </a:prstGeom>
          <a:solidFill>
            <a:srgbClr val="FF0000"/>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00">
                <a:latin typeface="Roboto" panose="02000000000000000000"/>
                <a:ea typeface="Roboto" panose="02000000000000000000"/>
                <a:cs typeface="Roboto" panose="02000000000000000000"/>
                <a:sym typeface="Roboto" panose="02000000000000000000"/>
              </a:rPr>
              <a:t>9</a:t>
            </a:r>
            <a:endParaRPr sz="6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Sorts Summary</a:t>
            </a:r>
            <a:endParaRPr lang="en-GB"/>
          </a:p>
        </p:txBody>
      </p:sp>
      <p:graphicFrame>
        <p:nvGraphicFramePr>
          <p:cNvPr id="161" name="Google Shape;161;p26"/>
          <p:cNvGraphicFramePr/>
          <p:nvPr/>
        </p:nvGraphicFramePr>
        <p:xfrm>
          <a:off x="810464" y="808414"/>
          <a:ext cx="7677900" cy="3000000"/>
        </p:xfrm>
        <a:graphic>
          <a:graphicData uri="http://schemas.openxmlformats.org/drawingml/2006/table">
            <a:tbl>
              <a:tblPr>
                <a:noFill/>
                <a:tableStyleId>{A7054088-44C9-4583-AE68-05B3BA41CC45}</a:tableStyleId>
              </a:tblPr>
              <a:tblGrid>
                <a:gridCol w="1740050"/>
                <a:gridCol w="906625"/>
                <a:gridCol w="1813075"/>
                <a:gridCol w="1769800"/>
                <a:gridCol w="1448350"/>
              </a:tblGrid>
              <a:tr h="396200">
                <a:tc>
                  <a:txBody>
                    <a:bodyPr/>
                    <a:lstStyle/>
                    <a:p>
                      <a:pPr marL="0" lvl="0" indent="0" algn="l" rtl="0">
                        <a:spcBef>
                          <a:spcPts val="0"/>
                        </a:spcBef>
                        <a:spcAft>
                          <a:spcPts val="0"/>
                        </a:spcAft>
                        <a:buNone/>
                      </a:pP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latin typeface="Roboto" panose="02000000000000000000"/>
                          <a:ea typeface="Roboto" panose="02000000000000000000"/>
                          <a:cs typeface="Roboto" panose="02000000000000000000"/>
                          <a:sym typeface="Roboto" panose="02000000000000000000"/>
                        </a:rPr>
                        <a:t>Memory</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latin typeface="Roboto" panose="02000000000000000000"/>
                          <a:ea typeface="Roboto" panose="02000000000000000000"/>
                          <a:cs typeface="Roboto" panose="02000000000000000000"/>
                          <a:sym typeface="Roboto" panose="02000000000000000000"/>
                        </a:rPr>
                        <a:t># Compares</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latin typeface="Roboto" panose="02000000000000000000"/>
                          <a:ea typeface="Roboto" panose="02000000000000000000"/>
                          <a:cs typeface="Roboto" panose="02000000000000000000"/>
                          <a:sym typeface="Roboto" panose="02000000000000000000"/>
                        </a:rPr>
                        <a:t>Notes</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latin typeface="Roboto" panose="02000000000000000000"/>
                          <a:ea typeface="Roboto" panose="02000000000000000000"/>
                          <a:cs typeface="Roboto" panose="02000000000000000000"/>
                          <a:sym typeface="Roboto" panose="02000000000000000000"/>
                        </a:rPr>
                        <a:t>Stable?</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r>
              <a:tr h="396200">
                <a:tc>
                  <a:txBody>
                    <a:bodyPr/>
                    <a:lstStyle/>
                    <a:p>
                      <a:pPr marL="0" lvl="0" indent="0" algn="l" rtl="0">
                        <a:spcBef>
                          <a:spcPts val="0"/>
                        </a:spcBef>
                        <a:spcAft>
                          <a:spcPts val="0"/>
                        </a:spcAft>
                        <a:buNone/>
                      </a:pPr>
                      <a:r>
                        <a:rPr lang="en-GB" sz="1200">
                          <a:latin typeface="Roboto" panose="02000000000000000000"/>
                          <a:ea typeface="Roboto" panose="02000000000000000000"/>
                          <a:cs typeface="Roboto" panose="02000000000000000000"/>
                          <a:sym typeface="Roboto" panose="02000000000000000000"/>
                        </a:rPr>
                        <a:t>Heapsort</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Θ(1)</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Θ(N log N)</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Bad caching (61C)</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No</a:t>
                      </a:r>
                      <a:endParaRPr sz="1200">
                        <a:solidFill>
                          <a:schemeClr val="dk1"/>
                        </a:solidFill>
                        <a:latin typeface="Roboto" panose="02000000000000000000"/>
                        <a:ea typeface="Roboto" panose="02000000000000000000"/>
                        <a:cs typeface="Roboto" panose="02000000000000000000"/>
                        <a:sym typeface="Roboto" panose="02000000000000000000"/>
                      </a:endParaRPr>
                    </a:p>
                  </a:txBody>
                  <a:tcPr marL="91425" marR="91425" marT="91425" marB="91425"/>
                </a:tc>
              </a:tr>
              <a:tr h="381000">
                <a:tc>
                  <a:txBody>
                    <a:bodyPr/>
                    <a:lstStyle/>
                    <a:p>
                      <a:pPr marL="0" lvl="0" indent="0" algn="l" rtl="0">
                        <a:spcBef>
                          <a:spcPts val="0"/>
                        </a:spcBef>
                        <a:spcAft>
                          <a:spcPts val="0"/>
                        </a:spcAft>
                        <a:buNone/>
                      </a:pPr>
                      <a:r>
                        <a:rPr lang="en-GB" sz="1200">
                          <a:latin typeface="Roboto" panose="02000000000000000000"/>
                          <a:ea typeface="Roboto" panose="02000000000000000000"/>
                          <a:cs typeface="Roboto" panose="02000000000000000000"/>
                          <a:sym typeface="Roboto" panose="02000000000000000000"/>
                        </a:rPr>
                        <a:t>Insertion</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Θ(1)</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Θ(N</a:t>
                      </a:r>
                      <a:r>
                        <a:rPr lang="en-GB" sz="1200" baseline="30000">
                          <a:solidFill>
                            <a:schemeClr val="dk1"/>
                          </a:solidFill>
                          <a:latin typeface="Roboto" panose="02000000000000000000"/>
                          <a:ea typeface="Roboto" panose="02000000000000000000"/>
                          <a:cs typeface="Roboto" panose="02000000000000000000"/>
                          <a:sym typeface="Roboto" panose="02000000000000000000"/>
                        </a:rPr>
                        <a:t>2</a:t>
                      </a:r>
                      <a:r>
                        <a:rPr lang="en-GB" sz="1200">
                          <a:solidFill>
                            <a:schemeClr val="dk1"/>
                          </a:solidFill>
                          <a:latin typeface="Roboto" panose="02000000000000000000"/>
                          <a:ea typeface="Roboto" panose="02000000000000000000"/>
                          <a:cs typeface="Roboto" panose="02000000000000000000"/>
                          <a:sym typeface="Roboto" panose="02000000000000000000"/>
                        </a:rPr>
                        <a:t>)</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Best for almost sorted and N &lt; 15</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Yes</a:t>
                      </a:r>
                      <a:endParaRPr sz="1200">
                        <a:solidFill>
                          <a:schemeClr val="dk1"/>
                        </a:solidFill>
                        <a:latin typeface="Roboto" panose="02000000000000000000"/>
                        <a:ea typeface="Roboto" panose="02000000000000000000"/>
                        <a:cs typeface="Roboto" panose="02000000000000000000"/>
                        <a:sym typeface="Roboto" panose="02000000000000000000"/>
                      </a:endParaRPr>
                    </a:p>
                  </a:txBody>
                  <a:tcPr marL="91425" marR="91425" marT="91425" marB="91425"/>
                </a:tc>
              </a:tr>
              <a:tr h="396200">
                <a:tc>
                  <a:txBody>
                    <a:bodyPr/>
                    <a:lstStyle/>
                    <a:p>
                      <a:pPr marL="0" lvl="0" indent="0" algn="l" rtl="0">
                        <a:spcBef>
                          <a:spcPts val="0"/>
                        </a:spcBef>
                        <a:spcAft>
                          <a:spcPts val="0"/>
                        </a:spcAft>
                        <a:buNone/>
                      </a:pPr>
                      <a:r>
                        <a:rPr lang="en-GB" sz="1200">
                          <a:latin typeface="Roboto" panose="02000000000000000000"/>
                          <a:ea typeface="Roboto" panose="02000000000000000000"/>
                          <a:cs typeface="Roboto" panose="02000000000000000000"/>
                          <a:sym typeface="Roboto" panose="02000000000000000000"/>
                        </a:rPr>
                        <a:t>Mergesort</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Θ(N)</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Θ(N log N)</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latin typeface="Roboto" panose="02000000000000000000"/>
                          <a:ea typeface="Roboto" panose="02000000000000000000"/>
                          <a:cs typeface="Roboto" panose="02000000000000000000"/>
                          <a:sym typeface="Roboto" panose="02000000000000000000"/>
                        </a:rPr>
                        <a:t>Fastest stable sort</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latin typeface="Roboto" panose="02000000000000000000"/>
                          <a:ea typeface="Roboto" panose="02000000000000000000"/>
                          <a:cs typeface="Roboto" panose="02000000000000000000"/>
                          <a:sym typeface="Roboto" panose="02000000000000000000"/>
                        </a:rPr>
                        <a:t>Yes</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r>
              <a:tr h="381000">
                <a:tc>
                  <a:txBody>
                    <a:bodyPr/>
                    <a:lstStyle/>
                    <a:p>
                      <a:pPr marL="0" lvl="0" indent="0" algn="l" rtl="0">
                        <a:spcBef>
                          <a:spcPts val="0"/>
                        </a:spcBef>
                        <a:spcAft>
                          <a:spcPts val="0"/>
                        </a:spcAft>
                        <a:buNone/>
                      </a:pPr>
                      <a:r>
                        <a:rPr lang="en-GB" sz="1200">
                          <a:latin typeface="Roboto" panose="02000000000000000000"/>
                          <a:ea typeface="Roboto" panose="02000000000000000000"/>
                          <a:cs typeface="Roboto" panose="02000000000000000000"/>
                          <a:sym typeface="Roboto" panose="02000000000000000000"/>
                        </a:rPr>
                        <a:t>Quicksort LTHS</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Θ(log N)</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Θ(N log N) expected</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Fastest sort</a:t>
                      </a:r>
                      <a:endParaRPr sz="1200">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No</a:t>
                      </a:r>
                      <a:endParaRPr sz="1200">
                        <a:solidFill>
                          <a:schemeClr val="dk1"/>
                        </a:solidFill>
                        <a:latin typeface="Roboto" panose="02000000000000000000"/>
                        <a:ea typeface="Roboto" panose="02000000000000000000"/>
                        <a:cs typeface="Roboto" panose="02000000000000000000"/>
                        <a:sym typeface="Roboto" panose="02000000000000000000"/>
                      </a:endParaRPr>
                    </a:p>
                  </a:txBody>
                  <a:tcPr marL="91425" marR="91425" marT="91425" marB="91425"/>
                </a:tc>
              </a:tr>
            </a:tbl>
          </a:graphicData>
        </a:graphic>
      </p:graphicFrame>
      <p:cxnSp>
        <p:nvCxnSpPr>
          <p:cNvPr id="162" name="Google Shape;162;p26"/>
          <p:cNvCxnSpPr/>
          <p:nvPr/>
        </p:nvCxnSpPr>
        <p:spPr>
          <a:xfrm rot="10800000" flipH="1">
            <a:off x="6651925" y="2936675"/>
            <a:ext cx="531600" cy="482100"/>
          </a:xfrm>
          <a:prstGeom prst="straightConnector1">
            <a:avLst/>
          </a:prstGeom>
          <a:noFill/>
          <a:ln w="19050" cap="flat" cmpd="sng">
            <a:solidFill>
              <a:srgbClr val="E06666"/>
            </a:solidFill>
            <a:prstDash val="solid"/>
            <a:round/>
            <a:headEnd type="none" w="med" len="med"/>
            <a:tailEnd type="triangle" w="med" len="med"/>
          </a:ln>
        </p:spPr>
      </p:cxnSp>
      <p:sp>
        <p:nvSpPr>
          <p:cNvPr id="163" name="Google Shape;163;p26"/>
          <p:cNvSpPr txBox="1"/>
          <p:nvPr/>
        </p:nvSpPr>
        <p:spPr>
          <a:xfrm>
            <a:off x="3842625" y="3400350"/>
            <a:ext cx="4280400" cy="12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You can create a stable Quicksort. However, using unstable partitioning schemes (like Hoare partitioning) and using randomness to avoid bad pivots</a:t>
            </a:r>
            <a:r>
              <a:rPr lang="en-GB">
                <a:solidFill>
                  <a:srgbClr val="BE0712"/>
                </a:solidFill>
              </a:rPr>
              <a:t> tend to yield better runtimes. </a:t>
            </a:r>
            <a:endParaRPr>
              <a:solidFill>
                <a:srgbClr val="BE0712"/>
              </a:solidFill>
            </a:endParaRPr>
          </a:p>
        </p:txBody>
      </p:sp>
      <p:cxnSp>
        <p:nvCxnSpPr>
          <p:cNvPr id="164" name="Google Shape;164;p26"/>
          <p:cNvCxnSpPr/>
          <p:nvPr/>
        </p:nvCxnSpPr>
        <p:spPr>
          <a:xfrm rot="10800000" flipH="1">
            <a:off x="2340150" y="2960937"/>
            <a:ext cx="531600" cy="482100"/>
          </a:xfrm>
          <a:prstGeom prst="straightConnector1">
            <a:avLst/>
          </a:prstGeom>
          <a:noFill/>
          <a:ln w="19050" cap="flat" cmpd="sng">
            <a:solidFill>
              <a:srgbClr val="E06666"/>
            </a:solidFill>
            <a:prstDash val="solid"/>
            <a:round/>
            <a:headEnd type="none" w="med" len="med"/>
            <a:tailEnd type="triangle" w="med" len="med"/>
          </a:ln>
        </p:spPr>
      </p:cxnSp>
      <p:sp>
        <p:nvSpPr>
          <p:cNvPr id="165" name="Google Shape;165;p26"/>
          <p:cNvSpPr txBox="1"/>
          <p:nvPr/>
        </p:nvSpPr>
        <p:spPr>
          <a:xfrm>
            <a:off x="166800" y="3400350"/>
            <a:ext cx="2705100" cy="13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This is due to the cost of tracking recursive calls by the computer, and is also an “expected” amount. The difference between log N and constant memory is trivial.</a:t>
            </a:r>
            <a:endParaRPr>
              <a:solidFill>
                <a:srgbClr val="BE071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05" name="Shape 505"/>
        <p:cNvGrpSpPr/>
        <p:nvPr/>
      </p:nvGrpSpPr>
      <p:grpSpPr>
        <a:xfrm>
          <a:off x="0" y="0"/>
          <a:ext cx="0" cy="0"/>
          <a:chOff x="0" y="0"/>
          <a:chExt cx="0" cy="0"/>
        </a:xfrm>
      </p:grpSpPr>
      <p:sp>
        <p:nvSpPr>
          <p:cNvPr id="506" name="Google Shape;506;p5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9 Coins: Decision Tree in Universe 1</a:t>
            </a:r>
            <a:endParaRPr lang="en-GB"/>
          </a:p>
        </p:txBody>
      </p:sp>
      <p:sp>
        <p:nvSpPr>
          <p:cNvPr id="507" name="Google Shape;507;p53"/>
          <p:cNvSpPr txBox="1"/>
          <p:nvPr>
            <p:ph type="body" idx="1"/>
          </p:nvPr>
        </p:nvSpPr>
        <p:spPr>
          <a:xfrm>
            <a:off x="107050" y="322450"/>
            <a:ext cx="8520600" cy="5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The full decision tree in Universe 1:</a:t>
            </a:r>
            <a:endParaRPr lang="en-GB"/>
          </a:p>
        </p:txBody>
      </p:sp>
      <p:sp>
        <p:nvSpPr>
          <p:cNvPr id="508" name="Google Shape;508;p53"/>
          <p:cNvSpPr/>
          <p:nvPr/>
        </p:nvSpPr>
        <p:spPr>
          <a:xfrm>
            <a:off x="3649350" y="759075"/>
            <a:ext cx="1221900" cy="5103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123 vs 456?</a:t>
            </a:r>
            <a:endParaRPr lang="en-GB"/>
          </a:p>
        </p:txBody>
      </p:sp>
      <p:sp>
        <p:nvSpPr>
          <p:cNvPr id="509" name="Google Shape;509;p53"/>
          <p:cNvSpPr/>
          <p:nvPr/>
        </p:nvSpPr>
        <p:spPr>
          <a:xfrm>
            <a:off x="1620500" y="2008300"/>
            <a:ext cx="809100" cy="5937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1 vs 2?</a:t>
            </a:r>
            <a:endParaRPr lang="en-GB"/>
          </a:p>
        </p:txBody>
      </p:sp>
      <p:sp>
        <p:nvSpPr>
          <p:cNvPr id="510" name="Google Shape;510;p53"/>
          <p:cNvSpPr/>
          <p:nvPr/>
        </p:nvSpPr>
        <p:spPr>
          <a:xfrm>
            <a:off x="3855750" y="200830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7 vs 8?</a:t>
            </a:r>
            <a:endParaRPr lang="en-GB"/>
          </a:p>
        </p:txBody>
      </p:sp>
      <p:sp>
        <p:nvSpPr>
          <p:cNvPr id="511" name="Google Shape;511;p53"/>
          <p:cNvSpPr/>
          <p:nvPr/>
        </p:nvSpPr>
        <p:spPr>
          <a:xfrm>
            <a:off x="6091000" y="200830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4 vs 5?</a:t>
            </a:r>
            <a:endParaRPr lang="en-GB"/>
          </a:p>
        </p:txBody>
      </p:sp>
      <p:cxnSp>
        <p:nvCxnSpPr>
          <p:cNvPr id="512" name="Google Shape;512;p53"/>
          <p:cNvCxnSpPr>
            <a:stCxn id="508" idx="2"/>
            <a:endCxn id="509" idx="0"/>
          </p:cNvCxnSpPr>
          <p:nvPr/>
        </p:nvCxnSpPr>
        <p:spPr>
          <a:xfrm flipH="1">
            <a:off x="2025000" y="1269375"/>
            <a:ext cx="2235300" cy="738900"/>
          </a:xfrm>
          <a:prstGeom prst="straightConnector1">
            <a:avLst/>
          </a:prstGeom>
          <a:noFill/>
          <a:ln w="38100" cap="flat" cmpd="sng">
            <a:solidFill>
              <a:srgbClr val="FF0000"/>
            </a:solidFill>
            <a:prstDash val="solid"/>
            <a:round/>
            <a:headEnd type="none" w="med" len="med"/>
            <a:tailEnd type="none" w="med" len="med"/>
          </a:ln>
        </p:spPr>
      </p:cxnSp>
      <p:cxnSp>
        <p:nvCxnSpPr>
          <p:cNvPr id="513" name="Google Shape;513;p53"/>
          <p:cNvCxnSpPr>
            <a:stCxn id="508" idx="2"/>
            <a:endCxn id="510" idx="0"/>
          </p:cNvCxnSpPr>
          <p:nvPr/>
        </p:nvCxnSpPr>
        <p:spPr>
          <a:xfrm>
            <a:off x="4260300" y="1269375"/>
            <a:ext cx="0" cy="738900"/>
          </a:xfrm>
          <a:prstGeom prst="straightConnector1">
            <a:avLst/>
          </a:prstGeom>
          <a:noFill/>
          <a:ln w="38100" cap="flat" cmpd="sng">
            <a:solidFill>
              <a:schemeClr val="dk2"/>
            </a:solidFill>
            <a:prstDash val="solid"/>
            <a:round/>
            <a:headEnd type="none" w="med" len="med"/>
            <a:tailEnd type="none" w="med" len="med"/>
          </a:ln>
        </p:spPr>
      </p:cxnSp>
      <p:cxnSp>
        <p:nvCxnSpPr>
          <p:cNvPr id="514" name="Google Shape;514;p53"/>
          <p:cNvCxnSpPr>
            <a:stCxn id="508" idx="2"/>
            <a:endCxn id="511" idx="0"/>
          </p:cNvCxnSpPr>
          <p:nvPr/>
        </p:nvCxnSpPr>
        <p:spPr>
          <a:xfrm>
            <a:off x="4260300" y="1269375"/>
            <a:ext cx="2235300" cy="738900"/>
          </a:xfrm>
          <a:prstGeom prst="straightConnector1">
            <a:avLst/>
          </a:prstGeom>
          <a:noFill/>
          <a:ln w="38100" cap="flat" cmpd="sng">
            <a:solidFill>
              <a:srgbClr val="0000FF"/>
            </a:solidFill>
            <a:prstDash val="solid"/>
            <a:round/>
            <a:headEnd type="none" w="med" len="med"/>
            <a:tailEnd type="none" w="med" len="med"/>
          </a:ln>
        </p:spPr>
      </p:cxnSp>
      <p:sp>
        <p:nvSpPr>
          <p:cNvPr id="515" name="Google Shape;515;p53"/>
          <p:cNvSpPr txBox="1"/>
          <p:nvPr/>
        </p:nvSpPr>
        <p:spPr>
          <a:xfrm>
            <a:off x="2342075" y="1521063"/>
            <a:ext cx="6291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&gt;</a:t>
            </a:r>
            <a:endParaRPr lang="en-GB"/>
          </a:p>
        </p:txBody>
      </p:sp>
      <p:sp>
        <p:nvSpPr>
          <p:cNvPr id="516" name="Google Shape;516;p53"/>
          <p:cNvSpPr txBox="1"/>
          <p:nvPr/>
        </p:nvSpPr>
        <p:spPr>
          <a:xfrm>
            <a:off x="3945750" y="1521088"/>
            <a:ext cx="6291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lang="en-GB"/>
          </a:p>
        </p:txBody>
      </p:sp>
      <p:sp>
        <p:nvSpPr>
          <p:cNvPr id="517" name="Google Shape;517;p53"/>
          <p:cNvSpPr txBox="1"/>
          <p:nvPr/>
        </p:nvSpPr>
        <p:spPr>
          <a:xfrm>
            <a:off x="5718650" y="1521063"/>
            <a:ext cx="6291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&lt;</a:t>
            </a:r>
            <a:endParaRPr lang="en-GB"/>
          </a:p>
        </p:txBody>
      </p:sp>
      <p:sp>
        <p:nvSpPr>
          <p:cNvPr id="518" name="Google Shape;518;p53"/>
          <p:cNvSpPr/>
          <p:nvPr/>
        </p:nvSpPr>
        <p:spPr>
          <a:xfrm>
            <a:off x="710150" y="3941550"/>
            <a:ext cx="732900" cy="510300"/>
          </a:xfrm>
          <a:prstGeom prst="roundRect">
            <a:avLst>
              <a:gd name="adj" fmla="val 16667"/>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 fake</a:t>
            </a:r>
            <a:endParaRPr lang="en-GB"/>
          </a:p>
        </p:txBody>
      </p:sp>
      <p:sp>
        <p:nvSpPr>
          <p:cNvPr id="519" name="Google Shape;519;p53"/>
          <p:cNvSpPr/>
          <p:nvPr/>
        </p:nvSpPr>
        <p:spPr>
          <a:xfrm>
            <a:off x="26070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 fake</a:t>
            </a:r>
            <a:endParaRPr lang="en-GB"/>
          </a:p>
        </p:txBody>
      </p:sp>
      <p:sp>
        <p:nvSpPr>
          <p:cNvPr id="520" name="Google Shape;520;p53"/>
          <p:cNvSpPr/>
          <p:nvPr/>
        </p:nvSpPr>
        <p:spPr>
          <a:xfrm>
            <a:off x="165860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 fake</a:t>
            </a:r>
            <a:endParaRPr lang="en-GB"/>
          </a:p>
        </p:txBody>
      </p:sp>
      <p:sp>
        <p:nvSpPr>
          <p:cNvPr id="521" name="Google Shape;521;p53"/>
          <p:cNvSpPr/>
          <p:nvPr/>
        </p:nvSpPr>
        <p:spPr>
          <a:xfrm>
            <a:off x="2945400" y="32333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 fake</a:t>
            </a:r>
            <a:endParaRPr lang="en-GB"/>
          </a:p>
        </p:txBody>
      </p:sp>
      <p:sp>
        <p:nvSpPr>
          <p:cNvPr id="522" name="Google Shape;522;p53"/>
          <p:cNvSpPr/>
          <p:nvPr/>
        </p:nvSpPr>
        <p:spPr>
          <a:xfrm>
            <a:off x="4842300" y="32333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 fake</a:t>
            </a:r>
            <a:endParaRPr lang="en-GB"/>
          </a:p>
        </p:txBody>
      </p:sp>
      <p:sp>
        <p:nvSpPr>
          <p:cNvPr id="523" name="Google Shape;523;p53"/>
          <p:cNvSpPr/>
          <p:nvPr/>
        </p:nvSpPr>
        <p:spPr>
          <a:xfrm>
            <a:off x="3893850" y="32333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9 fake</a:t>
            </a:r>
            <a:endParaRPr lang="en-GB"/>
          </a:p>
        </p:txBody>
      </p:sp>
      <p:sp>
        <p:nvSpPr>
          <p:cNvPr id="524" name="Google Shape;524;p53"/>
          <p:cNvSpPr/>
          <p:nvPr/>
        </p:nvSpPr>
        <p:spPr>
          <a:xfrm>
            <a:off x="51806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 fake</a:t>
            </a:r>
            <a:endParaRPr lang="en-GB"/>
          </a:p>
        </p:txBody>
      </p:sp>
      <p:sp>
        <p:nvSpPr>
          <p:cNvPr id="525" name="Google Shape;525;p53"/>
          <p:cNvSpPr/>
          <p:nvPr/>
        </p:nvSpPr>
        <p:spPr>
          <a:xfrm>
            <a:off x="70775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 fake</a:t>
            </a:r>
            <a:endParaRPr lang="en-GB"/>
          </a:p>
        </p:txBody>
      </p:sp>
      <p:sp>
        <p:nvSpPr>
          <p:cNvPr id="526" name="Google Shape;526;p53"/>
          <p:cNvSpPr/>
          <p:nvPr/>
        </p:nvSpPr>
        <p:spPr>
          <a:xfrm>
            <a:off x="612910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 fake</a:t>
            </a:r>
            <a:endParaRPr lang="en-GB"/>
          </a:p>
        </p:txBody>
      </p:sp>
      <p:cxnSp>
        <p:nvCxnSpPr>
          <p:cNvPr id="527" name="Google Shape;527;p53"/>
          <p:cNvCxnSpPr>
            <a:stCxn id="509" idx="2"/>
            <a:endCxn id="518" idx="0"/>
          </p:cNvCxnSpPr>
          <p:nvPr/>
        </p:nvCxnSpPr>
        <p:spPr>
          <a:xfrm flipH="1">
            <a:off x="1076450" y="2602000"/>
            <a:ext cx="948600" cy="1339500"/>
          </a:xfrm>
          <a:prstGeom prst="straightConnector1">
            <a:avLst/>
          </a:prstGeom>
          <a:noFill/>
          <a:ln w="38100" cap="flat" cmpd="sng">
            <a:solidFill>
              <a:srgbClr val="FF0000"/>
            </a:solidFill>
            <a:prstDash val="solid"/>
            <a:round/>
            <a:headEnd type="none" w="med" len="med"/>
            <a:tailEnd type="none" w="med" len="med"/>
          </a:ln>
        </p:spPr>
      </p:cxnSp>
      <p:cxnSp>
        <p:nvCxnSpPr>
          <p:cNvPr id="528" name="Google Shape;528;p53"/>
          <p:cNvCxnSpPr>
            <a:stCxn id="509" idx="2"/>
            <a:endCxn id="520" idx="0"/>
          </p:cNvCxnSpPr>
          <p:nvPr/>
        </p:nvCxnSpPr>
        <p:spPr>
          <a:xfrm>
            <a:off x="2025050" y="2602000"/>
            <a:ext cx="0" cy="1339500"/>
          </a:xfrm>
          <a:prstGeom prst="straightConnector1">
            <a:avLst/>
          </a:prstGeom>
          <a:noFill/>
          <a:ln w="38100" cap="flat" cmpd="sng">
            <a:solidFill>
              <a:schemeClr val="dk2"/>
            </a:solidFill>
            <a:prstDash val="solid"/>
            <a:round/>
            <a:headEnd type="none" w="med" len="med"/>
            <a:tailEnd type="none" w="med" len="med"/>
          </a:ln>
        </p:spPr>
      </p:cxnSp>
      <p:cxnSp>
        <p:nvCxnSpPr>
          <p:cNvPr id="529" name="Google Shape;529;p53"/>
          <p:cNvCxnSpPr>
            <a:stCxn id="509" idx="2"/>
            <a:endCxn id="519" idx="0"/>
          </p:cNvCxnSpPr>
          <p:nvPr/>
        </p:nvCxnSpPr>
        <p:spPr>
          <a:xfrm>
            <a:off x="2025050" y="2602000"/>
            <a:ext cx="948600" cy="1339500"/>
          </a:xfrm>
          <a:prstGeom prst="straightConnector1">
            <a:avLst/>
          </a:prstGeom>
          <a:noFill/>
          <a:ln w="38100" cap="flat" cmpd="sng">
            <a:solidFill>
              <a:srgbClr val="0000FF"/>
            </a:solidFill>
            <a:prstDash val="solid"/>
            <a:round/>
            <a:headEnd type="none" w="med" len="med"/>
            <a:tailEnd type="none" w="med" len="med"/>
          </a:ln>
        </p:spPr>
      </p:cxnSp>
      <p:cxnSp>
        <p:nvCxnSpPr>
          <p:cNvPr id="530" name="Google Shape;530;p53"/>
          <p:cNvCxnSpPr>
            <a:stCxn id="511" idx="2"/>
            <a:endCxn id="524" idx="0"/>
          </p:cNvCxnSpPr>
          <p:nvPr/>
        </p:nvCxnSpPr>
        <p:spPr>
          <a:xfrm flipH="1">
            <a:off x="5546950" y="2602000"/>
            <a:ext cx="948600" cy="1339500"/>
          </a:xfrm>
          <a:prstGeom prst="straightConnector1">
            <a:avLst/>
          </a:prstGeom>
          <a:noFill/>
          <a:ln w="38100" cap="flat" cmpd="sng">
            <a:solidFill>
              <a:srgbClr val="FF0000"/>
            </a:solidFill>
            <a:prstDash val="solid"/>
            <a:round/>
            <a:headEnd type="none" w="med" len="med"/>
            <a:tailEnd type="none" w="med" len="med"/>
          </a:ln>
        </p:spPr>
      </p:cxnSp>
      <p:cxnSp>
        <p:nvCxnSpPr>
          <p:cNvPr id="531" name="Google Shape;531;p53"/>
          <p:cNvCxnSpPr>
            <a:stCxn id="511" idx="2"/>
            <a:endCxn id="526" idx="0"/>
          </p:cNvCxnSpPr>
          <p:nvPr/>
        </p:nvCxnSpPr>
        <p:spPr>
          <a:xfrm>
            <a:off x="6495550" y="2602000"/>
            <a:ext cx="0" cy="1339500"/>
          </a:xfrm>
          <a:prstGeom prst="straightConnector1">
            <a:avLst/>
          </a:prstGeom>
          <a:noFill/>
          <a:ln w="38100" cap="flat" cmpd="sng">
            <a:solidFill>
              <a:schemeClr val="dk2"/>
            </a:solidFill>
            <a:prstDash val="solid"/>
            <a:round/>
            <a:headEnd type="none" w="med" len="med"/>
            <a:tailEnd type="none" w="med" len="med"/>
          </a:ln>
        </p:spPr>
      </p:cxnSp>
      <p:cxnSp>
        <p:nvCxnSpPr>
          <p:cNvPr id="532" name="Google Shape;532;p53"/>
          <p:cNvCxnSpPr>
            <a:stCxn id="511" idx="2"/>
            <a:endCxn id="525" idx="0"/>
          </p:cNvCxnSpPr>
          <p:nvPr/>
        </p:nvCxnSpPr>
        <p:spPr>
          <a:xfrm>
            <a:off x="6495550" y="2602000"/>
            <a:ext cx="948600" cy="1339500"/>
          </a:xfrm>
          <a:prstGeom prst="straightConnector1">
            <a:avLst/>
          </a:prstGeom>
          <a:noFill/>
          <a:ln w="38100" cap="flat" cmpd="sng">
            <a:solidFill>
              <a:srgbClr val="0000FF"/>
            </a:solidFill>
            <a:prstDash val="solid"/>
            <a:round/>
            <a:headEnd type="none" w="med" len="med"/>
            <a:tailEnd type="none" w="med" len="med"/>
          </a:ln>
        </p:spPr>
      </p:cxnSp>
      <p:cxnSp>
        <p:nvCxnSpPr>
          <p:cNvPr id="533" name="Google Shape;533;p53"/>
          <p:cNvCxnSpPr>
            <a:stCxn id="510" idx="2"/>
            <a:endCxn id="521" idx="0"/>
          </p:cNvCxnSpPr>
          <p:nvPr/>
        </p:nvCxnSpPr>
        <p:spPr>
          <a:xfrm flipH="1">
            <a:off x="3311700" y="2602000"/>
            <a:ext cx="948600" cy="631200"/>
          </a:xfrm>
          <a:prstGeom prst="straightConnector1">
            <a:avLst/>
          </a:prstGeom>
          <a:noFill/>
          <a:ln w="38100" cap="flat" cmpd="sng">
            <a:solidFill>
              <a:srgbClr val="FF0000"/>
            </a:solidFill>
            <a:prstDash val="solid"/>
            <a:round/>
            <a:headEnd type="none" w="med" len="med"/>
            <a:tailEnd type="none" w="med" len="med"/>
          </a:ln>
        </p:spPr>
      </p:cxnSp>
      <p:cxnSp>
        <p:nvCxnSpPr>
          <p:cNvPr id="534" name="Google Shape;534;p53"/>
          <p:cNvCxnSpPr>
            <a:stCxn id="510" idx="2"/>
            <a:endCxn id="523" idx="0"/>
          </p:cNvCxnSpPr>
          <p:nvPr/>
        </p:nvCxnSpPr>
        <p:spPr>
          <a:xfrm>
            <a:off x="4260300" y="2602000"/>
            <a:ext cx="0" cy="631200"/>
          </a:xfrm>
          <a:prstGeom prst="straightConnector1">
            <a:avLst/>
          </a:prstGeom>
          <a:noFill/>
          <a:ln w="38100" cap="flat" cmpd="sng">
            <a:solidFill>
              <a:schemeClr val="dk2"/>
            </a:solidFill>
            <a:prstDash val="solid"/>
            <a:round/>
            <a:headEnd type="none" w="med" len="med"/>
            <a:tailEnd type="none" w="med" len="med"/>
          </a:ln>
        </p:spPr>
      </p:cxnSp>
      <p:cxnSp>
        <p:nvCxnSpPr>
          <p:cNvPr id="535" name="Google Shape;535;p53"/>
          <p:cNvCxnSpPr>
            <a:stCxn id="510" idx="2"/>
            <a:endCxn id="522" idx="0"/>
          </p:cNvCxnSpPr>
          <p:nvPr/>
        </p:nvCxnSpPr>
        <p:spPr>
          <a:xfrm>
            <a:off x="4260300" y="2602000"/>
            <a:ext cx="948600" cy="631200"/>
          </a:xfrm>
          <a:prstGeom prst="straightConnector1">
            <a:avLst/>
          </a:prstGeom>
          <a:noFill/>
          <a:ln w="38100" cap="flat" cmpd="sng">
            <a:solidFill>
              <a:srgbClr val="0000FF"/>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9"/>
                                        </p:tgtEl>
                                        <p:attrNameLst>
                                          <p:attrName>style.visibility</p:attrName>
                                        </p:attrNameLst>
                                      </p:cBhvr>
                                      <p:to>
                                        <p:strVal val="visible"/>
                                      </p:to>
                                    </p:set>
                                    <p:animEffect transition="in" filter="fade">
                                      <p:cBhvr>
                                        <p:cTn id="7" dur="1000"/>
                                        <p:tgtEl>
                                          <p:spTgt spid="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39" name="Shape 539"/>
        <p:cNvGrpSpPr/>
        <p:nvPr/>
      </p:nvGrpSpPr>
      <p:grpSpPr>
        <a:xfrm>
          <a:off x="0" y="0"/>
          <a:ext cx="0" cy="0"/>
          <a:chOff x="0" y="0"/>
          <a:chExt cx="0" cy="0"/>
        </a:xfrm>
      </p:grpSpPr>
      <p:sp>
        <p:nvSpPr>
          <p:cNvPr id="540" name="Google Shape;540;p5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9 Coins: Validation</a:t>
            </a:r>
            <a:endParaRPr lang="en-GB"/>
          </a:p>
        </p:txBody>
      </p:sp>
      <p:sp>
        <p:nvSpPr>
          <p:cNvPr id="541" name="Google Shape;541;p54"/>
          <p:cNvSpPr txBox="1"/>
          <p:nvPr>
            <p:ph type="body" idx="1"/>
          </p:nvPr>
        </p:nvSpPr>
        <p:spPr>
          <a:xfrm>
            <a:off x="107050" y="402200"/>
            <a:ext cx="8520600" cy="1177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 verify that our scheme works, let's check every single case.</a:t>
            </a:r>
            <a:endParaRPr lang="en-GB"/>
          </a:p>
          <a:p>
            <a:pPr marL="0" lvl="0" indent="0" algn="l" rtl="0">
              <a:spcBef>
                <a:spcPts val="600"/>
              </a:spcBef>
              <a:spcAft>
                <a:spcPts val="0"/>
              </a:spcAft>
              <a:buNone/>
            </a:pPr>
            <a:r>
              <a:rPr lang="en-GB"/>
              <a:t>There are nine "universes" that we could start in (1 is counterfeit, 2 is counterfeit, etc.). We can verify that in each universe, we yield the correct result</a:t>
            </a:r>
            <a:endParaRPr lang="en-GB"/>
          </a:p>
        </p:txBody>
      </p:sp>
      <p:pic>
        <p:nvPicPr>
          <p:cNvPr id="542" name="Google Shape;542;p54"/>
          <p:cNvPicPr preferRelativeResize="0"/>
          <p:nvPr/>
        </p:nvPicPr>
        <p:blipFill>
          <a:blip r:embed="rId1"/>
          <a:stretch>
            <a:fillRect/>
          </a:stretch>
        </p:blipFill>
        <p:spPr>
          <a:xfrm>
            <a:off x="7081474" y="3143674"/>
            <a:ext cx="2051075" cy="1774176"/>
          </a:xfrm>
          <a:prstGeom prst="rect">
            <a:avLst/>
          </a:prstGeom>
          <a:noFill/>
          <a:ln>
            <a:noFill/>
          </a:ln>
        </p:spPr>
      </p:pic>
      <p:grpSp>
        <p:nvGrpSpPr>
          <p:cNvPr id="543" name="Google Shape;543;p54"/>
          <p:cNvGrpSpPr/>
          <p:nvPr/>
        </p:nvGrpSpPr>
        <p:grpSpPr>
          <a:xfrm>
            <a:off x="231675" y="1622000"/>
            <a:ext cx="1730502" cy="900207"/>
            <a:chOff x="231675" y="1622000"/>
            <a:chExt cx="1730502" cy="900207"/>
          </a:xfrm>
        </p:grpSpPr>
        <p:sp>
          <p:nvSpPr>
            <p:cNvPr id="544" name="Google Shape;544;p54"/>
            <p:cNvSpPr/>
            <p:nvPr/>
          </p:nvSpPr>
          <p:spPr>
            <a:xfrm>
              <a:off x="948081" y="1622000"/>
              <a:ext cx="297900" cy="124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45" name="Google Shape;545;p54"/>
            <p:cNvSpPr/>
            <p:nvPr/>
          </p:nvSpPr>
          <p:spPr>
            <a:xfrm>
              <a:off x="453565" y="1926490"/>
              <a:ext cx="197100" cy="1446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46" name="Google Shape;546;p54"/>
            <p:cNvSpPr/>
            <p:nvPr/>
          </p:nvSpPr>
          <p:spPr>
            <a:xfrm>
              <a:off x="998390"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47" name="Google Shape;547;p54"/>
            <p:cNvSpPr/>
            <p:nvPr/>
          </p:nvSpPr>
          <p:spPr>
            <a:xfrm>
              <a:off x="1543214"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cxnSp>
          <p:nvCxnSpPr>
            <p:cNvPr id="548" name="Google Shape;548;p54"/>
            <p:cNvCxnSpPr>
              <a:stCxn id="544" idx="2"/>
              <a:endCxn id="545" idx="0"/>
            </p:cNvCxnSpPr>
            <p:nvPr/>
          </p:nvCxnSpPr>
          <p:spPr>
            <a:xfrm flipH="1">
              <a:off x="552231" y="1746500"/>
              <a:ext cx="544800" cy="180000"/>
            </a:xfrm>
            <a:prstGeom prst="straightConnector1">
              <a:avLst/>
            </a:prstGeom>
            <a:noFill/>
            <a:ln w="19050" cap="flat" cmpd="sng">
              <a:solidFill>
                <a:srgbClr val="FF0000"/>
              </a:solidFill>
              <a:prstDash val="solid"/>
              <a:round/>
              <a:headEnd type="none" w="med" len="med"/>
              <a:tailEnd type="none" w="med" len="med"/>
            </a:ln>
          </p:spPr>
        </p:cxnSp>
        <p:cxnSp>
          <p:nvCxnSpPr>
            <p:cNvPr id="549" name="Google Shape;549;p54"/>
            <p:cNvCxnSpPr>
              <a:stCxn id="544" idx="2"/>
              <a:endCxn id="546" idx="0"/>
            </p:cNvCxnSpPr>
            <p:nvPr/>
          </p:nvCxnSpPr>
          <p:spPr>
            <a:xfrm>
              <a:off x="1097031" y="1746500"/>
              <a:ext cx="0" cy="180000"/>
            </a:xfrm>
            <a:prstGeom prst="straightConnector1">
              <a:avLst/>
            </a:prstGeom>
            <a:noFill/>
            <a:ln w="19050" cap="flat" cmpd="sng">
              <a:solidFill>
                <a:schemeClr val="dk2"/>
              </a:solidFill>
              <a:prstDash val="solid"/>
              <a:round/>
              <a:headEnd type="none" w="med" len="med"/>
              <a:tailEnd type="none" w="med" len="med"/>
            </a:ln>
          </p:spPr>
        </p:cxnSp>
        <p:cxnSp>
          <p:nvCxnSpPr>
            <p:cNvPr id="550" name="Google Shape;550;p54"/>
            <p:cNvCxnSpPr>
              <a:stCxn id="544" idx="2"/>
              <a:endCxn id="547" idx="0"/>
            </p:cNvCxnSpPr>
            <p:nvPr/>
          </p:nvCxnSpPr>
          <p:spPr>
            <a:xfrm>
              <a:off x="1097031" y="1746500"/>
              <a:ext cx="544800" cy="180000"/>
            </a:xfrm>
            <a:prstGeom prst="straightConnector1">
              <a:avLst/>
            </a:prstGeom>
            <a:noFill/>
            <a:ln w="19050" cap="flat" cmpd="sng">
              <a:solidFill>
                <a:srgbClr val="0000FF"/>
              </a:solidFill>
              <a:prstDash val="solid"/>
              <a:round/>
              <a:headEnd type="none" w="med" len="med"/>
              <a:tailEnd type="none" w="med" len="med"/>
            </a:ln>
          </p:spPr>
        </p:cxnSp>
        <p:sp>
          <p:nvSpPr>
            <p:cNvPr id="551" name="Google Shape;551;p54"/>
            <p:cNvSpPr/>
            <p:nvPr/>
          </p:nvSpPr>
          <p:spPr>
            <a:xfrm>
              <a:off x="231675" y="2397707"/>
              <a:ext cx="178500" cy="124500"/>
            </a:xfrm>
            <a:prstGeom prst="roundRect">
              <a:avLst>
                <a:gd name="adj" fmla="val 16667"/>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52" name="Google Shape;552;p54"/>
            <p:cNvSpPr/>
            <p:nvPr/>
          </p:nvSpPr>
          <p:spPr>
            <a:xfrm>
              <a:off x="694029"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53" name="Google Shape;553;p54"/>
            <p:cNvSpPr/>
            <p:nvPr/>
          </p:nvSpPr>
          <p:spPr>
            <a:xfrm>
              <a:off x="462852"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54" name="Google Shape;554;p54"/>
            <p:cNvSpPr/>
            <p:nvPr/>
          </p:nvSpPr>
          <p:spPr>
            <a:xfrm>
              <a:off x="776499"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55" name="Google Shape;555;p54"/>
            <p:cNvSpPr/>
            <p:nvPr/>
          </p:nvSpPr>
          <p:spPr>
            <a:xfrm>
              <a:off x="1238853"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56" name="Google Shape;556;p54"/>
            <p:cNvSpPr/>
            <p:nvPr/>
          </p:nvSpPr>
          <p:spPr>
            <a:xfrm>
              <a:off x="1007676"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57" name="Google Shape;557;p54"/>
            <p:cNvSpPr/>
            <p:nvPr/>
          </p:nvSpPr>
          <p:spPr>
            <a:xfrm>
              <a:off x="1321323"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58" name="Google Shape;558;p54"/>
            <p:cNvSpPr/>
            <p:nvPr/>
          </p:nvSpPr>
          <p:spPr>
            <a:xfrm>
              <a:off x="1783677"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59" name="Google Shape;559;p54"/>
            <p:cNvSpPr/>
            <p:nvPr/>
          </p:nvSpPr>
          <p:spPr>
            <a:xfrm>
              <a:off x="1552500"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cxnSp>
          <p:nvCxnSpPr>
            <p:cNvPr id="560" name="Google Shape;560;p54"/>
            <p:cNvCxnSpPr>
              <a:stCxn id="545" idx="2"/>
              <a:endCxn id="551" idx="0"/>
            </p:cNvCxnSpPr>
            <p:nvPr/>
          </p:nvCxnSpPr>
          <p:spPr>
            <a:xfrm flipH="1">
              <a:off x="320815"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561" name="Google Shape;561;p54"/>
            <p:cNvCxnSpPr>
              <a:stCxn id="545" idx="2"/>
              <a:endCxn id="553" idx="0"/>
            </p:cNvCxnSpPr>
            <p:nvPr/>
          </p:nvCxnSpPr>
          <p:spPr>
            <a:xfrm>
              <a:off x="552115"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562" name="Google Shape;562;p54"/>
            <p:cNvCxnSpPr>
              <a:stCxn id="545" idx="2"/>
              <a:endCxn id="552" idx="0"/>
            </p:cNvCxnSpPr>
            <p:nvPr/>
          </p:nvCxnSpPr>
          <p:spPr>
            <a:xfrm>
              <a:off x="552115"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563" name="Google Shape;563;p54"/>
            <p:cNvCxnSpPr>
              <a:stCxn id="547" idx="2"/>
              <a:endCxn id="557" idx="0"/>
            </p:cNvCxnSpPr>
            <p:nvPr/>
          </p:nvCxnSpPr>
          <p:spPr>
            <a:xfrm flipH="1">
              <a:off x="1410464"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564" name="Google Shape;564;p54"/>
            <p:cNvCxnSpPr>
              <a:stCxn id="547" idx="2"/>
              <a:endCxn id="559" idx="0"/>
            </p:cNvCxnSpPr>
            <p:nvPr/>
          </p:nvCxnSpPr>
          <p:spPr>
            <a:xfrm>
              <a:off x="1641764"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565" name="Google Shape;565;p54"/>
            <p:cNvCxnSpPr>
              <a:stCxn id="547" idx="2"/>
              <a:endCxn id="558" idx="0"/>
            </p:cNvCxnSpPr>
            <p:nvPr/>
          </p:nvCxnSpPr>
          <p:spPr>
            <a:xfrm>
              <a:off x="1641764"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566" name="Google Shape;566;p54"/>
            <p:cNvCxnSpPr>
              <a:stCxn id="546" idx="2"/>
              <a:endCxn id="554" idx="0"/>
            </p:cNvCxnSpPr>
            <p:nvPr/>
          </p:nvCxnSpPr>
          <p:spPr>
            <a:xfrm flipH="1">
              <a:off x="865640" y="2071090"/>
              <a:ext cx="231300" cy="153900"/>
            </a:xfrm>
            <a:prstGeom prst="straightConnector1">
              <a:avLst/>
            </a:prstGeom>
            <a:noFill/>
            <a:ln w="19050" cap="flat" cmpd="sng">
              <a:solidFill>
                <a:srgbClr val="FF0000"/>
              </a:solidFill>
              <a:prstDash val="solid"/>
              <a:round/>
              <a:headEnd type="none" w="med" len="med"/>
              <a:tailEnd type="none" w="med" len="med"/>
            </a:ln>
          </p:spPr>
        </p:cxnSp>
        <p:cxnSp>
          <p:nvCxnSpPr>
            <p:cNvPr id="567" name="Google Shape;567;p54"/>
            <p:cNvCxnSpPr>
              <a:stCxn id="546" idx="2"/>
              <a:endCxn id="556" idx="0"/>
            </p:cNvCxnSpPr>
            <p:nvPr/>
          </p:nvCxnSpPr>
          <p:spPr>
            <a:xfrm>
              <a:off x="1096940" y="2071090"/>
              <a:ext cx="0" cy="153900"/>
            </a:xfrm>
            <a:prstGeom prst="straightConnector1">
              <a:avLst/>
            </a:prstGeom>
            <a:noFill/>
            <a:ln w="19050" cap="flat" cmpd="sng">
              <a:solidFill>
                <a:schemeClr val="dk2"/>
              </a:solidFill>
              <a:prstDash val="solid"/>
              <a:round/>
              <a:headEnd type="none" w="med" len="med"/>
              <a:tailEnd type="none" w="med" len="med"/>
            </a:ln>
          </p:spPr>
        </p:cxnSp>
        <p:cxnSp>
          <p:nvCxnSpPr>
            <p:cNvPr id="568" name="Google Shape;568;p54"/>
            <p:cNvCxnSpPr>
              <a:stCxn id="546" idx="2"/>
              <a:endCxn id="555" idx="0"/>
            </p:cNvCxnSpPr>
            <p:nvPr/>
          </p:nvCxnSpPr>
          <p:spPr>
            <a:xfrm>
              <a:off x="1096940" y="2071090"/>
              <a:ext cx="231300" cy="153900"/>
            </a:xfrm>
            <a:prstGeom prst="straightConnector1">
              <a:avLst/>
            </a:prstGeom>
            <a:noFill/>
            <a:ln w="19050" cap="flat" cmpd="sng">
              <a:solidFill>
                <a:srgbClr val="0000FF"/>
              </a:solidFill>
              <a:prstDash val="solid"/>
              <a:round/>
              <a:headEnd type="none" w="med" len="med"/>
              <a:tailEnd type="none" w="med" len="med"/>
            </a:ln>
          </p:spPr>
        </p:cxnSp>
      </p:grpSp>
      <p:grpSp>
        <p:nvGrpSpPr>
          <p:cNvPr id="569" name="Google Shape;569;p54"/>
          <p:cNvGrpSpPr/>
          <p:nvPr/>
        </p:nvGrpSpPr>
        <p:grpSpPr>
          <a:xfrm>
            <a:off x="2225275" y="1622000"/>
            <a:ext cx="1730502" cy="900207"/>
            <a:chOff x="231675" y="1622000"/>
            <a:chExt cx="1730502" cy="900207"/>
          </a:xfrm>
        </p:grpSpPr>
        <p:sp>
          <p:nvSpPr>
            <p:cNvPr id="570" name="Google Shape;570;p54"/>
            <p:cNvSpPr/>
            <p:nvPr/>
          </p:nvSpPr>
          <p:spPr>
            <a:xfrm>
              <a:off x="948081" y="1622000"/>
              <a:ext cx="297900" cy="124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71" name="Google Shape;571;p54"/>
            <p:cNvSpPr/>
            <p:nvPr/>
          </p:nvSpPr>
          <p:spPr>
            <a:xfrm>
              <a:off x="453565" y="1926490"/>
              <a:ext cx="197100" cy="1446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72" name="Google Shape;572;p54"/>
            <p:cNvSpPr/>
            <p:nvPr/>
          </p:nvSpPr>
          <p:spPr>
            <a:xfrm>
              <a:off x="998390"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73" name="Google Shape;573;p54"/>
            <p:cNvSpPr/>
            <p:nvPr/>
          </p:nvSpPr>
          <p:spPr>
            <a:xfrm>
              <a:off x="1543214"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cxnSp>
          <p:nvCxnSpPr>
            <p:cNvPr id="574" name="Google Shape;574;p54"/>
            <p:cNvCxnSpPr>
              <a:stCxn id="570" idx="2"/>
              <a:endCxn id="571" idx="0"/>
            </p:cNvCxnSpPr>
            <p:nvPr/>
          </p:nvCxnSpPr>
          <p:spPr>
            <a:xfrm flipH="1">
              <a:off x="552231" y="1746500"/>
              <a:ext cx="544800" cy="180000"/>
            </a:xfrm>
            <a:prstGeom prst="straightConnector1">
              <a:avLst/>
            </a:prstGeom>
            <a:noFill/>
            <a:ln w="19050" cap="flat" cmpd="sng">
              <a:solidFill>
                <a:srgbClr val="FF0000"/>
              </a:solidFill>
              <a:prstDash val="solid"/>
              <a:round/>
              <a:headEnd type="none" w="med" len="med"/>
              <a:tailEnd type="none" w="med" len="med"/>
            </a:ln>
          </p:spPr>
        </p:cxnSp>
        <p:cxnSp>
          <p:nvCxnSpPr>
            <p:cNvPr id="575" name="Google Shape;575;p54"/>
            <p:cNvCxnSpPr>
              <a:stCxn id="570" idx="2"/>
              <a:endCxn id="572" idx="0"/>
            </p:cNvCxnSpPr>
            <p:nvPr/>
          </p:nvCxnSpPr>
          <p:spPr>
            <a:xfrm>
              <a:off x="1097031" y="1746500"/>
              <a:ext cx="0" cy="180000"/>
            </a:xfrm>
            <a:prstGeom prst="straightConnector1">
              <a:avLst/>
            </a:prstGeom>
            <a:noFill/>
            <a:ln w="19050" cap="flat" cmpd="sng">
              <a:solidFill>
                <a:schemeClr val="dk2"/>
              </a:solidFill>
              <a:prstDash val="solid"/>
              <a:round/>
              <a:headEnd type="none" w="med" len="med"/>
              <a:tailEnd type="none" w="med" len="med"/>
            </a:ln>
          </p:spPr>
        </p:cxnSp>
        <p:cxnSp>
          <p:nvCxnSpPr>
            <p:cNvPr id="576" name="Google Shape;576;p54"/>
            <p:cNvCxnSpPr>
              <a:stCxn id="570" idx="2"/>
              <a:endCxn id="573" idx="0"/>
            </p:cNvCxnSpPr>
            <p:nvPr/>
          </p:nvCxnSpPr>
          <p:spPr>
            <a:xfrm>
              <a:off x="1097031" y="1746500"/>
              <a:ext cx="544800" cy="180000"/>
            </a:xfrm>
            <a:prstGeom prst="straightConnector1">
              <a:avLst/>
            </a:prstGeom>
            <a:noFill/>
            <a:ln w="19050" cap="flat" cmpd="sng">
              <a:solidFill>
                <a:srgbClr val="0000FF"/>
              </a:solidFill>
              <a:prstDash val="solid"/>
              <a:round/>
              <a:headEnd type="none" w="med" len="med"/>
              <a:tailEnd type="none" w="med" len="med"/>
            </a:ln>
          </p:spPr>
        </p:cxnSp>
        <p:sp>
          <p:nvSpPr>
            <p:cNvPr id="577" name="Google Shape;577;p54"/>
            <p:cNvSpPr/>
            <p:nvPr/>
          </p:nvSpPr>
          <p:spPr>
            <a:xfrm>
              <a:off x="231675"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78" name="Google Shape;578;p54"/>
            <p:cNvSpPr/>
            <p:nvPr/>
          </p:nvSpPr>
          <p:spPr>
            <a:xfrm>
              <a:off x="694029" y="2397707"/>
              <a:ext cx="178500" cy="124500"/>
            </a:xfrm>
            <a:prstGeom prst="roundRect">
              <a:avLst>
                <a:gd name="adj" fmla="val 16667"/>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79" name="Google Shape;579;p54"/>
            <p:cNvSpPr/>
            <p:nvPr/>
          </p:nvSpPr>
          <p:spPr>
            <a:xfrm>
              <a:off x="462852"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80" name="Google Shape;580;p54"/>
            <p:cNvSpPr/>
            <p:nvPr/>
          </p:nvSpPr>
          <p:spPr>
            <a:xfrm>
              <a:off x="776499"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81" name="Google Shape;581;p54"/>
            <p:cNvSpPr/>
            <p:nvPr/>
          </p:nvSpPr>
          <p:spPr>
            <a:xfrm>
              <a:off x="1238853"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82" name="Google Shape;582;p54"/>
            <p:cNvSpPr/>
            <p:nvPr/>
          </p:nvSpPr>
          <p:spPr>
            <a:xfrm>
              <a:off x="1007676"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83" name="Google Shape;583;p54"/>
            <p:cNvSpPr/>
            <p:nvPr/>
          </p:nvSpPr>
          <p:spPr>
            <a:xfrm>
              <a:off x="1321323"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84" name="Google Shape;584;p54"/>
            <p:cNvSpPr/>
            <p:nvPr/>
          </p:nvSpPr>
          <p:spPr>
            <a:xfrm>
              <a:off x="1783677"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585" name="Google Shape;585;p54"/>
            <p:cNvSpPr/>
            <p:nvPr/>
          </p:nvSpPr>
          <p:spPr>
            <a:xfrm>
              <a:off x="1552500"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cxnSp>
          <p:nvCxnSpPr>
            <p:cNvPr id="586" name="Google Shape;586;p54"/>
            <p:cNvCxnSpPr>
              <a:stCxn id="571" idx="2"/>
              <a:endCxn id="577" idx="0"/>
            </p:cNvCxnSpPr>
            <p:nvPr/>
          </p:nvCxnSpPr>
          <p:spPr>
            <a:xfrm flipH="1">
              <a:off x="320815"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587" name="Google Shape;587;p54"/>
            <p:cNvCxnSpPr>
              <a:stCxn id="571" idx="2"/>
              <a:endCxn id="579" idx="0"/>
            </p:cNvCxnSpPr>
            <p:nvPr/>
          </p:nvCxnSpPr>
          <p:spPr>
            <a:xfrm>
              <a:off x="552115"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588" name="Google Shape;588;p54"/>
            <p:cNvCxnSpPr>
              <a:stCxn id="571" idx="2"/>
              <a:endCxn id="578" idx="0"/>
            </p:cNvCxnSpPr>
            <p:nvPr/>
          </p:nvCxnSpPr>
          <p:spPr>
            <a:xfrm>
              <a:off x="552115"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589" name="Google Shape;589;p54"/>
            <p:cNvCxnSpPr>
              <a:stCxn id="573" idx="2"/>
              <a:endCxn id="583" idx="0"/>
            </p:cNvCxnSpPr>
            <p:nvPr/>
          </p:nvCxnSpPr>
          <p:spPr>
            <a:xfrm flipH="1">
              <a:off x="1410464"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590" name="Google Shape;590;p54"/>
            <p:cNvCxnSpPr>
              <a:stCxn id="573" idx="2"/>
              <a:endCxn id="585" idx="0"/>
            </p:cNvCxnSpPr>
            <p:nvPr/>
          </p:nvCxnSpPr>
          <p:spPr>
            <a:xfrm>
              <a:off x="1641764"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591" name="Google Shape;591;p54"/>
            <p:cNvCxnSpPr>
              <a:stCxn id="573" idx="2"/>
              <a:endCxn id="584" idx="0"/>
            </p:cNvCxnSpPr>
            <p:nvPr/>
          </p:nvCxnSpPr>
          <p:spPr>
            <a:xfrm>
              <a:off x="1641764"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592" name="Google Shape;592;p54"/>
            <p:cNvCxnSpPr>
              <a:stCxn id="572" idx="2"/>
              <a:endCxn id="580" idx="0"/>
            </p:cNvCxnSpPr>
            <p:nvPr/>
          </p:nvCxnSpPr>
          <p:spPr>
            <a:xfrm flipH="1">
              <a:off x="865640" y="2071090"/>
              <a:ext cx="231300" cy="153900"/>
            </a:xfrm>
            <a:prstGeom prst="straightConnector1">
              <a:avLst/>
            </a:prstGeom>
            <a:noFill/>
            <a:ln w="19050" cap="flat" cmpd="sng">
              <a:solidFill>
                <a:srgbClr val="FF0000"/>
              </a:solidFill>
              <a:prstDash val="solid"/>
              <a:round/>
              <a:headEnd type="none" w="med" len="med"/>
              <a:tailEnd type="none" w="med" len="med"/>
            </a:ln>
          </p:spPr>
        </p:cxnSp>
        <p:cxnSp>
          <p:nvCxnSpPr>
            <p:cNvPr id="593" name="Google Shape;593;p54"/>
            <p:cNvCxnSpPr>
              <a:stCxn id="572" idx="2"/>
              <a:endCxn id="582" idx="0"/>
            </p:cNvCxnSpPr>
            <p:nvPr/>
          </p:nvCxnSpPr>
          <p:spPr>
            <a:xfrm>
              <a:off x="1096940" y="2071090"/>
              <a:ext cx="0" cy="153900"/>
            </a:xfrm>
            <a:prstGeom prst="straightConnector1">
              <a:avLst/>
            </a:prstGeom>
            <a:noFill/>
            <a:ln w="19050" cap="flat" cmpd="sng">
              <a:solidFill>
                <a:schemeClr val="dk2"/>
              </a:solidFill>
              <a:prstDash val="solid"/>
              <a:round/>
              <a:headEnd type="none" w="med" len="med"/>
              <a:tailEnd type="none" w="med" len="med"/>
            </a:ln>
          </p:spPr>
        </p:cxnSp>
        <p:cxnSp>
          <p:nvCxnSpPr>
            <p:cNvPr id="594" name="Google Shape;594;p54"/>
            <p:cNvCxnSpPr>
              <a:stCxn id="572" idx="2"/>
              <a:endCxn id="581" idx="0"/>
            </p:cNvCxnSpPr>
            <p:nvPr/>
          </p:nvCxnSpPr>
          <p:spPr>
            <a:xfrm>
              <a:off x="1096940" y="2071090"/>
              <a:ext cx="231300" cy="153900"/>
            </a:xfrm>
            <a:prstGeom prst="straightConnector1">
              <a:avLst/>
            </a:prstGeom>
            <a:noFill/>
            <a:ln w="19050" cap="flat" cmpd="sng">
              <a:solidFill>
                <a:srgbClr val="0000FF"/>
              </a:solidFill>
              <a:prstDash val="solid"/>
              <a:round/>
              <a:headEnd type="none" w="med" len="med"/>
              <a:tailEnd type="none" w="med" len="med"/>
            </a:ln>
          </p:spPr>
        </p:cxnSp>
      </p:grpSp>
      <p:grpSp>
        <p:nvGrpSpPr>
          <p:cNvPr id="595" name="Google Shape;595;p54"/>
          <p:cNvGrpSpPr/>
          <p:nvPr/>
        </p:nvGrpSpPr>
        <p:grpSpPr>
          <a:xfrm>
            <a:off x="4218875" y="1622000"/>
            <a:ext cx="1730502" cy="900207"/>
            <a:chOff x="231675" y="1622000"/>
            <a:chExt cx="1730502" cy="900207"/>
          </a:xfrm>
        </p:grpSpPr>
        <p:sp>
          <p:nvSpPr>
            <p:cNvPr id="596" name="Google Shape;596;p54"/>
            <p:cNvSpPr/>
            <p:nvPr/>
          </p:nvSpPr>
          <p:spPr>
            <a:xfrm>
              <a:off x="948081" y="1622000"/>
              <a:ext cx="297900" cy="124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97" name="Google Shape;597;p54"/>
            <p:cNvSpPr/>
            <p:nvPr/>
          </p:nvSpPr>
          <p:spPr>
            <a:xfrm>
              <a:off x="453565" y="1926490"/>
              <a:ext cx="197100" cy="1446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98" name="Google Shape;598;p54"/>
            <p:cNvSpPr/>
            <p:nvPr/>
          </p:nvSpPr>
          <p:spPr>
            <a:xfrm>
              <a:off x="998390"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599" name="Google Shape;599;p54"/>
            <p:cNvSpPr/>
            <p:nvPr/>
          </p:nvSpPr>
          <p:spPr>
            <a:xfrm>
              <a:off x="1543214"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cxnSp>
          <p:nvCxnSpPr>
            <p:cNvPr id="600" name="Google Shape;600;p54"/>
            <p:cNvCxnSpPr>
              <a:stCxn id="596" idx="2"/>
              <a:endCxn id="597" idx="0"/>
            </p:cNvCxnSpPr>
            <p:nvPr/>
          </p:nvCxnSpPr>
          <p:spPr>
            <a:xfrm flipH="1">
              <a:off x="552231" y="1746500"/>
              <a:ext cx="544800" cy="180000"/>
            </a:xfrm>
            <a:prstGeom prst="straightConnector1">
              <a:avLst/>
            </a:prstGeom>
            <a:noFill/>
            <a:ln w="19050" cap="flat" cmpd="sng">
              <a:solidFill>
                <a:srgbClr val="FF0000"/>
              </a:solidFill>
              <a:prstDash val="solid"/>
              <a:round/>
              <a:headEnd type="none" w="med" len="med"/>
              <a:tailEnd type="none" w="med" len="med"/>
            </a:ln>
          </p:spPr>
        </p:cxnSp>
        <p:cxnSp>
          <p:nvCxnSpPr>
            <p:cNvPr id="601" name="Google Shape;601;p54"/>
            <p:cNvCxnSpPr>
              <a:stCxn id="596" idx="2"/>
              <a:endCxn id="598" idx="0"/>
            </p:cNvCxnSpPr>
            <p:nvPr/>
          </p:nvCxnSpPr>
          <p:spPr>
            <a:xfrm>
              <a:off x="1097031" y="1746500"/>
              <a:ext cx="0" cy="180000"/>
            </a:xfrm>
            <a:prstGeom prst="straightConnector1">
              <a:avLst/>
            </a:prstGeom>
            <a:noFill/>
            <a:ln w="19050" cap="flat" cmpd="sng">
              <a:solidFill>
                <a:schemeClr val="dk2"/>
              </a:solidFill>
              <a:prstDash val="solid"/>
              <a:round/>
              <a:headEnd type="none" w="med" len="med"/>
              <a:tailEnd type="none" w="med" len="med"/>
            </a:ln>
          </p:spPr>
        </p:cxnSp>
        <p:cxnSp>
          <p:nvCxnSpPr>
            <p:cNvPr id="602" name="Google Shape;602;p54"/>
            <p:cNvCxnSpPr>
              <a:stCxn id="596" idx="2"/>
              <a:endCxn id="599" idx="0"/>
            </p:cNvCxnSpPr>
            <p:nvPr/>
          </p:nvCxnSpPr>
          <p:spPr>
            <a:xfrm>
              <a:off x="1097031" y="1746500"/>
              <a:ext cx="544800" cy="180000"/>
            </a:xfrm>
            <a:prstGeom prst="straightConnector1">
              <a:avLst/>
            </a:prstGeom>
            <a:noFill/>
            <a:ln w="19050" cap="flat" cmpd="sng">
              <a:solidFill>
                <a:srgbClr val="0000FF"/>
              </a:solidFill>
              <a:prstDash val="solid"/>
              <a:round/>
              <a:headEnd type="none" w="med" len="med"/>
              <a:tailEnd type="none" w="med" len="med"/>
            </a:ln>
          </p:spPr>
        </p:cxnSp>
        <p:sp>
          <p:nvSpPr>
            <p:cNvPr id="603" name="Google Shape;603;p54"/>
            <p:cNvSpPr/>
            <p:nvPr/>
          </p:nvSpPr>
          <p:spPr>
            <a:xfrm>
              <a:off x="231675"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04" name="Google Shape;604;p54"/>
            <p:cNvSpPr/>
            <p:nvPr/>
          </p:nvSpPr>
          <p:spPr>
            <a:xfrm>
              <a:off x="694029"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05" name="Google Shape;605;p54"/>
            <p:cNvSpPr/>
            <p:nvPr/>
          </p:nvSpPr>
          <p:spPr>
            <a:xfrm>
              <a:off x="462852" y="2397707"/>
              <a:ext cx="178500" cy="124500"/>
            </a:xfrm>
            <a:prstGeom prst="roundRect">
              <a:avLst>
                <a:gd name="adj" fmla="val 16667"/>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06" name="Google Shape;606;p54"/>
            <p:cNvSpPr/>
            <p:nvPr/>
          </p:nvSpPr>
          <p:spPr>
            <a:xfrm>
              <a:off x="776499"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07" name="Google Shape;607;p54"/>
            <p:cNvSpPr/>
            <p:nvPr/>
          </p:nvSpPr>
          <p:spPr>
            <a:xfrm>
              <a:off x="1238853"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08" name="Google Shape;608;p54"/>
            <p:cNvSpPr/>
            <p:nvPr/>
          </p:nvSpPr>
          <p:spPr>
            <a:xfrm>
              <a:off x="1007676"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09" name="Google Shape;609;p54"/>
            <p:cNvSpPr/>
            <p:nvPr/>
          </p:nvSpPr>
          <p:spPr>
            <a:xfrm>
              <a:off x="1321323"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10" name="Google Shape;610;p54"/>
            <p:cNvSpPr/>
            <p:nvPr/>
          </p:nvSpPr>
          <p:spPr>
            <a:xfrm>
              <a:off x="1783677"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11" name="Google Shape;611;p54"/>
            <p:cNvSpPr/>
            <p:nvPr/>
          </p:nvSpPr>
          <p:spPr>
            <a:xfrm>
              <a:off x="1552500"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cxnSp>
          <p:nvCxnSpPr>
            <p:cNvPr id="612" name="Google Shape;612;p54"/>
            <p:cNvCxnSpPr>
              <a:stCxn id="597" idx="2"/>
              <a:endCxn id="603" idx="0"/>
            </p:cNvCxnSpPr>
            <p:nvPr/>
          </p:nvCxnSpPr>
          <p:spPr>
            <a:xfrm flipH="1">
              <a:off x="320815"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613" name="Google Shape;613;p54"/>
            <p:cNvCxnSpPr>
              <a:stCxn id="597" idx="2"/>
              <a:endCxn id="605" idx="0"/>
            </p:cNvCxnSpPr>
            <p:nvPr/>
          </p:nvCxnSpPr>
          <p:spPr>
            <a:xfrm>
              <a:off x="552115"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614" name="Google Shape;614;p54"/>
            <p:cNvCxnSpPr>
              <a:stCxn id="597" idx="2"/>
              <a:endCxn id="604" idx="0"/>
            </p:cNvCxnSpPr>
            <p:nvPr/>
          </p:nvCxnSpPr>
          <p:spPr>
            <a:xfrm>
              <a:off x="552115"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615" name="Google Shape;615;p54"/>
            <p:cNvCxnSpPr>
              <a:stCxn id="599" idx="2"/>
              <a:endCxn id="609" idx="0"/>
            </p:cNvCxnSpPr>
            <p:nvPr/>
          </p:nvCxnSpPr>
          <p:spPr>
            <a:xfrm flipH="1">
              <a:off x="1410464"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616" name="Google Shape;616;p54"/>
            <p:cNvCxnSpPr>
              <a:stCxn id="599" idx="2"/>
              <a:endCxn id="611" idx="0"/>
            </p:cNvCxnSpPr>
            <p:nvPr/>
          </p:nvCxnSpPr>
          <p:spPr>
            <a:xfrm>
              <a:off x="1641764"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617" name="Google Shape;617;p54"/>
            <p:cNvCxnSpPr>
              <a:stCxn id="599" idx="2"/>
              <a:endCxn id="610" idx="0"/>
            </p:cNvCxnSpPr>
            <p:nvPr/>
          </p:nvCxnSpPr>
          <p:spPr>
            <a:xfrm>
              <a:off x="1641764"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618" name="Google Shape;618;p54"/>
            <p:cNvCxnSpPr>
              <a:stCxn id="598" idx="2"/>
              <a:endCxn id="606" idx="0"/>
            </p:cNvCxnSpPr>
            <p:nvPr/>
          </p:nvCxnSpPr>
          <p:spPr>
            <a:xfrm flipH="1">
              <a:off x="865640" y="2071090"/>
              <a:ext cx="231300" cy="153900"/>
            </a:xfrm>
            <a:prstGeom prst="straightConnector1">
              <a:avLst/>
            </a:prstGeom>
            <a:noFill/>
            <a:ln w="19050" cap="flat" cmpd="sng">
              <a:solidFill>
                <a:srgbClr val="FF0000"/>
              </a:solidFill>
              <a:prstDash val="solid"/>
              <a:round/>
              <a:headEnd type="none" w="med" len="med"/>
              <a:tailEnd type="none" w="med" len="med"/>
            </a:ln>
          </p:spPr>
        </p:cxnSp>
        <p:cxnSp>
          <p:nvCxnSpPr>
            <p:cNvPr id="619" name="Google Shape;619;p54"/>
            <p:cNvCxnSpPr>
              <a:stCxn id="598" idx="2"/>
              <a:endCxn id="608" idx="0"/>
            </p:cNvCxnSpPr>
            <p:nvPr/>
          </p:nvCxnSpPr>
          <p:spPr>
            <a:xfrm>
              <a:off x="1096940" y="2071090"/>
              <a:ext cx="0" cy="153900"/>
            </a:xfrm>
            <a:prstGeom prst="straightConnector1">
              <a:avLst/>
            </a:prstGeom>
            <a:noFill/>
            <a:ln w="19050" cap="flat" cmpd="sng">
              <a:solidFill>
                <a:schemeClr val="dk2"/>
              </a:solidFill>
              <a:prstDash val="solid"/>
              <a:round/>
              <a:headEnd type="none" w="med" len="med"/>
              <a:tailEnd type="none" w="med" len="med"/>
            </a:ln>
          </p:spPr>
        </p:cxnSp>
        <p:cxnSp>
          <p:nvCxnSpPr>
            <p:cNvPr id="620" name="Google Shape;620;p54"/>
            <p:cNvCxnSpPr>
              <a:stCxn id="598" idx="2"/>
              <a:endCxn id="607" idx="0"/>
            </p:cNvCxnSpPr>
            <p:nvPr/>
          </p:nvCxnSpPr>
          <p:spPr>
            <a:xfrm>
              <a:off x="1096940" y="2071090"/>
              <a:ext cx="231300" cy="153900"/>
            </a:xfrm>
            <a:prstGeom prst="straightConnector1">
              <a:avLst/>
            </a:prstGeom>
            <a:noFill/>
            <a:ln w="19050" cap="flat" cmpd="sng">
              <a:solidFill>
                <a:srgbClr val="0000FF"/>
              </a:solidFill>
              <a:prstDash val="solid"/>
              <a:round/>
              <a:headEnd type="none" w="med" len="med"/>
              <a:tailEnd type="none" w="med" len="med"/>
            </a:ln>
          </p:spPr>
        </p:cxnSp>
      </p:grpSp>
      <p:grpSp>
        <p:nvGrpSpPr>
          <p:cNvPr id="621" name="Google Shape;621;p54"/>
          <p:cNvGrpSpPr/>
          <p:nvPr/>
        </p:nvGrpSpPr>
        <p:grpSpPr>
          <a:xfrm>
            <a:off x="231675" y="2755250"/>
            <a:ext cx="1730502" cy="900207"/>
            <a:chOff x="231675" y="1622000"/>
            <a:chExt cx="1730502" cy="900207"/>
          </a:xfrm>
        </p:grpSpPr>
        <p:sp>
          <p:nvSpPr>
            <p:cNvPr id="622" name="Google Shape;622;p54"/>
            <p:cNvSpPr/>
            <p:nvPr/>
          </p:nvSpPr>
          <p:spPr>
            <a:xfrm>
              <a:off x="948081" y="1622000"/>
              <a:ext cx="297900" cy="124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23" name="Google Shape;623;p54"/>
            <p:cNvSpPr/>
            <p:nvPr/>
          </p:nvSpPr>
          <p:spPr>
            <a:xfrm>
              <a:off x="453565"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24" name="Google Shape;624;p54"/>
            <p:cNvSpPr/>
            <p:nvPr/>
          </p:nvSpPr>
          <p:spPr>
            <a:xfrm>
              <a:off x="998390"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25" name="Google Shape;625;p54"/>
            <p:cNvSpPr/>
            <p:nvPr/>
          </p:nvSpPr>
          <p:spPr>
            <a:xfrm>
              <a:off x="1543214" y="1926490"/>
              <a:ext cx="197100" cy="1446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cxnSp>
          <p:nvCxnSpPr>
            <p:cNvPr id="626" name="Google Shape;626;p54"/>
            <p:cNvCxnSpPr>
              <a:stCxn id="622" idx="2"/>
              <a:endCxn id="623" idx="0"/>
            </p:cNvCxnSpPr>
            <p:nvPr/>
          </p:nvCxnSpPr>
          <p:spPr>
            <a:xfrm flipH="1">
              <a:off x="552231" y="1746500"/>
              <a:ext cx="544800" cy="180000"/>
            </a:xfrm>
            <a:prstGeom prst="straightConnector1">
              <a:avLst/>
            </a:prstGeom>
            <a:noFill/>
            <a:ln w="19050" cap="flat" cmpd="sng">
              <a:solidFill>
                <a:srgbClr val="FF0000"/>
              </a:solidFill>
              <a:prstDash val="solid"/>
              <a:round/>
              <a:headEnd type="none" w="med" len="med"/>
              <a:tailEnd type="none" w="med" len="med"/>
            </a:ln>
          </p:spPr>
        </p:cxnSp>
        <p:cxnSp>
          <p:nvCxnSpPr>
            <p:cNvPr id="627" name="Google Shape;627;p54"/>
            <p:cNvCxnSpPr>
              <a:stCxn id="622" idx="2"/>
              <a:endCxn id="624" idx="0"/>
            </p:cNvCxnSpPr>
            <p:nvPr/>
          </p:nvCxnSpPr>
          <p:spPr>
            <a:xfrm>
              <a:off x="1097031" y="1746500"/>
              <a:ext cx="0" cy="180000"/>
            </a:xfrm>
            <a:prstGeom prst="straightConnector1">
              <a:avLst/>
            </a:prstGeom>
            <a:noFill/>
            <a:ln w="19050" cap="flat" cmpd="sng">
              <a:solidFill>
                <a:schemeClr val="dk2"/>
              </a:solidFill>
              <a:prstDash val="solid"/>
              <a:round/>
              <a:headEnd type="none" w="med" len="med"/>
              <a:tailEnd type="none" w="med" len="med"/>
            </a:ln>
          </p:spPr>
        </p:cxnSp>
        <p:cxnSp>
          <p:nvCxnSpPr>
            <p:cNvPr id="628" name="Google Shape;628;p54"/>
            <p:cNvCxnSpPr>
              <a:stCxn id="622" idx="2"/>
              <a:endCxn id="625" idx="0"/>
            </p:cNvCxnSpPr>
            <p:nvPr/>
          </p:nvCxnSpPr>
          <p:spPr>
            <a:xfrm>
              <a:off x="1097031" y="1746500"/>
              <a:ext cx="544800" cy="180000"/>
            </a:xfrm>
            <a:prstGeom prst="straightConnector1">
              <a:avLst/>
            </a:prstGeom>
            <a:noFill/>
            <a:ln w="19050" cap="flat" cmpd="sng">
              <a:solidFill>
                <a:srgbClr val="0000FF"/>
              </a:solidFill>
              <a:prstDash val="solid"/>
              <a:round/>
              <a:headEnd type="none" w="med" len="med"/>
              <a:tailEnd type="none" w="med" len="med"/>
            </a:ln>
          </p:spPr>
        </p:cxnSp>
        <p:sp>
          <p:nvSpPr>
            <p:cNvPr id="629" name="Google Shape;629;p54"/>
            <p:cNvSpPr/>
            <p:nvPr/>
          </p:nvSpPr>
          <p:spPr>
            <a:xfrm>
              <a:off x="231675"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30" name="Google Shape;630;p54"/>
            <p:cNvSpPr/>
            <p:nvPr/>
          </p:nvSpPr>
          <p:spPr>
            <a:xfrm>
              <a:off x="694029"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31" name="Google Shape;631;p54"/>
            <p:cNvSpPr/>
            <p:nvPr/>
          </p:nvSpPr>
          <p:spPr>
            <a:xfrm>
              <a:off x="462852"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32" name="Google Shape;632;p54"/>
            <p:cNvSpPr/>
            <p:nvPr/>
          </p:nvSpPr>
          <p:spPr>
            <a:xfrm>
              <a:off x="776499"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33" name="Google Shape;633;p54"/>
            <p:cNvSpPr/>
            <p:nvPr/>
          </p:nvSpPr>
          <p:spPr>
            <a:xfrm>
              <a:off x="1238853"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34" name="Google Shape;634;p54"/>
            <p:cNvSpPr/>
            <p:nvPr/>
          </p:nvSpPr>
          <p:spPr>
            <a:xfrm>
              <a:off x="1007676"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35" name="Google Shape;635;p54"/>
            <p:cNvSpPr/>
            <p:nvPr/>
          </p:nvSpPr>
          <p:spPr>
            <a:xfrm>
              <a:off x="1321323" y="2397707"/>
              <a:ext cx="178500" cy="124500"/>
            </a:xfrm>
            <a:prstGeom prst="roundRect">
              <a:avLst>
                <a:gd name="adj" fmla="val 16667"/>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36" name="Google Shape;636;p54"/>
            <p:cNvSpPr/>
            <p:nvPr/>
          </p:nvSpPr>
          <p:spPr>
            <a:xfrm>
              <a:off x="1783677"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37" name="Google Shape;637;p54"/>
            <p:cNvSpPr/>
            <p:nvPr/>
          </p:nvSpPr>
          <p:spPr>
            <a:xfrm>
              <a:off x="1552500"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cxnSp>
          <p:nvCxnSpPr>
            <p:cNvPr id="638" name="Google Shape;638;p54"/>
            <p:cNvCxnSpPr>
              <a:stCxn id="623" idx="2"/>
              <a:endCxn id="629" idx="0"/>
            </p:cNvCxnSpPr>
            <p:nvPr/>
          </p:nvCxnSpPr>
          <p:spPr>
            <a:xfrm flipH="1">
              <a:off x="320815"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639" name="Google Shape;639;p54"/>
            <p:cNvCxnSpPr>
              <a:stCxn id="623" idx="2"/>
              <a:endCxn id="631" idx="0"/>
            </p:cNvCxnSpPr>
            <p:nvPr/>
          </p:nvCxnSpPr>
          <p:spPr>
            <a:xfrm>
              <a:off x="552115"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640" name="Google Shape;640;p54"/>
            <p:cNvCxnSpPr>
              <a:stCxn id="623" idx="2"/>
              <a:endCxn id="630" idx="0"/>
            </p:cNvCxnSpPr>
            <p:nvPr/>
          </p:nvCxnSpPr>
          <p:spPr>
            <a:xfrm>
              <a:off x="552115"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641" name="Google Shape;641;p54"/>
            <p:cNvCxnSpPr>
              <a:stCxn id="625" idx="2"/>
              <a:endCxn id="635" idx="0"/>
            </p:cNvCxnSpPr>
            <p:nvPr/>
          </p:nvCxnSpPr>
          <p:spPr>
            <a:xfrm flipH="1">
              <a:off x="1410464"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642" name="Google Shape;642;p54"/>
            <p:cNvCxnSpPr>
              <a:stCxn id="625" idx="2"/>
              <a:endCxn id="637" idx="0"/>
            </p:cNvCxnSpPr>
            <p:nvPr/>
          </p:nvCxnSpPr>
          <p:spPr>
            <a:xfrm>
              <a:off x="1641764"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643" name="Google Shape;643;p54"/>
            <p:cNvCxnSpPr>
              <a:stCxn id="625" idx="2"/>
              <a:endCxn id="636" idx="0"/>
            </p:cNvCxnSpPr>
            <p:nvPr/>
          </p:nvCxnSpPr>
          <p:spPr>
            <a:xfrm>
              <a:off x="1641764"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644" name="Google Shape;644;p54"/>
            <p:cNvCxnSpPr>
              <a:stCxn id="624" idx="2"/>
              <a:endCxn id="632" idx="0"/>
            </p:cNvCxnSpPr>
            <p:nvPr/>
          </p:nvCxnSpPr>
          <p:spPr>
            <a:xfrm flipH="1">
              <a:off x="865640" y="2071090"/>
              <a:ext cx="231300" cy="153900"/>
            </a:xfrm>
            <a:prstGeom prst="straightConnector1">
              <a:avLst/>
            </a:prstGeom>
            <a:noFill/>
            <a:ln w="19050" cap="flat" cmpd="sng">
              <a:solidFill>
                <a:srgbClr val="FF0000"/>
              </a:solidFill>
              <a:prstDash val="solid"/>
              <a:round/>
              <a:headEnd type="none" w="med" len="med"/>
              <a:tailEnd type="none" w="med" len="med"/>
            </a:ln>
          </p:spPr>
        </p:cxnSp>
        <p:cxnSp>
          <p:nvCxnSpPr>
            <p:cNvPr id="645" name="Google Shape;645;p54"/>
            <p:cNvCxnSpPr>
              <a:stCxn id="624" idx="2"/>
              <a:endCxn id="634" idx="0"/>
            </p:cNvCxnSpPr>
            <p:nvPr/>
          </p:nvCxnSpPr>
          <p:spPr>
            <a:xfrm>
              <a:off x="1096940" y="2071090"/>
              <a:ext cx="0" cy="153900"/>
            </a:xfrm>
            <a:prstGeom prst="straightConnector1">
              <a:avLst/>
            </a:prstGeom>
            <a:noFill/>
            <a:ln w="19050" cap="flat" cmpd="sng">
              <a:solidFill>
                <a:schemeClr val="dk2"/>
              </a:solidFill>
              <a:prstDash val="solid"/>
              <a:round/>
              <a:headEnd type="none" w="med" len="med"/>
              <a:tailEnd type="none" w="med" len="med"/>
            </a:ln>
          </p:spPr>
        </p:cxnSp>
        <p:cxnSp>
          <p:nvCxnSpPr>
            <p:cNvPr id="646" name="Google Shape;646;p54"/>
            <p:cNvCxnSpPr>
              <a:stCxn id="624" idx="2"/>
              <a:endCxn id="633" idx="0"/>
            </p:cNvCxnSpPr>
            <p:nvPr/>
          </p:nvCxnSpPr>
          <p:spPr>
            <a:xfrm>
              <a:off x="1096940" y="2071090"/>
              <a:ext cx="231300" cy="153900"/>
            </a:xfrm>
            <a:prstGeom prst="straightConnector1">
              <a:avLst/>
            </a:prstGeom>
            <a:noFill/>
            <a:ln w="19050" cap="flat" cmpd="sng">
              <a:solidFill>
                <a:srgbClr val="0000FF"/>
              </a:solidFill>
              <a:prstDash val="solid"/>
              <a:round/>
              <a:headEnd type="none" w="med" len="med"/>
              <a:tailEnd type="none" w="med" len="med"/>
            </a:ln>
          </p:spPr>
        </p:cxnSp>
      </p:grpSp>
      <p:grpSp>
        <p:nvGrpSpPr>
          <p:cNvPr id="647" name="Google Shape;647;p54"/>
          <p:cNvGrpSpPr/>
          <p:nvPr/>
        </p:nvGrpSpPr>
        <p:grpSpPr>
          <a:xfrm>
            <a:off x="2225275" y="2755250"/>
            <a:ext cx="1730502" cy="900207"/>
            <a:chOff x="231675" y="1622000"/>
            <a:chExt cx="1730502" cy="900207"/>
          </a:xfrm>
        </p:grpSpPr>
        <p:sp>
          <p:nvSpPr>
            <p:cNvPr id="648" name="Google Shape;648;p54"/>
            <p:cNvSpPr/>
            <p:nvPr/>
          </p:nvSpPr>
          <p:spPr>
            <a:xfrm>
              <a:off x="948081" y="1622000"/>
              <a:ext cx="297900" cy="124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49" name="Google Shape;649;p54"/>
            <p:cNvSpPr/>
            <p:nvPr/>
          </p:nvSpPr>
          <p:spPr>
            <a:xfrm>
              <a:off x="453565"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50" name="Google Shape;650;p54"/>
            <p:cNvSpPr/>
            <p:nvPr/>
          </p:nvSpPr>
          <p:spPr>
            <a:xfrm>
              <a:off x="998390"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51" name="Google Shape;651;p54"/>
            <p:cNvSpPr/>
            <p:nvPr/>
          </p:nvSpPr>
          <p:spPr>
            <a:xfrm>
              <a:off x="1543214" y="1926490"/>
              <a:ext cx="197100" cy="1446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cxnSp>
          <p:nvCxnSpPr>
            <p:cNvPr id="652" name="Google Shape;652;p54"/>
            <p:cNvCxnSpPr>
              <a:stCxn id="648" idx="2"/>
              <a:endCxn id="649" idx="0"/>
            </p:cNvCxnSpPr>
            <p:nvPr/>
          </p:nvCxnSpPr>
          <p:spPr>
            <a:xfrm flipH="1">
              <a:off x="552231" y="1746500"/>
              <a:ext cx="544800" cy="180000"/>
            </a:xfrm>
            <a:prstGeom prst="straightConnector1">
              <a:avLst/>
            </a:prstGeom>
            <a:noFill/>
            <a:ln w="19050" cap="flat" cmpd="sng">
              <a:solidFill>
                <a:srgbClr val="FF0000"/>
              </a:solidFill>
              <a:prstDash val="solid"/>
              <a:round/>
              <a:headEnd type="none" w="med" len="med"/>
              <a:tailEnd type="none" w="med" len="med"/>
            </a:ln>
          </p:spPr>
        </p:cxnSp>
        <p:cxnSp>
          <p:nvCxnSpPr>
            <p:cNvPr id="653" name="Google Shape;653;p54"/>
            <p:cNvCxnSpPr>
              <a:stCxn id="648" idx="2"/>
              <a:endCxn id="650" idx="0"/>
            </p:cNvCxnSpPr>
            <p:nvPr/>
          </p:nvCxnSpPr>
          <p:spPr>
            <a:xfrm>
              <a:off x="1097031" y="1746500"/>
              <a:ext cx="0" cy="180000"/>
            </a:xfrm>
            <a:prstGeom prst="straightConnector1">
              <a:avLst/>
            </a:prstGeom>
            <a:noFill/>
            <a:ln w="19050" cap="flat" cmpd="sng">
              <a:solidFill>
                <a:schemeClr val="dk2"/>
              </a:solidFill>
              <a:prstDash val="solid"/>
              <a:round/>
              <a:headEnd type="none" w="med" len="med"/>
              <a:tailEnd type="none" w="med" len="med"/>
            </a:ln>
          </p:spPr>
        </p:cxnSp>
        <p:cxnSp>
          <p:nvCxnSpPr>
            <p:cNvPr id="654" name="Google Shape;654;p54"/>
            <p:cNvCxnSpPr>
              <a:stCxn id="648" idx="2"/>
              <a:endCxn id="651" idx="0"/>
            </p:cNvCxnSpPr>
            <p:nvPr/>
          </p:nvCxnSpPr>
          <p:spPr>
            <a:xfrm>
              <a:off x="1097031" y="1746500"/>
              <a:ext cx="544800" cy="180000"/>
            </a:xfrm>
            <a:prstGeom prst="straightConnector1">
              <a:avLst/>
            </a:prstGeom>
            <a:noFill/>
            <a:ln w="19050" cap="flat" cmpd="sng">
              <a:solidFill>
                <a:srgbClr val="0000FF"/>
              </a:solidFill>
              <a:prstDash val="solid"/>
              <a:round/>
              <a:headEnd type="none" w="med" len="med"/>
              <a:tailEnd type="none" w="med" len="med"/>
            </a:ln>
          </p:spPr>
        </p:cxnSp>
        <p:sp>
          <p:nvSpPr>
            <p:cNvPr id="655" name="Google Shape;655;p54"/>
            <p:cNvSpPr/>
            <p:nvPr/>
          </p:nvSpPr>
          <p:spPr>
            <a:xfrm>
              <a:off x="231675"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56" name="Google Shape;656;p54"/>
            <p:cNvSpPr/>
            <p:nvPr/>
          </p:nvSpPr>
          <p:spPr>
            <a:xfrm>
              <a:off x="694029"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57" name="Google Shape;657;p54"/>
            <p:cNvSpPr/>
            <p:nvPr/>
          </p:nvSpPr>
          <p:spPr>
            <a:xfrm>
              <a:off x="462852"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58" name="Google Shape;658;p54"/>
            <p:cNvSpPr/>
            <p:nvPr/>
          </p:nvSpPr>
          <p:spPr>
            <a:xfrm>
              <a:off x="776499"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59" name="Google Shape;659;p54"/>
            <p:cNvSpPr/>
            <p:nvPr/>
          </p:nvSpPr>
          <p:spPr>
            <a:xfrm>
              <a:off x="1238853"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60" name="Google Shape;660;p54"/>
            <p:cNvSpPr/>
            <p:nvPr/>
          </p:nvSpPr>
          <p:spPr>
            <a:xfrm>
              <a:off x="1007676"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61" name="Google Shape;661;p54"/>
            <p:cNvSpPr/>
            <p:nvPr/>
          </p:nvSpPr>
          <p:spPr>
            <a:xfrm>
              <a:off x="1321323"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62" name="Google Shape;662;p54"/>
            <p:cNvSpPr/>
            <p:nvPr/>
          </p:nvSpPr>
          <p:spPr>
            <a:xfrm>
              <a:off x="1783677" y="2397707"/>
              <a:ext cx="178500" cy="124500"/>
            </a:xfrm>
            <a:prstGeom prst="roundRect">
              <a:avLst>
                <a:gd name="adj" fmla="val 16667"/>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63" name="Google Shape;663;p54"/>
            <p:cNvSpPr/>
            <p:nvPr/>
          </p:nvSpPr>
          <p:spPr>
            <a:xfrm>
              <a:off x="1552500"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cxnSp>
          <p:nvCxnSpPr>
            <p:cNvPr id="664" name="Google Shape;664;p54"/>
            <p:cNvCxnSpPr>
              <a:stCxn id="649" idx="2"/>
              <a:endCxn id="655" idx="0"/>
            </p:cNvCxnSpPr>
            <p:nvPr/>
          </p:nvCxnSpPr>
          <p:spPr>
            <a:xfrm flipH="1">
              <a:off x="320815"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665" name="Google Shape;665;p54"/>
            <p:cNvCxnSpPr>
              <a:stCxn id="649" idx="2"/>
              <a:endCxn id="657" idx="0"/>
            </p:cNvCxnSpPr>
            <p:nvPr/>
          </p:nvCxnSpPr>
          <p:spPr>
            <a:xfrm>
              <a:off x="552115"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666" name="Google Shape;666;p54"/>
            <p:cNvCxnSpPr>
              <a:stCxn id="649" idx="2"/>
              <a:endCxn id="656" idx="0"/>
            </p:cNvCxnSpPr>
            <p:nvPr/>
          </p:nvCxnSpPr>
          <p:spPr>
            <a:xfrm>
              <a:off x="552115"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667" name="Google Shape;667;p54"/>
            <p:cNvCxnSpPr>
              <a:stCxn id="651" idx="2"/>
              <a:endCxn id="661" idx="0"/>
            </p:cNvCxnSpPr>
            <p:nvPr/>
          </p:nvCxnSpPr>
          <p:spPr>
            <a:xfrm flipH="1">
              <a:off x="1410464"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668" name="Google Shape;668;p54"/>
            <p:cNvCxnSpPr>
              <a:stCxn id="651" idx="2"/>
              <a:endCxn id="663" idx="0"/>
            </p:cNvCxnSpPr>
            <p:nvPr/>
          </p:nvCxnSpPr>
          <p:spPr>
            <a:xfrm>
              <a:off x="1641764"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669" name="Google Shape;669;p54"/>
            <p:cNvCxnSpPr>
              <a:stCxn id="651" idx="2"/>
              <a:endCxn id="662" idx="0"/>
            </p:cNvCxnSpPr>
            <p:nvPr/>
          </p:nvCxnSpPr>
          <p:spPr>
            <a:xfrm>
              <a:off x="1641764"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670" name="Google Shape;670;p54"/>
            <p:cNvCxnSpPr>
              <a:stCxn id="650" idx="2"/>
              <a:endCxn id="658" idx="0"/>
            </p:cNvCxnSpPr>
            <p:nvPr/>
          </p:nvCxnSpPr>
          <p:spPr>
            <a:xfrm flipH="1">
              <a:off x="865640" y="2071090"/>
              <a:ext cx="231300" cy="153900"/>
            </a:xfrm>
            <a:prstGeom prst="straightConnector1">
              <a:avLst/>
            </a:prstGeom>
            <a:noFill/>
            <a:ln w="19050" cap="flat" cmpd="sng">
              <a:solidFill>
                <a:srgbClr val="FF0000"/>
              </a:solidFill>
              <a:prstDash val="solid"/>
              <a:round/>
              <a:headEnd type="none" w="med" len="med"/>
              <a:tailEnd type="none" w="med" len="med"/>
            </a:ln>
          </p:spPr>
        </p:cxnSp>
        <p:cxnSp>
          <p:nvCxnSpPr>
            <p:cNvPr id="671" name="Google Shape;671;p54"/>
            <p:cNvCxnSpPr>
              <a:stCxn id="650" idx="2"/>
              <a:endCxn id="660" idx="0"/>
            </p:cNvCxnSpPr>
            <p:nvPr/>
          </p:nvCxnSpPr>
          <p:spPr>
            <a:xfrm>
              <a:off x="1096940" y="2071090"/>
              <a:ext cx="0" cy="15390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54"/>
            <p:cNvCxnSpPr>
              <a:stCxn id="650" idx="2"/>
              <a:endCxn id="659" idx="0"/>
            </p:cNvCxnSpPr>
            <p:nvPr/>
          </p:nvCxnSpPr>
          <p:spPr>
            <a:xfrm>
              <a:off x="1096940" y="2071090"/>
              <a:ext cx="231300" cy="153900"/>
            </a:xfrm>
            <a:prstGeom prst="straightConnector1">
              <a:avLst/>
            </a:prstGeom>
            <a:noFill/>
            <a:ln w="19050" cap="flat" cmpd="sng">
              <a:solidFill>
                <a:srgbClr val="0000FF"/>
              </a:solidFill>
              <a:prstDash val="solid"/>
              <a:round/>
              <a:headEnd type="none" w="med" len="med"/>
              <a:tailEnd type="none" w="med" len="med"/>
            </a:ln>
          </p:spPr>
        </p:cxnSp>
      </p:grpSp>
      <p:grpSp>
        <p:nvGrpSpPr>
          <p:cNvPr id="673" name="Google Shape;673;p54"/>
          <p:cNvGrpSpPr/>
          <p:nvPr/>
        </p:nvGrpSpPr>
        <p:grpSpPr>
          <a:xfrm>
            <a:off x="4218875" y="2755250"/>
            <a:ext cx="1730502" cy="900207"/>
            <a:chOff x="231675" y="1622000"/>
            <a:chExt cx="1730502" cy="900207"/>
          </a:xfrm>
        </p:grpSpPr>
        <p:sp>
          <p:nvSpPr>
            <p:cNvPr id="674" name="Google Shape;674;p54"/>
            <p:cNvSpPr/>
            <p:nvPr/>
          </p:nvSpPr>
          <p:spPr>
            <a:xfrm>
              <a:off x="948081" y="1622000"/>
              <a:ext cx="297900" cy="124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75" name="Google Shape;675;p54"/>
            <p:cNvSpPr/>
            <p:nvPr/>
          </p:nvSpPr>
          <p:spPr>
            <a:xfrm>
              <a:off x="453565"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76" name="Google Shape;676;p54"/>
            <p:cNvSpPr/>
            <p:nvPr/>
          </p:nvSpPr>
          <p:spPr>
            <a:xfrm>
              <a:off x="998390"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77" name="Google Shape;677;p54"/>
            <p:cNvSpPr/>
            <p:nvPr/>
          </p:nvSpPr>
          <p:spPr>
            <a:xfrm>
              <a:off x="1543214" y="1926490"/>
              <a:ext cx="197100" cy="1446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cxnSp>
          <p:nvCxnSpPr>
            <p:cNvPr id="678" name="Google Shape;678;p54"/>
            <p:cNvCxnSpPr>
              <a:stCxn id="674" idx="2"/>
              <a:endCxn id="675" idx="0"/>
            </p:cNvCxnSpPr>
            <p:nvPr/>
          </p:nvCxnSpPr>
          <p:spPr>
            <a:xfrm flipH="1">
              <a:off x="552231" y="1746500"/>
              <a:ext cx="544800" cy="180000"/>
            </a:xfrm>
            <a:prstGeom prst="straightConnector1">
              <a:avLst/>
            </a:prstGeom>
            <a:noFill/>
            <a:ln w="19050" cap="flat" cmpd="sng">
              <a:solidFill>
                <a:srgbClr val="FF0000"/>
              </a:solidFill>
              <a:prstDash val="solid"/>
              <a:round/>
              <a:headEnd type="none" w="med" len="med"/>
              <a:tailEnd type="none" w="med" len="med"/>
            </a:ln>
          </p:spPr>
        </p:cxnSp>
        <p:cxnSp>
          <p:nvCxnSpPr>
            <p:cNvPr id="679" name="Google Shape;679;p54"/>
            <p:cNvCxnSpPr>
              <a:stCxn id="674" idx="2"/>
              <a:endCxn id="676" idx="0"/>
            </p:cNvCxnSpPr>
            <p:nvPr/>
          </p:nvCxnSpPr>
          <p:spPr>
            <a:xfrm>
              <a:off x="1097031" y="1746500"/>
              <a:ext cx="0" cy="180000"/>
            </a:xfrm>
            <a:prstGeom prst="straightConnector1">
              <a:avLst/>
            </a:prstGeom>
            <a:noFill/>
            <a:ln w="19050" cap="flat" cmpd="sng">
              <a:solidFill>
                <a:schemeClr val="dk2"/>
              </a:solidFill>
              <a:prstDash val="solid"/>
              <a:round/>
              <a:headEnd type="none" w="med" len="med"/>
              <a:tailEnd type="none" w="med" len="med"/>
            </a:ln>
          </p:spPr>
        </p:cxnSp>
        <p:cxnSp>
          <p:nvCxnSpPr>
            <p:cNvPr id="680" name="Google Shape;680;p54"/>
            <p:cNvCxnSpPr>
              <a:stCxn id="674" idx="2"/>
              <a:endCxn id="677" idx="0"/>
            </p:cNvCxnSpPr>
            <p:nvPr/>
          </p:nvCxnSpPr>
          <p:spPr>
            <a:xfrm>
              <a:off x="1097031" y="1746500"/>
              <a:ext cx="544800" cy="180000"/>
            </a:xfrm>
            <a:prstGeom prst="straightConnector1">
              <a:avLst/>
            </a:prstGeom>
            <a:noFill/>
            <a:ln w="19050" cap="flat" cmpd="sng">
              <a:solidFill>
                <a:srgbClr val="0000FF"/>
              </a:solidFill>
              <a:prstDash val="solid"/>
              <a:round/>
              <a:headEnd type="none" w="med" len="med"/>
              <a:tailEnd type="none" w="med" len="med"/>
            </a:ln>
          </p:spPr>
        </p:cxnSp>
        <p:sp>
          <p:nvSpPr>
            <p:cNvPr id="681" name="Google Shape;681;p54"/>
            <p:cNvSpPr/>
            <p:nvPr/>
          </p:nvSpPr>
          <p:spPr>
            <a:xfrm>
              <a:off x="231675"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82" name="Google Shape;682;p54"/>
            <p:cNvSpPr/>
            <p:nvPr/>
          </p:nvSpPr>
          <p:spPr>
            <a:xfrm>
              <a:off x="694029"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83" name="Google Shape;683;p54"/>
            <p:cNvSpPr/>
            <p:nvPr/>
          </p:nvSpPr>
          <p:spPr>
            <a:xfrm>
              <a:off x="462852"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84" name="Google Shape;684;p54"/>
            <p:cNvSpPr/>
            <p:nvPr/>
          </p:nvSpPr>
          <p:spPr>
            <a:xfrm>
              <a:off x="776499"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85" name="Google Shape;685;p54"/>
            <p:cNvSpPr/>
            <p:nvPr/>
          </p:nvSpPr>
          <p:spPr>
            <a:xfrm>
              <a:off x="1238853"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86" name="Google Shape;686;p54"/>
            <p:cNvSpPr/>
            <p:nvPr/>
          </p:nvSpPr>
          <p:spPr>
            <a:xfrm>
              <a:off x="1007676"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87" name="Google Shape;687;p54"/>
            <p:cNvSpPr/>
            <p:nvPr/>
          </p:nvSpPr>
          <p:spPr>
            <a:xfrm>
              <a:off x="1321323"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88" name="Google Shape;688;p54"/>
            <p:cNvSpPr/>
            <p:nvPr/>
          </p:nvSpPr>
          <p:spPr>
            <a:xfrm>
              <a:off x="1783677"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689" name="Google Shape;689;p54"/>
            <p:cNvSpPr/>
            <p:nvPr/>
          </p:nvSpPr>
          <p:spPr>
            <a:xfrm>
              <a:off x="1552500" y="2397707"/>
              <a:ext cx="178500" cy="124500"/>
            </a:xfrm>
            <a:prstGeom prst="roundRect">
              <a:avLst>
                <a:gd name="adj" fmla="val 16667"/>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cxnSp>
          <p:nvCxnSpPr>
            <p:cNvPr id="690" name="Google Shape;690;p54"/>
            <p:cNvCxnSpPr>
              <a:stCxn id="675" idx="2"/>
              <a:endCxn id="681" idx="0"/>
            </p:cNvCxnSpPr>
            <p:nvPr/>
          </p:nvCxnSpPr>
          <p:spPr>
            <a:xfrm flipH="1">
              <a:off x="320815"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691" name="Google Shape;691;p54"/>
            <p:cNvCxnSpPr>
              <a:stCxn id="675" idx="2"/>
              <a:endCxn id="683" idx="0"/>
            </p:cNvCxnSpPr>
            <p:nvPr/>
          </p:nvCxnSpPr>
          <p:spPr>
            <a:xfrm>
              <a:off x="552115"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692" name="Google Shape;692;p54"/>
            <p:cNvCxnSpPr>
              <a:stCxn id="675" idx="2"/>
              <a:endCxn id="682" idx="0"/>
            </p:cNvCxnSpPr>
            <p:nvPr/>
          </p:nvCxnSpPr>
          <p:spPr>
            <a:xfrm>
              <a:off x="552115"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693" name="Google Shape;693;p54"/>
            <p:cNvCxnSpPr>
              <a:stCxn id="677" idx="2"/>
              <a:endCxn id="687" idx="0"/>
            </p:cNvCxnSpPr>
            <p:nvPr/>
          </p:nvCxnSpPr>
          <p:spPr>
            <a:xfrm flipH="1">
              <a:off x="1410464"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694" name="Google Shape;694;p54"/>
            <p:cNvCxnSpPr>
              <a:stCxn id="677" idx="2"/>
              <a:endCxn id="689" idx="0"/>
            </p:cNvCxnSpPr>
            <p:nvPr/>
          </p:nvCxnSpPr>
          <p:spPr>
            <a:xfrm>
              <a:off x="1641764"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695" name="Google Shape;695;p54"/>
            <p:cNvCxnSpPr>
              <a:stCxn id="677" idx="2"/>
              <a:endCxn id="688" idx="0"/>
            </p:cNvCxnSpPr>
            <p:nvPr/>
          </p:nvCxnSpPr>
          <p:spPr>
            <a:xfrm>
              <a:off x="1641764"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696" name="Google Shape;696;p54"/>
            <p:cNvCxnSpPr>
              <a:stCxn id="676" idx="2"/>
              <a:endCxn id="684" idx="0"/>
            </p:cNvCxnSpPr>
            <p:nvPr/>
          </p:nvCxnSpPr>
          <p:spPr>
            <a:xfrm flipH="1">
              <a:off x="865640" y="2071090"/>
              <a:ext cx="231300" cy="153900"/>
            </a:xfrm>
            <a:prstGeom prst="straightConnector1">
              <a:avLst/>
            </a:prstGeom>
            <a:noFill/>
            <a:ln w="19050" cap="flat" cmpd="sng">
              <a:solidFill>
                <a:srgbClr val="FF0000"/>
              </a:solidFill>
              <a:prstDash val="solid"/>
              <a:round/>
              <a:headEnd type="none" w="med" len="med"/>
              <a:tailEnd type="none" w="med" len="med"/>
            </a:ln>
          </p:spPr>
        </p:cxnSp>
        <p:cxnSp>
          <p:nvCxnSpPr>
            <p:cNvPr id="697" name="Google Shape;697;p54"/>
            <p:cNvCxnSpPr>
              <a:stCxn id="676" idx="2"/>
              <a:endCxn id="686" idx="0"/>
            </p:cNvCxnSpPr>
            <p:nvPr/>
          </p:nvCxnSpPr>
          <p:spPr>
            <a:xfrm>
              <a:off x="1096940" y="2071090"/>
              <a:ext cx="0" cy="153900"/>
            </a:xfrm>
            <a:prstGeom prst="straightConnector1">
              <a:avLst/>
            </a:prstGeom>
            <a:noFill/>
            <a:ln w="19050" cap="flat" cmpd="sng">
              <a:solidFill>
                <a:schemeClr val="dk2"/>
              </a:solidFill>
              <a:prstDash val="solid"/>
              <a:round/>
              <a:headEnd type="none" w="med" len="med"/>
              <a:tailEnd type="none" w="med" len="med"/>
            </a:ln>
          </p:spPr>
        </p:cxnSp>
        <p:cxnSp>
          <p:nvCxnSpPr>
            <p:cNvPr id="698" name="Google Shape;698;p54"/>
            <p:cNvCxnSpPr>
              <a:stCxn id="676" idx="2"/>
              <a:endCxn id="685" idx="0"/>
            </p:cNvCxnSpPr>
            <p:nvPr/>
          </p:nvCxnSpPr>
          <p:spPr>
            <a:xfrm>
              <a:off x="1096940" y="2071090"/>
              <a:ext cx="231300" cy="153900"/>
            </a:xfrm>
            <a:prstGeom prst="straightConnector1">
              <a:avLst/>
            </a:prstGeom>
            <a:noFill/>
            <a:ln w="19050" cap="flat" cmpd="sng">
              <a:solidFill>
                <a:srgbClr val="0000FF"/>
              </a:solidFill>
              <a:prstDash val="solid"/>
              <a:round/>
              <a:headEnd type="none" w="med" len="med"/>
              <a:tailEnd type="none" w="med" len="med"/>
            </a:ln>
          </p:spPr>
        </p:cxnSp>
      </p:grpSp>
      <p:grpSp>
        <p:nvGrpSpPr>
          <p:cNvPr id="699" name="Google Shape;699;p54"/>
          <p:cNvGrpSpPr/>
          <p:nvPr/>
        </p:nvGrpSpPr>
        <p:grpSpPr>
          <a:xfrm>
            <a:off x="231675" y="3888500"/>
            <a:ext cx="1730502" cy="900207"/>
            <a:chOff x="231675" y="1622000"/>
            <a:chExt cx="1730502" cy="900207"/>
          </a:xfrm>
        </p:grpSpPr>
        <p:sp>
          <p:nvSpPr>
            <p:cNvPr id="700" name="Google Shape;700;p54"/>
            <p:cNvSpPr/>
            <p:nvPr/>
          </p:nvSpPr>
          <p:spPr>
            <a:xfrm>
              <a:off x="948081" y="1622000"/>
              <a:ext cx="297900" cy="124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701" name="Google Shape;701;p54"/>
            <p:cNvSpPr/>
            <p:nvPr/>
          </p:nvSpPr>
          <p:spPr>
            <a:xfrm>
              <a:off x="453565"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702" name="Google Shape;702;p54"/>
            <p:cNvSpPr/>
            <p:nvPr/>
          </p:nvSpPr>
          <p:spPr>
            <a:xfrm>
              <a:off x="998390" y="1926490"/>
              <a:ext cx="197100" cy="1446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703" name="Google Shape;703;p54"/>
            <p:cNvSpPr/>
            <p:nvPr/>
          </p:nvSpPr>
          <p:spPr>
            <a:xfrm>
              <a:off x="1543214"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cxnSp>
          <p:nvCxnSpPr>
            <p:cNvPr id="704" name="Google Shape;704;p54"/>
            <p:cNvCxnSpPr>
              <a:stCxn id="700" idx="2"/>
              <a:endCxn id="701" idx="0"/>
            </p:cNvCxnSpPr>
            <p:nvPr/>
          </p:nvCxnSpPr>
          <p:spPr>
            <a:xfrm flipH="1">
              <a:off x="552231" y="1746500"/>
              <a:ext cx="544800" cy="180000"/>
            </a:xfrm>
            <a:prstGeom prst="straightConnector1">
              <a:avLst/>
            </a:prstGeom>
            <a:noFill/>
            <a:ln w="19050" cap="flat" cmpd="sng">
              <a:solidFill>
                <a:srgbClr val="FF0000"/>
              </a:solidFill>
              <a:prstDash val="solid"/>
              <a:round/>
              <a:headEnd type="none" w="med" len="med"/>
              <a:tailEnd type="none" w="med" len="med"/>
            </a:ln>
          </p:spPr>
        </p:cxnSp>
        <p:cxnSp>
          <p:nvCxnSpPr>
            <p:cNvPr id="705" name="Google Shape;705;p54"/>
            <p:cNvCxnSpPr>
              <a:stCxn id="700" idx="2"/>
              <a:endCxn id="702" idx="0"/>
            </p:cNvCxnSpPr>
            <p:nvPr/>
          </p:nvCxnSpPr>
          <p:spPr>
            <a:xfrm>
              <a:off x="1097031" y="1746500"/>
              <a:ext cx="0" cy="180000"/>
            </a:xfrm>
            <a:prstGeom prst="straightConnector1">
              <a:avLst/>
            </a:prstGeom>
            <a:noFill/>
            <a:ln w="19050" cap="flat" cmpd="sng">
              <a:solidFill>
                <a:schemeClr val="dk2"/>
              </a:solidFill>
              <a:prstDash val="solid"/>
              <a:round/>
              <a:headEnd type="none" w="med" len="med"/>
              <a:tailEnd type="none" w="med" len="med"/>
            </a:ln>
          </p:spPr>
        </p:cxnSp>
        <p:cxnSp>
          <p:nvCxnSpPr>
            <p:cNvPr id="706" name="Google Shape;706;p54"/>
            <p:cNvCxnSpPr>
              <a:stCxn id="700" idx="2"/>
              <a:endCxn id="703" idx="0"/>
            </p:cNvCxnSpPr>
            <p:nvPr/>
          </p:nvCxnSpPr>
          <p:spPr>
            <a:xfrm>
              <a:off x="1097031" y="1746500"/>
              <a:ext cx="544800" cy="180000"/>
            </a:xfrm>
            <a:prstGeom prst="straightConnector1">
              <a:avLst/>
            </a:prstGeom>
            <a:noFill/>
            <a:ln w="19050" cap="flat" cmpd="sng">
              <a:solidFill>
                <a:srgbClr val="0000FF"/>
              </a:solidFill>
              <a:prstDash val="solid"/>
              <a:round/>
              <a:headEnd type="none" w="med" len="med"/>
              <a:tailEnd type="none" w="med" len="med"/>
            </a:ln>
          </p:spPr>
        </p:cxnSp>
        <p:sp>
          <p:nvSpPr>
            <p:cNvPr id="707" name="Google Shape;707;p54"/>
            <p:cNvSpPr/>
            <p:nvPr/>
          </p:nvSpPr>
          <p:spPr>
            <a:xfrm>
              <a:off x="231675"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08" name="Google Shape;708;p54"/>
            <p:cNvSpPr/>
            <p:nvPr/>
          </p:nvSpPr>
          <p:spPr>
            <a:xfrm>
              <a:off x="694029"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09" name="Google Shape;709;p54"/>
            <p:cNvSpPr/>
            <p:nvPr/>
          </p:nvSpPr>
          <p:spPr>
            <a:xfrm>
              <a:off x="462852"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10" name="Google Shape;710;p54"/>
            <p:cNvSpPr/>
            <p:nvPr/>
          </p:nvSpPr>
          <p:spPr>
            <a:xfrm>
              <a:off x="776499" y="2225082"/>
              <a:ext cx="178500" cy="124500"/>
            </a:xfrm>
            <a:prstGeom prst="roundRect">
              <a:avLst>
                <a:gd name="adj" fmla="val 16667"/>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11" name="Google Shape;711;p54"/>
            <p:cNvSpPr/>
            <p:nvPr/>
          </p:nvSpPr>
          <p:spPr>
            <a:xfrm>
              <a:off x="1238853"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12" name="Google Shape;712;p54"/>
            <p:cNvSpPr/>
            <p:nvPr/>
          </p:nvSpPr>
          <p:spPr>
            <a:xfrm>
              <a:off x="1007676"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13" name="Google Shape;713;p54"/>
            <p:cNvSpPr/>
            <p:nvPr/>
          </p:nvSpPr>
          <p:spPr>
            <a:xfrm>
              <a:off x="1321323"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14" name="Google Shape;714;p54"/>
            <p:cNvSpPr/>
            <p:nvPr/>
          </p:nvSpPr>
          <p:spPr>
            <a:xfrm>
              <a:off x="1783677"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15" name="Google Shape;715;p54"/>
            <p:cNvSpPr/>
            <p:nvPr/>
          </p:nvSpPr>
          <p:spPr>
            <a:xfrm>
              <a:off x="1552500"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cxnSp>
          <p:nvCxnSpPr>
            <p:cNvPr id="716" name="Google Shape;716;p54"/>
            <p:cNvCxnSpPr>
              <a:stCxn id="701" idx="2"/>
              <a:endCxn id="707" idx="0"/>
            </p:cNvCxnSpPr>
            <p:nvPr/>
          </p:nvCxnSpPr>
          <p:spPr>
            <a:xfrm flipH="1">
              <a:off x="320815"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717" name="Google Shape;717;p54"/>
            <p:cNvCxnSpPr>
              <a:stCxn id="701" idx="2"/>
              <a:endCxn id="709" idx="0"/>
            </p:cNvCxnSpPr>
            <p:nvPr/>
          </p:nvCxnSpPr>
          <p:spPr>
            <a:xfrm>
              <a:off x="552115"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718" name="Google Shape;718;p54"/>
            <p:cNvCxnSpPr>
              <a:stCxn id="701" idx="2"/>
              <a:endCxn id="708" idx="0"/>
            </p:cNvCxnSpPr>
            <p:nvPr/>
          </p:nvCxnSpPr>
          <p:spPr>
            <a:xfrm>
              <a:off x="552115"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719" name="Google Shape;719;p54"/>
            <p:cNvCxnSpPr>
              <a:stCxn id="703" idx="2"/>
              <a:endCxn id="713" idx="0"/>
            </p:cNvCxnSpPr>
            <p:nvPr/>
          </p:nvCxnSpPr>
          <p:spPr>
            <a:xfrm flipH="1">
              <a:off x="1410464"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720" name="Google Shape;720;p54"/>
            <p:cNvCxnSpPr>
              <a:stCxn id="703" idx="2"/>
              <a:endCxn id="715" idx="0"/>
            </p:cNvCxnSpPr>
            <p:nvPr/>
          </p:nvCxnSpPr>
          <p:spPr>
            <a:xfrm>
              <a:off x="1641764"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721" name="Google Shape;721;p54"/>
            <p:cNvCxnSpPr>
              <a:stCxn id="703" idx="2"/>
              <a:endCxn id="714" idx="0"/>
            </p:cNvCxnSpPr>
            <p:nvPr/>
          </p:nvCxnSpPr>
          <p:spPr>
            <a:xfrm>
              <a:off x="1641764"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722" name="Google Shape;722;p54"/>
            <p:cNvCxnSpPr>
              <a:stCxn id="702" idx="2"/>
              <a:endCxn id="710" idx="0"/>
            </p:cNvCxnSpPr>
            <p:nvPr/>
          </p:nvCxnSpPr>
          <p:spPr>
            <a:xfrm flipH="1">
              <a:off x="865640" y="2071090"/>
              <a:ext cx="231300" cy="153900"/>
            </a:xfrm>
            <a:prstGeom prst="straightConnector1">
              <a:avLst/>
            </a:prstGeom>
            <a:noFill/>
            <a:ln w="19050" cap="flat" cmpd="sng">
              <a:solidFill>
                <a:srgbClr val="FF0000"/>
              </a:solidFill>
              <a:prstDash val="solid"/>
              <a:round/>
              <a:headEnd type="none" w="med" len="med"/>
              <a:tailEnd type="none" w="med" len="med"/>
            </a:ln>
          </p:spPr>
        </p:cxnSp>
        <p:cxnSp>
          <p:nvCxnSpPr>
            <p:cNvPr id="723" name="Google Shape;723;p54"/>
            <p:cNvCxnSpPr>
              <a:stCxn id="702" idx="2"/>
              <a:endCxn id="712" idx="0"/>
            </p:cNvCxnSpPr>
            <p:nvPr/>
          </p:nvCxnSpPr>
          <p:spPr>
            <a:xfrm>
              <a:off x="1096940" y="2071090"/>
              <a:ext cx="0" cy="153900"/>
            </a:xfrm>
            <a:prstGeom prst="straightConnector1">
              <a:avLst/>
            </a:prstGeom>
            <a:noFill/>
            <a:ln w="19050" cap="flat" cmpd="sng">
              <a:solidFill>
                <a:schemeClr val="dk2"/>
              </a:solidFill>
              <a:prstDash val="solid"/>
              <a:round/>
              <a:headEnd type="none" w="med" len="med"/>
              <a:tailEnd type="none" w="med" len="med"/>
            </a:ln>
          </p:spPr>
        </p:cxnSp>
        <p:cxnSp>
          <p:nvCxnSpPr>
            <p:cNvPr id="724" name="Google Shape;724;p54"/>
            <p:cNvCxnSpPr>
              <a:stCxn id="702" idx="2"/>
              <a:endCxn id="711" idx="0"/>
            </p:cNvCxnSpPr>
            <p:nvPr/>
          </p:nvCxnSpPr>
          <p:spPr>
            <a:xfrm>
              <a:off x="1096940" y="2071090"/>
              <a:ext cx="231300" cy="153900"/>
            </a:xfrm>
            <a:prstGeom prst="straightConnector1">
              <a:avLst/>
            </a:prstGeom>
            <a:noFill/>
            <a:ln w="19050" cap="flat" cmpd="sng">
              <a:solidFill>
                <a:srgbClr val="0000FF"/>
              </a:solidFill>
              <a:prstDash val="solid"/>
              <a:round/>
              <a:headEnd type="none" w="med" len="med"/>
              <a:tailEnd type="none" w="med" len="med"/>
            </a:ln>
          </p:spPr>
        </p:cxnSp>
      </p:grpSp>
      <p:grpSp>
        <p:nvGrpSpPr>
          <p:cNvPr id="725" name="Google Shape;725;p54"/>
          <p:cNvGrpSpPr/>
          <p:nvPr/>
        </p:nvGrpSpPr>
        <p:grpSpPr>
          <a:xfrm>
            <a:off x="2225275" y="3888500"/>
            <a:ext cx="1730502" cy="900207"/>
            <a:chOff x="231675" y="1622000"/>
            <a:chExt cx="1730502" cy="900207"/>
          </a:xfrm>
        </p:grpSpPr>
        <p:sp>
          <p:nvSpPr>
            <p:cNvPr id="726" name="Google Shape;726;p54"/>
            <p:cNvSpPr/>
            <p:nvPr/>
          </p:nvSpPr>
          <p:spPr>
            <a:xfrm>
              <a:off x="948081" y="1622000"/>
              <a:ext cx="297900" cy="124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727" name="Google Shape;727;p54"/>
            <p:cNvSpPr/>
            <p:nvPr/>
          </p:nvSpPr>
          <p:spPr>
            <a:xfrm>
              <a:off x="453565"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728" name="Google Shape;728;p54"/>
            <p:cNvSpPr/>
            <p:nvPr/>
          </p:nvSpPr>
          <p:spPr>
            <a:xfrm>
              <a:off x="998390" y="1926490"/>
              <a:ext cx="197100" cy="1446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729" name="Google Shape;729;p54"/>
            <p:cNvSpPr/>
            <p:nvPr/>
          </p:nvSpPr>
          <p:spPr>
            <a:xfrm>
              <a:off x="1543214"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cxnSp>
          <p:nvCxnSpPr>
            <p:cNvPr id="730" name="Google Shape;730;p54"/>
            <p:cNvCxnSpPr>
              <a:stCxn id="726" idx="2"/>
              <a:endCxn id="727" idx="0"/>
            </p:cNvCxnSpPr>
            <p:nvPr/>
          </p:nvCxnSpPr>
          <p:spPr>
            <a:xfrm flipH="1">
              <a:off x="552231" y="1746500"/>
              <a:ext cx="544800" cy="180000"/>
            </a:xfrm>
            <a:prstGeom prst="straightConnector1">
              <a:avLst/>
            </a:prstGeom>
            <a:noFill/>
            <a:ln w="19050" cap="flat" cmpd="sng">
              <a:solidFill>
                <a:srgbClr val="FF0000"/>
              </a:solidFill>
              <a:prstDash val="solid"/>
              <a:round/>
              <a:headEnd type="none" w="med" len="med"/>
              <a:tailEnd type="none" w="med" len="med"/>
            </a:ln>
          </p:spPr>
        </p:cxnSp>
        <p:cxnSp>
          <p:nvCxnSpPr>
            <p:cNvPr id="731" name="Google Shape;731;p54"/>
            <p:cNvCxnSpPr>
              <a:stCxn id="726" idx="2"/>
              <a:endCxn id="728" idx="0"/>
            </p:cNvCxnSpPr>
            <p:nvPr/>
          </p:nvCxnSpPr>
          <p:spPr>
            <a:xfrm>
              <a:off x="1097031" y="1746500"/>
              <a:ext cx="0" cy="180000"/>
            </a:xfrm>
            <a:prstGeom prst="straightConnector1">
              <a:avLst/>
            </a:prstGeom>
            <a:noFill/>
            <a:ln w="19050" cap="flat" cmpd="sng">
              <a:solidFill>
                <a:schemeClr val="dk2"/>
              </a:solidFill>
              <a:prstDash val="solid"/>
              <a:round/>
              <a:headEnd type="none" w="med" len="med"/>
              <a:tailEnd type="none" w="med" len="med"/>
            </a:ln>
          </p:spPr>
        </p:cxnSp>
        <p:cxnSp>
          <p:nvCxnSpPr>
            <p:cNvPr id="732" name="Google Shape;732;p54"/>
            <p:cNvCxnSpPr>
              <a:stCxn id="726" idx="2"/>
              <a:endCxn id="729" idx="0"/>
            </p:cNvCxnSpPr>
            <p:nvPr/>
          </p:nvCxnSpPr>
          <p:spPr>
            <a:xfrm>
              <a:off x="1097031" y="1746500"/>
              <a:ext cx="544800" cy="180000"/>
            </a:xfrm>
            <a:prstGeom prst="straightConnector1">
              <a:avLst/>
            </a:prstGeom>
            <a:noFill/>
            <a:ln w="19050" cap="flat" cmpd="sng">
              <a:solidFill>
                <a:srgbClr val="0000FF"/>
              </a:solidFill>
              <a:prstDash val="solid"/>
              <a:round/>
              <a:headEnd type="none" w="med" len="med"/>
              <a:tailEnd type="none" w="med" len="med"/>
            </a:ln>
          </p:spPr>
        </p:cxnSp>
        <p:sp>
          <p:nvSpPr>
            <p:cNvPr id="733" name="Google Shape;733;p54"/>
            <p:cNvSpPr/>
            <p:nvPr/>
          </p:nvSpPr>
          <p:spPr>
            <a:xfrm>
              <a:off x="231675"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34" name="Google Shape;734;p54"/>
            <p:cNvSpPr/>
            <p:nvPr/>
          </p:nvSpPr>
          <p:spPr>
            <a:xfrm>
              <a:off x="694029"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35" name="Google Shape;735;p54"/>
            <p:cNvSpPr/>
            <p:nvPr/>
          </p:nvSpPr>
          <p:spPr>
            <a:xfrm>
              <a:off x="462852"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36" name="Google Shape;736;p54"/>
            <p:cNvSpPr/>
            <p:nvPr/>
          </p:nvSpPr>
          <p:spPr>
            <a:xfrm>
              <a:off x="776499"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37" name="Google Shape;737;p54"/>
            <p:cNvSpPr/>
            <p:nvPr/>
          </p:nvSpPr>
          <p:spPr>
            <a:xfrm>
              <a:off x="1238853" y="2225082"/>
              <a:ext cx="178500" cy="124500"/>
            </a:xfrm>
            <a:prstGeom prst="roundRect">
              <a:avLst>
                <a:gd name="adj" fmla="val 16667"/>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38" name="Google Shape;738;p54"/>
            <p:cNvSpPr/>
            <p:nvPr/>
          </p:nvSpPr>
          <p:spPr>
            <a:xfrm>
              <a:off x="1007676"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39" name="Google Shape;739;p54"/>
            <p:cNvSpPr/>
            <p:nvPr/>
          </p:nvSpPr>
          <p:spPr>
            <a:xfrm>
              <a:off x="1321323"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40" name="Google Shape;740;p54"/>
            <p:cNvSpPr/>
            <p:nvPr/>
          </p:nvSpPr>
          <p:spPr>
            <a:xfrm>
              <a:off x="1783677"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41" name="Google Shape;741;p54"/>
            <p:cNvSpPr/>
            <p:nvPr/>
          </p:nvSpPr>
          <p:spPr>
            <a:xfrm>
              <a:off x="1552500"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cxnSp>
          <p:nvCxnSpPr>
            <p:cNvPr id="742" name="Google Shape;742;p54"/>
            <p:cNvCxnSpPr>
              <a:stCxn id="727" idx="2"/>
              <a:endCxn id="733" idx="0"/>
            </p:cNvCxnSpPr>
            <p:nvPr/>
          </p:nvCxnSpPr>
          <p:spPr>
            <a:xfrm flipH="1">
              <a:off x="320815"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743" name="Google Shape;743;p54"/>
            <p:cNvCxnSpPr>
              <a:stCxn id="727" idx="2"/>
              <a:endCxn id="735" idx="0"/>
            </p:cNvCxnSpPr>
            <p:nvPr/>
          </p:nvCxnSpPr>
          <p:spPr>
            <a:xfrm>
              <a:off x="552115"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744" name="Google Shape;744;p54"/>
            <p:cNvCxnSpPr>
              <a:stCxn id="727" idx="2"/>
              <a:endCxn id="734" idx="0"/>
            </p:cNvCxnSpPr>
            <p:nvPr/>
          </p:nvCxnSpPr>
          <p:spPr>
            <a:xfrm>
              <a:off x="552115"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745" name="Google Shape;745;p54"/>
            <p:cNvCxnSpPr>
              <a:stCxn id="729" idx="2"/>
              <a:endCxn id="739" idx="0"/>
            </p:cNvCxnSpPr>
            <p:nvPr/>
          </p:nvCxnSpPr>
          <p:spPr>
            <a:xfrm flipH="1">
              <a:off x="1410464"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746" name="Google Shape;746;p54"/>
            <p:cNvCxnSpPr>
              <a:stCxn id="729" idx="2"/>
              <a:endCxn id="741" idx="0"/>
            </p:cNvCxnSpPr>
            <p:nvPr/>
          </p:nvCxnSpPr>
          <p:spPr>
            <a:xfrm>
              <a:off x="1641764"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747" name="Google Shape;747;p54"/>
            <p:cNvCxnSpPr>
              <a:stCxn id="729" idx="2"/>
              <a:endCxn id="740" idx="0"/>
            </p:cNvCxnSpPr>
            <p:nvPr/>
          </p:nvCxnSpPr>
          <p:spPr>
            <a:xfrm>
              <a:off x="1641764"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748" name="Google Shape;748;p54"/>
            <p:cNvCxnSpPr>
              <a:stCxn id="728" idx="2"/>
              <a:endCxn id="736" idx="0"/>
            </p:cNvCxnSpPr>
            <p:nvPr/>
          </p:nvCxnSpPr>
          <p:spPr>
            <a:xfrm flipH="1">
              <a:off x="865640" y="2071090"/>
              <a:ext cx="231300" cy="153900"/>
            </a:xfrm>
            <a:prstGeom prst="straightConnector1">
              <a:avLst/>
            </a:prstGeom>
            <a:noFill/>
            <a:ln w="19050" cap="flat" cmpd="sng">
              <a:solidFill>
                <a:srgbClr val="FF0000"/>
              </a:solidFill>
              <a:prstDash val="solid"/>
              <a:round/>
              <a:headEnd type="none" w="med" len="med"/>
              <a:tailEnd type="none" w="med" len="med"/>
            </a:ln>
          </p:spPr>
        </p:cxnSp>
        <p:cxnSp>
          <p:nvCxnSpPr>
            <p:cNvPr id="749" name="Google Shape;749;p54"/>
            <p:cNvCxnSpPr>
              <a:stCxn id="728" idx="2"/>
              <a:endCxn id="738" idx="0"/>
            </p:cNvCxnSpPr>
            <p:nvPr/>
          </p:nvCxnSpPr>
          <p:spPr>
            <a:xfrm>
              <a:off x="1096940" y="2071090"/>
              <a:ext cx="0" cy="153900"/>
            </a:xfrm>
            <a:prstGeom prst="straightConnector1">
              <a:avLst/>
            </a:prstGeom>
            <a:noFill/>
            <a:ln w="19050" cap="flat" cmpd="sng">
              <a:solidFill>
                <a:schemeClr val="dk2"/>
              </a:solidFill>
              <a:prstDash val="solid"/>
              <a:round/>
              <a:headEnd type="none" w="med" len="med"/>
              <a:tailEnd type="none" w="med" len="med"/>
            </a:ln>
          </p:spPr>
        </p:cxnSp>
        <p:cxnSp>
          <p:nvCxnSpPr>
            <p:cNvPr id="750" name="Google Shape;750;p54"/>
            <p:cNvCxnSpPr>
              <a:stCxn id="728" idx="2"/>
              <a:endCxn id="737" idx="0"/>
            </p:cNvCxnSpPr>
            <p:nvPr/>
          </p:nvCxnSpPr>
          <p:spPr>
            <a:xfrm>
              <a:off x="1096940" y="2071090"/>
              <a:ext cx="231300" cy="153900"/>
            </a:xfrm>
            <a:prstGeom prst="straightConnector1">
              <a:avLst/>
            </a:prstGeom>
            <a:noFill/>
            <a:ln w="19050" cap="flat" cmpd="sng">
              <a:solidFill>
                <a:srgbClr val="0000FF"/>
              </a:solidFill>
              <a:prstDash val="solid"/>
              <a:round/>
              <a:headEnd type="none" w="med" len="med"/>
              <a:tailEnd type="none" w="med" len="med"/>
            </a:ln>
          </p:spPr>
        </p:cxnSp>
      </p:grpSp>
      <p:grpSp>
        <p:nvGrpSpPr>
          <p:cNvPr id="751" name="Google Shape;751;p54"/>
          <p:cNvGrpSpPr/>
          <p:nvPr/>
        </p:nvGrpSpPr>
        <p:grpSpPr>
          <a:xfrm>
            <a:off x="4218875" y="3888500"/>
            <a:ext cx="1730502" cy="900207"/>
            <a:chOff x="231675" y="1622000"/>
            <a:chExt cx="1730502" cy="900207"/>
          </a:xfrm>
        </p:grpSpPr>
        <p:sp>
          <p:nvSpPr>
            <p:cNvPr id="752" name="Google Shape;752;p54"/>
            <p:cNvSpPr/>
            <p:nvPr/>
          </p:nvSpPr>
          <p:spPr>
            <a:xfrm>
              <a:off x="948081" y="1622000"/>
              <a:ext cx="297900" cy="124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753" name="Google Shape;753;p54"/>
            <p:cNvSpPr/>
            <p:nvPr/>
          </p:nvSpPr>
          <p:spPr>
            <a:xfrm>
              <a:off x="453565"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754" name="Google Shape;754;p54"/>
            <p:cNvSpPr/>
            <p:nvPr/>
          </p:nvSpPr>
          <p:spPr>
            <a:xfrm>
              <a:off x="998390" y="1926490"/>
              <a:ext cx="197100" cy="1446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755" name="Google Shape;755;p54"/>
            <p:cNvSpPr/>
            <p:nvPr/>
          </p:nvSpPr>
          <p:spPr>
            <a:xfrm>
              <a:off x="1543214" y="1926490"/>
              <a:ext cx="197100" cy="1446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cxnSp>
          <p:nvCxnSpPr>
            <p:cNvPr id="756" name="Google Shape;756;p54"/>
            <p:cNvCxnSpPr>
              <a:stCxn id="752" idx="2"/>
              <a:endCxn id="753" idx="0"/>
            </p:cNvCxnSpPr>
            <p:nvPr/>
          </p:nvCxnSpPr>
          <p:spPr>
            <a:xfrm flipH="1">
              <a:off x="552231" y="1746500"/>
              <a:ext cx="544800" cy="180000"/>
            </a:xfrm>
            <a:prstGeom prst="straightConnector1">
              <a:avLst/>
            </a:prstGeom>
            <a:noFill/>
            <a:ln w="19050" cap="flat" cmpd="sng">
              <a:solidFill>
                <a:srgbClr val="FF0000"/>
              </a:solidFill>
              <a:prstDash val="solid"/>
              <a:round/>
              <a:headEnd type="none" w="med" len="med"/>
              <a:tailEnd type="none" w="med" len="med"/>
            </a:ln>
          </p:spPr>
        </p:cxnSp>
        <p:cxnSp>
          <p:nvCxnSpPr>
            <p:cNvPr id="757" name="Google Shape;757;p54"/>
            <p:cNvCxnSpPr>
              <a:stCxn id="752" idx="2"/>
              <a:endCxn id="754" idx="0"/>
            </p:cNvCxnSpPr>
            <p:nvPr/>
          </p:nvCxnSpPr>
          <p:spPr>
            <a:xfrm>
              <a:off x="1097031" y="1746500"/>
              <a:ext cx="0" cy="180000"/>
            </a:xfrm>
            <a:prstGeom prst="straightConnector1">
              <a:avLst/>
            </a:prstGeom>
            <a:noFill/>
            <a:ln w="19050" cap="flat" cmpd="sng">
              <a:solidFill>
                <a:schemeClr val="dk2"/>
              </a:solidFill>
              <a:prstDash val="solid"/>
              <a:round/>
              <a:headEnd type="none" w="med" len="med"/>
              <a:tailEnd type="none" w="med" len="med"/>
            </a:ln>
          </p:spPr>
        </p:cxnSp>
        <p:cxnSp>
          <p:nvCxnSpPr>
            <p:cNvPr id="758" name="Google Shape;758;p54"/>
            <p:cNvCxnSpPr>
              <a:stCxn id="752" idx="2"/>
              <a:endCxn id="755" idx="0"/>
            </p:cNvCxnSpPr>
            <p:nvPr/>
          </p:nvCxnSpPr>
          <p:spPr>
            <a:xfrm>
              <a:off x="1097031" y="1746500"/>
              <a:ext cx="544800" cy="180000"/>
            </a:xfrm>
            <a:prstGeom prst="straightConnector1">
              <a:avLst/>
            </a:prstGeom>
            <a:noFill/>
            <a:ln w="19050" cap="flat" cmpd="sng">
              <a:solidFill>
                <a:srgbClr val="0000FF"/>
              </a:solidFill>
              <a:prstDash val="solid"/>
              <a:round/>
              <a:headEnd type="none" w="med" len="med"/>
              <a:tailEnd type="none" w="med" len="med"/>
            </a:ln>
          </p:spPr>
        </p:cxnSp>
        <p:sp>
          <p:nvSpPr>
            <p:cNvPr id="759" name="Google Shape;759;p54"/>
            <p:cNvSpPr/>
            <p:nvPr/>
          </p:nvSpPr>
          <p:spPr>
            <a:xfrm>
              <a:off x="231675"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60" name="Google Shape;760;p54"/>
            <p:cNvSpPr/>
            <p:nvPr/>
          </p:nvSpPr>
          <p:spPr>
            <a:xfrm>
              <a:off x="694029"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61" name="Google Shape;761;p54"/>
            <p:cNvSpPr/>
            <p:nvPr/>
          </p:nvSpPr>
          <p:spPr>
            <a:xfrm>
              <a:off x="462852"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62" name="Google Shape;762;p54"/>
            <p:cNvSpPr/>
            <p:nvPr/>
          </p:nvSpPr>
          <p:spPr>
            <a:xfrm>
              <a:off x="776499"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63" name="Google Shape;763;p54"/>
            <p:cNvSpPr/>
            <p:nvPr/>
          </p:nvSpPr>
          <p:spPr>
            <a:xfrm>
              <a:off x="1238853" y="2225082"/>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64" name="Google Shape;764;p54"/>
            <p:cNvSpPr/>
            <p:nvPr/>
          </p:nvSpPr>
          <p:spPr>
            <a:xfrm>
              <a:off x="1007676" y="2225082"/>
              <a:ext cx="178500" cy="124500"/>
            </a:xfrm>
            <a:prstGeom prst="roundRect">
              <a:avLst>
                <a:gd name="adj" fmla="val 16667"/>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65" name="Google Shape;765;p54"/>
            <p:cNvSpPr/>
            <p:nvPr/>
          </p:nvSpPr>
          <p:spPr>
            <a:xfrm>
              <a:off x="1321323"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66" name="Google Shape;766;p54"/>
            <p:cNvSpPr/>
            <p:nvPr/>
          </p:nvSpPr>
          <p:spPr>
            <a:xfrm>
              <a:off x="1783677"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sp>
          <p:nvSpPr>
            <p:cNvPr id="767" name="Google Shape;767;p54"/>
            <p:cNvSpPr/>
            <p:nvPr/>
          </p:nvSpPr>
          <p:spPr>
            <a:xfrm>
              <a:off x="1552500" y="2397707"/>
              <a:ext cx="178500" cy="1245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
            </a:p>
          </p:txBody>
        </p:sp>
        <p:cxnSp>
          <p:nvCxnSpPr>
            <p:cNvPr id="768" name="Google Shape;768;p54"/>
            <p:cNvCxnSpPr>
              <a:stCxn id="753" idx="2"/>
              <a:endCxn id="759" idx="0"/>
            </p:cNvCxnSpPr>
            <p:nvPr/>
          </p:nvCxnSpPr>
          <p:spPr>
            <a:xfrm flipH="1">
              <a:off x="320815"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769" name="Google Shape;769;p54"/>
            <p:cNvCxnSpPr>
              <a:stCxn id="753" idx="2"/>
              <a:endCxn id="761" idx="0"/>
            </p:cNvCxnSpPr>
            <p:nvPr/>
          </p:nvCxnSpPr>
          <p:spPr>
            <a:xfrm>
              <a:off x="552115"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770" name="Google Shape;770;p54"/>
            <p:cNvCxnSpPr>
              <a:stCxn id="753" idx="2"/>
              <a:endCxn id="760" idx="0"/>
            </p:cNvCxnSpPr>
            <p:nvPr/>
          </p:nvCxnSpPr>
          <p:spPr>
            <a:xfrm>
              <a:off x="552115"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771" name="Google Shape;771;p54"/>
            <p:cNvCxnSpPr>
              <a:stCxn id="755" idx="2"/>
              <a:endCxn id="765" idx="0"/>
            </p:cNvCxnSpPr>
            <p:nvPr/>
          </p:nvCxnSpPr>
          <p:spPr>
            <a:xfrm flipH="1">
              <a:off x="1410464" y="2071090"/>
              <a:ext cx="231300" cy="326700"/>
            </a:xfrm>
            <a:prstGeom prst="straightConnector1">
              <a:avLst/>
            </a:prstGeom>
            <a:noFill/>
            <a:ln w="19050" cap="flat" cmpd="sng">
              <a:solidFill>
                <a:srgbClr val="FF0000"/>
              </a:solidFill>
              <a:prstDash val="solid"/>
              <a:round/>
              <a:headEnd type="none" w="med" len="med"/>
              <a:tailEnd type="none" w="med" len="med"/>
            </a:ln>
          </p:spPr>
        </p:cxnSp>
        <p:cxnSp>
          <p:nvCxnSpPr>
            <p:cNvPr id="772" name="Google Shape;772;p54"/>
            <p:cNvCxnSpPr>
              <a:stCxn id="755" idx="2"/>
              <a:endCxn id="767" idx="0"/>
            </p:cNvCxnSpPr>
            <p:nvPr/>
          </p:nvCxnSpPr>
          <p:spPr>
            <a:xfrm>
              <a:off x="1641764" y="2071090"/>
              <a:ext cx="0" cy="326700"/>
            </a:xfrm>
            <a:prstGeom prst="straightConnector1">
              <a:avLst/>
            </a:prstGeom>
            <a:noFill/>
            <a:ln w="19050" cap="flat" cmpd="sng">
              <a:solidFill>
                <a:schemeClr val="dk2"/>
              </a:solidFill>
              <a:prstDash val="solid"/>
              <a:round/>
              <a:headEnd type="none" w="med" len="med"/>
              <a:tailEnd type="none" w="med" len="med"/>
            </a:ln>
          </p:spPr>
        </p:cxnSp>
        <p:cxnSp>
          <p:nvCxnSpPr>
            <p:cNvPr id="773" name="Google Shape;773;p54"/>
            <p:cNvCxnSpPr>
              <a:stCxn id="755" idx="2"/>
              <a:endCxn id="766" idx="0"/>
            </p:cNvCxnSpPr>
            <p:nvPr/>
          </p:nvCxnSpPr>
          <p:spPr>
            <a:xfrm>
              <a:off x="1641764" y="2071090"/>
              <a:ext cx="231300" cy="326700"/>
            </a:xfrm>
            <a:prstGeom prst="straightConnector1">
              <a:avLst/>
            </a:prstGeom>
            <a:noFill/>
            <a:ln w="19050" cap="flat" cmpd="sng">
              <a:solidFill>
                <a:srgbClr val="0000FF"/>
              </a:solidFill>
              <a:prstDash val="solid"/>
              <a:round/>
              <a:headEnd type="none" w="med" len="med"/>
              <a:tailEnd type="none" w="med" len="med"/>
            </a:ln>
          </p:spPr>
        </p:cxnSp>
        <p:cxnSp>
          <p:nvCxnSpPr>
            <p:cNvPr id="774" name="Google Shape;774;p54"/>
            <p:cNvCxnSpPr>
              <a:stCxn id="754" idx="2"/>
              <a:endCxn id="762" idx="0"/>
            </p:cNvCxnSpPr>
            <p:nvPr/>
          </p:nvCxnSpPr>
          <p:spPr>
            <a:xfrm flipH="1">
              <a:off x="865640" y="2071090"/>
              <a:ext cx="231300" cy="153900"/>
            </a:xfrm>
            <a:prstGeom prst="straightConnector1">
              <a:avLst/>
            </a:prstGeom>
            <a:noFill/>
            <a:ln w="19050" cap="flat" cmpd="sng">
              <a:solidFill>
                <a:srgbClr val="FF0000"/>
              </a:solidFill>
              <a:prstDash val="solid"/>
              <a:round/>
              <a:headEnd type="none" w="med" len="med"/>
              <a:tailEnd type="none" w="med" len="med"/>
            </a:ln>
          </p:spPr>
        </p:cxnSp>
        <p:cxnSp>
          <p:nvCxnSpPr>
            <p:cNvPr id="775" name="Google Shape;775;p54"/>
            <p:cNvCxnSpPr>
              <a:stCxn id="754" idx="2"/>
              <a:endCxn id="764" idx="0"/>
            </p:cNvCxnSpPr>
            <p:nvPr/>
          </p:nvCxnSpPr>
          <p:spPr>
            <a:xfrm>
              <a:off x="1096940" y="2071090"/>
              <a:ext cx="0" cy="153900"/>
            </a:xfrm>
            <a:prstGeom prst="straightConnector1">
              <a:avLst/>
            </a:prstGeom>
            <a:noFill/>
            <a:ln w="19050" cap="flat" cmpd="sng">
              <a:solidFill>
                <a:schemeClr val="dk2"/>
              </a:solidFill>
              <a:prstDash val="solid"/>
              <a:round/>
              <a:headEnd type="none" w="med" len="med"/>
              <a:tailEnd type="none" w="med" len="med"/>
            </a:ln>
          </p:spPr>
        </p:cxnSp>
        <p:cxnSp>
          <p:nvCxnSpPr>
            <p:cNvPr id="776" name="Google Shape;776;p54"/>
            <p:cNvCxnSpPr>
              <a:stCxn id="754" idx="2"/>
              <a:endCxn id="763" idx="0"/>
            </p:cNvCxnSpPr>
            <p:nvPr/>
          </p:nvCxnSpPr>
          <p:spPr>
            <a:xfrm>
              <a:off x="1096940" y="2071090"/>
              <a:ext cx="231300" cy="153900"/>
            </a:xfrm>
            <a:prstGeom prst="straightConnector1">
              <a:avLst/>
            </a:prstGeom>
            <a:noFill/>
            <a:ln w="19050" cap="flat" cmpd="sng">
              <a:solidFill>
                <a:srgbClr val="0000FF"/>
              </a:solidFill>
              <a:prstDash val="solid"/>
              <a:round/>
              <a:headEnd type="none" w="med" len="med"/>
              <a:tailEnd type="none" w="med" len="med"/>
            </a:ln>
          </p:spPr>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80" name="Shape 780"/>
        <p:cNvGrpSpPr/>
        <p:nvPr/>
      </p:nvGrpSpPr>
      <p:grpSpPr>
        <a:xfrm>
          <a:off x="0" y="0"/>
          <a:ext cx="0" cy="0"/>
          <a:chOff x="0" y="0"/>
          <a:chExt cx="0" cy="0"/>
        </a:xfrm>
      </p:grpSpPr>
      <p:sp>
        <p:nvSpPr>
          <p:cNvPr id="781" name="Google Shape;781;p5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9 Coins: Validation</a:t>
            </a:r>
            <a:endParaRPr lang="en-GB"/>
          </a:p>
        </p:txBody>
      </p:sp>
      <p:sp>
        <p:nvSpPr>
          <p:cNvPr id="782" name="Google Shape;782;p55"/>
          <p:cNvSpPr txBox="1"/>
          <p:nvPr>
            <p:ph type="body" idx="1"/>
          </p:nvPr>
        </p:nvSpPr>
        <p:spPr>
          <a:xfrm>
            <a:off x="107050" y="402200"/>
            <a:ext cx="8520600" cy="1177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To verify that our scheme works, let's check every single case.</a:t>
            </a:r>
            <a:endParaRPr lang="en-GB"/>
          </a:p>
          <a:p>
            <a:pPr marL="0" lvl="0" indent="0" algn="l" rtl="0">
              <a:spcBef>
                <a:spcPts val="600"/>
              </a:spcBef>
              <a:spcAft>
                <a:spcPts val="0"/>
              </a:spcAft>
              <a:buNone/>
            </a:pPr>
            <a:r>
              <a:rPr lang="en-GB"/>
              <a:t>There are nine "universes" that we could start in (1 is counterfeit, 2 is counterfeit, etc.). We can verify that in each universe, we yield the correct result</a:t>
            </a:r>
            <a:endParaRPr lang="en-GB"/>
          </a:p>
        </p:txBody>
      </p:sp>
      <p:pic>
        <p:nvPicPr>
          <p:cNvPr id="783" name="Google Shape;783;p55"/>
          <p:cNvPicPr preferRelativeResize="0"/>
          <p:nvPr/>
        </p:nvPicPr>
        <p:blipFill>
          <a:blip r:embed="rId1"/>
          <a:stretch>
            <a:fillRect/>
          </a:stretch>
        </p:blipFill>
        <p:spPr>
          <a:xfrm>
            <a:off x="7081474" y="3143674"/>
            <a:ext cx="2051075" cy="1774176"/>
          </a:xfrm>
          <a:prstGeom prst="rect">
            <a:avLst/>
          </a:prstGeom>
          <a:noFill/>
          <a:ln>
            <a:noFill/>
          </a:ln>
        </p:spPr>
      </p:pic>
      <p:sp>
        <p:nvSpPr>
          <p:cNvPr id="784" name="Google Shape;784;p55"/>
          <p:cNvSpPr/>
          <p:nvPr/>
        </p:nvSpPr>
        <p:spPr>
          <a:xfrm>
            <a:off x="518750" y="19160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 fake</a:t>
            </a:r>
            <a:endParaRPr lang="en-GB"/>
          </a:p>
        </p:txBody>
      </p:sp>
      <p:sp>
        <p:nvSpPr>
          <p:cNvPr id="785" name="Google Shape;785;p55"/>
          <p:cNvSpPr/>
          <p:nvPr/>
        </p:nvSpPr>
        <p:spPr>
          <a:xfrm>
            <a:off x="2600075" y="19160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r>
              <a:rPr lang="en-GB"/>
              <a:t> fake</a:t>
            </a:r>
            <a:endParaRPr lang="en-GB"/>
          </a:p>
        </p:txBody>
      </p:sp>
      <p:sp>
        <p:nvSpPr>
          <p:cNvPr id="786" name="Google Shape;786;p55"/>
          <p:cNvSpPr/>
          <p:nvPr/>
        </p:nvSpPr>
        <p:spPr>
          <a:xfrm>
            <a:off x="4681400" y="19160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r>
              <a:rPr lang="en-GB"/>
              <a:t> fake</a:t>
            </a:r>
            <a:endParaRPr lang="en-GB"/>
          </a:p>
        </p:txBody>
      </p:sp>
      <p:sp>
        <p:nvSpPr>
          <p:cNvPr id="787" name="Google Shape;787;p55"/>
          <p:cNvSpPr/>
          <p:nvPr/>
        </p:nvSpPr>
        <p:spPr>
          <a:xfrm>
            <a:off x="518750" y="30165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r>
              <a:rPr lang="en-GB"/>
              <a:t> fake</a:t>
            </a:r>
            <a:endParaRPr lang="en-GB"/>
          </a:p>
        </p:txBody>
      </p:sp>
      <p:sp>
        <p:nvSpPr>
          <p:cNvPr id="788" name="Google Shape;788;p55"/>
          <p:cNvSpPr/>
          <p:nvPr/>
        </p:nvSpPr>
        <p:spPr>
          <a:xfrm>
            <a:off x="2600075" y="30165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r>
              <a:rPr lang="en-GB"/>
              <a:t> fake</a:t>
            </a:r>
            <a:endParaRPr lang="en-GB"/>
          </a:p>
        </p:txBody>
      </p:sp>
      <p:sp>
        <p:nvSpPr>
          <p:cNvPr id="789" name="Google Shape;789;p55"/>
          <p:cNvSpPr/>
          <p:nvPr/>
        </p:nvSpPr>
        <p:spPr>
          <a:xfrm>
            <a:off x="4681400" y="30165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r>
              <a:rPr lang="en-GB"/>
              <a:t> fake</a:t>
            </a:r>
            <a:endParaRPr lang="en-GB"/>
          </a:p>
        </p:txBody>
      </p:sp>
      <p:sp>
        <p:nvSpPr>
          <p:cNvPr id="790" name="Google Shape;790;p55"/>
          <p:cNvSpPr/>
          <p:nvPr/>
        </p:nvSpPr>
        <p:spPr>
          <a:xfrm>
            <a:off x="518750" y="411700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a:t>
            </a:r>
            <a:r>
              <a:rPr lang="en-GB"/>
              <a:t> fake</a:t>
            </a:r>
            <a:endParaRPr lang="en-GB"/>
          </a:p>
        </p:txBody>
      </p:sp>
      <p:sp>
        <p:nvSpPr>
          <p:cNvPr id="791" name="Google Shape;791;p55"/>
          <p:cNvSpPr/>
          <p:nvPr/>
        </p:nvSpPr>
        <p:spPr>
          <a:xfrm>
            <a:off x="2600075" y="411700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r>
              <a:rPr lang="en-GB"/>
              <a:t> fake</a:t>
            </a:r>
            <a:endParaRPr lang="en-GB"/>
          </a:p>
        </p:txBody>
      </p:sp>
      <p:sp>
        <p:nvSpPr>
          <p:cNvPr id="792" name="Google Shape;792;p55"/>
          <p:cNvSpPr/>
          <p:nvPr/>
        </p:nvSpPr>
        <p:spPr>
          <a:xfrm>
            <a:off x="4681400" y="411700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9</a:t>
            </a:r>
            <a:r>
              <a:rPr lang="en-GB"/>
              <a:t> fake</a:t>
            </a: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96" name="Shape 796"/>
        <p:cNvGrpSpPr/>
        <p:nvPr/>
      </p:nvGrpSpPr>
      <p:grpSpPr>
        <a:xfrm>
          <a:off x="0" y="0"/>
          <a:ext cx="0" cy="0"/>
          <a:chOff x="0" y="0"/>
          <a:chExt cx="0" cy="0"/>
        </a:xfrm>
      </p:grpSpPr>
      <p:sp>
        <p:nvSpPr>
          <p:cNvPr id="797" name="Google Shape;797;p5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10</a:t>
            </a:r>
            <a:r>
              <a:rPr lang="en-GB"/>
              <a:t> Coins</a:t>
            </a:r>
            <a:endParaRPr lang="en-GB"/>
          </a:p>
        </p:txBody>
      </p:sp>
      <p:sp>
        <p:nvSpPr>
          <p:cNvPr id="798" name="Google Shape;798;p5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With 9 coins, we can find the counterfeit coin in 2 weighings.</a:t>
            </a:r>
            <a:endParaRPr lang="en-GB"/>
          </a:p>
          <a:p>
            <a:pPr marL="0" lvl="0" indent="0" algn="l" rtl="0">
              <a:spcBef>
                <a:spcPts val="600"/>
              </a:spcBef>
              <a:spcAft>
                <a:spcPts val="0"/>
              </a:spcAft>
              <a:buNone/>
            </a:pPr>
            <a:r>
              <a:rPr lang="en-GB"/>
              <a:t>Question: Can we do this with 10 coins?</a:t>
            </a:r>
            <a:endParaRPr lang="en-GB"/>
          </a:p>
        </p:txBody>
      </p:sp>
      <p:pic>
        <p:nvPicPr>
          <p:cNvPr id="799" name="Google Shape;799;p56"/>
          <p:cNvPicPr preferRelativeResize="0"/>
          <p:nvPr/>
        </p:nvPicPr>
        <p:blipFill>
          <a:blip r:embed="rId1"/>
          <a:stretch>
            <a:fillRect/>
          </a:stretch>
        </p:blipFill>
        <p:spPr>
          <a:xfrm>
            <a:off x="7081474" y="3143674"/>
            <a:ext cx="2051075" cy="1774176"/>
          </a:xfrm>
          <a:prstGeom prst="rect">
            <a:avLst/>
          </a:prstGeom>
          <a:noFill/>
          <a:ln>
            <a:noFill/>
          </a:ln>
        </p:spPr>
      </p:pic>
      <p:sp>
        <p:nvSpPr>
          <p:cNvPr id="800" name="Google Shape;800;p56"/>
          <p:cNvSpPr/>
          <p:nvPr/>
        </p:nvSpPr>
        <p:spPr>
          <a:xfrm>
            <a:off x="47982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1</a:t>
            </a:r>
            <a:endParaRPr>
              <a:latin typeface="Roboto" panose="02000000000000000000"/>
              <a:ea typeface="Roboto" panose="02000000000000000000"/>
              <a:cs typeface="Roboto" panose="02000000000000000000"/>
              <a:sym typeface="Roboto" panose="02000000000000000000"/>
            </a:endParaRPr>
          </a:p>
        </p:txBody>
      </p:sp>
      <p:sp>
        <p:nvSpPr>
          <p:cNvPr id="801" name="Google Shape;801;p56"/>
          <p:cNvSpPr/>
          <p:nvPr/>
        </p:nvSpPr>
        <p:spPr>
          <a:xfrm>
            <a:off x="111722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2</a:t>
            </a:r>
            <a:endParaRPr>
              <a:latin typeface="Roboto" panose="02000000000000000000"/>
              <a:ea typeface="Roboto" panose="02000000000000000000"/>
              <a:cs typeface="Roboto" panose="02000000000000000000"/>
              <a:sym typeface="Roboto" panose="02000000000000000000"/>
            </a:endParaRPr>
          </a:p>
        </p:txBody>
      </p:sp>
      <p:sp>
        <p:nvSpPr>
          <p:cNvPr id="802" name="Google Shape;802;p56"/>
          <p:cNvSpPr/>
          <p:nvPr/>
        </p:nvSpPr>
        <p:spPr>
          <a:xfrm>
            <a:off x="175462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3</a:t>
            </a:r>
            <a:endParaRPr>
              <a:latin typeface="Roboto" panose="02000000000000000000"/>
              <a:ea typeface="Roboto" panose="02000000000000000000"/>
              <a:cs typeface="Roboto" panose="02000000000000000000"/>
              <a:sym typeface="Roboto" panose="02000000000000000000"/>
            </a:endParaRPr>
          </a:p>
        </p:txBody>
      </p:sp>
      <p:sp>
        <p:nvSpPr>
          <p:cNvPr id="803" name="Google Shape;803;p56"/>
          <p:cNvSpPr/>
          <p:nvPr/>
        </p:nvSpPr>
        <p:spPr>
          <a:xfrm>
            <a:off x="2383200"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4</a:t>
            </a:r>
            <a:endParaRPr>
              <a:latin typeface="Roboto" panose="02000000000000000000"/>
              <a:ea typeface="Roboto" panose="02000000000000000000"/>
              <a:cs typeface="Roboto" panose="02000000000000000000"/>
              <a:sym typeface="Roboto" panose="02000000000000000000"/>
            </a:endParaRPr>
          </a:p>
        </p:txBody>
      </p:sp>
      <p:sp>
        <p:nvSpPr>
          <p:cNvPr id="804" name="Google Shape;804;p56"/>
          <p:cNvSpPr/>
          <p:nvPr/>
        </p:nvSpPr>
        <p:spPr>
          <a:xfrm>
            <a:off x="3020600"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5</a:t>
            </a:r>
            <a:endParaRPr>
              <a:latin typeface="Roboto" panose="02000000000000000000"/>
              <a:ea typeface="Roboto" panose="02000000000000000000"/>
              <a:cs typeface="Roboto" panose="02000000000000000000"/>
              <a:sym typeface="Roboto" panose="02000000000000000000"/>
            </a:endParaRPr>
          </a:p>
        </p:txBody>
      </p:sp>
      <p:sp>
        <p:nvSpPr>
          <p:cNvPr id="805" name="Google Shape;805;p56"/>
          <p:cNvSpPr/>
          <p:nvPr/>
        </p:nvSpPr>
        <p:spPr>
          <a:xfrm>
            <a:off x="3658000"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6</a:t>
            </a:r>
            <a:endParaRPr>
              <a:latin typeface="Roboto" panose="02000000000000000000"/>
              <a:ea typeface="Roboto" panose="02000000000000000000"/>
              <a:cs typeface="Roboto" panose="02000000000000000000"/>
              <a:sym typeface="Roboto" panose="02000000000000000000"/>
            </a:endParaRPr>
          </a:p>
        </p:txBody>
      </p:sp>
      <p:sp>
        <p:nvSpPr>
          <p:cNvPr id="806" name="Google Shape;806;p56"/>
          <p:cNvSpPr/>
          <p:nvPr/>
        </p:nvSpPr>
        <p:spPr>
          <a:xfrm>
            <a:off x="428657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7</a:t>
            </a:r>
            <a:endParaRPr>
              <a:latin typeface="Roboto" panose="02000000000000000000"/>
              <a:ea typeface="Roboto" panose="02000000000000000000"/>
              <a:cs typeface="Roboto" panose="02000000000000000000"/>
              <a:sym typeface="Roboto" panose="02000000000000000000"/>
            </a:endParaRPr>
          </a:p>
        </p:txBody>
      </p:sp>
      <p:sp>
        <p:nvSpPr>
          <p:cNvPr id="807" name="Google Shape;807;p56"/>
          <p:cNvSpPr/>
          <p:nvPr/>
        </p:nvSpPr>
        <p:spPr>
          <a:xfrm>
            <a:off x="492397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8</a:t>
            </a:r>
            <a:endParaRPr>
              <a:latin typeface="Roboto" panose="02000000000000000000"/>
              <a:ea typeface="Roboto" panose="02000000000000000000"/>
              <a:cs typeface="Roboto" panose="02000000000000000000"/>
              <a:sym typeface="Roboto" panose="02000000000000000000"/>
            </a:endParaRPr>
          </a:p>
        </p:txBody>
      </p:sp>
      <p:sp>
        <p:nvSpPr>
          <p:cNvPr id="808" name="Google Shape;808;p56"/>
          <p:cNvSpPr/>
          <p:nvPr/>
        </p:nvSpPr>
        <p:spPr>
          <a:xfrm>
            <a:off x="556137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9</a:t>
            </a:r>
            <a:endParaRPr>
              <a:latin typeface="Roboto" panose="02000000000000000000"/>
              <a:ea typeface="Roboto" panose="02000000000000000000"/>
              <a:cs typeface="Roboto" panose="02000000000000000000"/>
              <a:sym typeface="Roboto" panose="02000000000000000000"/>
            </a:endParaRPr>
          </a:p>
        </p:txBody>
      </p:sp>
      <p:sp>
        <p:nvSpPr>
          <p:cNvPr id="809" name="Google Shape;809;p56"/>
          <p:cNvSpPr/>
          <p:nvPr/>
        </p:nvSpPr>
        <p:spPr>
          <a:xfrm>
            <a:off x="619877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10</a:t>
            </a:r>
            <a:endParaRPr sz="11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813" name="Shape 813"/>
        <p:cNvGrpSpPr/>
        <p:nvPr/>
      </p:nvGrpSpPr>
      <p:grpSpPr>
        <a:xfrm>
          <a:off x="0" y="0"/>
          <a:ext cx="0" cy="0"/>
          <a:chOff x="0" y="0"/>
          <a:chExt cx="0" cy="0"/>
        </a:xfrm>
      </p:grpSpPr>
      <p:sp>
        <p:nvSpPr>
          <p:cNvPr id="814" name="Google Shape;814;p5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10</a:t>
            </a:r>
            <a:r>
              <a:rPr lang="en-GB"/>
              <a:t> Coins: Proof of impossibility</a:t>
            </a:r>
            <a:endParaRPr lang="en-GB"/>
          </a:p>
        </p:txBody>
      </p:sp>
      <p:sp>
        <p:nvSpPr>
          <p:cNvPr id="815" name="Google Shape;815;p57"/>
          <p:cNvSpPr txBox="1"/>
          <p:nvPr>
            <p:ph type="body" idx="1"/>
          </p:nvPr>
        </p:nvSpPr>
        <p:spPr>
          <a:xfrm>
            <a:off x="107050" y="402200"/>
            <a:ext cx="8520600" cy="5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No: With a two-layer decision tree, we have at most 9 leaves, but there are 10 possible universes.</a:t>
            </a:r>
            <a:endParaRPr lang="en-GB"/>
          </a:p>
        </p:txBody>
      </p:sp>
      <p:sp>
        <p:nvSpPr>
          <p:cNvPr id="816" name="Google Shape;816;p57"/>
          <p:cNvSpPr/>
          <p:nvPr/>
        </p:nvSpPr>
        <p:spPr>
          <a:xfrm>
            <a:off x="3649350" y="985200"/>
            <a:ext cx="1221900" cy="510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57"/>
          <p:cNvSpPr/>
          <p:nvPr/>
        </p:nvSpPr>
        <p:spPr>
          <a:xfrm>
            <a:off x="1620500" y="200830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57"/>
          <p:cNvSpPr/>
          <p:nvPr/>
        </p:nvSpPr>
        <p:spPr>
          <a:xfrm>
            <a:off x="3855750" y="200830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57"/>
          <p:cNvSpPr/>
          <p:nvPr/>
        </p:nvSpPr>
        <p:spPr>
          <a:xfrm>
            <a:off x="6091000" y="200830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20" name="Google Shape;820;p57"/>
          <p:cNvCxnSpPr>
            <a:stCxn id="816" idx="2"/>
            <a:endCxn id="817" idx="0"/>
          </p:cNvCxnSpPr>
          <p:nvPr/>
        </p:nvCxnSpPr>
        <p:spPr>
          <a:xfrm flipH="1">
            <a:off x="2025000" y="1495500"/>
            <a:ext cx="2235300" cy="512700"/>
          </a:xfrm>
          <a:prstGeom prst="straightConnector1">
            <a:avLst/>
          </a:prstGeom>
          <a:noFill/>
          <a:ln w="38100" cap="flat" cmpd="sng">
            <a:solidFill>
              <a:srgbClr val="FF0000"/>
            </a:solidFill>
            <a:prstDash val="solid"/>
            <a:round/>
            <a:headEnd type="none" w="med" len="med"/>
            <a:tailEnd type="none" w="med" len="med"/>
          </a:ln>
        </p:spPr>
      </p:cxnSp>
      <p:cxnSp>
        <p:nvCxnSpPr>
          <p:cNvPr id="821" name="Google Shape;821;p57"/>
          <p:cNvCxnSpPr>
            <a:stCxn id="816" idx="2"/>
            <a:endCxn id="818" idx="0"/>
          </p:cNvCxnSpPr>
          <p:nvPr/>
        </p:nvCxnSpPr>
        <p:spPr>
          <a:xfrm>
            <a:off x="4260300" y="1495500"/>
            <a:ext cx="0" cy="512700"/>
          </a:xfrm>
          <a:prstGeom prst="straightConnector1">
            <a:avLst/>
          </a:prstGeom>
          <a:noFill/>
          <a:ln w="38100" cap="flat" cmpd="sng">
            <a:solidFill>
              <a:schemeClr val="dk2"/>
            </a:solidFill>
            <a:prstDash val="solid"/>
            <a:round/>
            <a:headEnd type="none" w="med" len="med"/>
            <a:tailEnd type="none" w="med" len="med"/>
          </a:ln>
        </p:spPr>
      </p:cxnSp>
      <p:cxnSp>
        <p:nvCxnSpPr>
          <p:cNvPr id="822" name="Google Shape;822;p57"/>
          <p:cNvCxnSpPr>
            <a:stCxn id="816" idx="2"/>
            <a:endCxn id="819" idx="0"/>
          </p:cNvCxnSpPr>
          <p:nvPr/>
        </p:nvCxnSpPr>
        <p:spPr>
          <a:xfrm>
            <a:off x="4260300" y="1495500"/>
            <a:ext cx="2235300" cy="512700"/>
          </a:xfrm>
          <a:prstGeom prst="straightConnector1">
            <a:avLst/>
          </a:prstGeom>
          <a:noFill/>
          <a:ln w="38100" cap="flat" cmpd="sng">
            <a:solidFill>
              <a:srgbClr val="0000FF"/>
            </a:solidFill>
            <a:prstDash val="solid"/>
            <a:round/>
            <a:headEnd type="none" w="med" len="med"/>
            <a:tailEnd type="none" w="med" len="med"/>
          </a:ln>
        </p:spPr>
      </p:cxnSp>
      <p:sp>
        <p:nvSpPr>
          <p:cNvPr id="823" name="Google Shape;823;p57"/>
          <p:cNvSpPr txBox="1"/>
          <p:nvPr/>
        </p:nvSpPr>
        <p:spPr>
          <a:xfrm>
            <a:off x="2342075" y="1521063"/>
            <a:ext cx="6291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&gt;</a:t>
            </a:r>
            <a:endParaRPr lang="en-GB"/>
          </a:p>
        </p:txBody>
      </p:sp>
      <p:sp>
        <p:nvSpPr>
          <p:cNvPr id="824" name="Google Shape;824;p57"/>
          <p:cNvSpPr txBox="1"/>
          <p:nvPr/>
        </p:nvSpPr>
        <p:spPr>
          <a:xfrm>
            <a:off x="3945750" y="1521088"/>
            <a:ext cx="6291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lang="en-GB"/>
          </a:p>
        </p:txBody>
      </p:sp>
      <p:sp>
        <p:nvSpPr>
          <p:cNvPr id="825" name="Google Shape;825;p57"/>
          <p:cNvSpPr txBox="1"/>
          <p:nvPr/>
        </p:nvSpPr>
        <p:spPr>
          <a:xfrm>
            <a:off x="5718650" y="1521063"/>
            <a:ext cx="6291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&lt;</a:t>
            </a:r>
            <a:endParaRPr lang="en-GB"/>
          </a:p>
        </p:txBody>
      </p:sp>
      <p:sp>
        <p:nvSpPr>
          <p:cNvPr id="826" name="Google Shape;826;p57"/>
          <p:cNvSpPr/>
          <p:nvPr/>
        </p:nvSpPr>
        <p:spPr>
          <a:xfrm>
            <a:off x="7101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27" name="Google Shape;827;p57"/>
          <p:cNvSpPr/>
          <p:nvPr/>
        </p:nvSpPr>
        <p:spPr>
          <a:xfrm>
            <a:off x="26070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28" name="Google Shape;828;p57"/>
          <p:cNvSpPr/>
          <p:nvPr/>
        </p:nvSpPr>
        <p:spPr>
          <a:xfrm>
            <a:off x="165860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29" name="Google Shape;829;p57"/>
          <p:cNvSpPr/>
          <p:nvPr/>
        </p:nvSpPr>
        <p:spPr>
          <a:xfrm>
            <a:off x="2945400" y="32333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30" name="Google Shape;830;p57"/>
          <p:cNvSpPr/>
          <p:nvPr/>
        </p:nvSpPr>
        <p:spPr>
          <a:xfrm>
            <a:off x="4842300" y="32333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31" name="Google Shape;831;p57"/>
          <p:cNvSpPr/>
          <p:nvPr/>
        </p:nvSpPr>
        <p:spPr>
          <a:xfrm>
            <a:off x="3893850" y="32333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32" name="Google Shape;832;p57"/>
          <p:cNvSpPr/>
          <p:nvPr/>
        </p:nvSpPr>
        <p:spPr>
          <a:xfrm>
            <a:off x="51806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33" name="Google Shape;833;p57"/>
          <p:cNvSpPr/>
          <p:nvPr/>
        </p:nvSpPr>
        <p:spPr>
          <a:xfrm>
            <a:off x="70775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34" name="Google Shape;834;p57"/>
          <p:cNvSpPr/>
          <p:nvPr/>
        </p:nvSpPr>
        <p:spPr>
          <a:xfrm>
            <a:off x="612910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cxnSp>
        <p:nvCxnSpPr>
          <p:cNvPr id="835" name="Google Shape;835;p57"/>
          <p:cNvCxnSpPr>
            <a:stCxn id="817" idx="2"/>
            <a:endCxn id="826" idx="0"/>
          </p:cNvCxnSpPr>
          <p:nvPr/>
        </p:nvCxnSpPr>
        <p:spPr>
          <a:xfrm flipH="1">
            <a:off x="1076450" y="2602000"/>
            <a:ext cx="948600" cy="1339500"/>
          </a:xfrm>
          <a:prstGeom prst="straightConnector1">
            <a:avLst/>
          </a:prstGeom>
          <a:noFill/>
          <a:ln w="38100" cap="flat" cmpd="sng">
            <a:solidFill>
              <a:srgbClr val="FF0000"/>
            </a:solidFill>
            <a:prstDash val="solid"/>
            <a:round/>
            <a:headEnd type="none" w="med" len="med"/>
            <a:tailEnd type="none" w="med" len="med"/>
          </a:ln>
        </p:spPr>
      </p:cxnSp>
      <p:cxnSp>
        <p:nvCxnSpPr>
          <p:cNvPr id="836" name="Google Shape;836;p57"/>
          <p:cNvCxnSpPr>
            <a:stCxn id="817" idx="2"/>
            <a:endCxn id="828" idx="0"/>
          </p:cNvCxnSpPr>
          <p:nvPr/>
        </p:nvCxnSpPr>
        <p:spPr>
          <a:xfrm>
            <a:off x="2025050" y="2602000"/>
            <a:ext cx="0" cy="1339500"/>
          </a:xfrm>
          <a:prstGeom prst="straightConnector1">
            <a:avLst/>
          </a:prstGeom>
          <a:noFill/>
          <a:ln w="38100" cap="flat" cmpd="sng">
            <a:solidFill>
              <a:schemeClr val="dk2"/>
            </a:solidFill>
            <a:prstDash val="solid"/>
            <a:round/>
            <a:headEnd type="none" w="med" len="med"/>
            <a:tailEnd type="none" w="med" len="med"/>
          </a:ln>
        </p:spPr>
      </p:cxnSp>
      <p:cxnSp>
        <p:nvCxnSpPr>
          <p:cNvPr id="837" name="Google Shape;837;p57"/>
          <p:cNvCxnSpPr>
            <a:stCxn id="817" idx="2"/>
            <a:endCxn id="827" idx="0"/>
          </p:cNvCxnSpPr>
          <p:nvPr/>
        </p:nvCxnSpPr>
        <p:spPr>
          <a:xfrm>
            <a:off x="2025050" y="2602000"/>
            <a:ext cx="948600" cy="1339500"/>
          </a:xfrm>
          <a:prstGeom prst="straightConnector1">
            <a:avLst/>
          </a:prstGeom>
          <a:noFill/>
          <a:ln w="38100" cap="flat" cmpd="sng">
            <a:solidFill>
              <a:srgbClr val="0000FF"/>
            </a:solidFill>
            <a:prstDash val="solid"/>
            <a:round/>
            <a:headEnd type="none" w="med" len="med"/>
            <a:tailEnd type="none" w="med" len="med"/>
          </a:ln>
        </p:spPr>
      </p:cxnSp>
      <p:cxnSp>
        <p:nvCxnSpPr>
          <p:cNvPr id="838" name="Google Shape;838;p57"/>
          <p:cNvCxnSpPr>
            <a:stCxn id="819" idx="2"/>
            <a:endCxn id="832" idx="0"/>
          </p:cNvCxnSpPr>
          <p:nvPr/>
        </p:nvCxnSpPr>
        <p:spPr>
          <a:xfrm flipH="1">
            <a:off x="5546950" y="2602000"/>
            <a:ext cx="948600" cy="1339500"/>
          </a:xfrm>
          <a:prstGeom prst="straightConnector1">
            <a:avLst/>
          </a:prstGeom>
          <a:noFill/>
          <a:ln w="38100" cap="flat" cmpd="sng">
            <a:solidFill>
              <a:srgbClr val="FF0000"/>
            </a:solidFill>
            <a:prstDash val="solid"/>
            <a:round/>
            <a:headEnd type="none" w="med" len="med"/>
            <a:tailEnd type="none" w="med" len="med"/>
          </a:ln>
        </p:spPr>
      </p:cxnSp>
      <p:cxnSp>
        <p:nvCxnSpPr>
          <p:cNvPr id="839" name="Google Shape;839;p57"/>
          <p:cNvCxnSpPr>
            <a:stCxn id="819" idx="2"/>
            <a:endCxn id="834" idx="0"/>
          </p:cNvCxnSpPr>
          <p:nvPr/>
        </p:nvCxnSpPr>
        <p:spPr>
          <a:xfrm>
            <a:off x="6495550" y="2602000"/>
            <a:ext cx="0" cy="1339500"/>
          </a:xfrm>
          <a:prstGeom prst="straightConnector1">
            <a:avLst/>
          </a:prstGeom>
          <a:noFill/>
          <a:ln w="38100" cap="flat" cmpd="sng">
            <a:solidFill>
              <a:schemeClr val="dk2"/>
            </a:solidFill>
            <a:prstDash val="solid"/>
            <a:round/>
            <a:headEnd type="none" w="med" len="med"/>
            <a:tailEnd type="none" w="med" len="med"/>
          </a:ln>
        </p:spPr>
      </p:cxnSp>
      <p:cxnSp>
        <p:nvCxnSpPr>
          <p:cNvPr id="840" name="Google Shape;840;p57"/>
          <p:cNvCxnSpPr>
            <a:stCxn id="819" idx="2"/>
            <a:endCxn id="833" idx="0"/>
          </p:cNvCxnSpPr>
          <p:nvPr/>
        </p:nvCxnSpPr>
        <p:spPr>
          <a:xfrm>
            <a:off x="6495550" y="2602000"/>
            <a:ext cx="948600" cy="1339500"/>
          </a:xfrm>
          <a:prstGeom prst="straightConnector1">
            <a:avLst/>
          </a:prstGeom>
          <a:noFill/>
          <a:ln w="38100" cap="flat" cmpd="sng">
            <a:solidFill>
              <a:srgbClr val="0000FF"/>
            </a:solidFill>
            <a:prstDash val="solid"/>
            <a:round/>
            <a:headEnd type="none" w="med" len="med"/>
            <a:tailEnd type="none" w="med" len="med"/>
          </a:ln>
        </p:spPr>
      </p:cxnSp>
      <p:cxnSp>
        <p:nvCxnSpPr>
          <p:cNvPr id="841" name="Google Shape;841;p57"/>
          <p:cNvCxnSpPr>
            <a:stCxn id="818" idx="2"/>
            <a:endCxn id="829" idx="0"/>
          </p:cNvCxnSpPr>
          <p:nvPr/>
        </p:nvCxnSpPr>
        <p:spPr>
          <a:xfrm flipH="1">
            <a:off x="3311700" y="2602000"/>
            <a:ext cx="948600" cy="631200"/>
          </a:xfrm>
          <a:prstGeom prst="straightConnector1">
            <a:avLst/>
          </a:prstGeom>
          <a:noFill/>
          <a:ln w="38100" cap="flat" cmpd="sng">
            <a:solidFill>
              <a:srgbClr val="FF0000"/>
            </a:solidFill>
            <a:prstDash val="solid"/>
            <a:round/>
            <a:headEnd type="none" w="med" len="med"/>
            <a:tailEnd type="none" w="med" len="med"/>
          </a:ln>
        </p:spPr>
      </p:cxnSp>
      <p:cxnSp>
        <p:nvCxnSpPr>
          <p:cNvPr id="842" name="Google Shape;842;p57"/>
          <p:cNvCxnSpPr>
            <a:stCxn id="818" idx="2"/>
            <a:endCxn id="831" idx="0"/>
          </p:cNvCxnSpPr>
          <p:nvPr/>
        </p:nvCxnSpPr>
        <p:spPr>
          <a:xfrm>
            <a:off x="4260300" y="2602000"/>
            <a:ext cx="0" cy="631200"/>
          </a:xfrm>
          <a:prstGeom prst="straightConnector1">
            <a:avLst/>
          </a:prstGeom>
          <a:noFill/>
          <a:ln w="38100" cap="flat" cmpd="sng">
            <a:solidFill>
              <a:schemeClr val="dk2"/>
            </a:solidFill>
            <a:prstDash val="solid"/>
            <a:round/>
            <a:headEnd type="none" w="med" len="med"/>
            <a:tailEnd type="none" w="med" len="med"/>
          </a:ln>
        </p:spPr>
      </p:cxnSp>
      <p:cxnSp>
        <p:nvCxnSpPr>
          <p:cNvPr id="843" name="Google Shape;843;p57"/>
          <p:cNvCxnSpPr>
            <a:stCxn id="818" idx="2"/>
            <a:endCxn id="830" idx="0"/>
          </p:cNvCxnSpPr>
          <p:nvPr/>
        </p:nvCxnSpPr>
        <p:spPr>
          <a:xfrm>
            <a:off x="4260300" y="2602000"/>
            <a:ext cx="948600" cy="631200"/>
          </a:xfrm>
          <a:prstGeom prst="straightConnector1">
            <a:avLst/>
          </a:prstGeom>
          <a:noFill/>
          <a:ln w="38100" cap="flat" cmpd="sng">
            <a:solidFill>
              <a:srgbClr val="0000FF"/>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7"/>
                                        </p:tgtEl>
                                        <p:attrNameLst>
                                          <p:attrName>style.visibility</p:attrName>
                                        </p:attrNameLst>
                                      </p:cBhvr>
                                      <p:to>
                                        <p:strVal val="visible"/>
                                      </p:to>
                                    </p:set>
                                    <p:animEffect transition="in" filter="fade">
                                      <p:cBhvr>
                                        <p:cTn id="7" dur="1000"/>
                                        <p:tgtEl>
                                          <p:spTgt spid="8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847" name="Shape 847"/>
        <p:cNvGrpSpPr/>
        <p:nvPr/>
      </p:nvGrpSpPr>
      <p:grpSpPr>
        <a:xfrm>
          <a:off x="0" y="0"/>
          <a:ext cx="0" cy="0"/>
          <a:chOff x="0" y="0"/>
          <a:chExt cx="0" cy="0"/>
        </a:xfrm>
      </p:grpSpPr>
      <p:sp>
        <p:nvSpPr>
          <p:cNvPr id="848" name="Google Shape;848;p5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10 Coins: Proof of impossibility</a:t>
            </a:r>
            <a:endParaRPr lang="en-GB"/>
          </a:p>
        </p:txBody>
      </p:sp>
      <p:sp>
        <p:nvSpPr>
          <p:cNvPr id="849" name="Google Shape;849;p58"/>
          <p:cNvSpPr txBox="1"/>
          <p:nvPr>
            <p:ph type="body" idx="1"/>
          </p:nvPr>
        </p:nvSpPr>
        <p:spPr>
          <a:xfrm>
            <a:off x="107050" y="402200"/>
            <a:ext cx="8520600" cy="5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Therefore, at least one leaf must have two universes that lead there</a:t>
            </a:r>
            <a:endParaRPr lang="en-GB"/>
          </a:p>
        </p:txBody>
      </p:sp>
      <p:sp>
        <p:nvSpPr>
          <p:cNvPr id="850" name="Google Shape;850;p58"/>
          <p:cNvSpPr/>
          <p:nvPr/>
        </p:nvSpPr>
        <p:spPr>
          <a:xfrm>
            <a:off x="3649350" y="985200"/>
            <a:ext cx="1221900" cy="510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58"/>
          <p:cNvSpPr/>
          <p:nvPr/>
        </p:nvSpPr>
        <p:spPr>
          <a:xfrm>
            <a:off x="1620500" y="200830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58"/>
          <p:cNvSpPr/>
          <p:nvPr/>
        </p:nvSpPr>
        <p:spPr>
          <a:xfrm>
            <a:off x="3855750" y="200830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58"/>
          <p:cNvSpPr/>
          <p:nvPr/>
        </p:nvSpPr>
        <p:spPr>
          <a:xfrm>
            <a:off x="6091000" y="200830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54" name="Google Shape;854;p58"/>
          <p:cNvCxnSpPr>
            <a:stCxn id="850" idx="2"/>
            <a:endCxn id="851" idx="0"/>
          </p:cNvCxnSpPr>
          <p:nvPr/>
        </p:nvCxnSpPr>
        <p:spPr>
          <a:xfrm flipH="1">
            <a:off x="2025000" y="1495500"/>
            <a:ext cx="2235300" cy="512700"/>
          </a:xfrm>
          <a:prstGeom prst="straightConnector1">
            <a:avLst/>
          </a:prstGeom>
          <a:noFill/>
          <a:ln w="38100" cap="flat" cmpd="sng">
            <a:solidFill>
              <a:srgbClr val="FF0000"/>
            </a:solidFill>
            <a:prstDash val="solid"/>
            <a:round/>
            <a:headEnd type="none" w="med" len="med"/>
            <a:tailEnd type="none" w="med" len="med"/>
          </a:ln>
        </p:spPr>
      </p:cxnSp>
      <p:cxnSp>
        <p:nvCxnSpPr>
          <p:cNvPr id="855" name="Google Shape;855;p58"/>
          <p:cNvCxnSpPr>
            <a:stCxn id="850" idx="2"/>
            <a:endCxn id="852" idx="0"/>
          </p:cNvCxnSpPr>
          <p:nvPr/>
        </p:nvCxnSpPr>
        <p:spPr>
          <a:xfrm>
            <a:off x="4260300" y="1495500"/>
            <a:ext cx="0" cy="512700"/>
          </a:xfrm>
          <a:prstGeom prst="straightConnector1">
            <a:avLst/>
          </a:prstGeom>
          <a:noFill/>
          <a:ln w="38100" cap="flat" cmpd="sng">
            <a:solidFill>
              <a:schemeClr val="dk2"/>
            </a:solidFill>
            <a:prstDash val="solid"/>
            <a:round/>
            <a:headEnd type="none" w="med" len="med"/>
            <a:tailEnd type="none" w="med" len="med"/>
          </a:ln>
        </p:spPr>
      </p:cxnSp>
      <p:cxnSp>
        <p:nvCxnSpPr>
          <p:cNvPr id="856" name="Google Shape;856;p58"/>
          <p:cNvCxnSpPr>
            <a:stCxn id="850" idx="2"/>
            <a:endCxn id="853" idx="0"/>
          </p:cNvCxnSpPr>
          <p:nvPr/>
        </p:nvCxnSpPr>
        <p:spPr>
          <a:xfrm>
            <a:off x="4260300" y="1495500"/>
            <a:ext cx="2235300" cy="512700"/>
          </a:xfrm>
          <a:prstGeom prst="straightConnector1">
            <a:avLst/>
          </a:prstGeom>
          <a:noFill/>
          <a:ln w="38100" cap="flat" cmpd="sng">
            <a:solidFill>
              <a:srgbClr val="0000FF"/>
            </a:solidFill>
            <a:prstDash val="solid"/>
            <a:round/>
            <a:headEnd type="none" w="med" len="med"/>
            <a:tailEnd type="none" w="med" len="med"/>
          </a:ln>
        </p:spPr>
      </p:cxnSp>
      <p:sp>
        <p:nvSpPr>
          <p:cNvPr id="857" name="Google Shape;857;p58"/>
          <p:cNvSpPr txBox="1"/>
          <p:nvPr/>
        </p:nvSpPr>
        <p:spPr>
          <a:xfrm>
            <a:off x="2342075" y="1521063"/>
            <a:ext cx="6291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&gt;</a:t>
            </a:r>
            <a:endParaRPr lang="en-GB"/>
          </a:p>
        </p:txBody>
      </p:sp>
      <p:sp>
        <p:nvSpPr>
          <p:cNvPr id="858" name="Google Shape;858;p58"/>
          <p:cNvSpPr txBox="1"/>
          <p:nvPr/>
        </p:nvSpPr>
        <p:spPr>
          <a:xfrm>
            <a:off x="3945750" y="1521088"/>
            <a:ext cx="6291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lang="en-GB"/>
          </a:p>
        </p:txBody>
      </p:sp>
      <p:sp>
        <p:nvSpPr>
          <p:cNvPr id="859" name="Google Shape;859;p58"/>
          <p:cNvSpPr txBox="1"/>
          <p:nvPr/>
        </p:nvSpPr>
        <p:spPr>
          <a:xfrm>
            <a:off x="5718650" y="1521063"/>
            <a:ext cx="6291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&lt;</a:t>
            </a:r>
            <a:endParaRPr lang="en-GB"/>
          </a:p>
        </p:txBody>
      </p:sp>
      <p:sp>
        <p:nvSpPr>
          <p:cNvPr id="860" name="Google Shape;860;p58"/>
          <p:cNvSpPr/>
          <p:nvPr/>
        </p:nvSpPr>
        <p:spPr>
          <a:xfrm>
            <a:off x="7101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61" name="Google Shape;861;p58"/>
          <p:cNvSpPr/>
          <p:nvPr/>
        </p:nvSpPr>
        <p:spPr>
          <a:xfrm>
            <a:off x="26070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62" name="Google Shape;862;p58"/>
          <p:cNvSpPr/>
          <p:nvPr/>
        </p:nvSpPr>
        <p:spPr>
          <a:xfrm>
            <a:off x="165860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63" name="Google Shape;863;p58"/>
          <p:cNvSpPr/>
          <p:nvPr/>
        </p:nvSpPr>
        <p:spPr>
          <a:xfrm>
            <a:off x="2945400" y="32333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64" name="Google Shape;864;p58"/>
          <p:cNvSpPr/>
          <p:nvPr/>
        </p:nvSpPr>
        <p:spPr>
          <a:xfrm>
            <a:off x="4842300" y="32333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65" name="Google Shape;865;p58"/>
          <p:cNvSpPr/>
          <p:nvPr/>
        </p:nvSpPr>
        <p:spPr>
          <a:xfrm>
            <a:off x="3893850" y="323332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66" name="Google Shape;866;p58"/>
          <p:cNvSpPr/>
          <p:nvPr/>
        </p:nvSpPr>
        <p:spPr>
          <a:xfrm>
            <a:off x="51806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67" name="Google Shape;867;p58"/>
          <p:cNvSpPr/>
          <p:nvPr/>
        </p:nvSpPr>
        <p:spPr>
          <a:xfrm>
            <a:off x="707755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68" name="Google Shape;868;p58"/>
          <p:cNvSpPr/>
          <p:nvPr/>
        </p:nvSpPr>
        <p:spPr>
          <a:xfrm>
            <a:off x="6129100" y="394155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cxnSp>
        <p:nvCxnSpPr>
          <p:cNvPr id="869" name="Google Shape;869;p58"/>
          <p:cNvCxnSpPr>
            <a:stCxn id="851" idx="2"/>
            <a:endCxn id="860" idx="0"/>
          </p:cNvCxnSpPr>
          <p:nvPr/>
        </p:nvCxnSpPr>
        <p:spPr>
          <a:xfrm flipH="1">
            <a:off x="1076450" y="2602000"/>
            <a:ext cx="948600" cy="1339500"/>
          </a:xfrm>
          <a:prstGeom prst="straightConnector1">
            <a:avLst/>
          </a:prstGeom>
          <a:noFill/>
          <a:ln w="38100" cap="flat" cmpd="sng">
            <a:solidFill>
              <a:srgbClr val="FF0000"/>
            </a:solidFill>
            <a:prstDash val="solid"/>
            <a:round/>
            <a:headEnd type="none" w="med" len="med"/>
            <a:tailEnd type="none" w="med" len="med"/>
          </a:ln>
        </p:spPr>
      </p:cxnSp>
      <p:cxnSp>
        <p:nvCxnSpPr>
          <p:cNvPr id="870" name="Google Shape;870;p58"/>
          <p:cNvCxnSpPr>
            <a:stCxn id="851" idx="2"/>
            <a:endCxn id="862" idx="0"/>
          </p:cNvCxnSpPr>
          <p:nvPr/>
        </p:nvCxnSpPr>
        <p:spPr>
          <a:xfrm>
            <a:off x="2025050" y="2602000"/>
            <a:ext cx="0" cy="1339500"/>
          </a:xfrm>
          <a:prstGeom prst="straightConnector1">
            <a:avLst/>
          </a:prstGeom>
          <a:noFill/>
          <a:ln w="38100" cap="flat" cmpd="sng">
            <a:solidFill>
              <a:schemeClr val="dk2"/>
            </a:solidFill>
            <a:prstDash val="solid"/>
            <a:round/>
            <a:headEnd type="none" w="med" len="med"/>
            <a:tailEnd type="none" w="med" len="med"/>
          </a:ln>
        </p:spPr>
      </p:cxnSp>
      <p:cxnSp>
        <p:nvCxnSpPr>
          <p:cNvPr id="871" name="Google Shape;871;p58"/>
          <p:cNvCxnSpPr>
            <a:stCxn id="851" idx="2"/>
            <a:endCxn id="861" idx="0"/>
          </p:cNvCxnSpPr>
          <p:nvPr/>
        </p:nvCxnSpPr>
        <p:spPr>
          <a:xfrm>
            <a:off x="2025050" y="2602000"/>
            <a:ext cx="948600" cy="1339500"/>
          </a:xfrm>
          <a:prstGeom prst="straightConnector1">
            <a:avLst/>
          </a:prstGeom>
          <a:noFill/>
          <a:ln w="38100" cap="flat" cmpd="sng">
            <a:solidFill>
              <a:srgbClr val="0000FF"/>
            </a:solidFill>
            <a:prstDash val="solid"/>
            <a:round/>
            <a:headEnd type="none" w="med" len="med"/>
            <a:tailEnd type="none" w="med" len="med"/>
          </a:ln>
        </p:spPr>
      </p:cxnSp>
      <p:cxnSp>
        <p:nvCxnSpPr>
          <p:cNvPr id="872" name="Google Shape;872;p58"/>
          <p:cNvCxnSpPr>
            <a:stCxn id="853" idx="2"/>
            <a:endCxn id="866" idx="0"/>
          </p:cNvCxnSpPr>
          <p:nvPr/>
        </p:nvCxnSpPr>
        <p:spPr>
          <a:xfrm flipH="1">
            <a:off x="5546950" y="2602000"/>
            <a:ext cx="948600" cy="1339500"/>
          </a:xfrm>
          <a:prstGeom prst="straightConnector1">
            <a:avLst/>
          </a:prstGeom>
          <a:noFill/>
          <a:ln w="38100" cap="flat" cmpd="sng">
            <a:solidFill>
              <a:srgbClr val="FF0000"/>
            </a:solidFill>
            <a:prstDash val="solid"/>
            <a:round/>
            <a:headEnd type="none" w="med" len="med"/>
            <a:tailEnd type="none" w="med" len="med"/>
          </a:ln>
        </p:spPr>
      </p:cxnSp>
      <p:cxnSp>
        <p:nvCxnSpPr>
          <p:cNvPr id="873" name="Google Shape;873;p58"/>
          <p:cNvCxnSpPr>
            <a:stCxn id="853" idx="2"/>
            <a:endCxn id="868" idx="0"/>
          </p:cNvCxnSpPr>
          <p:nvPr/>
        </p:nvCxnSpPr>
        <p:spPr>
          <a:xfrm>
            <a:off x="6495550" y="2602000"/>
            <a:ext cx="0" cy="1339500"/>
          </a:xfrm>
          <a:prstGeom prst="straightConnector1">
            <a:avLst/>
          </a:prstGeom>
          <a:noFill/>
          <a:ln w="38100" cap="flat" cmpd="sng">
            <a:solidFill>
              <a:schemeClr val="dk2"/>
            </a:solidFill>
            <a:prstDash val="solid"/>
            <a:round/>
            <a:headEnd type="none" w="med" len="med"/>
            <a:tailEnd type="none" w="med" len="med"/>
          </a:ln>
        </p:spPr>
      </p:cxnSp>
      <p:cxnSp>
        <p:nvCxnSpPr>
          <p:cNvPr id="874" name="Google Shape;874;p58"/>
          <p:cNvCxnSpPr>
            <a:stCxn id="853" idx="2"/>
            <a:endCxn id="867" idx="0"/>
          </p:cNvCxnSpPr>
          <p:nvPr/>
        </p:nvCxnSpPr>
        <p:spPr>
          <a:xfrm>
            <a:off x="6495550" y="2602000"/>
            <a:ext cx="948600" cy="1339500"/>
          </a:xfrm>
          <a:prstGeom prst="straightConnector1">
            <a:avLst/>
          </a:prstGeom>
          <a:noFill/>
          <a:ln w="38100" cap="flat" cmpd="sng">
            <a:solidFill>
              <a:srgbClr val="0000FF"/>
            </a:solidFill>
            <a:prstDash val="solid"/>
            <a:round/>
            <a:headEnd type="none" w="med" len="med"/>
            <a:tailEnd type="none" w="med" len="med"/>
          </a:ln>
        </p:spPr>
      </p:cxnSp>
      <p:cxnSp>
        <p:nvCxnSpPr>
          <p:cNvPr id="875" name="Google Shape;875;p58"/>
          <p:cNvCxnSpPr>
            <a:stCxn id="852" idx="2"/>
            <a:endCxn id="863" idx="0"/>
          </p:cNvCxnSpPr>
          <p:nvPr/>
        </p:nvCxnSpPr>
        <p:spPr>
          <a:xfrm flipH="1">
            <a:off x="3311700" y="2602000"/>
            <a:ext cx="948600" cy="631200"/>
          </a:xfrm>
          <a:prstGeom prst="straightConnector1">
            <a:avLst/>
          </a:prstGeom>
          <a:noFill/>
          <a:ln w="38100" cap="flat" cmpd="sng">
            <a:solidFill>
              <a:srgbClr val="FF0000"/>
            </a:solidFill>
            <a:prstDash val="solid"/>
            <a:round/>
            <a:headEnd type="none" w="med" len="med"/>
            <a:tailEnd type="none" w="med" len="med"/>
          </a:ln>
        </p:spPr>
      </p:cxnSp>
      <p:cxnSp>
        <p:nvCxnSpPr>
          <p:cNvPr id="876" name="Google Shape;876;p58"/>
          <p:cNvCxnSpPr>
            <a:stCxn id="852" idx="2"/>
            <a:endCxn id="865" idx="0"/>
          </p:cNvCxnSpPr>
          <p:nvPr/>
        </p:nvCxnSpPr>
        <p:spPr>
          <a:xfrm>
            <a:off x="4260300" y="2602000"/>
            <a:ext cx="0" cy="631200"/>
          </a:xfrm>
          <a:prstGeom prst="straightConnector1">
            <a:avLst/>
          </a:prstGeom>
          <a:noFill/>
          <a:ln w="38100" cap="flat" cmpd="sng">
            <a:solidFill>
              <a:schemeClr val="dk2"/>
            </a:solidFill>
            <a:prstDash val="solid"/>
            <a:round/>
            <a:headEnd type="none" w="med" len="med"/>
            <a:tailEnd type="none" w="med" len="med"/>
          </a:ln>
        </p:spPr>
      </p:cxnSp>
      <p:cxnSp>
        <p:nvCxnSpPr>
          <p:cNvPr id="877" name="Google Shape;877;p58"/>
          <p:cNvCxnSpPr>
            <a:stCxn id="852" idx="2"/>
            <a:endCxn id="864" idx="0"/>
          </p:cNvCxnSpPr>
          <p:nvPr/>
        </p:nvCxnSpPr>
        <p:spPr>
          <a:xfrm>
            <a:off x="4260300" y="2602000"/>
            <a:ext cx="948600" cy="631200"/>
          </a:xfrm>
          <a:prstGeom prst="straightConnector1">
            <a:avLst/>
          </a:prstGeom>
          <a:noFill/>
          <a:ln w="38100" cap="flat" cmpd="sng">
            <a:solidFill>
              <a:srgbClr val="0000FF"/>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1"/>
                                        </p:tgtEl>
                                        <p:attrNameLst>
                                          <p:attrName>style.visibility</p:attrName>
                                        </p:attrNameLst>
                                      </p:cBhvr>
                                      <p:to>
                                        <p:strVal val="visible"/>
                                      </p:to>
                                    </p:set>
                                    <p:animEffect transition="in" filter="fade">
                                      <p:cBhvr>
                                        <p:cTn id="7" dur="1000"/>
                                        <p:tgtEl>
                                          <p:spTgt spid="8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881" name="Shape 881"/>
        <p:cNvGrpSpPr/>
        <p:nvPr/>
      </p:nvGrpSpPr>
      <p:grpSpPr>
        <a:xfrm>
          <a:off x="0" y="0"/>
          <a:ext cx="0" cy="0"/>
          <a:chOff x="0" y="0"/>
          <a:chExt cx="0" cy="0"/>
        </a:xfrm>
      </p:grpSpPr>
      <p:sp>
        <p:nvSpPr>
          <p:cNvPr id="882" name="Google Shape;882;p5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10 Coins: Proof of impossibility</a:t>
            </a:r>
            <a:endParaRPr lang="en-GB"/>
          </a:p>
        </p:txBody>
      </p:sp>
      <p:sp>
        <p:nvSpPr>
          <p:cNvPr id="883" name="Google Shape;883;p59"/>
          <p:cNvSpPr txBox="1"/>
          <p:nvPr>
            <p:ph type="body" idx="1"/>
          </p:nvPr>
        </p:nvSpPr>
        <p:spPr>
          <a:xfrm>
            <a:off x="107050" y="402200"/>
            <a:ext cx="8520600" cy="5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In that leaf, regardless of the two universes that end up there, we'll be wrong in at least one of those universes. </a:t>
            </a:r>
            <a:endParaRPr lang="en-GB"/>
          </a:p>
          <a:p>
            <a:pPr marL="0" lvl="0" indent="0" algn="l" rtl="0">
              <a:spcBef>
                <a:spcPts val="600"/>
              </a:spcBef>
              <a:spcAft>
                <a:spcPts val="0"/>
              </a:spcAft>
              <a:buNone/>
            </a:pPr>
            <a:r>
              <a:rPr lang="en-GB"/>
              <a:t>Therefore it is impossible to guarantee a determination on which of 10 coins is counterfeit with only 2 weighings.</a:t>
            </a:r>
            <a:endParaRPr lang="en-GB"/>
          </a:p>
        </p:txBody>
      </p:sp>
      <p:sp>
        <p:nvSpPr>
          <p:cNvPr id="884" name="Google Shape;884;p59"/>
          <p:cNvSpPr/>
          <p:nvPr/>
        </p:nvSpPr>
        <p:spPr>
          <a:xfrm>
            <a:off x="3398700" y="2685975"/>
            <a:ext cx="2346600" cy="16338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100"/>
              <a:t>6 Fake</a:t>
            </a:r>
            <a:endParaRPr sz="3100"/>
          </a:p>
        </p:txBody>
      </p:sp>
      <p:sp>
        <p:nvSpPr>
          <p:cNvPr id="885" name="Google Shape;885;p59"/>
          <p:cNvSpPr/>
          <p:nvPr/>
        </p:nvSpPr>
        <p:spPr>
          <a:xfrm>
            <a:off x="182625" y="2919588"/>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1</a:t>
            </a:r>
            <a:endParaRPr>
              <a:latin typeface="Roboto" panose="02000000000000000000"/>
              <a:ea typeface="Roboto" panose="02000000000000000000"/>
              <a:cs typeface="Roboto" panose="02000000000000000000"/>
              <a:sym typeface="Roboto" panose="02000000000000000000"/>
            </a:endParaRPr>
          </a:p>
        </p:txBody>
      </p:sp>
      <p:sp>
        <p:nvSpPr>
          <p:cNvPr id="886" name="Google Shape;886;p59"/>
          <p:cNvSpPr/>
          <p:nvPr/>
        </p:nvSpPr>
        <p:spPr>
          <a:xfrm>
            <a:off x="820025" y="2919588"/>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2</a:t>
            </a:r>
            <a:endParaRPr>
              <a:latin typeface="Roboto" panose="02000000000000000000"/>
              <a:ea typeface="Roboto" panose="02000000000000000000"/>
              <a:cs typeface="Roboto" panose="02000000000000000000"/>
              <a:sym typeface="Roboto" panose="02000000000000000000"/>
            </a:endParaRPr>
          </a:p>
        </p:txBody>
      </p:sp>
      <p:sp>
        <p:nvSpPr>
          <p:cNvPr id="887" name="Google Shape;887;p59"/>
          <p:cNvSpPr/>
          <p:nvPr/>
        </p:nvSpPr>
        <p:spPr>
          <a:xfrm>
            <a:off x="1457425" y="2919588"/>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3</a:t>
            </a:r>
            <a:endParaRPr>
              <a:latin typeface="Roboto" panose="02000000000000000000"/>
              <a:ea typeface="Roboto" panose="02000000000000000000"/>
              <a:cs typeface="Roboto" panose="02000000000000000000"/>
              <a:sym typeface="Roboto" panose="02000000000000000000"/>
            </a:endParaRPr>
          </a:p>
        </p:txBody>
      </p:sp>
      <p:sp>
        <p:nvSpPr>
          <p:cNvPr id="888" name="Google Shape;888;p59"/>
          <p:cNvSpPr/>
          <p:nvPr/>
        </p:nvSpPr>
        <p:spPr>
          <a:xfrm>
            <a:off x="2086000" y="2919588"/>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4</a:t>
            </a:r>
            <a:endParaRPr>
              <a:latin typeface="Roboto" panose="02000000000000000000"/>
              <a:ea typeface="Roboto" panose="02000000000000000000"/>
              <a:cs typeface="Roboto" panose="02000000000000000000"/>
              <a:sym typeface="Roboto" panose="02000000000000000000"/>
            </a:endParaRPr>
          </a:p>
        </p:txBody>
      </p:sp>
      <p:sp>
        <p:nvSpPr>
          <p:cNvPr id="889" name="Google Shape;889;p59"/>
          <p:cNvSpPr/>
          <p:nvPr/>
        </p:nvSpPr>
        <p:spPr>
          <a:xfrm>
            <a:off x="2723400" y="2919588"/>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5</a:t>
            </a:r>
            <a:endParaRPr>
              <a:latin typeface="Roboto" panose="02000000000000000000"/>
              <a:ea typeface="Roboto" panose="02000000000000000000"/>
              <a:cs typeface="Roboto" panose="02000000000000000000"/>
              <a:sym typeface="Roboto" panose="02000000000000000000"/>
            </a:endParaRPr>
          </a:p>
        </p:txBody>
      </p:sp>
      <p:sp>
        <p:nvSpPr>
          <p:cNvPr id="890" name="Google Shape;890;p59"/>
          <p:cNvSpPr/>
          <p:nvPr/>
        </p:nvSpPr>
        <p:spPr>
          <a:xfrm>
            <a:off x="187038" y="3601950"/>
            <a:ext cx="484200" cy="484200"/>
          </a:xfrm>
          <a:prstGeom prst="ellipse">
            <a:avLst/>
          </a:prstGeom>
          <a:solidFill>
            <a:srgbClr val="FF0000"/>
          </a:solidFill>
          <a:ln w="1143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6</a:t>
            </a:r>
            <a:endParaRPr>
              <a:latin typeface="Roboto" panose="02000000000000000000"/>
              <a:ea typeface="Roboto" panose="02000000000000000000"/>
              <a:cs typeface="Roboto" panose="02000000000000000000"/>
              <a:sym typeface="Roboto" panose="02000000000000000000"/>
            </a:endParaRPr>
          </a:p>
        </p:txBody>
      </p:sp>
      <p:sp>
        <p:nvSpPr>
          <p:cNvPr id="891" name="Google Shape;891;p59"/>
          <p:cNvSpPr/>
          <p:nvPr/>
        </p:nvSpPr>
        <p:spPr>
          <a:xfrm>
            <a:off x="815613" y="360195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7</a:t>
            </a:r>
            <a:endParaRPr>
              <a:latin typeface="Roboto" panose="02000000000000000000"/>
              <a:ea typeface="Roboto" panose="02000000000000000000"/>
              <a:cs typeface="Roboto" panose="02000000000000000000"/>
              <a:sym typeface="Roboto" panose="02000000000000000000"/>
            </a:endParaRPr>
          </a:p>
        </p:txBody>
      </p:sp>
      <p:sp>
        <p:nvSpPr>
          <p:cNvPr id="892" name="Google Shape;892;p59"/>
          <p:cNvSpPr/>
          <p:nvPr/>
        </p:nvSpPr>
        <p:spPr>
          <a:xfrm>
            <a:off x="1453013" y="360195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8</a:t>
            </a:r>
            <a:endParaRPr>
              <a:latin typeface="Roboto" panose="02000000000000000000"/>
              <a:ea typeface="Roboto" panose="02000000000000000000"/>
              <a:cs typeface="Roboto" panose="02000000000000000000"/>
              <a:sym typeface="Roboto" panose="02000000000000000000"/>
            </a:endParaRPr>
          </a:p>
        </p:txBody>
      </p:sp>
      <p:sp>
        <p:nvSpPr>
          <p:cNvPr id="893" name="Google Shape;893;p59"/>
          <p:cNvSpPr/>
          <p:nvPr/>
        </p:nvSpPr>
        <p:spPr>
          <a:xfrm>
            <a:off x="2090413" y="360195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9</a:t>
            </a:r>
            <a:endParaRPr>
              <a:latin typeface="Roboto" panose="02000000000000000000"/>
              <a:ea typeface="Roboto" panose="02000000000000000000"/>
              <a:cs typeface="Roboto" panose="02000000000000000000"/>
              <a:sym typeface="Roboto" panose="02000000000000000000"/>
            </a:endParaRPr>
          </a:p>
        </p:txBody>
      </p:sp>
      <p:sp>
        <p:nvSpPr>
          <p:cNvPr id="894" name="Google Shape;894;p59"/>
          <p:cNvSpPr/>
          <p:nvPr/>
        </p:nvSpPr>
        <p:spPr>
          <a:xfrm>
            <a:off x="2727813" y="360195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10</a:t>
            </a:r>
            <a:endParaRPr sz="1100">
              <a:latin typeface="Roboto" panose="02000000000000000000"/>
              <a:ea typeface="Roboto" panose="02000000000000000000"/>
              <a:cs typeface="Roboto" panose="02000000000000000000"/>
              <a:sym typeface="Roboto" panose="02000000000000000000"/>
            </a:endParaRPr>
          </a:p>
        </p:txBody>
      </p:sp>
      <p:sp>
        <p:nvSpPr>
          <p:cNvPr id="895" name="Google Shape;895;p59"/>
          <p:cNvSpPr/>
          <p:nvPr/>
        </p:nvSpPr>
        <p:spPr>
          <a:xfrm>
            <a:off x="5931975" y="2919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1</a:t>
            </a:r>
            <a:endParaRPr>
              <a:latin typeface="Roboto" panose="02000000000000000000"/>
              <a:ea typeface="Roboto" panose="02000000000000000000"/>
              <a:cs typeface="Roboto" panose="02000000000000000000"/>
              <a:sym typeface="Roboto" panose="02000000000000000000"/>
            </a:endParaRPr>
          </a:p>
        </p:txBody>
      </p:sp>
      <p:sp>
        <p:nvSpPr>
          <p:cNvPr id="896" name="Google Shape;896;p59"/>
          <p:cNvSpPr/>
          <p:nvPr/>
        </p:nvSpPr>
        <p:spPr>
          <a:xfrm>
            <a:off x="6569375" y="2919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2</a:t>
            </a:r>
            <a:endParaRPr>
              <a:latin typeface="Roboto" panose="02000000000000000000"/>
              <a:ea typeface="Roboto" panose="02000000000000000000"/>
              <a:cs typeface="Roboto" panose="02000000000000000000"/>
              <a:sym typeface="Roboto" panose="02000000000000000000"/>
            </a:endParaRPr>
          </a:p>
        </p:txBody>
      </p:sp>
      <p:sp>
        <p:nvSpPr>
          <p:cNvPr id="897" name="Google Shape;897;p59"/>
          <p:cNvSpPr/>
          <p:nvPr/>
        </p:nvSpPr>
        <p:spPr>
          <a:xfrm>
            <a:off x="7206775" y="2919613"/>
            <a:ext cx="484200" cy="484200"/>
          </a:xfrm>
          <a:prstGeom prst="ellipse">
            <a:avLst/>
          </a:prstGeom>
          <a:solidFill>
            <a:srgbClr val="FF0000"/>
          </a:solidFill>
          <a:ln w="1143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3</a:t>
            </a:r>
            <a:endParaRPr>
              <a:latin typeface="Roboto" panose="02000000000000000000"/>
              <a:ea typeface="Roboto" panose="02000000000000000000"/>
              <a:cs typeface="Roboto" panose="02000000000000000000"/>
              <a:sym typeface="Roboto" panose="02000000000000000000"/>
            </a:endParaRPr>
          </a:p>
        </p:txBody>
      </p:sp>
      <p:sp>
        <p:nvSpPr>
          <p:cNvPr id="898" name="Google Shape;898;p59"/>
          <p:cNvSpPr/>
          <p:nvPr/>
        </p:nvSpPr>
        <p:spPr>
          <a:xfrm>
            <a:off x="7835350" y="2919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4</a:t>
            </a:r>
            <a:endParaRPr>
              <a:latin typeface="Roboto" panose="02000000000000000000"/>
              <a:ea typeface="Roboto" panose="02000000000000000000"/>
              <a:cs typeface="Roboto" panose="02000000000000000000"/>
              <a:sym typeface="Roboto" panose="02000000000000000000"/>
            </a:endParaRPr>
          </a:p>
        </p:txBody>
      </p:sp>
      <p:sp>
        <p:nvSpPr>
          <p:cNvPr id="899" name="Google Shape;899;p59"/>
          <p:cNvSpPr/>
          <p:nvPr/>
        </p:nvSpPr>
        <p:spPr>
          <a:xfrm>
            <a:off x="8472750" y="2919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5</a:t>
            </a:r>
            <a:endParaRPr>
              <a:latin typeface="Roboto" panose="02000000000000000000"/>
              <a:ea typeface="Roboto" panose="02000000000000000000"/>
              <a:cs typeface="Roboto" panose="02000000000000000000"/>
              <a:sym typeface="Roboto" panose="02000000000000000000"/>
            </a:endParaRPr>
          </a:p>
        </p:txBody>
      </p:sp>
      <p:sp>
        <p:nvSpPr>
          <p:cNvPr id="900" name="Google Shape;900;p59"/>
          <p:cNvSpPr/>
          <p:nvPr/>
        </p:nvSpPr>
        <p:spPr>
          <a:xfrm>
            <a:off x="5936388" y="360197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6</a:t>
            </a:r>
            <a:endParaRPr>
              <a:latin typeface="Roboto" panose="02000000000000000000"/>
              <a:ea typeface="Roboto" panose="02000000000000000000"/>
              <a:cs typeface="Roboto" panose="02000000000000000000"/>
              <a:sym typeface="Roboto" panose="02000000000000000000"/>
            </a:endParaRPr>
          </a:p>
        </p:txBody>
      </p:sp>
      <p:sp>
        <p:nvSpPr>
          <p:cNvPr id="901" name="Google Shape;901;p59"/>
          <p:cNvSpPr/>
          <p:nvPr/>
        </p:nvSpPr>
        <p:spPr>
          <a:xfrm>
            <a:off x="6564963" y="360197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7</a:t>
            </a:r>
            <a:endParaRPr>
              <a:latin typeface="Roboto" panose="02000000000000000000"/>
              <a:ea typeface="Roboto" panose="02000000000000000000"/>
              <a:cs typeface="Roboto" panose="02000000000000000000"/>
              <a:sym typeface="Roboto" panose="02000000000000000000"/>
            </a:endParaRPr>
          </a:p>
        </p:txBody>
      </p:sp>
      <p:sp>
        <p:nvSpPr>
          <p:cNvPr id="902" name="Google Shape;902;p59"/>
          <p:cNvSpPr/>
          <p:nvPr/>
        </p:nvSpPr>
        <p:spPr>
          <a:xfrm>
            <a:off x="7202363" y="360197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8</a:t>
            </a:r>
            <a:endParaRPr>
              <a:latin typeface="Roboto" panose="02000000000000000000"/>
              <a:ea typeface="Roboto" panose="02000000000000000000"/>
              <a:cs typeface="Roboto" panose="02000000000000000000"/>
              <a:sym typeface="Roboto" panose="02000000000000000000"/>
            </a:endParaRPr>
          </a:p>
        </p:txBody>
      </p:sp>
      <p:sp>
        <p:nvSpPr>
          <p:cNvPr id="903" name="Google Shape;903;p59"/>
          <p:cNvSpPr/>
          <p:nvPr/>
        </p:nvSpPr>
        <p:spPr>
          <a:xfrm>
            <a:off x="7839763" y="360197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9</a:t>
            </a:r>
            <a:endParaRPr>
              <a:latin typeface="Roboto" panose="02000000000000000000"/>
              <a:ea typeface="Roboto" panose="02000000000000000000"/>
              <a:cs typeface="Roboto" panose="02000000000000000000"/>
              <a:sym typeface="Roboto" panose="02000000000000000000"/>
            </a:endParaRPr>
          </a:p>
        </p:txBody>
      </p:sp>
      <p:sp>
        <p:nvSpPr>
          <p:cNvPr id="904" name="Google Shape;904;p59"/>
          <p:cNvSpPr/>
          <p:nvPr/>
        </p:nvSpPr>
        <p:spPr>
          <a:xfrm>
            <a:off x="8477163" y="360197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10</a:t>
            </a:r>
            <a:endParaRPr sz="11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908" name="Shape 908"/>
        <p:cNvGrpSpPr/>
        <p:nvPr/>
      </p:nvGrpSpPr>
      <p:grpSpPr>
        <a:xfrm>
          <a:off x="0" y="0"/>
          <a:ext cx="0" cy="0"/>
          <a:chOff x="0" y="0"/>
          <a:chExt cx="0" cy="0"/>
        </a:xfrm>
      </p:grpSpPr>
      <p:sp>
        <p:nvSpPr>
          <p:cNvPr id="909" name="Google Shape;909;p6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More </a:t>
            </a:r>
            <a:r>
              <a:rPr lang="en-GB"/>
              <a:t>Coins</a:t>
            </a:r>
            <a:endParaRPr lang="en-GB"/>
          </a:p>
        </p:txBody>
      </p:sp>
      <p:sp>
        <p:nvSpPr>
          <p:cNvPr id="910" name="Google Shape;910;p6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Each weighing triples the number of cases we can manage. So with N weighings, we can have at most 3</a:t>
            </a:r>
            <a:r>
              <a:rPr lang="en-GB" baseline="30000"/>
              <a:t>N</a:t>
            </a:r>
            <a:r>
              <a:rPr lang="en-GB"/>
              <a:t> leaves in our decision tree. This means that if we have &gt;3</a:t>
            </a:r>
            <a:r>
              <a:rPr lang="en-GB" baseline="30000"/>
              <a:t>N</a:t>
            </a:r>
            <a:r>
              <a:rPr lang="en-GB"/>
              <a:t> coins, we have proven that no algorithm exists.</a:t>
            </a:r>
            <a:endParaRPr lang="en-GB"/>
          </a:p>
          <a:p>
            <a:pPr marL="0" lvl="0" indent="0" algn="l" rtl="0">
              <a:spcBef>
                <a:spcPts val="600"/>
              </a:spcBef>
              <a:spcAft>
                <a:spcPts val="0"/>
              </a:spcAft>
              <a:buNone/>
            </a:pPr>
            <a:r>
              <a:rPr lang="en-GB"/>
              <a:t>Does the converse hold true?</a:t>
            </a:r>
            <a:endParaRPr lang="en-GB"/>
          </a:p>
          <a:p>
            <a:pPr marL="0" lvl="0" indent="0" algn="l" rtl="0">
              <a:spcBef>
                <a:spcPts val="600"/>
              </a:spcBef>
              <a:spcAft>
                <a:spcPts val="0"/>
              </a:spcAft>
              <a:buNone/>
            </a:pPr>
            <a:r>
              <a:rPr lang="en-GB"/>
              <a:t>	If we have X &lt;= 3</a:t>
            </a:r>
            <a:r>
              <a:rPr lang="en-GB" baseline="30000"/>
              <a:t>N</a:t>
            </a:r>
            <a:r>
              <a:rPr lang="en-GB"/>
              <a:t> coins, does our proof guarantee an algorithm exist?</a:t>
            </a:r>
            <a:endParaRPr lang="en-GB"/>
          </a:p>
          <a:p>
            <a:pPr marL="0" lvl="0" indent="0" algn="l" rtl="0">
              <a:spcBef>
                <a:spcPts val="600"/>
              </a:spcBef>
              <a:spcAft>
                <a:spcPts val="0"/>
              </a:spcAft>
              <a:buNone/>
            </a:pPr>
            <a:r>
              <a:rPr lang="en-GB"/>
              <a:t>In this case, we can find an algorithm for X coins as long as the condition holds, but this isn't necessarily true (see skipped slides for a counterexample). </a:t>
            </a:r>
            <a:endParaRPr lang="en-GB"/>
          </a:p>
        </p:txBody>
      </p:sp>
      <p:pic>
        <p:nvPicPr>
          <p:cNvPr id="911" name="Google Shape;911;p60"/>
          <p:cNvPicPr preferRelativeResize="0"/>
          <p:nvPr/>
        </p:nvPicPr>
        <p:blipFill>
          <a:blip r:embed="rId1"/>
          <a:stretch>
            <a:fillRect/>
          </a:stretch>
        </p:blipFill>
        <p:spPr>
          <a:xfrm>
            <a:off x="7081474" y="3143674"/>
            <a:ext cx="2051075" cy="1774176"/>
          </a:xfrm>
          <a:prstGeom prst="rect">
            <a:avLst/>
          </a:prstGeom>
          <a:noFill/>
          <a:ln>
            <a:noFill/>
          </a:ln>
        </p:spPr>
      </p:pic>
      <p:sp>
        <p:nvSpPr>
          <p:cNvPr id="912" name="Google Shape;912;p60"/>
          <p:cNvSpPr/>
          <p:nvPr/>
        </p:nvSpPr>
        <p:spPr>
          <a:xfrm>
            <a:off x="47982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1</a:t>
            </a:r>
            <a:endParaRPr>
              <a:latin typeface="Roboto" panose="02000000000000000000"/>
              <a:ea typeface="Roboto" panose="02000000000000000000"/>
              <a:cs typeface="Roboto" panose="02000000000000000000"/>
              <a:sym typeface="Roboto" panose="02000000000000000000"/>
            </a:endParaRPr>
          </a:p>
        </p:txBody>
      </p:sp>
      <p:sp>
        <p:nvSpPr>
          <p:cNvPr id="913" name="Google Shape;913;p60"/>
          <p:cNvSpPr/>
          <p:nvPr/>
        </p:nvSpPr>
        <p:spPr>
          <a:xfrm>
            <a:off x="111722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2</a:t>
            </a:r>
            <a:endParaRPr>
              <a:latin typeface="Roboto" panose="02000000000000000000"/>
              <a:ea typeface="Roboto" panose="02000000000000000000"/>
              <a:cs typeface="Roboto" panose="02000000000000000000"/>
              <a:sym typeface="Roboto" panose="02000000000000000000"/>
            </a:endParaRPr>
          </a:p>
        </p:txBody>
      </p:sp>
      <p:sp>
        <p:nvSpPr>
          <p:cNvPr id="914" name="Google Shape;914;p60"/>
          <p:cNvSpPr/>
          <p:nvPr/>
        </p:nvSpPr>
        <p:spPr>
          <a:xfrm>
            <a:off x="175462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3</a:t>
            </a:r>
            <a:endParaRPr>
              <a:latin typeface="Roboto" panose="02000000000000000000"/>
              <a:ea typeface="Roboto" panose="02000000000000000000"/>
              <a:cs typeface="Roboto" panose="02000000000000000000"/>
              <a:sym typeface="Roboto" panose="02000000000000000000"/>
            </a:endParaRPr>
          </a:p>
        </p:txBody>
      </p:sp>
      <p:sp>
        <p:nvSpPr>
          <p:cNvPr id="915" name="Google Shape;915;p60"/>
          <p:cNvSpPr/>
          <p:nvPr/>
        </p:nvSpPr>
        <p:spPr>
          <a:xfrm>
            <a:off x="2383200"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4</a:t>
            </a:r>
            <a:endParaRPr>
              <a:latin typeface="Roboto" panose="02000000000000000000"/>
              <a:ea typeface="Roboto" panose="02000000000000000000"/>
              <a:cs typeface="Roboto" panose="02000000000000000000"/>
              <a:sym typeface="Roboto" panose="02000000000000000000"/>
            </a:endParaRPr>
          </a:p>
        </p:txBody>
      </p:sp>
      <p:sp>
        <p:nvSpPr>
          <p:cNvPr id="916" name="Google Shape;916;p60"/>
          <p:cNvSpPr/>
          <p:nvPr/>
        </p:nvSpPr>
        <p:spPr>
          <a:xfrm>
            <a:off x="3020600"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5</a:t>
            </a:r>
            <a:endParaRPr>
              <a:latin typeface="Roboto" panose="02000000000000000000"/>
              <a:ea typeface="Roboto" panose="02000000000000000000"/>
              <a:cs typeface="Roboto" panose="02000000000000000000"/>
              <a:sym typeface="Roboto" panose="02000000000000000000"/>
            </a:endParaRPr>
          </a:p>
        </p:txBody>
      </p:sp>
      <p:sp>
        <p:nvSpPr>
          <p:cNvPr id="917" name="Google Shape;917;p60"/>
          <p:cNvSpPr/>
          <p:nvPr/>
        </p:nvSpPr>
        <p:spPr>
          <a:xfrm>
            <a:off x="3658000"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6</a:t>
            </a:r>
            <a:endParaRPr>
              <a:latin typeface="Roboto" panose="02000000000000000000"/>
              <a:ea typeface="Roboto" panose="02000000000000000000"/>
              <a:cs typeface="Roboto" panose="02000000000000000000"/>
              <a:sym typeface="Roboto" panose="02000000000000000000"/>
            </a:endParaRPr>
          </a:p>
        </p:txBody>
      </p:sp>
      <p:sp>
        <p:nvSpPr>
          <p:cNvPr id="918" name="Google Shape;918;p60"/>
          <p:cNvSpPr/>
          <p:nvPr/>
        </p:nvSpPr>
        <p:spPr>
          <a:xfrm>
            <a:off x="428657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p:txBody>
      </p:sp>
      <p:sp>
        <p:nvSpPr>
          <p:cNvPr id="919" name="Google Shape;919;p60"/>
          <p:cNvSpPr/>
          <p:nvPr/>
        </p:nvSpPr>
        <p:spPr>
          <a:xfrm>
            <a:off x="492397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p:txBody>
      </p:sp>
      <p:sp>
        <p:nvSpPr>
          <p:cNvPr id="920" name="Google Shape;920;p60"/>
          <p:cNvSpPr/>
          <p:nvPr/>
        </p:nvSpPr>
        <p:spPr>
          <a:xfrm>
            <a:off x="556137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p:txBody>
      </p:sp>
      <p:sp>
        <p:nvSpPr>
          <p:cNvPr id="921" name="Google Shape;921;p60"/>
          <p:cNvSpPr/>
          <p:nvPr/>
        </p:nvSpPr>
        <p:spPr>
          <a:xfrm>
            <a:off x="6198775" y="33344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X</a:t>
            </a:r>
            <a:endParaRPr sz="110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rgbClr val="D9D2E9"/>
        </a:solidFill>
        <a:effectLst/>
      </p:bgPr>
    </p:bg>
    <p:spTree>
      <p:nvGrpSpPr>
        <p:cNvPr id="925" name="Shape 925"/>
        <p:cNvGrpSpPr/>
        <p:nvPr/>
      </p:nvGrpSpPr>
      <p:grpSpPr>
        <a:xfrm>
          <a:off x="0" y="0"/>
          <a:ext cx="0" cy="0"/>
          <a:chOff x="0" y="0"/>
          <a:chExt cx="0" cy="0"/>
        </a:xfrm>
      </p:grpSpPr>
      <p:sp>
        <p:nvSpPr>
          <p:cNvPr id="926" name="Google Shape;926;p6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12/13 </a:t>
            </a:r>
            <a:r>
              <a:rPr lang="en-GB"/>
              <a:t>Coins</a:t>
            </a:r>
            <a:r>
              <a:rPr lang="en-GB">
                <a:solidFill>
                  <a:schemeClr val="accent3"/>
                </a:solidFill>
              </a:rPr>
              <a:t>: yellkey.com</a:t>
            </a:r>
            <a:endParaRPr lang="en-GB">
              <a:solidFill>
                <a:schemeClr val="accent3"/>
              </a:solidFill>
            </a:endParaRPr>
          </a:p>
        </p:txBody>
      </p:sp>
      <p:sp>
        <p:nvSpPr>
          <p:cNvPr id="927" name="Google Shape;927;p6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600"/>
              <a:t>This time, the counterfeit coin can either be slightly lighter, or slightly heavier than all the other coins. We want to know both which coin is counterfeit, and whether it was heavier, or lighter. This time, we can use the scale 3 times, so in theory, we can handle 27 universes. Which of the following are possible?</a:t>
            </a:r>
            <a:endParaRPr sz="1600"/>
          </a:p>
          <a:p>
            <a:pPr marL="457200" lvl="0" indent="-330200" algn="l" rtl="0">
              <a:spcBef>
                <a:spcPts val="600"/>
              </a:spcBef>
              <a:spcAft>
                <a:spcPts val="0"/>
              </a:spcAft>
              <a:buSzPts val="1600"/>
              <a:buAutoNum type="alphaUcPeriod"/>
            </a:pPr>
            <a:r>
              <a:rPr lang="en-GB" sz="1600"/>
              <a:t>12 coins (24 universes)</a:t>
            </a:r>
            <a:endParaRPr sz="1600"/>
          </a:p>
          <a:p>
            <a:pPr marL="457200" lvl="0" indent="-330200" algn="l" rtl="0">
              <a:spcBef>
                <a:spcPts val="0"/>
              </a:spcBef>
              <a:spcAft>
                <a:spcPts val="0"/>
              </a:spcAft>
              <a:buSzPts val="1600"/>
              <a:buAutoNum type="alphaUcPeriod"/>
            </a:pPr>
            <a:r>
              <a:rPr lang="en-GB" sz="1600"/>
              <a:t>12 coins if we have a 13th reference coin that is guaranteed to be real</a:t>
            </a:r>
            <a:endParaRPr sz="1600"/>
          </a:p>
          <a:p>
            <a:pPr marL="457200" lvl="0" indent="-330200" algn="l" rtl="0">
              <a:spcBef>
                <a:spcPts val="0"/>
              </a:spcBef>
              <a:spcAft>
                <a:spcPts val="0"/>
              </a:spcAft>
              <a:buSzPts val="1600"/>
              <a:buAutoNum type="alphaUcPeriod"/>
            </a:pPr>
            <a:r>
              <a:rPr lang="en-GB" sz="1600"/>
              <a:t>12 coins if we don't care about whether the counterfeit is heavier or lighter</a:t>
            </a:r>
            <a:endParaRPr sz="1600"/>
          </a:p>
          <a:p>
            <a:pPr marL="457200" lvl="0" indent="-330200" algn="l" rtl="0">
              <a:spcBef>
                <a:spcPts val="0"/>
              </a:spcBef>
              <a:spcAft>
                <a:spcPts val="0"/>
              </a:spcAft>
              <a:buSzPts val="1600"/>
              <a:buAutoNum type="alphaUcPeriod"/>
            </a:pPr>
            <a:r>
              <a:rPr lang="en-GB" sz="1600"/>
              <a:t>13 coins (26 universes)</a:t>
            </a:r>
            <a:endParaRPr sz="1600"/>
          </a:p>
          <a:p>
            <a:pPr marL="457200" lvl="0" indent="-330200" algn="l" rtl="0">
              <a:spcBef>
                <a:spcPts val="0"/>
              </a:spcBef>
              <a:spcAft>
                <a:spcPts val="0"/>
              </a:spcAft>
              <a:buSzPts val="1600"/>
              <a:buAutoNum type="alphaUcPeriod"/>
            </a:pPr>
            <a:r>
              <a:rPr lang="en-GB" sz="1600"/>
              <a:t>13 coins if we have a 14th reference coin that is guaranteed to be real</a:t>
            </a:r>
            <a:endParaRPr sz="1600"/>
          </a:p>
          <a:p>
            <a:pPr marL="457200" lvl="0" indent="-330200" algn="l" rtl="0">
              <a:spcBef>
                <a:spcPts val="0"/>
              </a:spcBef>
              <a:spcAft>
                <a:spcPts val="0"/>
              </a:spcAft>
              <a:buSzPts val="1600"/>
              <a:buAutoNum type="alphaUcPeriod"/>
            </a:pPr>
            <a:r>
              <a:rPr lang="en-GB" sz="1600"/>
              <a:t>13 coins if we don't care about whether the counterfeit is heavier or lighter</a:t>
            </a:r>
            <a:endParaRPr sz="1600"/>
          </a:p>
        </p:txBody>
      </p:sp>
      <p:pic>
        <p:nvPicPr>
          <p:cNvPr id="928" name="Google Shape;928;p61"/>
          <p:cNvPicPr preferRelativeResize="0"/>
          <p:nvPr/>
        </p:nvPicPr>
        <p:blipFill>
          <a:blip r:embed="rId1"/>
          <a:stretch>
            <a:fillRect/>
          </a:stretch>
        </p:blipFill>
        <p:spPr>
          <a:xfrm>
            <a:off x="7081474" y="3143674"/>
            <a:ext cx="2051075" cy="1774176"/>
          </a:xfrm>
          <a:prstGeom prst="rect">
            <a:avLst/>
          </a:prstGeom>
          <a:noFill/>
          <a:ln>
            <a:noFill/>
          </a:ln>
        </p:spPr>
      </p:pic>
      <p:sp>
        <p:nvSpPr>
          <p:cNvPr id="929" name="Google Shape;929;p61"/>
          <p:cNvSpPr/>
          <p:nvPr/>
        </p:nvSpPr>
        <p:spPr>
          <a:xfrm>
            <a:off x="479825"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1</a:t>
            </a:r>
            <a:endParaRPr>
              <a:latin typeface="Roboto" panose="02000000000000000000"/>
              <a:ea typeface="Roboto" panose="02000000000000000000"/>
              <a:cs typeface="Roboto" panose="02000000000000000000"/>
              <a:sym typeface="Roboto" panose="02000000000000000000"/>
            </a:endParaRPr>
          </a:p>
        </p:txBody>
      </p:sp>
      <p:sp>
        <p:nvSpPr>
          <p:cNvPr id="930" name="Google Shape;930;p61"/>
          <p:cNvSpPr/>
          <p:nvPr/>
        </p:nvSpPr>
        <p:spPr>
          <a:xfrm>
            <a:off x="1117225"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2</a:t>
            </a:r>
            <a:endParaRPr>
              <a:latin typeface="Roboto" panose="02000000000000000000"/>
              <a:ea typeface="Roboto" panose="02000000000000000000"/>
              <a:cs typeface="Roboto" panose="02000000000000000000"/>
              <a:sym typeface="Roboto" panose="02000000000000000000"/>
            </a:endParaRPr>
          </a:p>
        </p:txBody>
      </p:sp>
      <p:sp>
        <p:nvSpPr>
          <p:cNvPr id="931" name="Google Shape;931;p61"/>
          <p:cNvSpPr/>
          <p:nvPr/>
        </p:nvSpPr>
        <p:spPr>
          <a:xfrm>
            <a:off x="1754625"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3</a:t>
            </a:r>
            <a:endParaRPr>
              <a:latin typeface="Roboto" panose="02000000000000000000"/>
              <a:ea typeface="Roboto" panose="02000000000000000000"/>
              <a:cs typeface="Roboto" panose="02000000000000000000"/>
              <a:sym typeface="Roboto" panose="02000000000000000000"/>
            </a:endParaRPr>
          </a:p>
        </p:txBody>
      </p:sp>
      <p:sp>
        <p:nvSpPr>
          <p:cNvPr id="932" name="Google Shape;932;p61"/>
          <p:cNvSpPr/>
          <p:nvPr/>
        </p:nvSpPr>
        <p:spPr>
          <a:xfrm>
            <a:off x="2383200"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4</a:t>
            </a:r>
            <a:endParaRPr>
              <a:latin typeface="Roboto" panose="02000000000000000000"/>
              <a:ea typeface="Roboto" panose="02000000000000000000"/>
              <a:cs typeface="Roboto" panose="02000000000000000000"/>
              <a:sym typeface="Roboto" panose="02000000000000000000"/>
            </a:endParaRPr>
          </a:p>
        </p:txBody>
      </p:sp>
      <p:sp>
        <p:nvSpPr>
          <p:cNvPr id="933" name="Google Shape;933;p61"/>
          <p:cNvSpPr/>
          <p:nvPr/>
        </p:nvSpPr>
        <p:spPr>
          <a:xfrm>
            <a:off x="3020600"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5</a:t>
            </a:r>
            <a:endParaRPr>
              <a:latin typeface="Roboto" panose="02000000000000000000"/>
              <a:ea typeface="Roboto" panose="02000000000000000000"/>
              <a:cs typeface="Roboto" panose="02000000000000000000"/>
              <a:sym typeface="Roboto" panose="02000000000000000000"/>
            </a:endParaRPr>
          </a:p>
        </p:txBody>
      </p:sp>
      <p:sp>
        <p:nvSpPr>
          <p:cNvPr id="934" name="Google Shape;934;p61"/>
          <p:cNvSpPr/>
          <p:nvPr/>
        </p:nvSpPr>
        <p:spPr>
          <a:xfrm>
            <a:off x="3658000"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6</a:t>
            </a:r>
            <a:endParaRPr>
              <a:latin typeface="Roboto" panose="02000000000000000000"/>
              <a:ea typeface="Roboto" panose="02000000000000000000"/>
              <a:cs typeface="Roboto" panose="02000000000000000000"/>
              <a:sym typeface="Roboto" panose="02000000000000000000"/>
            </a:endParaRPr>
          </a:p>
        </p:txBody>
      </p:sp>
      <p:sp>
        <p:nvSpPr>
          <p:cNvPr id="935" name="Google Shape;935;p61"/>
          <p:cNvSpPr/>
          <p:nvPr/>
        </p:nvSpPr>
        <p:spPr>
          <a:xfrm>
            <a:off x="4295400"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7</a:t>
            </a:r>
            <a:endParaRPr>
              <a:latin typeface="Roboto" panose="02000000000000000000"/>
              <a:ea typeface="Roboto" panose="02000000000000000000"/>
              <a:cs typeface="Roboto" panose="02000000000000000000"/>
              <a:sym typeface="Roboto" panose="02000000000000000000"/>
            </a:endParaRPr>
          </a:p>
        </p:txBody>
      </p:sp>
      <p:sp>
        <p:nvSpPr>
          <p:cNvPr id="936" name="Google Shape;936;p61"/>
          <p:cNvSpPr/>
          <p:nvPr/>
        </p:nvSpPr>
        <p:spPr>
          <a:xfrm>
            <a:off x="479825" y="42931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8</a:t>
            </a:r>
            <a:endParaRPr>
              <a:latin typeface="Roboto" panose="02000000000000000000"/>
              <a:ea typeface="Roboto" panose="02000000000000000000"/>
              <a:cs typeface="Roboto" panose="02000000000000000000"/>
              <a:sym typeface="Roboto" panose="02000000000000000000"/>
            </a:endParaRPr>
          </a:p>
        </p:txBody>
      </p:sp>
      <p:sp>
        <p:nvSpPr>
          <p:cNvPr id="937" name="Google Shape;937;p61"/>
          <p:cNvSpPr/>
          <p:nvPr/>
        </p:nvSpPr>
        <p:spPr>
          <a:xfrm>
            <a:off x="1117225" y="42931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9</a:t>
            </a:r>
            <a:endParaRPr>
              <a:latin typeface="Roboto" panose="02000000000000000000"/>
              <a:ea typeface="Roboto" panose="02000000000000000000"/>
              <a:cs typeface="Roboto" panose="02000000000000000000"/>
              <a:sym typeface="Roboto" panose="02000000000000000000"/>
            </a:endParaRPr>
          </a:p>
        </p:txBody>
      </p:sp>
      <p:sp>
        <p:nvSpPr>
          <p:cNvPr id="938" name="Google Shape;938;p61"/>
          <p:cNvSpPr/>
          <p:nvPr/>
        </p:nvSpPr>
        <p:spPr>
          <a:xfrm>
            <a:off x="1754625" y="42931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A</a:t>
            </a:r>
            <a:endParaRPr sz="1100">
              <a:latin typeface="Roboto" panose="02000000000000000000"/>
              <a:ea typeface="Roboto" panose="02000000000000000000"/>
              <a:cs typeface="Roboto" panose="02000000000000000000"/>
              <a:sym typeface="Roboto" panose="02000000000000000000"/>
            </a:endParaRPr>
          </a:p>
        </p:txBody>
      </p:sp>
      <p:sp>
        <p:nvSpPr>
          <p:cNvPr id="939" name="Google Shape;939;p61"/>
          <p:cNvSpPr/>
          <p:nvPr/>
        </p:nvSpPr>
        <p:spPr>
          <a:xfrm>
            <a:off x="2383200" y="42931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B</a:t>
            </a:r>
            <a:endParaRPr sz="1100">
              <a:latin typeface="Roboto" panose="02000000000000000000"/>
              <a:ea typeface="Roboto" panose="02000000000000000000"/>
              <a:cs typeface="Roboto" panose="02000000000000000000"/>
              <a:sym typeface="Roboto" panose="02000000000000000000"/>
            </a:endParaRPr>
          </a:p>
        </p:txBody>
      </p:sp>
      <p:sp>
        <p:nvSpPr>
          <p:cNvPr id="940" name="Google Shape;940;p61"/>
          <p:cNvSpPr/>
          <p:nvPr/>
        </p:nvSpPr>
        <p:spPr>
          <a:xfrm>
            <a:off x="3020600" y="42931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C</a:t>
            </a:r>
            <a:endParaRPr sz="1100">
              <a:latin typeface="Roboto" panose="02000000000000000000"/>
              <a:ea typeface="Roboto" panose="02000000000000000000"/>
              <a:cs typeface="Roboto" panose="02000000000000000000"/>
              <a:sym typeface="Roboto" panose="02000000000000000000"/>
            </a:endParaRPr>
          </a:p>
        </p:txBody>
      </p:sp>
      <p:sp>
        <p:nvSpPr>
          <p:cNvPr id="941" name="Google Shape;941;p61"/>
          <p:cNvSpPr/>
          <p:nvPr/>
        </p:nvSpPr>
        <p:spPr>
          <a:xfrm>
            <a:off x="3658000" y="42931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D</a:t>
            </a:r>
            <a:endParaRPr sz="1100">
              <a:latin typeface="Roboto" panose="02000000000000000000"/>
              <a:ea typeface="Roboto" panose="02000000000000000000"/>
              <a:cs typeface="Roboto" panose="02000000000000000000"/>
              <a:sym typeface="Roboto" panose="02000000000000000000"/>
            </a:endParaRPr>
          </a:p>
        </p:txBody>
      </p:sp>
      <p:sp>
        <p:nvSpPr>
          <p:cNvPr id="942" name="Google Shape;942;p61"/>
          <p:cNvSpPr/>
          <p:nvPr/>
        </p:nvSpPr>
        <p:spPr>
          <a:xfrm>
            <a:off x="4295400" y="4293100"/>
            <a:ext cx="484200" cy="484200"/>
          </a:xfrm>
          <a:prstGeom prst="ellipse">
            <a:avLst/>
          </a:prstGeom>
          <a:solidFill>
            <a:srgbClr val="00FF00"/>
          </a:solidFill>
          <a:ln w="11430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R</a:t>
            </a:r>
            <a:endParaRPr sz="1100">
              <a:latin typeface="Roboto" panose="02000000000000000000"/>
              <a:ea typeface="Roboto" panose="02000000000000000000"/>
              <a:cs typeface="Roboto" panose="02000000000000000000"/>
              <a:sym typeface="Roboto" panose="0200000000000000000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946" name="Shape 946"/>
        <p:cNvGrpSpPr/>
        <p:nvPr/>
      </p:nvGrpSpPr>
      <p:grpSpPr>
        <a:xfrm>
          <a:off x="0" y="0"/>
          <a:ext cx="0" cy="0"/>
          <a:chOff x="0" y="0"/>
          <a:chExt cx="0" cy="0"/>
        </a:xfrm>
      </p:grpSpPr>
      <p:sp>
        <p:nvSpPr>
          <p:cNvPr id="947" name="Google Shape;947;p6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12 Coins: Solution</a:t>
            </a:r>
            <a:endParaRPr lang="en-GB"/>
          </a:p>
        </p:txBody>
      </p:sp>
      <p:sp>
        <p:nvSpPr>
          <p:cNvPr id="948" name="Google Shape;948;p62"/>
          <p:cNvSpPr txBox="1"/>
          <p:nvPr>
            <p:ph type="body" idx="1"/>
          </p:nvPr>
        </p:nvSpPr>
        <p:spPr>
          <a:xfrm>
            <a:off x="107050" y="402200"/>
            <a:ext cx="8520600" cy="5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For 12 coins, this is possible (and by extension the other 12-coin puzzles)</a:t>
            </a:r>
            <a:endParaRPr lang="en-GB"/>
          </a:p>
        </p:txBody>
      </p:sp>
      <p:sp>
        <p:nvSpPr>
          <p:cNvPr id="949" name="Google Shape;949;p62"/>
          <p:cNvSpPr/>
          <p:nvPr/>
        </p:nvSpPr>
        <p:spPr>
          <a:xfrm>
            <a:off x="3649350" y="2509200"/>
            <a:ext cx="1221900" cy="510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300"/>
              <a:t>1234 vs 5678</a:t>
            </a:r>
            <a:endParaRPr sz="1300"/>
          </a:p>
        </p:txBody>
      </p:sp>
      <p:sp>
        <p:nvSpPr>
          <p:cNvPr id="950" name="Google Shape;950;p62"/>
          <p:cNvSpPr/>
          <p:nvPr/>
        </p:nvSpPr>
        <p:spPr>
          <a:xfrm>
            <a:off x="870200" y="3237250"/>
            <a:ext cx="12219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125 vs 346</a:t>
            </a:r>
            <a:endParaRPr lang="en-GB"/>
          </a:p>
        </p:txBody>
      </p:sp>
      <p:sp>
        <p:nvSpPr>
          <p:cNvPr id="951" name="Google Shape;951;p62"/>
          <p:cNvSpPr/>
          <p:nvPr/>
        </p:nvSpPr>
        <p:spPr>
          <a:xfrm>
            <a:off x="3649350" y="3237250"/>
            <a:ext cx="12219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9A vs 1B</a:t>
            </a:r>
            <a:endParaRPr lang="en-GB"/>
          </a:p>
        </p:txBody>
      </p:sp>
      <p:sp>
        <p:nvSpPr>
          <p:cNvPr id="952" name="Google Shape;952;p62"/>
          <p:cNvSpPr/>
          <p:nvPr/>
        </p:nvSpPr>
        <p:spPr>
          <a:xfrm>
            <a:off x="6428500" y="3237250"/>
            <a:ext cx="12219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156 vs 278</a:t>
            </a:r>
            <a:endParaRPr lang="en-GB"/>
          </a:p>
        </p:txBody>
      </p:sp>
      <p:cxnSp>
        <p:nvCxnSpPr>
          <p:cNvPr id="953" name="Google Shape;953;p62"/>
          <p:cNvCxnSpPr>
            <a:stCxn id="949" idx="2"/>
            <a:endCxn id="950" idx="0"/>
          </p:cNvCxnSpPr>
          <p:nvPr/>
        </p:nvCxnSpPr>
        <p:spPr>
          <a:xfrm flipH="1">
            <a:off x="1481100" y="3019500"/>
            <a:ext cx="2779200" cy="217800"/>
          </a:xfrm>
          <a:prstGeom prst="straightConnector1">
            <a:avLst/>
          </a:prstGeom>
          <a:noFill/>
          <a:ln w="38100" cap="flat" cmpd="sng">
            <a:solidFill>
              <a:srgbClr val="FF0000"/>
            </a:solidFill>
            <a:prstDash val="solid"/>
            <a:round/>
            <a:headEnd type="none" w="med" len="med"/>
            <a:tailEnd type="none" w="med" len="med"/>
          </a:ln>
        </p:spPr>
      </p:cxnSp>
      <p:cxnSp>
        <p:nvCxnSpPr>
          <p:cNvPr id="954" name="Google Shape;954;p62"/>
          <p:cNvCxnSpPr>
            <a:stCxn id="949" idx="2"/>
            <a:endCxn id="951" idx="0"/>
          </p:cNvCxnSpPr>
          <p:nvPr/>
        </p:nvCxnSpPr>
        <p:spPr>
          <a:xfrm>
            <a:off x="4260300" y="3019500"/>
            <a:ext cx="0" cy="217800"/>
          </a:xfrm>
          <a:prstGeom prst="straightConnector1">
            <a:avLst/>
          </a:prstGeom>
          <a:noFill/>
          <a:ln w="38100" cap="flat" cmpd="sng">
            <a:solidFill>
              <a:schemeClr val="dk2"/>
            </a:solidFill>
            <a:prstDash val="solid"/>
            <a:round/>
            <a:headEnd type="none" w="med" len="med"/>
            <a:tailEnd type="none" w="med" len="med"/>
          </a:ln>
        </p:spPr>
      </p:cxnSp>
      <p:cxnSp>
        <p:nvCxnSpPr>
          <p:cNvPr id="955" name="Google Shape;955;p62"/>
          <p:cNvCxnSpPr>
            <a:stCxn id="949" idx="2"/>
            <a:endCxn id="952" idx="0"/>
          </p:cNvCxnSpPr>
          <p:nvPr/>
        </p:nvCxnSpPr>
        <p:spPr>
          <a:xfrm>
            <a:off x="4260300" y="3019500"/>
            <a:ext cx="2779200" cy="217800"/>
          </a:xfrm>
          <a:prstGeom prst="straightConnector1">
            <a:avLst/>
          </a:prstGeom>
          <a:noFill/>
          <a:ln w="38100" cap="flat" cmpd="sng">
            <a:solidFill>
              <a:srgbClr val="0000FF"/>
            </a:solidFill>
            <a:prstDash val="solid"/>
            <a:round/>
            <a:headEnd type="none" w="med" len="med"/>
            <a:tailEnd type="none" w="med" len="med"/>
          </a:ln>
        </p:spPr>
      </p:cxnSp>
      <p:cxnSp>
        <p:nvCxnSpPr>
          <p:cNvPr id="956" name="Google Shape;956;p62"/>
          <p:cNvCxnSpPr>
            <a:stCxn id="950" idx="2"/>
            <a:endCxn id="957" idx="0"/>
          </p:cNvCxnSpPr>
          <p:nvPr/>
        </p:nvCxnSpPr>
        <p:spPr>
          <a:xfrm flipH="1">
            <a:off x="471650" y="3830950"/>
            <a:ext cx="1009500" cy="462300"/>
          </a:xfrm>
          <a:prstGeom prst="straightConnector1">
            <a:avLst/>
          </a:prstGeom>
          <a:noFill/>
          <a:ln w="38100" cap="flat" cmpd="sng">
            <a:solidFill>
              <a:srgbClr val="FF0000"/>
            </a:solidFill>
            <a:prstDash val="solid"/>
            <a:round/>
            <a:headEnd type="none" w="med" len="med"/>
            <a:tailEnd type="none" w="med" len="med"/>
          </a:ln>
        </p:spPr>
      </p:cxnSp>
      <p:cxnSp>
        <p:nvCxnSpPr>
          <p:cNvPr id="958" name="Google Shape;958;p62"/>
          <p:cNvCxnSpPr>
            <a:stCxn id="950" idx="2"/>
            <a:endCxn id="959" idx="0"/>
          </p:cNvCxnSpPr>
          <p:nvPr/>
        </p:nvCxnSpPr>
        <p:spPr>
          <a:xfrm>
            <a:off x="1481150" y="3830950"/>
            <a:ext cx="0" cy="462300"/>
          </a:xfrm>
          <a:prstGeom prst="straightConnector1">
            <a:avLst/>
          </a:prstGeom>
          <a:noFill/>
          <a:ln w="38100" cap="flat" cmpd="sng">
            <a:solidFill>
              <a:schemeClr val="dk2"/>
            </a:solidFill>
            <a:prstDash val="solid"/>
            <a:round/>
            <a:headEnd type="none" w="med" len="med"/>
            <a:tailEnd type="none" w="med" len="med"/>
          </a:ln>
        </p:spPr>
      </p:cxnSp>
      <p:cxnSp>
        <p:nvCxnSpPr>
          <p:cNvPr id="960" name="Google Shape;960;p62"/>
          <p:cNvCxnSpPr>
            <a:stCxn id="950" idx="2"/>
            <a:endCxn id="961" idx="0"/>
          </p:cNvCxnSpPr>
          <p:nvPr/>
        </p:nvCxnSpPr>
        <p:spPr>
          <a:xfrm>
            <a:off x="1481150" y="3830950"/>
            <a:ext cx="947100" cy="462300"/>
          </a:xfrm>
          <a:prstGeom prst="straightConnector1">
            <a:avLst/>
          </a:prstGeom>
          <a:noFill/>
          <a:ln w="38100" cap="flat" cmpd="sng">
            <a:solidFill>
              <a:srgbClr val="0000FF"/>
            </a:solidFill>
            <a:prstDash val="solid"/>
            <a:round/>
            <a:headEnd type="none" w="med" len="med"/>
            <a:tailEnd type="none" w="med" len="med"/>
          </a:ln>
        </p:spPr>
      </p:cxnSp>
      <p:cxnSp>
        <p:nvCxnSpPr>
          <p:cNvPr id="962" name="Google Shape;962;p62"/>
          <p:cNvCxnSpPr>
            <a:stCxn id="952" idx="2"/>
            <a:endCxn id="963" idx="0"/>
          </p:cNvCxnSpPr>
          <p:nvPr/>
        </p:nvCxnSpPr>
        <p:spPr>
          <a:xfrm flipH="1">
            <a:off x="6092350" y="3830950"/>
            <a:ext cx="947100" cy="462300"/>
          </a:xfrm>
          <a:prstGeom prst="straightConnector1">
            <a:avLst/>
          </a:prstGeom>
          <a:noFill/>
          <a:ln w="38100" cap="flat" cmpd="sng">
            <a:solidFill>
              <a:srgbClr val="FF0000"/>
            </a:solidFill>
            <a:prstDash val="solid"/>
            <a:round/>
            <a:headEnd type="none" w="med" len="med"/>
            <a:tailEnd type="none" w="med" len="med"/>
          </a:ln>
        </p:spPr>
      </p:cxnSp>
      <p:cxnSp>
        <p:nvCxnSpPr>
          <p:cNvPr id="964" name="Google Shape;964;p62"/>
          <p:cNvCxnSpPr>
            <a:stCxn id="952" idx="2"/>
            <a:endCxn id="965" idx="0"/>
          </p:cNvCxnSpPr>
          <p:nvPr/>
        </p:nvCxnSpPr>
        <p:spPr>
          <a:xfrm>
            <a:off x="7039450" y="3830950"/>
            <a:ext cx="0" cy="462300"/>
          </a:xfrm>
          <a:prstGeom prst="straightConnector1">
            <a:avLst/>
          </a:prstGeom>
          <a:noFill/>
          <a:ln w="38100" cap="flat" cmpd="sng">
            <a:solidFill>
              <a:schemeClr val="dk2"/>
            </a:solidFill>
            <a:prstDash val="solid"/>
            <a:round/>
            <a:headEnd type="none" w="med" len="med"/>
            <a:tailEnd type="none" w="med" len="med"/>
          </a:ln>
        </p:spPr>
      </p:cxnSp>
      <p:cxnSp>
        <p:nvCxnSpPr>
          <p:cNvPr id="966" name="Google Shape;966;p62"/>
          <p:cNvCxnSpPr>
            <a:stCxn id="952" idx="2"/>
            <a:endCxn id="967" idx="0"/>
          </p:cNvCxnSpPr>
          <p:nvPr/>
        </p:nvCxnSpPr>
        <p:spPr>
          <a:xfrm>
            <a:off x="7039450" y="3830950"/>
            <a:ext cx="1009500" cy="462300"/>
          </a:xfrm>
          <a:prstGeom prst="straightConnector1">
            <a:avLst/>
          </a:prstGeom>
          <a:noFill/>
          <a:ln w="38100" cap="flat" cmpd="sng">
            <a:solidFill>
              <a:srgbClr val="0000FF"/>
            </a:solidFill>
            <a:prstDash val="solid"/>
            <a:round/>
            <a:headEnd type="none" w="med" len="med"/>
            <a:tailEnd type="none" w="med" len="med"/>
          </a:ln>
        </p:spPr>
      </p:cxnSp>
      <p:cxnSp>
        <p:nvCxnSpPr>
          <p:cNvPr id="968" name="Google Shape;968;p62"/>
          <p:cNvCxnSpPr>
            <a:stCxn id="951" idx="2"/>
            <a:endCxn id="969" idx="0"/>
          </p:cNvCxnSpPr>
          <p:nvPr/>
        </p:nvCxnSpPr>
        <p:spPr>
          <a:xfrm flipH="1">
            <a:off x="3375300" y="3830950"/>
            <a:ext cx="885000" cy="462300"/>
          </a:xfrm>
          <a:prstGeom prst="straightConnector1">
            <a:avLst/>
          </a:prstGeom>
          <a:noFill/>
          <a:ln w="38100" cap="flat" cmpd="sng">
            <a:solidFill>
              <a:srgbClr val="FF0000"/>
            </a:solidFill>
            <a:prstDash val="solid"/>
            <a:round/>
            <a:headEnd type="none" w="med" len="med"/>
            <a:tailEnd type="none" w="med" len="med"/>
          </a:ln>
        </p:spPr>
      </p:cxnSp>
      <p:cxnSp>
        <p:nvCxnSpPr>
          <p:cNvPr id="970" name="Google Shape;970;p62"/>
          <p:cNvCxnSpPr>
            <a:stCxn id="951" idx="2"/>
            <a:endCxn id="971" idx="0"/>
          </p:cNvCxnSpPr>
          <p:nvPr/>
        </p:nvCxnSpPr>
        <p:spPr>
          <a:xfrm>
            <a:off x="4260300" y="3830950"/>
            <a:ext cx="0" cy="462300"/>
          </a:xfrm>
          <a:prstGeom prst="straightConnector1">
            <a:avLst/>
          </a:prstGeom>
          <a:noFill/>
          <a:ln w="38100" cap="flat" cmpd="sng">
            <a:solidFill>
              <a:schemeClr val="dk2"/>
            </a:solidFill>
            <a:prstDash val="solid"/>
            <a:round/>
            <a:headEnd type="none" w="med" len="med"/>
            <a:tailEnd type="none" w="med" len="med"/>
          </a:ln>
        </p:spPr>
      </p:cxnSp>
      <p:cxnSp>
        <p:nvCxnSpPr>
          <p:cNvPr id="972" name="Google Shape;972;p62"/>
          <p:cNvCxnSpPr>
            <a:stCxn id="951" idx="2"/>
            <a:endCxn id="973" idx="0"/>
          </p:cNvCxnSpPr>
          <p:nvPr/>
        </p:nvCxnSpPr>
        <p:spPr>
          <a:xfrm>
            <a:off x="4260300" y="3830950"/>
            <a:ext cx="885000" cy="462300"/>
          </a:xfrm>
          <a:prstGeom prst="straightConnector1">
            <a:avLst/>
          </a:prstGeom>
          <a:noFill/>
          <a:ln w="38100" cap="flat" cmpd="sng">
            <a:solidFill>
              <a:srgbClr val="0000FF"/>
            </a:solidFill>
            <a:prstDash val="solid"/>
            <a:round/>
            <a:headEnd type="none" w="med" len="med"/>
            <a:tailEnd type="none" w="med" len="med"/>
          </a:ln>
        </p:spPr>
      </p:cxnSp>
      <p:sp>
        <p:nvSpPr>
          <p:cNvPr id="957" name="Google Shape;957;p62"/>
          <p:cNvSpPr/>
          <p:nvPr/>
        </p:nvSpPr>
        <p:spPr>
          <a:xfrm>
            <a:off x="67175"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 vs 2</a:t>
            </a:r>
            <a:endParaRPr lang="en-GB"/>
          </a:p>
        </p:txBody>
      </p:sp>
      <p:sp>
        <p:nvSpPr>
          <p:cNvPr id="959" name="Google Shape;959;p62"/>
          <p:cNvSpPr/>
          <p:nvPr/>
        </p:nvSpPr>
        <p:spPr>
          <a:xfrm>
            <a:off x="107660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 vs 7</a:t>
            </a:r>
            <a:endParaRPr lang="en-GB"/>
          </a:p>
        </p:txBody>
      </p:sp>
      <p:sp>
        <p:nvSpPr>
          <p:cNvPr id="961" name="Google Shape;961;p62"/>
          <p:cNvSpPr/>
          <p:nvPr/>
        </p:nvSpPr>
        <p:spPr>
          <a:xfrm>
            <a:off x="202375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 vs 4</a:t>
            </a:r>
            <a:endParaRPr lang="en-GB"/>
          </a:p>
        </p:txBody>
      </p:sp>
      <p:sp>
        <p:nvSpPr>
          <p:cNvPr id="969" name="Google Shape;969;p62"/>
          <p:cNvSpPr/>
          <p:nvPr/>
        </p:nvSpPr>
        <p:spPr>
          <a:xfrm>
            <a:off x="2970888"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9 vs A</a:t>
            </a:r>
            <a:endParaRPr lang="en-GB"/>
          </a:p>
        </p:txBody>
      </p:sp>
      <p:sp>
        <p:nvSpPr>
          <p:cNvPr id="971" name="Google Shape;971;p62"/>
          <p:cNvSpPr/>
          <p:nvPr/>
        </p:nvSpPr>
        <p:spPr>
          <a:xfrm>
            <a:off x="385575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 vs C</a:t>
            </a:r>
            <a:endParaRPr lang="en-GB"/>
          </a:p>
        </p:txBody>
      </p:sp>
      <p:sp>
        <p:nvSpPr>
          <p:cNvPr id="973" name="Google Shape;973;p62"/>
          <p:cNvSpPr/>
          <p:nvPr/>
        </p:nvSpPr>
        <p:spPr>
          <a:xfrm>
            <a:off x="4740613"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9 vs A</a:t>
            </a:r>
            <a:endParaRPr lang="en-GB"/>
          </a:p>
        </p:txBody>
      </p:sp>
      <p:sp>
        <p:nvSpPr>
          <p:cNvPr id="963" name="Google Shape;963;p62"/>
          <p:cNvSpPr/>
          <p:nvPr/>
        </p:nvSpPr>
        <p:spPr>
          <a:xfrm>
            <a:off x="5687763"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 vs 8</a:t>
            </a:r>
            <a:endParaRPr lang="en-GB"/>
          </a:p>
        </p:txBody>
      </p:sp>
      <p:sp>
        <p:nvSpPr>
          <p:cNvPr id="965" name="Google Shape;965;p62"/>
          <p:cNvSpPr/>
          <p:nvPr/>
        </p:nvSpPr>
        <p:spPr>
          <a:xfrm>
            <a:off x="663490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 vs 3</a:t>
            </a:r>
            <a:endParaRPr lang="en-GB"/>
          </a:p>
        </p:txBody>
      </p:sp>
      <p:sp>
        <p:nvSpPr>
          <p:cNvPr id="967" name="Google Shape;967;p62"/>
          <p:cNvSpPr/>
          <p:nvPr/>
        </p:nvSpPr>
        <p:spPr>
          <a:xfrm>
            <a:off x="7644325"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 vs 6</a:t>
            </a: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0"/>
                                        </p:tgtEl>
                                        <p:attrNameLst>
                                          <p:attrName>style.visibility</p:attrName>
                                        </p:attrNameLst>
                                      </p:cBhvr>
                                      <p:to>
                                        <p:strVal val="visible"/>
                                      </p:to>
                                    </p:set>
                                    <p:animEffect transition="in" filter="fade">
                                      <p:cBhvr>
                                        <p:cTn id="7" dur="1000"/>
                                        <p:tgtEl>
                                          <p:spTgt spid="9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Sorting</a:t>
            </a:r>
            <a:endParaRPr lang="en-GB"/>
          </a:p>
        </p:txBody>
      </p:sp>
      <p:sp>
        <p:nvSpPr>
          <p:cNvPr id="171" name="Google Shape;171;p2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Sorting is a foundational problem.</a:t>
            </a:r>
            <a:endParaRPr lang="en-GB"/>
          </a:p>
          <a:p>
            <a:pPr marL="457200" lvl="0" indent="-342900" algn="l" rtl="0">
              <a:spcBef>
                <a:spcPts val="600"/>
              </a:spcBef>
              <a:spcAft>
                <a:spcPts val="0"/>
              </a:spcAft>
              <a:buSzPts val="1800"/>
              <a:buChar char="●"/>
            </a:pPr>
            <a:r>
              <a:rPr lang="en-GB"/>
              <a:t>Obviously useful for putting things in order.</a:t>
            </a:r>
            <a:endParaRPr lang="en-GB"/>
          </a:p>
          <a:p>
            <a:pPr marL="457200" lvl="0" indent="-342900" algn="l" rtl="0">
              <a:spcBef>
                <a:spcPts val="0"/>
              </a:spcBef>
              <a:spcAft>
                <a:spcPts val="0"/>
              </a:spcAft>
              <a:buSzPts val="1800"/>
              <a:buChar char="●"/>
            </a:pPr>
            <a:r>
              <a:rPr lang="en-GB"/>
              <a:t>But can also be used to solve other tasks, sometimes in non-trivial ways.</a:t>
            </a:r>
            <a:endParaRPr lang="en-GB"/>
          </a:p>
          <a:p>
            <a:pPr marL="914400" lvl="1" indent="-342900" algn="l" rtl="0">
              <a:spcBef>
                <a:spcPts val="0"/>
              </a:spcBef>
              <a:spcAft>
                <a:spcPts val="0"/>
              </a:spcAft>
              <a:buSzPts val="1800"/>
              <a:buChar char="○"/>
            </a:pPr>
            <a:r>
              <a:rPr lang="en-GB"/>
              <a:t>Sorting improves duplicate finding from a naive N</a:t>
            </a:r>
            <a:r>
              <a:rPr lang="en-GB" baseline="30000"/>
              <a:t>2</a:t>
            </a:r>
            <a:r>
              <a:rPr lang="en-GB"/>
              <a:t> to N log N.</a:t>
            </a:r>
            <a:endParaRPr lang="en-GB"/>
          </a:p>
          <a:p>
            <a:pPr marL="914400" lvl="1" indent="-342900" algn="l" rtl="0">
              <a:spcBef>
                <a:spcPts val="0"/>
              </a:spcBef>
              <a:spcAft>
                <a:spcPts val="0"/>
              </a:spcAft>
              <a:buSzPts val="1800"/>
              <a:buChar char="○"/>
            </a:pPr>
            <a:r>
              <a:rPr lang="en-GB"/>
              <a:t>Sorting improves 3SUM from a naive N</a:t>
            </a:r>
            <a:r>
              <a:rPr lang="en-GB" baseline="30000"/>
              <a:t>3</a:t>
            </a:r>
            <a:r>
              <a:rPr lang="en-GB"/>
              <a:t> to N</a:t>
            </a:r>
            <a:r>
              <a:rPr lang="en-GB" baseline="30000"/>
              <a:t>2</a:t>
            </a:r>
            <a:r>
              <a:rPr lang="en-GB"/>
              <a:t>.</a:t>
            </a:r>
            <a:endParaRPr lang="en-GB"/>
          </a:p>
          <a:p>
            <a:pPr marL="457200" lvl="0" indent="-342900" algn="l" rtl="0">
              <a:spcBef>
                <a:spcPts val="0"/>
              </a:spcBef>
              <a:spcAft>
                <a:spcPts val="0"/>
              </a:spcAft>
              <a:buSzPts val="1800"/>
              <a:buChar char="●"/>
            </a:pPr>
            <a:r>
              <a:rPr lang="en-GB"/>
              <a:t>There are many ways to sort an array, each with its own interesting tradeoffs and algorithmic features.</a:t>
            </a:r>
            <a:endParaRPr lang="en-GB"/>
          </a:p>
          <a:p>
            <a:pPr marL="0" lvl="0" indent="0" algn="l" rtl="0">
              <a:spcBef>
                <a:spcPts val="600"/>
              </a:spcBef>
              <a:spcAft>
                <a:spcPts val="0"/>
              </a:spcAft>
              <a:buNone/>
            </a:pPr>
          </a:p>
          <a:p>
            <a:pPr marL="0" lvl="0" indent="0" algn="l" rtl="0">
              <a:spcBef>
                <a:spcPts val="600"/>
              </a:spcBef>
              <a:spcAft>
                <a:spcPts val="0"/>
              </a:spcAft>
              <a:buNone/>
            </a:pPr>
            <a:r>
              <a:rPr lang="en-GB"/>
              <a:t>Today we’ll discuss the fundamental nature of the sorting problem itself: How hard is it to sort?</a:t>
            </a:r>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977" name="Shape 977"/>
        <p:cNvGrpSpPr/>
        <p:nvPr/>
      </p:nvGrpSpPr>
      <p:grpSpPr>
        <a:xfrm>
          <a:off x="0" y="0"/>
          <a:ext cx="0" cy="0"/>
          <a:chOff x="0" y="0"/>
          <a:chExt cx="0" cy="0"/>
        </a:xfrm>
      </p:grpSpPr>
      <p:sp>
        <p:nvSpPr>
          <p:cNvPr id="978" name="Google Shape;978;p6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13 Coins: Proof of Impossibility</a:t>
            </a:r>
            <a:endParaRPr lang="en-GB"/>
          </a:p>
        </p:txBody>
      </p:sp>
      <p:sp>
        <p:nvSpPr>
          <p:cNvPr id="979" name="Google Shape;979;p63"/>
          <p:cNvSpPr txBox="1"/>
          <p:nvPr>
            <p:ph type="body" idx="1"/>
          </p:nvPr>
        </p:nvSpPr>
        <p:spPr>
          <a:xfrm>
            <a:off x="107050" y="402200"/>
            <a:ext cx="8520600" cy="5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For 13 coins, this is impossible. We do have 26 &lt; 27 universes, but we also need our first weighing to narrow down to 9 or fewer universes. Our first weighing needs to compare an equal number of coins, so we can check all possible weighings to show that no first weighing splits our 27 universes into groups 9 or smaller (the below is the closest we get)</a:t>
            </a:r>
            <a:endParaRPr lang="en-GB"/>
          </a:p>
        </p:txBody>
      </p:sp>
      <p:sp>
        <p:nvSpPr>
          <p:cNvPr id="980" name="Google Shape;980;p63"/>
          <p:cNvSpPr/>
          <p:nvPr/>
        </p:nvSpPr>
        <p:spPr>
          <a:xfrm>
            <a:off x="3649350" y="2509200"/>
            <a:ext cx="1221900" cy="510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300"/>
              <a:t>1234 vs 5678</a:t>
            </a:r>
            <a:endParaRPr sz="1300"/>
          </a:p>
        </p:txBody>
      </p:sp>
      <p:sp>
        <p:nvSpPr>
          <p:cNvPr id="981" name="Google Shape;981;p63"/>
          <p:cNvSpPr/>
          <p:nvPr/>
        </p:nvSpPr>
        <p:spPr>
          <a:xfrm>
            <a:off x="870200" y="3237250"/>
            <a:ext cx="12219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 universes</a:t>
            </a:r>
            <a:endParaRPr lang="en-GB"/>
          </a:p>
        </p:txBody>
      </p:sp>
      <p:sp>
        <p:nvSpPr>
          <p:cNvPr id="982" name="Google Shape;982;p63"/>
          <p:cNvSpPr/>
          <p:nvPr/>
        </p:nvSpPr>
        <p:spPr>
          <a:xfrm>
            <a:off x="3649350" y="3237250"/>
            <a:ext cx="12219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10 universes</a:t>
            </a:r>
            <a:endParaRPr lang="en-GB"/>
          </a:p>
        </p:txBody>
      </p:sp>
      <p:sp>
        <p:nvSpPr>
          <p:cNvPr id="983" name="Google Shape;983;p63"/>
          <p:cNvSpPr/>
          <p:nvPr/>
        </p:nvSpPr>
        <p:spPr>
          <a:xfrm>
            <a:off x="6428500" y="3237250"/>
            <a:ext cx="12219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 universes</a:t>
            </a:r>
            <a:endParaRPr lang="en-GB"/>
          </a:p>
        </p:txBody>
      </p:sp>
      <p:cxnSp>
        <p:nvCxnSpPr>
          <p:cNvPr id="984" name="Google Shape;984;p63"/>
          <p:cNvCxnSpPr>
            <a:stCxn id="980" idx="2"/>
            <a:endCxn id="981" idx="0"/>
          </p:cNvCxnSpPr>
          <p:nvPr/>
        </p:nvCxnSpPr>
        <p:spPr>
          <a:xfrm flipH="1">
            <a:off x="1481100" y="3019500"/>
            <a:ext cx="2779200" cy="217800"/>
          </a:xfrm>
          <a:prstGeom prst="straightConnector1">
            <a:avLst/>
          </a:prstGeom>
          <a:noFill/>
          <a:ln w="38100" cap="flat" cmpd="sng">
            <a:solidFill>
              <a:srgbClr val="FF0000"/>
            </a:solidFill>
            <a:prstDash val="solid"/>
            <a:round/>
            <a:headEnd type="none" w="med" len="med"/>
            <a:tailEnd type="none" w="med" len="med"/>
          </a:ln>
        </p:spPr>
      </p:cxnSp>
      <p:cxnSp>
        <p:nvCxnSpPr>
          <p:cNvPr id="985" name="Google Shape;985;p63"/>
          <p:cNvCxnSpPr>
            <a:stCxn id="980" idx="2"/>
            <a:endCxn id="982" idx="0"/>
          </p:cNvCxnSpPr>
          <p:nvPr/>
        </p:nvCxnSpPr>
        <p:spPr>
          <a:xfrm>
            <a:off x="4260300" y="3019500"/>
            <a:ext cx="0" cy="217800"/>
          </a:xfrm>
          <a:prstGeom prst="straightConnector1">
            <a:avLst/>
          </a:prstGeom>
          <a:noFill/>
          <a:ln w="38100" cap="flat" cmpd="sng">
            <a:solidFill>
              <a:schemeClr val="dk2"/>
            </a:solidFill>
            <a:prstDash val="solid"/>
            <a:round/>
            <a:headEnd type="none" w="med" len="med"/>
            <a:tailEnd type="none" w="med" len="med"/>
          </a:ln>
        </p:spPr>
      </p:cxnSp>
      <p:cxnSp>
        <p:nvCxnSpPr>
          <p:cNvPr id="986" name="Google Shape;986;p63"/>
          <p:cNvCxnSpPr>
            <a:stCxn id="980" idx="2"/>
            <a:endCxn id="983" idx="0"/>
          </p:cNvCxnSpPr>
          <p:nvPr/>
        </p:nvCxnSpPr>
        <p:spPr>
          <a:xfrm>
            <a:off x="4260300" y="3019500"/>
            <a:ext cx="2779200" cy="217800"/>
          </a:xfrm>
          <a:prstGeom prst="straightConnector1">
            <a:avLst/>
          </a:prstGeom>
          <a:noFill/>
          <a:ln w="38100" cap="flat" cmpd="sng">
            <a:solidFill>
              <a:srgbClr val="0000FF"/>
            </a:solidFill>
            <a:prstDash val="solid"/>
            <a:round/>
            <a:headEnd type="none" w="med" len="med"/>
            <a:tailEnd type="none" w="med" len="med"/>
          </a:ln>
        </p:spPr>
      </p:cxnSp>
      <p:cxnSp>
        <p:nvCxnSpPr>
          <p:cNvPr id="987" name="Google Shape;987;p63"/>
          <p:cNvCxnSpPr>
            <a:stCxn id="981" idx="2"/>
            <a:endCxn id="988" idx="0"/>
          </p:cNvCxnSpPr>
          <p:nvPr/>
        </p:nvCxnSpPr>
        <p:spPr>
          <a:xfrm flipH="1">
            <a:off x="471650" y="3830950"/>
            <a:ext cx="1009500" cy="462300"/>
          </a:xfrm>
          <a:prstGeom prst="straightConnector1">
            <a:avLst/>
          </a:prstGeom>
          <a:noFill/>
          <a:ln w="38100" cap="flat" cmpd="sng">
            <a:solidFill>
              <a:srgbClr val="FF0000"/>
            </a:solidFill>
            <a:prstDash val="solid"/>
            <a:round/>
            <a:headEnd type="none" w="med" len="med"/>
            <a:tailEnd type="none" w="med" len="med"/>
          </a:ln>
        </p:spPr>
      </p:cxnSp>
      <p:cxnSp>
        <p:nvCxnSpPr>
          <p:cNvPr id="989" name="Google Shape;989;p63"/>
          <p:cNvCxnSpPr>
            <a:stCxn id="981" idx="2"/>
            <a:endCxn id="990" idx="0"/>
          </p:cNvCxnSpPr>
          <p:nvPr/>
        </p:nvCxnSpPr>
        <p:spPr>
          <a:xfrm>
            <a:off x="1481150" y="3830950"/>
            <a:ext cx="0" cy="462300"/>
          </a:xfrm>
          <a:prstGeom prst="straightConnector1">
            <a:avLst/>
          </a:prstGeom>
          <a:noFill/>
          <a:ln w="38100" cap="flat" cmpd="sng">
            <a:solidFill>
              <a:schemeClr val="dk2"/>
            </a:solidFill>
            <a:prstDash val="solid"/>
            <a:round/>
            <a:headEnd type="none" w="med" len="med"/>
            <a:tailEnd type="none" w="med" len="med"/>
          </a:ln>
        </p:spPr>
      </p:cxnSp>
      <p:cxnSp>
        <p:nvCxnSpPr>
          <p:cNvPr id="991" name="Google Shape;991;p63"/>
          <p:cNvCxnSpPr>
            <a:stCxn id="981" idx="2"/>
            <a:endCxn id="992" idx="0"/>
          </p:cNvCxnSpPr>
          <p:nvPr/>
        </p:nvCxnSpPr>
        <p:spPr>
          <a:xfrm>
            <a:off x="1481150" y="3830950"/>
            <a:ext cx="947100" cy="462300"/>
          </a:xfrm>
          <a:prstGeom prst="straightConnector1">
            <a:avLst/>
          </a:prstGeom>
          <a:noFill/>
          <a:ln w="38100" cap="flat" cmpd="sng">
            <a:solidFill>
              <a:srgbClr val="0000FF"/>
            </a:solidFill>
            <a:prstDash val="solid"/>
            <a:round/>
            <a:headEnd type="none" w="med" len="med"/>
            <a:tailEnd type="none" w="med" len="med"/>
          </a:ln>
        </p:spPr>
      </p:cxnSp>
      <p:cxnSp>
        <p:nvCxnSpPr>
          <p:cNvPr id="993" name="Google Shape;993;p63"/>
          <p:cNvCxnSpPr>
            <a:stCxn id="983" idx="2"/>
            <a:endCxn id="994" idx="0"/>
          </p:cNvCxnSpPr>
          <p:nvPr/>
        </p:nvCxnSpPr>
        <p:spPr>
          <a:xfrm flipH="1">
            <a:off x="6092350" y="3830950"/>
            <a:ext cx="947100" cy="462300"/>
          </a:xfrm>
          <a:prstGeom prst="straightConnector1">
            <a:avLst/>
          </a:prstGeom>
          <a:noFill/>
          <a:ln w="38100" cap="flat" cmpd="sng">
            <a:solidFill>
              <a:srgbClr val="FF0000"/>
            </a:solidFill>
            <a:prstDash val="solid"/>
            <a:round/>
            <a:headEnd type="none" w="med" len="med"/>
            <a:tailEnd type="none" w="med" len="med"/>
          </a:ln>
        </p:spPr>
      </p:cxnSp>
      <p:cxnSp>
        <p:nvCxnSpPr>
          <p:cNvPr id="995" name="Google Shape;995;p63"/>
          <p:cNvCxnSpPr>
            <a:stCxn id="983" idx="2"/>
            <a:endCxn id="996" idx="0"/>
          </p:cNvCxnSpPr>
          <p:nvPr/>
        </p:nvCxnSpPr>
        <p:spPr>
          <a:xfrm>
            <a:off x="7039450" y="3830950"/>
            <a:ext cx="0" cy="462300"/>
          </a:xfrm>
          <a:prstGeom prst="straightConnector1">
            <a:avLst/>
          </a:prstGeom>
          <a:noFill/>
          <a:ln w="38100" cap="flat" cmpd="sng">
            <a:solidFill>
              <a:schemeClr val="dk2"/>
            </a:solidFill>
            <a:prstDash val="solid"/>
            <a:round/>
            <a:headEnd type="none" w="med" len="med"/>
            <a:tailEnd type="none" w="med" len="med"/>
          </a:ln>
        </p:spPr>
      </p:cxnSp>
      <p:cxnSp>
        <p:nvCxnSpPr>
          <p:cNvPr id="997" name="Google Shape;997;p63"/>
          <p:cNvCxnSpPr>
            <a:stCxn id="983" idx="2"/>
            <a:endCxn id="998" idx="0"/>
          </p:cNvCxnSpPr>
          <p:nvPr/>
        </p:nvCxnSpPr>
        <p:spPr>
          <a:xfrm>
            <a:off x="7039450" y="3830950"/>
            <a:ext cx="1009500" cy="462300"/>
          </a:xfrm>
          <a:prstGeom prst="straightConnector1">
            <a:avLst/>
          </a:prstGeom>
          <a:noFill/>
          <a:ln w="38100" cap="flat" cmpd="sng">
            <a:solidFill>
              <a:srgbClr val="0000FF"/>
            </a:solidFill>
            <a:prstDash val="solid"/>
            <a:round/>
            <a:headEnd type="none" w="med" len="med"/>
            <a:tailEnd type="none" w="med" len="med"/>
          </a:ln>
        </p:spPr>
      </p:cxnSp>
      <p:cxnSp>
        <p:nvCxnSpPr>
          <p:cNvPr id="999" name="Google Shape;999;p63"/>
          <p:cNvCxnSpPr>
            <a:stCxn id="982" idx="2"/>
            <a:endCxn id="1000" idx="0"/>
          </p:cNvCxnSpPr>
          <p:nvPr/>
        </p:nvCxnSpPr>
        <p:spPr>
          <a:xfrm flipH="1">
            <a:off x="3375300" y="3830950"/>
            <a:ext cx="885000" cy="462300"/>
          </a:xfrm>
          <a:prstGeom prst="straightConnector1">
            <a:avLst/>
          </a:prstGeom>
          <a:noFill/>
          <a:ln w="38100" cap="flat" cmpd="sng">
            <a:solidFill>
              <a:srgbClr val="FF0000"/>
            </a:solidFill>
            <a:prstDash val="solid"/>
            <a:round/>
            <a:headEnd type="none" w="med" len="med"/>
            <a:tailEnd type="none" w="med" len="med"/>
          </a:ln>
        </p:spPr>
      </p:cxnSp>
      <p:cxnSp>
        <p:nvCxnSpPr>
          <p:cNvPr id="1001" name="Google Shape;1001;p63"/>
          <p:cNvCxnSpPr>
            <a:stCxn id="982" idx="2"/>
            <a:endCxn id="1002" idx="0"/>
          </p:cNvCxnSpPr>
          <p:nvPr/>
        </p:nvCxnSpPr>
        <p:spPr>
          <a:xfrm>
            <a:off x="4260300" y="3830950"/>
            <a:ext cx="0" cy="462300"/>
          </a:xfrm>
          <a:prstGeom prst="straightConnector1">
            <a:avLst/>
          </a:prstGeom>
          <a:noFill/>
          <a:ln w="38100" cap="flat" cmpd="sng">
            <a:solidFill>
              <a:schemeClr val="dk2"/>
            </a:solidFill>
            <a:prstDash val="solid"/>
            <a:round/>
            <a:headEnd type="none" w="med" len="med"/>
            <a:tailEnd type="none" w="med" len="med"/>
          </a:ln>
        </p:spPr>
      </p:cxnSp>
      <p:cxnSp>
        <p:nvCxnSpPr>
          <p:cNvPr id="1003" name="Google Shape;1003;p63"/>
          <p:cNvCxnSpPr>
            <a:stCxn id="982" idx="2"/>
            <a:endCxn id="1004" idx="0"/>
          </p:cNvCxnSpPr>
          <p:nvPr/>
        </p:nvCxnSpPr>
        <p:spPr>
          <a:xfrm>
            <a:off x="4260300" y="3830950"/>
            <a:ext cx="885000" cy="462300"/>
          </a:xfrm>
          <a:prstGeom prst="straightConnector1">
            <a:avLst/>
          </a:prstGeom>
          <a:noFill/>
          <a:ln w="38100" cap="flat" cmpd="sng">
            <a:solidFill>
              <a:srgbClr val="0000FF"/>
            </a:solidFill>
            <a:prstDash val="solid"/>
            <a:round/>
            <a:headEnd type="none" w="med" len="med"/>
            <a:tailEnd type="none" w="med" len="med"/>
          </a:ln>
        </p:spPr>
      </p:cxnSp>
      <p:sp>
        <p:nvSpPr>
          <p:cNvPr id="988" name="Google Shape;988;p63"/>
          <p:cNvSpPr/>
          <p:nvPr/>
        </p:nvSpPr>
        <p:spPr>
          <a:xfrm>
            <a:off x="67175"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990" name="Google Shape;990;p63"/>
          <p:cNvSpPr/>
          <p:nvPr/>
        </p:nvSpPr>
        <p:spPr>
          <a:xfrm>
            <a:off x="107660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992" name="Google Shape;992;p63"/>
          <p:cNvSpPr/>
          <p:nvPr/>
        </p:nvSpPr>
        <p:spPr>
          <a:xfrm>
            <a:off x="202375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000" name="Google Shape;1000;p63"/>
          <p:cNvSpPr/>
          <p:nvPr/>
        </p:nvSpPr>
        <p:spPr>
          <a:xfrm>
            <a:off x="2970888"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002" name="Google Shape;1002;p63"/>
          <p:cNvSpPr/>
          <p:nvPr/>
        </p:nvSpPr>
        <p:spPr>
          <a:xfrm>
            <a:off x="385575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004" name="Google Shape;1004;p63"/>
          <p:cNvSpPr/>
          <p:nvPr/>
        </p:nvSpPr>
        <p:spPr>
          <a:xfrm>
            <a:off x="4740613"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994" name="Google Shape;994;p63"/>
          <p:cNvSpPr/>
          <p:nvPr/>
        </p:nvSpPr>
        <p:spPr>
          <a:xfrm>
            <a:off x="5687763"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996" name="Google Shape;996;p63"/>
          <p:cNvSpPr/>
          <p:nvPr/>
        </p:nvSpPr>
        <p:spPr>
          <a:xfrm>
            <a:off x="663490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998" name="Google Shape;998;p63"/>
          <p:cNvSpPr/>
          <p:nvPr/>
        </p:nvSpPr>
        <p:spPr>
          <a:xfrm>
            <a:off x="7644325"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1"/>
                                        </p:tgtEl>
                                        <p:attrNameLst>
                                          <p:attrName>style.visibility</p:attrName>
                                        </p:attrNameLst>
                                      </p:cBhvr>
                                      <p:to>
                                        <p:strVal val="visible"/>
                                      </p:to>
                                    </p:set>
                                    <p:animEffect transition="in" filter="fade">
                                      <p:cBhvr>
                                        <p:cTn id="7" dur="1000"/>
                                        <p:tgtEl>
                                          <p:spTgt spid="9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008" name="Shape 1008"/>
        <p:cNvGrpSpPr/>
        <p:nvPr/>
      </p:nvGrpSpPr>
      <p:grpSpPr>
        <a:xfrm>
          <a:off x="0" y="0"/>
          <a:ext cx="0" cy="0"/>
          <a:chOff x="0" y="0"/>
          <a:chExt cx="0" cy="0"/>
        </a:xfrm>
      </p:grpSpPr>
      <p:sp>
        <p:nvSpPr>
          <p:cNvPr id="1009" name="Google Shape;1009;p6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13 Coins with a Reference</a:t>
            </a:r>
            <a:endParaRPr lang="en-GB"/>
          </a:p>
        </p:txBody>
      </p:sp>
      <p:sp>
        <p:nvSpPr>
          <p:cNvPr id="1010" name="Google Shape;1010;p64"/>
          <p:cNvSpPr txBox="1"/>
          <p:nvPr>
            <p:ph type="body" idx="1"/>
          </p:nvPr>
        </p:nvSpPr>
        <p:spPr>
          <a:xfrm>
            <a:off x="107050" y="402200"/>
            <a:ext cx="8520600" cy="5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For 13 coins with a reference, this is possible, because the reference lets us split into 9-8-9 universes.</a:t>
            </a:r>
            <a:endParaRPr lang="en-GB"/>
          </a:p>
        </p:txBody>
      </p:sp>
      <p:sp>
        <p:nvSpPr>
          <p:cNvPr id="1011" name="Google Shape;1011;p64"/>
          <p:cNvSpPr/>
          <p:nvPr/>
        </p:nvSpPr>
        <p:spPr>
          <a:xfrm>
            <a:off x="3566950" y="2509200"/>
            <a:ext cx="1386900" cy="510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300"/>
              <a:t>12345 vs 6789R</a:t>
            </a:r>
            <a:endParaRPr sz="1300"/>
          </a:p>
        </p:txBody>
      </p:sp>
      <p:sp>
        <p:nvSpPr>
          <p:cNvPr id="1012" name="Google Shape;1012;p64"/>
          <p:cNvSpPr/>
          <p:nvPr/>
        </p:nvSpPr>
        <p:spPr>
          <a:xfrm>
            <a:off x="870200" y="3237250"/>
            <a:ext cx="12219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126 vs 347</a:t>
            </a:r>
            <a:endParaRPr lang="en-GB"/>
          </a:p>
        </p:txBody>
      </p:sp>
      <p:sp>
        <p:nvSpPr>
          <p:cNvPr id="1013" name="Google Shape;1013;p64"/>
          <p:cNvSpPr/>
          <p:nvPr/>
        </p:nvSpPr>
        <p:spPr>
          <a:xfrm>
            <a:off x="3649350" y="3237250"/>
            <a:ext cx="12219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Same as 12 coin</a:t>
            </a:r>
            <a:endParaRPr lang="en-GB"/>
          </a:p>
        </p:txBody>
      </p:sp>
      <p:sp>
        <p:nvSpPr>
          <p:cNvPr id="1014" name="Google Shape;1014;p64"/>
          <p:cNvSpPr/>
          <p:nvPr/>
        </p:nvSpPr>
        <p:spPr>
          <a:xfrm>
            <a:off x="6428500" y="3237250"/>
            <a:ext cx="12219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126 vs 347</a:t>
            </a:r>
            <a:endParaRPr lang="en-GB"/>
          </a:p>
        </p:txBody>
      </p:sp>
      <p:cxnSp>
        <p:nvCxnSpPr>
          <p:cNvPr id="1015" name="Google Shape;1015;p64"/>
          <p:cNvCxnSpPr>
            <a:stCxn id="1011" idx="2"/>
            <a:endCxn id="1012" idx="0"/>
          </p:cNvCxnSpPr>
          <p:nvPr/>
        </p:nvCxnSpPr>
        <p:spPr>
          <a:xfrm flipH="1">
            <a:off x="1481200" y="3019500"/>
            <a:ext cx="2779200" cy="217800"/>
          </a:xfrm>
          <a:prstGeom prst="straightConnector1">
            <a:avLst/>
          </a:prstGeom>
          <a:noFill/>
          <a:ln w="38100" cap="flat" cmpd="sng">
            <a:solidFill>
              <a:srgbClr val="FF0000"/>
            </a:solidFill>
            <a:prstDash val="solid"/>
            <a:round/>
            <a:headEnd type="none" w="med" len="med"/>
            <a:tailEnd type="none" w="med" len="med"/>
          </a:ln>
        </p:spPr>
      </p:cxnSp>
      <p:cxnSp>
        <p:nvCxnSpPr>
          <p:cNvPr id="1016" name="Google Shape;1016;p64"/>
          <p:cNvCxnSpPr>
            <a:stCxn id="1011" idx="2"/>
            <a:endCxn id="1013" idx="0"/>
          </p:cNvCxnSpPr>
          <p:nvPr/>
        </p:nvCxnSpPr>
        <p:spPr>
          <a:xfrm>
            <a:off x="4260400" y="3019500"/>
            <a:ext cx="0" cy="217800"/>
          </a:xfrm>
          <a:prstGeom prst="straightConnector1">
            <a:avLst/>
          </a:prstGeom>
          <a:noFill/>
          <a:ln w="38100" cap="flat" cmpd="sng">
            <a:solidFill>
              <a:schemeClr val="dk2"/>
            </a:solidFill>
            <a:prstDash val="solid"/>
            <a:round/>
            <a:headEnd type="none" w="med" len="med"/>
            <a:tailEnd type="none" w="med" len="med"/>
          </a:ln>
        </p:spPr>
      </p:cxnSp>
      <p:cxnSp>
        <p:nvCxnSpPr>
          <p:cNvPr id="1017" name="Google Shape;1017;p64"/>
          <p:cNvCxnSpPr>
            <a:stCxn id="1011" idx="2"/>
            <a:endCxn id="1014" idx="0"/>
          </p:cNvCxnSpPr>
          <p:nvPr/>
        </p:nvCxnSpPr>
        <p:spPr>
          <a:xfrm>
            <a:off x="4260400" y="3019500"/>
            <a:ext cx="2779200" cy="217800"/>
          </a:xfrm>
          <a:prstGeom prst="straightConnector1">
            <a:avLst/>
          </a:prstGeom>
          <a:noFill/>
          <a:ln w="38100" cap="flat" cmpd="sng">
            <a:solidFill>
              <a:srgbClr val="0000FF"/>
            </a:solidFill>
            <a:prstDash val="solid"/>
            <a:round/>
            <a:headEnd type="none" w="med" len="med"/>
            <a:tailEnd type="none" w="med" len="med"/>
          </a:ln>
        </p:spPr>
      </p:cxnSp>
      <p:cxnSp>
        <p:nvCxnSpPr>
          <p:cNvPr id="1018" name="Google Shape;1018;p64"/>
          <p:cNvCxnSpPr>
            <a:stCxn id="1012" idx="2"/>
            <a:endCxn id="1019" idx="0"/>
          </p:cNvCxnSpPr>
          <p:nvPr/>
        </p:nvCxnSpPr>
        <p:spPr>
          <a:xfrm flipH="1">
            <a:off x="471650" y="3830950"/>
            <a:ext cx="1009500" cy="462300"/>
          </a:xfrm>
          <a:prstGeom prst="straightConnector1">
            <a:avLst/>
          </a:prstGeom>
          <a:noFill/>
          <a:ln w="38100" cap="flat" cmpd="sng">
            <a:solidFill>
              <a:srgbClr val="FF0000"/>
            </a:solidFill>
            <a:prstDash val="solid"/>
            <a:round/>
            <a:headEnd type="none" w="med" len="med"/>
            <a:tailEnd type="none" w="med" len="med"/>
          </a:ln>
        </p:spPr>
      </p:cxnSp>
      <p:cxnSp>
        <p:nvCxnSpPr>
          <p:cNvPr id="1020" name="Google Shape;1020;p64"/>
          <p:cNvCxnSpPr>
            <a:stCxn id="1012" idx="2"/>
            <a:endCxn id="1021" idx="0"/>
          </p:cNvCxnSpPr>
          <p:nvPr/>
        </p:nvCxnSpPr>
        <p:spPr>
          <a:xfrm>
            <a:off x="1481150" y="3830950"/>
            <a:ext cx="0" cy="462300"/>
          </a:xfrm>
          <a:prstGeom prst="straightConnector1">
            <a:avLst/>
          </a:prstGeom>
          <a:noFill/>
          <a:ln w="38100" cap="flat" cmpd="sng">
            <a:solidFill>
              <a:schemeClr val="dk2"/>
            </a:solidFill>
            <a:prstDash val="solid"/>
            <a:round/>
            <a:headEnd type="none" w="med" len="med"/>
            <a:tailEnd type="none" w="med" len="med"/>
          </a:ln>
        </p:spPr>
      </p:cxnSp>
      <p:cxnSp>
        <p:nvCxnSpPr>
          <p:cNvPr id="1022" name="Google Shape;1022;p64"/>
          <p:cNvCxnSpPr>
            <a:stCxn id="1012" idx="2"/>
            <a:endCxn id="1023" idx="0"/>
          </p:cNvCxnSpPr>
          <p:nvPr/>
        </p:nvCxnSpPr>
        <p:spPr>
          <a:xfrm>
            <a:off x="1481150" y="3830950"/>
            <a:ext cx="947100" cy="462300"/>
          </a:xfrm>
          <a:prstGeom prst="straightConnector1">
            <a:avLst/>
          </a:prstGeom>
          <a:noFill/>
          <a:ln w="38100" cap="flat" cmpd="sng">
            <a:solidFill>
              <a:srgbClr val="0000FF"/>
            </a:solidFill>
            <a:prstDash val="solid"/>
            <a:round/>
            <a:headEnd type="none" w="med" len="med"/>
            <a:tailEnd type="none" w="med" len="med"/>
          </a:ln>
        </p:spPr>
      </p:cxnSp>
      <p:cxnSp>
        <p:nvCxnSpPr>
          <p:cNvPr id="1024" name="Google Shape;1024;p64"/>
          <p:cNvCxnSpPr>
            <a:stCxn id="1014" idx="2"/>
            <a:endCxn id="1025" idx="0"/>
          </p:cNvCxnSpPr>
          <p:nvPr/>
        </p:nvCxnSpPr>
        <p:spPr>
          <a:xfrm flipH="1">
            <a:off x="6092350" y="3830950"/>
            <a:ext cx="947100" cy="462300"/>
          </a:xfrm>
          <a:prstGeom prst="straightConnector1">
            <a:avLst/>
          </a:prstGeom>
          <a:noFill/>
          <a:ln w="38100" cap="flat" cmpd="sng">
            <a:solidFill>
              <a:srgbClr val="FF0000"/>
            </a:solidFill>
            <a:prstDash val="solid"/>
            <a:round/>
            <a:headEnd type="none" w="med" len="med"/>
            <a:tailEnd type="none" w="med" len="med"/>
          </a:ln>
        </p:spPr>
      </p:cxnSp>
      <p:cxnSp>
        <p:nvCxnSpPr>
          <p:cNvPr id="1026" name="Google Shape;1026;p64"/>
          <p:cNvCxnSpPr>
            <a:stCxn id="1014" idx="2"/>
            <a:endCxn id="1027" idx="0"/>
          </p:cNvCxnSpPr>
          <p:nvPr/>
        </p:nvCxnSpPr>
        <p:spPr>
          <a:xfrm>
            <a:off x="7039450" y="3830950"/>
            <a:ext cx="0" cy="462300"/>
          </a:xfrm>
          <a:prstGeom prst="straightConnector1">
            <a:avLst/>
          </a:prstGeom>
          <a:noFill/>
          <a:ln w="38100" cap="flat" cmpd="sng">
            <a:solidFill>
              <a:schemeClr val="dk2"/>
            </a:solidFill>
            <a:prstDash val="solid"/>
            <a:round/>
            <a:headEnd type="none" w="med" len="med"/>
            <a:tailEnd type="none" w="med" len="med"/>
          </a:ln>
        </p:spPr>
      </p:cxnSp>
      <p:cxnSp>
        <p:nvCxnSpPr>
          <p:cNvPr id="1028" name="Google Shape;1028;p64"/>
          <p:cNvCxnSpPr>
            <a:stCxn id="1014" idx="2"/>
            <a:endCxn id="1029" idx="0"/>
          </p:cNvCxnSpPr>
          <p:nvPr/>
        </p:nvCxnSpPr>
        <p:spPr>
          <a:xfrm>
            <a:off x="7039450" y="3830950"/>
            <a:ext cx="1009500" cy="462300"/>
          </a:xfrm>
          <a:prstGeom prst="straightConnector1">
            <a:avLst/>
          </a:prstGeom>
          <a:noFill/>
          <a:ln w="38100" cap="flat" cmpd="sng">
            <a:solidFill>
              <a:srgbClr val="0000FF"/>
            </a:solidFill>
            <a:prstDash val="solid"/>
            <a:round/>
            <a:headEnd type="none" w="med" len="med"/>
            <a:tailEnd type="none" w="med" len="med"/>
          </a:ln>
        </p:spPr>
      </p:cxnSp>
      <p:cxnSp>
        <p:nvCxnSpPr>
          <p:cNvPr id="1030" name="Google Shape;1030;p64"/>
          <p:cNvCxnSpPr>
            <a:stCxn id="1013" idx="2"/>
            <a:endCxn id="1031" idx="0"/>
          </p:cNvCxnSpPr>
          <p:nvPr/>
        </p:nvCxnSpPr>
        <p:spPr>
          <a:xfrm flipH="1">
            <a:off x="3375300" y="3830950"/>
            <a:ext cx="885000" cy="462300"/>
          </a:xfrm>
          <a:prstGeom prst="straightConnector1">
            <a:avLst/>
          </a:prstGeom>
          <a:noFill/>
          <a:ln w="38100" cap="flat" cmpd="sng">
            <a:solidFill>
              <a:srgbClr val="FF0000"/>
            </a:solidFill>
            <a:prstDash val="solid"/>
            <a:round/>
            <a:headEnd type="none" w="med" len="med"/>
            <a:tailEnd type="none" w="med" len="med"/>
          </a:ln>
        </p:spPr>
      </p:cxnSp>
      <p:cxnSp>
        <p:nvCxnSpPr>
          <p:cNvPr id="1032" name="Google Shape;1032;p64"/>
          <p:cNvCxnSpPr>
            <a:stCxn id="1013" idx="2"/>
            <a:endCxn id="1033" idx="0"/>
          </p:cNvCxnSpPr>
          <p:nvPr/>
        </p:nvCxnSpPr>
        <p:spPr>
          <a:xfrm>
            <a:off x="4260300" y="3830950"/>
            <a:ext cx="0" cy="462300"/>
          </a:xfrm>
          <a:prstGeom prst="straightConnector1">
            <a:avLst/>
          </a:prstGeom>
          <a:noFill/>
          <a:ln w="38100" cap="flat" cmpd="sng">
            <a:solidFill>
              <a:schemeClr val="dk2"/>
            </a:solidFill>
            <a:prstDash val="solid"/>
            <a:round/>
            <a:headEnd type="none" w="med" len="med"/>
            <a:tailEnd type="none" w="med" len="med"/>
          </a:ln>
        </p:spPr>
      </p:cxnSp>
      <p:cxnSp>
        <p:nvCxnSpPr>
          <p:cNvPr id="1034" name="Google Shape;1034;p64"/>
          <p:cNvCxnSpPr>
            <a:stCxn id="1013" idx="2"/>
            <a:endCxn id="1035" idx="0"/>
          </p:cNvCxnSpPr>
          <p:nvPr/>
        </p:nvCxnSpPr>
        <p:spPr>
          <a:xfrm>
            <a:off x="4260300" y="3830950"/>
            <a:ext cx="885000" cy="462300"/>
          </a:xfrm>
          <a:prstGeom prst="straightConnector1">
            <a:avLst/>
          </a:prstGeom>
          <a:noFill/>
          <a:ln w="38100" cap="flat" cmpd="sng">
            <a:solidFill>
              <a:srgbClr val="0000FF"/>
            </a:solidFill>
            <a:prstDash val="solid"/>
            <a:round/>
            <a:headEnd type="none" w="med" len="med"/>
            <a:tailEnd type="none" w="med" len="med"/>
          </a:ln>
        </p:spPr>
      </p:cxnSp>
      <p:sp>
        <p:nvSpPr>
          <p:cNvPr id="1019" name="Google Shape;1019;p64"/>
          <p:cNvSpPr/>
          <p:nvPr/>
        </p:nvSpPr>
        <p:spPr>
          <a:xfrm>
            <a:off x="67175"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 vs 2</a:t>
            </a:r>
            <a:endParaRPr lang="en-GB"/>
          </a:p>
        </p:txBody>
      </p:sp>
      <p:sp>
        <p:nvSpPr>
          <p:cNvPr id="1021" name="Google Shape;1021;p64"/>
          <p:cNvSpPr/>
          <p:nvPr/>
        </p:nvSpPr>
        <p:spPr>
          <a:xfrm>
            <a:off x="107660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 vs 9</a:t>
            </a:r>
            <a:endParaRPr lang="en-GB"/>
          </a:p>
        </p:txBody>
      </p:sp>
      <p:sp>
        <p:nvSpPr>
          <p:cNvPr id="1023" name="Google Shape;1023;p64"/>
          <p:cNvSpPr/>
          <p:nvPr/>
        </p:nvSpPr>
        <p:spPr>
          <a:xfrm>
            <a:off x="202375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 vs 4</a:t>
            </a:r>
            <a:endParaRPr lang="en-GB"/>
          </a:p>
        </p:txBody>
      </p:sp>
      <p:sp>
        <p:nvSpPr>
          <p:cNvPr id="1031" name="Google Shape;1031;p64"/>
          <p:cNvSpPr/>
          <p:nvPr/>
        </p:nvSpPr>
        <p:spPr>
          <a:xfrm>
            <a:off x="2970888"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033" name="Google Shape;1033;p64"/>
          <p:cNvSpPr/>
          <p:nvPr/>
        </p:nvSpPr>
        <p:spPr>
          <a:xfrm>
            <a:off x="385575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035" name="Google Shape;1035;p64"/>
          <p:cNvSpPr/>
          <p:nvPr/>
        </p:nvSpPr>
        <p:spPr>
          <a:xfrm>
            <a:off x="4740613"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025" name="Google Shape;1025;p64"/>
          <p:cNvSpPr/>
          <p:nvPr/>
        </p:nvSpPr>
        <p:spPr>
          <a:xfrm>
            <a:off x="5687763"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 vs 4</a:t>
            </a:r>
            <a:endParaRPr lang="en-GB"/>
          </a:p>
        </p:txBody>
      </p:sp>
      <p:sp>
        <p:nvSpPr>
          <p:cNvPr id="1027" name="Google Shape;1027;p64"/>
          <p:cNvSpPr/>
          <p:nvPr/>
        </p:nvSpPr>
        <p:spPr>
          <a:xfrm>
            <a:off x="663490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 vs 9</a:t>
            </a:r>
            <a:endParaRPr lang="en-GB"/>
          </a:p>
        </p:txBody>
      </p:sp>
      <p:sp>
        <p:nvSpPr>
          <p:cNvPr id="1029" name="Google Shape;1029;p64"/>
          <p:cNvSpPr/>
          <p:nvPr/>
        </p:nvSpPr>
        <p:spPr>
          <a:xfrm>
            <a:off x="7644325"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 vs 2</a:t>
            </a: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2"/>
                                        </p:tgtEl>
                                        <p:attrNameLst>
                                          <p:attrName>style.visibility</p:attrName>
                                        </p:attrNameLst>
                                      </p:cBhvr>
                                      <p:to>
                                        <p:strVal val="visible"/>
                                      </p:to>
                                    </p:set>
                                    <p:animEffect transition="in" filter="fade">
                                      <p:cBhvr>
                                        <p:cTn id="7" dur="1000"/>
                                        <p:tgtEl>
                                          <p:spTgt spid="10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039" name="Shape 1039"/>
        <p:cNvGrpSpPr/>
        <p:nvPr/>
      </p:nvGrpSpPr>
      <p:grpSpPr>
        <a:xfrm>
          <a:off x="0" y="0"/>
          <a:ext cx="0" cy="0"/>
          <a:chOff x="0" y="0"/>
          <a:chExt cx="0" cy="0"/>
        </a:xfrm>
      </p:grpSpPr>
      <p:sp>
        <p:nvSpPr>
          <p:cNvPr id="1040" name="Google Shape;1040;p6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13 Coins with only Identification</a:t>
            </a:r>
            <a:endParaRPr lang="en-GB"/>
          </a:p>
        </p:txBody>
      </p:sp>
      <p:sp>
        <p:nvSpPr>
          <p:cNvPr id="1041" name="Google Shape;1041;p65"/>
          <p:cNvSpPr txBox="1"/>
          <p:nvPr>
            <p:ph type="body" idx="1"/>
          </p:nvPr>
        </p:nvSpPr>
        <p:spPr>
          <a:xfrm>
            <a:off x="107050" y="402200"/>
            <a:ext cx="8520600" cy="5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For 13 coins when we only care about identifying the counterfeit, it's possible using the solution we found for 12 coins. If we follow the decision tree, we find that two universes do end up at the same leaf.</a:t>
            </a:r>
            <a:endParaRPr lang="en-GB"/>
          </a:p>
          <a:p>
            <a:pPr marL="0" lvl="0" indent="0" algn="l" rtl="0">
              <a:spcBef>
                <a:spcPts val="600"/>
              </a:spcBef>
              <a:spcAft>
                <a:spcPts val="0"/>
              </a:spcAft>
              <a:buNone/>
            </a:pPr>
            <a:r>
              <a:rPr lang="en-GB"/>
              <a:t>But because they both have the same return value, our algorithm still works.</a:t>
            </a:r>
            <a:endParaRPr lang="en-GB"/>
          </a:p>
          <a:p>
            <a:pPr marL="0" lvl="0" indent="0" algn="l" rtl="0">
              <a:spcBef>
                <a:spcPts val="600"/>
              </a:spcBef>
              <a:spcAft>
                <a:spcPts val="0"/>
              </a:spcAft>
              <a:buNone/>
            </a:pPr>
          </a:p>
          <a:p>
            <a:pPr marL="0" lvl="0" indent="0" algn="l" rtl="0">
              <a:spcBef>
                <a:spcPts val="600"/>
              </a:spcBef>
              <a:spcAft>
                <a:spcPts val="0"/>
              </a:spcAft>
              <a:buNone/>
            </a:pPr>
            <a:r>
              <a:rPr lang="en-GB"/>
              <a:t>Universe where D is heavy							     Universe where D is light</a:t>
            </a:r>
            <a:endParaRPr lang="en-GB"/>
          </a:p>
        </p:txBody>
      </p:sp>
      <p:sp>
        <p:nvSpPr>
          <p:cNvPr id="1042" name="Google Shape;1042;p65"/>
          <p:cNvSpPr/>
          <p:nvPr/>
        </p:nvSpPr>
        <p:spPr>
          <a:xfrm>
            <a:off x="3398700" y="2685975"/>
            <a:ext cx="2346600" cy="16338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100"/>
              <a:t>D</a:t>
            </a:r>
            <a:r>
              <a:rPr lang="en-GB" sz="3100"/>
              <a:t> Fake</a:t>
            </a:r>
            <a:endParaRPr sz="3100"/>
          </a:p>
        </p:txBody>
      </p:sp>
      <p:sp>
        <p:nvSpPr>
          <p:cNvPr id="1043" name="Google Shape;1043;p65"/>
          <p:cNvSpPr/>
          <p:nvPr/>
        </p:nvSpPr>
        <p:spPr>
          <a:xfrm>
            <a:off x="182625" y="2919588"/>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1</a:t>
            </a:r>
            <a:endParaRPr>
              <a:latin typeface="Roboto" panose="02000000000000000000"/>
              <a:ea typeface="Roboto" panose="02000000000000000000"/>
              <a:cs typeface="Roboto" panose="02000000000000000000"/>
              <a:sym typeface="Roboto" panose="02000000000000000000"/>
            </a:endParaRPr>
          </a:p>
        </p:txBody>
      </p:sp>
      <p:sp>
        <p:nvSpPr>
          <p:cNvPr id="1044" name="Google Shape;1044;p65"/>
          <p:cNvSpPr/>
          <p:nvPr/>
        </p:nvSpPr>
        <p:spPr>
          <a:xfrm>
            <a:off x="820025" y="2919588"/>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2</a:t>
            </a:r>
            <a:endParaRPr>
              <a:latin typeface="Roboto" panose="02000000000000000000"/>
              <a:ea typeface="Roboto" panose="02000000000000000000"/>
              <a:cs typeface="Roboto" panose="02000000000000000000"/>
              <a:sym typeface="Roboto" panose="02000000000000000000"/>
            </a:endParaRPr>
          </a:p>
        </p:txBody>
      </p:sp>
      <p:sp>
        <p:nvSpPr>
          <p:cNvPr id="1045" name="Google Shape;1045;p65"/>
          <p:cNvSpPr/>
          <p:nvPr/>
        </p:nvSpPr>
        <p:spPr>
          <a:xfrm>
            <a:off x="1457425" y="2919588"/>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3</a:t>
            </a:r>
            <a:endParaRPr>
              <a:latin typeface="Roboto" panose="02000000000000000000"/>
              <a:ea typeface="Roboto" panose="02000000000000000000"/>
              <a:cs typeface="Roboto" panose="02000000000000000000"/>
              <a:sym typeface="Roboto" panose="02000000000000000000"/>
            </a:endParaRPr>
          </a:p>
        </p:txBody>
      </p:sp>
      <p:sp>
        <p:nvSpPr>
          <p:cNvPr id="1046" name="Google Shape;1046;p65"/>
          <p:cNvSpPr/>
          <p:nvPr/>
        </p:nvSpPr>
        <p:spPr>
          <a:xfrm>
            <a:off x="2086000" y="2919588"/>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4</a:t>
            </a:r>
            <a:endParaRPr>
              <a:latin typeface="Roboto" panose="02000000000000000000"/>
              <a:ea typeface="Roboto" panose="02000000000000000000"/>
              <a:cs typeface="Roboto" panose="02000000000000000000"/>
              <a:sym typeface="Roboto" panose="02000000000000000000"/>
            </a:endParaRPr>
          </a:p>
        </p:txBody>
      </p:sp>
      <p:sp>
        <p:nvSpPr>
          <p:cNvPr id="1047" name="Google Shape;1047;p65"/>
          <p:cNvSpPr/>
          <p:nvPr/>
        </p:nvSpPr>
        <p:spPr>
          <a:xfrm>
            <a:off x="2723400" y="2919588"/>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5</a:t>
            </a:r>
            <a:endParaRPr>
              <a:latin typeface="Roboto" panose="02000000000000000000"/>
              <a:ea typeface="Roboto" panose="02000000000000000000"/>
              <a:cs typeface="Roboto" panose="02000000000000000000"/>
              <a:sym typeface="Roboto" panose="02000000000000000000"/>
            </a:endParaRPr>
          </a:p>
        </p:txBody>
      </p:sp>
      <p:sp>
        <p:nvSpPr>
          <p:cNvPr id="1048" name="Google Shape;1048;p65"/>
          <p:cNvSpPr/>
          <p:nvPr/>
        </p:nvSpPr>
        <p:spPr>
          <a:xfrm>
            <a:off x="187038" y="360195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6</a:t>
            </a:r>
            <a:endParaRPr>
              <a:latin typeface="Roboto" panose="02000000000000000000"/>
              <a:ea typeface="Roboto" panose="02000000000000000000"/>
              <a:cs typeface="Roboto" panose="02000000000000000000"/>
              <a:sym typeface="Roboto" panose="02000000000000000000"/>
            </a:endParaRPr>
          </a:p>
        </p:txBody>
      </p:sp>
      <p:sp>
        <p:nvSpPr>
          <p:cNvPr id="1049" name="Google Shape;1049;p65"/>
          <p:cNvSpPr/>
          <p:nvPr/>
        </p:nvSpPr>
        <p:spPr>
          <a:xfrm>
            <a:off x="815613" y="360195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7</a:t>
            </a:r>
            <a:endParaRPr>
              <a:latin typeface="Roboto" panose="02000000000000000000"/>
              <a:ea typeface="Roboto" panose="02000000000000000000"/>
              <a:cs typeface="Roboto" panose="02000000000000000000"/>
              <a:sym typeface="Roboto" panose="02000000000000000000"/>
            </a:endParaRPr>
          </a:p>
        </p:txBody>
      </p:sp>
      <p:sp>
        <p:nvSpPr>
          <p:cNvPr id="1050" name="Google Shape;1050;p65"/>
          <p:cNvSpPr/>
          <p:nvPr/>
        </p:nvSpPr>
        <p:spPr>
          <a:xfrm>
            <a:off x="1453013" y="360195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8</a:t>
            </a:r>
            <a:endParaRPr>
              <a:latin typeface="Roboto" panose="02000000000000000000"/>
              <a:ea typeface="Roboto" panose="02000000000000000000"/>
              <a:cs typeface="Roboto" panose="02000000000000000000"/>
              <a:sym typeface="Roboto" panose="02000000000000000000"/>
            </a:endParaRPr>
          </a:p>
        </p:txBody>
      </p:sp>
      <p:sp>
        <p:nvSpPr>
          <p:cNvPr id="1051" name="Google Shape;1051;p65"/>
          <p:cNvSpPr/>
          <p:nvPr/>
        </p:nvSpPr>
        <p:spPr>
          <a:xfrm>
            <a:off x="2090413" y="360195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9</a:t>
            </a:r>
            <a:endParaRPr>
              <a:latin typeface="Roboto" panose="02000000000000000000"/>
              <a:ea typeface="Roboto" panose="02000000000000000000"/>
              <a:cs typeface="Roboto" panose="02000000000000000000"/>
              <a:sym typeface="Roboto" panose="02000000000000000000"/>
            </a:endParaRPr>
          </a:p>
        </p:txBody>
      </p:sp>
      <p:sp>
        <p:nvSpPr>
          <p:cNvPr id="1052" name="Google Shape;1052;p65"/>
          <p:cNvSpPr/>
          <p:nvPr/>
        </p:nvSpPr>
        <p:spPr>
          <a:xfrm>
            <a:off x="2727813" y="360195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a:t>
            </a:r>
            <a:endParaRPr>
              <a:latin typeface="Roboto" panose="02000000000000000000"/>
              <a:ea typeface="Roboto" panose="02000000000000000000"/>
              <a:cs typeface="Roboto" panose="02000000000000000000"/>
              <a:sym typeface="Roboto" panose="02000000000000000000"/>
            </a:endParaRPr>
          </a:p>
        </p:txBody>
      </p:sp>
      <p:sp>
        <p:nvSpPr>
          <p:cNvPr id="1053" name="Google Shape;1053;p65"/>
          <p:cNvSpPr/>
          <p:nvPr/>
        </p:nvSpPr>
        <p:spPr>
          <a:xfrm>
            <a:off x="5931975" y="2919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1</a:t>
            </a:r>
            <a:endParaRPr>
              <a:latin typeface="Roboto" panose="02000000000000000000"/>
              <a:ea typeface="Roboto" panose="02000000000000000000"/>
              <a:cs typeface="Roboto" panose="02000000000000000000"/>
              <a:sym typeface="Roboto" panose="02000000000000000000"/>
            </a:endParaRPr>
          </a:p>
        </p:txBody>
      </p:sp>
      <p:sp>
        <p:nvSpPr>
          <p:cNvPr id="1054" name="Google Shape;1054;p65"/>
          <p:cNvSpPr/>
          <p:nvPr/>
        </p:nvSpPr>
        <p:spPr>
          <a:xfrm>
            <a:off x="6569375" y="2919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2</a:t>
            </a:r>
            <a:endParaRPr>
              <a:latin typeface="Roboto" panose="02000000000000000000"/>
              <a:ea typeface="Roboto" panose="02000000000000000000"/>
              <a:cs typeface="Roboto" panose="02000000000000000000"/>
              <a:sym typeface="Roboto" panose="02000000000000000000"/>
            </a:endParaRPr>
          </a:p>
        </p:txBody>
      </p:sp>
      <p:sp>
        <p:nvSpPr>
          <p:cNvPr id="1055" name="Google Shape;1055;p65"/>
          <p:cNvSpPr/>
          <p:nvPr/>
        </p:nvSpPr>
        <p:spPr>
          <a:xfrm>
            <a:off x="7206775" y="2919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3</a:t>
            </a:r>
            <a:endParaRPr>
              <a:latin typeface="Roboto" panose="02000000000000000000"/>
              <a:ea typeface="Roboto" panose="02000000000000000000"/>
              <a:cs typeface="Roboto" panose="02000000000000000000"/>
              <a:sym typeface="Roboto" panose="02000000000000000000"/>
            </a:endParaRPr>
          </a:p>
        </p:txBody>
      </p:sp>
      <p:sp>
        <p:nvSpPr>
          <p:cNvPr id="1056" name="Google Shape;1056;p65"/>
          <p:cNvSpPr/>
          <p:nvPr/>
        </p:nvSpPr>
        <p:spPr>
          <a:xfrm>
            <a:off x="7835350" y="2919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4</a:t>
            </a:r>
            <a:endParaRPr>
              <a:latin typeface="Roboto" panose="02000000000000000000"/>
              <a:ea typeface="Roboto" panose="02000000000000000000"/>
              <a:cs typeface="Roboto" panose="02000000000000000000"/>
              <a:sym typeface="Roboto" panose="02000000000000000000"/>
            </a:endParaRPr>
          </a:p>
        </p:txBody>
      </p:sp>
      <p:sp>
        <p:nvSpPr>
          <p:cNvPr id="1057" name="Google Shape;1057;p65"/>
          <p:cNvSpPr/>
          <p:nvPr/>
        </p:nvSpPr>
        <p:spPr>
          <a:xfrm>
            <a:off x="8472750" y="2919613"/>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5</a:t>
            </a:r>
            <a:endParaRPr>
              <a:latin typeface="Roboto" panose="02000000000000000000"/>
              <a:ea typeface="Roboto" panose="02000000000000000000"/>
              <a:cs typeface="Roboto" panose="02000000000000000000"/>
              <a:sym typeface="Roboto" panose="02000000000000000000"/>
            </a:endParaRPr>
          </a:p>
        </p:txBody>
      </p:sp>
      <p:sp>
        <p:nvSpPr>
          <p:cNvPr id="1058" name="Google Shape;1058;p65"/>
          <p:cNvSpPr/>
          <p:nvPr/>
        </p:nvSpPr>
        <p:spPr>
          <a:xfrm>
            <a:off x="5936388" y="360197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6</a:t>
            </a:r>
            <a:endParaRPr>
              <a:latin typeface="Roboto" panose="02000000000000000000"/>
              <a:ea typeface="Roboto" panose="02000000000000000000"/>
              <a:cs typeface="Roboto" panose="02000000000000000000"/>
              <a:sym typeface="Roboto" panose="02000000000000000000"/>
            </a:endParaRPr>
          </a:p>
        </p:txBody>
      </p:sp>
      <p:sp>
        <p:nvSpPr>
          <p:cNvPr id="1059" name="Google Shape;1059;p65"/>
          <p:cNvSpPr/>
          <p:nvPr/>
        </p:nvSpPr>
        <p:spPr>
          <a:xfrm>
            <a:off x="6564963" y="360197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7</a:t>
            </a:r>
            <a:endParaRPr>
              <a:latin typeface="Roboto" panose="02000000000000000000"/>
              <a:ea typeface="Roboto" panose="02000000000000000000"/>
              <a:cs typeface="Roboto" panose="02000000000000000000"/>
              <a:sym typeface="Roboto" panose="02000000000000000000"/>
            </a:endParaRPr>
          </a:p>
        </p:txBody>
      </p:sp>
      <p:sp>
        <p:nvSpPr>
          <p:cNvPr id="1060" name="Google Shape;1060;p65"/>
          <p:cNvSpPr/>
          <p:nvPr/>
        </p:nvSpPr>
        <p:spPr>
          <a:xfrm>
            <a:off x="7202363" y="360197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8</a:t>
            </a:r>
            <a:endParaRPr>
              <a:latin typeface="Roboto" panose="02000000000000000000"/>
              <a:ea typeface="Roboto" panose="02000000000000000000"/>
              <a:cs typeface="Roboto" panose="02000000000000000000"/>
              <a:sym typeface="Roboto" panose="02000000000000000000"/>
            </a:endParaRPr>
          </a:p>
        </p:txBody>
      </p:sp>
      <p:sp>
        <p:nvSpPr>
          <p:cNvPr id="1061" name="Google Shape;1061;p65"/>
          <p:cNvSpPr/>
          <p:nvPr/>
        </p:nvSpPr>
        <p:spPr>
          <a:xfrm>
            <a:off x="7839763" y="360197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9</a:t>
            </a:r>
            <a:endParaRPr>
              <a:latin typeface="Roboto" panose="02000000000000000000"/>
              <a:ea typeface="Roboto" panose="02000000000000000000"/>
              <a:cs typeface="Roboto" panose="02000000000000000000"/>
              <a:sym typeface="Roboto" panose="02000000000000000000"/>
            </a:endParaRPr>
          </a:p>
        </p:txBody>
      </p:sp>
      <p:sp>
        <p:nvSpPr>
          <p:cNvPr id="1062" name="Google Shape;1062;p65"/>
          <p:cNvSpPr/>
          <p:nvPr/>
        </p:nvSpPr>
        <p:spPr>
          <a:xfrm>
            <a:off x="8477163" y="360197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A</a:t>
            </a:r>
            <a:endParaRPr>
              <a:latin typeface="Roboto" panose="02000000000000000000"/>
              <a:ea typeface="Roboto" panose="02000000000000000000"/>
              <a:cs typeface="Roboto" panose="02000000000000000000"/>
              <a:sym typeface="Roboto" panose="02000000000000000000"/>
            </a:endParaRPr>
          </a:p>
        </p:txBody>
      </p:sp>
      <p:sp>
        <p:nvSpPr>
          <p:cNvPr id="1063" name="Google Shape;1063;p65"/>
          <p:cNvSpPr/>
          <p:nvPr/>
        </p:nvSpPr>
        <p:spPr>
          <a:xfrm>
            <a:off x="820013" y="42843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B</a:t>
            </a:r>
            <a:endParaRPr>
              <a:latin typeface="Roboto" panose="02000000000000000000"/>
              <a:ea typeface="Roboto" panose="02000000000000000000"/>
              <a:cs typeface="Roboto" panose="02000000000000000000"/>
              <a:sym typeface="Roboto" panose="02000000000000000000"/>
            </a:endParaRPr>
          </a:p>
        </p:txBody>
      </p:sp>
      <p:sp>
        <p:nvSpPr>
          <p:cNvPr id="1064" name="Google Shape;1064;p65"/>
          <p:cNvSpPr/>
          <p:nvPr/>
        </p:nvSpPr>
        <p:spPr>
          <a:xfrm>
            <a:off x="1457413" y="42843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C</a:t>
            </a:r>
            <a:endParaRPr>
              <a:latin typeface="Roboto" panose="02000000000000000000"/>
              <a:ea typeface="Roboto" panose="02000000000000000000"/>
              <a:cs typeface="Roboto" panose="02000000000000000000"/>
              <a:sym typeface="Roboto" panose="02000000000000000000"/>
            </a:endParaRPr>
          </a:p>
        </p:txBody>
      </p:sp>
      <p:sp>
        <p:nvSpPr>
          <p:cNvPr id="1065" name="Google Shape;1065;p65"/>
          <p:cNvSpPr/>
          <p:nvPr/>
        </p:nvSpPr>
        <p:spPr>
          <a:xfrm>
            <a:off x="2094813" y="4284300"/>
            <a:ext cx="484200" cy="484200"/>
          </a:xfrm>
          <a:prstGeom prst="ellipse">
            <a:avLst/>
          </a:prstGeom>
          <a:solidFill>
            <a:srgbClr val="FF0000"/>
          </a:solidFill>
          <a:ln w="1143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D</a:t>
            </a:r>
            <a:endParaRPr>
              <a:latin typeface="Roboto" panose="02000000000000000000"/>
              <a:ea typeface="Roboto" panose="02000000000000000000"/>
              <a:cs typeface="Roboto" panose="02000000000000000000"/>
              <a:sym typeface="Roboto" panose="02000000000000000000"/>
            </a:endParaRPr>
          </a:p>
        </p:txBody>
      </p:sp>
      <p:sp>
        <p:nvSpPr>
          <p:cNvPr id="1066" name="Google Shape;1066;p65"/>
          <p:cNvSpPr/>
          <p:nvPr/>
        </p:nvSpPr>
        <p:spPr>
          <a:xfrm>
            <a:off x="6564963" y="428432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B</a:t>
            </a:r>
            <a:endParaRPr>
              <a:latin typeface="Roboto" panose="02000000000000000000"/>
              <a:ea typeface="Roboto" panose="02000000000000000000"/>
              <a:cs typeface="Roboto" panose="02000000000000000000"/>
              <a:sym typeface="Roboto" panose="02000000000000000000"/>
            </a:endParaRPr>
          </a:p>
        </p:txBody>
      </p:sp>
      <p:sp>
        <p:nvSpPr>
          <p:cNvPr id="1067" name="Google Shape;1067;p65"/>
          <p:cNvSpPr/>
          <p:nvPr/>
        </p:nvSpPr>
        <p:spPr>
          <a:xfrm>
            <a:off x="7202363" y="4284325"/>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C</a:t>
            </a:r>
            <a:endParaRPr>
              <a:latin typeface="Roboto" panose="02000000000000000000"/>
              <a:ea typeface="Roboto" panose="02000000000000000000"/>
              <a:cs typeface="Roboto" panose="02000000000000000000"/>
              <a:sym typeface="Roboto" panose="02000000000000000000"/>
            </a:endParaRPr>
          </a:p>
        </p:txBody>
      </p:sp>
      <p:sp>
        <p:nvSpPr>
          <p:cNvPr id="1068" name="Google Shape;1068;p65"/>
          <p:cNvSpPr/>
          <p:nvPr/>
        </p:nvSpPr>
        <p:spPr>
          <a:xfrm>
            <a:off x="7839763" y="4284325"/>
            <a:ext cx="484200" cy="484200"/>
          </a:xfrm>
          <a:prstGeom prst="ellipse">
            <a:avLst/>
          </a:prstGeom>
          <a:solidFill>
            <a:srgbClr val="FF00FF"/>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D</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072" name="Shape 1072"/>
        <p:cNvGrpSpPr/>
        <p:nvPr/>
      </p:nvGrpSpPr>
      <p:grpSpPr>
        <a:xfrm>
          <a:off x="0" y="0"/>
          <a:ext cx="0" cy="0"/>
          <a:chOff x="0" y="0"/>
          <a:chExt cx="0" cy="0"/>
        </a:xfrm>
      </p:grpSpPr>
      <p:sp>
        <p:nvSpPr>
          <p:cNvPr id="1073" name="Google Shape;1073;p6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12/13 Coins</a:t>
            </a:r>
            <a:endParaRPr lang="en-GB"/>
          </a:p>
        </p:txBody>
      </p:sp>
      <p:sp>
        <p:nvSpPr>
          <p:cNvPr id="1074" name="Google Shape;1074;p6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600"/>
              <a:t>Universe counting is a useful tool to find lower bounds of algorithms, but it has some caveats:</a:t>
            </a:r>
            <a:endParaRPr sz="1600"/>
          </a:p>
          <a:p>
            <a:pPr marL="457200" lvl="0" indent="-330200" algn="l" rtl="0">
              <a:spcBef>
                <a:spcPts val="600"/>
              </a:spcBef>
              <a:spcAft>
                <a:spcPts val="0"/>
              </a:spcAft>
              <a:buSzPts val="1600"/>
              <a:buChar char="●"/>
            </a:pPr>
            <a:r>
              <a:rPr lang="en-GB" sz="1600"/>
              <a:t>You can't show that a solution does exist; only that a solution doesn't exist</a:t>
            </a:r>
            <a:endParaRPr sz="1600"/>
          </a:p>
          <a:p>
            <a:pPr marL="457200" lvl="0" indent="-330200" algn="l" rtl="0">
              <a:spcBef>
                <a:spcPts val="0"/>
              </a:spcBef>
              <a:spcAft>
                <a:spcPts val="0"/>
              </a:spcAft>
              <a:buSzPts val="1600"/>
              <a:buChar char="●"/>
            </a:pPr>
            <a:r>
              <a:rPr lang="en-GB" sz="1600"/>
              <a:t>If multiple universes yield the same result, they only count as 1 universe</a:t>
            </a:r>
            <a:endParaRPr sz="1600"/>
          </a:p>
          <a:p>
            <a:pPr marL="457200" lvl="0" indent="-330200" algn="l" rtl="0">
              <a:spcBef>
                <a:spcPts val="0"/>
              </a:spcBef>
              <a:spcAft>
                <a:spcPts val="0"/>
              </a:spcAft>
              <a:buSzPts val="1600"/>
              <a:buAutoNum type="alphaUcPeriod"/>
            </a:pPr>
            <a:r>
              <a:rPr lang="en-GB" sz="1600" b="1"/>
              <a:t>12 coins (24 universes)</a:t>
            </a:r>
            <a:endParaRPr sz="1600" b="1"/>
          </a:p>
          <a:p>
            <a:pPr marL="457200" lvl="0" indent="-330200" algn="l" rtl="0">
              <a:spcBef>
                <a:spcPts val="0"/>
              </a:spcBef>
              <a:spcAft>
                <a:spcPts val="0"/>
              </a:spcAft>
              <a:buSzPts val="1600"/>
              <a:buAutoNum type="alphaUcPeriod"/>
            </a:pPr>
            <a:r>
              <a:rPr lang="en-GB" sz="1600" b="1"/>
              <a:t>12 coins if we have a 13th reference coin that is guaranteed to be real</a:t>
            </a:r>
            <a:endParaRPr sz="1600" b="1"/>
          </a:p>
          <a:p>
            <a:pPr marL="457200" lvl="0" indent="-330200" algn="l" rtl="0">
              <a:spcBef>
                <a:spcPts val="0"/>
              </a:spcBef>
              <a:spcAft>
                <a:spcPts val="0"/>
              </a:spcAft>
              <a:buSzPts val="1600"/>
              <a:buAutoNum type="alphaUcPeriod"/>
            </a:pPr>
            <a:r>
              <a:rPr lang="en-GB" sz="1600" b="1"/>
              <a:t>12 coins if we don't care about whether the counterfeit is heavier or lighter</a:t>
            </a:r>
            <a:endParaRPr sz="1600" b="1"/>
          </a:p>
          <a:p>
            <a:pPr marL="457200" lvl="0" indent="-330200" algn="l" rtl="0">
              <a:spcBef>
                <a:spcPts val="0"/>
              </a:spcBef>
              <a:spcAft>
                <a:spcPts val="0"/>
              </a:spcAft>
              <a:buSzPts val="1600"/>
              <a:buAutoNum type="alphaUcPeriod"/>
            </a:pPr>
            <a:r>
              <a:rPr lang="en-GB" sz="1600"/>
              <a:t>13 coins (26 universes)</a:t>
            </a:r>
            <a:endParaRPr sz="1600"/>
          </a:p>
          <a:p>
            <a:pPr marL="457200" lvl="0" indent="-330200" algn="l" rtl="0">
              <a:spcBef>
                <a:spcPts val="0"/>
              </a:spcBef>
              <a:spcAft>
                <a:spcPts val="0"/>
              </a:spcAft>
              <a:buSzPts val="1600"/>
              <a:buAutoNum type="alphaUcPeriod"/>
            </a:pPr>
            <a:r>
              <a:rPr lang="en-GB" sz="1600" b="1"/>
              <a:t>13 coins if we have a 14th reference coin that is guaranteed to be real</a:t>
            </a:r>
            <a:endParaRPr sz="1600" b="1"/>
          </a:p>
          <a:p>
            <a:pPr marL="457200" lvl="0" indent="-330200" algn="l" rtl="0">
              <a:spcBef>
                <a:spcPts val="0"/>
              </a:spcBef>
              <a:spcAft>
                <a:spcPts val="0"/>
              </a:spcAft>
              <a:buSzPts val="1600"/>
              <a:buAutoNum type="alphaUcPeriod"/>
            </a:pPr>
            <a:r>
              <a:rPr lang="en-GB" sz="1600" b="1"/>
              <a:t>13 coins if we don't care about whether the counterfeit is heavier or lighter</a:t>
            </a:r>
            <a:endParaRPr sz="1600" b="1"/>
          </a:p>
        </p:txBody>
      </p:sp>
      <p:pic>
        <p:nvPicPr>
          <p:cNvPr id="1075" name="Google Shape;1075;p66"/>
          <p:cNvPicPr preferRelativeResize="0"/>
          <p:nvPr/>
        </p:nvPicPr>
        <p:blipFill>
          <a:blip r:embed="rId1"/>
          <a:stretch>
            <a:fillRect/>
          </a:stretch>
        </p:blipFill>
        <p:spPr>
          <a:xfrm>
            <a:off x="7081474" y="3143674"/>
            <a:ext cx="2051075" cy="1774176"/>
          </a:xfrm>
          <a:prstGeom prst="rect">
            <a:avLst/>
          </a:prstGeom>
          <a:noFill/>
          <a:ln>
            <a:noFill/>
          </a:ln>
        </p:spPr>
      </p:pic>
      <p:sp>
        <p:nvSpPr>
          <p:cNvPr id="1076" name="Google Shape;1076;p66"/>
          <p:cNvSpPr/>
          <p:nvPr/>
        </p:nvSpPr>
        <p:spPr>
          <a:xfrm>
            <a:off x="479825"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1</a:t>
            </a:r>
            <a:endParaRPr>
              <a:latin typeface="Roboto" panose="02000000000000000000"/>
              <a:ea typeface="Roboto" panose="02000000000000000000"/>
              <a:cs typeface="Roboto" panose="02000000000000000000"/>
              <a:sym typeface="Roboto" panose="02000000000000000000"/>
            </a:endParaRPr>
          </a:p>
        </p:txBody>
      </p:sp>
      <p:sp>
        <p:nvSpPr>
          <p:cNvPr id="1077" name="Google Shape;1077;p66"/>
          <p:cNvSpPr/>
          <p:nvPr/>
        </p:nvSpPr>
        <p:spPr>
          <a:xfrm>
            <a:off x="1117225"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2</a:t>
            </a:r>
            <a:endParaRPr>
              <a:latin typeface="Roboto" panose="02000000000000000000"/>
              <a:ea typeface="Roboto" panose="02000000000000000000"/>
              <a:cs typeface="Roboto" panose="02000000000000000000"/>
              <a:sym typeface="Roboto" panose="02000000000000000000"/>
            </a:endParaRPr>
          </a:p>
        </p:txBody>
      </p:sp>
      <p:sp>
        <p:nvSpPr>
          <p:cNvPr id="1078" name="Google Shape;1078;p66"/>
          <p:cNvSpPr/>
          <p:nvPr/>
        </p:nvSpPr>
        <p:spPr>
          <a:xfrm>
            <a:off x="1754625"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3</a:t>
            </a:r>
            <a:endParaRPr>
              <a:latin typeface="Roboto" panose="02000000000000000000"/>
              <a:ea typeface="Roboto" panose="02000000000000000000"/>
              <a:cs typeface="Roboto" panose="02000000000000000000"/>
              <a:sym typeface="Roboto" panose="02000000000000000000"/>
            </a:endParaRPr>
          </a:p>
        </p:txBody>
      </p:sp>
      <p:sp>
        <p:nvSpPr>
          <p:cNvPr id="1079" name="Google Shape;1079;p66"/>
          <p:cNvSpPr/>
          <p:nvPr/>
        </p:nvSpPr>
        <p:spPr>
          <a:xfrm>
            <a:off x="2383200"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4</a:t>
            </a:r>
            <a:endParaRPr>
              <a:latin typeface="Roboto" panose="02000000000000000000"/>
              <a:ea typeface="Roboto" panose="02000000000000000000"/>
              <a:cs typeface="Roboto" panose="02000000000000000000"/>
              <a:sym typeface="Roboto" panose="02000000000000000000"/>
            </a:endParaRPr>
          </a:p>
        </p:txBody>
      </p:sp>
      <p:sp>
        <p:nvSpPr>
          <p:cNvPr id="1080" name="Google Shape;1080;p66"/>
          <p:cNvSpPr/>
          <p:nvPr/>
        </p:nvSpPr>
        <p:spPr>
          <a:xfrm>
            <a:off x="3020600"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5</a:t>
            </a:r>
            <a:endParaRPr>
              <a:latin typeface="Roboto" panose="02000000000000000000"/>
              <a:ea typeface="Roboto" panose="02000000000000000000"/>
              <a:cs typeface="Roboto" panose="02000000000000000000"/>
              <a:sym typeface="Roboto" panose="02000000000000000000"/>
            </a:endParaRPr>
          </a:p>
        </p:txBody>
      </p:sp>
      <p:sp>
        <p:nvSpPr>
          <p:cNvPr id="1081" name="Google Shape;1081;p66"/>
          <p:cNvSpPr/>
          <p:nvPr/>
        </p:nvSpPr>
        <p:spPr>
          <a:xfrm>
            <a:off x="3658000"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6</a:t>
            </a:r>
            <a:endParaRPr>
              <a:latin typeface="Roboto" panose="02000000000000000000"/>
              <a:ea typeface="Roboto" panose="02000000000000000000"/>
              <a:cs typeface="Roboto" panose="02000000000000000000"/>
              <a:sym typeface="Roboto" panose="02000000000000000000"/>
            </a:endParaRPr>
          </a:p>
        </p:txBody>
      </p:sp>
      <p:sp>
        <p:nvSpPr>
          <p:cNvPr id="1082" name="Google Shape;1082;p66"/>
          <p:cNvSpPr/>
          <p:nvPr/>
        </p:nvSpPr>
        <p:spPr>
          <a:xfrm>
            <a:off x="4295400" y="36392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7</a:t>
            </a:r>
            <a:endParaRPr>
              <a:latin typeface="Roboto" panose="02000000000000000000"/>
              <a:ea typeface="Roboto" panose="02000000000000000000"/>
              <a:cs typeface="Roboto" panose="02000000000000000000"/>
              <a:sym typeface="Roboto" panose="02000000000000000000"/>
            </a:endParaRPr>
          </a:p>
        </p:txBody>
      </p:sp>
      <p:sp>
        <p:nvSpPr>
          <p:cNvPr id="1083" name="Google Shape;1083;p66"/>
          <p:cNvSpPr/>
          <p:nvPr/>
        </p:nvSpPr>
        <p:spPr>
          <a:xfrm>
            <a:off x="479825" y="42931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8</a:t>
            </a:r>
            <a:endParaRPr>
              <a:latin typeface="Roboto" panose="02000000000000000000"/>
              <a:ea typeface="Roboto" panose="02000000000000000000"/>
              <a:cs typeface="Roboto" panose="02000000000000000000"/>
              <a:sym typeface="Roboto" panose="02000000000000000000"/>
            </a:endParaRPr>
          </a:p>
        </p:txBody>
      </p:sp>
      <p:sp>
        <p:nvSpPr>
          <p:cNvPr id="1084" name="Google Shape;1084;p66"/>
          <p:cNvSpPr/>
          <p:nvPr/>
        </p:nvSpPr>
        <p:spPr>
          <a:xfrm>
            <a:off x="1117225" y="42931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9</a:t>
            </a:r>
            <a:endParaRPr>
              <a:latin typeface="Roboto" panose="02000000000000000000"/>
              <a:ea typeface="Roboto" panose="02000000000000000000"/>
              <a:cs typeface="Roboto" panose="02000000000000000000"/>
              <a:sym typeface="Roboto" panose="02000000000000000000"/>
            </a:endParaRPr>
          </a:p>
        </p:txBody>
      </p:sp>
      <p:sp>
        <p:nvSpPr>
          <p:cNvPr id="1085" name="Google Shape;1085;p66"/>
          <p:cNvSpPr/>
          <p:nvPr/>
        </p:nvSpPr>
        <p:spPr>
          <a:xfrm>
            <a:off x="1754625" y="42931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10</a:t>
            </a:r>
            <a:endParaRPr sz="1100">
              <a:latin typeface="Roboto" panose="02000000000000000000"/>
              <a:ea typeface="Roboto" panose="02000000000000000000"/>
              <a:cs typeface="Roboto" panose="02000000000000000000"/>
              <a:sym typeface="Roboto" panose="02000000000000000000"/>
            </a:endParaRPr>
          </a:p>
        </p:txBody>
      </p:sp>
      <p:sp>
        <p:nvSpPr>
          <p:cNvPr id="1086" name="Google Shape;1086;p66"/>
          <p:cNvSpPr/>
          <p:nvPr/>
        </p:nvSpPr>
        <p:spPr>
          <a:xfrm>
            <a:off x="2383200" y="42931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11</a:t>
            </a:r>
            <a:endParaRPr sz="1100">
              <a:latin typeface="Roboto" panose="02000000000000000000"/>
              <a:ea typeface="Roboto" panose="02000000000000000000"/>
              <a:cs typeface="Roboto" panose="02000000000000000000"/>
              <a:sym typeface="Roboto" panose="02000000000000000000"/>
            </a:endParaRPr>
          </a:p>
        </p:txBody>
      </p:sp>
      <p:sp>
        <p:nvSpPr>
          <p:cNvPr id="1087" name="Google Shape;1087;p66"/>
          <p:cNvSpPr/>
          <p:nvPr/>
        </p:nvSpPr>
        <p:spPr>
          <a:xfrm>
            <a:off x="3020600" y="42931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12</a:t>
            </a:r>
            <a:endParaRPr sz="1100">
              <a:latin typeface="Roboto" panose="02000000000000000000"/>
              <a:ea typeface="Roboto" panose="02000000000000000000"/>
              <a:cs typeface="Roboto" panose="02000000000000000000"/>
              <a:sym typeface="Roboto" panose="02000000000000000000"/>
            </a:endParaRPr>
          </a:p>
        </p:txBody>
      </p:sp>
      <p:sp>
        <p:nvSpPr>
          <p:cNvPr id="1088" name="Google Shape;1088;p66"/>
          <p:cNvSpPr/>
          <p:nvPr/>
        </p:nvSpPr>
        <p:spPr>
          <a:xfrm>
            <a:off x="3658000" y="42931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13</a:t>
            </a:r>
            <a:endParaRPr sz="1100">
              <a:latin typeface="Roboto" panose="02000000000000000000"/>
              <a:ea typeface="Roboto" panose="02000000000000000000"/>
              <a:cs typeface="Roboto" panose="02000000000000000000"/>
              <a:sym typeface="Roboto" panose="02000000000000000000"/>
            </a:endParaRPr>
          </a:p>
        </p:txBody>
      </p:sp>
      <p:sp>
        <p:nvSpPr>
          <p:cNvPr id="1089" name="Google Shape;1089;p66"/>
          <p:cNvSpPr/>
          <p:nvPr/>
        </p:nvSpPr>
        <p:spPr>
          <a:xfrm>
            <a:off x="4295400" y="4293100"/>
            <a:ext cx="484200" cy="484200"/>
          </a:xfrm>
          <a:prstGeom prst="ellipse">
            <a:avLst/>
          </a:prstGeom>
          <a:solidFill>
            <a:srgbClr val="FFFF00"/>
          </a:solid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Roboto" panose="02000000000000000000"/>
                <a:ea typeface="Roboto" panose="02000000000000000000"/>
                <a:cs typeface="Roboto" panose="02000000000000000000"/>
                <a:sym typeface="Roboto" panose="02000000000000000000"/>
              </a:rPr>
              <a:t>R</a:t>
            </a:r>
            <a:endParaRPr sz="1100">
              <a:latin typeface="Roboto" panose="02000000000000000000"/>
              <a:ea typeface="Roboto" panose="02000000000000000000"/>
              <a:cs typeface="Roboto" panose="02000000000000000000"/>
              <a:sym typeface="Roboto" panose="0200000000000000000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093" name="Shape 1093"/>
        <p:cNvGrpSpPr/>
        <p:nvPr/>
      </p:nvGrpSpPr>
      <p:grpSpPr>
        <a:xfrm>
          <a:off x="0" y="0"/>
          <a:ext cx="0" cy="0"/>
          <a:chOff x="0" y="0"/>
          <a:chExt cx="0" cy="0"/>
        </a:xfrm>
      </p:grpSpPr>
      <p:sp>
        <p:nvSpPr>
          <p:cNvPr id="1094" name="Google Shape;1094;p6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Universe Counting</a:t>
            </a:r>
            <a:endParaRPr lang="en-GB"/>
          </a:p>
        </p:txBody>
      </p:sp>
      <p:sp>
        <p:nvSpPr>
          <p:cNvPr id="1095" name="Google Shape;1095;p67"/>
          <p:cNvSpPr txBox="1"/>
          <p:nvPr>
            <p:ph type="body" idx="1"/>
          </p:nvPr>
        </p:nvSpPr>
        <p:spPr>
          <a:xfrm>
            <a:off x="107050" y="402200"/>
            <a:ext cx="8520600" cy="5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600"/>
              <a:t>In general, any decision tree with K layers and a branching factor of R (3 in this case) has at most R</a:t>
            </a:r>
            <a:r>
              <a:rPr lang="en-GB" sz="1600" baseline="30000"/>
              <a:t>K</a:t>
            </a:r>
            <a:r>
              <a:rPr lang="en-GB" sz="1600"/>
              <a:t> leaves, so it can handle a problem with up to R</a:t>
            </a:r>
            <a:r>
              <a:rPr lang="en-GB" sz="1600" baseline="30000"/>
              <a:t>K</a:t>
            </a:r>
            <a:r>
              <a:rPr lang="en-GB" sz="1600"/>
              <a:t> universes (where each universe yields a different expected return value).</a:t>
            </a:r>
            <a:endParaRPr sz="1600"/>
          </a:p>
          <a:p>
            <a:pPr marL="0" lvl="0" indent="0" algn="l" rtl="0">
              <a:spcBef>
                <a:spcPts val="600"/>
              </a:spcBef>
              <a:spcAft>
                <a:spcPts val="0"/>
              </a:spcAft>
              <a:buNone/>
            </a:pPr>
            <a:r>
              <a:rPr lang="en-GB" sz="1600"/>
              <a:t>If we flip this around, that means that if we have a problem that has R</a:t>
            </a:r>
            <a:r>
              <a:rPr lang="en-GB" sz="1600" baseline="30000"/>
              <a:t>K</a:t>
            </a:r>
            <a:r>
              <a:rPr lang="en-GB" sz="1600"/>
              <a:t> universes, the decision tree must have at least K layers</a:t>
            </a:r>
            <a:endParaRPr sz="1600"/>
          </a:p>
          <a:p>
            <a:pPr marL="457200" lvl="0" indent="-330200" algn="l" rtl="0">
              <a:spcBef>
                <a:spcPts val="600"/>
              </a:spcBef>
              <a:spcAft>
                <a:spcPts val="0"/>
              </a:spcAft>
              <a:buSzPts val="1600"/>
              <a:buChar char="●"/>
            </a:pPr>
            <a:r>
              <a:rPr lang="en-GB" sz="1600"/>
              <a:t>Or if we have a problem with K universes, the decision tree must have Ω(log K) layers</a:t>
            </a:r>
            <a:endParaRPr sz="1600"/>
          </a:p>
        </p:txBody>
      </p:sp>
      <p:sp>
        <p:nvSpPr>
          <p:cNvPr id="1096" name="Google Shape;1096;p67"/>
          <p:cNvSpPr/>
          <p:nvPr/>
        </p:nvSpPr>
        <p:spPr>
          <a:xfrm>
            <a:off x="3566950" y="2509200"/>
            <a:ext cx="1386900" cy="510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1097" name="Google Shape;1097;p67"/>
          <p:cNvSpPr/>
          <p:nvPr/>
        </p:nvSpPr>
        <p:spPr>
          <a:xfrm>
            <a:off x="870200" y="3237250"/>
            <a:ext cx="12219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098" name="Google Shape;1098;p67"/>
          <p:cNvSpPr/>
          <p:nvPr/>
        </p:nvSpPr>
        <p:spPr>
          <a:xfrm>
            <a:off x="3649350" y="3237250"/>
            <a:ext cx="12219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099" name="Google Shape;1099;p67"/>
          <p:cNvSpPr/>
          <p:nvPr/>
        </p:nvSpPr>
        <p:spPr>
          <a:xfrm>
            <a:off x="6428500" y="3237250"/>
            <a:ext cx="12219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cxnSp>
        <p:nvCxnSpPr>
          <p:cNvPr id="1100" name="Google Shape;1100;p67"/>
          <p:cNvCxnSpPr>
            <a:stCxn id="1096" idx="2"/>
            <a:endCxn id="1097" idx="0"/>
          </p:cNvCxnSpPr>
          <p:nvPr/>
        </p:nvCxnSpPr>
        <p:spPr>
          <a:xfrm flipH="1">
            <a:off x="1481200" y="3019500"/>
            <a:ext cx="2779200" cy="217800"/>
          </a:xfrm>
          <a:prstGeom prst="straightConnector1">
            <a:avLst/>
          </a:prstGeom>
          <a:noFill/>
          <a:ln w="38100" cap="flat" cmpd="sng">
            <a:solidFill>
              <a:srgbClr val="FF0000"/>
            </a:solidFill>
            <a:prstDash val="solid"/>
            <a:round/>
            <a:headEnd type="none" w="med" len="med"/>
            <a:tailEnd type="none" w="med" len="med"/>
          </a:ln>
        </p:spPr>
      </p:cxnSp>
      <p:cxnSp>
        <p:nvCxnSpPr>
          <p:cNvPr id="1101" name="Google Shape;1101;p67"/>
          <p:cNvCxnSpPr>
            <a:stCxn id="1096" idx="2"/>
            <a:endCxn id="1098" idx="0"/>
          </p:cNvCxnSpPr>
          <p:nvPr/>
        </p:nvCxnSpPr>
        <p:spPr>
          <a:xfrm>
            <a:off x="4260400" y="3019500"/>
            <a:ext cx="0" cy="217800"/>
          </a:xfrm>
          <a:prstGeom prst="straightConnector1">
            <a:avLst/>
          </a:prstGeom>
          <a:noFill/>
          <a:ln w="38100" cap="flat" cmpd="sng">
            <a:solidFill>
              <a:schemeClr val="dk2"/>
            </a:solidFill>
            <a:prstDash val="solid"/>
            <a:round/>
            <a:headEnd type="none" w="med" len="med"/>
            <a:tailEnd type="none" w="med" len="med"/>
          </a:ln>
        </p:spPr>
      </p:cxnSp>
      <p:cxnSp>
        <p:nvCxnSpPr>
          <p:cNvPr id="1102" name="Google Shape;1102;p67"/>
          <p:cNvCxnSpPr>
            <a:stCxn id="1096" idx="2"/>
            <a:endCxn id="1099" idx="0"/>
          </p:cNvCxnSpPr>
          <p:nvPr/>
        </p:nvCxnSpPr>
        <p:spPr>
          <a:xfrm>
            <a:off x="4260400" y="3019500"/>
            <a:ext cx="2779200" cy="217800"/>
          </a:xfrm>
          <a:prstGeom prst="straightConnector1">
            <a:avLst/>
          </a:prstGeom>
          <a:noFill/>
          <a:ln w="38100" cap="flat" cmpd="sng">
            <a:solidFill>
              <a:srgbClr val="0000FF"/>
            </a:solidFill>
            <a:prstDash val="solid"/>
            <a:round/>
            <a:headEnd type="none" w="med" len="med"/>
            <a:tailEnd type="none" w="med" len="med"/>
          </a:ln>
        </p:spPr>
      </p:cxnSp>
      <p:cxnSp>
        <p:nvCxnSpPr>
          <p:cNvPr id="1103" name="Google Shape;1103;p67"/>
          <p:cNvCxnSpPr>
            <a:stCxn id="1097" idx="2"/>
            <a:endCxn id="1104" idx="0"/>
          </p:cNvCxnSpPr>
          <p:nvPr/>
        </p:nvCxnSpPr>
        <p:spPr>
          <a:xfrm flipH="1">
            <a:off x="471650" y="3830950"/>
            <a:ext cx="1009500" cy="462300"/>
          </a:xfrm>
          <a:prstGeom prst="straightConnector1">
            <a:avLst/>
          </a:prstGeom>
          <a:noFill/>
          <a:ln w="38100" cap="flat" cmpd="sng">
            <a:solidFill>
              <a:srgbClr val="FF0000"/>
            </a:solidFill>
            <a:prstDash val="solid"/>
            <a:round/>
            <a:headEnd type="none" w="med" len="med"/>
            <a:tailEnd type="none" w="med" len="med"/>
          </a:ln>
        </p:spPr>
      </p:cxnSp>
      <p:cxnSp>
        <p:nvCxnSpPr>
          <p:cNvPr id="1105" name="Google Shape;1105;p67"/>
          <p:cNvCxnSpPr>
            <a:stCxn id="1097" idx="2"/>
            <a:endCxn id="1106" idx="0"/>
          </p:cNvCxnSpPr>
          <p:nvPr/>
        </p:nvCxnSpPr>
        <p:spPr>
          <a:xfrm>
            <a:off x="1481150" y="3830950"/>
            <a:ext cx="0" cy="462300"/>
          </a:xfrm>
          <a:prstGeom prst="straightConnector1">
            <a:avLst/>
          </a:prstGeom>
          <a:noFill/>
          <a:ln w="38100" cap="flat" cmpd="sng">
            <a:solidFill>
              <a:schemeClr val="dk2"/>
            </a:solidFill>
            <a:prstDash val="solid"/>
            <a:round/>
            <a:headEnd type="none" w="med" len="med"/>
            <a:tailEnd type="none" w="med" len="med"/>
          </a:ln>
        </p:spPr>
      </p:cxnSp>
      <p:cxnSp>
        <p:nvCxnSpPr>
          <p:cNvPr id="1107" name="Google Shape;1107;p67"/>
          <p:cNvCxnSpPr>
            <a:stCxn id="1097" idx="2"/>
            <a:endCxn id="1108" idx="0"/>
          </p:cNvCxnSpPr>
          <p:nvPr/>
        </p:nvCxnSpPr>
        <p:spPr>
          <a:xfrm>
            <a:off x="1481150" y="3830950"/>
            <a:ext cx="947100" cy="462300"/>
          </a:xfrm>
          <a:prstGeom prst="straightConnector1">
            <a:avLst/>
          </a:prstGeom>
          <a:noFill/>
          <a:ln w="38100" cap="flat" cmpd="sng">
            <a:solidFill>
              <a:srgbClr val="0000FF"/>
            </a:solidFill>
            <a:prstDash val="solid"/>
            <a:round/>
            <a:headEnd type="none" w="med" len="med"/>
            <a:tailEnd type="none" w="med" len="med"/>
          </a:ln>
        </p:spPr>
      </p:cxnSp>
      <p:cxnSp>
        <p:nvCxnSpPr>
          <p:cNvPr id="1109" name="Google Shape;1109;p67"/>
          <p:cNvCxnSpPr>
            <a:stCxn id="1099" idx="2"/>
            <a:endCxn id="1110" idx="0"/>
          </p:cNvCxnSpPr>
          <p:nvPr/>
        </p:nvCxnSpPr>
        <p:spPr>
          <a:xfrm flipH="1">
            <a:off x="6092350" y="3830950"/>
            <a:ext cx="947100" cy="462300"/>
          </a:xfrm>
          <a:prstGeom prst="straightConnector1">
            <a:avLst/>
          </a:prstGeom>
          <a:noFill/>
          <a:ln w="38100" cap="flat" cmpd="sng">
            <a:solidFill>
              <a:srgbClr val="FF0000"/>
            </a:solidFill>
            <a:prstDash val="solid"/>
            <a:round/>
            <a:headEnd type="none" w="med" len="med"/>
            <a:tailEnd type="none" w="med" len="med"/>
          </a:ln>
        </p:spPr>
      </p:cxnSp>
      <p:cxnSp>
        <p:nvCxnSpPr>
          <p:cNvPr id="1111" name="Google Shape;1111;p67"/>
          <p:cNvCxnSpPr>
            <a:stCxn id="1099" idx="2"/>
            <a:endCxn id="1112" idx="0"/>
          </p:cNvCxnSpPr>
          <p:nvPr/>
        </p:nvCxnSpPr>
        <p:spPr>
          <a:xfrm>
            <a:off x="7039450" y="3830950"/>
            <a:ext cx="0" cy="462300"/>
          </a:xfrm>
          <a:prstGeom prst="straightConnector1">
            <a:avLst/>
          </a:prstGeom>
          <a:noFill/>
          <a:ln w="38100" cap="flat" cmpd="sng">
            <a:solidFill>
              <a:schemeClr val="dk2"/>
            </a:solidFill>
            <a:prstDash val="solid"/>
            <a:round/>
            <a:headEnd type="none" w="med" len="med"/>
            <a:tailEnd type="none" w="med" len="med"/>
          </a:ln>
        </p:spPr>
      </p:cxnSp>
      <p:cxnSp>
        <p:nvCxnSpPr>
          <p:cNvPr id="1113" name="Google Shape;1113;p67"/>
          <p:cNvCxnSpPr>
            <a:stCxn id="1099" idx="2"/>
            <a:endCxn id="1114" idx="0"/>
          </p:cNvCxnSpPr>
          <p:nvPr/>
        </p:nvCxnSpPr>
        <p:spPr>
          <a:xfrm>
            <a:off x="7039450" y="3830950"/>
            <a:ext cx="1009500" cy="462300"/>
          </a:xfrm>
          <a:prstGeom prst="straightConnector1">
            <a:avLst/>
          </a:prstGeom>
          <a:noFill/>
          <a:ln w="38100" cap="flat" cmpd="sng">
            <a:solidFill>
              <a:srgbClr val="0000FF"/>
            </a:solidFill>
            <a:prstDash val="solid"/>
            <a:round/>
            <a:headEnd type="none" w="med" len="med"/>
            <a:tailEnd type="none" w="med" len="med"/>
          </a:ln>
        </p:spPr>
      </p:cxnSp>
      <p:cxnSp>
        <p:nvCxnSpPr>
          <p:cNvPr id="1115" name="Google Shape;1115;p67"/>
          <p:cNvCxnSpPr>
            <a:stCxn id="1098" idx="2"/>
            <a:endCxn id="1116" idx="0"/>
          </p:cNvCxnSpPr>
          <p:nvPr/>
        </p:nvCxnSpPr>
        <p:spPr>
          <a:xfrm flipH="1">
            <a:off x="3375300" y="3830950"/>
            <a:ext cx="885000" cy="462300"/>
          </a:xfrm>
          <a:prstGeom prst="straightConnector1">
            <a:avLst/>
          </a:prstGeom>
          <a:noFill/>
          <a:ln w="38100" cap="flat" cmpd="sng">
            <a:solidFill>
              <a:srgbClr val="FF0000"/>
            </a:solidFill>
            <a:prstDash val="solid"/>
            <a:round/>
            <a:headEnd type="none" w="med" len="med"/>
            <a:tailEnd type="none" w="med" len="med"/>
          </a:ln>
        </p:spPr>
      </p:cxnSp>
      <p:cxnSp>
        <p:nvCxnSpPr>
          <p:cNvPr id="1117" name="Google Shape;1117;p67"/>
          <p:cNvCxnSpPr>
            <a:stCxn id="1098" idx="2"/>
            <a:endCxn id="1118" idx="0"/>
          </p:cNvCxnSpPr>
          <p:nvPr/>
        </p:nvCxnSpPr>
        <p:spPr>
          <a:xfrm>
            <a:off x="4260300" y="3830950"/>
            <a:ext cx="0" cy="462300"/>
          </a:xfrm>
          <a:prstGeom prst="straightConnector1">
            <a:avLst/>
          </a:prstGeom>
          <a:noFill/>
          <a:ln w="38100" cap="flat" cmpd="sng">
            <a:solidFill>
              <a:schemeClr val="dk2"/>
            </a:solidFill>
            <a:prstDash val="solid"/>
            <a:round/>
            <a:headEnd type="none" w="med" len="med"/>
            <a:tailEnd type="none" w="med" len="med"/>
          </a:ln>
        </p:spPr>
      </p:cxnSp>
      <p:cxnSp>
        <p:nvCxnSpPr>
          <p:cNvPr id="1119" name="Google Shape;1119;p67"/>
          <p:cNvCxnSpPr>
            <a:stCxn id="1098" idx="2"/>
            <a:endCxn id="1120" idx="0"/>
          </p:cNvCxnSpPr>
          <p:nvPr/>
        </p:nvCxnSpPr>
        <p:spPr>
          <a:xfrm>
            <a:off x="4260300" y="3830950"/>
            <a:ext cx="885000" cy="462300"/>
          </a:xfrm>
          <a:prstGeom prst="straightConnector1">
            <a:avLst/>
          </a:prstGeom>
          <a:noFill/>
          <a:ln w="38100" cap="flat" cmpd="sng">
            <a:solidFill>
              <a:srgbClr val="0000FF"/>
            </a:solidFill>
            <a:prstDash val="solid"/>
            <a:round/>
            <a:headEnd type="none" w="med" len="med"/>
            <a:tailEnd type="none" w="med" len="med"/>
          </a:ln>
        </p:spPr>
      </p:cxnSp>
      <p:sp>
        <p:nvSpPr>
          <p:cNvPr id="1106" name="Google Shape;1106;p67"/>
          <p:cNvSpPr/>
          <p:nvPr/>
        </p:nvSpPr>
        <p:spPr>
          <a:xfrm>
            <a:off x="107660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108" name="Google Shape;1108;p67"/>
          <p:cNvSpPr/>
          <p:nvPr/>
        </p:nvSpPr>
        <p:spPr>
          <a:xfrm>
            <a:off x="202375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116" name="Google Shape;1116;p67"/>
          <p:cNvSpPr/>
          <p:nvPr/>
        </p:nvSpPr>
        <p:spPr>
          <a:xfrm>
            <a:off x="2970888"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118" name="Google Shape;1118;p67"/>
          <p:cNvSpPr/>
          <p:nvPr/>
        </p:nvSpPr>
        <p:spPr>
          <a:xfrm>
            <a:off x="385575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120" name="Google Shape;1120;p67"/>
          <p:cNvSpPr/>
          <p:nvPr/>
        </p:nvSpPr>
        <p:spPr>
          <a:xfrm>
            <a:off x="4740613"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110" name="Google Shape;1110;p67"/>
          <p:cNvSpPr/>
          <p:nvPr/>
        </p:nvSpPr>
        <p:spPr>
          <a:xfrm>
            <a:off x="5687763"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112" name="Google Shape;1112;p67"/>
          <p:cNvSpPr/>
          <p:nvPr/>
        </p:nvSpPr>
        <p:spPr>
          <a:xfrm>
            <a:off x="6634900"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114" name="Google Shape;1114;p67"/>
          <p:cNvSpPr/>
          <p:nvPr/>
        </p:nvSpPr>
        <p:spPr>
          <a:xfrm>
            <a:off x="7644325"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104" name="Google Shape;1104;p67"/>
          <p:cNvSpPr/>
          <p:nvPr/>
        </p:nvSpPr>
        <p:spPr>
          <a:xfrm>
            <a:off x="67175" y="4293250"/>
            <a:ext cx="8091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124" name="Shape 1124"/>
        <p:cNvGrpSpPr/>
        <p:nvPr/>
      </p:nvGrpSpPr>
      <p:grpSpPr>
        <a:xfrm>
          <a:off x="0" y="0"/>
          <a:ext cx="0" cy="0"/>
          <a:chOff x="0" y="0"/>
          <a:chExt cx="0" cy="0"/>
        </a:xfrm>
      </p:grpSpPr>
      <p:sp>
        <p:nvSpPr>
          <p:cNvPr id="1125" name="Google Shape;1125;p68"/>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34, CS61B, </a:t>
            </a:r>
            <a:r>
              <a:rPr lang="en-GB"/>
              <a:t>Spring 2024</a:t>
            </a:r>
            <a:endParaRPr lang="en-GB"/>
          </a:p>
        </p:txBody>
      </p:sp>
      <p:sp>
        <p:nvSpPr>
          <p:cNvPr id="1126" name="Google Shape;1126;p68"/>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a:t>Goal: How Hard is Sorting?</a:t>
            </a:r>
            <a:endParaRPr lang="en-GB"/>
          </a:p>
          <a:p>
            <a:pPr marL="0" lvl="0" indent="0" algn="l" rtl="0">
              <a:spcBef>
                <a:spcPts val="600"/>
              </a:spcBef>
              <a:spcAft>
                <a:spcPts val="0"/>
              </a:spcAft>
              <a:buClr>
                <a:schemeClr val="dk1"/>
              </a:buClr>
              <a:buSzPts val="1100"/>
              <a:buFont typeface="Arial" panose="020B0604020202020204"/>
              <a:buNone/>
            </a:pPr>
            <a:r>
              <a:rPr lang="en-GB"/>
              <a:t>Math Problem Warmup</a:t>
            </a:r>
            <a:endParaRPr lang="en-GB"/>
          </a:p>
          <a:p>
            <a:pPr marL="0" lvl="0" indent="0" algn="l" rtl="0">
              <a:spcBef>
                <a:spcPts val="600"/>
              </a:spcBef>
              <a:spcAft>
                <a:spcPts val="0"/>
              </a:spcAft>
              <a:buClr>
                <a:schemeClr val="dk1"/>
              </a:buClr>
              <a:buSzPts val="1100"/>
              <a:buFont typeface="Arial" panose="020B0604020202020204"/>
              <a:buNone/>
            </a:pPr>
            <a:r>
              <a:rPr lang="en-GB" b="1">
                <a:solidFill>
                  <a:schemeClr val="accent3"/>
                </a:solidFill>
                <a:latin typeface="Roboto" panose="02000000000000000000"/>
                <a:ea typeface="Roboto" panose="02000000000000000000"/>
                <a:cs typeface="Roboto" panose="02000000000000000000"/>
                <a:sym typeface="Roboto" panose="02000000000000000000"/>
              </a:rPr>
              <a:t>Theoretical Bounds on Sorting</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SzPts val="1800"/>
              <a:buChar char="•"/>
            </a:pPr>
            <a:r>
              <a:rPr lang="en-GB"/>
              <a:t>Simple Bounds for TUCS (the ultimate comparison sort)</a:t>
            </a:r>
            <a:endParaRPr lang="en-GB"/>
          </a:p>
          <a:p>
            <a:pPr marL="457200" lvl="0" indent="-342900" algn="l" rtl="0">
              <a:spcBef>
                <a:spcPts val="0"/>
              </a:spcBef>
              <a:spcAft>
                <a:spcPts val="0"/>
              </a:spcAft>
              <a:buClr>
                <a:srgbClr val="CCCCCC"/>
              </a:buClr>
              <a:buSzPts val="1800"/>
              <a:buChar char="•"/>
            </a:pPr>
            <a:r>
              <a:rPr lang="en-GB">
                <a:solidFill>
                  <a:srgbClr val="CCCCCC"/>
                </a:solidFill>
              </a:rPr>
              <a:t>Coin Puzzles</a:t>
            </a:r>
            <a:endParaRPr>
              <a:solidFill>
                <a:srgbClr val="CCCCCC"/>
              </a:solidFill>
            </a:endParaRPr>
          </a:p>
          <a:p>
            <a:pPr marL="457200" lvl="0" indent="-342900" algn="l" rtl="0">
              <a:spcBef>
                <a:spcPts val="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Puppy Cat Dog</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SzPts val="1800"/>
              <a:buChar char="•"/>
            </a:pPr>
            <a:r>
              <a:rPr lang="en-GB"/>
              <a:t>The Sorting Lower Bound</a:t>
            </a:r>
            <a:endParaRPr lang="en-GB"/>
          </a:p>
          <a:p>
            <a:pPr marL="0" lvl="0" indent="0" algn="l" rtl="0">
              <a:spcBef>
                <a:spcPts val="600"/>
              </a:spcBef>
              <a:spcAft>
                <a:spcPts val="0"/>
              </a:spcAft>
              <a:buClr>
                <a:schemeClr val="dk1"/>
              </a:buClr>
              <a:buSzPts val="1100"/>
              <a:buFont typeface="Arial" panose="020B0604020202020204"/>
              <a:buNone/>
            </a:pPr>
            <a:r>
              <a:rPr lang="en-GB"/>
              <a:t>Sounds of Sorting</a:t>
            </a:r>
            <a:endParaRPr lang="en-GB"/>
          </a:p>
        </p:txBody>
      </p:sp>
      <p:sp>
        <p:nvSpPr>
          <p:cNvPr id="1127" name="Google Shape;1127;p68"/>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GB"/>
              <a:t>Puppy</a:t>
            </a:r>
            <a:r>
              <a:rPr lang="en-GB"/>
              <a:t>, Cat, Dog</a:t>
            </a:r>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131" name="Shape 1131"/>
        <p:cNvGrpSpPr/>
        <p:nvPr/>
      </p:nvGrpSpPr>
      <p:grpSpPr>
        <a:xfrm>
          <a:off x="0" y="0"/>
          <a:ext cx="0" cy="0"/>
          <a:chOff x="0" y="0"/>
          <a:chExt cx="0" cy="0"/>
        </a:xfrm>
      </p:grpSpPr>
      <p:sp>
        <p:nvSpPr>
          <p:cNvPr id="1132" name="Google Shape;1132;p6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Game of Puppy, Cat, Dog</a:t>
            </a:r>
            <a:endParaRPr lang="en-GB"/>
          </a:p>
        </p:txBody>
      </p:sp>
      <p:sp>
        <p:nvSpPr>
          <p:cNvPr id="1133" name="Google Shape;1133;p6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Suppose we have a puppy, a cat, and a dog, each in an opaque soundproof box labeled A, B, and C. The puppy is lighter than the cat, and the cat is lighter than the dog. As before, we have a scale, and we want to minimize the number of times we use the scale (unlike before, we never get equality on this scale, because all the animals are different weights). Our goal is to write A, B, C in order of weight.</a:t>
            </a:r>
            <a:endParaRPr lang="en-GB"/>
          </a:p>
        </p:txBody>
      </p:sp>
      <p:pic>
        <p:nvPicPr>
          <p:cNvPr id="1134" name="Google Shape;1134;p69"/>
          <p:cNvPicPr preferRelativeResize="0"/>
          <p:nvPr/>
        </p:nvPicPr>
        <p:blipFill>
          <a:blip r:embed="rId1"/>
          <a:stretch>
            <a:fillRect/>
          </a:stretch>
        </p:blipFill>
        <p:spPr>
          <a:xfrm>
            <a:off x="188824" y="3143050"/>
            <a:ext cx="2051074" cy="1668224"/>
          </a:xfrm>
          <a:prstGeom prst="rect">
            <a:avLst/>
          </a:prstGeom>
          <a:noFill/>
          <a:ln>
            <a:noFill/>
          </a:ln>
        </p:spPr>
      </p:pic>
      <p:pic>
        <p:nvPicPr>
          <p:cNvPr id="1135" name="Google Shape;1135;p69"/>
          <p:cNvPicPr preferRelativeResize="0"/>
          <p:nvPr/>
        </p:nvPicPr>
        <p:blipFill>
          <a:blip r:embed="rId2"/>
          <a:stretch>
            <a:fillRect/>
          </a:stretch>
        </p:blipFill>
        <p:spPr>
          <a:xfrm>
            <a:off x="3061010" y="3855273"/>
            <a:ext cx="1717623" cy="1143000"/>
          </a:xfrm>
          <a:prstGeom prst="rect">
            <a:avLst/>
          </a:prstGeom>
          <a:noFill/>
          <a:ln>
            <a:noFill/>
          </a:ln>
        </p:spPr>
      </p:pic>
      <p:pic>
        <p:nvPicPr>
          <p:cNvPr id="1136" name="Google Shape;1136;p69"/>
          <p:cNvPicPr preferRelativeResize="0"/>
          <p:nvPr/>
        </p:nvPicPr>
        <p:blipFill>
          <a:blip r:embed="rId3"/>
          <a:stretch>
            <a:fillRect/>
          </a:stretch>
        </p:blipFill>
        <p:spPr>
          <a:xfrm>
            <a:off x="2239900" y="4084875"/>
            <a:ext cx="856151" cy="856151"/>
          </a:xfrm>
          <a:prstGeom prst="rect">
            <a:avLst/>
          </a:prstGeom>
          <a:noFill/>
          <a:ln>
            <a:noFill/>
          </a:ln>
        </p:spPr>
      </p:pic>
      <p:pic>
        <p:nvPicPr>
          <p:cNvPr id="1137" name="Google Shape;1137;p69"/>
          <p:cNvPicPr preferRelativeResize="0"/>
          <p:nvPr/>
        </p:nvPicPr>
        <p:blipFill>
          <a:blip r:embed="rId4"/>
          <a:stretch>
            <a:fillRect/>
          </a:stretch>
        </p:blipFill>
        <p:spPr>
          <a:xfrm>
            <a:off x="4545351" y="3429575"/>
            <a:ext cx="2145000" cy="1575925"/>
          </a:xfrm>
          <a:prstGeom prst="rect">
            <a:avLst/>
          </a:prstGeom>
          <a:noFill/>
          <a:ln>
            <a:noFill/>
          </a:ln>
        </p:spPr>
      </p:pic>
      <p:pic>
        <p:nvPicPr>
          <p:cNvPr id="1138" name="Google Shape;1138;p69"/>
          <p:cNvPicPr preferRelativeResize="0"/>
          <p:nvPr/>
        </p:nvPicPr>
        <p:blipFill>
          <a:blip r:embed="rId5"/>
          <a:stretch>
            <a:fillRect/>
          </a:stretch>
        </p:blipFill>
        <p:spPr>
          <a:xfrm>
            <a:off x="7081474" y="3143674"/>
            <a:ext cx="2051075" cy="177417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142" name="Shape 1142"/>
        <p:cNvGrpSpPr/>
        <p:nvPr/>
      </p:nvGrpSpPr>
      <p:grpSpPr>
        <a:xfrm>
          <a:off x="0" y="0"/>
          <a:ext cx="0" cy="0"/>
          <a:chOff x="0" y="0"/>
          <a:chExt cx="0" cy="0"/>
        </a:xfrm>
      </p:grpSpPr>
      <p:sp>
        <p:nvSpPr>
          <p:cNvPr id="1143" name="Google Shape;1143;p7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Game of Puppy, Cat, Dog, yellkey.com</a:t>
            </a:r>
            <a:endParaRPr>
              <a:solidFill>
                <a:srgbClr val="38761D"/>
              </a:solidFill>
            </a:endParaRPr>
          </a:p>
        </p:txBody>
      </p:sp>
      <p:sp>
        <p:nvSpPr>
          <p:cNvPr id="1144" name="Google Shape;1144;p7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What is our minimum decision tree height for the game of Puppy, Cat, Dog (according to our universe bound)?</a:t>
            </a:r>
            <a:endParaRPr lang="en-GB"/>
          </a:p>
          <a:p>
            <a:pPr marL="457200" lvl="0" indent="-342900" algn="l" rtl="0">
              <a:spcBef>
                <a:spcPts val="600"/>
              </a:spcBef>
              <a:spcAft>
                <a:spcPts val="0"/>
              </a:spcAft>
              <a:buSzPts val="1800"/>
              <a:buAutoNum type="alphaUcPeriod"/>
            </a:pPr>
            <a:r>
              <a:rPr lang="en-GB"/>
              <a:t>3</a:t>
            </a:r>
            <a:endParaRPr lang="en-GB"/>
          </a:p>
          <a:p>
            <a:pPr marL="457200" lvl="0" indent="-342900" algn="l" rtl="0">
              <a:spcBef>
                <a:spcPts val="0"/>
              </a:spcBef>
              <a:spcAft>
                <a:spcPts val="0"/>
              </a:spcAft>
              <a:buSzPts val="1800"/>
              <a:buAutoNum type="alphaUcPeriod"/>
            </a:pPr>
            <a:r>
              <a:rPr lang="en-GB"/>
              <a:t>4</a:t>
            </a:r>
            <a:endParaRPr lang="en-GB"/>
          </a:p>
          <a:p>
            <a:pPr marL="457200" lvl="0" indent="-342900" algn="l" rtl="0">
              <a:spcBef>
                <a:spcPts val="0"/>
              </a:spcBef>
              <a:spcAft>
                <a:spcPts val="0"/>
              </a:spcAft>
              <a:buSzPts val="1800"/>
              <a:buAutoNum type="alphaUcPeriod"/>
            </a:pPr>
            <a:r>
              <a:rPr lang="en-GB"/>
              <a:t>5</a:t>
            </a:r>
            <a:endParaRPr lang="en-GB"/>
          </a:p>
          <a:p>
            <a:pPr marL="457200" lvl="0" indent="-342900" algn="l" rtl="0">
              <a:spcBef>
                <a:spcPts val="0"/>
              </a:spcBef>
              <a:spcAft>
                <a:spcPts val="0"/>
              </a:spcAft>
              <a:buSzPts val="1800"/>
              <a:buAutoNum type="alphaUcPeriod"/>
            </a:pPr>
            <a:r>
              <a:rPr lang="en-GB"/>
              <a:t>6</a:t>
            </a:r>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48" name="Shape 1148"/>
        <p:cNvGrpSpPr/>
        <p:nvPr/>
      </p:nvGrpSpPr>
      <p:grpSpPr>
        <a:xfrm>
          <a:off x="0" y="0"/>
          <a:ext cx="0" cy="0"/>
          <a:chOff x="0" y="0"/>
          <a:chExt cx="0" cy="0"/>
        </a:xfrm>
      </p:grpSpPr>
      <p:sp>
        <p:nvSpPr>
          <p:cNvPr id="1149" name="Google Shape;1149;p7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Game of Puppy, Cat, Dog</a:t>
            </a:r>
            <a:endParaRPr lang="en-GB"/>
          </a:p>
        </p:txBody>
      </p:sp>
      <p:sp>
        <p:nvSpPr>
          <p:cNvPr id="1150" name="Google Shape;1150;p7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What is our minimum decision tree height for the game of Puppy, Cat, Dog (according to our universe bound)?</a:t>
            </a:r>
            <a:endParaRPr lang="en-GB"/>
          </a:p>
          <a:p>
            <a:pPr marL="457200" lvl="0" indent="-342900" algn="l" rtl="0">
              <a:spcBef>
                <a:spcPts val="600"/>
              </a:spcBef>
              <a:spcAft>
                <a:spcPts val="0"/>
              </a:spcAft>
              <a:buSzPts val="1800"/>
              <a:buAutoNum type="alphaUcPeriod"/>
            </a:pPr>
            <a:r>
              <a:rPr lang="en-GB" b="1"/>
              <a:t>3</a:t>
            </a:r>
            <a:endParaRPr b="1"/>
          </a:p>
          <a:p>
            <a:pPr marL="457200" lvl="0" indent="-342900" algn="l" rtl="0">
              <a:spcBef>
                <a:spcPts val="0"/>
              </a:spcBef>
              <a:spcAft>
                <a:spcPts val="0"/>
              </a:spcAft>
              <a:buSzPts val="1800"/>
              <a:buAutoNum type="alphaUcPeriod"/>
            </a:pPr>
            <a:r>
              <a:rPr lang="en-GB"/>
              <a:t>4</a:t>
            </a:r>
            <a:endParaRPr lang="en-GB"/>
          </a:p>
          <a:p>
            <a:pPr marL="457200" lvl="0" indent="-342900" algn="l" rtl="0">
              <a:spcBef>
                <a:spcPts val="0"/>
              </a:spcBef>
              <a:spcAft>
                <a:spcPts val="0"/>
              </a:spcAft>
              <a:buSzPts val="1800"/>
              <a:buAutoNum type="alphaUcPeriod"/>
            </a:pPr>
            <a:r>
              <a:rPr lang="en-GB"/>
              <a:t>5</a:t>
            </a:r>
            <a:endParaRPr lang="en-GB"/>
          </a:p>
          <a:p>
            <a:pPr marL="457200" lvl="0" indent="-342900" algn="l" rtl="0">
              <a:spcBef>
                <a:spcPts val="0"/>
              </a:spcBef>
              <a:spcAft>
                <a:spcPts val="0"/>
              </a:spcAft>
              <a:buSzPts val="1800"/>
              <a:buAutoNum type="alphaUcPeriod"/>
            </a:pPr>
            <a:r>
              <a:rPr lang="en-GB"/>
              <a:t>6</a:t>
            </a:r>
            <a:endParaRPr lang="en-GB"/>
          </a:p>
          <a:p>
            <a:pPr marL="0" lvl="0" indent="0" algn="l" rtl="0">
              <a:spcBef>
                <a:spcPts val="600"/>
              </a:spcBef>
              <a:spcAft>
                <a:spcPts val="0"/>
              </a:spcAft>
              <a:buNone/>
            </a:pPr>
          </a:p>
          <a:p>
            <a:pPr marL="0" lvl="0" indent="0" algn="l" rtl="0">
              <a:spcBef>
                <a:spcPts val="600"/>
              </a:spcBef>
              <a:spcAft>
                <a:spcPts val="0"/>
              </a:spcAft>
              <a:buNone/>
            </a:pPr>
            <a:r>
              <a:rPr lang="en-GB"/>
              <a:t>Proof:</a:t>
            </a:r>
            <a:endParaRPr lang="en-GB"/>
          </a:p>
          <a:p>
            <a:pPr marL="457200" lvl="0" indent="-342900" algn="l" rtl="0">
              <a:spcBef>
                <a:spcPts val="600"/>
              </a:spcBef>
              <a:spcAft>
                <a:spcPts val="0"/>
              </a:spcAft>
              <a:buSzPts val="1800"/>
              <a:buChar char="●"/>
            </a:pPr>
            <a:r>
              <a:rPr lang="en-GB"/>
              <a:t>If N=3, we have 3! = 6 different permutations of the animals, and each permutation yields a different answer. Therefore we have 6 universes</a:t>
            </a:r>
            <a:endParaRPr lang="en-GB"/>
          </a:p>
          <a:p>
            <a:pPr marL="457200" lvl="0" indent="-342900" algn="l" rtl="0">
              <a:spcBef>
                <a:spcPts val="0"/>
              </a:spcBef>
              <a:spcAft>
                <a:spcPts val="0"/>
              </a:spcAft>
              <a:buSzPts val="1800"/>
              <a:buChar char="●"/>
            </a:pPr>
            <a:r>
              <a:rPr lang="en-GB"/>
              <a:t>So we need a binary tree with at least 6 leaves.</a:t>
            </a:r>
            <a:endParaRPr lang="en-GB"/>
          </a:p>
          <a:p>
            <a:pPr marL="914400" lvl="1" indent="-342900" algn="l" rtl="0">
              <a:spcBef>
                <a:spcPts val="0"/>
              </a:spcBef>
              <a:spcAft>
                <a:spcPts val="0"/>
              </a:spcAft>
              <a:buSzPts val="1800"/>
              <a:buChar char="○"/>
            </a:pPr>
            <a:r>
              <a:rPr lang="en-GB"/>
              <a:t>How many levels minimum? 2</a:t>
            </a:r>
            <a:r>
              <a:rPr lang="en-GB" baseline="30000"/>
              <a:t>2</a:t>
            </a:r>
            <a:r>
              <a:rPr lang="en-GB"/>
              <a:t> = 4 is too small, and 2</a:t>
            </a:r>
            <a:r>
              <a:rPr lang="en-GB" baseline="30000"/>
              <a:t>3</a:t>
            </a:r>
            <a:r>
              <a:rPr lang="en-GB"/>
              <a:t>=8 is large enough, so we need at least 3 layers.</a:t>
            </a:r>
            <a:br>
              <a:rPr lang="en-GB"/>
            </a:br>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154" name="Shape 1154"/>
        <p:cNvGrpSpPr/>
        <p:nvPr/>
      </p:nvGrpSpPr>
      <p:grpSpPr>
        <a:xfrm>
          <a:off x="0" y="0"/>
          <a:ext cx="0" cy="0"/>
          <a:chOff x="0" y="0"/>
          <a:chExt cx="0" cy="0"/>
        </a:xfrm>
      </p:grpSpPr>
      <p:sp>
        <p:nvSpPr>
          <p:cNvPr id="1155" name="Google Shape;1155;p7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Puppy, Cat, Dog - </a:t>
            </a:r>
            <a:r>
              <a:rPr lang="en-GB"/>
              <a:t>Decision Tree</a:t>
            </a:r>
            <a:endParaRPr lang="en-GB"/>
          </a:p>
        </p:txBody>
      </p:sp>
      <p:sp>
        <p:nvSpPr>
          <p:cNvPr id="1156" name="Google Shape;1156;p7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The full decision tree for puppy, cat, dog:</a:t>
            </a:r>
            <a:endParaRPr lang="en-GB"/>
          </a:p>
        </p:txBody>
      </p:sp>
      <p:sp>
        <p:nvSpPr>
          <p:cNvPr id="1157" name="Google Shape;1157;p72"/>
          <p:cNvSpPr/>
          <p:nvPr/>
        </p:nvSpPr>
        <p:spPr>
          <a:xfrm>
            <a:off x="3718950" y="1325650"/>
            <a:ext cx="940200" cy="5103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Is a &lt; b?</a:t>
            </a:r>
            <a:endParaRPr lang="en-GB"/>
          </a:p>
        </p:txBody>
      </p:sp>
      <p:sp>
        <p:nvSpPr>
          <p:cNvPr id="1158" name="Google Shape;1158;p72"/>
          <p:cNvSpPr/>
          <p:nvPr/>
        </p:nvSpPr>
        <p:spPr>
          <a:xfrm>
            <a:off x="5527975" y="2332525"/>
            <a:ext cx="9402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Is b &lt; c?</a:t>
            </a:r>
            <a:endParaRPr lang="en-GB"/>
          </a:p>
        </p:txBody>
      </p:sp>
      <p:grpSp>
        <p:nvGrpSpPr>
          <p:cNvPr id="1159" name="Google Shape;1159;p72"/>
          <p:cNvGrpSpPr/>
          <p:nvPr/>
        </p:nvGrpSpPr>
        <p:grpSpPr>
          <a:xfrm>
            <a:off x="2702550" y="1835950"/>
            <a:ext cx="3295500" cy="496500"/>
            <a:chOff x="2702550" y="1835950"/>
            <a:chExt cx="3295500" cy="496500"/>
          </a:xfrm>
        </p:grpSpPr>
        <p:cxnSp>
          <p:nvCxnSpPr>
            <p:cNvPr id="1160" name="Google Shape;1160;p72"/>
            <p:cNvCxnSpPr>
              <a:stCxn id="1157" idx="2"/>
              <a:endCxn id="1161" idx="0"/>
            </p:cNvCxnSpPr>
            <p:nvPr/>
          </p:nvCxnSpPr>
          <p:spPr>
            <a:xfrm flipH="1">
              <a:off x="2702550" y="1835950"/>
              <a:ext cx="1486500" cy="496500"/>
            </a:xfrm>
            <a:prstGeom prst="straightConnector1">
              <a:avLst/>
            </a:prstGeom>
            <a:noFill/>
            <a:ln w="19050" cap="flat" cmpd="sng">
              <a:solidFill>
                <a:schemeClr val="dk2"/>
              </a:solidFill>
              <a:prstDash val="solid"/>
              <a:round/>
              <a:headEnd type="none" w="med" len="med"/>
              <a:tailEnd type="none" w="med" len="med"/>
            </a:ln>
          </p:spPr>
        </p:cxnSp>
        <p:sp>
          <p:nvSpPr>
            <p:cNvPr id="1162" name="Google Shape;1162;p72"/>
            <p:cNvSpPr txBox="1"/>
            <p:nvPr/>
          </p:nvSpPr>
          <p:spPr>
            <a:xfrm>
              <a:off x="2951550" y="1835950"/>
              <a:ext cx="615000" cy="1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No</a:t>
              </a:r>
              <a:endParaRPr lang="en-GB"/>
            </a:p>
          </p:txBody>
        </p:sp>
        <p:cxnSp>
          <p:nvCxnSpPr>
            <p:cNvPr id="1163" name="Google Shape;1163;p72"/>
            <p:cNvCxnSpPr>
              <a:stCxn id="1157" idx="2"/>
              <a:endCxn id="1158" idx="0"/>
            </p:cNvCxnSpPr>
            <p:nvPr/>
          </p:nvCxnSpPr>
          <p:spPr>
            <a:xfrm>
              <a:off x="4189050" y="1835950"/>
              <a:ext cx="1809000" cy="496500"/>
            </a:xfrm>
            <a:prstGeom prst="straightConnector1">
              <a:avLst/>
            </a:prstGeom>
            <a:noFill/>
            <a:ln w="19050" cap="flat" cmpd="sng">
              <a:solidFill>
                <a:schemeClr val="dk2"/>
              </a:solidFill>
              <a:prstDash val="solid"/>
              <a:round/>
              <a:headEnd type="none" w="med" len="med"/>
              <a:tailEnd type="none" w="med" len="med"/>
            </a:ln>
          </p:spPr>
        </p:cxnSp>
        <p:sp>
          <p:nvSpPr>
            <p:cNvPr id="1164" name="Google Shape;1164;p72"/>
            <p:cNvSpPr txBox="1"/>
            <p:nvPr/>
          </p:nvSpPr>
          <p:spPr>
            <a:xfrm>
              <a:off x="5146975" y="1838500"/>
              <a:ext cx="615000" cy="1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Yes</a:t>
              </a:r>
              <a:endParaRPr lang="en-GB"/>
            </a:p>
          </p:txBody>
        </p:sp>
      </p:grpSp>
      <p:grpSp>
        <p:nvGrpSpPr>
          <p:cNvPr id="1165" name="Google Shape;1165;p72"/>
          <p:cNvGrpSpPr/>
          <p:nvPr/>
        </p:nvGrpSpPr>
        <p:grpSpPr>
          <a:xfrm>
            <a:off x="5998075" y="2916250"/>
            <a:ext cx="1593450" cy="499575"/>
            <a:chOff x="5998075" y="2916250"/>
            <a:chExt cx="1593450" cy="499575"/>
          </a:xfrm>
        </p:grpSpPr>
        <p:cxnSp>
          <p:nvCxnSpPr>
            <p:cNvPr id="1166" name="Google Shape;1166;p72"/>
            <p:cNvCxnSpPr>
              <a:stCxn id="1158" idx="2"/>
              <a:endCxn id="1167" idx="0"/>
            </p:cNvCxnSpPr>
            <p:nvPr/>
          </p:nvCxnSpPr>
          <p:spPr>
            <a:xfrm>
              <a:off x="5998075" y="2926225"/>
              <a:ext cx="819000" cy="489600"/>
            </a:xfrm>
            <a:prstGeom prst="straightConnector1">
              <a:avLst/>
            </a:prstGeom>
            <a:noFill/>
            <a:ln w="19050" cap="flat" cmpd="sng">
              <a:solidFill>
                <a:schemeClr val="dk2"/>
              </a:solidFill>
              <a:prstDash val="solid"/>
              <a:round/>
              <a:headEnd type="none" w="med" len="med"/>
              <a:tailEnd type="none" w="med" len="med"/>
            </a:ln>
          </p:spPr>
        </p:cxnSp>
        <p:sp>
          <p:nvSpPr>
            <p:cNvPr id="1168" name="Google Shape;1168;p72"/>
            <p:cNvSpPr txBox="1"/>
            <p:nvPr/>
          </p:nvSpPr>
          <p:spPr>
            <a:xfrm>
              <a:off x="6562225" y="2916250"/>
              <a:ext cx="1029300" cy="2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Yes</a:t>
              </a:r>
              <a:endParaRPr lang="en-GB"/>
            </a:p>
          </p:txBody>
        </p:sp>
      </p:grpSp>
      <p:grpSp>
        <p:nvGrpSpPr>
          <p:cNvPr id="1169" name="Google Shape;1169;p72"/>
          <p:cNvGrpSpPr/>
          <p:nvPr/>
        </p:nvGrpSpPr>
        <p:grpSpPr>
          <a:xfrm>
            <a:off x="5026500" y="2926225"/>
            <a:ext cx="971575" cy="476700"/>
            <a:chOff x="5026500" y="2926225"/>
            <a:chExt cx="971575" cy="476700"/>
          </a:xfrm>
        </p:grpSpPr>
        <p:cxnSp>
          <p:nvCxnSpPr>
            <p:cNvPr id="1170" name="Google Shape;1170;p72"/>
            <p:cNvCxnSpPr>
              <a:stCxn id="1158" idx="2"/>
            </p:cNvCxnSpPr>
            <p:nvPr/>
          </p:nvCxnSpPr>
          <p:spPr>
            <a:xfrm flipH="1">
              <a:off x="5211775" y="2926225"/>
              <a:ext cx="786300" cy="476700"/>
            </a:xfrm>
            <a:prstGeom prst="straightConnector1">
              <a:avLst/>
            </a:prstGeom>
            <a:noFill/>
            <a:ln w="19050" cap="flat" cmpd="sng">
              <a:solidFill>
                <a:schemeClr val="dk2"/>
              </a:solidFill>
              <a:prstDash val="solid"/>
              <a:round/>
              <a:headEnd type="none" w="med" len="med"/>
              <a:tailEnd type="none" w="med" len="med"/>
            </a:ln>
          </p:spPr>
        </p:cxnSp>
        <p:sp>
          <p:nvSpPr>
            <p:cNvPr id="1171" name="Google Shape;1171;p72"/>
            <p:cNvSpPr txBox="1"/>
            <p:nvPr/>
          </p:nvSpPr>
          <p:spPr>
            <a:xfrm>
              <a:off x="5026500" y="2942724"/>
              <a:ext cx="615000" cy="1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No</a:t>
              </a:r>
              <a:endParaRPr lang="en-GB"/>
            </a:p>
          </p:txBody>
        </p:sp>
      </p:grpSp>
      <p:sp>
        <p:nvSpPr>
          <p:cNvPr id="1172" name="Google Shape;1172;p72"/>
          <p:cNvSpPr/>
          <p:nvPr/>
        </p:nvSpPr>
        <p:spPr>
          <a:xfrm>
            <a:off x="4701300" y="3415900"/>
            <a:ext cx="9402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Is a &lt; c?</a:t>
            </a:r>
            <a:endParaRPr lang="en-GB"/>
          </a:p>
        </p:txBody>
      </p:sp>
      <p:grpSp>
        <p:nvGrpSpPr>
          <p:cNvPr id="1173" name="Google Shape;1173;p72"/>
          <p:cNvGrpSpPr/>
          <p:nvPr/>
        </p:nvGrpSpPr>
        <p:grpSpPr>
          <a:xfrm>
            <a:off x="5171400" y="4009600"/>
            <a:ext cx="1019099" cy="999975"/>
            <a:chOff x="5171400" y="4009600"/>
            <a:chExt cx="1019099" cy="999975"/>
          </a:xfrm>
        </p:grpSpPr>
        <p:sp>
          <p:nvSpPr>
            <p:cNvPr id="1174" name="Google Shape;1174;p72"/>
            <p:cNvSpPr/>
            <p:nvPr/>
          </p:nvSpPr>
          <p:spPr>
            <a:xfrm>
              <a:off x="5265175" y="449927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 c b</a:t>
              </a:r>
              <a:endParaRPr lang="en-GB"/>
            </a:p>
          </p:txBody>
        </p:sp>
        <p:cxnSp>
          <p:nvCxnSpPr>
            <p:cNvPr id="1175" name="Google Shape;1175;p72"/>
            <p:cNvCxnSpPr>
              <a:stCxn id="1172" idx="2"/>
              <a:endCxn id="1174" idx="0"/>
            </p:cNvCxnSpPr>
            <p:nvPr/>
          </p:nvCxnSpPr>
          <p:spPr>
            <a:xfrm>
              <a:off x="5171400" y="4009600"/>
              <a:ext cx="460200" cy="489600"/>
            </a:xfrm>
            <a:prstGeom prst="straightConnector1">
              <a:avLst/>
            </a:prstGeom>
            <a:noFill/>
            <a:ln w="19050" cap="flat" cmpd="sng">
              <a:solidFill>
                <a:schemeClr val="dk2"/>
              </a:solidFill>
              <a:prstDash val="solid"/>
              <a:round/>
              <a:headEnd type="none" w="med" len="med"/>
              <a:tailEnd type="none" w="med" len="med"/>
            </a:ln>
          </p:spPr>
        </p:cxnSp>
        <p:sp>
          <p:nvSpPr>
            <p:cNvPr id="1176" name="Google Shape;1176;p72"/>
            <p:cNvSpPr txBox="1"/>
            <p:nvPr/>
          </p:nvSpPr>
          <p:spPr>
            <a:xfrm>
              <a:off x="5457599" y="4057224"/>
              <a:ext cx="732900" cy="20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Yes</a:t>
              </a:r>
              <a:endParaRPr lang="en-GB"/>
            </a:p>
          </p:txBody>
        </p:sp>
      </p:grpSp>
      <p:grpSp>
        <p:nvGrpSpPr>
          <p:cNvPr id="1177" name="Google Shape;1177;p72"/>
          <p:cNvGrpSpPr/>
          <p:nvPr/>
        </p:nvGrpSpPr>
        <p:grpSpPr>
          <a:xfrm>
            <a:off x="4293600" y="4007200"/>
            <a:ext cx="877800" cy="1002375"/>
            <a:chOff x="4293600" y="4007200"/>
            <a:chExt cx="877800" cy="1002375"/>
          </a:xfrm>
        </p:grpSpPr>
        <p:sp>
          <p:nvSpPr>
            <p:cNvPr id="1178" name="Google Shape;1178;p72"/>
            <p:cNvSpPr/>
            <p:nvPr/>
          </p:nvSpPr>
          <p:spPr>
            <a:xfrm>
              <a:off x="4293600" y="449927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 a b</a:t>
              </a:r>
              <a:endParaRPr lang="en-GB"/>
            </a:p>
          </p:txBody>
        </p:sp>
        <p:cxnSp>
          <p:nvCxnSpPr>
            <p:cNvPr id="1179" name="Google Shape;1179;p72"/>
            <p:cNvCxnSpPr>
              <a:stCxn id="1172" idx="2"/>
              <a:endCxn id="1178" idx="0"/>
            </p:cNvCxnSpPr>
            <p:nvPr/>
          </p:nvCxnSpPr>
          <p:spPr>
            <a:xfrm flipH="1">
              <a:off x="4659900" y="4009600"/>
              <a:ext cx="511500" cy="489600"/>
            </a:xfrm>
            <a:prstGeom prst="straightConnector1">
              <a:avLst/>
            </a:prstGeom>
            <a:noFill/>
            <a:ln w="19050" cap="flat" cmpd="sng">
              <a:solidFill>
                <a:schemeClr val="dk2"/>
              </a:solidFill>
              <a:prstDash val="solid"/>
              <a:round/>
              <a:headEnd type="none" w="med" len="med"/>
              <a:tailEnd type="none" w="med" len="med"/>
            </a:ln>
          </p:spPr>
        </p:cxnSp>
        <p:sp>
          <p:nvSpPr>
            <p:cNvPr id="1180" name="Google Shape;1180;p72"/>
            <p:cNvSpPr txBox="1"/>
            <p:nvPr/>
          </p:nvSpPr>
          <p:spPr>
            <a:xfrm>
              <a:off x="4473700" y="4007200"/>
              <a:ext cx="6291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No</a:t>
              </a:r>
              <a:endParaRPr lang="en-GB"/>
            </a:p>
          </p:txBody>
        </p:sp>
      </p:grpSp>
      <p:grpSp>
        <p:nvGrpSpPr>
          <p:cNvPr id="1181" name="Google Shape;1181;p72"/>
          <p:cNvGrpSpPr/>
          <p:nvPr/>
        </p:nvGrpSpPr>
        <p:grpSpPr>
          <a:xfrm>
            <a:off x="1206975" y="2332525"/>
            <a:ext cx="2698600" cy="2677050"/>
            <a:chOff x="1206975" y="2332525"/>
            <a:chExt cx="2698600" cy="2677050"/>
          </a:xfrm>
        </p:grpSpPr>
        <p:sp>
          <p:nvSpPr>
            <p:cNvPr id="1161" name="Google Shape;1161;p72"/>
            <p:cNvSpPr/>
            <p:nvPr/>
          </p:nvSpPr>
          <p:spPr>
            <a:xfrm>
              <a:off x="2232475" y="2332525"/>
              <a:ext cx="9402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Is a &lt; c?</a:t>
              </a:r>
              <a:endParaRPr lang="en-GB"/>
            </a:p>
          </p:txBody>
        </p:sp>
        <p:cxnSp>
          <p:nvCxnSpPr>
            <p:cNvPr id="1182" name="Google Shape;1182;p72"/>
            <p:cNvCxnSpPr>
              <a:stCxn id="1161" idx="2"/>
              <a:endCxn id="1183" idx="0"/>
            </p:cNvCxnSpPr>
            <p:nvPr/>
          </p:nvCxnSpPr>
          <p:spPr>
            <a:xfrm>
              <a:off x="2702575" y="2926225"/>
              <a:ext cx="836400" cy="531300"/>
            </a:xfrm>
            <a:prstGeom prst="straightConnector1">
              <a:avLst/>
            </a:prstGeom>
            <a:noFill/>
            <a:ln w="19050" cap="flat" cmpd="sng">
              <a:solidFill>
                <a:schemeClr val="dk2"/>
              </a:solidFill>
              <a:prstDash val="solid"/>
              <a:round/>
              <a:headEnd type="none" w="med" len="med"/>
              <a:tailEnd type="none" w="med" len="med"/>
            </a:ln>
          </p:spPr>
        </p:cxnSp>
        <p:sp>
          <p:nvSpPr>
            <p:cNvPr id="1184" name="Google Shape;1184;p72"/>
            <p:cNvSpPr/>
            <p:nvPr/>
          </p:nvSpPr>
          <p:spPr>
            <a:xfrm>
              <a:off x="1601700" y="3415900"/>
              <a:ext cx="940200" cy="593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Is b &lt; c?</a:t>
              </a:r>
              <a:endParaRPr lang="en-GB"/>
            </a:p>
          </p:txBody>
        </p:sp>
        <p:sp>
          <p:nvSpPr>
            <p:cNvPr id="1183" name="Google Shape;1183;p72"/>
            <p:cNvSpPr/>
            <p:nvPr/>
          </p:nvSpPr>
          <p:spPr>
            <a:xfrm>
              <a:off x="3172675" y="345760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b a c</a:t>
              </a:r>
              <a:endParaRPr lang="en-GB"/>
            </a:p>
          </p:txBody>
        </p:sp>
        <p:cxnSp>
          <p:nvCxnSpPr>
            <p:cNvPr id="1185" name="Google Shape;1185;p72"/>
            <p:cNvCxnSpPr>
              <a:stCxn id="1161" idx="2"/>
              <a:endCxn id="1184" idx="0"/>
            </p:cNvCxnSpPr>
            <p:nvPr/>
          </p:nvCxnSpPr>
          <p:spPr>
            <a:xfrm flipH="1">
              <a:off x="2071675" y="2926225"/>
              <a:ext cx="630900" cy="489600"/>
            </a:xfrm>
            <a:prstGeom prst="straightConnector1">
              <a:avLst/>
            </a:prstGeom>
            <a:noFill/>
            <a:ln w="19050" cap="flat" cmpd="sng">
              <a:solidFill>
                <a:schemeClr val="dk2"/>
              </a:solidFill>
              <a:prstDash val="solid"/>
              <a:round/>
              <a:headEnd type="none" w="med" len="med"/>
              <a:tailEnd type="none" w="med" len="med"/>
            </a:ln>
          </p:spPr>
        </p:cxnSp>
        <p:sp>
          <p:nvSpPr>
            <p:cNvPr id="1186" name="Google Shape;1186;p72"/>
            <p:cNvSpPr/>
            <p:nvPr/>
          </p:nvSpPr>
          <p:spPr>
            <a:xfrm>
              <a:off x="2232475" y="449927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b c a</a:t>
              </a:r>
              <a:endParaRPr lang="en-GB"/>
            </a:p>
          </p:txBody>
        </p:sp>
        <p:sp>
          <p:nvSpPr>
            <p:cNvPr id="1187" name="Google Shape;1187;p72"/>
            <p:cNvSpPr/>
            <p:nvPr/>
          </p:nvSpPr>
          <p:spPr>
            <a:xfrm>
              <a:off x="1206975" y="4499275"/>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 b a</a:t>
              </a:r>
              <a:endParaRPr lang="en-GB"/>
            </a:p>
          </p:txBody>
        </p:sp>
        <p:cxnSp>
          <p:nvCxnSpPr>
            <p:cNvPr id="1188" name="Google Shape;1188;p72"/>
            <p:cNvCxnSpPr>
              <a:stCxn id="1184" idx="2"/>
              <a:endCxn id="1187" idx="0"/>
            </p:cNvCxnSpPr>
            <p:nvPr/>
          </p:nvCxnSpPr>
          <p:spPr>
            <a:xfrm flipH="1">
              <a:off x="1573500" y="4009600"/>
              <a:ext cx="498300" cy="489600"/>
            </a:xfrm>
            <a:prstGeom prst="straightConnector1">
              <a:avLst/>
            </a:prstGeom>
            <a:noFill/>
            <a:ln w="19050" cap="flat" cmpd="sng">
              <a:solidFill>
                <a:schemeClr val="dk2"/>
              </a:solidFill>
              <a:prstDash val="solid"/>
              <a:round/>
              <a:headEnd type="none" w="med" len="med"/>
              <a:tailEnd type="none" w="med" len="med"/>
            </a:ln>
          </p:spPr>
        </p:cxnSp>
        <p:cxnSp>
          <p:nvCxnSpPr>
            <p:cNvPr id="1189" name="Google Shape;1189;p72"/>
            <p:cNvCxnSpPr>
              <a:stCxn id="1184" idx="2"/>
              <a:endCxn id="1186" idx="0"/>
            </p:cNvCxnSpPr>
            <p:nvPr/>
          </p:nvCxnSpPr>
          <p:spPr>
            <a:xfrm>
              <a:off x="2071800" y="4009600"/>
              <a:ext cx="527100" cy="489600"/>
            </a:xfrm>
            <a:prstGeom prst="straightConnector1">
              <a:avLst/>
            </a:prstGeom>
            <a:noFill/>
            <a:ln w="19050" cap="flat" cmpd="sng">
              <a:solidFill>
                <a:schemeClr val="dk2"/>
              </a:solidFill>
              <a:prstDash val="solid"/>
              <a:round/>
              <a:headEnd type="none" w="med" len="med"/>
              <a:tailEnd type="none" w="med" len="med"/>
            </a:ln>
          </p:spPr>
        </p:cxnSp>
        <p:sp>
          <p:nvSpPr>
            <p:cNvPr id="1190" name="Google Shape;1190;p72"/>
            <p:cNvSpPr txBox="1"/>
            <p:nvPr/>
          </p:nvSpPr>
          <p:spPr>
            <a:xfrm>
              <a:off x="3126400" y="2949800"/>
              <a:ext cx="498300" cy="2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Yes</a:t>
              </a:r>
              <a:endParaRPr lang="en-GB"/>
            </a:p>
          </p:txBody>
        </p:sp>
        <p:sp>
          <p:nvSpPr>
            <p:cNvPr id="1191" name="Google Shape;1191;p72"/>
            <p:cNvSpPr txBox="1"/>
            <p:nvPr/>
          </p:nvSpPr>
          <p:spPr>
            <a:xfrm>
              <a:off x="1939875" y="2949800"/>
              <a:ext cx="498300" cy="2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No</a:t>
              </a:r>
              <a:endParaRPr lang="en-GB"/>
            </a:p>
          </p:txBody>
        </p:sp>
        <p:sp>
          <p:nvSpPr>
            <p:cNvPr id="1192" name="Google Shape;1192;p72"/>
            <p:cNvSpPr txBox="1"/>
            <p:nvPr/>
          </p:nvSpPr>
          <p:spPr>
            <a:xfrm>
              <a:off x="1381788" y="4040838"/>
              <a:ext cx="498300" cy="2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No</a:t>
              </a:r>
              <a:endParaRPr lang="en-GB"/>
            </a:p>
          </p:txBody>
        </p:sp>
        <p:sp>
          <p:nvSpPr>
            <p:cNvPr id="1193" name="Google Shape;1193;p72"/>
            <p:cNvSpPr txBox="1"/>
            <p:nvPr/>
          </p:nvSpPr>
          <p:spPr>
            <a:xfrm>
              <a:off x="2339713" y="4040838"/>
              <a:ext cx="498300" cy="2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Yes</a:t>
              </a:r>
              <a:endParaRPr lang="en-GB"/>
            </a:p>
          </p:txBody>
        </p:sp>
      </p:grpSp>
      <p:grpSp>
        <p:nvGrpSpPr>
          <p:cNvPr id="1194" name="Google Shape;1194;p72"/>
          <p:cNvGrpSpPr/>
          <p:nvPr/>
        </p:nvGrpSpPr>
        <p:grpSpPr>
          <a:xfrm>
            <a:off x="6450525" y="3311200"/>
            <a:ext cx="2019075" cy="615000"/>
            <a:chOff x="6450525" y="3311200"/>
            <a:chExt cx="2019075" cy="615000"/>
          </a:xfrm>
        </p:grpSpPr>
        <p:sp>
          <p:nvSpPr>
            <p:cNvPr id="1167" name="Google Shape;1167;p72"/>
            <p:cNvSpPr/>
            <p:nvPr/>
          </p:nvSpPr>
          <p:spPr>
            <a:xfrm>
              <a:off x="6450525" y="3415900"/>
              <a:ext cx="732900" cy="510300"/>
            </a:xfrm>
            <a:prstGeom prst="roundRect">
              <a:avLst>
                <a:gd name="adj" fmla="val 16667"/>
              </a:avLst>
            </a:prstGeom>
            <a:solidFill>
              <a:srgbClr val="A4C2F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 b c</a:t>
              </a:r>
              <a:endParaRPr lang="en-GB"/>
            </a:p>
          </p:txBody>
        </p:sp>
        <p:sp>
          <p:nvSpPr>
            <p:cNvPr id="1195" name="Google Shape;1195;p72"/>
            <p:cNvSpPr txBox="1"/>
            <p:nvPr/>
          </p:nvSpPr>
          <p:spPr>
            <a:xfrm>
              <a:off x="7591800" y="3311200"/>
              <a:ext cx="877800" cy="5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 puppy</a:t>
              </a:r>
              <a:endParaRPr lang="en-GB"/>
            </a:p>
            <a:p>
              <a:pPr marL="0" lvl="0" indent="0" algn="l" rtl="0">
                <a:spcBef>
                  <a:spcPts val="0"/>
                </a:spcBef>
                <a:spcAft>
                  <a:spcPts val="0"/>
                </a:spcAft>
                <a:buNone/>
              </a:pPr>
              <a:r>
                <a:rPr lang="en-GB"/>
                <a:t>b: cat</a:t>
              </a:r>
              <a:endParaRPr lang="en-GB"/>
            </a:p>
            <a:p>
              <a:pPr marL="0" lvl="0" indent="0" algn="l" rtl="0">
                <a:spcBef>
                  <a:spcPts val="0"/>
                </a:spcBef>
                <a:spcAft>
                  <a:spcPts val="0"/>
                </a:spcAft>
                <a:buNone/>
              </a:pPr>
              <a:r>
                <a:rPr lang="en-GB"/>
                <a:t>c: dog</a:t>
              </a:r>
              <a:endParaRPr lang="en-GB"/>
            </a:p>
          </p:txBody>
        </p:sp>
      </p:grpSp>
      <p:sp>
        <p:nvSpPr>
          <p:cNvPr id="1196" name="Google Shape;1196;p72"/>
          <p:cNvSpPr txBox="1"/>
          <p:nvPr/>
        </p:nvSpPr>
        <p:spPr>
          <a:xfrm>
            <a:off x="6190500" y="4346875"/>
            <a:ext cx="877800" cy="5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 puppy</a:t>
            </a:r>
            <a:endParaRPr lang="en-GB"/>
          </a:p>
          <a:p>
            <a:pPr marL="0" lvl="0" indent="0" algn="l" rtl="0">
              <a:spcBef>
                <a:spcPts val="0"/>
              </a:spcBef>
              <a:spcAft>
                <a:spcPts val="0"/>
              </a:spcAft>
              <a:buNone/>
            </a:pPr>
            <a:r>
              <a:rPr lang="en-GB"/>
              <a:t>c: cat</a:t>
            </a:r>
            <a:endParaRPr lang="en-GB"/>
          </a:p>
          <a:p>
            <a:pPr marL="0" lvl="0" indent="0" algn="l" rtl="0">
              <a:spcBef>
                <a:spcPts val="0"/>
              </a:spcBef>
              <a:spcAft>
                <a:spcPts val="0"/>
              </a:spcAft>
              <a:buNone/>
            </a:pPr>
            <a:r>
              <a:rPr lang="en-GB"/>
              <a:t>b: dog</a:t>
            </a:r>
            <a:endParaRPr lang="en-GB"/>
          </a:p>
        </p:txBody>
      </p:sp>
      <p:sp>
        <p:nvSpPr>
          <p:cNvPr id="1197" name="Google Shape;1197;p72"/>
          <p:cNvSpPr txBox="1"/>
          <p:nvPr/>
        </p:nvSpPr>
        <p:spPr>
          <a:xfrm>
            <a:off x="3415800" y="4346875"/>
            <a:ext cx="877800" cy="5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 puppy</a:t>
            </a:r>
            <a:endParaRPr lang="en-GB"/>
          </a:p>
          <a:p>
            <a:pPr marL="0" lvl="0" indent="0" algn="l" rtl="0">
              <a:spcBef>
                <a:spcPts val="0"/>
              </a:spcBef>
              <a:spcAft>
                <a:spcPts val="0"/>
              </a:spcAft>
              <a:buNone/>
            </a:pPr>
            <a:r>
              <a:rPr lang="en-GB"/>
              <a:t>a: cat</a:t>
            </a:r>
            <a:endParaRPr lang="en-GB"/>
          </a:p>
          <a:p>
            <a:pPr marL="0" lvl="0" indent="0" algn="l" rtl="0">
              <a:spcBef>
                <a:spcPts val="0"/>
              </a:spcBef>
              <a:spcAft>
                <a:spcPts val="0"/>
              </a:spcAft>
              <a:buNone/>
            </a:pPr>
            <a:r>
              <a:rPr lang="en-GB"/>
              <a:t>b: dog</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9"/>
                                        </p:tgtEl>
                                        <p:attrNameLst>
                                          <p:attrName>style.visibility</p:attrName>
                                        </p:attrNameLst>
                                      </p:cBhvr>
                                      <p:to>
                                        <p:strVal val="visible"/>
                                      </p:to>
                                    </p:set>
                                    <p:animEffect transition="in" filter="fade">
                                      <p:cBhvr>
                                        <p:cTn id="7" dur="1000"/>
                                        <p:tgtEl>
                                          <p:spTgt spid="11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8"/>
                                        </p:tgtEl>
                                        <p:attrNameLst>
                                          <p:attrName>style.visibility</p:attrName>
                                        </p:attrNameLst>
                                      </p:cBhvr>
                                      <p:to>
                                        <p:strVal val="visible"/>
                                      </p:to>
                                    </p:set>
                                    <p:animEffect transition="in" filter="fade">
                                      <p:cBhvr>
                                        <p:cTn id="12" dur="1000"/>
                                        <p:tgtEl>
                                          <p:spTgt spid="11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5"/>
                                        </p:tgtEl>
                                        <p:attrNameLst>
                                          <p:attrName>style.visibility</p:attrName>
                                        </p:attrNameLst>
                                      </p:cBhvr>
                                      <p:to>
                                        <p:strVal val="visible"/>
                                      </p:to>
                                    </p:set>
                                    <p:animEffect transition="in" filter="fade">
                                      <p:cBhvr>
                                        <p:cTn id="17" dur="1000"/>
                                        <p:tgtEl>
                                          <p:spTgt spid="11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4"/>
                                        </p:tgtEl>
                                        <p:attrNameLst>
                                          <p:attrName>style.visibility</p:attrName>
                                        </p:attrNameLst>
                                      </p:cBhvr>
                                      <p:to>
                                        <p:strVal val="visible"/>
                                      </p:to>
                                    </p:set>
                                    <p:animEffect transition="in" filter="fade">
                                      <p:cBhvr>
                                        <p:cTn id="22" dur="1000"/>
                                        <p:tgtEl>
                                          <p:spTgt spid="119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69"/>
                                        </p:tgtEl>
                                        <p:attrNameLst>
                                          <p:attrName>style.visibility</p:attrName>
                                        </p:attrNameLst>
                                      </p:cBhvr>
                                      <p:to>
                                        <p:strVal val="visible"/>
                                      </p:to>
                                    </p:set>
                                    <p:animEffect transition="in" filter="fade">
                                      <p:cBhvr>
                                        <p:cTn id="27" dur="1000"/>
                                        <p:tgtEl>
                                          <p:spTgt spid="11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72"/>
                                        </p:tgtEl>
                                        <p:attrNameLst>
                                          <p:attrName>style.visibility</p:attrName>
                                        </p:attrNameLst>
                                      </p:cBhvr>
                                      <p:to>
                                        <p:strVal val="visible"/>
                                      </p:to>
                                    </p:set>
                                    <p:animEffect transition="in" filter="fade">
                                      <p:cBhvr>
                                        <p:cTn id="32" dur="1000"/>
                                        <p:tgtEl>
                                          <p:spTgt spid="117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73"/>
                                        </p:tgtEl>
                                        <p:attrNameLst>
                                          <p:attrName>style.visibility</p:attrName>
                                        </p:attrNameLst>
                                      </p:cBhvr>
                                      <p:to>
                                        <p:strVal val="visible"/>
                                      </p:to>
                                    </p:set>
                                    <p:animEffect transition="in" filter="fade">
                                      <p:cBhvr>
                                        <p:cTn id="37" dur="1000"/>
                                        <p:tgtEl>
                                          <p:spTgt spid="1173"/>
                                        </p:tgtEl>
                                      </p:cBhvr>
                                    </p:animEffect>
                                  </p:childTnLst>
                                </p:cTn>
                              </p:par>
                              <p:par>
                                <p:cTn id="38" presetID="10" presetClass="entr" presetSubtype="0" fill="hold" nodeType="withEffect">
                                  <p:stCondLst>
                                    <p:cond delay="0"/>
                                  </p:stCondLst>
                                  <p:childTnLst>
                                    <p:set>
                                      <p:cBhvr>
                                        <p:cTn id="39" dur="1" fill="hold">
                                          <p:stCondLst>
                                            <p:cond delay="0"/>
                                          </p:stCondLst>
                                        </p:cTn>
                                        <p:tgtEl>
                                          <p:spTgt spid="1196"/>
                                        </p:tgtEl>
                                        <p:attrNameLst>
                                          <p:attrName>style.visibility</p:attrName>
                                        </p:attrNameLst>
                                      </p:cBhvr>
                                      <p:to>
                                        <p:strVal val="visible"/>
                                      </p:to>
                                    </p:set>
                                    <p:animEffect transition="in" filter="fade">
                                      <p:cBhvr>
                                        <p:cTn id="40" dur="1000"/>
                                        <p:tgtEl>
                                          <p:spTgt spid="119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177"/>
                                        </p:tgtEl>
                                        <p:attrNameLst>
                                          <p:attrName>style.visibility</p:attrName>
                                        </p:attrNameLst>
                                      </p:cBhvr>
                                      <p:to>
                                        <p:strVal val="visible"/>
                                      </p:to>
                                    </p:set>
                                    <p:animEffect transition="in" filter="fade">
                                      <p:cBhvr>
                                        <p:cTn id="45" dur="1000"/>
                                        <p:tgtEl>
                                          <p:spTgt spid="1177"/>
                                        </p:tgtEl>
                                      </p:cBhvr>
                                    </p:animEffect>
                                  </p:childTnLst>
                                </p:cTn>
                              </p:par>
                              <p:par>
                                <p:cTn id="46" presetID="10" presetClass="entr" presetSubtype="0" fill="hold" nodeType="withEffect">
                                  <p:stCondLst>
                                    <p:cond delay="0"/>
                                  </p:stCondLst>
                                  <p:childTnLst>
                                    <p:set>
                                      <p:cBhvr>
                                        <p:cTn id="47" dur="1" fill="hold">
                                          <p:stCondLst>
                                            <p:cond delay="0"/>
                                          </p:stCondLst>
                                        </p:cTn>
                                        <p:tgtEl>
                                          <p:spTgt spid="1197"/>
                                        </p:tgtEl>
                                        <p:attrNameLst>
                                          <p:attrName>style.visibility</p:attrName>
                                        </p:attrNameLst>
                                      </p:cBhvr>
                                      <p:to>
                                        <p:strVal val="visible"/>
                                      </p:to>
                                    </p:set>
                                    <p:animEffect transition="in" filter="fade">
                                      <p:cBhvr>
                                        <p:cTn id="48" dur="1000"/>
                                        <p:tgtEl>
                                          <p:spTgt spid="119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81"/>
                                        </p:tgtEl>
                                        <p:attrNameLst>
                                          <p:attrName>style.visibility</p:attrName>
                                        </p:attrNameLst>
                                      </p:cBhvr>
                                      <p:to>
                                        <p:strVal val="visible"/>
                                      </p:to>
                                    </p:set>
                                    <p:animEffect transition="in" filter="fade">
                                      <p:cBhvr>
                                        <p:cTn id="53" dur="1000"/>
                                        <p:tgtEl>
                                          <p:spTgt spid="1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Comparison Sorts (Your Answer)</a:t>
            </a:r>
            <a:endParaRPr lang="en-GB"/>
          </a:p>
        </p:txBody>
      </p:sp>
      <p:sp>
        <p:nvSpPr>
          <p:cNvPr id="177" name="Google Shape;177;p28"/>
          <p:cNvSpPr txBox="1"/>
          <p:nvPr>
            <p:ph type="body" idx="1"/>
          </p:nvPr>
        </p:nvSpPr>
        <p:spPr>
          <a:xfrm>
            <a:off x="107044" y="402200"/>
            <a:ext cx="8520600" cy="3416400"/>
          </a:xfrm>
          <a:prstGeom prst="rect">
            <a:avLst/>
          </a:prstGeom>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en-GB"/>
              <a:t>For today, we'll only consider comparison sorts, which sort a list of items using only two operations:</a:t>
            </a:r>
            <a:endParaRPr lang="en-GB"/>
          </a:p>
          <a:p>
            <a:pPr marL="457200" lvl="0" indent="-342900" algn="l" rtl="0">
              <a:spcBef>
                <a:spcPts val="600"/>
              </a:spcBef>
              <a:spcAft>
                <a:spcPts val="0"/>
              </a:spcAft>
              <a:buSzPts val="1800"/>
              <a:buChar char="●"/>
            </a:pPr>
            <a:r>
              <a:rPr lang="en-GB"/>
              <a:t>compareTo, which compares two items and says which one is greater</a:t>
            </a:r>
            <a:endParaRPr lang="en-GB"/>
          </a:p>
          <a:p>
            <a:pPr marL="457200" lvl="0" indent="-342900" algn="l" rtl="0">
              <a:spcBef>
                <a:spcPts val="0"/>
              </a:spcBef>
              <a:spcAft>
                <a:spcPts val="0"/>
              </a:spcAft>
              <a:buSzPts val="1800"/>
              <a:buChar char="●"/>
            </a:pPr>
            <a:r>
              <a:rPr lang="en-GB"/>
              <a:t>swap, which swaps the indices of two items in the array</a:t>
            </a:r>
            <a:endParaRPr lang="en-GB"/>
          </a:p>
          <a:p>
            <a:pPr marL="0" lvl="0" indent="0" algn="l" rtl="0">
              <a:spcBef>
                <a:spcPts val="600"/>
              </a:spcBef>
              <a:spcAft>
                <a:spcPts val="0"/>
              </a:spcAft>
              <a:buNone/>
            </a:pPr>
            <a:r>
              <a:rPr lang="en-GB"/>
              <a:t>This allows our sorting algorithm to work on any Comparable object</a:t>
            </a:r>
            <a:endParaRPr lang="en-GB"/>
          </a:p>
          <a:p>
            <a:pPr marL="0" lvl="0" indent="0" algn="l" rtl="0">
              <a:spcBef>
                <a:spcPts val="600"/>
              </a:spcBef>
              <a:spcAft>
                <a:spcPts val="0"/>
              </a:spcAft>
              <a:buNone/>
            </a:pPr>
            <a:r>
              <a:rPr lang="en-GB"/>
              <a:t>Examples of comparison sorts:</a:t>
            </a:r>
            <a:endParaRPr lang="en-GB"/>
          </a:p>
          <a:p>
            <a:pPr marL="0" lvl="0" indent="0" algn="l" rtl="0">
              <a:spcBef>
                <a:spcPts val="600"/>
              </a:spcBef>
              <a:spcAft>
                <a:spcPts val="0"/>
              </a:spcAft>
              <a:buNone/>
            </a:pPr>
            <a:r>
              <a:rPr lang="en-GB"/>
              <a:t>Insertion sort, Selection sort, Bubble sort, Mergesort, Quicksort</a:t>
            </a:r>
            <a:endParaRPr lang="en-GB"/>
          </a:p>
          <a:p>
            <a:pPr marL="0" lvl="0" indent="0" algn="l" rtl="0">
              <a:spcBef>
                <a:spcPts val="600"/>
              </a:spcBef>
              <a:spcAft>
                <a:spcPts val="0"/>
              </a:spcAft>
              <a:buNone/>
            </a:pPr>
            <a:r>
              <a:rPr lang="en-GB">
                <a:highlight>
                  <a:schemeClr val="lt1"/>
                </a:highlight>
              </a:rPr>
              <a:t>Examples of non-comparison sorts:</a:t>
            </a:r>
            <a:endParaRPr>
              <a:highlight>
                <a:schemeClr val="lt1"/>
              </a:highlight>
            </a:endParaRPr>
          </a:p>
          <a:p>
            <a:pPr marL="0" lvl="0" indent="0" algn="l" rtl="0">
              <a:spcBef>
                <a:spcPts val="600"/>
              </a:spcBef>
              <a:spcAft>
                <a:spcPts val="0"/>
              </a:spcAft>
              <a:buNone/>
            </a:pPr>
            <a:r>
              <a:rPr lang="en-GB">
                <a:highlight>
                  <a:schemeClr val="lt1"/>
                </a:highlight>
              </a:rPr>
              <a:t>Counting sort, Radix sort, </a:t>
            </a:r>
            <a:endParaRPr>
              <a:highlight>
                <a:schemeClr val="lt1"/>
              </a:high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201" name="Shape 1201"/>
        <p:cNvGrpSpPr/>
        <p:nvPr/>
      </p:nvGrpSpPr>
      <p:grpSpPr>
        <a:xfrm>
          <a:off x="0" y="0"/>
          <a:ext cx="0" cy="0"/>
          <a:chOff x="0" y="0"/>
          <a:chExt cx="0" cy="0"/>
        </a:xfrm>
      </p:grpSpPr>
      <p:sp>
        <p:nvSpPr>
          <p:cNvPr id="1202" name="Google Shape;1202;p7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Generalizing Puppy, Cat, Dog</a:t>
            </a:r>
            <a:endParaRPr lang="en-GB"/>
          </a:p>
        </p:txBody>
      </p:sp>
      <p:sp>
        <p:nvSpPr>
          <p:cNvPr id="1203" name="Google Shape;1203;p73"/>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How many questions would you need to ask to definitely solve the generalized “puppy, cat, dog” problem for N items?</a:t>
            </a:r>
            <a:endParaRPr lang="en-GB"/>
          </a:p>
          <a:p>
            <a:pPr marL="457200" lvl="0" indent="-342900" algn="l" rtl="0">
              <a:spcBef>
                <a:spcPts val="600"/>
              </a:spcBef>
              <a:spcAft>
                <a:spcPts val="0"/>
              </a:spcAft>
              <a:buSzPts val="1800"/>
              <a:buChar char="●"/>
            </a:pPr>
            <a:r>
              <a:rPr lang="en-GB"/>
              <a:t>Give your answer in big Omega notation.</a:t>
            </a:r>
            <a:endParaRPr lang="en-GB"/>
          </a:p>
          <a:p>
            <a:pPr marL="0" lvl="0" indent="0" algn="l" rtl="0">
              <a:spcBef>
                <a:spcPts val="600"/>
              </a:spcBef>
              <a:spcAft>
                <a:spcPts val="0"/>
              </a:spcAft>
              <a:buNone/>
            </a:pPr>
            <a:br>
              <a:rPr lang="en-GB"/>
            </a:br>
            <a:endParaRPr lang="en-GB"/>
          </a:p>
          <a:p>
            <a:pPr marL="0" lvl="0" indent="0" algn="l" rtl="0">
              <a:spcBef>
                <a:spcPts val="600"/>
              </a:spcBef>
              <a:spcAft>
                <a:spcPts val="0"/>
              </a:spcAft>
              <a:buNone/>
            </a:p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07" name="Shape 1207"/>
        <p:cNvGrpSpPr/>
        <p:nvPr/>
      </p:nvGrpSpPr>
      <p:grpSpPr>
        <a:xfrm>
          <a:off x="0" y="0"/>
          <a:ext cx="0" cy="0"/>
          <a:chOff x="0" y="0"/>
          <a:chExt cx="0" cy="0"/>
        </a:xfrm>
      </p:grpSpPr>
      <p:sp>
        <p:nvSpPr>
          <p:cNvPr id="1208" name="Google Shape;1208;p7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Generalizing Puppy, Cat, Dog</a:t>
            </a:r>
            <a:endParaRPr lang="en-GB"/>
          </a:p>
        </p:txBody>
      </p:sp>
      <p:sp>
        <p:nvSpPr>
          <p:cNvPr id="1209" name="Google Shape;1209;p7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How many questions would you need to ask to definitely solve the generalized “puppy, cat, dog” problem for N items?</a:t>
            </a:r>
            <a:endParaRPr lang="en-GB"/>
          </a:p>
          <a:p>
            <a:pPr marL="457200" lvl="0" indent="-342900" algn="l" rtl="0">
              <a:spcBef>
                <a:spcPts val="600"/>
              </a:spcBef>
              <a:spcAft>
                <a:spcPts val="0"/>
              </a:spcAft>
              <a:buSzPts val="1800"/>
              <a:buChar char="●"/>
            </a:pPr>
            <a:r>
              <a:rPr lang="en-GB"/>
              <a:t>Give your answer in big Omega notation.</a:t>
            </a:r>
            <a:endParaRPr lang="en-GB"/>
          </a:p>
          <a:p>
            <a:pPr marL="0" lvl="0" indent="0" algn="l" rtl="0">
              <a:spcBef>
                <a:spcPts val="600"/>
              </a:spcBef>
              <a:spcAft>
                <a:spcPts val="0"/>
              </a:spcAft>
              <a:buNone/>
            </a:pPr>
          </a:p>
          <a:p>
            <a:pPr marL="0" lvl="0" indent="0" algn="l" rtl="0">
              <a:spcBef>
                <a:spcPts val="600"/>
              </a:spcBef>
              <a:spcAft>
                <a:spcPts val="0"/>
              </a:spcAft>
              <a:buNone/>
            </a:pPr>
            <a:r>
              <a:rPr lang="en-GB"/>
              <a:t>For N, we have the following argument:</a:t>
            </a:r>
            <a:endParaRPr lang="en-GB"/>
          </a:p>
          <a:p>
            <a:pPr marL="457200" lvl="0" indent="-342900" algn="l" rtl="0">
              <a:spcBef>
                <a:spcPts val="600"/>
              </a:spcBef>
              <a:spcAft>
                <a:spcPts val="0"/>
              </a:spcAft>
              <a:buSzPts val="1800"/>
              <a:buChar char="●"/>
            </a:pPr>
            <a:r>
              <a:rPr lang="en-GB"/>
              <a:t>For N animals, we have N! universes.</a:t>
            </a:r>
            <a:endParaRPr lang="en-GB"/>
          </a:p>
          <a:p>
            <a:pPr marL="457200" lvl="0" indent="-342900" algn="l" rtl="0">
              <a:spcBef>
                <a:spcPts val="0"/>
              </a:spcBef>
              <a:spcAft>
                <a:spcPts val="0"/>
              </a:spcAft>
              <a:buSzPts val="1800"/>
              <a:buChar char="●"/>
            </a:pPr>
            <a:r>
              <a:rPr lang="en-GB"/>
              <a:t>So we need at least ceiling(lg(N!)) levels, which is Ω(log(N!))</a:t>
            </a:r>
            <a:endParaRPr lang="en-GB"/>
          </a:p>
          <a:p>
            <a:pPr marL="914400" lvl="1" indent="-342900" algn="l" rtl="0">
              <a:spcBef>
                <a:spcPts val="0"/>
              </a:spcBef>
              <a:spcAft>
                <a:spcPts val="0"/>
              </a:spcAft>
              <a:buSzPts val="1800"/>
              <a:buChar char="○"/>
            </a:pPr>
            <a:r>
              <a:rPr lang="en-GB"/>
              <a:t>Don't know for certain that we can attain that bound, so we can only say an Omega bound</a:t>
            </a:r>
            <a:endParaRPr lang="en-GB"/>
          </a:p>
          <a:p>
            <a:pPr marL="914400" lvl="1" indent="-342900" algn="l" rtl="0">
              <a:spcBef>
                <a:spcPts val="0"/>
              </a:spcBef>
              <a:spcAft>
                <a:spcPts val="0"/>
              </a:spcAft>
              <a:buSzPts val="1800"/>
              <a:buChar char="○"/>
            </a:pPr>
            <a:r>
              <a:rPr lang="en-GB"/>
              <a:t>lg just means log</a:t>
            </a:r>
            <a:r>
              <a:rPr lang="en-GB" baseline="-25000"/>
              <a:t>2</a:t>
            </a:r>
            <a:r>
              <a:rPr lang="en-GB"/>
              <a:t>  (log base 2)</a:t>
            </a:r>
            <a:br>
              <a:rPr lang="en-GB"/>
            </a:br>
            <a:endParaRPr lang="en-GB"/>
          </a:p>
          <a:p>
            <a:pPr marL="0" lvl="0" indent="0" algn="l" rtl="0">
              <a:spcBef>
                <a:spcPts val="600"/>
              </a:spcBef>
              <a:spcAft>
                <a:spcPts val="0"/>
              </a:spcAft>
              <a:buNone/>
            </a:pPr>
            <a:r>
              <a:rPr lang="en-GB"/>
              <a:t>Answer: Ω(log(N!))</a:t>
            </a:r>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213" name="Shape 1213"/>
        <p:cNvGrpSpPr/>
        <p:nvPr/>
      </p:nvGrpSpPr>
      <p:grpSpPr>
        <a:xfrm>
          <a:off x="0" y="0"/>
          <a:ext cx="0" cy="0"/>
          <a:chOff x="0" y="0"/>
          <a:chExt cx="0" cy="0"/>
        </a:xfrm>
      </p:grpSpPr>
      <p:sp>
        <p:nvSpPr>
          <p:cNvPr id="1214" name="Google Shape;1214;p7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Generalizing Puppy, Cat, Dog</a:t>
            </a:r>
            <a:endParaRPr lang="en-GB"/>
          </a:p>
        </p:txBody>
      </p:sp>
      <p:sp>
        <p:nvSpPr>
          <p:cNvPr id="1215" name="Google Shape;1215;p75"/>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Finding an optimal decision tree for the generalized version of puppy, cat, dog (e.g. N=6: puppy, cat, dog, monkey, walrus, elephant) is an open problem in mathematics.</a:t>
            </a:r>
            <a:endParaRPr lang="en-GB"/>
          </a:p>
          <a:p>
            <a:pPr marL="457200" lvl="0" indent="-342900" algn="l" rtl="0">
              <a:spcBef>
                <a:spcPts val="600"/>
              </a:spcBef>
              <a:spcAft>
                <a:spcPts val="0"/>
              </a:spcAft>
              <a:buSzPts val="1800"/>
              <a:buChar char="●"/>
            </a:pPr>
            <a:r>
              <a:rPr lang="en-GB"/>
              <a:t>(To my knowledge) Best known trees known for N=1 through 15 and N=22:</a:t>
            </a:r>
            <a:endParaRPr lang="en-GB"/>
          </a:p>
          <a:p>
            <a:pPr marL="914400" lvl="1" indent="-342900" algn="l" rtl="0">
              <a:spcBef>
                <a:spcPts val="0"/>
              </a:spcBef>
              <a:spcAft>
                <a:spcPts val="0"/>
              </a:spcAft>
              <a:buSzPts val="1800"/>
              <a:buChar char="○"/>
            </a:pPr>
            <a:r>
              <a:rPr lang="en-GB"/>
              <a:t>For more, see: </a:t>
            </a:r>
            <a:r>
              <a:rPr lang="en-GB" u="sng">
                <a:solidFill>
                  <a:schemeClr val="hlink"/>
                </a:solidFill>
                <a:hlinkClick r:id="rId1"/>
              </a:rPr>
              <a:t>http://oeis.org/A036604</a:t>
            </a:r>
            <a:endParaRPr lang="en-GB" u="sng">
              <a:solidFill>
                <a:schemeClr val="hlink"/>
              </a:solidFill>
            </a:endParaRPr>
          </a:p>
          <a:p>
            <a:pPr marL="0" lvl="0" indent="0" algn="l" rtl="0">
              <a:spcBef>
                <a:spcPts val="600"/>
              </a:spcBef>
              <a:spcAft>
                <a:spcPts val="0"/>
              </a:spcAft>
              <a:buNone/>
            </a:pPr>
          </a:p>
          <a:p>
            <a:pPr marL="0" lvl="0" indent="0" algn="l" rtl="0">
              <a:spcBef>
                <a:spcPts val="600"/>
              </a:spcBef>
              <a:spcAft>
                <a:spcPts val="0"/>
              </a:spcAft>
              <a:buNone/>
            </a:pPr>
            <a:r>
              <a:rPr lang="en-GB"/>
              <a:t>Deriving a sequence of yes/no questions to identify puppy, cat, dog is hard. An alternate approach to solving the puppy, cat, dog problem:</a:t>
            </a:r>
            <a:endParaRPr lang="en-GB"/>
          </a:p>
          <a:p>
            <a:pPr marL="457200" lvl="0" indent="-342900" algn="l" rtl="0">
              <a:spcBef>
                <a:spcPts val="600"/>
              </a:spcBef>
              <a:spcAft>
                <a:spcPts val="0"/>
              </a:spcAft>
              <a:buSzPts val="1800"/>
              <a:buChar char="●"/>
            </a:pPr>
            <a:r>
              <a:rPr lang="en-GB"/>
              <a:t>Use a sorting algorithm!</a:t>
            </a:r>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219" name="Shape 1219"/>
        <p:cNvGrpSpPr/>
        <p:nvPr/>
      </p:nvGrpSpPr>
      <p:grpSpPr>
        <a:xfrm>
          <a:off x="0" y="0"/>
          <a:ext cx="0" cy="0"/>
          <a:chOff x="0" y="0"/>
          <a:chExt cx="0" cy="0"/>
        </a:xfrm>
      </p:grpSpPr>
      <p:sp>
        <p:nvSpPr>
          <p:cNvPr id="1220" name="Google Shape;1220;p7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Reducing </a:t>
            </a:r>
            <a:r>
              <a:rPr lang="en-GB"/>
              <a:t>Puppy, Cat, Dog to Sorting</a:t>
            </a:r>
            <a:endParaRPr lang="en-GB"/>
          </a:p>
        </p:txBody>
      </p:sp>
      <p:sp>
        <p:nvSpPr>
          <p:cNvPr id="1221" name="Google Shape;1221;p7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Arrange the boxes in a row from A to Z</a:t>
            </a:r>
            <a:endParaRPr lang="en-GB"/>
          </a:p>
          <a:p>
            <a:pPr marL="0" lvl="0" indent="0" algn="l" rtl="0">
              <a:spcBef>
                <a:spcPts val="600"/>
              </a:spcBef>
              <a:spcAft>
                <a:spcPts val="0"/>
              </a:spcAft>
              <a:buNone/>
            </a:pPr>
            <a:r>
              <a:rPr lang="en-GB"/>
              <a:t>Create a class Box implements Comparable</a:t>
            </a:r>
            <a:endParaRPr lang="en-GB"/>
          </a:p>
          <a:p>
            <a:pPr marL="0" lvl="0" indent="0" algn="l" rtl="0">
              <a:spcBef>
                <a:spcPts val="600"/>
              </a:spcBef>
              <a:spcAft>
                <a:spcPts val="0"/>
              </a:spcAft>
              <a:buNone/>
            </a:pPr>
            <a:r>
              <a:rPr lang="en-GB"/>
              <a:t>For the compareTo method:</a:t>
            </a:r>
            <a:endParaRPr lang="en-GB"/>
          </a:p>
          <a:p>
            <a:pPr marL="457200" lvl="0" indent="-342900" algn="l" rtl="0">
              <a:spcBef>
                <a:spcPts val="600"/>
              </a:spcBef>
              <a:spcAft>
                <a:spcPts val="0"/>
              </a:spcAft>
              <a:buSzPts val="1800"/>
              <a:buChar char="●"/>
            </a:pPr>
            <a:r>
              <a:rPr lang="en-GB"/>
              <a:t>Use the scale to compare the given boxes and return the result</a:t>
            </a:r>
            <a:endParaRPr lang="en-GB"/>
          </a:p>
          <a:p>
            <a:pPr marL="0" lvl="0" indent="0" algn="l" rtl="0">
              <a:spcBef>
                <a:spcPts val="600"/>
              </a:spcBef>
              <a:spcAft>
                <a:spcPts val="0"/>
              </a:spcAft>
              <a:buNone/>
            </a:pPr>
            <a:r>
              <a:rPr lang="en-GB"/>
              <a:t>For the swap method:</a:t>
            </a:r>
            <a:endParaRPr lang="en-GB"/>
          </a:p>
          <a:p>
            <a:pPr marL="457200" lvl="0" indent="-342900" algn="l" rtl="0">
              <a:spcBef>
                <a:spcPts val="600"/>
              </a:spcBef>
              <a:spcAft>
                <a:spcPts val="0"/>
              </a:spcAft>
              <a:buSzPts val="1800"/>
              <a:buChar char="●"/>
            </a:pPr>
            <a:r>
              <a:rPr lang="en-GB"/>
              <a:t>Swap the two boxes</a:t>
            </a:r>
            <a:endParaRPr lang="en-GB"/>
          </a:p>
          <a:p>
            <a:pPr marL="0" lvl="0" indent="0" algn="l" rtl="0">
              <a:spcBef>
                <a:spcPts val="600"/>
              </a:spcBef>
              <a:spcAft>
                <a:spcPts val="0"/>
              </a:spcAft>
              <a:buNone/>
            </a:pPr>
            <a:r>
              <a:rPr lang="en-GB"/>
              <a:t>Sort the array. This reorders the boxes from lightest to heaviest.</a:t>
            </a:r>
            <a:endParaRPr lang="en-GB"/>
          </a:p>
          <a:p>
            <a:pPr marL="0" lvl="0" indent="0" algn="l" rtl="0">
              <a:spcBef>
                <a:spcPts val="600"/>
              </a:spcBef>
              <a:spcAft>
                <a:spcPts val="0"/>
              </a:spcAft>
              <a:buNone/>
            </a:pPr>
            <a:r>
              <a:rPr lang="en-GB"/>
              <a:t>Read out the letters on the boxes from lightest to heaviest</a:t>
            </a:r>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225" name="Shape 1225"/>
        <p:cNvGrpSpPr/>
        <p:nvPr/>
      </p:nvGrpSpPr>
      <p:grpSpPr>
        <a:xfrm>
          <a:off x="0" y="0"/>
          <a:ext cx="0" cy="0"/>
          <a:chOff x="0" y="0"/>
          <a:chExt cx="0" cy="0"/>
        </a:xfrm>
      </p:grpSpPr>
      <p:sp>
        <p:nvSpPr>
          <p:cNvPr id="1226" name="Google Shape;1226;p7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Sorting, Coins, Puppies, Cats, and Dogs</a:t>
            </a:r>
            <a:endParaRPr lang="en-GB"/>
          </a:p>
        </p:txBody>
      </p:sp>
      <p:sp>
        <p:nvSpPr>
          <p:cNvPr id="1227" name="Google Shape;1227;p77"/>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Why do we care about these coins and (no doubt adorable) critters?</a:t>
            </a:r>
            <a:endParaRPr lang="en-GB"/>
          </a:p>
          <a:p>
            <a:pPr marL="0" lvl="0" indent="0" algn="l" rtl="0">
              <a:spcBef>
                <a:spcPts val="600"/>
              </a:spcBef>
              <a:spcAft>
                <a:spcPts val="0"/>
              </a:spcAft>
              <a:buNone/>
            </a:pPr>
          </a:p>
          <a:p>
            <a:pPr marL="0" lvl="0" indent="0" algn="l" rtl="0">
              <a:spcBef>
                <a:spcPts val="600"/>
              </a:spcBef>
              <a:spcAft>
                <a:spcPts val="0"/>
              </a:spcAft>
              <a:buNone/>
            </a:pPr>
            <a:r>
              <a:rPr lang="en-GB"/>
              <a:t>A solution to the sorting problem also provides a solution to puppy, cat, dog.</a:t>
            </a:r>
            <a:endParaRPr lang="en-GB"/>
          </a:p>
          <a:p>
            <a:pPr marL="457200" lvl="0" indent="-342900" algn="l" rtl="0">
              <a:spcBef>
                <a:spcPts val="600"/>
              </a:spcBef>
              <a:spcAft>
                <a:spcPts val="0"/>
              </a:spcAft>
              <a:buSzPts val="1800"/>
              <a:buChar char="●"/>
            </a:pPr>
            <a:r>
              <a:rPr lang="en-GB"/>
              <a:t>In other words, puppy, cat, dog </a:t>
            </a:r>
            <a:r>
              <a:rPr lang="en-GB" b="1"/>
              <a:t>reduces</a:t>
            </a:r>
            <a:r>
              <a:rPr lang="en-GB"/>
              <a:t> to sorting.</a:t>
            </a:r>
            <a:endParaRPr lang="en-GB"/>
          </a:p>
          <a:p>
            <a:pPr marL="457200" lvl="0" indent="-342900" algn="l" rtl="0">
              <a:spcBef>
                <a:spcPts val="0"/>
              </a:spcBef>
              <a:spcAft>
                <a:spcPts val="0"/>
              </a:spcAft>
              <a:buSzPts val="1800"/>
              <a:buChar char="●"/>
            </a:pPr>
            <a:r>
              <a:rPr lang="en-GB"/>
              <a:t>Thus, any lower bound on difficulty of puppy, cat, dog must ALSO apply to sorting.</a:t>
            </a:r>
            <a:endParaRPr lang="en-GB"/>
          </a:p>
        </p:txBody>
      </p:sp>
      <p:sp>
        <p:nvSpPr>
          <p:cNvPr id="1228" name="Google Shape;1228;p77"/>
          <p:cNvSpPr txBox="1"/>
          <p:nvPr/>
        </p:nvSpPr>
        <p:spPr>
          <a:xfrm>
            <a:off x="244146" y="2712375"/>
            <a:ext cx="8443800" cy="21885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Physics analogy: Climbing a hill with your legs (CAHWYL) is one way to solve the problem of getting up a hill (GUAH).</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Any lower bound on energy to GUAH must also apply to CAHWYL.</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Example bound: Takes m*g*h energy to climb hill, so using legs to climb the hill takes at least m*g*h energy.</a:t>
            </a:r>
            <a:endParaRPr sz="1200">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8"/>
                                        </p:tgtEl>
                                        <p:attrNameLst>
                                          <p:attrName>style.visibility</p:attrName>
                                        </p:attrNameLst>
                                      </p:cBhvr>
                                      <p:to>
                                        <p:strVal val="visible"/>
                                      </p:to>
                                    </p:set>
                                    <p:animEffect transition="in" filter="fade">
                                      <p:cBhvr>
                                        <p:cTn id="7" dur="1000"/>
                                        <p:tgtEl>
                                          <p:spTgt spid="1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232" name="Shape 1232"/>
        <p:cNvGrpSpPr/>
        <p:nvPr/>
      </p:nvGrpSpPr>
      <p:grpSpPr>
        <a:xfrm>
          <a:off x="0" y="0"/>
          <a:ext cx="0" cy="0"/>
          <a:chOff x="0" y="0"/>
          <a:chExt cx="0" cy="0"/>
        </a:xfrm>
      </p:grpSpPr>
      <p:sp>
        <p:nvSpPr>
          <p:cNvPr id="1233" name="Google Shape;1233;p78"/>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34, CS61B, Spring 2024</a:t>
            </a:r>
            <a:endParaRPr lang="en-GB"/>
          </a:p>
        </p:txBody>
      </p:sp>
      <p:sp>
        <p:nvSpPr>
          <p:cNvPr id="1234" name="Google Shape;1234;p78"/>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a:t>Goal: How Hard is Sorting?</a:t>
            </a:r>
            <a:endParaRPr lang="en-GB"/>
          </a:p>
          <a:p>
            <a:pPr marL="0" lvl="0" indent="0" algn="l" rtl="0">
              <a:spcBef>
                <a:spcPts val="600"/>
              </a:spcBef>
              <a:spcAft>
                <a:spcPts val="0"/>
              </a:spcAft>
              <a:buClr>
                <a:schemeClr val="dk1"/>
              </a:buClr>
              <a:buSzPts val="1100"/>
              <a:buFont typeface="Arial" panose="020B0604020202020204"/>
              <a:buNone/>
            </a:pPr>
            <a:r>
              <a:rPr lang="en-GB"/>
              <a:t>Math Problem Warmup</a:t>
            </a:r>
            <a:endParaRPr lang="en-GB"/>
          </a:p>
          <a:p>
            <a:pPr marL="0" lvl="0" indent="0" algn="l" rtl="0">
              <a:spcBef>
                <a:spcPts val="600"/>
              </a:spcBef>
              <a:spcAft>
                <a:spcPts val="0"/>
              </a:spcAft>
              <a:buClr>
                <a:schemeClr val="dk1"/>
              </a:buClr>
              <a:buSzPts val="1100"/>
              <a:buFont typeface="Arial" panose="020B0604020202020204"/>
              <a:buNone/>
            </a:pPr>
            <a:r>
              <a:rPr lang="en-GB" b="1">
                <a:solidFill>
                  <a:schemeClr val="accent3"/>
                </a:solidFill>
                <a:latin typeface="Roboto" panose="02000000000000000000"/>
                <a:ea typeface="Roboto" panose="02000000000000000000"/>
                <a:cs typeface="Roboto" panose="02000000000000000000"/>
                <a:sym typeface="Roboto" panose="02000000000000000000"/>
              </a:rPr>
              <a:t>Theoretical Bounds on Sorting</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SzPts val="1800"/>
              <a:buChar char="•"/>
            </a:pPr>
            <a:r>
              <a:rPr lang="en-GB"/>
              <a:t>Simple Bounds for TUCS (the ultimate comparison sort)</a:t>
            </a:r>
            <a:endParaRPr lang="en-GB"/>
          </a:p>
          <a:p>
            <a:pPr marL="457200" lvl="0" indent="-342900" algn="l" rtl="0">
              <a:spcBef>
                <a:spcPts val="0"/>
              </a:spcBef>
              <a:spcAft>
                <a:spcPts val="0"/>
              </a:spcAft>
              <a:buSzPts val="1800"/>
              <a:buChar char="•"/>
            </a:pPr>
            <a:r>
              <a:rPr lang="en-GB"/>
              <a:t>Coin Puzzles</a:t>
            </a:r>
            <a:endParaRPr lang="en-GB"/>
          </a:p>
          <a:p>
            <a:pPr marL="457200" lvl="0" indent="-342900" algn="l" rtl="0">
              <a:spcBef>
                <a:spcPts val="0"/>
              </a:spcBef>
              <a:spcAft>
                <a:spcPts val="0"/>
              </a:spcAft>
              <a:buSzPts val="1800"/>
              <a:buChar char="•"/>
            </a:pPr>
            <a:r>
              <a:rPr lang="en-GB"/>
              <a:t>Puppy Cat Dog</a:t>
            </a:r>
            <a:endParaRPr lang="en-GB"/>
          </a:p>
          <a:p>
            <a:pPr marL="457200" lvl="0" indent="-342900" algn="l" rtl="0">
              <a:spcBef>
                <a:spcPts val="0"/>
              </a:spcBef>
              <a:spcAft>
                <a:spcPts val="0"/>
              </a:spcAft>
              <a:buClr>
                <a:schemeClr val="accent3"/>
              </a:buClr>
              <a:buSzPts val="1800"/>
              <a:buFont typeface="Roboto" panose="02000000000000000000"/>
              <a:buChar char="•"/>
            </a:pPr>
            <a:r>
              <a:rPr lang="en-GB" b="1">
                <a:solidFill>
                  <a:schemeClr val="accent3"/>
                </a:solidFill>
                <a:latin typeface="Roboto" panose="02000000000000000000"/>
                <a:ea typeface="Roboto" panose="02000000000000000000"/>
                <a:cs typeface="Roboto" panose="02000000000000000000"/>
                <a:sym typeface="Roboto" panose="02000000000000000000"/>
              </a:rPr>
              <a:t>The Sorting Lower Bound</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0" lvl="0" indent="0" algn="l" rtl="0">
              <a:spcBef>
                <a:spcPts val="600"/>
              </a:spcBef>
              <a:spcAft>
                <a:spcPts val="0"/>
              </a:spcAft>
              <a:buClr>
                <a:schemeClr val="dk1"/>
              </a:buClr>
              <a:buSzPts val="1100"/>
              <a:buFont typeface="Arial" panose="020B0604020202020204"/>
              <a:buNone/>
            </a:pPr>
            <a:r>
              <a:rPr lang="en-GB"/>
              <a:t>Sounds of Sorting</a:t>
            </a:r>
            <a:endParaRPr lang="en-GB"/>
          </a:p>
        </p:txBody>
      </p:sp>
      <p:sp>
        <p:nvSpPr>
          <p:cNvPr id="1235" name="Google Shape;1235;p78"/>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GB"/>
              <a:t>The Sorting Lower Bound</a:t>
            </a:r>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239" name="Shape 1239"/>
        <p:cNvGrpSpPr/>
        <p:nvPr/>
      </p:nvGrpSpPr>
      <p:grpSpPr>
        <a:xfrm>
          <a:off x="0" y="0"/>
          <a:ext cx="0" cy="0"/>
          <a:chOff x="0" y="0"/>
          <a:chExt cx="0" cy="0"/>
        </a:xfrm>
      </p:grpSpPr>
      <p:sp>
        <p:nvSpPr>
          <p:cNvPr id="1240" name="Google Shape;1240;p7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Sorting Lower Bound</a:t>
            </a:r>
            <a:endParaRPr lang="en-GB"/>
          </a:p>
        </p:txBody>
      </p:sp>
      <p:sp>
        <p:nvSpPr>
          <p:cNvPr id="1241" name="Google Shape;1241;p79"/>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We have a lower bound on puppy, cat, dog: namely that it takes Ω(log(N!)) comparisons to solve such a puzzle in the worst case.</a:t>
            </a:r>
            <a:endParaRPr lang="en-GB"/>
          </a:p>
          <a:p>
            <a:pPr marL="0" lvl="0" indent="0" algn="l" rtl="0">
              <a:spcBef>
                <a:spcPts val="600"/>
              </a:spcBef>
              <a:spcAft>
                <a:spcPts val="0"/>
              </a:spcAft>
              <a:buNone/>
            </a:pPr>
          </a:p>
          <a:p>
            <a:pPr marL="0" lvl="0" indent="0" algn="l" rtl="0">
              <a:spcBef>
                <a:spcPts val="600"/>
              </a:spcBef>
              <a:spcAft>
                <a:spcPts val="0"/>
              </a:spcAft>
              <a:buNone/>
            </a:pPr>
            <a:r>
              <a:rPr lang="en-GB"/>
              <a:t>Since sorting with comparisons can be used to solve puppy, cat, dog, then sorting also takes Ω(log(N!)) comparisons in the worst case.</a:t>
            </a:r>
            <a:endParaRPr lang="en-GB"/>
          </a:p>
        </p:txBody>
      </p:sp>
      <p:sp>
        <p:nvSpPr>
          <p:cNvPr id="1242" name="Google Shape;1242;p79"/>
          <p:cNvSpPr txBox="1"/>
          <p:nvPr>
            <p:ph type="body" idx="1"/>
          </p:nvPr>
        </p:nvSpPr>
        <p:spPr>
          <a:xfrm>
            <a:off x="266350" y="2606350"/>
            <a:ext cx="7284000" cy="221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Or in other words:</a:t>
            </a:r>
            <a:endParaRPr lang="en-GB"/>
          </a:p>
          <a:p>
            <a:pPr marL="457200" lvl="0" indent="-342900" algn="l" rtl="0">
              <a:spcBef>
                <a:spcPts val="600"/>
              </a:spcBef>
              <a:spcAft>
                <a:spcPts val="0"/>
              </a:spcAft>
              <a:buSzPts val="1800"/>
              <a:buChar char="●"/>
            </a:pPr>
            <a:r>
              <a:rPr lang="en-GB"/>
              <a:t>Any sorting algorithm using comparisons, no matter how clever, must use at least k = lg(N!) compares to find the correct permutation. So even TUCS takes at least lg(N!) comparisons.</a:t>
            </a:r>
            <a:endParaRPr lang="en-GB"/>
          </a:p>
          <a:p>
            <a:pPr marL="457200" lvl="0" indent="-342900" algn="l" rtl="0">
              <a:spcBef>
                <a:spcPts val="0"/>
              </a:spcBef>
              <a:spcAft>
                <a:spcPts val="0"/>
              </a:spcAft>
              <a:buSzPts val="1800"/>
              <a:buChar char="●"/>
            </a:pPr>
            <a:r>
              <a:rPr lang="en-GB"/>
              <a:t>lg(N!) is trivially Ω(log(N!)), so TUCS must take Ω(log(N!)) time.</a:t>
            </a:r>
            <a:endParaRPr lang="en-GB"/>
          </a:p>
          <a:p>
            <a:pPr marL="457200" lvl="0" indent="-342900" algn="l" rtl="0">
              <a:spcBef>
                <a:spcPts val="0"/>
              </a:spcBef>
              <a:spcAft>
                <a:spcPts val="0"/>
              </a:spcAft>
              <a:buSzPts val="1800"/>
              <a:buChar char="●"/>
            </a:pPr>
            <a:r>
              <a:rPr lang="en-GB"/>
              <a:t>So, how does log(N!) compare to N log N?</a:t>
            </a:r>
            <a:endParaRPr lang="en-GB"/>
          </a:p>
        </p:txBody>
      </p:sp>
      <p:grpSp>
        <p:nvGrpSpPr>
          <p:cNvPr id="1243" name="Google Shape;1243;p79"/>
          <p:cNvGrpSpPr/>
          <p:nvPr/>
        </p:nvGrpSpPr>
        <p:grpSpPr>
          <a:xfrm>
            <a:off x="7702625" y="2674678"/>
            <a:ext cx="1387847" cy="1803497"/>
            <a:chOff x="7016825" y="1912678"/>
            <a:chExt cx="1387847" cy="1803497"/>
          </a:xfrm>
        </p:grpSpPr>
        <p:sp>
          <p:nvSpPr>
            <p:cNvPr id="1244" name="Google Shape;1244;p79"/>
            <p:cNvSpPr/>
            <p:nvPr/>
          </p:nvSpPr>
          <p:spPr>
            <a:xfrm>
              <a:off x="7016825" y="1962375"/>
              <a:ext cx="1372500" cy="16938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45" name="Google Shape;1245;p79"/>
            <p:cNvCxnSpPr/>
            <p:nvPr/>
          </p:nvCxnSpPr>
          <p:spPr>
            <a:xfrm>
              <a:off x="7400097" y="2399143"/>
              <a:ext cx="606000" cy="0"/>
            </a:xfrm>
            <a:prstGeom prst="straightConnector1">
              <a:avLst/>
            </a:prstGeom>
            <a:noFill/>
            <a:ln w="28575" cap="flat" cmpd="sng">
              <a:solidFill>
                <a:srgbClr val="BE0712"/>
              </a:solidFill>
              <a:prstDash val="solid"/>
              <a:round/>
              <a:headEnd type="none" w="med" len="med"/>
              <a:tailEnd type="none" w="med" len="med"/>
            </a:ln>
          </p:spPr>
        </p:cxnSp>
        <p:cxnSp>
          <p:nvCxnSpPr>
            <p:cNvPr id="1246" name="Google Shape;1246;p79"/>
            <p:cNvCxnSpPr/>
            <p:nvPr/>
          </p:nvCxnSpPr>
          <p:spPr>
            <a:xfrm>
              <a:off x="7721550" y="2407475"/>
              <a:ext cx="0" cy="865800"/>
            </a:xfrm>
            <a:prstGeom prst="straightConnector1">
              <a:avLst/>
            </a:prstGeom>
            <a:noFill/>
            <a:ln w="28575" cap="flat" cmpd="sng">
              <a:solidFill>
                <a:srgbClr val="BE0712"/>
              </a:solidFill>
              <a:prstDash val="solid"/>
              <a:round/>
              <a:headEnd type="none" w="med" len="med"/>
              <a:tailEnd type="none" w="med" len="med"/>
            </a:ln>
          </p:spPr>
        </p:cxnSp>
        <p:cxnSp>
          <p:nvCxnSpPr>
            <p:cNvPr id="1247" name="Google Shape;1247;p79"/>
            <p:cNvCxnSpPr/>
            <p:nvPr/>
          </p:nvCxnSpPr>
          <p:spPr>
            <a:xfrm>
              <a:off x="7406197" y="3264618"/>
              <a:ext cx="606000" cy="0"/>
            </a:xfrm>
            <a:prstGeom prst="straightConnector1">
              <a:avLst/>
            </a:prstGeom>
            <a:noFill/>
            <a:ln w="28575" cap="flat" cmpd="sng">
              <a:solidFill>
                <a:srgbClr val="BE0712"/>
              </a:solidFill>
              <a:prstDash val="solid"/>
              <a:round/>
              <a:headEnd type="none" w="med" len="med"/>
              <a:tailEnd type="none" w="med" len="med"/>
            </a:ln>
          </p:spPr>
        </p:cxnSp>
        <p:sp>
          <p:nvSpPr>
            <p:cNvPr id="1248" name="Google Shape;1248;p79"/>
            <p:cNvSpPr txBox="1"/>
            <p:nvPr/>
          </p:nvSpPr>
          <p:spPr>
            <a:xfrm>
              <a:off x="7113713" y="1912678"/>
              <a:ext cx="12396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rgbClr val="BE0712"/>
                  </a:solidFill>
                  <a:latin typeface="Roboto" panose="02000000000000000000"/>
                  <a:ea typeface="Roboto" panose="02000000000000000000"/>
                  <a:cs typeface="Roboto" panose="02000000000000000000"/>
                  <a:sym typeface="Roboto" panose="02000000000000000000"/>
                </a:rPr>
                <a:t>O(N log N)</a:t>
              </a:r>
              <a:endParaRPr sz="1600">
                <a:solidFill>
                  <a:srgbClr val="BE0712"/>
                </a:solidFill>
                <a:latin typeface="Roboto" panose="02000000000000000000"/>
                <a:ea typeface="Roboto" panose="02000000000000000000"/>
                <a:cs typeface="Roboto" panose="02000000000000000000"/>
                <a:sym typeface="Roboto" panose="02000000000000000000"/>
              </a:endParaRPr>
            </a:p>
          </p:txBody>
        </p:sp>
        <p:sp>
          <p:nvSpPr>
            <p:cNvPr id="1249" name="Google Shape;1249;p79"/>
            <p:cNvSpPr txBox="1"/>
            <p:nvPr/>
          </p:nvSpPr>
          <p:spPr>
            <a:xfrm>
              <a:off x="7165072" y="3163575"/>
              <a:ext cx="12396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rgbClr val="BE0712"/>
                  </a:solidFill>
                  <a:latin typeface="Roboto" panose="02000000000000000000"/>
                  <a:ea typeface="Roboto" panose="02000000000000000000"/>
                  <a:cs typeface="Roboto" panose="02000000000000000000"/>
                  <a:sym typeface="Roboto" panose="02000000000000000000"/>
                </a:rPr>
                <a:t>Ω(log(N!))</a:t>
              </a:r>
              <a:endParaRPr sz="1600">
                <a:solidFill>
                  <a:srgbClr val="BE0712"/>
                </a:solidFill>
                <a:latin typeface="Roboto" panose="02000000000000000000"/>
                <a:ea typeface="Roboto" panose="02000000000000000000"/>
                <a:cs typeface="Roboto" panose="02000000000000000000"/>
                <a:sym typeface="Roboto" panose="02000000000000000000"/>
              </a:endParaRPr>
            </a:p>
          </p:txBody>
        </p:sp>
      </p:grpSp>
      <p:sp>
        <p:nvSpPr>
          <p:cNvPr id="1250" name="Google Shape;1250;p79"/>
          <p:cNvSpPr txBox="1"/>
          <p:nvPr/>
        </p:nvSpPr>
        <p:spPr>
          <a:xfrm>
            <a:off x="7607600" y="4355100"/>
            <a:ext cx="1589100" cy="57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TUCS Worst</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 Case Θ </a:t>
            </a:r>
            <a:r>
              <a:rPr lang="en-GB">
                <a:solidFill>
                  <a:schemeClr val="dk1"/>
                </a:solidFill>
                <a:latin typeface="Roboto" panose="02000000000000000000"/>
                <a:ea typeface="Roboto" panose="02000000000000000000"/>
                <a:cs typeface="Roboto" panose="02000000000000000000"/>
                <a:sym typeface="Roboto" panose="02000000000000000000"/>
              </a:rPr>
              <a:t>Runtime</a:t>
            </a:r>
            <a:r>
              <a:rPr lang="en-GB">
                <a:latin typeface="Roboto" panose="02000000000000000000"/>
                <a:ea typeface="Roboto" panose="02000000000000000000"/>
                <a:cs typeface="Roboto" panose="02000000000000000000"/>
                <a:sym typeface="Roboto" panose="02000000000000000000"/>
              </a:rPr>
              <a:t> </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54" name="Shape 1254"/>
        <p:cNvGrpSpPr/>
        <p:nvPr/>
      </p:nvGrpSpPr>
      <p:grpSpPr>
        <a:xfrm>
          <a:off x="0" y="0"/>
          <a:ext cx="0" cy="0"/>
          <a:chOff x="0" y="0"/>
          <a:chExt cx="0" cy="0"/>
        </a:xfrm>
      </p:grpSpPr>
      <p:sp>
        <p:nvSpPr>
          <p:cNvPr id="1255" name="Google Shape;1255;p8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Another Math Problem</a:t>
            </a:r>
            <a:endParaRPr lang="en-GB"/>
          </a:p>
        </p:txBody>
      </p:sp>
      <p:sp>
        <p:nvSpPr>
          <p:cNvPr id="1256" name="Google Shape;1256;p80"/>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Earlier, we showed that log(N!) ∈ Ω(N log N) using the proof below.</a:t>
            </a:r>
            <a:endParaRPr lang="en-GB"/>
          </a:p>
          <a:p>
            <a:pPr marL="457200" lvl="0" indent="-342900" algn="l" rtl="0">
              <a:spcBef>
                <a:spcPts val="600"/>
              </a:spcBef>
              <a:spcAft>
                <a:spcPts val="0"/>
              </a:spcAft>
              <a:buSzPts val="1800"/>
              <a:buChar char="●"/>
            </a:pPr>
            <a:r>
              <a:rPr lang="en-GB"/>
              <a:t>In other words, log(N!) grows at least as quickly as N log N.</a:t>
            </a:r>
            <a:endParaRPr lang="en-GB"/>
          </a:p>
        </p:txBody>
      </p:sp>
      <p:sp>
        <p:nvSpPr>
          <p:cNvPr id="1257" name="Google Shape;1257;p80"/>
          <p:cNvSpPr txBox="1"/>
          <p:nvPr/>
        </p:nvSpPr>
        <p:spPr>
          <a:xfrm>
            <a:off x="258275" y="2131975"/>
            <a:ext cx="8229600" cy="2939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800">
                <a:solidFill>
                  <a:schemeClr val="dk1"/>
                </a:solidFill>
                <a:latin typeface="Roboto" panose="02000000000000000000"/>
                <a:ea typeface="Roboto" panose="02000000000000000000"/>
                <a:cs typeface="Roboto" panose="02000000000000000000"/>
                <a:sym typeface="Roboto" panose="02000000000000000000"/>
              </a:rPr>
              <a:t>Proof from earlier that log(N!) ∈ Ω(N log N):</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60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We know that</a:t>
            </a:r>
            <a:r>
              <a:rPr lang="en-GB" sz="1800">
                <a:solidFill>
                  <a:schemeClr val="dk1"/>
                </a:solidFill>
                <a:latin typeface="Roboto" panose="02000000000000000000"/>
                <a:ea typeface="Roboto" panose="02000000000000000000"/>
                <a:cs typeface="Roboto" panose="02000000000000000000"/>
                <a:sym typeface="Roboto" panose="02000000000000000000"/>
              </a:rPr>
              <a:t> </a:t>
            </a:r>
            <a:r>
              <a:rPr lang="en-GB" sz="1800">
                <a:solidFill>
                  <a:schemeClr val="dk1"/>
                </a:solidFill>
                <a:latin typeface="Roboto" panose="02000000000000000000"/>
                <a:ea typeface="Roboto" panose="02000000000000000000"/>
                <a:cs typeface="Roboto" panose="02000000000000000000"/>
                <a:sym typeface="Roboto" panose="02000000000000000000"/>
              </a:rPr>
              <a:t>N! ≥ (N/2)</a:t>
            </a:r>
            <a:r>
              <a:rPr lang="en-GB" sz="1800" baseline="30000">
                <a:solidFill>
                  <a:schemeClr val="dk1"/>
                </a:solidFill>
                <a:latin typeface="Roboto" panose="02000000000000000000"/>
                <a:ea typeface="Roboto" panose="02000000000000000000"/>
                <a:cs typeface="Roboto" panose="02000000000000000000"/>
                <a:sym typeface="Roboto" panose="02000000000000000000"/>
              </a:rPr>
              <a:t>N/2</a:t>
            </a:r>
            <a:r>
              <a:rPr lang="en-GB" sz="1800">
                <a:solidFill>
                  <a:schemeClr val="dk1"/>
                </a:solidFill>
                <a:latin typeface="Roboto" panose="02000000000000000000"/>
                <a:ea typeface="Roboto" panose="02000000000000000000"/>
                <a:cs typeface="Roboto" panose="02000000000000000000"/>
                <a:sym typeface="Roboto" panose="02000000000000000000"/>
              </a:rPr>
              <a:t>.</a:t>
            </a:r>
            <a:endParaRPr sz="1800" baseline="300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Taking the log of both sides, we have that log(N!) ≥ log((N/2)</a:t>
            </a:r>
            <a:r>
              <a:rPr lang="en-GB" sz="1800" baseline="30000">
                <a:solidFill>
                  <a:schemeClr val="dk1"/>
                </a:solidFill>
                <a:latin typeface="Roboto" panose="02000000000000000000"/>
                <a:ea typeface="Roboto" panose="02000000000000000000"/>
                <a:cs typeface="Roboto" panose="02000000000000000000"/>
                <a:sym typeface="Roboto" panose="02000000000000000000"/>
              </a:rPr>
              <a:t>N/2</a:t>
            </a:r>
            <a:r>
              <a:rPr lang="en-GB" sz="1800">
                <a:solidFill>
                  <a:schemeClr val="dk1"/>
                </a:solidFill>
                <a:latin typeface="Roboto" panose="02000000000000000000"/>
                <a:ea typeface="Roboto" panose="02000000000000000000"/>
                <a:cs typeface="Roboto" panose="02000000000000000000"/>
                <a:sym typeface="Roboto" panose="02000000000000000000"/>
              </a:rPr>
              <a:t>).</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Bringing down the exponent we have that log(N!) ≥ N/2 log(N/2).</a:t>
            </a:r>
            <a:endParaRPr sz="1800">
              <a:solidFill>
                <a:schemeClr val="dk1"/>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chemeClr val="dk1"/>
              </a:buClr>
              <a:buSzPts val="1800"/>
              <a:buFont typeface="Roboto" panose="02000000000000000000"/>
              <a:buChar char="●"/>
            </a:pPr>
            <a:r>
              <a:rPr lang="en-GB" sz="1800">
                <a:solidFill>
                  <a:schemeClr val="dk1"/>
                </a:solidFill>
                <a:latin typeface="Roboto" panose="02000000000000000000"/>
                <a:ea typeface="Roboto" panose="02000000000000000000"/>
                <a:cs typeface="Roboto" panose="02000000000000000000"/>
                <a:sym typeface="Roboto" panose="02000000000000000000"/>
              </a:rPr>
              <a:t>Discarding unnecessary constants, we have log(N!) ∈ Ω(N log N)</a:t>
            </a:r>
            <a:endParaRPr sz="1800">
              <a:solidFill>
                <a:schemeClr val="dk1"/>
              </a:solidFill>
              <a:latin typeface="Roboto" panose="02000000000000000000"/>
              <a:ea typeface="Roboto" panose="02000000000000000000"/>
              <a:cs typeface="Roboto" panose="02000000000000000000"/>
              <a:sym typeface="Roboto" panose="02000000000000000000"/>
            </a:endParaRPr>
          </a:p>
        </p:txBody>
      </p:sp>
      <p:sp>
        <p:nvSpPr>
          <p:cNvPr id="1258" name="Google Shape;1258;p80"/>
          <p:cNvSpPr txBox="1"/>
          <p:nvPr/>
        </p:nvSpPr>
        <p:spPr>
          <a:xfrm>
            <a:off x="6885400" y="4019684"/>
            <a:ext cx="1989600" cy="8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E0712"/>
                </a:solidFill>
              </a:rPr>
              <a:t>Recall that changing base is just multiplying by a constant.</a:t>
            </a:r>
            <a:endParaRPr>
              <a:solidFill>
                <a:srgbClr val="BE0712"/>
              </a:solidFill>
            </a:endParaRPr>
          </a:p>
        </p:txBody>
      </p:sp>
      <p:cxnSp>
        <p:nvCxnSpPr>
          <p:cNvPr id="1259" name="Google Shape;1259;p80"/>
          <p:cNvCxnSpPr>
            <a:stCxn id="1258" idx="1"/>
          </p:cNvCxnSpPr>
          <p:nvPr/>
        </p:nvCxnSpPr>
        <p:spPr>
          <a:xfrm rot="10800000">
            <a:off x="6183400" y="3967034"/>
            <a:ext cx="702000" cy="459000"/>
          </a:xfrm>
          <a:prstGeom prst="straightConnector1">
            <a:avLst/>
          </a:prstGeom>
          <a:noFill/>
          <a:ln w="9525" cap="flat" cmpd="sng">
            <a:solidFill>
              <a:srgbClr val="BE0712"/>
            </a:solidFill>
            <a:prstDash val="solid"/>
            <a:round/>
            <a:headEnd type="none" w="med" len="med"/>
            <a:tailEnd type="triangl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263" name="Shape 1263"/>
        <p:cNvGrpSpPr/>
        <p:nvPr/>
      </p:nvGrpSpPr>
      <p:grpSpPr>
        <a:xfrm>
          <a:off x="0" y="0"/>
          <a:ext cx="0" cy="0"/>
          <a:chOff x="0" y="0"/>
          <a:chExt cx="0" cy="0"/>
        </a:xfrm>
      </p:grpSpPr>
      <p:sp>
        <p:nvSpPr>
          <p:cNvPr id="1264" name="Google Shape;1264;p8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Sorting Lower Bound (Finally)</a:t>
            </a:r>
            <a:endParaRPr lang="en-GB"/>
          </a:p>
        </p:txBody>
      </p:sp>
      <p:sp>
        <p:nvSpPr>
          <p:cNvPr id="1265" name="Google Shape;1265;p8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Since TUCS is Ω(lg N!) and lg N! is Ω(N log N), we have that </a:t>
            </a:r>
            <a:r>
              <a:rPr lang="en-GB" b="1"/>
              <a:t>TUCS is Ω(N log N).</a:t>
            </a:r>
            <a:endParaRPr b="1"/>
          </a:p>
          <a:p>
            <a:pPr marL="0" lvl="0" indent="0" algn="l" rtl="0">
              <a:spcBef>
                <a:spcPts val="600"/>
              </a:spcBef>
              <a:spcAft>
                <a:spcPts val="0"/>
              </a:spcAft>
              <a:buNone/>
            </a:pPr>
          </a:p>
          <a:p>
            <a:pPr marL="0" lvl="0" indent="0" algn="l" rtl="0">
              <a:spcBef>
                <a:spcPts val="600"/>
              </a:spcBef>
              <a:spcAft>
                <a:spcPts val="0"/>
              </a:spcAft>
              <a:buNone/>
            </a:pPr>
            <a:r>
              <a:rPr lang="en-GB" b="1"/>
              <a:t>Any comparison based sort requires at least order N log N comparisons in its worst case.</a:t>
            </a:r>
            <a:endParaRPr lang="en-GB" b="1"/>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a:p>
            <a:pPr marL="0" lvl="0" indent="0" algn="l" rtl="0">
              <a:spcBef>
                <a:spcPts val="600"/>
              </a:spcBef>
              <a:spcAft>
                <a:spcPts val="0"/>
              </a:spcAft>
              <a:buNone/>
            </a:pPr>
          </a:p>
        </p:txBody>
      </p:sp>
      <p:grpSp>
        <p:nvGrpSpPr>
          <p:cNvPr id="1266" name="Google Shape;1266;p81"/>
          <p:cNvGrpSpPr/>
          <p:nvPr/>
        </p:nvGrpSpPr>
        <p:grpSpPr>
          <a:xfrm>
            <a:off x="7702625" y="2674678"/>
            <a:ext cx="1387847" cy="1803497"/>
            <a:chOff x="7016825" y="1912678"/>
            <a:chExt cx="1387847" cy="1803497"/>
          </a:xfrm>
        </p:grpSpPr>
        <p:sp>
          <p:nvSpPr>
            <p:cNvPr id="1267" name="Google Shape;1267;p81"/>
            <p:cNvSpPr/>
            <p:nvPr/>
          </p:nvSpPr>
          <p:spPr>
            <a:xfrm>
              <a:off x="7016825" y="1962375"/>
              <a:ext cx="1372500" cy="16938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68" name="Google Shape;1268;p81"/>
            <p:cNvCxnSpPr/>
            <p:nvPr/>
          </p:nvCxnSpPr>
          <p:spPr>
            <a:xfrm>
              <a:off x="7400097" y="2399143"/>
              <a:ext cx="606000" cy="0"/>
            </a:xfrm>
            <a:prstGeom prst="straightConnector1">
              <a:avLst/>
            </a:prstGeom>
            <a:noFill/>
            <a:ln w="28575" cap="flat" cmpd="sng">
              <a:solidFill>
                <a:srgbClr val="BE0712"/>
              </a:solidFill>
              <a:prstDash val="solid"/>
              <a:round/>
              <a:headEnd type="none" w="med" len="med"/>
              <a:tailEnd type="none" w="med" len="med"/>
            </a:ln>
          </p:spPr>
        </p:cxnSp>
        <p:cxnSp>
          <p:nvCxnSpPr>
            <p:cNvPr id="1269" name="Google Shape;1269;p81"/>
            <p:cNvCxnSpPr/>
            <p:nvPr/>
          </p:nvCxnSpPr>
          <p:spPr>
            <a:xfrm>
              <a:off x="7721550" y="2407475"/>
              <a:ext cx="0" cy="865800"/>
            </a:xfrm>
            <a:prstGeom prst="straightConnector1">
              <a:avLst/>
            </a:prstGeom>
            <a:noFill/>
            <a:ln w="28575" cap="flat" cmpd="sng">
              <a:solidFill>
                <a:srgbClr val="BE0712"/>
              </a:solidFill>
              <a:prstDash val="solid"/>
              <a:round/>
              <a:headEnd type="none" w="med" len="med"/>
              <a:tailEnd type="none" w="med" len="med"/>
            </a:ln>
          </p:spPr>
        </p:cxnSp>
        <p:cxnSp>
          <p:nvCxnSpPr>
            <p:cNvPr id="1270" name="Google Shape;1270;p81"/>
            <p:cNvCxnSpPr/>
            <p:nvPr/>
          </p:nvCxnSpPr>
          <p:spPr>
            <a:xfrm>
              <a:off x="7406197" y="3264618"/>
              <a:ext cx="606000" cy="0"/>
            </a:xfrm>
            <a:prstGeom prst="straightConnector1">
              <a:avLst/>
            </a:prstGeom>
            <a:noFill/>
            <a:ln w="28575" cap="flat" cmpd="sng">
              <a:solidFill>
                <a:srgbClr val="BE0712"/>
              </a:solidFill>
              <a:prstDash val="solid"/>
              <a:round/>
              <a:headEnd type="none" w="med" len="med"/>
              <a:tailEnd type="none" w="med" len="med"/>
            </a:ln>
          </p:spPr>
        </p:cxnSp>
        <p:sp>
          <p:nvSpPr>
            <p:cNvPr id="1271" name="Google Shape;1271;p81"/>
            <p:cNvSpPr txBox="1"/>
            <p:nvPr/>
          </p:nvSpPr>
          <p:spPr>
            <a:xfrm>
              <a:off x="7113713" y="1912678"/>
              <a:ext cx="12396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rgbClr val="BE0712"/>
                  </a:solidFill>
                  <a:latin typeface="Roboto" panose="02000000000000000000"/>
                  <a:ea typeface="Roboto" panose="02000000000000000000"/>
                  <a:cs typeface="Roboto" panose="02000000000000000000"/>
                  <a:sym typeface="Roboto" panose="02000000000000000000"/>
                </a:rPr>
                <a:t>O(N log N)</a:t>
              </a:r>
              <a:endParaRPr sz="1600">
                <a:solidFill>
                  <a:srgbClr val="BE0712"/>
                </a:solidFill>
                <a:latin typeface="Roboto" panose="02000000000000000000"/>
                <a:ea typeface="Roboto" panose="02000000000000000000"/>
                <a:cs typeface="Roboto" panose="02000000000000000000"/>
                <a:sym typeface="Roboto" panose="02000000000000000000"/>
              </a:endParaRPr>
            </a:p>
          </p:txBody>
        </p:sp>
        <p:sp>
          <p:nvSpPr>
            <p:cNvPr id="1272" name="Google Shape;1272;p81"/>
            <p:cNvSpPr txBox="1"/>
            <p:nvPr/>
          </p:nvSpPr>
          <p:spPr>
            <a:xfrm>
              <a:off x="7165072" y="3163575"/>
              <a:ext cx="12396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rgbClr val="BE0712"/>
                  </a:solidFill>
                  <a:latin typeface="Roboto" panose="02000000000000000000"/>
                  <a:ea typeface="Roboto" panose="02000000000000000000"/>
                  <a:cs typeface="Roboto" panose="02000000000000000000"/>
                  <a:sym typeface="Roboto" panose="02000000000000000000"/>
                </a:rPr>
                <a:t>Ω(N log N)</a:t>
              </a:r>
              <a:endParaRPr sz="1600">
                <a:solidFill>
                  <a:srgbClr val="BE0712"/>
                </a:solidFill>
                <a:latin typeface="Roboto" panose="02000000000000000000"/>
                <a:ea typeface="Roboto" panose="02000000000000000000"/>
                <a:cs typeface="Roboto" panose="02000000000000000000"/>
                <a:sym typeface="Roboto" panose="02000000000000000000"/>
              </a:endParaRPr>
            </a:p>
          </p:txBody>
        </p:sp>
      </p:grpSp>
      <p:sp>
        <p:nvSpPr>
          <p:cNvPr id="1273" name="Google Shape;1273;p81"/>
          <p:cNvSpPr txBox="1"/>
          <p:nvPr/>
        </p:nvSpPr>
        <p:spPr>
          <a:xfrm>
            <a:off x="7607600" y="4355100"/>
            <a:ext cx="1589100" cy="57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TUCS Worst</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 Case Θ </a:t>
            </a:r>
            <a:r>
              <a:rPr lang="en-GB">
                <a:solidFill>
                  <a:schemeClr val="dk1"/>
                </a:solidFill>
                <a:latin typeface="Roboto" panose="02000000000000000000"/>
                <a:ea typeface="Roboto" panose="02000000000000000000"/>
                <a:cs typeface="Roboto" panose="02000000000000000000"/>
                <a:sym typeface="Roboto" panose="02000000000000000000"/>
              </a:rPr>
              <a:t>Runtime</a:t>
            </a:r>
            <a:r>
              <a:rPr lang="en-GB">
                <a:latin typeface="Roboto" panose="02000000000000000000"/>
                <a:ea typeface="Roboto" panose="02000000000000000000"/>
                <a:cs typeface="Roboto" panose="02000000000000000000"/>
                <a:sym typeface="Roboto" panose="02000000000000000000"/>
              </a:rPr>
              <a:t> </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277" name="Shape 1277"/>
        <p:cNvGrpSpPr/>
        <p:nvPr/>
      </p:nvGrpSpPr>
      <p:grpSpPr>
        <a:xfrm>
          <a:off x="0" y="0"/>
          <a:ext cx="0" cy="0"/>
          <a:chOff x="0" y="0"/>
          <a:chExt cx="0" cy="0"/>
        </a:xfrm>
      </p:grpSpPr>
      <p:sp>
        <p:nvSpPr>
          <p:cNvPr id="1278" name="Google Shape;1278;p8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Sorting Lower Bound (Finally)</a:t>
            </a:r>
            <a:endParaRPr lang="en-GB"/>
          </a:p>
        </p:txBody>
      </p:sp>
      <p:sp>
        <p:nvSpPr>
          <p:cNvPr id="1279" name="Google Shape;1279;p8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Since TUCS is Ω(lg N!) and lg N! is Ω(N log N), we have that </a:t>
            </a:r>
            <a:r>
              <a:rPr lang="en-GB" b="1"/>
              <a:t>TUCS is Ω(N log N).</a:t>
            </a:r>
            <a:endParaRPr b="1"/>
          </a:p>
          <a:p>
            <a:pPr marL="0" lvl="0" indent="0" algn="l" rtl="0">
              <a:spcBef>
                <a:spcPts val="600"/>
              </a:spcBef>
              <a:spcAft>
                <a:spcPts val="0"/>
              </a:spcAft>
              <a:buNone/>
            </a:pPr>
          </a:p>
          <a:p>
            <a:pPr marL="0" lvl="0" indent="0" algn="l" rtl="0">
              <a:spcBef>
                <a:spcPts val="600"/>
              </a:spcBef>
              <a:spcAft>
                <a:spcPts val="0"/>
              </a:spcAft>
              <a:buNone/>
            </a:pPr>
            <a:r>
              <a:rPr lang="en-GB" b="1"/>
              <a:t>Any comparison based sort requires at least order N log N comparisons in its worst case.</a:t>
            </a:r>
            <a:endParaRPr b="1"/>
          </a:p>
          <a:p>
            <a:pPr marL="0" lvl="0" indent="0" algn="l" rtl="0">
              <a:spcBef>
                <a:spcPts val="600"/>
              </a:spcBef>
              <a:spcAft>
                <a:spcPts val="0"/>
              </a:spcAft>
              <a:buNone/>
            </a:pPr>
          </a:p>
          <a:p>
            <a:pPr marL="0" lvl="0" indent="0" algn="l" rtl="0">
              <a:spcBef>
                <a:spcPts val="600"/>
              </a:spcBef>
              <a:spcAft>
                <a:spcPts val="0"/>
              </a:spcAft>
              <a:buNone/>
            </a:pPr>
            <a:r>
              <a:rPr lang="en-GB"/>
              <a:t>Proof summary:</a:t>
            </a:r>
            <a:endParaRPr lang="en-GB"/>
          </a:p>
          <a:p>
            <a:pPr marL="457200" lvl="0" indent="-342900" algn="l" rtl="0">
              <a:spcBef>
                <a:spcPts val="600"/>
              </a:spcBef>
              <a:spcAft>
                <a:spcPts val="0"/>
              </a:spcAft>
              <a:buSzPts val="1800"/>
              <a:buChar char="●"/>
            </a:pPr>
            <a:r>
              <a:rPr lang="en-GB"/>
              <a:t>Puppy, cat, dog is Ω(lg N!), i.e. requires lg N! comparisons.</a:t>
            </a:r>
            <a:endParaRPr lang="en-GB"/>
          </a:p>
          <a:p>
            <a:pPr marL="457200" lvl="0" indent="-342900" algn="l" rtl="0">
              <a:spcBef>
                <a:spcPts val="0"/>
              </a:spcBef>
              <a:spcAft>
                <a:spcPts val="0"/>
              </a:spcAft>
              <a:buSzPts val="1800"/>
              <a:buChar char="●"/>
            </a:pPr>
            <a:r>
              <a:rPr lang="en-GB"/>
              <a:t>TUCS can solve puppy, cat, dog, and thus takes Ω(lg N!) compares.</a:t>
            </a:r>
            <a:endParaRPr lang="en-GB"/>
          </a:p>
          <a:p>
            <a:pPr marL="457200" lvl="0" indent="-342900" algn="l" rtl="0">
              <a:spcBef>
                <a:spcPts val="600"/>
              </a:spcBef>
              <a:spcAft>
                <a:spcPts val="0"/>
              </a:spcAft>
              <a:buSzPts val="1800"/>
              <a:buChar char="●"/>
            </a:pPr>
            <a:r>
              <a:rPr lang="en-GB"/>
              <a:t>lg(N!) is Ω(N log N)</a:t>
            </a:r>
            <a:endParaRPr lang="en-GB"/>
          </a:p>
          <a:p>
            <a:pPr marL="914400" lvl="1" indent="-342900" algn="l" rtl="0">
              <a:spcBef>
                <a:spcPts val="0"/>
              </a:spcBef>
              <a:spcAft>
                <a:spcPts val="0"/>
              </a:spcAft>
              <a:buSzPts val="1800"/>
              <a:buChar char="○"/>
            </a:pPr>
            <a:r>
              <a:rPr lang="en-GB"/>
              <a:t>This was because N! is Ω(N/2)</a:t>
            </a:r>
            <a:r>
              <a:rPr lang="en-GB" baseline="30000"/>
              <a:t>N/2  </a:t>
            </a:r>
            <a:r>
              <a:rPr lang="en-GB"/>
              <a:t> </a:t>
            </a:r>
            <a:endParaRPr lang="en-GB"/>
          </a:p>
          <a:p>
            <a:pPr marL="0" lvl="0" indent="0" algn="l" rtl="0">
              <a:spcBef>
                <a:spcPts val="600"/>
              </a:spcBef>
              <a:spcAft>
                <a:spcPts val="0"/>
              </a:spcAft>
              <a:buNone/>
            </a:pPr>
          </a:p>
          <a:p>
            <a:pPr marL="0" lvl="0" indent="0" algn="l" rtl="0">
              <a:spcBef>
                <a:spcPts val="600"/>
              </a:spcBef>
              <a:spcAft>
                <a:spcPts val="0"/>
              </a:spcAft>
              <a:buNone/>
            </a:pPr>
            <a:r>
              <a:rPr lang="en-GB"/>
              <a:t>Informally: TUCS ≥ puppy, cat, dog ≥ log N! ≥ N log N </a:t>
            </a:r>
            <a:endParaRPr lang="en-GB"/>
          </a:p>
        </p:txBody>
      </p:sp>
      <p:grpSp>
        <p:nvGrpSpPr>
          <p:cNvPr id="1280" name="Google Shape;1280;p82"/>
          <p:cNvGrpSpPr/>
          <p:nvPr/>
        </p:nvGrpSpPr>
        <p:grpSpPr>
          <a:xfrm>
            <a:off x="7702625" y="2674678"/>
            <a:ext cx="1387847" cy="1803497"/>
            <a:chOff x="7016825" y="1912678"/>
            <a:chExt cx="1387847" cy="1803497"/>
          </a:xfrm>
        </p:grpSpPr>
        <p:sp>
          <p:nvSpPr>
            <p:cNvPr id="1281" name="Google Shape;1281;p82"/>
            <p:cNvSpPr/>
            <p:nvPr/>
          </p:nvSpPr>
          <p:spPr>
            <a:xfrm>
              <a:off x="7016825" y="1962375"/>
              <a:ext cx="1372500" cy="1693800"/>
            </a:xfrm>
            <a:prstGeom prst="rect">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82" name="Google Shape;1282;p82"/>
            <p:cNvCxnSpPr/>
            <p:nvPr/>
          </p:nvCxnSpPr>
          <p:spPr>
            <a:xfrm>
              <a:off x="7400097" y="2399143"/>
              <a:ext cx="606000" cy="0"/>
            </a:xfrm>
            <a:prstGeom prst="straightConnector1">
              <a:avLst/>
            </a:prstGeom>
            <a:noFill/>
            <a:ln w="28575" cap="flat" cmpd="sng">
              <a:solidFill>
                <a:srgbClr val="BE0712"/>
              </a:solidFill>
              <a:prstDash val="solid"/>
              <a:round/>
              <a:headEnd type="none" w="med" len="med"/>
              <a:tailEnd type="none" w="med" len="med"/>
            </a:ln>
          </p:spPr>
        </p:cxnSp>
        <p:cxnSp>
          <p:nvCxnSpPr>
            <p:cNvPr id="1283" name="Google Shape;1283;p82"/>
            <p:cNvCxnSpPr/>
            <p:nvPr/>
          </p:nvCxnSpPr>
          <p:spPr>
            <a:xfrm>
              <a:off x="7721550" y="2407475"/>
              <a:ext cx="0" cy="865800"/>
            </a:xfrm>
            <a:prstGeom prst="straightConnector1">
              <a:avLst/>
            </a:prstGeom>
            <a:noFill/>
            <a:ln w="28575" cap="flat" cmpd="sng">
              <a:solidFill>
                <a:srgbClr val="BE0712"/>
              </a:solidFill>
              <a:prstDash val="solid"/>
              <a:round/>
              <a:headEnd type="none" w="med" len="med"/>
              <a:tailEnd type="none" w="med" len="med"/>
            </a:ln>
          </p:spPr>
        </p:cxnSp>
        <p:cxnSp>
          <p:nvCxnSpPr>
            <p:cNvPr id="1284" name="Google Shape;1284;p82"/>
            <p:cNvCxnSpPr/>
            <p:nvPr/>
          </p:nvCxnSpPr>
          <p:spPr>
            <a:xfrm>
              <a:off x="7406197" y="3264618"/>
              <a:ext cx="606000" cy="0"/>
            </a:xfrm>
            <a:prstGeom prst="straightConnector1">
              <a:avLst/>
            </a:prstGeom>
            <a:noFill/>
            <a:ln w="28575" cap="flat" cmpd="sng">
              <a:solidFill>
                <a:srgbClr val="BE0712"/>
              </a:solidFill>
              <a:prstDash val="solid"/>
              <a:round/>
              <a:headEnd type="none" w="med" len="med"/>
              <a:tailEnd type="none" w="med" len="med"/>
            </a:ln>
          </p:spPr>
        </p:cxnSp>
        <p:sp>
          <p:nvSpPr>
            <p:cNvPr id="1285" name="Google Shape;1285;p82"/>
            <p:cNvSpPr txBox="1"/>
            <p:nvPr/>
          </p:nvSpPr>
          <p:spPr>
            <a:xfrm>
              <a:off x="7113713" y="1912678"/>
              <a:ext cx="12396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rgbClr val="BE0712"/>
                  </a:solidFill>
                  <a:latin typeface="Roboto" panose="02000000000000000000"/>
                  <a:ea typeface="Roboto" panose="02000000000000000000"/>
                  <a:cs typeface="Roboto" panose="02000000000000000000"/>
                  <a:sym typeface="Roboto" panose="02000000000000000000"/>
                </a:rPr>
                <a:t>O(N log N)</a:t>
              </a:r>
              <a:endParaRPr sz="1600">
                <a:solidFill>
                  <a:srgbClr val="BE0712"/>
                </a:solidFill>
                <a:latin typeface="Roboto" panose="02000000000000000000"/>
                <a:ea typeface="Roboto" panose="02000000000000000000"/>
                <a:cs typeface="Roboto" panose="02000000000000000000"/>
                <a:sym typeface="Roboto" panose="02000000000000000000"/>
              </a:endParaRPr>
            </a:p>
          </p:txBody>
        </p:sp>
        <p:sp>
          <p:nvSpPr>
            <p:cNvPr id="1286" name="Google Shape;1286;p82"/>
            <p:cNvSpPr txBox="1"/>
            <p:nvPr/>
          </p:nvSpPr>
          <p:spPr>
            <a:xfrm>
              <a:off x="7165072" y="3163575"/>
              <a:ext cx="1239600" cy="5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rgbClr val="BE0712"/>
                  </a:solidFill>
                  <a:latin typeface="Roboto" panose="02000000000000000000"/>
                  <a:ea typeface="Roboto" panose="02000000000000000000"/>
                  <a:cs typeface="Roboto" panose="02000000000000000000"/>
                  <a:sym typeface="Roboto" panose="02000000000000000000"/>
                </a:rPr>
                <a:t>Ω(N log N)</a:t>
              </a:r>
              <a:endParaRPr sz="1600">
                <a:solidFill>
                  <a:srgbClr val="BE0712"/>
                </a:solidFill>
                <a:latin typeface="Roboto" panose="02000000000000000000"/>
                <a:ea typeface="Roboto" panose="02000000000000000000"/>
                <a:cs typeface="Roboto" panose="02000000000000000000"/>
                <a:sym typeface="Roboto" panose="02000000000000000000"/>
              </a:endParaRPr>
            </a:p>
          </p:txBody>
        </p:sp>
      </p:grpSp>
      <p:sp>
        <p:nvSpPr>
          <p:cNvPr id="1287" name="Google Shape;1287;p82"/>
          <p:cNvSpPr txBox="1"/>
          <p:nvPr/>
        </p:nvSpPr>
        <p:spPr>
          <a:xfrm>
            <a:off x="7607600" y="4355100"/>
            <a:ext cx="1589100" cy="57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TUCS Worst</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 Case Θ </a:t>
            </a:r>
            <a:r>
              <a:rPr lang="en-GB">
                <a:solidFill>
                  <a:schemeClr val="dk1"/>
                </a:solidFill>
                <a:latin typeface="Roboto" panose="02000000000000000000"/>
                <a:ea typeface="Roboto" panose="02000000000000000000"/>
                <a:cs typeface="Roboto" panose="02000000000000000000"/>
                <a:sym typeface="Roboto" panose="02000000000000000000"/>
              </a:rPr>
              <a:t>Runtime</a:t>
            </a:r>
            <a:r>
              <a:rPr lang="en-GB">
                <a:latin typeface="Roboto" panose="02000000000000000000"/>
                <a:ea typeface="Roboto" panose="02000000000000000000"/>
                <a:cs typeface="Roboto" panose="02000000000000000000"/>
                <a:sym typeface="Roboto" panose="02000000000000000000"/>
              </a:rPr>
              <a:t> </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Comparison </a:t>
            </a:r>
            <a:r>
              <a:rPr lang="en-GB"/>
              <a:t>Sorts (My Answer)</a:t>
            </a:r>
            <a:endParaRPr lang="en-GB"/>
          </a:p>
        </p:txBody>
      </p:sp>
      <p:sp>
        <p:nvSpPr>
          <p:cNvPr id="183" name="Google Shape;183;p29"/>
          <p:cNvSpPr txBox="1"/>
          <p:nvPr>
            <p:ph type="body" idx="1"/>
          </p:nvPr>
        </p:nvSpPr>
        <p:spPr>
          <a:xfrm>
            <a:off x="107044" y="402200"/>
            <a:ext cx="8520600" cy="3416400"/>
          </a:xfrm>
          <a:prstGeom prst="rect">
            <a:avLst/>
          </a:prstGeom>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en-GB"/>
              <a:t>For today, we'll only consider comparison sorts, which sort a list of items using only two operations:</a:t>
            </a:r>
            <a:endParaRPr lang="en-GB"/>
          </a:p>
          <a:p>
            <a:pPr marL="457200" lvl="0" indent="-342900" algn="l" rtl="0">
              <a:spcBef>
                <a:spcPts val="600"/>
              </a:spcBef>
              <a:spcAft>
                <a:spcPts val="0"/>
              </a:spcAft>
              <a:buSzPts val="1800"/>
              <a:buChar char="●"/>
            </a:pPr>
            <a:r>
              <a:rPr lang="en-GB"/>
              <a:t>compareTo, which compares two items and says which one is greater</a:t>
            </a:r>
            <a:endParaRPr lang="en-GB"/>
          </a:p>
          <a:p>
            <a:pPr marL="457200" lvl="0" indent="-342900" algn="l" rtl="0">
              <a:spcBef>
                <a:spcPts val="0"/>
              </a:spcBef>
              <a:spcAft>
                <a:spcPts val="0"/>
              </a:spcAft>
              <a:buSzPts val="1800"/>
              <a:buChar char="●"/>
            </a:pPr>
            <a:r>
              <a:rPr lang="en-GB"/>
              <a:t>swap, which swaps the indices of two items in the array</a:t>
            </a:r>
            <a:endParaRPr lang="en-GB"/>
          </a:p>
          <a:p>
            <a:pPr marL="0" lvl="0" indent="0" algn="l" rtl="0">
              <a:spcBef>
                <a:spcPts val="600"/>
              </a:spcBef>
              <a:spcAft>
                <a:spcPts val="0"/>
              </a:spcAft>
              <a:buNone/>
            </a:pPr>
            <a:r>
              <a:rPr lang="en-GB"/>
              <a:t>This allows our sorting algorithm to work on any Comparable object</a:t>
            </a:r>
            <a:endParaRPr lang="en-GB"/>
          </a:p>
          <a:p>
            <a:pPr marL="0" lvl="0" indent="0" algn="l" rtl="0">
              <a:spcBef>
                <a:spcPts val="600"/>
              </a:spcBef>
              <a:spcAft>
                <a:spcPts val="0"/>
              </a:spcAft>
              <a:buNone/>
            </a:pPr>
            <a:r>
              <a:rPr lang="en-GB"/>
              <a:t>Examples of comparison sorts (ones highlighted in blue haven't been covered yet): Heapsort, Mergesort, Quicksort, Insertion Sort, Selection Sort, </a:t>
            </a:r>
            <a:r>
              <a:rPr lang="en-GB">
                <a:highlight>
                  <a:srgbClr val="00FFFF"/>
                </a:highlight>
              </a:rPr>
              <a:t>Bubble Sort</a:t>
            </a:r>
            <a:r>
              <a:rPr lang="en-GB">
                <a:highlight>
                  <a:srgbClr val="0000FF"/>
                </a:highlight>
              </a:rPr>
              <a:t> </a:t>
            </a:r>
            <a:endParaRPr>
              <a:highlight>
                <a:srgbClr val="0000FF"/>
              </a:highlight>
            </a:endParaRPr>
          </a:p>
          <a:p>
            <a:pPr marL="0" lvl="0" indent="0" algn="l" rtl="0">
              <a:spcBef>
                <a:spcPts val="600"/>
              </a:spcBef>
              <a:spcAft>
                <a:spcPts val="0"/>
              </a:spcAft>
              <a:buNone/>
            </a:pPr>
            <a:r>
              <a:rPr lang="en-GB">
                <a:highlight>
                  <a:schemeClr val="lt1"/>
                </a:highlight>
              </a:rPr>
              <a:t>Examples of non-comparison sorts: </a:t>
            </a:r>
            <a:r>
              <a:rPr lang="en-GB">
                <a:highlight>
                  <a:srgbClr val="00FFFF"/>
                </a:highlight>
              </a:rPr>
              <a:t>Radix Sort, Sleepsort, Gravity Sort, BOGOsort</a:t>
            </a:r>
            <a:endParaRPr>
              <a:highlight>
                <a:srgbClr val="00FFFF"/>
              </a:highligh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291" name="Shape 1291"/>
        <p:cNvGrpSpPr/>
        <p:nvPr/>
      </p:nvGrpSpPr>
      <p:grpSpPr>
        <a:xfrm>
          <a:off x="0" y="0"/>
          <a:ext cx="0" cy="0"/>
          <a:chOff x="0" y="0"/>
          <a:chExt cx="0" cy="0"/>
        </a:xfrm>
      </p:grpSpPr>
      <p:sp>
        <p:nvSpPr>
          <p:cNvPr id="1292" name="Google Shape;1292;p8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Optimality</a:t>
            </a:r>
            <a:endParaRPr lang="en-GB"/>
          </a:p>
        </p:txBody>
      </p:sp>
      <p:sp>
        <p:nvSpPr>
          <p:cNvPr id="1293" name="Google Shape;1293;p83"/>
          <p:cNvSpPr txBox="1"/>
          <p:nvPr/>
        </p:nvSpPr>
        <p:spPr>
          <a:xfrm>
            <a:off x="236475" y="2924500"/>
            <a:ext cx="8421300" cy="168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The punchline:</a:t>
            </a:r>
            <a:endParaRPr sz="2000">
              <a:latin typeface="Calibri" panose="020F0502020204030204"/>
              <a:ea typeface="Calibri" panose="020F0502020204030204"/>
              <a:cs typeface="Calibri" panose="020F0502020204030204"/>
              <a:sym typeface="Calibri" panose="020F0502020204030204"/>
            </a:endParaRPr>
          </a:p>
          <a:p>
            <a:pPr marL="457200" lvl="0" indent="-355600" algn="l" rtl="0">
              <a:spcBef>
                <a:spcPts val="0"/>
              </a:spcBef>
              <a:spcAft>
                <a:spcPts val="0"/>
              </a:spcAft>
              <a:buSzPts val="2000"/>
              <a:buFont typeface="Calibri" panose="020F0502020204030204"/>
              <a:buChar char="●"/>
            </a:pPr>
            <a:r>
              <a:rPr lang="en-GB" sz="2000">
                <a:latin typeface="Calibri" panose="020F0502020204030204"/>
                <a:ea typeface="Calibri" panose="020F0502020204030204"/>
                <a:cs typeface="Calibri" panose="020F0502020204030204"/>
                <a:sym typeface="Calibri" panose="020F0502020204030204"/>
              </a:rPr>
              <a:t>Our best sorts have achieved absolute asymptotic optimality.</a:t>
            </a:r>
            <a:endParaRPr sz="2000">
              <a:latin typeface="Calibri" panose="020F0502020204030204"/>
              <a:ea typeface="Calibri" panose="020F0502020204030204"/>
              <a:cs typeface="Calibri" panose="020F0502020204030204"/>
              <a:sym typeface="Calibri" panose="020F0502020204030204"/>
            </a:endParaRPr>
          </a:p>
          <a:p>
            <a:pPr marL="914400" lvl="1" indent="-355600" algn="l" rtl="0">
              <a:spcBef>
                <a:spcPts val="0"/>
              </a:spcBef>
              <a:spcAft>
                <a:spcPts val="0"/>
              </a:spcAft>
              <a:buSzPts val="2000"/>
              <a:buFont typeface="Calibri" panose="020F0502020204030204"/>
              <a:buChar char="○"/>
            </a:pPr>
            <a:r>
              <a:rPr lang="en-GB" sz="2000">
                <a:latin typeface="Calibri" panose="020F0502020204030204"/>
                <a:ea typeface="Calibri" panose="020F0502020204030204"/>
                <a:cs typeface="Calibri" panose="020F0502020204030204"/>
                <a:sym typeface="Calibri" panose="020F0502020204030204"/>
              </a:rPr>
              <a:t>Mathematically impossible to sort using fewer comparisons.</a:t>
            </a:r>
            <a:endParaRPr sz="2000">
              <a:latin typeface="Calibri" panose="020F0502020204030204"/>
              <a:ea typeface="Calibri" panose="020F0502020204030204"/>
              <a:cs typeface="Calibri" panose="020F0502020204030204"/>
              <a:sym typeface="Calibri" panose="020F0502020204030204"/>
            </a:endParaRPr>
          </a:p>
          <a:p>
            <a:pPr marL="914400" lvl="1" indent="-355600" algn="l" rtl="0">
              <a:spcBef>
                <a:spcPts val="0"/>
              </a:spcBef>
              <a:spcAft>
                <a:spcPts val="0"/>
              </a:spcAft>
              <a:buSzPts val="2000"/>
              <a:buFont typeface="Calibri" panose="020F0502020204030204"/>
              <a:buChar char="○"/>
            </a:pPr>
            <a:r>
              <a:rPr lang="en-GB" sz="2000">
                <a:latin typeface="Calibri" panose="020F0502020204030204"/>
                <a:ea typeface="Calibri" panose="020F0502020204030204"/>
                <a:cs typeface="Calibri" panose="020F0502020204030204"/>
                <a:sym typeface="Calibri" panose="020F0502020204030204"/>
              </a:rPr>
              <a:t>Note: Randomized quicksort is only probabilistically optimal, but the probability is extremely high for even modest N. Are you worried about quantum teleportation? Then don’t worry about Quicksort.</a:t>
            </a:r>
            <a:endParaRPr sz="2000">
              <a:latin typeface="Calibri" panose="020F0502020204030204"/>
              <a:ea typeface="Calibri" panose="020F0502020204030204"/>
              <a:cs typeface="Calibri" panose="020F0502020204030204"/>
              <a:sym typeface="Calibri" panose="020F0502020204030204"/>
            </a:endParaRPr>
          </a:p>
        </p:txBody>
      </p:sp>
      <p:graphicFrame>
        <p:nvGraphicFramePr>
          <p:cNvPr id="1294" name="Google Shape;1294;p83"/>
          <p:cNvGraphicFramePr/>
          <p:nvPr/>
        </p:nvGraphicFramePr>
        <p:xfrm>
          <a:off x="810464" y="808414"/>
          <a:ext cx="7677900" cy="3000000"/>
        </p:xfrm>
        <a:graphic>
          <a:graphicData uri="http://schemas.openxmlformats.org/drawingml/2006/table">
            <a:tbl>
              <a:tblPr>
                <a:noFill/>
                <a:tableStyleId>{A7054088-44C9-4583-AE68-05B3BA41CC45}</a:tableStyleId>
              </a:tblPr>
              <a:tblGrid>
                <a:gridCol w="1740050"/>
                <a:gridCol w="906625"/>
                <a:gridCol w="1813075"/>
                <a:gridCol w="1769800"/>
                <a:gridCol w="1448350"/>
              </a:tblGrid>
              <a:tr h="396200">
                <a:tc>
                  <a:txBody>
                    <a:bodyPr/>
                    <a:lstStyle/>
                    <a:p>
                      <a:pPr marL="0" lvl="0" indent="0" algn="l"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Memory</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 Compares</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Notes</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Stable?</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r>
              <a:tr h="396200">
                <a:tc>
                  <a:txBody>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Heapsort</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Θ(1)</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Θ(N log N)</a:t>
                      </a:r>
                      <a:endParaRPr>
                        <a:latin typeface="Roboto" panose="02000000000000000000"/>
                        <a:ea typeface="Roboto" panose="02000000000000000000"/>
                        <a:cs typeface="Roboto" panose="02000000000000000000"/>
                        <a:sym typeface="Roboto" panose="02000000000000000000"/>
                      </a:endParaRPr>
                    </a:p>
                  </a:txBody>
                  <a:tcPr marL="91425" marR="91425" marT="91425" marB="91425">
                    <a:solidFill>
                      <a:srgbClr val="C9DAF8"/>
                    </a:solidFill>
                  </a:tcPr>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Bad caching (61C)</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No</a:t>
                      </a:r>
                      <a:endParaRPr>
                        <a:solidFill>
                          <a:schemeClr val="dk1"/>
                        </a:solidFill>
                        <a:latin typeface="Roboto" panose="02000000000000000000"/>
                        <a:ea typeface="Roboto" panose="02000000000000000000"/>
                        <a:cs typeface="Roboto" panose="02000000000000000000"/>
                        <a:sym typeface="Roboto" panose="02000000000000000000"/>
                      </a:endParaRPr>
                    </a:p>
                  </a:txBody>
                  <a:tcPr marL="91425" marR="91425" marT="91425" marB="91425"/>
                </a:tc>
              </a:tr>
              <a:tr h="381000">
                <a:tc>
                  <a:txBody>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Insertion</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Θ(1)</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Θ(N</a:t>
                      </a:r>
                      <a:r>
                        <a:rPr lang="en-GB" baseline="30000">
                          <a:solidFill>
                            <a:schemeClr val="dk1"/>
                          </a:solidFill>
                          <a:latin typeface="Roboto" panose="02000000000000000000"/>
                          <a:ea typeface="Roboto" panose="02000000000000000000"/>
                          <a:cs typeface="Roboto" panose="02000000000000000000"/>
                          <a:sym typeface="Roboto" panose="02000000000000000000"/>
                        </a:rPr>
                        <a:t>2</a:t>
                      </a:r>
                      <a:r>
                        <a:rPr lang="en-GB">
                          <a:solidFill>
                            <a:schemeClr val="dk1"/>
                          </a:solidFill>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Best for almost sorted and N &lt; 15</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Yes</a:t>
                      </a:r>
                      <a:endParaRPr>
                        <a:solidFill>
                          <a:schemeClr val="dk1"/>
                        </a:solidFill>
                        <a:latin typeface="Roboto" panose="02000000000000000000"/>
                        <a:ea typeface="Roboto" panose="02000000000000000000"/>
                        <a:cs typeface="Roboto" panose="02000000000000000000"/>
                        <a:sym typeface="Roboto" panose="02000000000000000000"/>
                      </a:endParaRPr>
                    </a:p>
                  </a:txBody>
                  <a:tcPr marL="91425" marR="91425" marT="91425" marB="91425"/>
                </a:tc>
              </a:tr>
              <a:tr h="396200">
                <a:tc>
                  <a:txBody>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Mergesort</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Θ(N)</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Θ(N log N)</a:t>
                      </a:r>
                      <a:endParaRPr>
                        <a:latin typeface="Roboto" panose="02000000000000000000"/>
                        <a:ea typeface="Roboto" panose="02000000000000000000"/>
                        <a:cs typeface="Roboto" panose="02000000000000000000"/>
                        <a:sym typeface="Roboto" panose="02000000000000000000"/>
                      </a:endParaRPr>
                    </a:p>
                  </a:txBody>
                  <a:tcPr marL="91425" marR="91425" marT="91425" marB="91425">
                    <a:solidFill>
                      <a:srgbClr val="C9DAF8"/>
                    </a:solidFill>
                  </a:tcPr>
                </a:tc>
                <a:tc>
                  <a:txBody>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Fastest stable sort</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Yes</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r>
              <a:tr h="381000">
                <a:tc>
                  <a:txBody>
                    <a:bodyPr/>
                    <a:lstStyle/>
                    <a:p>
                      <a:pPr marL="0" lvl="0" indent="0" algn="l"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Quicksort LTHS</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Θ(log N)</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Θ(N log N) expected</a:t>
                      </a:r>
                      <a:endParaRPr>
                        <a:latin typeface="Roboto" panose="02000000000000000000"/>
                        <a:ea typeface="Roboto" panose="02000000000000000000"/>
                        <a:cs typeface="Roboto" panose="02000000000000000000"/>
                        <a:sym typeface="Roboto" panose="02000000000000000000"/>
                      </a:endParaRPr>
                    </a:p>
                  </a:txBody>
                  <a:tcPr marL="91425" marR="91425" marT="91425" marB="91425">
                    <a:solidFill>
                      <a:srgbClr val="C9DAF8"/>
                    </a:solidFill>
                  </a:tcPr>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Fastest sort</a:t>
                      </a:r>
                      <a:endParaRPr>
                        <a:latin typeface="Roboto" panose="02000000000000000000"/>
                        <a:ea typeface="Roboto" panose="02000000000000000000"/>
                        <a:cs typeface="Roboto" panose="02000000000000000000"/>
                        <a:sym typeface="Roboto" panose="02000000000000000000"/>
                      </a:endParaRPr>
                    </a:p>
                  </a:txBody>
                  <a:tcPr marL="91425" marR="91425" marT="91425" marB="91425"/>
                </a:tc>
                <a:tc>
                  <a:txBody>
                    <a:bodyPr/>
                    <a:lstStyle/>
                    <a:p>
                      <a:pPr marL="0" lvl="0" indent="0" algn="l" rtl="0">
                        <a:spcBef>
                          <a:spcPts val="0"/>
                        </a:spcBef>
                        <a:spcAft>
                          <a:spcPts val="0"/>
                        </a:spcAft>
                        <a:buNone/>
                      </a:pPr>
                      <a:r>
                        <a:rPr lang="en-GB">
                          <a:solidFill>
                            <a:schemeClr val="dk1"/>
                          </a:solidFill>
                          <a:latin typeface="Roboto" panose="02000000000000000000"/>
                          <a:ea typeface="Roboto" panose="02000000000000000000"/>
                          <a:cs typeface="Roboto" panose="02000000000000000000"/>
                          <a:sym typeface="Roboto" panose="02000000000000000000"/>
                        </a:rPr>
                        <a:t>No</a:t>
                      </a:r>
                      <a:endParaRPr>
                        <a:solidFill>
                          <a:schemeClr val="dk1"/>
                        </a:solidFill>
                        <a:latin typeface="Roboto" panose="02000000000000000000"/>
                        <a:ea typeface="Roboto" panose="02000000000000000000"/>
                        <a:cs typeface="Roboto" panose="02000000000000000000"/>
                        <a:sym typeface="Roboto" panose="02000000000000000000"/>
                      </a:endParaRPr>
                    </a:p>
                  </a:txBody>
                  <a:tcPr marL="91425" marR="91425" marT="91425" marB="91425"/>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298" name="Shape 1298"/>
        <p:cNvGrpSpPr/>
        <p:nvPr/>
      </p:nvGrpSpPr>
      <p:grpSpPr>
        <a:xfrm>
          <a:off x="0" y="0"/>
          <a:ext cx="0" cy="0"/>
          <a:chOff x="0" y="0"/>
          <a:chExt cx="0" cy="0"/>
        </a:xfrm>
      </p:grpSpPr>
      <p:sp>
        <p:nvSpPr>
          <p:cNvPr id="1299" name="Google Shape;1299;p8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Next Time...</a:t>
            </a:r>
            <a:endParaRPr lang="en-GB"/>
          </a:p>
        </p:txBody>
      </p:sp>
      <p:sp>
        <p:nvSpPr>
          <p:cNvPr id="1300" name="Google Shape;1300;p84"/>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Today we proved that any sort that uses comparisons has runtime Ω(N log N). </a:t>
            </a:r>
            <a:endParaRPr lang="en-GB"/>
          </a:p>
          <a:p>
            <a:pPr marL="0" lvl="0" indent="0" algn="l" rtl="0">
              <a:spcBef>
                <a:spcPts val="0"/>
              </a:spcBef>
              <a:spcAft>
                <a:spcPts val="0"/>
              </a:spcAft>
              <a:buNone/>
            </a:pPr>
          </a:p>
          <a:p>
            <a:pPr marL="0" lvl="0" indent="0" algn="l" rtl="0">
              <a:spcBef>
                <a:spcPts val="0"/>
              </a:spcBef>
              <a:spcAft>
                <a:spcPts val="0"/>
              </a:spcAft>
              <a:buNone/>
            </a:pPr>
            <a:r>
              <a:rPr lang="en-GB"/>
              <a:t>Next time we’ll discuss how we can sort in Θ(N) time.</a:t>
            </a:r>
            <a:endParaRPr lang="en-GB"/>
          </a:p>
          <a:p>
            <a:pPr marL="457200" lvl="0" indent="-342900" algn="l" rtl="0">
              <a:spcBef>
                <a:spcPts val="0"/>
              </a:spcBef>
              <a:spcAft>
                <a:spcPts val="0"/>
              </a:spcAft>
              <a:buSzPts val="1800"/>
              <a:buChar char="●"/>
            </a:pPr>
            <a:r>
              <a:rPr lang="en-GB"/>
              <a:t>Not impossible, just can’t be a comparison sort!</a:t>
            </a:r>
            <a:endParaRPr lang="en-GB"/>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304" name="Shape 1304"/>
        <p:cNvGrpSpPr/>
        <p:nvPr/>
      </p:nvGrpSpPr>
      <p:grpSpPr>
        <a:xfrm>
          <a:off x="0" y="0"/>
          <a:ext cx="0" cy="0"/>
          <a:chOff x="0" y="0"/>
          <a:chExt cx="0" cy="0"/>
        </a:xfrm>
      </p:grpSpPr>
      <p:sp>
        <p:nvSpPr>
          <p:cNvPr id="1305" name="Google Shape;1305;p85"/>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34, CS61B, Spring 2024</a:t>
            </a:r>
            <a:endParaRPr lang="en-GB"/>
          </a:p>
        </p:txBody>
      </p:sp>
      <p:sp>
        <p:nvSpPr>
          <p:cNvPr id="1306" name="Google Shape;1306;p85"/>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a:t>Goal: How Hard is Sorting?</a:t>
            </a:r>
            <a:endParaRPr lang="en-GB"/>
          </a:p>
          <a:p>
            <a:pPr marL="0" lvl="0" indent="0" algn="l" rtl="0">
              <a:spcBef>
                <a:spcPts val="600"/>
              </a:spcBef>
              <a:spcAft>
                <a:spcPts val="0"/>
              </a:spcAft>
              <a:buClr>
                <a:schemeClr val="dk1"/>
              </a:buClr>
              <a:buSzPts val="1100"/>
              <a:buFont typeface="Arial" panose="020B0604020202020204"/>
              <a:buNone/>
            </a:pPr>
            <a:r>
              <a:rPr lang="en-GB"/>
              <a:t>Math Problem Warmup</a:t>
            </a:r>
            <a:endParaRPr lang="en-GB"/>
          </a:p>
          <a:p>
            <a:pPr marL="0" lvl="0" indent="0" algn="l" rtl="0">
              <a:spcBef>
                <a:spcPts val="600"/>
              </a:spcBef>
              <a:spcAft>
                <a:spcPts val="0"/>
              </a:spcAft>
              <a:buClr>
                <a:schemeClr val="dk1"/>
              </a:buClr>
              <a:buSzPts val="1100"/>
              <a:buFont typeface="Arial" panose="020B0604020202020204"/>
              <a:buNone/>
            </a:pPr>
            <a:r>
              <a:rPr lang="en-GB"/>
              <a:t>Theoretical Bounds on Sorting</a:t>
            </a:r>
            <a:endParaRPr lang="en-GB"/>
          </a:p>
          <a:p>
            <a:pPr marL="457200" lvl="0" indent="-342900" algn="l" rtl="0">
              <a:spcBef>
                <a:spcPts val="600"/>
              </a:spcBef>
              <a:spcAft>
                <a:spcPts val="0"/>
              </a:spcAft>
              <a:buSzPts val="1800"/>
              <a:buChar char="•"/>
            </a:pPr>
            <a:r>
              <a:rPr lang="en-GB"/>
              <a:t>Simple Bounds for TUCS (the ultimate comparison sort)</a:t>
            </a:r>
            <a:endParaRPr lang="en-GB"/>
          </a:p>
          <a:p>
            <a:pPr marL="457200" lvl="0" indent="-342900" algn="l" rtl="0">
              <a:spcBef>
                <a:spcPts val="0"/>
              </a:spcBef>
              <a:spcAft>
                <a:spcPts val="0"/>
              </a:spcAft>
              <a:buSzPts val="1800"/>
              <a:buChar char="•"/>
            </a:pPr>
            <a:r>
              <a:rPr lang="en-GB"/>
              <a:t>Coin Puzzles</a:t>
            </a:r>
            <a:endParaRPr lang="en-GB"/>
          </a:p>
          <a:p>
            <a:pPr marL="457200" lvl="0" indent="-342900" algn="l" rtl="0">
              <a:spcBef>
                <a:spcPts val="0"/>
              </a:spcBef>
              <a:spcAft>
                <a:spcPts val="0"/>
              </a:spcAft>
              <a:buSzPts val="1800"/>
              <a:buChar char="•"/>
            </a:pPr>
            <a:r>
              <a:rPr lang="en-GB"/>
              <a:t>Puppy Cat Dog</a:t>
            </a:r>
            <a:endParaRPr lang="en-GB"/>
          </a:p>
          <a:p>
            <a:pPr marL="457200" lvl="0" indent="-342900" algn="l" rtl="0">
              <a:spcBef>
                <a:spcPts val="0"/>
              </a:spcBef>
              <a:spcAft>
                <a:spcPts val="0"/>
              </a:spcAft>
              <a:buSzPts val="1800"/>
              <a:buChar char="•"/>
            </a:pPr>
            <a:r>
              <a:rPr lang="en-GB"/>
              <a:t>The Sorting Lower Bound</a:t>
            </a:r>
            <a:endParaRPr lang="en-GB"/>
          </a:p>
          <a:p>
            <a:pPr marL="0" lvl="0" indent="0" algn="l" rtl="0">
              <a:spcBef>
                <a:spcPts val="600"/>
              </a:spcBef>
              <a:spcAft>
                <a:spcPts val="0"/>
              </a:spcAft>
              <a:buClr>
                <a:schemeClr val="dk1"/>
              </a:buClr>
              <a:buSzPts val="1100"/>
              <a:buFont typeface="Arial" panose="020B0604020202020204"/>
              <a:buNone/>
            </a:pPr>
            <a:r>
              <a:rPr lang="en-GB" b="1">
                <a:solidFill>
                  <a:schemeClr val="accent3"/>
                </a:solidFill>
                <a:latin typeface="Roboto" panose="02000000000000000000"/>
                <a:ea typeface="Roboto" panose="02000000000000000000"/>
                <a:cs typeface="Roboto" panose="02000000000000000000"/>
                <a:sym typeface="Roboto" panose="02000000000000000000"/>
              </a:rPr>
              <a:t>Sounds of Sorting</a:t>
            </a:r>
            <a:endParaRPr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1307" name="Google Shape;1307;p85"/>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GB"/>
              <a:t>Sounds of Sorting</a:t>
            </a:r>
            <a:endParaRPr lang="en-GB"/>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311" name="Shape 1311"/>
        <p:cNvGrpSpPr/>
        <p:nvPr/>
      </p:nvGrpSpPr>
      <p:grpSpPr>
        <a:xfrm>
          <a:off x="0" y="0"/>
          <a:ext cx="0" cy="0"/>
          <a:chOff x="0" y="0"/>
          <a:chExt cx="0" cy="0"/>
        </a:xfrm>
      </p:grpSpPr>
      <p:sp>
        <p:nvSpPr>
          <p:cNvPr id="1312" name="Google Shape;1312;p8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Sounds of Sorting Algorithms (of 125 items)</a:t>
            </a:r>
            <a:endParaRPr lang="en-GB"/>
          </a:p>
        </p:txBody>
      </p:sp>
      <p:sp>
        <p:nvSpPr>
          <p:cNvPr id="1313" name="Google Shape;1313;p86"/>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400"/>
              <a:t>Starts with selection sort: </a:t>
            </a:r>
            <a:r>
              <a:rPr lang="en-GB" sz="1400" u="sng">
                <a:solidFill>
                  <a:schemeClr val="hlink"/>
                </a:solidFill>
                <a:hlinkClick r:id="rId1"/>
              </a:rPr>
              <a:t>https://www.youtube.com/watch?v=kPRA0W1kECg</a:t>
            </a:r>
            <a:endParaRPr sz="1400"/>
          </a:p>
          <a:p>
            <a:pPr marL="0" lvl="0" indent="0" algn="l" rtl="0">
              <a:spcBef>
                <a:spcPts val="600"/>
              </a:spcBef>
              <a:spcAft>
                <a:spcPts val="0"/>
              </a:spcAft>
              <a:buNone/>
            </a:pPr>
            <a:r>
              <a:rPr lang="en-GB" sz="1400"/>
              <a:t>Insertion sort: </a:t>
            </a:r>
            <a:r>
              <a:rPr lang="en-GB" sz="1400" u="sng">
                <a:solidFill>
                  <a:schemeClr val="hlink"/>
                </a:solidFill>
                <a:hlinkClick r:id="rId2"/>
              </a:rPr>
              <a:t>https://www.youtube.com/watch?v=kPRA0W1kECg&amp;t=0m9s</a:t>
            </a:r>
            <a:endParaRPr sz="1400"/>
          </a:p>
          <a:p>
            <a:pPr marL="0" lvl="0" indent="0" algn="l" rtl="0">
              <a:spcBef>
                <a:spcPts val="600"/>
              </a:spcBef>
              <a:spcAft>
                <a:spcPts val="0"/>
              </a:spcAft>
              <a:buNone/>
            </a:pPr>
            <a:r>
              <a:rPr lang="en-GB" sz="1400"/>
              <a:t>Quicksort: </a:t>
            </a:r>
            <a:r>
              <a:rPr lang="en-GB" sz="1400" u="sng">
                <a:solidFill>
                  <a:schemeClr val="hlink"/>
                </a:solidFill>
                <a:hlinkClick r:id="rId3"/>
              </a:rPr>
              <a:t>https://www.youtube.com/watch?v=kPRA0W1kECg&amp;t=0m38s</a:t>
            </a:r>
            <a:endParaRPr sz="1400"/>
          </a:p>
          <a:p>
            <a:pPr marL="0" lvl="0" indent="0" algn="l" rtl="0">
              <a:spcBef>
                <a:spcPts val="600"/>
              </a:spcBef>
              <a:spcAft>
                <a:spcPts val="0"/>
              </a:spcAft>
              <a:buNone/>
            </a:pPr>
            <a:r>
              <a:rPr lang="en-GB" sz="1400"/>
              <a:t>Mergesort: </a:t>
            </a:r>
            <a:r>
              <a:rPr lang="en-GB" sz="1400" u="sng">
                <a:solidFill>
                  <a:schemeClr val="hlink"/>
                </a:solidFill>
                <a:hlinkClick r:id="rId4"/>
              </a:rPr>
              <a:t>https://www.youtube.com/watch?v=kPRA0W1kECg&amp;t=1m05s</a:t>
            </a:r>
            <a:endParaRPr sz="1400"/>
          </a:p>
          <a:p>
            <a:pPr marL="0" lvl="0" indent="0" algn="l" rtl="0">
              <a:spcBef>
                <a:spcPts val="600"/>
              </a:spcBef>
              <a:spcAft>
                <a:spcPts val="0"/>
              </a:spcAft>
              <a:buNone/>
            </a:pPr>
            <a:r>
              <a:rPr lang="en-GB" sz="1400"/>
              <a:t>Heapsort: </a:t>
            </a:r>
            <a:r>
              <a:rPr lang="en-GB" sz="1400" u="sng">
                <a:solidFill>
                  <a:schemeClr val="hlink"/>
                </a:solidFill>
                <a:hlinkClick r:id="rId5"/>
              </a:rPr>
              <a:t>https://www.youtube.com/watch?v=kPRA0W1kECg&amp;t=1m28s</a:t>
            </a:r>
            <a:endParaRPr sz="1400"/>
          </a:p>
          <a:p>
            <a:pPr marL="0" lvl="0" indent="0" algn="l" rtl="0">
              <a:spcBef>
                <a:spcPts val="600"/>
              </a:spcBef>
              <a:spcAft>
                <a:spcPts val="0"/>
              </a:spcAft>
              <a:buNone/>
            </a:pPr>
            <a:r>
              <a:rPr lang="en-GB" sz="1400"/>
              <a:t>LSD sort: </a:t>
            </a:r>
            <a:r>
              <a:rPr lang="en-GB" sz="1400" u="sng">
                <a:solidFill>
                  <a:schemeClr val="hlink"/>
                </a:solidFill>
                <a:hlinkClick r:id="rId6"/>
              </a:rPr>
              <a:t>https://www.youtube.com/watch?v=kPRA0W1kECg&amp;t=1m54s</a:t>
            </a:r>
            <a:r>
              <a:rPr lang="en-GB" sz="1400"/>
              <a:t> </a:t>
            </a:r>
            <a:r>
              <a:rPr lang="en-GB" sz="1400"/>
              <a:t>[coming in a future lecture]</a:t>
            </a:r>
            <a:endParaRPr sz="1400"/>
          </a:p>
          <a:p>
            <a:pPr marL="0" lvl="0" indent="0" algn="l" rtl="0">
              <a:spcBef>
                <a:spcPts val="600"/>
              </a:spcBef>
              <a:spcAft>
                <a:spcPts val="0"/>
              </a:spcAft>
              <a:buNone/>
            </a:pPr>
            <a:r>
              <a:rPr lang="en-GB" sz="1400"/>
              <a:t>MSD sort: </a:t>
            </a:r>
            <a:r>
              <a:rPr lang="en-GB" sz="1400" u="sng">
                <a:solidFill>
                  <a:schemeClr val="hlink"/>
                </a:solidFill>
                <a:hlinkClick r:id="rId7"/>
              </a:rPr>
              <a:t>https://www.youtube.com/watch?v=kPRA0W1kECg&amp;t=2m10s</a:t>
            </a:r>
            <a:r>
              <a:rPr lang="en-GB" sz="1400"/>
              <a:t> </a:t>
            </a:r>
            <a:r>
              <a:rPr lang="en-GB" sz="1400"/>
              <a:t>[coming in a future lecture]</a:t>
            </a:r>
            <a:endParaRPr sz="1400"/>
          </a:p>
          <a:p>
            <a:pPr marL="0" lvl="0" indent="0" algn="l" rtl="0">
              <a:spcBef>
                <a:spcPts val="600"/>
              </a:spcBef>
              <a:spcAft>
                <a:spcPts val="0"/>
              </a:spcAft>
              <a:buNone/>
            </a:pPr>
            <a:r>
              <a:rPr lang="en-GB" sz="1400"/>
              <a:t>Shell’s sort: </a:t>
            </a:r>
            <a:r>
              <a:rPr lang="en-GB" sz="1400" u="sng">
                <a:solidFill>
                  <a:schemeClr val="hlink"/>
                </a:solidFill>
                <a:hlinkClick r:id="rId8"/>
              </a:rPr>
              <a:t>https://www.youtube.com/watch?v=kPRA0W1kECg&amp;t=3m37s</a:t>
            </a:r>
            <a:r>
              <a:rPr lang="en-GB" sz="1400"/>
              <a:t> </a:t>
            </a:r>
            <a:r>
              <a:rPr lang="en-GB" sz="1400"/>
              <a:t>[bonus from an earlier lecture]</a:t>
            </a:r>
            <a:endParaRPr sz="1400"/>
          </a:p>
          <a:p>
            <a:pPr marL="0" lvl="0" indent="0" algn="l" rtl="0">
              <a:spcBef>
                <a:spcPts val="600"/>
              </a:spcBef>
              <a:spcAft>
                <a:spcPts val="0"/>
              </a:spcAft>
              <a:buNone/>
            </a:pPr>
            <a:r>
              <a:rPr lang="en-GB" sz="1400"/>
              <a:t>One Hour of various sorts: </a:t>
            </a:r>
            <a:r>
              <a:rPr lang="en-GB" sz="1400" u="sng">
                <a:solidFill>
                  <a:schemeClr val="hlink"/>
                </a:solidFill>
                <a:hlinkClick r:id="rId9"/>
              </a:rPr>
              <a:t>https://www.youtube.com/watch?v=8MsTNqK3o_w</a:t>
            </a:r>
            <a:r>
              <a:rPr lang="en-GB" sz="1400"/>
              <a:t> </a:t>
            </a:r>
            <a:endParaRPr sz="1400"/>
          </a:p>
          <a:p>
            <a:pPr marL="0" lvl="0" indent="0" algn="l" rtl="0">
              <a:spcBef>
                <a:spcPts val="600"/>
              </a:spcBef>
              <a:spcAft>
                <a:spcPts val="0"/>
              </a:spcAft>
              <a:buNone/>
            </a:pPr>
            <a:r>
              <a:rPr lang="en-GB" sz="1400"/>
              <a:t>Questions to ponder (later… after class): </a:t>
            </a:r>
            <a:endParaRPr sz="1400"/>
          </a:p>
          <a:p>
            <a:pPr marL="457200" lvl="0" indent="-317500" algn="l" rtl="0">
              <a:spcBef>
                <a:spcPts val="600"/>
              </a:spcBef>
              <a:spcAft>
                <a:spcPts val="0"/>
              </a:spcAft>
              <a:buSzPts val="1400"/>
              <a:buChar char="●"/>
            </a:pPr>
            <a:r>
              <a:rPr lang="en-GB" sz="1400"/>
              <a:t>How many items for selection sort?</a:t>
            </a:r>
            <a:endParaRPr sz="1400"/>
          </a:p>
          <a:p>
            <a:pPr marL="457200" lvl="0" indent="-317500" algn="l" rtl="0">
              <a:spcBef>
                <a:spcPts val="0"/>
              </a:spcBef>
              <a:spcAft>
                <a:spcPts val="0"/>
              </a:spcAft>
              <a:buSzPts val="1400"/>
              <a:buChar char="●"/>
            </a:pPr>
            <a:r>
              <a:rPr lang="en-GB" sz="1400"/>
              <a:t>Why does insertion sort take longer / more compares than selection sort?</a:t>
            </a:r>
            <a:endParaRPr sz="1400"/>
          </a:p>
          <a:p>
            <a:pPr marL="457200" lvl="0" indent="-317500" algn="l" rtl="0">
              <a:spcBef>
                <a:spcPts val="0"/>
              </a:spcBef>
              <a:spcAft>
                <a:spcPts val="0"/>
              </a:spcAft>
              <a:buSzPts val="1400"/>
              <a:buChar char="●"/>
            </a:pPr>
            <a:r>
              <a:rPr lang="en-GB" sz="1400"/>
              <a:t>At what time stamp does the first partition complete for Quicksort?</a:t>
            </a:r>
            <a:endParaRPr sz="1400"/>
          </a:p>
          <a:p>
            <a:pPr marL="457200" lvl="0" indent="-317500" algn="l" rtl="0">
              <a:spcBef>
                <a:spcPts val="0"/>
              </a:spcBef>
              <a:spcAft>
                <a:spcPts val="0"/>
              </a:spcAft>
              <a:buSzPts val="1400"/>
              <a:buChar char="●"/>
            </a:pPr>
            <a:r>
              <a:rPr lang="en-GB" sz="1400"/>
              <a:t>Could the size of the input to mergesort be a power of 2?</a:t>
            </a:r>
            <a:endParaRPr sz="1400"/>
          </a:p>
          <a:p>
            <a:pPr marL="457200" lvl="0" indent="-317500" algn="l" rtl="0">
              <a:spcBef>
                <a:spcPts val="0"/>
              </a:spcBef>
              <a:spcAft>
                <a:spcPts val="0"/>
              </a:spcAft>
              <a:buSzPts val="1400"/>
              <a:buChar char="●"/>
            </a:pPr>
            <a:r>
              <a:rPr lang="en-GB" sz="1400"/>
              <a:t>What do the colors mean for heapsort?</a:t>
            </a:r>
            <a:endParaRPr sz="1400"/>
          </a:p>
          <a:p>
            <a:pPr marL="457200" lvl="0" indent="-317500" algn="l" rtl="0">
              <a:spcBef>
                <a:spcPts val="0"/>
              </a:spcBef>
              <a:spcAft>
                <a:spcPts val="0"/>
              </a:spcAft>
              <a:buSzPts val="1400"/>
              <a:buChar char="●"/>
            </a:pPr>
            <a:r>
              <a:rPr lang="en-GB" sz="1400"/>
              <a:t>How many characters are in the alphabet used for the LSD sort problem? (after we learn about it)</a:t>
            </a:r>
            <a:endParaRPr sz="1400"/>
          </a:p>
          <a:p>
            <a:pPr marL="457200" lvl="0" indent="-317500" algn="l" rtl="0">
              <a:spcBef>
                <a:spcPts val="0"/>
              </a:spcBef>
              <a:spcAft>
                <a:spcPts val="0"/>
              </a:spcAft>
              <a:buSzPts val="1400"/>
              <a:buChar char="●"/>
            </a:pPr>
            <a:r>
              <a:rPr lang="en-GB" sz="1400"/>
              <a:t>How many digits are in the keys used for the LSD sort problem? (after we learn about it)</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317" name="Shape 1317"/>
        <p:cNvGrpSpPr/>
        <p:nvPr/>
      </p:nvGrpSpPr>
      <p:grpSpPr>
        <a:xfrm>
          <a:off x="0" y="0"/>
          <a:ext cx="0" cy="0"/>
          <a:chOff x="0" y="0"/>
          <a:chExt cx="0" cy="0"/>
        </a:xfrm>
      </p:grpSpPr>
      <p:sp>
        <p:nvSpPr>
          <p:cNvPr id="1318" name="Google Shape;1318;p87"/>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34, CS61B, </a:t>
            </a:r>
            <a:r>
              <a:rPr lang="en-GB"/>
              <a:t>Spring 2024</a:t>
            </a:r>
            <a:endParaRPr lang="en-GB"/>
          </a:p>
        </p:txBody>
      </p:sp>
      <p:sp>
        <p:nvSpPr>
          <p:cNvPr id="1319" name="Google Shape;1319;p87"/>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a:t>Goal: How Hard is Sorting?</a:t>
            </a:r>
            <a:endParaRPr lang="en-GB"/>
          </a:p>
          <a:p>
            <a:pPr marL="0" lvl="0" indent="0" algn="l" rtl="0">
              <a:spcBef>
                <a:spcPts val="600"/>
              </a:spcBef>
              <a:spcAft>
                <a:spcPts val="0"/>
              </a:spcAft>
              <a:buClr>
                <a:schemeClr val="dk1"/>
              </a:buClr>
              <a:buSzPts val="1100"/>
              <a:buFont typeface="Arial" panose="020B0604020202020204"/>
              <a:buNone/>
            </a:pPr>
            <a:r>
              <a:rPr lang="en-GB"/>
              <a:t>Math Problem Warmup</a:t>
            </a:r>
            <a:endParaRPr lang="en-GB"/>
          </a:p>
          <a:p>
            <a:pPr marL="0" lvl="0" indent="0" algn="l" rtl="0">
              <a:spcBef>
                <a:spcPts val="600"/>
              </a:spcBef>
              <a:spcAft>
                <a:spcPts val="0"/>
              </a:spcAft>
              <a:buClr>
                <a:schemeClr val="dk1"/>
              </a:buClr>
              <a:buSzPts val="1100"/>
              <a:buFont typeface="Arial" panose="020B0604020202020204"/>
              <a:buNone/>
            </a:pPr>
            <a:r>
              <a:rPr lang="en-GB"/>
              <a:t>Theoretical Bounds on Sorting</a:t>
            </a:r>
            <a:endParaRPr lang="en-GB"/>
          </a:p>
          <a:p>
            <a:pPr marL="457200" lvl="0" indent="-342900" algn="l" rtl="0">
              <a:spcBef>
                <a:spcPts val="600"/>
              </a:spcBef>
              <a:spcAft>
                <a:spcPts val="0"/>
              </a:spcAft>
              <a:buSzPts val="1800"/>
              <a:buChar char="•"/>
            </a:pPr>
            <a:r>
              <a:rPr lang="en-GB"/>
              <a:t>Simple Bounds for TUCS (the ultimate comparison sort)</a:t>
            </a:r>
            <a:endParaRPr lang="en-GB"/>
          </a:p>
          <a:p>
            <a:pPr marL="457200" lvl="0" indent="-342900" algn="l" rtl="0">
              <a:spcBef>
                <a:spcPts val="0"/>
              </a:spcBef>
              <a:spcAft>
                <a:spcPts val="0"/>
              </a:spcAft>
              <a:buSzPts val="1800"/>
              <a:buChar char="•"/>
            </a:pPr>
            <a:r>
              <a:rPr lang="en-GB"/>
              <a:t>Puppy Cat Dog (N = 3, N = 4)</a:t>
            </a:r>
            <a:endParaRPr lang="en-GB"/>
          </a:p>
          <a:p>
            <a:pPr marL="457200" lvl="0" indent="-342900" algn="l" rtl="0">
              <a:spcBef>
                <a:spcPts val="0"/>
              </a:spcBef>
              <a:spcAft>
                <a:spcPts val="0"/>
              </a:spcAft>
              <a:buSzPts val="1800"/>
              <a:buChar char="•"/>
            </a:pPr>
            <a:r>
              <a:rPr lang="en-GB"/>
              <a:t>Puppy Cat Dog for Any N</a:t>
            </a:r>
            <a:endParaRPr lang="en-GB"/>
          </a:p>
          <a:p>
            <a:pPr marL="457200" lvl="0" indent="-342900" algn="l" rtl="0">
              <a:spcBef>
                <a:spcPts val="0"/>
              </a:spcBef>
              <a:spcAft>
                <a:spcPts val="0"/>
              </a:spcAft>
              <a:buSzPts val="1800"/>
              <a:buChar char="•"/>
            </a:pPr>
            <a:r>
              <a:rPr lang="en-GB"/>
              <a:t>The Sorting Lower Bound</a:t>
            </a:r>
            <a:endParaRPr lang="en-GB"/>
          </a:p>
          <a:p>
            <a:pPr marL="0" lvl="0" indent="0" algn="l" rtl="0">
              <a:spcBef>
                <a:spcPts val="600"/>
              </a:spcBef>
              <a:spcAft>
                <a:spcPts val="0"/>
              </a:spcAft>
              <a:buNone/>
            </a:pPr>
            <a:r>
              <a:rPr lang="en-GB"/>
              <a:t>Sounds of Sorting</a:t>
            </a:r>
            <a:endParaRPr b="1">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1320" name="Google Shape;1320;p87"/>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GB"/>
              <a:t>Extra: Sorting Implementations</a:t>
            </a:r>
            <a:endParaRPr lang="en-GB"/>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324" name="Shape 1324"/>
        <p:cNvGrpSpPr/>
        <p:nvPr/>
      </p:nvGrpSpPr>
      <p:grpSpPr>
        <a:xfrm>
          <a:off x="0" y="0"/>
          <a:ext cx="0" cy="0"/>
          <a:chOff x="0" y="0"/>
          <a:chExt cx="0" cy="0"/>
        </a:xfrm>
      </p:grpSpPr>
      <p:sp>
        <p:nvSpPr>
          <p:cNvPr id="1325" name="Google Shape;1325;p8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Note on Implementations</a:t>
            </a:r>
            <a:endParaRPr lang="en-GB"/>
          </a:p>
        </p:txBody>
      </p:sp>
      <p:sp>
        <p:nvSpPr>
          <p:cNvPr id="1326" name="Google Shape;1326;p88"/>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Concrete implementations are nice for solidifying understanding. </a:t>
            </a:r>
            <a:endParaRPr lang="en-GB"/>
          </a:p>
          <a:p>
            <a:pPr marL="457200" lvl="0" indent="-342900" algn="l" rtl="0">
              <a:spcBef>
                <a:spcPts val="600"/>
              </a:spcBef>
              <a:spcAft>
                <a:spcPts val="0"/>
              </a:spcAft>
              <a:buSzPts val="1800"/>
              <a:buChar char="●"/>
            </a:pPr>
            <a:r>
              <a:rPr lang="en-GB"/>
              <a:t>Implementing these yourself provides much deeper understanding than just reading my code.</a:t>
            </a:r>
            <a:endParaRPr lang="en-GB"/>
          </a:p>
          <a:p>
            <a:pPr marL="457200" lvl="0" indent="-342900" algn="l" rtl="0">
              <a:spcBef>
                <a:spcPts val="0"/>
              </a:spcBef>
              <a:spcAft>
                <a:spcPts val="0"/>
              </a:spcAft>
              <a:buSzPts val="1800"/>
              <a:buChar char="●"/>
            </a:pPr>
            <a:r>
              <a:rPr lang="en-GB"/>
              <a:t>You are not responsible for the details of these specific implementations.</a:t>
            </a:r>
            <a:endParaRPr lang="en-GB"/>
          </a:p>
          <a:p>
            <a:pPr marL="457200" lvl="0" indent="-342900" algn="l" rtl="0">
              <a:spcBef>
                <a:spcPts val="0"/>
              </a:spcBef>
              <a:spcAft>
                <a:spcPts val="0"/>
              </a:spcAft>
              <a:buSzPts val="1800"/>
              <a:buChar char="●"/>
            </a:pPr>
            <a:r>
              <a:rPr lang="en-GB"/>
              <a:t>Given enough time, you should be able to implement any of these sorts.</a:t>
            </a:r>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330" name="Shape 1330"/>
        <p:cNvGrpSpPr/>
        <p:nvPr/>
      </p:nvGrpSpPr>
      <p:grpSpPr>
        <a:xfrm>
          <a:off x="0" y="0"/>
          <a:ext cx="0" cy="0"/>
          <a:chOff x="0" y="0"/>
          <a:chExt cx="0" cy="0"/>
        </a:xfrm>
      </p:grpSpPr>
      <p:sp>
        <p:nvSpPr>
          <p:cNvPr id="1331" name="Google Shape;1331;p8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Utility Methods For Sorting</a:t>
            </a:r>
            <a:endParaRPr lang="en-GB"/>
          </a:p>
        </p:txBody>
      </p:sp>
      <p:pic>
        <p:nvPicPr>
          <p:cNvPr id="1332" name="Google Shape;1332;p89"/>
          <p:cNvPicPr preferRelativeResize="0"/>
          <p:nvPr/>
        </p:nvPicPr>
        <p:blipFill>
          <a:blip r:embed="rId1"/>
          <a:stretch>
            <a:fillRect/>
          </a:stretch>
        </p:blipFill>
        <p:spPr>
          <a:xfrm>
            <a:off x="1257300" y="991175"/>
            <a:ext cx="6629400" cy="1047750"/>
          </a:xfrm>
          <a:prstGeom prst="rect">
            <a:avLst/>
          </a:prstGeom>
          <a:noFill/>
          <a:ln>
            <a:noFill/>
          </a:ln>
        </p:spPr>
      </p:pic>
      <p:pic>
        <p:nvPicPr>
          <p:cNvPr id="1333" name="Google Shape;1333;p89"/>
          <p:cNvPicPr preferRelativeResize="0"/>
          <p:nvPr/>
        </p:nvPicPr>
        <p:blipFill>
          <a:blip r:embed="rId2"/>
          <a:stretch>
            <a:fillRect/>
          </a:stretch>
        </p:blipFill>
        <p:spPr>
          <a:xfrm>
            <a:off x="1238363" y="2510500"/>
            <a:ext cx="6086475" cy="16002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337" name="Shape 1337"/>
        <p:cNvGrpSpPr/>
        <p:nvPr/>
      </p:nvGrpSpPr>
      <p:grpSpPr>
        <a:xfrm>
          <a:off x="0" y="0"/>
          <a:ext cx="0" cy="0"/>
          <a:chOff x="0" y="0"/>
          <a:chExt cx="0" cy="0"/>
        </a:xfrm>
      </p:grpSpPr>
      <p:sp>
        <p:nvSpPr>
          <p:cNvPr id="1338" name="Google Shape;1338;p90"/>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Sort</a:t>
            </a:r>
            <a:endParaRPr lang="en-GB"/>
          </a:p>
        </p:txBody>
      </p:sp>
      <p:pic>
        <p:nvPicPr>
          <p:cNvPr id="1339" name="Google Shape;1339;p90"/>
          <p:cNvPicPr preferRelativeResize="0"/>
          <p:nvPr/>
        </p:nvPicPr>
        <p:blipFill>
          <a:blip r:embed="rId1"/>
          <a:stretch>
            <a:fillRect/>
          </a:stretch>
        </p:blipFill>
        <p:spPr>
          <a:xfrm>
            <a:off x="1423988" y="778400"/>
            <a:ext cx="6296025" cy="3676650"/>
          </a:xfrm>
          <a:prstGeom prst="rect">
            <a:avLst/>
          </a:prstGeom>
          <a:noFill/>
          <a:ln>
            <a:noFill/>
          </a:ln>
        </p:spPr>
      </p:pic>
      <p:sp>
        <p:nvSpPr>
          <p:cNvPr id="1340" name="Google Shape;1340;p90"/>
          <p:cNvSpPr txBox="1"/>
          <p:nvPr>
            <p:ph type="body" idx="1"/>
          </p:nvPr>
        </p:nvSpPr>
        <p:spPr>
          <a:xfrm>
            <a:off x="243000" y="4273775"/>
            <a:ext cx="8443800" cy="66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Key ideas: Among unfixed items, find minimum in Θ(N) time and swap to the front. Subproblem has size N-1. Total runtime is N + N-1 + … + 1 = Θ(N</a:t>
            </a:r>
            <a:r>
              <a:rPr lang="en-GB" baseline="30000"/>
              <a:t>2</a:t>
            </a:r>
            <a:r>
              <a:rPr lang="en-GB"/>
              <a:t>).</a:t>
            </a:r>
            <a:endParaRPr lang="en-GB"/>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344" name="Shape 1344"/>
        <p:cNvGrpSpPr/>
        <p:nvPr/>
      </p:nvGrpSpPr>
      <p:grpSpPr>
        <a:xfrm>
          <a:off x="0" y="0"/>
          <a:ext cx="0" cy="0"/>
          <a:chOff x="0" y="0"/>
          <a:chExt cx="0" cy="0"/>
        </a:xfrm>
      </p:grpSpPr>
      <p:sp>
        <p:nvSpPr>
          <p:cNvPr id="1345" name="Google Shape;1345;p9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Insertion Sort</a:t>
            </a:r>
            <a:endParaRPr lang="en-GB"/>
          </a:p>
        </p:txBody>
      </p:sp>
      <p:pic>
        <p:nvPicPr>
          <p:cNvPr id="1346" name="Google Shape;1346;p91"/>
          <p:cNvPicPr preferRelativeResize="0"/>
          <p:nvPr/>
        </p:nvPicPr>
        <p:blipFill>
          <a:blip r:embed="rId1"/>
          <a:stretch>
            <a:fillRect/>
          </a:stretch>
        </p:blipFill>
        <p:spPr>
          <a:xfrm>
            <a:off x="1214425" y="700275"/>
            <a:ext cx="6715125" cy="3705225"/>
          </a:xfrm>
          <a:prstGeom prst="rect">
            <a:avLst/>
          </a:prstGeom>
          <a:noFill/>
          <a:ln>
            <a:noFill/>
          </a:ln>
        </p:spPr>
      </p:pic>
      <p:sp>
        <p:nvSpPr>
          <p:cNvPr id="1347" name="Google Shape;1347;p91"/>
          <p:cNvSpPr txBox="1"/>
          <p:nvPr>
            <p:ph type="body" idx="1"/>
          </p:nvPr>
        </p:nvSpPr>
        <p:spPr>
          <a:xfrm>
            <a:off x="243000" y="4273775"/>
            <a:ext cx="8443800" cy="66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Key ideas: For each item (starting at leftmost), swap leftwards until in place. For item k, takes Θ(k) worst case time. Runtime is 1 + 2 + … + N = Θ(N</a:t>
            </a:r>
            <a:r>
              <a:rPr lang="en-GB" baseline="30000"/>
              <a:t>2</a:t>
            </a:r>
            <a:r>
              <a:rPr lang="en-GB"/>
              <a:t>).</a:t>
            </a:r>
            <a:endParaRPr lang="en-GB"/>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51" name="Shape 1351"/>
        <p:cNvGrpSpPr/>
        <p:nvPr/>
      </p:nvGrpSpPr>
      <p:grpSpPr>
        <a:xfrm>
          <a:off x="0" y="0"/>
          <a:ext cx="0" cy="0"/>
          <a:chOff x="0" y="0"/>
          <a:chExt cx="0" cy="0"/>
        </a:xfrm>
      </p:grpSpPr>
      <p:sp>
        <p:nvSpPr>
          <p:cNvPr id="1352" name="Google Shape;1352;p9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Selection and Insertion Sort Runtimes (Code Analysis)</a:t>
            </a:r>
            <a:endParaRPr lang="en-GB"/>
          </a:p>
        </p:txBody>
      </p:sp>
      <p:sp>
        <p:nvSpPr>
          <p:cNvPr id="1353" name="Google Shape;1353;p9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Selection sort: Runtime is independent of input, always Θ(N</a:t>
            </a:r>
            <a:r>
              <a:rPr lang="en-GB" baseline="30000"/>
              <a:t>2</a:t>
            </a:r>
            <a:r>
              <a:rPr lang="en-GB"/>
              <a:t>).</a:t>
            </a:r>
            <a:endParaRPr lang="en-GB"/>
          </a:p>
          <a:p>
            <a:pPr marL="457200" lvl="0" indent="-342900" algn="l" rtl="0">
              <a:spcBef>
                <a:spcPts val="600"/>
              </a:spcBef>
              <a:spcAft>
                <a:spcPts val="0"/>
              </a:spcAft>
              <a:buSzPts val="1800"/>
              <a:buChar char="●"/>
            </a:pPr>
            <a:r>
              <a:rPr lang="en-GB"/>
              <a:t>~N</a:t>
            </a:r>
            <a:r>
              <a:rPr lang="en-GB" baseline="30000"/>
              <a:t>2</a:t>
            </a:r>
            <a:r>
              <a:rPr lang="en-GB"/>
              <a:t>/2 compares and ~N</a:t>
            </a:r>
            <a:r>
              <a:rPr lang="en-GB" baseline="30000"/>
              <a:t>2</a:t>
            </a:r>
            <a:r>
              <a:rPr lang="en-GB"/>
              <a:t>/2 exchanges. Θ(N</a:t>
            </a:r>
            <a:r>
              <a:rPr lang="en-GB" baseline="30000"/>
              <a:t>2</a:t>
            </a:r>
            <a:r>
              <a:rPr lang="en-GB"/>
              <a:t>) runtime.</a:t>
            </a:r>
            <a:endParaRPr lang="en-GB"/>
          </a:p>
          <a:p>
            <a:pPr marL="0" lvl="0" indent="0" algn="l" rtl="0">
              <a:spcBef>
                <a:spcPts val="600"/>
              </a:spcBef>
              <a:spcAft>
                <a:spcPts val="0"/>
              </a:spcAft>
              <a:buNone/>
            </a:pPr>
          </a:p>
          <a:p>
            <a:pPr marL="0" lvl="0" indent="0" algn="l" rtl="0">
              <a:spcBef>
                <a:spcPts val="600"/>
              </a:spcBef>
              <a:spcAft>
                <a:spcPts val="0"/>
              </a:spcAft>
              <a:buNone/>
            </a:pPr>
            <a:r>
              <a:rPr lang="en-GB"/>
              <a:t>Insertion sort: Runtime is strongly dependent on input. Ω(N), O(N</a:t>
            </a:r>
            <a:r>
              <a:rPr lang="en-GB" baseline="30000"/>
              <a:t>2</a:t>
            </a:r>
            <a:r>
              <a:rPr lang="en-GB"/>
              <a:t>)</a:t>
            </a:r>
            <a:endParaRPr lang="en-GB"/>
          </a:p>
          <a:p>
            <a:pPr marL="457200" lvl="0" indent="-342900" algn="l" rtl="0">
              <a:spcBef>
                <a:spcPts val="600"/>
              </a:spcBef>
              <a:spcAft>
                <a:spcPts val="0"/>
              </a:spcAft>
              <a:buSzPts val="1800"/>
              <a:buChar char="●"/>
            </a:pPr>
            <a:r>
              <a:rPr lang="en-GB"/>
              <a:t>Best case (sorted): ~N compares, 0 exchanges: Θ(N)</a:t>
            </a:r>
            <a:endParaRPr lang="en-GB"/>
          </a:p>
          <a:p>
            <a:pPr marL="457200" lvl="0" indent="-342900" algn="l" rtl="0">
              <a:spcBef>
                <a:spcPts val="0"/>
              </a:spcBef>
              <a:spcAft>
                <a:spcPts val="0"/>
              </a:spcAft>
              <a:buSzPts val="1800"/>
              <a:buChar char="●"/>
            </a:pPr>
            <a:r>
              <a:rPr lang="en-GB"/>
              <a:t>Worst case (reverse sorted): ~N</a:t>
            </a:r>
            <a:r>
              <a:rPr lang="en-GB" baseline="30000"/>
              <a:t>2</a:t>
            </a:r>
            <a:r>
              <a:rPr lang="en-GB"/>
              <a:t>/2 compares, ~N</a:t>
            </a:r>
            <a:r>
              <a:rPr lang="en-GB" baseline="30000"/>
              <a:t>2</a:t>
            </a:r>
            <a:r>
              <a:rPr lang="en-GB"/>
              <a:t>/2 exchanges: Θ(N</a:t>
            </a:r>
            <a:r>
              <a:rPr lang="en-GB" baseline="30000"/>
              <a:t>2</a:t>
            </a:r>
            <a:r>
              <a:rPr lang="en-GB"/>
              <a:t>)</a:t>
            </a:r>
            <a:endParaRPr lang="en-GB"/>
          </a:p>
        </p:txBody>
      </p:sp>
      <p:pic>
        <p:nvPicPr>
          <p:cNvPr id="1354" name="Google Shape;1354;p92"/>
          <p:cNvPicPr preferRelativeResize="0"/>
          <p:nvPr/>
        </p:nvPicPr>
        <p:blipFill>
          <a:blip r:embed="rId1"/>
          <a:stretch>
            <a:fillRect/>
          </a:stretch>
        </p:blipFill>
        <p:spPr>
          <a:xfrm>
            <a:off x="243000" y="3048575"/>
            <a:ext cx="4019550" cy="1981200"/>
          </a:xfrm>
          <a:prstGeom prst="rect">
            <a:avLst/>
          </a:prstGeom>
          <a:noFill/>
          <a:ln>
            <a:noFill/>
          </a:ln>
        </p:spPr>
      </p:pic>
      <p:pic>
        <p:nvPicPr>
          <p:cNvPr id="1355" name="Google Shape;1355;p92"/>
          <p:cNvPicPr preferRelativeResize="0"/>
          <p:nvPr/>
        </p:nvPicPr>
        <p:blipFill>
          <a:blip r:embed="rId2"/>
          <a:stretch>
            <a:fillRect/>
          </a:stretch>
        </p:blipFill>
        <p:spPr>
          <a:xfrm>
            <a:off x="4867275" y="3162875"/>
            <a:ext cx="3819525" cy="175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30"/>
          <p:cNvSpPr txBox="1"/>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a:t>Lecture 34, CS61B, Spring 2024</a:t>
            </a:r>
            <a:endParaRPr lang="en-GB"/>
          </a:p>
        </p:txBody>
      </p:sp>
      <p:sp>
        <p:nvSpPr>
          <p:cNvPr id="189" name="Google Shape;189;p30"/>
          <p:cNvSpPr txBox="1"/>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panose="020B0604020202020204"/>
              <a:buNone/>
            </a:pPr>
            <a:r>
              <a:rPr lang="en-GB"/>
              <a:t>Goal: How Hard is Sorting?</a:t>
            </a:r>
            <a:endParaRPr lang="en-GB"/>
          </a:p>
          <a:p>
            <a:pPr marL="0" lvl="0" indent="0" algn="l" rtl="0">
              <a:spcBef>
                <a:spcPts val="600"/>
              </a:spcBef>
              <a:spcAft>
                <a:spcPts val="0"/>
              </a:spcAft>
              <a:buClr>
                <a:schemeClr val="dk1"/>
              </a:buClr>
              <a:buSzPts val="1100"/>
              <a:buFont typeface="Arial" panose="020B0604020202020204"/>
              <a:buNone/>
            </a:pPr>
            <a:r>
              <a:rPr lang="en-GB" b="1">
                <a:solidFill>
                  <a:schemeClr val="accent3"/>
                </a:solidFill>
                <a:latin typeface="Roboto" panose="02000000000000000000"/>
                <a:ea typeface="Roboto" panose="02000000000000000000"/>
                <a:cs typeface="Roboto" panose="02000000000000000000"/>
                <a:sym typeface="Roboto" panose="02000000000000000000"/>
              </a:rPr>
              <a:t>Math Problem Warmup</a:t>
            </a:r>
            <a:endParaRPr b="1">
              <a:solidFill>
                <a:schemeClr val="accent3"/>
              </a:solidFill>
              <a:latin typeface="Roboto" panose="02000000000000000000"/>
              <a:ea typeface="Roboto" panose="02000000000000000000"/>
              <a:cs typeface="Roboto" panose="02000000000000000000"/>
              <a:sym typeface="Roboto" panose="02000000000000000000"/>
            </a:endParaRPr>
          </a:p>
          <a:p>
            <a:pPr marL="0" lvl="0" indent="0" algn="l" rtl="0">
              <a:spcBef>
                <a:spcPts val="600"/>
              </a:spcBef>
              <a:spcAft>
                <a:spcPts val="0"/>
              </a:spcAft>
              <a:buClr>
                <a:schemeClr val="dk1"/>
              </a:buClr>
              <a:buSzPts val="1100"/>
              <a:buFont typeface="Arial" panose="020B0604020202020204"/>
              <a:buNone/>
            </a:pPr>
            <a:r>
              <a:rPr lang="en-GB"/>
              <a:t>Theoretical Bounds on Sorting</a:t>
            </a:r>
            <a:endParaRPr lang="en-GB"/>
          </a:p>
          <a:p>
            <a:pPr marL="457200" lvl="0" indent="-342900" algn="l" rtl="0">
              <a:spcBef>
                <a:spcPts val="600"/>
              </a:spcBef>
              <a:spcAft>
                <a:spcPts val="0"/>
              </a:spcAft>
              <a:buSzPts val="1800"/>
              <a:buChar char="•"/>
            </a:pPr>
            <a:r>
              <a:rPr lang="en-GB"/>
              <a:t>Simple Bounds for TUCS (the ultimate comparison sort)</a:t>
            </a:r>
            <a:endParaRPr lang="en-GB"/>
          </a:p>
          <a:p>
            <a:pPr marL="457200" lvl="0" indent="-342900" algn="l" rtl="0">
              <a:spcBef>
                <a:spcPts val="0"/>
              </a:spcBef>
              <a:spcAft>
                <a:spcPts val="0"/>
              </a:spcAft>
              <a:buSzPts val="1800"/>
              <a:buChar char="•"/>
            </a:pPr>
            <a:r>
              <a:rPr lang="en-GB"/>
              <a:t>Coin Puzzles</a:t>
            </a:r>
            <a:endParaRPr lang="en-GB"/>
          </a:p>
          <a:p>
            <a:pPr marL="457200" lvl="0" indent="-342900" algn="l" rtl="0">
              <a:spcBef>
                <a:spcPts val="0"/>
              </a:spcBef>
              <a:spcAft>
                <a:spcPts val="0"/>
              </a:spcAft>
              <a:buSzPts val="1800"/>
              <a:buChar char="•"/>
            </a:pPr>
            <a:r>
              <a:rPr lang="en-GB"/>
              <a:t>Puppy Cat Dog</a:t>
            </a:r>
            <a:endParaRPr lang="en-GB"/>
          </a:p>
          <a:p>
            <a:pPr marL="457200" lvl="0" indent="-342900" algn="l" rtl="0">
              <a:spcBef>
                <a:spcPts val="0"/>
              </a:spcBef>
              <a:spcAft>
                <a:spcPts val="0"/>
              </a:spcAft>
              <a:buSzPts val="1800"/>
              <a:buChar char="•"/>
            </a:pPr>
            <a:r>
              <a:rPr lang="en-GB"/>
              <a:t>The Sorting Lower Bound</a:t>
            </a:r>
            <a:endParaRPr lang="en-GB"/>
          </a:p>
          <a:p>
            <a:pPr marL="0" lvl="0" indent="0" algn="l" rtl="0">
              <a:spcBef>
                <a:spcPts val="600"/>
              </a:spcBef>
              <a:spcAft>
                <a:spcPts val="0"/>
              </a:spcAft>
              <a:buClr>
                <a:schemeClr val="dk1"/>
              </a:buClr>
              <a:buSzPts val="1100"/>
              <a:buFont typeface="Arial" panose="020B0604020202020204"/>
              <a:buNone/>
            </a:pPr>
            <a:r>
              <a:rPr lang="en-GB"/>
              <a:t>Sounds of Sorting</a:t>
            </a:r>
            <a:endParaRPr lang="en-GB"/>
          </a:p>
        </p:txBody>
      </p:sp>
      <p:sp>
        <p:nvSpPr>
          <p:cNvPr id="190" name="Google Shape;190;p30"/>
          <p:cNvSpPr txBox="1"/>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GB"/>
              <a:t>Math Problem Warmup</a:t>
            </a:r>
            <a:endParaRPr lang="en-GB"/>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359" name="Shape 1359"/>
        <p:cNvGrpSpPr/>
        <p:nvPr/>
      </p:nvGrpSpPr>
      <p:grpSpPr>
        <a:xfrm>
          <a:off x="0" y="0"/>
          <a:ext cx="0" cy="0"/>
          <a:chOff x="0" y="0"/>
          <a:chExt cx="0" cy="0"/>
        </a:xfrm>
      </p:grpSpPr>
      <p:sp>
        <p:nvSpPr>
          <p:cNvPr id="1360" name="Google Shape;1360;p93"/>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Mergesort (Merge Method)</a:t>
            </a:r>
            <a:endParaRPr lang="en-GB"/>
          </a:p>
        </p:txBody>
      </p:sp>
      <p:pic>
        <p:nvPicPr>
          <p:cNvPr id="1361" name="Google Shape;1361;p93"/>
          <p:cNvPicPr preferRelativeResize="0"/>
          <p:nvPr/>
        </p:nvPicPr>
        <p:blipFill>
          <a:blip r:embed="rId1"/>
          <a:stretch>
            <a:fillRect/>
          </a:stretch>
        </p:blipFill>
        <p:spPr>
          <a:xfrm>
            <a:off x="709613" y="1123650"/>
            <a:ext cx="7724775" cy="34575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365" name="Shape 1365"/>
        <p:cNvGrpSpPr/>
        <p:nvPr/>
      </p:nvGrpSpPr>
      <p:grpSpPr>
        <a:xfrm>
          <a:off x="0" y="0"/>
          <a:ext cx="0" cy="0"/>
          <a:chOff x="0" y="0"/>
          <a:chExt cx="0" cy="0"/>
        </a:xfrm>
      </p:grpSpPr>
      <p:sp>
        <p:nvSpPr>
          <p:cNvPr id="1366" name="Google Shape;1366;p94"/>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Mergesort</a:t>
            </a:r>
            <a:endParaRPr lang="en-GB"/>
          </a:p>
        </p:txBody>
      </p:sp>
      <p:pic>
        <p:nvPicPr>
          <p:cNvPr id="1367" name="Google Shape;1367;p94"/>
          <p:cNvPicPr preferRelativeResize="0"/>
          <p:nvPr/>
        </p:nvPicPr>
        <p:blipFill>
          <a:blip r:embed="rId1"/>
          <a:stretch>
            <a:fillRect/>
          </a:stretch>
        </p:blipFill>
        <p:spPr>
          <a:xfrm>
            <a:off x="452550" y="709825"/>
            <a:ext cx="7658100" cy="2495550"/>
          </a:xfrm>
          <a:prstGeom prst="rect">
            <a:avLst/>
          </a:prstGeom>
          <a:noFill/>
          <a:ln>
            <a:noFill/>
          </a:ln>
        </p:spPr>
      </p:pic>
      <p:sp>
        <p:nvSpPr>
          <p:cNvPr id="1368" name="Google Shape;1368;p94"/>
          <p:cNvSpPr txBox="1"/>
          <p:nvPr>
            <p:ph type="body" idx="1"/>
          </p:nvPr>
        </p:nvSpPr>
        <p:spPr>
          <a:xfrm>
            <a:off x="243000" y="3816575"/>
            <a:ext cx="8443800" cy="66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Key ideas: Each merge costs Θ(N) time and Θ(N) space, and generates two subproblems of size N/2. At level L of the sort, there are 2</a:t>
            </a:r>
            <a:r>
              <a:rPr lang="en-GB" baseline="30000"/>
              <a:t>L</a:t>
            </a:r>
            <a:r>
              <a:rPr lang="en-GB"/>
              <a:t> subproblems of size N/2</a:t>
            </a:r>
            <a:r>
              <a:rPr lang="en-GB" baseline="30000"/>
              <a:t>L</a:t>
            </a:r>
            <a:r>
              <a:rPr lang="en-GB"/>
              <a:t>. Since L = Θ(log N), runtime is Θ(N log N).</a:t>
            </a:r>
            <a:endParaRPr lang="en-GB"/>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372" name="Shape 1372"/>
        <p:cNvGrpSpPr/>
        <p:nvPr/>
      </p:nvGrpSpPr>
      <p:grpSpPr>
        <a:xfrm>
          <a:off x="0" y="0"/>
          <a:ext cx="0" cy="0"/>
          <a:chOff x="0" y="0"/>
          <a:chExt cx="0" cy="0"/>
        </a:xfrm>
      </p:grpSpPr>
      <p:sp>
        <p:nvSpPr>
          <p:cNvPr id="1373" name="Google Shape;1373;p95"/>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Interview Question</a:t>
            </a:r>
            <a:endParaRPr lang="en-GB"/>
          </a:p>
        </p:txBody>
      </p:sp>
      <p:pic>
        <p:nvPicPr>
          <p:cNvPr id="1374" name="Google Shape;1374;p95"/>
          <p:cNvPicPr preferRelativeResize="0"/>
          <p:nvPr/>
        </p:nvPicPr>
        <p:blipFill>
          <a:blip r:embed="rId1"/>
          <a:stretch>
            <a:fillRect/>
          </a:stretch>
        </p:blipFill>
        <p:spPr>
          <a:xfrm>
            <a:off x="452550" y="709825"/>
            <a:ext cx="7658100" cy="2495550"/>
          </a:xfrm>
          <a:prstGeom prst="rect">
            <a:avLst/>
          </a:prstGeom>
          <a:noFill/>
          <a:ln>
            <a:noFill/>
          </a:ln>
        </p:spPr>
      </p:pic>
      <p:sp>
        <p:nvSpPr>
          <p:cNvPr id="1375" name="Google Shape;1375;p95"/>
          <p:cNvSpPr txBox="1"/>
          <p:nvPr>
            <p:ph type="body" idx="1"/>
          </p:nvPr>
        </p:nvSpPr>
        <p:spPr>
          <a:xfrm>
            <a:off x="243000" y="3206975"/>
            <a:ext cx="8443800" cy="180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How can the above mergesort implementation be improved?</a:t>
            </a:r>
            <a:endParaRPr lang="en-GB"/>
          </a:p>
          <a:p>
            <a:pPr marL="457200" lvl="0" indent="-342900" algn="l" rtl="0">
              <a:spcBef>
                <a:spcPts val="600"/>
              </a:spcBef>
              <a:spcAft>
                <a:spcPts val="0"/>
              </a:spcAft>
              <a:buSzPts val="1800"/>
              <a:buChar char="●"/>
            </a:pPr>
            <a:r>
              <a:rPr lang="en-GB"/>
              <a:t>Try and avoid making copies a and b, by adding parameters to the merge routine. merge(input, 0, 5, 6, 10);</a:t>
            </a:r>
            <a:endParaRPr lang="en-GB"/>
          </a:p>
          <a:p>
            <a:pPr marL="457200" lvl="0" indent="-342900" algn="l" rtl="0">
              <a:spcBef>
                <a:spcPts val="0"/>
              </a:spcBef>
              <a:spcAft>
                <a:spcPts val="0"/>
              </a:spcAft>
              <a:buSzPts val="1800"/>
              <a:buChar char="●"/>
            </a:pPr>
            <a:r>
              <a:rPr lang="en-GB"/>
              <a:t>Use a diferent for small N: Like maybe insertion sort. Industrial strength mergesorts, use insertion sort for N &lt; 15.</a:t>
            </a:r>
            <a:endParaRPr lang="en-GB"/>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79" name="Shape 1379"/>
        <p:cNvGrpSpPr/>
        <p:nvPr/>
      </p:nvGrpSpPr>
      <p:grpSpPr>
        <a:xfrm>
          <a:off x="0" y="0"/>
          <a:ext cx="0" cy="0"/>
          <a:chOff x="0" y="0"/>
          <a:chExt cx="0" cy="0"/>
        </a:xfrm>
      </p:grpSpPr>
      <p:sp>
        <p:nvSpPr>
          <p:cNvPr id="1380" name="Google Shape;1380;p96"/>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Interview Question</a:t>
            </a:r>
            <a:endParaRPr lang="en-GB"/>
          </a:p>
        </p:txBody>
      </p:sp>
      <p:pic>
        <p:nvPicPr>
          <p:cNvPr id="1381" name="Google Shape;1381;p96"/>
          <p:cNvPicPr preferRelativeResize="0"/>
          <p:nvPr/>
        </p:nvPicPr>
        <p:blipFill>
          <a:blip r:embed="rId1"/>
          <a:stretch>
            <a:fillRect/>
          </a:stretch>
        </p:blipFill>
        <p:spPr>
          <a:xfrm>
            <a:off x="452550" y="709825"/>
            <a:ext cx="7658100" cy="2495550"/>
          </a:xfrm>
          <a:prstGeom prst="rect">
            <a:avLst/>
          </a:prstGeom>
          <a:noFill/>
          <a:ln>
            <a:noFill/>
          </a:ln>
        </p:spPr>
      </p:pic>
      <p:sp>
        <p:nvSpPr>
          <p:cNvPr id="1382" name="Google Shape;1382;p96"/>
          <p:cNvSpPr txBox="1"/>
          <p:nvPr>
            <p:ph type="body" idx="1"/>
          </p:nvPr>
        </p:nvSpPr>
        <p:spPr>
          <a:xfrm>
            <a:off x="243000" y="3206975"/>
            <a:ext cx="8443800" cy="66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How can the above mergesort implementation be improved?</a:t>
            </a:r>
            <a:endParaRPr lang="en-GB"/>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386" name="Shape 1386"/>
        <p:cNvGrpSpPr/>
        <p:nvPr/>
      </p:nvGrpSpPr>
      <p:grpSpPr>
        <a:xfrm>
          <a:off x="0" y="0"/>
          <a:ext cx="0" cy="0"/>
          <a:chOff x="0" y="0"/>
          <a:chExt cx="0" cy="0"/>
        </a:xfrm>
      </p:grpSpPr>
      <p:sp>
        <p:nvSpPr>
          <p:cNvPr id="1387" name="Google Shape;1387;p97"/>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Heapsort With Separate PQ</a:t>
            </a:r>
            <a:endParaRPr lang="en-GB"/>
          </a:p>
        </p:txBody>
      </p:sp>
      <p:sp>
        <p:nvSpPr>
          <p:cNvPr id="1388" name="Google Shape;1388;p97"/>
          <p:cNvSpPr txBox="1"/>
          <p:nvPr>
            <p:ph type="body" idx="1"/>
          </p:nvPr>
        </p:nvSpPr>
        <p:spPr>
          <a:xfrm>
            <a:off x="243000" y="4022400"/>
            <a:ext cx="8443800" cy="68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Key ideas: Create a max heap of all items [Θ(N log N)], then delete max N times [Θ(log N) per delete]. Requires Θ(N) space.</a:t>
            </a:r>
            <a:endParaRPr lang="en-GB"/>
          </a:p>
        </p:txBody>
      </p:sp>
      <p:pic>
        <p:nvPicPr>
          <p:cNvPr id="1389" name="Google Shape;1389;p97"/>
          <p:cNvPicPr preferRelativeResize="0"/>
          <p:nvPr/>
        </p:nvPicPr>
        <p:blipFill>
          <a:blip r:embed="rId1"/>
          <a:stretch>
            <a:fillRect/>
          </a:stretch>
        </p:blipFill>
        <p:spPr>
          <a:xfrm>
            <a:off x="912075" y="714425"/>
            <a:ext cx="7105650" cy="31813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393" name="Shape 1393"/>
        <p:cNvGrpSpPr/>
        <p:nvPr/>
      </p:nvGrpSpPr>
      <p:grpSpPr>
        <a:xfrm>
          <a:off x="0" y="0"/>
          <a:ext cx="0" cy="0"/>
          <a:chOff x="0" y="0"/>
          <a:chExt cx="0" cy="0"/>
        </a:xfrm>
      </p:grpSpPr>
      <p:sp>
        <p:nvSpPr>
          <p:cNvPr id="1394" name="Google Shape;1394;p98"/>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Heapsort (with root in position 0).</a:t>
            </a:r>
            <a:endParaRPr lang="en-GB"/>
          </a:p>
        </p:txBody>
      </p:sp>
      <p:pic>
        <p:nvPicPr>
          <p:cNvPr id="1395" name="Google Shape;1395;p98"/>
          <p:cNvPicPr preferRelativeResize="0"/>
          <p:nvPr/>
        </p:nvPicPr>
        <p:blipFill>
          <a:blip r:embed="rId1"/>
          <a:stretch>
            <a:fillRect/>
          </a:stretch>
        </p:blipFill>
        <p:spPr>
          <a:xfrm>
            <a:off x="959700" y="662175"/>
            <a:ext cx="7010400" cy="3743325"/>
          </a:xfrm>
          <a:prstGeom prst="rect">
            <a:avLst/>
          </a:prstGeom>
          <a:noFill/>
          <a:ln>
            <a:noFill/>
          </a:ln>
        </p:spPr>
      </p:pic>
      <p:sp>
        <p:nvSpPr>
          <p:cNvPr id="1396" name="Google Shape;1396;p98"/>
          <p:cNvSpPr txBox="1"/>
          <p:nvPr>
            <p:ph type="body" idx="1"/>
          </p:nvPr>
        </p:nvSpPr>
        <p:spPr>
          <a:xfrm>
            <a:off x="243000" y="4426175"/>
            <a:ext cx="8443800" cy="66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Key ideas: Max-Heapfiy [Θ(N)], then delete max N times [Θ(log N) per delete]</a:t>
            </a:r>
            <a:endParaRPr lang="en-GB"/>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400" name="Shape 1400"/>
        <p:cNvGrpSpPr/>
        <p:nvPr/>
      </p:nvGrpSpPr>
      <p:grpSpPr>
        <a:xfrm>
          <a:off x="0" y="0"/>
          <a:ext cx="0" cy="0"/>
          <a:chOff x="0" y="0"/>
          <a:chExt cx="0" cy="0"/>
        </a:xfrm>
      </p:grpSpPr>
      <p:sp>
        <p:nvSpPr>
          <p:cNvPr id="1401" name="Google Shape;1401;p99"/>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In-Place Heapsort Sink Operation (with root in position 0).</a:t>
            </a:r>
            <a:endParaRPr lang="en-GB"/>
          </a:p>
        </p:txBody>
      </p:sp>
      <p:pic>
        <p:nvPicPr>
          <p:cNvPr id="1402" name="Google Shape;1402;p99"/>
          <p:cNvPicPr preferRelativeResize="0"/>
          <p:nvPr/>
        </p:nvPicPr>
        <p:blipFill>
          <a:blip r:embed="rId1"/>
          <a:stretch>
            <a:fillRect/>
          </a:stretch>
        </p:blipFill>
        <p:spPr>
          <a:xfrm>
            <a:off x="1319950" y="737975"/>
            <a:ext cx="6504099" cy="425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94" name="Shape 194"/>
        <p:cNvGrpSpPr/>
        <p:nvPr/>
      </p:nvGrpSpPr>
      <p:grpSpPr>
        <a:xfrm>
          <a:off x="0" y="0"/>
          <a:ext cx="0" cy="0"/>
          <a:chOff x="0" y="0"/>
          <a:chExt cx="0" cy="0"/>
        </a:xfrm>
      </p:grpSpPr>
      <p:sp>
        <p:nvSpPr>
          <p:cNvPr id="195" name="Google Shape;195;p31"/>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Math Problem out of Nowhere</a:t>
            </a:r>
            <a:endParaRPr lang="en-GB"/>
          </a:p>
        </p:txBody>
      </p:sp>
      <p:sp>
        <p:nvSpPr>
          <p:cNvPr id="196" name="Google Shape;196;p31"/>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Consider the functions N! and (N/2)</a:t>
            </a:r>
            <a:r>
              <a:rPr lang="en-GB" baseline="30000"/>
              <a:t>N/2</a:t>
            </a:r>
            <a:endParaRPr baseline="30000"/>
          </a:p>
          <a:p>
            <a:pPr marL="0" lvl="0" indent="0" algn="l" rtl="0">
              <a:spcBef>
                <a:spcPts val="600"/>
              </a:spcBef>
              <a:spcAft>
                <a:spcPts val="0"/>
              </a:spcAft>
              <a:buNone/>
            </a:pPr>
            <a:endParaRPr baseline="30000"/>
          </a:p>
          <a:p>
            <a:pPr marL="0" lvl="0" indent="0" algn="l" rtl="0">
              <a:spcBef>
                <a:spcPts val="600"/>
              </a:spcBef>
              <a:spcAft>
                <a:spcPts val="0"/>
              </a:spcAft>
              <a:buNone/>
            </a:pPr>
            <a:r>
              <a:rPr lang="en-GB"/>
              <a:t>Is N! ∈ Ω((N/2)</a:t>
            </a:r>
            <a:r>
              <a:rPr lang="en-GB" baseline="30000"/>
              <a:t>N/2</a:t>
            </a:r>
            <a:r>
              <a:rPr lang="en-GB"/>
              <a:t>)? Prove your answer.</a:t>
            </a:r>
            <a:endParaRPr lang="en-GB"/>
          </a:p>
          <a:p>
            <a:pPr marL="457200" lvl="0" indent="-342900" algn="l" rtl="0">
              <a:spcBef>
                <a:spcPts val="600"/>
              </a:spcBef>
              <a:spcAft>
                <a:spcPts val="0"/>
              </a:spcAft>
              <a:buSzPts val="1800"/>
              <a:buChar char="●"/>
            </a:pPr>
            <a:r>
              <a:rPr lang="en-GB"/>
              <a:t>Recall that ∈ Ω can be informally be interpreted to mean ≥</a:t>
            </a:r>
            <a:endParaRPr lang="en-GB"/>
          </a:p>
          <a:p>
            <a:pPr marL="457200" lvl="0" indent="-342900" algn="l" rtl="0">
              <a:spcBef>
                <a:spcPts val="0"/>
              </a:spcBef>
              <a:spcAft>
                <a:spcPts val="0"/>
              </a:spcAft>
              <a:buSzPts val="1800"/>
              <a:buChar char="●"/>
            </a:pPr>
            <a:r>
              <a:rPr lang="en-GB"/>
              <a:t>In other words, does factorial grow at least as quickly as </a:t>
            </a:r>
            <a:r>
              <a:rPr lang="en-GB"/>
              <a:t>(N/2)</a:t>
            </a:r>
            <a:r>
              <a:rPr lang="en-GB" baseline="30000"/>
              <a:t>N/2</a:t>
            </a:r>
            <a:r>
              <a:rPr lang="en-GB"/>
              <a:t>?</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00" name="Shape 200"/>
        <p:cNvGrpSpPr/>
        <p:nvPr/>
      </p:nvGrpSpPr>
      <p:grpSpPr>
        <a:xfrm>
          <a:off x="0" y="0"/>
          <a:ext cx="0" cy="0"/>
          <a:chOff x="0" y="0"/>
          <a:chExt cx="0" cy="0"/>
        </a:xfrm>
      </p:grpSpPr>
      <p:sp>
        <p:nvSpPr>
          <p:cNvPr id="201" name="Google Shape;201;p32"/>
          <p:cNvSpPr txBox="1"/>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Math Problem out of Nowhere</a:t>
            </a:r>
            <a:endParaRPr lang="en-GB"/>
          </a:p>
        </p:txBody>
      </p:sp>
      <p:sp>
        <p:nvSpPr>
          <p:cNvPr id="202" name="Google Shape;202;p32"/>
          <p:cNvSpPr txBox="1"/>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Consider the functions N! and (N/2)</a:t>
            </a:r>
            <a:r>
              <a:rPr lang="en-GB" baseline="30000"/>
              <a:t>N/2</a:t>
            </a:r>
            <a:endParaRPr baseline="30000"/>
          </a:p>
          <a:p>
            <a:pPr marL="0" lvl="0" indent="0" algn="l" rtl="0">
              <a:spcBef>
                <a:spcPts val="600"/>
              </a:spcBef>
              <a:spcAft>
                <a:spcPts val="0"/>
              </a:spcAft>
              <a:buNone/>
            </a:pPr>
            <a:endParaRPr baseline="30000"/>
          </a:p>
          <a:p>
            <a:pPr marL="0" lvl="0" indent="0" algn="l" rtl="0">
              <a:spcBef>
                <a:spcPts val="600"/>
              </a:spcBef>
              <a:spcAft>
                <a:spcPts val="0"/>
              </a:spcAft>
              <a:buClr>
                <a:schemeClr val="dk1"/>
              </a:buClr>
              <a:buSzPts val="1100"/>
              <a:buFont typeface="Arial" panose="020B0604020202020204"/>
              <a:buNone/>
            </a:pPr>
            <a:r>
              <a:rPr lang="en-GB"/>
              <a:t>Is N! ∈ Ω((N/2)</a:t>
            </a:r>
            <a:r>
              <a:rPr lang="en-GB" baseline="30000"/>
              <a:t>N/2</a:t>
            </a:r>
            <a:r>
              <a:rPr lang="en-GB"/>
              <a:t>)? Prove your answer.</a:t>
            </a:r>
            <a:endParaRPr baseline="30000"/>
          </a:p>
          <a:p>
            <a:pPr marL="0" lvl="0" indent="0" algn="l" rtl="0">
              <a:spcBef>
                <a:spcPts val="600"/>
              </a:spcBef>
              <a:spcAft>
                <a:spcPts val="0"/>
              </a:spcAft>
              <a:buNone/>
            </a:pPr>
            <a:endParaRPr baseline="30000"/>
          </a:p>
          <a:p>
            <a:pPr marL="0" lvl="0" indent="0" algn="l" rtl="0">
              <a:spcBef>
                <a:spcPts val="600"/>
              </a:spcBef>
              <a:spcAft>
                <a:spcPts val="0"/>
              </a:spcAft>
              <a:buNone/>
            </a:pPr>
            <a:r>
              <a:rPr lang="en-GB"/>
              <a:t>10!</a:t>
            </a:r>
            <a:endParaRPr lang="en-GB"/>
          </a:p>
          <a:p>
            <a:pPr marL="457200" lvl="0" indent="-342900" algn="l" rtl="0">
              <a:spcBef>
                <a:spcPts val="600"/>
              </a:spcBef>
              <a:spcAft>
                <a:spcPts val="0"/>
              </a:spcAft>
              <a:buSzPts val="1800"/>
              <a:buChar char="●"/>
            </a:pPr>
            <a:r>
              <a:rPr lang="en-GB" b="1"/>
              <a:t>10 * 9 * 8 * 7 * 6</a:t>
            </a:r>
            <a:r>
              <a:rPr lang="en-GB"/>
              <a:t> * … * 1</a:t>
            </a:r>
            <a:endParaRPr lang="en-GB"/>
          </a:p>
          <a:p>
            <a:pPr marL="0" lvl="0" indent="0" algn="l" rtl="0">
              <a:spcBef>
                <a:spcPts val="600"/>
              </a:spcBef>
              <a:spcAft>
                <a:spcPts val="0"/>
              </a:spcAft>
              <a:buNone/>
            </a:pPr>
          </a:p>
          <a:p>
            <a:pPr marL="0" lvl="0" indent="0" algn="l" rtl="0">
              <a:spcBef>
                <a:spcPts val="600"/>
              </a:spcBef>
              <a:spcAft>
                <a:spcPts val="0"/>
              </a:spcAft>
              <a:buNone/>
            </a:pPr>
            <a:r>
              <a:rPr lang="en-GB"/>
              <a:t>5</a:t>
            </a:r>
            <a:r>
              <a:rPr lang="en-GB" baseline="30000"/>
              <a:t>5</a:t>
            </a:r>
            <a:endParaRPr baseline="30000"/>
          </a:p>
          <a:p>
            <a:pPr marL="457200" lvl="0" indent="-342900" algn="l" rtl="0">
              <a:spcBef>
                <a:spcPts val="600"/>
              </a:spcBef>
              <a:spcAft>
                <a:spcPts val="0"/>
              </a:spcAft>
              <a:buSzPts val="1800"/>
              <a:buChar char="●"/>
            </a:pPr>
            <a:r>
              <a:rPr lang="en-GB" b="1"/>
              <a:t>5 * 5 * 5 * 5 * 5</a:t>
            </a:r>
            <a:endParaRPr b="1"/>
          </a:p>
          <a:p>
            <a:pPr marL="0" lvl="0" indent="0" algn="l" rtl="0">
              <a:spcBef>
                <a:spcPts val="600"/>
              </a:spcBef>
              <a:spcAft>
                <a:spcPts val="0"/>
              </a:spcAft>
              <a:buNone/>
            </a:pPr>
            <a:endParaRPr baseline="30000"/>
          </a:p>
          <a:p>
            <a:pPr marL="0" lvl="0" indent="0" algn="l" rtl="0">
              <a:spcBef>
                <a:spcPts val="600"/>
              </a:spcBef>
              <a:spcAft>
                <a:spcPts val="0"/>
              </a:spcAft>
              <a:buNone/>
            </a:pPr>
            <a:r>
              <a:rPr lang="en-GB"/>
              <a:t>N! &gt; (N/2)</a:t>
            </a:r>
            <a:r>
              <a:rPr lang="en-GB" baseline="30000"/>
              <a:t>N/2</a:t>
            </a:r>
            <a:r>
              <a:rPr lang="en-GB"/>
              <a:t>, for large N, therefore N! ∈ Ω((N/2)</a:t>
            </a:r>
            <a:r>
              <a:rPr lang="en-GB" baseline="30000"/>
              <a:t>N/2</a:t>
            </a:r>
            <a:r>
              <a:rPr lang="en-GB"/>
              <a:t>)</a:t>
            </a:r>
            <a:endParaRPr baseline="30000"/>
          </a:p>
          <a:p>
            <a:pPr marL="0" lvl="0" indent="0" algn="l" rtl="0">
              <a:spcBef>
                <a:spcPts val="600"/>
              </a:spcBef>
              <a:spcAft>
                <a:spcPts val="0"/>
              </a:spcAft>
              <a:buNone/>
            </a:pPr>
          </a:p>
        </p:txBody>
      </p:sp>
    </p:spTree>
  </p:cSld>
  <p:clrMapOvr>
    <a:masterClrMapping/>
  </p:clrMapOvr>
</p:sld>
</file>

<file path=ppt/tags/tag1.xml><?xml version="1.0" encoding="utf-8"?>
<p:tagLst xmlns:p="http://schemas.openxmlformats.org/presentationml/2006/main">
  <p:tag name="commondata" val="eyJoZGlkIjoiMDY2ODYzMjk4MDUxMjI4NDMzOTM1ODc1YjAyYmJlOGUifQ=="/>
</p:tagLst>
</file>

<file path=ppt/theme/theme1.xml><?xml version="1.0" encoding="utf-8"?>
<a:theme xmlns:a="http://schemas.openxmlformats.org/drawingml/2006/main"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23881</Words>
  <Application>WPS 演示</Application>
  <PresentationFormat/>
  <Paragraphs>1415</Paragraphs>
  <Slides>76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76</vt:i4>
      </vt:variant>
    </vt:vector>
  </HeadingPairs>
  <TitlesOfParts>
    <vt:vector size="87" baseType="lpstr">
      <vt:lpstr>Arial</vt:lpstr>
      <vt:lpstr>宋体</vt:lpstr>
      <vt:lpstr>Wingdings</vt:lpstr>
      <vt:lpstr>Arial</vt:lpstr>
      <vt:lpstr>Roboto Medium</vt:lpstr>
      <vt:lpstr>Roboto</vt:lpstr>
      <vt:lpstr>Roboto Light</vt:lpstr>
      <vt:lpstr>微软雅黑</vt:lpstr>
      <vt:lpstr>Arial Unicode MS</vt:lpstr>
      <vt:lpstr>Calibri</vt:lpstr>
      <vt:lpstr>Simple Lecture</vt:lpstr>
      <vt:lpstr>Theoretical Bounds on Sorting</vt:lpstr>
      <vt:lpstr>Goal: How Hard is Sorting?</vt:lpstr>
      <vt:lpstr>Sorts Summary</vt:lpstr>
      <vt:lpstr>Sorting</vt:lpstr>
      <vt:lpstr>Comparison Sorts (Your Answer)</vt:lpstr>
      <vt:lpstr>Comparison Sorts (My Answer)</vt:lpstr>
      <vt:lpstr>Math Problem Warmup</vt:lpstr>
      <vt:lpstr>A Math Problem out of Nowhere</vt:lpstr>
      <vt:lpstr>A Math Problem out of Nowhere</vt:lpstr>
      <vt:lpstr>Another Math Problem</vt:lpstr>
      <vt:lpstr>Another Math Problem</vt:lpstr>
      <vt:lpstr>Last Math Problem</vt:lpstr>
      <vt:lpstr>Last Math Problem</vt:lpstr>
      <vt:lpstr>Omega and Theta: yellkey.com</vt:lpstr>
      <vt:lpstr>Omega and Theta</vt:lpstr>
      <vt:lpstr>Summary</vt:lpstr>
      <vt:lpstr>Simple Bounds for TUCS (the ultimate comparison sort)</vt:lpstr>
      <vt:lpstr>Sorting</vt:lpstr>
      <vt:lpstr>Sorting</vt:lpstr>
      <vt:lpstr>Sorting</vt:lpstr>
      <vt:lpstr>Sorting</vt:lpstr>
      <vt:lpstr>Coin Puzzles</vt:lpstr>
      <vt:lpstr>9 Coins</vt:lpstr>
      <vt:lpstr>9 Coins: Step 1</vt:lpstr>
      <vt:lpstr>9 Coins: Step 2 in Case 1</vt:lpstr>
      <vt:lpstr>9 Coins: Step 2 in Case 2</vt:lpstr>
      <vt:lpstr>9 Coins: Step 2 in Case 3</vt:lpstr>
      <vt:lpstr>9 Coins: Decision Tree</vt:lpstr>
      <vt:lpstr>9 Coins: Validation</vt:lpstr>
      <vt:lpstr>9 Coins: Decision Tree in Universe 1</vt:lpstr>
      <vt:lpstr>9 Coins: Validation</vt:lpstr>
      <vt:lpstr>9 Coins: Validation</vt:lpstr>
      <vt:lpstr>10 Coins</vt:lpstr>
      <vt:lpstr>10 Coins: Proof of impossibility</vt:lpstr>
      <vt:lpstr>10 Coins: Proof of impossibility</vt:lpstr>
      <vt:lpstr>10 Coins: Proof of impossibility</vt:lpstr>
      <vt:lpstr>More Coins</vt:lpstr>
      <vt:lpstr>12/13 Coins: yellkey.com</vt:lpstr>
      <vt:lpstr>12 Coins: Solution</vt:lpstr>
      <vt:lpstr>13 Coins: Proof of Impossibility</vt:lpstr>
      <vt:lpstr>13 Coins with a Reference</vt:lpstr>
      <vt:lpstr>13 Coins with only Identification</vt:lpstr>
      <vt:lpstr>12/13 Coins</vt:lpstr>
      <vt:lpstr>Universe Counting</vt:lpstr>
      <vt:lpstr>Puppy, Cat, Dog</vt:lpstr>
      <vt:lpstr>The Game of Puppy, Cat, Dog</vt:lpstr>
      <vt:lpstr>The Game of Puppy, Cat, Dog, yellkey.com</vt:lpstr>
      <vt:lpstr>The Game of Puppy, Cat, Dog</vt:lpstr>
      <vt:lpstr>Puppy, Cat, Dog - Decision Tree</vt:lpstr>
      <vt:lpstr>Generalizing Puppy, Cat, Dog</vt:lpstr>
      <vt:lpstr>Generalizing Puppy, Cat, Dog</vt:lpstr>
      <vt:lpstr>Generalizing Puppy, Cat, Dog</vt:lpstr>
      <vt:lpstr>Reducing Puppy, Cat, Dog to Sorting</vt:lpstr>
      <vt:lpstr>Sorting, Coins, Puppies, Cats, and Dogs</vt:lpstr>
      <vt:lpstr>The Sorting Lower Bound</vt:lpstr>
      <vt:lpstr>Sorting Lower Bound</vt:lpstr>
      <vt:lpstr>Another Math Problem</vt:lpstr>
      <vt:lpstr>The Sorting Lower Bound (Finally)</vt:lpstr>
      <vt:lpstr>The Sorting Lower Bound (Finally)</vt:lpstr>
      <vt:lpstr>Optimality</vt:lpstr>
      <vt:lpstr>Next Time...</vt:lpstr>
      <vt:lpstr>Sounds of Sorting</vt:lpstr>
      <vt:lpstr>Sounds of Sorting Algorithms (of 125 items)</vt:lpstr>
      <vt:lpstr>Extra: Sorting Implementations</vt:lpstr>
      <vt:lpstr>A Note on Implementations</vt:lpstr>
      <vt:lpstr>Utility Methods For Sorting</vt:lpstr>
      <vt:lpstr>Selection Sort</vt:lpstr>
      <vt:lpstr>Insertion Sort</vt:lpstr>
      <vt:lpstr>Selection and Insertion Sort Runtimes (Code Analysis)</vt:lpstr>
      <vt:lpstr>Mergesort (Merge Method)</vt:lpstr>
      <vt:lpstr>Mergesort</vt:lpstr>
      <vt:lpstr>Interview Question</vt:lpstr>
      <vt:lpstr>Interview Question</vt:lpstr>
      <vt:lpstr>Heapsort With Separate PQ</vt:lpstr>
      <vt:lpstr>In-Place Heapsort (with root in position 0).</vt:lpstr>
      <vt:lpstr>In-Place Heapsort Sink Operation (with root in position 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Theoretical Bounds on Sorting</dc:title>
  <dc:creator/>
  <cp:lastModifiedBy>你的僚机</cp:lastModifiedBy>
  <cp:revision>1</cp:revision>
  <dcterms:created xsi:type="dcterms:W3CDTF">2024-09-13T08:21:00Z</dcterms:created>
  <dcterms:modified xsi:type="dcterms:W3CDTF">2024-09-13T08:21:02Z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26E22B2BEA224CFBACB53FE34623F457_12</vt:lpwstr>
  </property>
  <property fmtid="{D5CDD505-2E9C-101B-9397-08002B2CF9AE}" pid="3" name="KSOProductBuildVer">
    <vt:lpwstr>2052-12.1.0.18276</vt:lpwstr>
  </property>
</Properties>
</file>