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</p:sldIdLst>
  <p:sldSz cy="5143500" cx="9144000"/>
  <p:notesSz cx="6858000" cy="9144000"/>
  <p:embeddedFontLst>
    <p:embeddedFont>
      <p:font typeface="Roboto Medium"/>
      <p:regular r:id="rId85"/>
      <p:bold r:id="rId86"/>
      <p:italic r:id="rId87"/>
      <p:boldItalic r:id="rId88"/>
    </p:embeddedFont>
    <p:embeddedFont>
      <p:font typeface="Roboto"/>
      <p:regular r:id="rId89"/>
      <p:bold r:id="rId90"/>
      <p:italic r:id="rId91"/>
      <p:boldItalic r:id="rId92"/>
    </p:embeddedFont>
    <p:embeddedFont>
      <p:font typeface="Roboto Light"/>
      <p:regular r:id="rId93"/>
      <p:bold r:id="rId94"/>
      <p:italic r:id="rId95"/>
      <p:boldItalic r:id="rId9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465B35-E209-4211-9D23-E5FEE920ABCB}">
  <a:tblStyle styleId="{03465B35-E209-4211-9D23-E5FEE920AB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2EEB814-B83E-4805-8B7A-968183D4E8B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248B674-F9CB-422B-97BF-E3F6F9AF09D4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RobotoMedium-bold.fntdata"/><Relationship Id="rId41" Type="http://schemas.openxmlformats.org/officeDocument/2006/relationships/slide" Target="slides/slide36.xml"/><Relationship Id="rId85" Type="http://schemas.openxmlformats.org/officeDocument/2006/relationships/font" Target="fonts/RobotoMedium-regular.fntdata"/><Relationship Id="rId44" Type="http://schemas.openxmlformats.org/officeDocument/2006/relationships/slide" Target="slides/slide39.xml"/><Relationship Id="rId88" Type="http://schemas.openxmlformats.org/officeDocument/2006/relationships/font" Target="fonts/RobotoMedium-boldItalic.fntdata"/><Relationship Id="rId43" Type="http://schemas.openxmlformats.org/officeDocument/2006/relationships/slide" Target="slides/slide38.xml"/><Relationship Id="rId87" Type="http://schemas.openxmlformats.org/officeDocument/2006/relationships/font" Target="fonts/RobotoMedium-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Roboto-regular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95" Type="http://schemas.openxmlformats.org/officeDocument/2006/relationships/font" Target="fonts/RobotoLight-italic.fntdata"/><Relationship Id="rId50" Type="http://schemas.openxmlformats.org/officeDocument/2006/relationships/slide" Target="slides/slide45.xml"/><Relationship Id="rId94" Type="http://schemas.openxmlformats.org/officeDocument/2006/relationships/font" Target="fonts/RobotoLight-bold.fnt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96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Roboto-italic.fntdata"/><Relationship Id="rId90" Type="http://schemas.openxmlformats.org/officeDocument/2006/relationships/font" Target="fonts/Roboto-bold.fntdata"/><Relationship Id="rId93" Type="http://schemas.openxmlformats.org/officeDocument/2006/relationships/font" Target="fonts/RobotoLight-regular.fntdata"/><Relationship Id="rId92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photos3.meetupstatic.com/photos/event/a/3/f/4/highres_335141972.jpe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5hHR8ODBsos4SJnMLHq75b-czdCrb7InhrTamcVV2XIPqew/viewform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eDDNm3bd4MZt--vYckTexAzadFe6GcSTApEzr2N1TWrSE5og/viewform" TargetMode="Externa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frlHah_Jp0nbeqClX3HN3jx0X047x5ql5y4lhMBI5mqkJEaA/viewform" TargetMode="Externa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eM7PgCQaviApmMiuUBpnsG1_MKx15lkF2UYkVD2y0D6ctr2A/viewform" TargetMode="Externa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f2d78a185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f2d78a185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http://photos3.meetupstatic.com/photos/event/a/3/f/4/highres_335141972.jpeg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ca4b12c9aa_0_1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ca4b12c9a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minutes to here without the earlier question on stability.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ca4b12c9aa_0_1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ca4b12c9a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minutes to here without the earlier question on stability.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ca4b12c9aa_0_1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ca4b12c9a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f2d78a185_0_3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f2d78a185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f2d78a185_0_3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2f2d78a185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f2d78a185_0_3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2f2d78a185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f2d78a185_0_3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2f2d78a185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f2d78a185_0_4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f2d78a185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f2d78a185_0_4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2f2d78a18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2f2d78a185_0_4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2f2d78a185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a4b12c9aa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a4b12c9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2f2d78a185_0_4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2f2d78a185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2f2d78a185_0_4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2f2d78a185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2f2d78a185_0_5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2f2d78a185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2f2d78a185_0_5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2f2d78a185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2f2d78a185_0_5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2f2d78a185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2f2d78a185_0_5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2f2d78a185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6a36da6d_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6a36da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465e07215_01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465e07215_0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465e07215_01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465e07215_0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465e07215_01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465e07215_0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a4b12c9aa_0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a4b12c9a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465fbc6ea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465fbc6ea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465fbc6ea_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465fbc6ea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465fbc6ea_1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465fbc6ea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465e07215_01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465e07215_0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65fbc6ea_1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465fbc6ea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https://docs.google.com/forms/d/e/1FAIpQLSc5hHR8ODBsos4SJnMLHq75b-czdCrb7InhrTamcVV2XIPqew/viewform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6a36da6d_0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76a36da6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465fbc6ea_1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465fbc6ea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5f74823379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5f74823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5f74823379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5f748233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5f74823379_0_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5f748233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a4b12c9aa_0_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a4b12c9a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5f74823379_0_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5f7482337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5f74823379_0_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5f7482337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5f74823379_0_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5f7482337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5f74823379_0_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5f7482337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5f74823379_0_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5f7482337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5f74823379_0_1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5f7482337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5f74823379_0_1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5f7482337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5f74823379_0_1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5f7482337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5f74823379_0_1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5f7482337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5f74823379_0_1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5f7482337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a4b12c9aa_0_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a4b12c9a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5f74823379_0_1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5f7482337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5f74823379_0_2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5f7482337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5f74823379_0_2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5f7482337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2f2d78a185_0_5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2f2d78a185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76adfa6c9_0_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76adfa6c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https://docs.google.com/forms/d/e/1FAIpQLSeDDNm3bd4MZt--vYckTexAzadFe6GcSTApEzr2N1TWrSE5og/viewform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2f2d78a185_0_1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2f2d78a18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569f7b3162_3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569f7b3162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2f2d78a185_0_1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2f2d78a18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76adfa6c9_0_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76adfa6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2bf303a97_0_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2bf303a9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a4b12c9aa_0_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ca4b12c9a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https://docs.google.com/forms/d/e/1FAIpQLSfrlHah_Jp0nbeqClX3HN3jx0X047x5ql5y4lhMBI5mqkJEaA/viewform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76adfa6c9_0_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76adfa6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2f2d78a185_0_5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22f2d78a185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465fbc6ea_1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465fbc6ea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465fbc6ea_1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465fbc6ea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582db9d809_12_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582db9d809_1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2f2d78a185_0_6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2f2d78a185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582db9d809_12_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582db9d809_1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569f7b3162_3_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569f7b3162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76adfa6c9_0_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76adfa6c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76adfa6c9_0_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76adfa6c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a4b12c9aa_0_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a4b12c9a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76adfa6c9_0_1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76adfa6c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22f2d78a185_0_5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22f2d78a185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465fbc6ea_1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465fbc6ea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465fbc6ea_1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465fbc6ea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https://docs.google.com/forms/d/e/1FAIpQLSeM7PgCQaviApmMiuUBpnsG1_MKx15lkF2UYkVD2y0D6ctr2A/viewform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20841d522d_0_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20841d52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465fbc6ea_11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465fbc6ea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569f7b3162_3_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569f7b3162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76adfa6c9_0_1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76adfa6c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76adfa6c9_0_1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76adfa6c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4671a419d_0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4671a419d_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ca4b12c9aa_0_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ca4b12c9a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a4b12c9aa_0_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ca4b12c9a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minutes to here without the earlier question on stability.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datastructur.es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2" name="Google Shape;142;p24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43" name="Google Shape;14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212650" y="637950"/>
            <a:ext cx="86607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Alphabet: {</a:t>
            </a:r>
            <a:r>
              <a:rPr lang="en" sz="2000">
                <a:solidFill>
                  <a:schemeClr val="dk1"/>
                </a:solidFill>
              </a:rPr>
              <a:t>♣️,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♠, </a:t>
            </a:r>
            <a:r>
              <a:rPr lang="en" sz="2000">
                <a:solidFill>
                  <a:srgbClr val="FF0000"/>
                </a:solidFill>
              </a:rPr>
              <a:t>♥️</a:t>
            </a:r>
            <a:r>
              <a:rPr lang="en" sz="2000"/>
              <a:t>,</a:t>
            </a:r>
            <a:r>
              <a:rPr lang="en" sz="2000">
                <a:solidFill>
                  <a:srgbClr val="FF0000"/>
                </a:solidFill>
              </a:rPr>
              <a:t> ♦️</a:t>
            </a:r>
            <a:r>
              <a:rPr lang="en" sz="2000"/>
              <a:t>}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goo.gl/3sYnv3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www.youtube.com/watch?v=kPRA0W1kECg" TargetMode="External"/><Relationship Id="rId4" Type="http://schemas.openxmlformats.org/officeDocument/2006/relationships/hyperlink" Target="https://www.youtube.com/watch?v=kPRA0W1kECg&amp;t=0m9s" TargetMode="External"/><Relationship Id="rId9" Type="http://schemas.openxmlformats.org/officeDocument/2006/relationships/hyperlink" Target="https://www.youtube.com/watch?v=kPRA0W1kECg&amp;t=2m10s" TargetMode="External"/><Relationship Id="rId5" Type="http://schemas.openxmlformats.org/officeDocument/2006/relationships/hyperlink" Target="https://www.youtube.com/watch?v=kPRA0W1kECg&amp;t=0m38s" TargetMode="External"/><Relationship Id="rId6" Type="http://schemas.openxmlformats.org/officeDocument/2006/relationships/hyperlink" Target="https://www.youtube.com/watch?v=kPRA0W1kECg&amp;t=1m05s" TargetMode="External"/><Relationship Id="rId7" Type="http://schemas.openxmlformats.org/officeDocument/2006/relationships/hyperlink" Target="https://www.youtube.com/watch?v=kPRA0W1kECg&amp;t=1m28s" TargetMode="External"/><Relationship Id="rId8" Type="http://schemas.openxmlformats.org/officeDocument/2006/relationships/hyperlink" Target="https://www.youtube.com/watch?v=kPRA0W1kECg&amp;t=1m54s" TargetMode="External"/><Relationship Id="rId10" Type="http://schemas.openxmlformats.org/officeDocument/2006/relationships/hyperlink" Target="https://www.youtube.com/watch?v=kPRA0W1kECg&amp;t=3m37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Radix Sorts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35 (Sorting 5)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400" y="518425"/>
            <a:ext cx="20574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Arrays.sort</a:t>
            </a:r>
            <a:endParaRPr/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Java, Arrays.sort(someArray) uses: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Mergesort (specifically the TimSort variant) if someArray consists of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Quicksort if someArray consists of primitives.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Why?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Quicksort isn’t stable, but there’s only one way to order them. Wouldn’t have multiple types of orders.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Could sort by other things, say sum of the digits. 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Order by number of digits.</a:t>
            </a:r>
            <a:endParaRPr/>
          </a:p>
          <a:p>
            <a:pPr indent="-342900" lvl="2" marL="13716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My usual answer: 5 is just 5. There’s no different possible 5s.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Arrays.sort</a:t>
            </a:r>
            <a:endParaRPr/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Java, Arrays.sort(someArray) uses: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Mergesort (specifically the TimSort variant) if someArray consists of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Quicksort if someArray consists of primitives.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Why?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are using a primitive value, they are the ‘same’. A 4 is a 4. Unstable sort has no observable effect.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There’s really only one natural order for numbers, so why not just assume that’s the case and sort them that way.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contrast, objects can have many properties, e.g. section and name, so equivalent items CAN be differentiated.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you know there’s only one way, can you force Java to use Quicksort?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Sorts</a:t>
            </a:r>
            <a:endParaRPr/>
          </a:p>
        </p:txBody>
      </p:sp>
      <p:sp>
        <p:nvSpPr>
          <p:cNvPr id="281" name="Google Shape;281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Additional tricks we can play: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 to insertion sort: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a subproblem reaches size 15 or lower, use insertion sort.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sort </a:t>
            </a:r>
            <a:r>
              <a:rPr b="1" i="1" lang="en"/>
              <a:t>adaptive</a:t>
            </a:r>
            <a:r>
              <a:rPr lang="en"/>
              <a:t>: Exploit existing order in array (Insertion Sort, SmoothSort, TimSort (</a:t>
            </a:r>
            <a:r>
              <a:rPr i="1" lang="en"/>
              <a:t>the </a:t>
            </a:r>
            <a:r>
              <a:rPr lang="en"/>
              <a:t>sort in Python and Java)).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 restrictions on set of keys. If number of keys is some constant, e.g. [3, 4, 1, 2, 4, 3, …, 2, 2, 2, 1, 4, 3, 2, 3], can sort faster (see 3-way quicksort -- if you’re curious, see: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http://goo.gl/3sYnv3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Quicksort: Make the algorithm introspective, switching to a different sorting method if recursion goes too deep. Only a problem for deterministic flavors of Quicksort.</a:t>
            </a:r>
            <a:endParaRPr/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7958" y="0"/>
            <a:ext cx="956042" cy="84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p36"/>
          <p:cNvCxnSpPr>
            <a:stCxn id="282" idx="2"/>
          </p:cNvCxnSpPr>
          <p:nvPr/>
        </p:nvCxnSpPr>
        <p:spPr>
          <a:xfrm rot="5400000">
            <a:off x="7052129" y="280750"/>
            <a:ext cx="1051200" cy="2176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Two New Ideas</a:t>
            </a:r>
            <a:endParaRPr/>
          </a:p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 we’ll cover two new ideas: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Digit-by-Digit Sorting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procedure that uses a sort (e.g. Merge Sort, Quicksort, Counting Sort).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Using the word “sort” is arguably a misnomer.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Digit-by-digit sorting is a process that uses another sort as a subroutine.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Counting Sort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new type of sort that competes with Merge Sort, Quicksort, Heap Sort, Insertion Sort, Selection Sort, etc.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Unlike these other sorts, Counting Sort does not use compareTo.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35</a:t>
            </a:r>
            <a:r>
              <a:rPr lang="en"/>
              <a:t>, </a:t>
            </a:r>
            <a:r>
              <a:rPr lang="en"/>
              <a:t>CS61B, Spring 2024</a:t>
            </a:r>
            <a:endParaRPr/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Sorting Stability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Warmup: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Digit-by-digit Sorting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Procedure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Radix Sorts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LSD Radix 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MSD Radix Sort</a:t>
            </a:r>
            <a:endParaRPr/>
          </a:p>
        </p:txBody>
      </p:sp>
      <p:sp>
        <p:nvSpPr>
          <p:cNvPr id="296" name="Google Shape;296;p3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Warmup: Digit-by-digit Sorting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warmup to the later part of today’s lecture. Suppose we have a list of integers we want to sort.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first sort by </a:t>
            </a:r>
            <a:r>
              <a:rPr b="1" lang="en"/>
              <a:t>only the rightmost digit.</a:t>
            </a:r>
            <a:r>
              <a:rPr lang="en"/>
              <a:t> </a:t>
            </a:r>
            <a:endParaRPr/>
          </a:p>
        </p:txBody>
      </p:sp>
      <p:sp>
        <p:nvSpPr>
          <p:cNvPr id="302" name="Google Shape;302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Digit-by-digit Sorting</a:t>
            </a:r>
            <a:endParaRPr/>
          </a:p>
        </p:txBody>
      </p:sp>
      <p:graphicFrame>
        <p:nvGraphicFramePr>
          <p:cNvPr id="303" name="Google Shape;303;p39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04" name="Google Shape;304;p39"/>
          <p:cNvCxnSpPr/>
          <p:nvPr/>
        </p:nvCxnSpPr>
        <p:spPr>
          <a:xfrm>
            <a:off x="1300684" y="3162460"/>
            <a:ext cx="19779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05" name="Google Shape;305;p39"/>
          <p:cNvGraphicFramePr/>
          <p:nvPr/>
        </p:nvGraphicFramePr>
        <p:xfrm>
          <a:off x="3567775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warmup to the later part of today’s lecture. Suppose we have a list of integers we want to sort.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first sort by </a:t>
            </a:r>
            <a:r>
              <a:rPr b="1" lang="en"/>
              <a:t>only the rightmost digit.</a:t>
            </a:r>
            <a:r>
              <a:rPr lang="en"/>
              <a:t> </a:t>
            </a:r>
            <a:endParaRPr/>
          </a:p>
        </p:txBody>
      </p:sp>
      <p:sp>
        <p:nvSpPr>
          <p:cNvPr id="311" name="Google Shape;311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Digit-by-digit Sorting</a:t>
            </a:r>
            <a:endParaRPr/>
          </a:p>
        </p:txBody>
      </p:sp>
      <p:sp>
        <p:nvSpPr>
          <p:cNvPr id="312" name="Google Shape;312;p40"/>
          <p:cNvSpPr txBox="1"/>
          <p:nvPr/>
        </p:nvSpPr>
        <p:spPr>
          <a:xfrm>
            <a:off x="5964750" y="3774725"/>
            <a:ext cx="249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What are the 4 integers at the end of the array?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13" name="Google Shape;313;p40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cxnSp>
        <p:nvCxnSpPr>
          <p:cNvPr id="314" name="Google Shape;314;p40"/>
          <p:cNvCxnSpPr/>
          <p:nvPr/>
        </p:nvCxnSpPr>
        <p:spPr>
          <a:xfrm>
            <a:off x="1300684" y="3162460"/>
            <a:ext cx="19779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15" name="Google Shape;315;p40"/>
          <p:cNvGraphicFramePr/>
          <p:nvPr/>
        </p:nvGraphicFramePr>
        <p:xfrm>
          <a:off x="3567775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warmup to the later part of today’s lecture. Suppose we have a list of integers we want to sort.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first sort by </a:t>
            </a:r>
            <a:r>
              <a:rPr b="1" lang="en"/>
              <a:t>only the rightmost digit.</a:t>
            </a:r>
            <a:r>
              <a:rPr lang="en"/>
              <a:t> </a:t>
            </a:r>
            <a:endParaRPr/>
          </a:p>
        </p:txBody>
      </p:sp>
      <p:sp>
        <p:nvSpPr>
          <p:cNvPr id="321" name="Google Shape;321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Digit-by-digit Sorting</a:t>
            </a:r>
            <a:endParaRPr/>
          </a:p>
        </p:txBody>
      </p:sp>
      <p:cxnSp>
        <p:nvCxnSpPr>
          <p:cNvPr id="322" name="Google Shape;322;p41"/>
          <p:cNvCxnSpPr/>
          <p:nvPr/>
        </p:nvCxnSpPr>
        <p:spPr>
          <a:xfrm>
            <a:off x="1300684" y="3162460"/>
            <a:ext cx="19779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23" name="Google Shape;323;p41"/>
          <p:cNvGraphicFramePr/>
          <p:nvPr/>
        </p:nvGraphicFramePr>
        <p:xfrm>
          <a:off x="3567775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4" name="Google Shape;324;p41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warmup to the later part of today’s lecture. Suppose we have a list of integers we want to sort.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first sort by </a:t>
            </a:r>
            <a:r>
              <a:rPr b="1" lang="en"/>
              <a:t>only the rightmost digit.</a:t>
            </a:r>
            <a:r>
              <a:rPr lang="en"/>
              <a:t> </a:t>
            </a:r>
            <a:endParaRPr/>
          </a:p>
        </p:txBody>
      </p:sp>
      <p:sp>
        <p:nvSpPr>
          <p:cNvPr id="330" name="Google Shape;330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Digit-by-digit Sorting</a:t>
            </a:r>
            <a:endParaRPr/>
          </a:p>
        </p:txBody>
      </p:sp>
      <p:cxnSp>
        <p:nvCxnSpPr>
          <p:cNvPr id="331" name="Google Shape;331;p42"/>
          <p:cNvCxnSpPr/>
          <p:nvPr/>
        </p:nvCxnSpPr>
        <p:spPr>
          <a:xfrm>
            <a:off x="1300684" y="3162460"/>
            <a:ext cx="19779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32" name="Google Shape;332;p42"/>
          <p:cNvGraphicFramePr/>
          <p:nvPr/>
        </p:nvGraphicFramePr>
        <p:xfrm>
          <a:off x="3567775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Google Shape;333;p42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sp>
        <p:nvSpPr>
          <p:cNvPr id="334" name="Google Shape;334;p42"/>
          <p:cNvSpPr txBox="1"/>
          <p:nvPr/>
        </p:nvSpPr>
        <p:spPr>
          <a:xfrm>
            <a:off x="4822575" y="2596575"/>
            <a:ext cx="369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 put 53 and 23 in this order. Would they always be in this order?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warmup to the later part of today’s lecture. Suppose we have a list of integers we want to sort.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first sort by </a:t>
            </a:r>
            <a:r>
              <a:rPr b="1" lang="en"/>
              <a:t>only the rightmost digit.</a:t>
            </a:r>
            <a:r>
              <a:rPr lang="en"/>
              <a:t> </a:t>
            </a:r>
            <a:endParaRPr/>
          </a:p>
        </p:txBody>
      </p:sp>
      <p:sp>
        <p:nvSpPr>
          <p:cNvPr id="340" name="Google Shape;340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Digit-by-digit Sorting</a:t>
            </a:r>
            <a:endParaRPr/>
          </a:p>
        </p:txBody>
      </p:sp>
      <p:cxnSp>
        <p:nvCxnSpPr>
          <p:cNvPr id="341" name="Google Shape;341;p43"/>
          <p:cNvCxnSpPr/>
          <p:nvPr/>
        </p:nvCxnSpPr>
        <p:spPr>
          <a:xfrm>
            <a:off x="1300684" y="3162460"/>
            <a:ext cx="19779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42" name="Google Shape;342;p43"/>
          <p:cNvGraphicFramePr/>
          <p:nvPr/>
        </p:nvGraphicFramePr>
        <p:xfrm>
          <a:off x="3567775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3" name="Google Shape;343;p43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sp>
        <p:nvSpPr>
          <p:cNvPr id="344" name="Google Shape;344;p43"/>
          <p:cNvSpPr txBox="1"/>
          <p:nvPr/>
        </p:nvSpPr>
        <p:spPr>
          <a:xfrm>
            <a:off x="4822575" y="2596575"/>
            <a:ext cx="3698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 put 53 and 23 in this order. Would they always be in this order?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Not necessarily! Depends on if the sort I used is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stable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Stable sort yields 53 then 23.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Example: If I used Quicksort with shuffle, could have been 23 then 53.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35, CS61B, Spring 2024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Sorting Stability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Warmup: Digit-by-digit Sorting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Counting Sort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Procedure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Radix Sorts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LSD Radix 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MSD Radix Sort</a:t>
            </a:r>
            <a:endParaRPr/>
          </a:p>
        </p:txBody>
      </p:sp>
      <p:sp>
        <p:nvSpPr>
          <p:cNvPr id="161" name="Google Shape;161;p2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Stability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warmup to the later part of today’s lecture. Suppose we have a list of integers we want to sort.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suppose we sort by the </a:t>
            </a:r>
            <a:r>
              <a:rPr b="1" lang="en"/>
              <a:t>left digit</a:t>
            </a:r>
            <a:r>
              <a:rPr lang="en"/>
              <a:t> using a </a:t>
            </a:r>
            <a:r>
              <a:rPr b="1" lang="en"/>
              <a:t>stable sort</a:t>
            </a:r>
            <a:r>
              <a:rPr lang="en"/>
              <a:t>.</a:t>
            </a:r>
            <a:endParaRPr/>
          </a:p>
        </p:txBody>
      </p:sp>
      <p:sp>
        <p:nvSpPr>
          <p:cNvPr id="350" name="Google Shape;350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Digit-by-digit Sorting</a:t>
            </a:r>
            <a:endParaRPr/>
          </a:p>
        </p:txBody>
      </p:sp>
      <p:cxnSp>
        <p:nvCxnSpPr>
          <p:cNvPr id="351" name="Google Shape;351;p44"/>
          <p:cNvCxnSpPr/>
          <p:nvPr/>
        </p:nvCxnSpPr>
        <p:spPr>
          <a:xfrm>
            <a:off x="1300684" y="3162460"/>
            <a:ext cx="19779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52" name="Google Shape;352;p44"/>
          <p:cNvGraphicFramePr/>
          <p:nvPr/>
        </p:nvGraphicFramePr>
        <p:xfrm>
          <a:off x="3567775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3" name="Google Shape;353;p44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4" name="Google Shape;354;p44"/>
          <p:cNvGraphicFramePr/>
          <p:nvPr/>
        </p:nvGraphicFramePr>
        <p:xfrm>
          <a:off x="6740150" y="164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??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??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??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??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55" name="Google Shape;355;p44"/>
          <p:cNvCxnSpPr/>
          <p:nvPr/>
        </p:nvCxnSpPr>
        <p:spPr>
          <a:xfrm>
            <a:off x="4424884" y="3162460"/>
            <a:ext cx="19779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44"/>
          <p:cNvSpPr txBox="1"/>
          <p:nvPr/>
        </p:nvSpPr>
        <p:spPr>
          <a:xfrm>
            <a:off x="4484300" y="2561825"/>
            <a:ext cx="229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what order will </a:t>
            </a:r>
            <a:r>
              <a:rPr b="1"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31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34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34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appear?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warmup to the later part of today’s lecture. Suppose we have a list of integers we want to sort.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suppose we sort by the </a:t>
            </a:r>
            <a:r>
              <a:rPr b="1" lang="en"/>
              <a:t>left digit</a:t>
            </a:r>
            <a:r>
              <a:rPr lang="en"/>
              <a:t> using a </a:t>
            </a:r>
            <a:r>
              <a:rPr b="1" lang="en"/>
              <a:t>stable sort</a:t>
            </a:r>
            <a:r>
              <a:rPr lang="en"/>
              <a:t>.</a:t>
            </a:r>
            <a:endParaRPr/>
          </a:p>
        </p:txBody>
      </p:sp>
      <p:sp>
        <p:nvSpPr>
          <p:cNvPr id="362" name="Google Shape;362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Digit-by-digit Sorting</a:t>
            </a:r>
            <a:endParaRPr/>
          </a:p>
        </p:txBody>
      </p:sp>
      <p:cxnSp>
        <p:nvCxnSpPr>
          <p:cNvPr id="363" name="Google Shape;363;p45"/>
          <p:cNvCxnSpPr/>
          <p:nvPr/>
        </p:nvCxnSpPr>
        <p:spPr>
          <a:xfrm>
            <a:off x="1300684" y="3162460"/>
            <a:ext cx="19779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64" name="Google Shape;364;p45"/>
          <p:cNvGraphicFramePr/>
          <p:nvPr/>
        </p:nvGraphicFramePr>
        <p:xfrm>
          <a:off x="3567775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5" name="Google Shape;365;p45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6" name="Google Shape;366;p45"/>
          <p:cNvGraphicFramePr/>
          <p:nvPr/>
        </p:nvGraphicFramePr>
        <p:xfrm>
          <a:off x="6740150" y="164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67" name="Google Shape;367;p45"/>
          <p:cNvCxnSpPr/>
          <p:nvPr/>
        </p:nvCxnSpPr>
        <p:spPr>
          <a:xfrm>
            <a:off x="4198075" y="2307200"/>
            <a:ext cx="2541900" cy="702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45"/>
          <p:cNvCxnSpPr/>
          <p:nvPr/>
        </p:nvCxnSpPr>
        <p:spPr>
          <a:xfrm flipH="1" rot="10800000">
            <a:off x="4206750" y="3516550"/>
            <a:ext cx="2533200" cy="7509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5"/>
          <p:cNvCxnSpPr/>
          <p:nvPr/>
        </p:nvCxnSpPr>
        <p:spPr>
          <a:xfrm flipH="1" rot="10800000">
            <a:off x="4206750" y="3770100"/>
            <a:ext cx="2533200" cy="783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5"/>
          <p:cNvCxnSpPr/>
          <p:nvPr/>
        </p:nvCxnSpPr>
        <p:spPr>
          <a:xfrm>
            <a:off x="4198075" y="2567425"/>
            <a:ext cx="2541900" cy="695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procedure does not work if the sort subroutine is unstable.</a:t>
            </a:r>
            <a:endParaRPr/>
          </a:p>
        </p:txBody>
      </p:sp>
      <p:sp>
        <p:nvSpPr>
          <p:cNvPr id="376" name="Google Shape;376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Digit-by-digit Sorting</a:t>
            </a:r>
            <a:endParaRPr/>
          </a:p>
        </p:txBody>
      </p:sp>
      <p:cxnSp>
        <p:nvCxnSpPr>
          <p:cNvPr id="377" name="Google Shape;377;p46"/>
          <p:cNvCxnSpPr/>
          <p:nvPr/>
        </p:nvCxnSpPr>
        <p:spPr>
          <a:xfrm>
            <a:off x="1300684" y="3162460"/>
            <a:ext cx="19779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78" name="Google Shape;378;p46"/>
          <p:cNvGraphicFramePr/>
          <p:nvPr/>
        </p:nvGraphicFramePr>
        <p:xfrm>
          <a:off x="3567775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9" name="Google Shape;379;p46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0" name="Google Shape;380;p46"/>
          <p:cNvGraphicFramePr/>
          <p:nvPr/>
        </p:nvGraphicFramePr>
        <p:xfrm>
          <a:off x="6740150" y="164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81" name="Google Shape;381;p46"/>
          <p:cNvCxnSpPr/>
          <p:nvPr/>
        </p:nvCxnSpPr>
        <p:spPr>
          <a:xfrm>
            <a:off x="4198075" y="2307200"/>
            <a:ext cx="2532600" cy="11622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46"/>
          <p:cNvCxnSpPr/>
          <p:nvPr/>
        </p:nvCxnSpPr>
        <p:spPr>
          <a:xfrm flipH="1" rot="10800000">
            <a:off x="4206750" y="2975050"/>
            <a:ext cx="2541300" cy="1292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46"/>
          <p:cNvCxnSpPr/>
          <p:nvPr/>
        </p:nvCxnSpPr>
        <p:spPr>
          <a:xfrm flipH="1" rot="10800000">
            <a:off x="4206750" y="3770100"/>
            <a:ext cx="2533200" cy="783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46"/>
          <p:cNvCxnSpPr/>
          <p:nvPr/>
        </p:nvCxnSpPr>
        <p:spPr>
          <a:xfrm>
            <a:off x="4198075" y="2567425"/>
            <a:ext cx="2541900" cy="695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of a digit-by-digit sort: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stable sort on each digit, moving from least to most significant.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is guaranteed to correct!</a:t>
            </a:r>
            <a:endParaRPr/>
          </a:p>
        </p:txBody>
      </p:sp>
      <p:sp>
        <p:nvSpPr>
          <p:cNvPr id="390" name="Google Shape;390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Digit-by-digit Sorting</a:t>
            </a:r>
            <a:endParaRPr/>
          </a:p>
        </p:txBody>
      </p:sp>
      <p:graphicFrame>
        <p:nvGraphicFramePr>
          <p:cNvPr id="391" name="Google Shape;391;p47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2" name="Google Shape;392;p47"/>
          <p:cNvGraphicFramePr/>
          <p:nvPr/>
        </p:nvGraphicFramePr>
        <p:xfrm>
          <a:off x="2427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3" name="Google Shape;393;p47"/>
          <p:cNvGraphicFramePr/>
          <p:nvPr/>
        </p:nvGraphicFramePr>
        <p:xfrm>
          <a:off x="4459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4" name="Google Shape;394;p47"/>
          <p:cNvGraphicFramePr/>
          <p:nvPr/>
        </p:nvGraphicFramePr>
        <p:xfrm>
          <a:off x="6491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cxnSp>
        <p:nvCxnSpPr>
          <p:cNvPr id="395" name="Google Shape;395;p47"/>
          <p:cNvCxnSpPr/>
          <p:nvPr/>
        </p:nvCxnSpPr>
        <p:spPr>
          <a:xfrm>
            <a:off x="1023500" y="2758825"/>
            <a:ext cx="1405200" cy="1265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47"/>
          <p:cNvCxnSpPr/>
          <p:nvPr/>
        </p:nvCxnSpPr>
        <p:spPr>
          <a:xfrm>
            <a:off x="1023500" y="2558750"/>
            <a:ext cx="1396500" cy="1197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47"/>
          <p:cNvCxnSpPr/>
          <p:nvPr/>
        </p:nvCxnSpPr>
        <p:spPr>
          <a:xfrm>
            <a:off x="3049850" y="2758825"/>
            <a:ext cx="1399800" cy="285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47"/>
          <p:cNvCxnSpPr/>
          <p:nvPr/>
        </p:nvCxnSpPr>
        <p:spPr>
          <a:xfrm flipH="1" rot="10800000">
            <a:off x="3049850" y="3270025"/>
            <a:ext cx="1425900" cy="1012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47"/>
          <p:cNvCxnSpPr/>
          <p:nvPr/>
        </p:nvCxnSpPr>
        <p:spPr>
          <a:xfrm flipH="1" rot="10800000">
            <a:off x="3049850" y="3524646"/>
            <a:ext cx="1425900" cy="1012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47"/>
          <p:cNvCxnSpPr/>
          <p:nvPr/>
        </p:nvCxnSpPr>
        <p:spPr>
          <a:xfrm flipH="1" rot="10800000">
            <a:off x="5082775" y="3773100"/>
            <a:ext cx="1439700" cy="780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47"/>
          <p:cNvCxnSpPr/>
          <p:nvPr/>
        </p:nvCxnSpPr>
        <p:spPr>
          <a:xfrm flipH="1" rot="10800000">
            <a:off x="5082775" y="3530100"/>
            <a:ext cx="1431300" cy="718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47"/>
          <p:cNvCxnSpPr/>
          <p:nvPr/>
        </p:nvCxnSpPr>
        <p:spPr>
          <a:xfrm>
            <a:off x="5082775" y="2801100"/>
            <a:ext cx="1413900" cy="2781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47"/>
          <p:cNvCxnSpPr/>
          <p:nvPr/>
        </p:nvCxnSpPr>
        <p:spPr>
          <a:xfrm flipH="1" rot="10800000">
            <a:off x="5082775" y="3278700"/>
            <a:ext cx="1431300" cy="741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47"/>
          <p:cNvCxnSpPr/>
          <p:nvPr/>
        </p:nvCxnSpPr>
        <p:spPr>
          <a:xfrm>
            <a:off x="5091450" y="2298525"/>
            <a:ext cx="1413900" cy="5292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05" name="Google Shape;405;p47"/>
          <p:cNvSpPr txBox="1"/>
          <p:nvPr/>
        </p:nvSpPr>
        <p:spPr>
          <a:xfrm>
            <a:off x="1099700" y="3829450"/>
            <a:ext cx="14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Last digit is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47"/>
          <p:cNvSpPr txBox="1"/>
          <p:nvPr/>
        </p:nvSpPr>
        <p:spPr>
          <a:xfrm>
            <a:off x="3081638" y="3160638"/>
            <a:ext cx="14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digit is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47"/>
          <p:cNvSpPr txBox="1"/>
          <p:nvPr/>
        </p:nvSpPr>
        <p:spPr>
          <a:xfrm>
            <a:off x="5246338" y="2025738"/>
            <a:ext cx="14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Top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digit is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"/>
          <p:cNvSpPr txBox="1"/>
          <p:nvPr>
            <p:ph idx="1" type="body"/>
          </p:nvPr>
        </p:nvSpPr>
        <p:spPr>
          <a:xfrm>
            <a:off x="107050" y="402200"/>
            <a:ext cx="889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quick notes: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obvious reason why this procedure is useful (can just sort by entire integer)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digit-by-digit sort procedures work.</a:t>
            </a:r>
            <a:endParaRPr/>
          </a:p>
        </p:txBody>
      </p:sp>
      <p:sp>
        <p:nvSpPr>
          <p:cNvPr id="413" name="Google Shape;413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Digit-by-digit Sorting</a:t>
            </a:r>
            <a:endParaRPr/>
          </a:p>
        </p:txBody>
      </p:sp>
      <p:graphicFrame>
        <p:nvGraphicFramePr>
          <p:cNvPr id="414" name="Google Shape;414;p48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5" name="Google Shape;415;p48"/>
          <p:cNvGraphicFramePr/>
          <p:nvPr/>
        </p:nvGraphicFramePr>
        <p:xfrm>
          <a:off x="2427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6" name="Google Shape;416;p48"/>
          <p:cNvGraphicFramePr/>
          <p:nvPr/>
        </p:nvGraphicFramePr>
        <p:xfrm>
          <a:off x="4459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7" name="Google Shape;417;p48"/>
          <p:cNvGraphicFramePr/>
          <p:nvPr/>
        </p:nvGraphicFramePr>
        <p:xfrm>
          <a:off x="6491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cxnSp>
        <p:nvCxnSpPr>
          <p:cNvPr id="418" name="Google Shape;418;p48"/>
          <p:cNvCxnSpPr/>
          <p:nvPr/>
        </p:nvCxnSpPr>
        <p:spPr>
          <a:xfrm>
            <a:off x="1023500" y="2758825"/>
            <a:ext cx="1405200" cy="1265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48"/>
          <p:cNvCxnSpPr/>
          <p:nvPr/>
        </p:nvCxnSpPr>
        <p:spPr>
          <a:xfrm>
            <a:off x="1023500" y="2558750"/>
            <a:ext cx="1396500" cy="1197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48"/>
          <p:cNvCxnSpPr/>
          <p:nvPr/>
        </p:nvCxnSpPr>
        <p:spPr>
          <a:xfrm>
            <a:off x="3049850" y="2758825"/>
            <a:ext cx="1399800" cy="285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48"/>
          <p:cNvCxnSpPr/>
          <p:nvPr/>
        </p:nvCxnSpPr>
        <p:spPr>
          <a:xfrm flipH="1" rot="10800000">
            <a:off x="3049850" y="3270025"/>
            <a:ext cx="1425900" cy="1012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48"/>
          <p:cNvCxnSpPr/>
          <p:nvPr/>
        </p:nvCxnSpPr>
        <p:spPr>
          <a:xfrm flipH="1" rot="10800000">
            <a:off x="3049850" y="3524646"/>
            <a:ext cx="1425900" cy="1012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48"/>
          <p:cNvCxnSpPr/>
          <p:nvPr/>
        </p:nvCxnSpPr>
        <p:spPr>
          <a:xfrm flipH="1" rot="10800000">
            <a:off x="5082775" y="3773100"/>
            <a:ext cx="1439700" cy="780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48"/>
          <p:cNvCxnSpPr/>
          <p:nvPr/>
        </p:nvCxnSpPr>
        <p:spPr>
          <a:xfrm flipH="1" rot="10800000">
            <a:off x="5082775" y="3530100"/>
            <a:ext cx="1431300" cy="718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48"/>
          <p:cNvCxnSpPr/>
          <p:nvPr/>
        </p:nvCxnSpPr>
        <p:spPr>
          <a:xfrm>
            <a:off x="5082775" y="2801100"/>
            <a:ext cx="1413900" cy="2781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48"/>
          <p:cNvCxnSpPr/>
          <p:nvPr/>
        </p:nvCxnSpPr>
        <p:spPr>
          <a:xfrm flipH="1" rot="10800000">
            <a:off x="5082775" y="3278700"/>
            <a:ext cx="1431300" cy="741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48"/>
          <p:cNvCxnSpPr/>
          <p:nvPr/>
        </p:nvCxnSpPr>
        <p:spPr>
          <a:xfrm>
            <a:off x="5091450" y="2298525"/>
            <a:ext cx="1413900" cy="5292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28" name="Google Shape;428;p48"/>
          <p:cNvSpPr txBox="1"/>
          <p:nvPr/>
        </p:nvSpPr>
        <p:spPr>
          <a:xfrm>
            <a:off x="1099700" y="3829450"/>
            <a:ext cx="14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Last digit is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48"/>
          <p:cNvSpPr txBox="1"/>
          <p:nvPr/>
        </p:nvSpPr>
        <p:spPr>
          <a:xfrm>
            <a:off x="3081638" y="3160638"/>
            <a:ext cx="14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Mid digit is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48"/>
          <p:cNvSpPr txBox="1"/>
          <p:nvPr/>
        </p:nvSpPr>
        <p:spPr>
          <a:xfrm>
            <a:off x="5246338" y="2025738"/>
            <a:ext cx="14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Top digit is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48"/>
          <p:cNvSpPr txBox="1"/>
          <p:nvPr/>
        </p:nvSpPr>
        <p:spPr>
          <a:xfrm>
            <a:off x="7372650" y="3660300"/>
            <a:ext cx="163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We’ll come back to digit-by-digit sorting later!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35</a:t>
            </a:r>
            <a:r>
              <a:rPr lang="en"/>
              <a:t>, </a:t>
            </a:r>
            <a:r>
              <a:rPr lang="en"/>
              <a:t>CS61B, Spring 2024</a:t>
            </a:r>
            <a:endParaRPr/>
          </a:p>
        </p:txBody>
      </p:sp>
      <p:sp>
        <p:nvSpPr>
          <p:cNvPr id="437" name="Google Shape;437;p4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Sorting Stability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Warmup: Digit-by-digit Sorting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Counting Sort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Counting Sort Algorithm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Radix Sorts: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LSD Radix 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MSD Radix Sort</a:t>
            </a:r>
            <a:endParaRPr/>
          </a:p>
        </p:txBody>
      </p:sp>
      <p:sp>
        <p:nvSpPr>
          <p:cNvPr id="438" name="Google Shape;438;p4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Counting Sort Algorithm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Based Sorting</a:t>
            </a:r>
            <a:endParaRPr/>
          </a:p>
        </p:txBody>
      </p:sp>
      <p:sp>
        <p:nvSpPr>
          <p:cNvPr id="444" name="Google Shape;444;p5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key idea from our previous sorting lecture: Sorting requires Ω(N log N) compares in the worst case.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Thus, the ultimate comparison based sorting algorithm has a worst case runtime of Θ(N log 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From an asymptotic perspective, that means no matter how clever we are, we can never beat Merge Sort’s worst case runtime of Θ(N log N).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...but what if we don’t compare at all?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#1: Sleep Sort (for Sorting Integers) (not actually good)</a:t>
            </a:r>
            <a:endParaRPr/>
          </a:p>
        </p:txBody>
      </p:sp>
      <p:sp>
        <p:nvSpPr>
          <p:cNvPr id="450" name="Google Shape;450;p5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each integer x in array A, start a new program that: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Sleeps for x seconds.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Prints 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start at the same 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 + max(A)     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51"/>
          <p:cNvGrpSpPr/>
          <p:nvPr/>
        </p:nvGrpSpPr>
        <p:grpSpPr>
          <a:xfrm>
            <a:off x="3832363" y="1273427"/>
            <a:ext cx="5058400" cy="3970016"/>
            <a:chOff x="4061388" y="1273400"/>
            <a:chExt cx="4676775" cy="3670503"/>
          </a:xfrm>
        </p:grpSpPr>
        <p:sp>
          <p:nvSpPr>
            <p:cNvPr id="452" name="Google Shape;452;p51"/>
            <p:cNvSpPr txBox="1"/>
            <p:nvPr/>
          </p:nvSpPr>
          <p:spPr>
            <a:xfrm>
              <a:off x="5107234" y="4247903"/>
              <a:ext cx="2717100" cy="6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Invented by 4chan (?).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3" name="Google Shape;453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388" y="1273400"/>
              <a:ext cx="4676775" cy="3067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4" name="Google Shape;454;p51"/>
          <p:cNvGrpSpPr/>
          <p:nvPr/>
        </p:nvGrpSpPr>
        <p:grpSpPr>
          <a:xfrm>
            <a:off x="152175" y="3444675"/>
            <a:ext cx="3527700" cy="764825"/>
            <a:chOff x="152175" y="3444675"/>
            <a:chExt cx="3527700" cy="764825"/>
          </a:xfrm>
        </p:grpSpPr>
        <p:cxnSp>
          <p:nvCxnSpPr>
            <p:cNvPr id="455" name="Google Shape;455;p51"/>
            <p:cNvCxnSpPr/>
            <p:nvPr/>
          </p:nvCxnSpPr>
          <p:spPr>
            <a:xfrm flipH="1" rot="10800000">
              <a:off x="816175" y="3444675"/>
              <a:ext cx="1800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56" name="Google Shape;456;p51"/>
            <p:cNvSpPr txBox="1"/>
            <p:nvPr/>
          </p:nvSpPr>
          <p:spPr>
            <a:xfrm>
              <a:off x="152175" y="3714200"/>
              <a:ext cx="35277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catch: On real machines, scheduling execution of programs must be done by an operating system. In practice requires list of running programs sorted by sleep time.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#2: Counting Sort: Exploiting Space Instead of Time</a:t>
            </a:r>
            <a:endParaRPr/>
          </a:p>
        </p:txBody>
      </p:sp>
      <p:sp>
        <p:nvSpPr>
          <p:cNvPr id="462" name="Google Shape;462;p52"/>
          <p:cNvSpPr txBox="1"/>
          <p:nvPr/>
        </p:nvSpPr>
        <p:spPr>
          <a:xfrm>
            <a:off x="4853100" y="719700"/>
            <a:ext cx="38112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Assuming keys are unique integers 0 to 11.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Idea: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Create a new array.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Copy item with key i into ith entry of new array.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63" name="Google Shape;463;p52"/>
          <p:cNvGraphicFramePr/>
          <p:nvPr/>
        </p:nvGraphicFramePr>
        <p:xfrm>
          <a:off x="2517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{E248B674-F9CB-422B-97BF-E3F6F9AF09D4}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Grimes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Jon Talabot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 Peter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Chocolate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Superpope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Filthy Reds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Rocky Road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Robots are Supreme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My Bloody Valentine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Chocolate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Sef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Strawberry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Ronald Jenkees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Cardamom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Rx Nightly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La(r)va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Butter Pecan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Extrobophile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#2: Counting Sort: Exploiting Space Instead of Time</a:t>
            </a:r>
            <a:endParaRPr/>
          </a:p>
        </p:txBody>
      </p:sp>
      <p:graphicFrame>
        <p:nvGraphicFramePr>
          <p:cNvPr id="469" name="Google Shape;469;p53"/>
          <p:cNvGraphicFramePr/>
          <p:nvPr/>
        </p:nvGraphicFramePr>
        <p:xfrm>
          <a:off x="2517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{E248B674-F9CB-422B-97BF-E3F6F9AF09D4}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Grimes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Jon Talabot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 Peter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Chocolate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Superpope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Filthy Reds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Rocky Road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Robots are Supreme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My Bloody Valentine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Chocolate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Sef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Strawberry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Ronald Jenkees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Cardamom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Rx Nightly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La(r)va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Butter Pecan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Extrobophile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0" name="Google Shape;470;p53"/>
          <p:cNvGraphicFramePr/>
          <p:nvPr/>
        </p:nvGraphicFramePr>
        <p:xfrm>
          <a:off x="48016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{E248B674-F9CB-422B-97BF-E3F6F9AF09D4}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Grimes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Summary (so far)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Listed by mechanism: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Selection sort: Find the smallest item and put it at the front.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Insertion sort: Figure out where to insert the current item.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sort: Merge two sorted halves into one sorted whole.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 (quick) sort: Partition items around a pivot.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Listed by memory and runtime: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8" name="Google Shape;168;p27"/>
          <p:cNvGraphicFramePr/>
          <p:nvPr/>
        </p:nvGraphicFramePr>
        <p:xfrm>
          <a:off x="826864" y="30814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{03465B35-E209-4211-9D23-E5FEE920ABCB}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Memory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 Compares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Notes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Heapsort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 worst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Bad caching (61C)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aseline="30000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 worst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 if almost sorted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Mergesort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 worst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Quicksort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Θ(log N) (call stack)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 expected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Fastest 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#2: Counting Sort: Exploiting Space Instead of Time</a:t>
            </a:r>
            <a:endParaRPr/>
          </a:p>
        </p:txBody>
      </p:sp>
      <p:graphicFrame>
        <p:nvGraphicFramePr>
          <p:cNvPr id="476" name="Google Shape;476;p54"/>
          <p:cNvGraphicFramePr/>
          <p:nvPr/>
        </p:nvGraphicFramePr>
        <p:xfrm>
          <a:off x="2517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{E248B674-F9CB-422B-97BF-E3F6F9AF09D4}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Grimes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Jon Talabot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 Peter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Chocolate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Superpope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Filthy Reds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Rocky Road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Robots are Supreme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My Bloody Valentine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Chocolate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Sef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Strawberry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Ronald Jenkees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Cardamom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Rx Nightly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La(r)va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Butter Pecan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Extrobophile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7" name="Google Shape;477;p54"/>
          <p:cNvGraphicFramePr/>
          <p:nvPr/>
        </p:nvGraphicFramePr>
        <p:xfrm>
          <a:off x="48016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{E248B674-F9CB-422B-97BF-E3F6F9AF09D4}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Jon Talabot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Grimes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#2: Counting Sort: Exploiting Space Instead of Time</a:t>
            </a:r>
            <a:endParaRPr/>
          </a:p>
        </p:txBody>
      </p:sp>
      <p:graphicFrame>
        <p:nvGraphicFramePr>
          <p:cNvPr id="483" name="Google Shape;483;p55"/>
          <p:cNvGraphicFramePr/>
          <p:nvPr/>
        </p:nvGraphicFramePr>
        <p:xfrm>
          <a:off x="2517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{E248B674-F9CB-422B-97BF-E3F6F9AF09D4}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Grimes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Jon Talabot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 Peter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Chocolate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Superpope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Filthy Reds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Rocky Road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Robots are Supreme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My Bloody Valentine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Chocolate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Sef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Strawberry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Ronald Jenkees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Cardamom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Rx Nightly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La(r)va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Butter Pecan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Extrobophile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4" name="Google Shape;484;p55"/>
          <p:cNvGraphicFramePr/>
          <p:nvPr/>
        </p:nvGraphicFramePr>
        <p:xfrm>
          <a:off x="48016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{E248B674-F9CB-422B-97BF-E3F6F9AF09D4}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Jon Talabot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Grimes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 Peter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#2: Counting Sort: Exploiting Space Instead of Time</a:t>
            </a:r>
            <a:endParaRPr/>
          </a:p>
        </p:txBody>
      </p:sp>
      <p:graphicFrame>
        <p:nvGraphicFramePr>
          <p:cNvPr id="490" name="Google Shape;490;p56"/>
          <p:cNvGraphicFramePr/>
          <p:nvPr/>
        </p:nvGraphicFramePr>
        <p:xfrm>
          <a:off x="2517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{E248B674-F9CB-422B-97BF-E3F6F9AF09D4}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Grimes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Jon Talabot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 Peter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Chocolate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Superpope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Filthy Reds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Rocky Road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Robots are Supreme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My Bloody Valentine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Chocolate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Sef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Strawberry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Ronald Jenkees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Cardamom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Rx Nightly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La(r)va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Butter Pecan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Extrobophile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1" name="Google Shape;491;p56"/>
          <p:cNvGraphicFramePr/>
          <p:nvPr/>
        </p:nvGraphicFramePr>
        <p:xfrm>
          <a:off x="48016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{E248B674-F9CB-422B-97BF-E3F6F9AF09D4}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Jon Talabot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Strawberry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Ronald Jenkees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Cardamom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Rx Nightly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My Bloody Valentine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Filthy Reds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Grimes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Chocolate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Sef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Rocky Road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Robots are Supreme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La(r)va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Chocolate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Superpope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Butter Pecan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Extrobophile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 Peter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Counting Sort</a:t>
            </a:r>
            <a:endParaRPr/>
          </a:p>
        </p:txBody>
      </p:sp>
      <p:sp>
        <p:nvSpPr>
          <p:cNvPr id="497" name="Google Shape;497;p5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just sorted N items in Θ(N) worst case time.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Avoiding yes/no questions lets us dodge our lower bound based on puppy, cat, dog!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Simplest case: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Keys are unique integers from 0 to N-1.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More complex cases: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Non-unique keys.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Non-consecutive keys.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Non-numerical keys.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Sort: http://yellkey.com</a:t>
            </a:r>
            <a:r>
              <a:rPr lang="en">
                <a:solidFill>
                  <a:srgbClr val="38761D"/>
                </a:solidFill>
              </a:rPr>
              <a:t>/TODO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503" name="Google Shape;503;p5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Alphabet case: Keys belong to a finite ordered alphabet.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 (in that order)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Question: What will be the index of the first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? </a:t>
            </a:r>
            <a:endParaRPr/>
          </a:p>
        </p:txBody>
      </p:sp>
      <p:graphicFrame>
        <p:nvGraphicFramePr>
          <p:cNvPr id="504" name="Google Shape;504;p58"/>
          <p:cNvGraphicFramePr/>
          <p:nvPr/>
        </p:nvGraphicFramePr>
        <p:xfrm>
          <a:off x="1489225" y="15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5" name="Google Shape;505;p58"/>
          <p:cNvGraphicFramePr/>
          <p:nvPr/>
        </p:nvGraphicFramePr>
        <p:xfrm>
          <a:off x="6580725" y="15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06" name="Google Shape;506;p58"/>
          <p:cNvSpPr txBox="1"/>
          <p:nvPr/>
        </p:nvSpPr>
        <p:spPr>
          <a:xfrm>
            <a:off x="6151053" y="1695514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4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5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6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8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9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11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07" name="Google Shape;507;p58"/>
          <p:cNvSpPr txBox="1"/>
          <p:nvPr/>
        </p:nvSpPr>
        <p:spPr>
          <a:xfrm>
            <a:off x="7152656" y="4459886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Sorted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sp>
        <p:nvSpPr>
          <p:cNvPr id="513" name="Google Shape;513;p5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Alphabet case: Keys belong to a finite ordered alphabet.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 (in that order)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Question: What will be the index of the first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?</a:t>
            </a:r>
            <a:endParaRPr/>
          </a:p>
        </p:txBody>
      </p:sp>
      <p:graphicFrame>
        <p:nvGraphicFramePr>
          <p:cNvPr id="514" name="Google Shape;514;p59"/>
          <p:cNvGraphicFramePr/>
          <p:nvPr/>
        </p:nvGraphicFramePr>
        <p:xfrm>
          <a:off x="1489225" y="15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5" name="Google Shape;515;p59"/>
          <p:cNvGraphicFramePr/>
          <p:nvPr/>
        </p:nvGraphicFramePr>
        <p:xfrm>
          <a:off x="6580725" y="15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6" name="Google Shape;516;p59"/>
          <p:cNvSpPr txBox="1"/>
          <p:nvPr/>
        </p:nvSpPr>
        <p:spPr>
          <a:xfrm>
            <a:off x="6151053" y="1695514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4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5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6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8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9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11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17" name="Google Shape;517;p59"/>
          <p:cNvSpPr txBox="1"/>
          <p:nvPr/>
        </p:nvSpPr>
        <p:spPr>
          <a:xfrm>
            <a:off x="7152656" y="4459886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Sorted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Counting Sort with Counting Arrays</a:t>
            </a:r>
            <a:endParaRPr/>
          </a:p>
        </p:txBody>
      </p:sp>
      <p:sp>
        <p:nvSpPr>
          <p:cNvPr id="523" name="Google Shape;523;p6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Counting sort: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 number of occurrences of each item.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Iterate through list, using count array to decide where to put everything.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Bottom line, we can use counting sort to sort N objects in Θ(N) time.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529" name="Google Shape;529;p61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530" name="Google Shape;530;p6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536" name="Google Shape;536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537" name="Google Shape;537;p62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  <p:graphicFrame>
        <p:nvGraphicFramePr>
          <p:cNvPr id="538" name="Google Shape;538;p62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539" name="Google Shape;539;p62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0" name="Google Shape;540;p62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62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547" name="Google Shape;547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548" name="Google Shape;548;p63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9" name="Google Shape;549;p63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0" name="Google Shape;550;p63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51" name="Google Shape;551;p63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63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3" name="Google Shape;553;p63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63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63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63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Desirable Sorting Properties: Stability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sort is said to be stable if order of equivalent items is preserved.</a:t>
            </a:r>
            <a:endParaRPr/>
          </a:p>
        </p:txBody>
      </p:sp>
      <p:graphicFrame>
        <p:nvGraphicFramePr>
          <p:cNvPr id="175" name="Google Shape;175;p28"/>
          <p:cNvGraphicFramePr/>
          <p:nvPr/>
        </p:nvGraphicFramePr>
        <p:xfrm>
          <a:off x="787450" y="134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{03465B35-E209-4211-9D23-E5FEE920ABCB}</a:tableStyleId>
              </a:tblPr>
              <a:tblGrid>
                <a:gridCol w="1166800"/>
                <a:gridCol w="1166800"/>
              </a:tblGrid>
              <a:tr h="37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Bas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Fikriyya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Jana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Jouni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Nikolaj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Rosella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Sigurd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76" name="Google Shape;176;p28"/>
          <p:cNvSpPr txBox="1"/>
          <p:nvPr/>
        </p:nvSpPr>
        <p:spPr>
          <a:xfrm>
            <a:off x="531650" y="966900"/>
            <a:ext cx="30168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sort(studentRecords, BY_NAME);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7" name="Google Shape;177;p28"/>
          <p:cNvGraphicFramePr/>
          <p:nvPr/>
        </p:nvGraphicFramePr>
        <p:xfrm>
          <a:off x="6062800" y="134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{03465B35-E209-4211-9D23-E5FEE920ABCB}</a:tableStyleId>
              </a:tblPr>
              <a:tblGrid>
                <a:gridCol w="1166800"/>
                <a:gridCol w="1166800"/>
              </a:tblGrid>
              <a:tr h="37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Sigurd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Bas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Jana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Jouni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Rosella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Fikriyya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Nikolaj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78" name="Google Shape;178;p28"/>
          <p:cNvSpPr txBox="1"/>
          <p:nvPr/>
        </p:nvSpPr>
        <p:spPr>
          <a:xfrm>
            <a:off x="5778101" y="968975"/>
            <a:ext cx="3366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sort(studentRecords, BY_SECTION);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28"/>
          <p:cNvCxnSpPr/>
          <p:nvPr/>
        </p:nvCxnSpPr>
        <p:spPr>
          <a:xfrm>
            <a:off x="3140500" y="2341350"/>
            <a:ext cx="2918100" cy="38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3115775" y="2749375"/>
            <a:ext cx="2955000" cy="37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8"/>
          <p:cNvCxnSpPr/>
          <p:nvPr/>
        </p:nvCxnSpPr>
        <p:spPr>
          <a:xfrm flipH="1" rot="10800000">
            <a:off x="3128150" y="3530300"/>
            <a:ext cx="2930400" cy="38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8"/>
          <p:cNvCxnSpPr/>
          <p:nvPr/>
        </p:nvCxnSpPr>
        <p:spPr>
          <a:xfrm>
            <a:off x="3115775" y="1550050"/>
            <a:ext cx="2942700" cy="75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8"/>
          <p:cNvSpPr txBox="1"/>
          <p:nvPr/>
        </p:nvSpPr>
        <p:spPr>
          <a:xfrm>
            <a:off x="358550" y="4496750"/>
            <a:ext cx="8785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510950" y="4649150"/>
            <a:ext cx="69246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Equivalent items don’t ‘cross over’ when being stably sorted.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562" name="Google Shape;562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563" name="Google Shape;563;p64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4" name="Google Shape;564;p64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5" name="Google Shape;565;p64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6" name="Google Shape;566;p64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64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8" name="Google Shape;568;p64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64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64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64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72" name="Google Shape;572;p64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573" name="Google Shape;573;p64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4" name="Google Shape;574;p64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5" name="Google Shape;575;p64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581" name="Google Shape;581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582" name="Google Shape;582;p65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3" name="Google Shape;583;p65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4" name="Google Shape;584;p65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5" name="Google Shape;585;p65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65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7" name="Google Shape;587;p65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65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65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65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91" name="Google Shape;591;p65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592" name="Google Shape;592;p65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3" name="Google Shape;593;p65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4" name="Google Shape;594;p65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600" name="Google Shape;600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601" name="Google Shape;601;p66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2" name="Google Shape;602;p66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3" name="Google Shape;603;p66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4" name="Google Shape;604;p66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66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6" name="Google Shape;606;p66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66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Google Shape;608;p66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66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10" name="Google Shape;610;p66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611" name="Google Shape;611;p66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2" name="Google Shape;612;p66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66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619" name="Google Shape;619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620" name="Google Shape;620;p67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1" name="Google Shape;621;p67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2" name="Google Shape;622;p67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</a:tbl>
          </a:graphicData>
        </a:graphic>
      </p:graphicFrame>
      <p:sp>
        <p:nvSpPr>
          <p:cNvPr id="623" name="Google Shape;623;p67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67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5" name="Google Shape;625;p67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Google Shape;626;p67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7" name="Google Shape;627;p67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67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29" name="Google Shape;629;p67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630" name="Google Shape;630;p67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1" name="Google Shape;631;p67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2" name="Google Shape;632;p67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638" name="Google Shape;638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639" name="Google Shape;639;p68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0" name="Google Shape;640;p68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1" name="Google Shape;641;p68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2" name="Google Shape;642;p68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68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4" name="Google Shape;644;p68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5" name="Google Shape;645;p68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6" name="Google Shape;646;p68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68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48" name="Google Shape;648;p68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649" name="Google Shape;649;p68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0" name="Google Shape;650;p68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68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657" name="Google Shape;657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658" name="Google Shape;658;p69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9" name="Google Shape;659;p69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0" name="Google Shape;660;p69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61" name="Google Shape;661;p69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69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3" name="Google Shape;663;p69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69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5" name="Google Shape;665;p69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69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67" name="Google Shape;667;p69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668" name="Google Shape;668;p69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9" name="Google Shape;669;p69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0" name="Google Shape;670;p69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676" name="Google Shape;676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677" name="Google Shape;677;p70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8" name="Google Shape;678;p70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9" name="Google Shape;679;p70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</a:tbl>
          </a:graphicData>
        </a:graphic>
      </p:graphicFrame>
      <p:sp>
        <p:nvSpPr>
          <p:cNvPr id="680" name="Google Shape;680;p70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70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2" name="Google Shape;682;p70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3" name="Google Shape;683;p70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4" name="Google Shape;684;p70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5" name="Google Shape;685;p70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86" name="Google Shape;686;p70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687" name="Google Shape;687;p70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8" name="Google Shape;688;p70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9" name="Google Shape;689;p70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695" name="Google Shape;695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696" name="Google Shape;696;p71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7" name="Google Shape;697;p71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8" name="Google Shape;698;p71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99" name="Google Shape;699;p71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p71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1" name="Google Shape;701;p71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2" name="Google Shape;702;p71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3" name="Google Shape;703;p71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71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05" name="Google Shape;705;p71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706" name="Google Shape;706;p71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7" name="Google Shape;707;p71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8" name="Google Shape;708;p71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714" name="Google Shape;714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715" name="Google Shape;715;p72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6" name="Google Shape;716;p72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7" name="Google Shape;717;p72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18" name="Google Shape;718;p72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72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0" name="Google Shape;720;p72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1" name="Google Shape;721;p72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2" name="Google Shape;722;p72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72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24" name="Google Shape;724;p72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725" name="Google Shape;725;p72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6" name="Google Shape;726;p72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7" name="Google Shape;727;p72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733" name="Google Shape;733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734" name="Google Shape;734;p73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5" name="Google Shape;735;p73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6" name="Google Shape;736;p73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37" name="Google Shape;737;p73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73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9" name="Google Shape;739;p73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0" name="Google Shape;740;p73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1" name="Google Shape;741;p73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73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43" name="Google Shape;743;p73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744" name="Google Shape;744;p73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5" name="Google Shape;745;p73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6" name="Google Shape;746;p73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Desirable Sorting Properties: Stability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sort is said to be stable if order of equivalent items is preserved.</a:t>
            </a:r>
            <a:endParaRPr/>
          </a:p>
        </p:txBody>
      </p:sp>
      <p:graphicFrame>
        <p:nvGraphicFramePr>
          <p:cNvPr id="191" name="Google Shape;191;p29"/>
          <p:cNvGraphicFramePr/>
          <p:nvPr/>
        </p:nvGraphicFramePr>
        <p:xfrm>
          <a:off x="787450" y="134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{03465B35-E209-4211-9D23-E5FEE920ABCB}</a:tableStyleId>
              </a:tblPr>
              <a:tblGrid>
                <a:gridCol w="1166800"/>
                <a:gridCol w="1166800"/>
              </a:tblGrid>
              <a:tr h="37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Bas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Fikriyya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Jana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Jouni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Nikolaj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Rosella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Sigurd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92;p29"/>
          <p:cNvSpPr txBox="1"/>
          <p:nvPr/>
        </p:nvSpPr>
        <p:spPr>
          <a:xfrm>
            <a:off x="531650" y="966900"/>
            <a:ext cx="30168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sort(studentRecords, BY_NAME);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3" name="Google Shape;193;p29"/>
          <p:cNvGraphicFramePr/>
          <p:nvPr/>
        </p:nvGraphicFramePr>
        <p:xfrm>
          <a:off x="6062800" y="134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{03465B35-E209-4211-9D23-E5FEE920ABCB}</a:tableStyleId>
              </a:tblPr>
              <a:tblGrid>
                <a:gridCol w="1166800"/>
                <a:gridCol w="1166800"/>
              </a:tblGrid>
              <a:tr h="37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Sigurd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Jouni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Rosella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Bas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Jana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Fikriyya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Nikolaj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29"/>
          <p:cNvSpPr txBox="1"/>
          <p:nvPr/>
        </p:nvSpPr>
        <p:spPr>
          <a:xfrm>
            <a:off x="5778101" y="968975"/>
            <a:ext cx="3366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sort(studentRecords, BY_SECTION);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5" name="Google Shape;195;p29"/>
          <p:cNvCxnSpPr/>
          <p:nvPr/>
        </p:nvCxnSpPr>
        <p:spPr>
          <a:xfrm>
            <a:off x="3140500" y="2341350"/>
            <a:ext cx="2918100" cy="114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9"/>
          <p:cNvCxnSpPr/>
          <p:nvPr/>
        </p:nvCxnSpPr>
        <p:spPr>
          <a:xfrm flipH="1" rot="10800000">
            <a:off x="3115775" y="2341375"/>
            <a:ext cx="2942700" cy="4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9"/>
          <p:cNvCxnSpPr/>
          <p:nvPr/>
        </p:nvCxnSpPr>
        <p:spPr>
          <a:xfrm flipH="1" rot="10800000">
            <a:off x="3128150" y="2749400"/>
            <a:ext cx="2930400" cy="116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9"/>
          <p:cNvCxnSpPr/>
          <p:nvPr/>
        </p:nvCxnSpPr>
        <p:spPr>
          <a:xfrm>
            <a:off x="3115775" y="1550050"/>
            <a:ext cx="2955000" cy="155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9"/>
          <p:cNvSpPr txBox="1"/>
          <p:nvPr/>
        </p:nvSpPr>
        <p:spPr>
          <a:xfrm>
            <a:off x="510950" y="4649150"/>
            <a:ext cx="8421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Sorting instability can be really annoying! Wanted students listed alphabetically by section.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752" name="Google Shape;752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753" name="Google Shape;753;p74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4" name="Google Shape;754;p74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5" name="Google Shape;755;p74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56" name="Google Shape;756;p74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7" name="Google Shape;757;p74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8" name="Google Shape;758;p74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p74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0" name="Google Shape;760;p74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74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62" name="Google Shape;762;p74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763" name="Google Shape;763;p74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4" name="Google Shape;764;p74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5" name="Google Shape;765;p74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771" name="Google Shape;771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772" name="Google Shape;772;p75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3" name="Google Shape;773;p75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4" name="Google Shape;774;p75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75" name="Google Shape;775;p75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75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7" name="Google Shape;777;p75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8" name="Google Shape;778;p75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9" name="Google Shape;779;p75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Google Shape;780;p75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81" name="Google Shape;781;p75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782" name="Google Shape;782;p75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3" name="Google Shape;783;p75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4" name="Google Shape;784;p75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790" name="Google Shape;790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791" name="Google Shape;791;p76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2" name="Google Shape;792;p76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3" name="Google Shape;793;p76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</a:tbl>
          </a:graphicData>
        </a:graphic>
      </p:graphicFrame>
      <p:sp>
        <p:nvSpPr>
          <p:cNvPr id="794" name="Google Shape;794;p76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76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6" name="Google Shape;796;p76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7" name="Google Shape;797;p76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8" name="Google Shape;798;p76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76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00" name="Google Shape;800;p76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01" name="Google Shape;801;p76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2" name="Google Shape;802;p76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3" name="Google Shape;803;p76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7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35</a:t>
            </a:r>
            <a:r>
              <a:rPr lang="en"/>
              <a:t>, </a:t>
            </a:r>
            <a:r>
              <a:rPr lang="en"/>
              <a:t>CS61B, Spring 2024</a:t>
            </a:r>
            <a:endParaRPr/>
          </a:p>
        </p:txBody>
      </p:sp>
      <p:sp>
        <p:nvSpPr>
          <p:cNvPr id="809" name="Google Shape;809;p7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Sorting Stability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Warmup: Digit-by-digit Sorting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Counting Sort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Procedure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Runtime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Radix Sorts: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LSD Radix 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MSD Radix Sort</a:t>
            </a:r>
            <a:endParaRPr/>
          </a:p>
        </p:txBody>
      </p:sp>
      <p:sp>
        <p:nvSpPr>
          <p:cNvPr id="810" name="Google Shape;810;p7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 Runtime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 vs. Quicksort: http://yellkey.com</a:t>
            </a:r>
            <a:r>
              <a:rPr lang="en">
                <a:solidFill>
                  <a:srgbClr val="38761D"/>
                </a:solidFill>
              </a:rPr>
              <a:t>/TODO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16" name="Google Shape;816;p7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sorting an array of the 100 largest cities by population, which sort do you think has a better expected worst case runtime in seconds?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Counting Sort (as described in our 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Quicksort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First question to ask yourself: What is the alphabet for counting sort here?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 vs. Quicksort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22" name="Google Shape;822;p7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sorting an array of the 100 largest cities by population, which sort do you think has a better expected worst case runtime in seconds?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Counting Sort (as described in our 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Quicksort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Counting sort requires building an array of size 37,832,892 (population of Tokyo).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3" name="Google Shape;823;p79"/>
          <p:cNvGraphicFramePr/>
          <p:nvPr/>
        </p:nvGraphicFramePr>
        <p:xfrm>
          <a:off x="342900" y="310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1186375"/>
                <a:gridCol w="153072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6352254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Ahmedabad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4778000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Alexandria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5346518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Ankara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6555956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Atlanta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8495928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Bandung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12517749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Bangalore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  <p:graphicFrame>
        <p:nvGraphicFramePr>
          <p:cNvPr id="824" name="Google Shape;824;p79"/>
          <p:cNvGraphicFramePr/>
          <p:nvPr/>
        </p:nvGraphicFramePr>
        <p:xfrm>
          <a:off x="3911650" y="310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1016575"/>
                <a:gridCol w="10965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4777999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4778000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4778001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4778002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37832892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825" name="Google Shape;825;p79"/>
          <p:cNvCxnSpPr/>
          <p:nvPr/>
        </p:nvCxnSpPr>
        <p:spPr>
          <a:xfrm>
            <a:off x="3203713" y="37981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6" name="Google Shape;826;p79"/>
          <p:cNvSpPr txBox="1"/>
          <p:nvPr/>
        </p:nvSpPr>
        <p:spPr>
          <a:xfrm>
            <a:off x="4439435" y="48088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Counts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827" name="Google Shape;827;p79"/>
          <p:cNvCxnSpPr/>
          <p:nvPr/>
        </p:nvCxnSpPr>
        <p:spPr>
          <a:xfrm>
            <a:off x="6309563" y="37981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8" name="Google Shape;828;p79"/>
          <p:cNvSpPr txBox="1"/>
          <p:nvPr/>
        </p:nvSpPr>
        <p:spPr>
          <a:xfrm>
            <a:off x="6826317" y="3567722"/>
            <a:ext cx="1293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 Runtime Analysis</a:t>
            </a:r>
            <a:endParaRPr/>
          </a:p>
        </p:txBody>
      </p:sp>
      <p:sp>
        <p:nvSpPr>
          <p:cNvPr id="834" name="Google Shape;834;p8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for counting sort on</a:t>
            </a:r>
            <a:r>
              <a:rPr lang="en"/>
              <a:t> N keys with alphabet of size R?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Treat R as a variable, not a constant.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 Runtime Analysis</a:t>
            </a:r>
            <a:endParaRPr/>
          </a:p>
        </p:txBody>
      </p:sp>
      <p:sp>
        <p:nvSpPr>
          <p:cNvPr id="840" name="Google Shape;840;p8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runtime on N keys with alphabet of size R: Θ(N+R)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and filling our count-related arrays: Θ(R)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</a:t>
            </a:r>
            <a:r>
              <a:rPr lang="en"/>
              <a:t>: R = 4 for four card suits.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Counting each item and copying into new array: Θ(N)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Memory usage: Θ(N+R)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Bottom line: If N is ≥ R, then we expect reasonable performance.</a:t>
            </a:r>
            <a:endParaRPr/>
          </a:p>
        </p:txBody>
      </p:sp>
      <p:grpSp>
        <p:nvGrpSpPr>
          <p:cNvPr id="841" name="Google Shape;841;p81"/>
          <p:cNvGrpSpPr/>
          <p:nvPr/>
        </p:nvGrpSpPr>
        <p:grpSpPr>
          <a:xfrm>
            <a:off x="5444275" y="3361240"/>
            <a:ext cx="3265350" cy="858125"/>
            <a:chOff x="5444275" y="3749050"/>
            <a:chExt cx="3265350" cy="858125"/>
          </a:xfrm>
        </p:grpSpPr>
        <p:sp>
          <p:nvSpPr>
            <p:cNvPr id="842" name="Google Shape;842;p81"/>
            <p:cNvSpPr txBox="1"/>
            <p:nvPr/>
          </p:nvSpPr>
          <p:spPr>
            <a:xfrm>
              <a:off x="5840725" y="3749050"/>
              <a:ext cx="2868900" cy="7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Empirical experiments needed to compare vs. Quicksort on practical inputs.</a:t>
              </a:r>
              <a:endParaRPr>
                <a:solidFill>
                  <a:srgbClr val="BE0712"/>
                </a:solidFill>
              </a:endParaRPr>
            </a:p>
          </p:txBody>
        </p:sp>
        <p:cxnSp>
          <p:nvCxnSpPr>
            <p:cNvPr id="843" name="Google Shape;843;p81"/>
            <p:cNvCxnSpPr/>
            <p:nvPr/>
          </p:nvCxnSpPr>
          <p:spPr>
            <a:xfrm flipH="1">
              <a:off x="5444275" y="4247775"/>
              <a:ext cx="359400" cy="3594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44" name="Google Shape;844;p81"/>
          <p:cNvGrpSpPr/>
          <p:nvPr/>
        </p:nvGrpSpPr>
        <p:grpSpPr>
          <a:xfrm>
            <a:off x="636175" y="3080017"/>
            <a:ext cx="4579650" cy="460575"/>
            <a:chOff x="864775" y="3485175"/>
            <a:chExt cx="4579650" cy="460575"/>
          </a:xfrm>
        </p:grpSpPr>
        <p:cxnSp>
          <p:nvCxnSpPr>
            <p:cNvPr id="845" name="Google Shape;845;p81"/>
            <p:cNvCxnSpPr/>
            <p:nvPr/>
          </p:nvCxnSpPr>
          <p:spPr>
            <a:xfrm>
              <a:off x="1998750" y="3829950"/>
              <a:ext cx="362100" cy="1158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46" name="Google Shape;846;p81"/>
            <p:cNvCxnSpPr/>
            <p:nvPr/>
          </p:nvCxnSpPr>
          <p:spPr>
            <a:xfrm flipH="1">
              <a:off x="2669013" y="3806013"/>
              <a:ext cx="454800" cy="1317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47" name="Google Shape;847;p81"/>
            <p:cNvSpPr txBox="1"/>
            <p:nvPr/>
          </p:nvSpPr>
          <p:spPr>
            <a:xfrm>
              <a:off x="864775" y="3497124"/>
              <a:ext cx="16965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For ordered array.</a:t>
              </a:r>
              <a:endParaRPr>
                <a:solidFill>
                  <a:srgbClr val="BE0712"/>
                </a:solidFill>
              </a:endParaRPr>
            </a:p>
          </p:txBody>
        </p:sp>
        <p:sp>
          <p:nvSpPr>
            <p:cNvPr id="848" name="Google Shape;848;p81"/>
            <p:cNvSpPr txBox="1"/>
            <p:nvPr/>
          </p:nvSpPr>
          <p:spPr>
            <a:xfrm>
              <a:off x="2788525" y="3485175"/>
              <a:ext cx="26559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For counts and starting points.</a:t>
              </a:r>
              <a:endParaRPr>
                <a:solidFill>
                  <a:srgbClr val="BE0712"/>
                </a:solidFill>
              </a:endParaRPr>
            </a:p>
          </p:txBody>
        </p:sp>
      </p:grpSp>
      <p:sp>
        <p:nvSpPr>
          <p:cNvPr id="849" name="Google Shape;849;p81"/>
          <p:cNvSpPr txBox="1"/>
          <p:nvPr/>
        </p:nvSpPr>
        <p:spPr>
          <a:xfrm>
            <a:off x="4377700" y="4805225"/>
            <a:ext cx="53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See hidden slide after this for a more verbose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explanation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 Runtime Analysis (More Verbose)</a:t>
            </a:r>
            <a:endParaRPr/>
          </a:p>
        </p:txBody>
      </p:sp>
      <p:sp>
        <p:nvSpPr>
          <p:cNvPr id="855" name="Google Shape;855;p8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runtime on N keys with alphabet of size R: Θ(N+R)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array of size R to store counts: Θ(R)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Counting number of each item: Θ(N)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target positions of each item: Θ(R)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array of size N to store ordered data: Θ(N)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Copying items from original array to ordered array: Do N times: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Check target position: Θ(1)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Update target position: Θ(1)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Copying items from ordered array back to original array: Θ(N)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Memory usage: Θ(N+R)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Bottom line: If N is ≥ R, then we expect reasonable performance.</a:t>
            </a:r>
            <a:endParaRPr/>
          </a:p>
        </p:txBody>
      </p:sp>
      <p:grpSp>
        <p:nvGrpSpPr>
          <p:cNvPr id="856" name="Google Shape;856;p82"/>
          <p:cNvGrpSpPr/>
          <p:nvPr/>
        </p:nvGrpSpPr>
        <p:grpSpPr>
          <a:xfrm>
            <a:off x="5444275" y="3291850"/>
            <a:ext cx="3265350" cy="858125"/>
            <a:chOff x="5444275" y="3749050"/>
            <a:chExt cx="3265350" cy="858125"/>
          </a:xfrm>
        </p:grpSpPr>
        <p:sp>
          <p:nvSpPr>
            <p:cNvPr id="857" name="Google Shape;857;p82"/>
            <p:cNvSpPr txBox="1"/>
            <p:nvPr/>
          </p:nvSpPr>
          <p:spPr>
            <a:xfrm>
              <a:off x="5840725" y="3749050"/>
              <a:ext cx="2868900" cy="7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Empirical experiments needed to compare vs. Quicksort on practical inputs.</a:t>
              </a:r>
              <a:endParaRPr>
                <a:solidFill>
                  <a:srgbClr val="BE0712"/>
                </a:solidFill>
              </a:endParaRPr>
            </a:p>
          </p:txBody>
        </p:sp>
        <p:cxnSp>
          <p:nvCxnSpPr>
            <p:cNvPr id="858" name="Google Shape;858;p82"/>
            <p:cNvCxnSpPr/>
            <p:nvPr/>
          </p:nvCxnSpPr>
          <p:spPr>
            <a:xfrm flipH="1">
              <a:off x="5444275" y="4247775"/>
              <a:ext cx="359400" cy="3594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59" name="Google Shape;859;p82"/>
          <p:cNvGrpSpPr/>
          <p:nvPr/>
        </p:nvGrpSpPr>
        <p:grpSpPr>
          <a:xfrm>
            <a:off x="636175" y="3027975"/>
            <a:ext cx="4579650" cy="460575"/>
            <a:chOff x="864775" y="3485175"/>
            <a:chExt cx="4579650" cy="460575"/>
          </a:xfrm>
        </p:grpSpPr>
        <p:cxnSp>
          <p:nvCxnSpPr>
            <p:cNvPr id="860" name="Google Shape;860;p82"/>
            <p:cNvCxnSpPr/>
            <p:nvPr/>
          </p:nvCxnSpPr>
          <p:spPr>
            <a:xfrm>
              <a:off x="1998750" y="3829950"/>
              <a:ext cx="362100" cy="1158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61" name="Google Shape;861;p82"/>
            <p:cNvCxnSpPr/>
            <p:nvPr/>
          </p:nvCxnSpPr>
          <p:spPr>
            <a:xfrm flipH="1">
              <a:off x="2669013" y="3806013"/>
              <a:ext cx="454800" cy="1317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62" name="Google Shape;862;p82"/>
            <p:cNvSpPr txBox="1"/>
            <p:nvPr/>
          </p:nvSpPr>
          <p:spPr>
            <a:xfrm>
              <a:off x="864775" y="3497124"/>
              <a:ext cx="16965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For ordered array.</a:t>
              </a:r>
              <a:endParaRPr>
                <a:solidFill>
                  <a:srgbClr val="BE0712"/>
                </a:solidFill>
              </a:endParaRPr>
            </a:p>
          </p:txBody>
        </p:sp>
        <p:sp>
          <p:nvSpPr>
            <p:cNvPr id="863" name="Google Shape;863;p82"/>
            <p:cNvSpPr txBox="1"/>
            <p:nvPr/>
          </p:nvSpPr>
          <p:spPr>
            <a:xfrm>
              <a:off x="2788525" y="3485175"/>
              <a:ext cx="26559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For counts and starting points.</a:t>
              </a:r>
              <a:endParaRPr>
                <a:solidFill>
                  <a:srgbClr val="BE071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 vs. Quicksort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69" name="Google Shape;869;p8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an example of a specific situation where Counting Sort will be clearly faster than Quicksort.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Counting Sort: Θ(N+R)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Quicksort: Θ(N log 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Previous </a:t>
            </a:r>
            <a:r>
              <a:rPr lang="en"/>
              <a:t>example</a:t>
            </a:r>
            <a:r>
              <a:rPr lang="en"/>
              <a:t> was sorting N = 100 cities by population (R = 37,832,892).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Stability        www.yellkey.com/</a:t>
            </a:r>
            <a:r>
              <a:rPr lang="en">
                <a:solidFill>
                  <a:srgbClr val="38761D"/>
                </a:solidFill>
              </a:rPr>
              <a:t>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insertion sort stable?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Quicksort stable?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--------&gt;</a:t>
            </a:r>
            <a:endParaRPr/>
          </a:p>
        </p:txBody>
      </p:sp>
      <p:sp>
        <p:nvSpPr>
          <p:cNvPr id="206" name="Google Shape;206;p30"/>
          <p:cNvSpPr txBox="1"/>
          <p:nvPr/>
        </p:nvSpPr>
        <p:spPr>
          <a:xfrm>
            <a:off x="4535600" y="751075"/>
            <a:ext cx="37383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 O R T E X A M P L E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R T E X A M P L 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R T E X A M P L E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(1 swap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T E X A M P L E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 swap )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R S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X A M P L 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 R 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X A M P L E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(4 swaps)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O R S 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M P L 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 O R S 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M P L 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(6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 R S T X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P L 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(5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M 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 S T X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L 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(4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 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 S T X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(7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 O P R S T X  (8 swaps)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2710550" y="3566036"/>
            <a:ext cx="5400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3239605" y="3566036"/>
            <a:ext cx="5400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3773186" y="3566036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4302241" y="3566036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4830809" y="3566036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5359863" y="3566036"/>
            <a:ext cx="5400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5893445" y="3566036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Summary</a:t>
            </a:r>
            <a:endParaRPr/>
          </a:p>
        </p:txBody>
      </p:sp>
      <p:sp>
        <p:nvSpPr>
          <p:cNvPr id="875" name="Google Shape;875;p84"/>
          <p:cNvSpPr txBox="1"/>
          <p:nvPr>
            <p:ph idx="1" type="body"/>
          </p:nvPr>
        </p:nvSpPr>
        <p:spPr>
          <a:xfrm>
            <a:off x="243000" y="3833850"/>
            <a:ext cx="84438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Counting sort is nice, but alphabetic restriction limits usefulness.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Let’s try digit-by-digit sorting.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set of possible digits will be a relatively small alphabet.</a:t>
            </a:r>
            <a:endParaRPr/>
          </a:p>
        </p:txBody>
      </p:sp>
      <p:graphicFrame>
        <p:nvGraphicFramePr>
          <p:cNvPr id="876" name="Google Shape;876;p84"/>
          <p:cNvGraphicFramePr/>
          <p:nvPr/>
        </p:nvGraphicFramePr>
        <p:xfrm>
          <a:off x="625939" y="9563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{03465B35-E209-4211-9D23-E5FEE920ABCB}</a:tableStyleId>
              </a:tblPr>
              <a:tblGrid>
                <a:gridCol w="1740050"/>
                <a:gridCol w="906625"/>
                <a:gridCol w="1747375"/>
                <a:gridCol w="2071350"/>
                <a:gridCol w="1212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Stable?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Heapsort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 log 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Bad caching (61C)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Small N, almost sorted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Mergesort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 log 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Fastest stable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Quicksort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 log N) expected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Fastest compare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Counting 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Θ(N+R)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Θ(N+R)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Alphabet keys only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7" name="Google Shape;877;p84"/>
          <p:cNvSpPr txBox="1"/>
          <p:nvPr>
            <p:ph idx="1" type="body"/>
          </p:nvPr>
        </p:nvSpPr>
        <p:spPr>
          <a:xfrm>
            <a:off x="5078425" y="3236200"/>
            <a:ext cx="37329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N: Number of keys. R: Size of alphabet.</a:t>
            </a:r>
            <a:endParaRPr sz="1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8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35</a:t>
            </a:r>
            <a:r>
              <a:rPr lang="en"/>
              <a:t>, </a:t>
            </a:r>
            <a:r>
              <a:rPr lang="en"/>
              <a:t>CS61B, Spring 2024</a:t>
            </a:r>
            <a:endParaRPr/>
          </a:p>
        </p:txBody>
      </p:sp>
      <p:sp>
        <p:nvSpPr>
          <p:cNvPr id="883" name="Google Shape;883;p8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Sorting Stability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Warmup: Digit-by-digit Sorting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Procedure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Radix Sorts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LSD Radix Sort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MSD Radix Sort</a:t>
            </a:r>
            <a:endParaRPr/>
          </a:p>
        </p:txBody>
      </p:sp>
      <p:sp>
        <p:nvSpPr>
          <p:cNvPr id="884" name="Google Shape;884;p8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LSD Radix Sort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Sort</a:t>
            </a:r>
            <a:endParaRPr/>
          </a:p>
        </p:txBody>
      </p:sp>
      <p:sp>
        <p:nvSpPr>
          <p:cNvPr id="890" name="Google Shape;890;p8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Counting sort is slow when the alphabet is large.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decomposing input into a string of characters from a finite alphabet, we can force R to be small.</a:t>
            </a:r>
            <a:endParaRPr/>
          </a:p>
        </p:txBody>
      </p:sp>
      <p:graphicFrame>
        <p:nvGraphicFramePr>
          <p:cNvPr id="891" name="Google Shape;891;p86"/>
          <p:cNvGraphicFramePr/>
          <p:nvPr/>
        </p:nvGraphicFramePr>
        <p:xfrm>
          <a:off x="3705225" y="15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♥️♦️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2" name="Google Shape;892;p86"/>
          <p:cNvGraphicFramePr/>
          <p:nvPr/>
        </p:nvGraphicFramePr>
        <p:xfrm>
          <a:off x="542100" y="15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925100"/>
                <a:gridCol w="13206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horse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elf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crab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monkey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rhino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raccoon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fish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tree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virus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human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3" name="Google Shape;893;p86"/>
          <p:cNvGraphicFramePr/>
          <p:nvPr/>
        </p:nvGraphicFramePr>
        <p:xfrm>
          <a:off x="6509600" y="159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925100"/>
                <a:gridCol w="1320600"/>
              </a:tblGrid>
              <a:tr h="22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4238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34163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123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43415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9918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767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724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2346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457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Digit-by-digit Counting Sort</a:t>
            </a:r>
            <a:endParaRPr/>
          </a:p>
        </p:txBody>
      </p:sp>
      <p:sp>
        <p:nvSpPr>
          <p:cNvPr id="899" name="Google Shape;899;p8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we’ve seen, we can sort each digit independently from rightmost digit towards left.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Over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graphicFrame>
        <p:nvGraphicFramePr>
          <p:cNvPr id="900" name="Google Shape;900;p87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♥️♦️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♥️♦️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901" name="Google Shape;901;p87"/>
          <p:cNvCxnSpPr/>
          <p:nvPr/>
        </p:nvCxnSpPr>
        <p:spPr>
          <a:xfrm>
            <a:off x="2729274" y="33997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02" name="Google Shape;902;p87"/>
          <p:cNvGraphicFramePr/>
          <p:nvPr/>
        </p:nvGraphicFramePr>
        <p:xfrm>
          <a:off x="3567775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♥️♦️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♥️♦️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3" name="Google Shape;903;p87"/>
          <p:cNvGraphicFramePr/>
          <p:nvPr/>
        </p:nvGraphicFramePr>
        <p:xfrm>
          <a:off x="6740150" y="164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♣️♠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♥️♦️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♥️♦️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04" name="Google Shape;904;p87"/>
          <p:cNvSpPr txBox="1"/>
          <p:nvPr/>
        </p:nvSpPr>
        <p:spPr>
          <a:xfrm>
            <a:off x="5322875" y="2411150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87"/>
          <p:cNvSpPr txBox="1"/>
          <p:nvPr/>
        </p:nvSpPr>
        <p:spPr>
          <a:xfrm>
            <a:off x="5322875" y="2664779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87"/>
          <p:cNvSpPr txBox="1"/>
          <p:nvPr/>
        </p:nvSpPr>
        <p:spPr>
          <a:xfrm>
            <a:off x="5322875" y="4384007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87"/>
          <p:cNvSpPr txBox="1"/>
          <p:nvPr/>
        </p:nvSpPr>
        <p:spPr>
          <a:xfrm>
            <a:off x="5322875" y="4637636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87"/>
          <p:cNvSpPr txBox="1"/>
          <p:nvPr/>
        </p:nvSpPr>
        <p:spPr>
          <a:xfrm>
            <a:off x="6533750" y="3115082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87"/>
          <p:cNvSpPr txBox="1"/>
          <p:nvPr/>
        </p:nvSpPr>
        <p:spPr>
          <a:xfrm>
            <a:off x="6533750" y="3368711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87"/>
          <p:cNvSpPr txBox="1"/>
          <p:nvPr/>
        </p:nvSpPr>
        <p:spPr>
          <a:xfrm>
            <a:off x="6533750" y="3622332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87"/>
          <p:cNvSpPr txBox="1"/>
          <p:nvPr/>
        </p:nvSpPr>
        <p:spPr>
          <a:xfrm>
            <a:off x="6533750" y="3875961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2" name="Google Shape;912;p87"/>
          <p:cNvCxnSpPr/>
          <p:nvPr/>
        </p:nvCxnSpPr>
        <p:spPr>
          <a:xfrm>
            <a:off x="5529275" y="2534000"/>
            <a:ext cx="1210800" cy="703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13" name="Google Shape;913;p87"/>
          <p:cNvCxnSpPr/>
          <p:nvPr/>
        </p:nvCxnSpPr>
        <p:spPr>
          <a:xfrm flipH="1" rot="10800000">
            <a:off x="5529275" y="3745157"/>
            <a:ext cx="1210800" cy="761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14" name="Google Shape;914;p87"/>
          <p:cNvCxnSpPr/>
          <p:nvPr/>
        </p:nvCxnSpPr>
        <p:spPr>
          <a:xfrm flipH="1" rot="10800000">
            <a:off x="5529275" y="3998786"/>
            <a:ext cx="1210800" cy="761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15" name="Google Shape;915;p87"/>
          <p:cNvCxnSpPr/>
          <p:nvPr/>
        </p:nvCxnSpPr>
        <p:spPr>
          <a:xfrm>
            <a:off x="5568650" y="3001361"/>
            <a:ext cx="1171500" cy="4902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Digit-by-digit Counting Sort</a:t>
            </a:r>
            <a:endParaRPr/>
          </a:p>
        </p:txBody>
      </p:sp>
      <p:sp>
        <p:nvSpPr>
          <p:cNvPr id="921" name="Google Shape;921;p8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Sort each digit independently from rightmost digit towards left.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Over </a:t>
            </a:r>
            <a:r>
              <a:rPr lang="en"/>
              <a:t>{1, 2, 3, 4}</a:t>
            </a:r>
            <a:endParaRPr/>
          </a:p>
        </p:txBody>
      </p:sp>
      <p:cxnSp>
        <p:nvCxnSpPr>
          <p:cNvPr id="922" name="Google Shape;922;p88"/>
          <p:cNvCxnSpPr>
            <a:stCxn id="923" idx="3"/>
            <a:endCxn id="924" idx="3"/>
          </p:cNvCxnSpPr>
          <p:nvPr/>
        </p:nvCxnSpPr>
        <p:spPr>
          <a:xfrm>
            <a:off x="5529275" y="2534000"/>
            <a:ext cx="1210800" cy="703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25" name="Google Shape;925;p88"/>
          <p:cNvCxnSpPr>
            <a:stCxn id="926" idx="3"/>
            <a:endCxn id="927" idx="3"/>
          </p:cNvCxnSpPr>
          <p:nvPr/>
        </p:nvCxnSpPr>
        <p:spPr>
          <a:xfrm flipH="1" rot="10800000">
            <a:off x="5529275" y="3745157"/>
            <a:ext cx="1210800" cy="761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88"/>
          <p:cNvCxnSpPr>
            <a:stCxn id="929" idx="3"/>
            <a:endCxn id="930" idx="3"/>
          </p:cNvCxnSpPr>
          <p:nvPr/>
        </p:nvCxnSpPr>
        <p:spPr>
          <a:xfrm flipH="1" rot="10800000">
            <a:off x="5529275" y="3998786"/>
            <a:ext cx="1210800" cy="761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graphicFrame>
        <p:nvGraphicFramePr>
          <p:cNvPr id="931" name="Google Shape;931;p88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932" name="Google Shape;932;p88"/>
          <p:cNvCxnSpPr/>
          <p:nvPr/>
        </p:nvCxnSpPr>
        <p:spPr>
          <a:xfrm>
            <a:off x="2729274" y="33997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33" name="Google Shape;933;p88"/>
          <p:cNvGraphicFramePr/>
          <p:nvPr/>
        </p:nvGraphicFramePr>
        <p:xfrm>
          <a:off x="3567775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4" name="Google Shape;934;p88"/>
          <p:cNvGraphicFramePr/>
          <p:nvPr/>
        </p:nvGraphicFramePr>
        <p:xfrm>
          <a:off x="6740150" y="164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23" name="Google Shape;923;p88"/>
          <p:cNvSpPr txBox="1"/>
          <p:nvPr/>
        </p:nvSpPr>
        <p:spPr>
          <a:xfrm>
            <a:off x="5322875" y="2411150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88"/>
          <p:cNvSpPr txBox="1"/>
          <p:nvPr/>
        </p:nvSpPr>
        <p:spPr>
          <a:xfrm>
            <a:off x="5322875" y="2664779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88"/>
          <p:cNvSpPr txBox="1"/>
          <p:nvPr/>
        </p:nvSpPr>
        <p:spPr>
          <a:xfrm>
            <a:off x="5322875" y="4384007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88"/>
          <p:cNvSpPr txBox="1"/>
          <p:nvPr/>
        </p:nvSpPr>
        <p:spPr>
          <a:xfrm>
            <a:off x="5322875" y="4637636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88"/>
          <p:cNvSpPr txBox="1"/>
          <p:nvPr/>
        </p:nvSpPr>
        <p:spPr>
          <a:xfrm>
            <a:off x="6533750" y="3115082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88"/>
          <p:cNvSpPr txBox="1"/>
          <p:nvPr/>
        </p:nvSpPr>
        <p:spPr>
          <a:xfrm>
            <a:off x="6533750" y="3368711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88"/>
          <p:cNvSpPr txBox="1"/>
          <p:nvPr/>
        </p:nvSpPr>
        <p:spPr>
          <a:xfrm>
            <a:off x="6533750" y="3622332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88"/>
          <p:cNvSpPr txBox="1"/>
          <p:nvPr/>
        </p:nvSpPr>
        <p:spPr>
          <a:xfrm>
            <a:off x="6533750" y="3875961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7" name="Google Shape;937;p88"/>
          <p:cNvCxnSpPr>
            <a:endCxn id="936" idx="3"/>
          </p:cNvCxnSpPr>
          <p:nvPr/>
        </p:nvCxnSpPr>
        <p:spPr>
          <a:xfrm>
            <a:off x="5568650" y="3001361"/>
            <a:ext cx="1171500" cy="4902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LSD Radix Sort</a:t>
            </a:r>
            <a:endParaRPr/>
          </a:p>
        </p:txBody>
      </p:sp>
      <p:sp>
        <p:nvSpPr>
          <p:cNvPr id="943" name="Google Shape;943;p8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Non-comparison based sorting algorithms that proceed digit-by-digit are called “Radix Sorts”.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Via wikipedia: “In a positional numeral system, the </a:t>
            </a:r>
            <a:r>
              <a:rPr b="1" lang="en"/>
              <a:t>radix</a:t>
            </a:r>
            <a:r>
              <a:rPr lang="en"/>
              <a:t> or base is the number of unique digits, including the digit zero, used to represent numbers.”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sort we’ve just discussed is called “LSD Radix Sort”.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LSD: Least Significant Digit.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LSD Runtime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49" name="Google Shape;949;p9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of LSD sort?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appropriate letters to represent non-constant terms.</a:t>
            </a:r>
            <a:endParaRPr/>
          </a:p>
        </p:txBody>
      </p:sp>
      <p:cxnSp>
        <p:nvCxnSpPr>
          <p:cNvPr id="950" name="Google Shape;950;p90"/>
          <p:cNvCxnSpPr>
            <a:stCxn id="951" idx="3"/>
            <a:endCxn id="952" idx="3"/>
          </p:cNvCxnSpPr>
          <p:nvPr/>
        </p:nvCxnSpPr>
        <p:spPr>
          <a:xfrm>
            <a:off x="5681675" y="2686400"/>
            <a:ext cx="1210800" cy="703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53" name="Google Shape;953;p90"/>
          <p:cNvCxnSpPr>
            <a:stCxn id="954" idx="3"/>
            <a:endCxn id="955" idx="3"/>
          </p:cNvCxnSpPr>
          <p:nvPr/>
        </p:nvCxnSpPr>
        <p:spPr>
          <a:xfrm flipH="1" rot="10800000">
            <a:off x="5681675" y="3897557"/>
            <a:ext cx="1210800" cy="761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56" name="Google Shape;956;p90"/>
          <p:cNvCxnSpPr>
            <a:stCxn id="957" idx="3"/>
            <a:endCxn id="958" idx="3"/>
          </p:cNvCxnSpPr>
          <p:nvPr/>
        </p:nvCxnSpPr>
        <p:spPr>
          <a:xfrm flipH="1" rot="10800000">
            <a:off x="5681675" y="4151186"/>
            <a:ext cx="1210800" cy="761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graphicFrame>
        <p:nvGraphicFramePr>
          <p:cNvPr id="959" name="Google Shape;959;p90"/>
          <p:cNvGraphicFramePr/>
          <p:nvPr/>
        </p:nvGraphicFramePr>
        <p:xfrm>
          <a:off x="547800" y="1835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960" name="Google Shape;960;p90"/>
          <p:cNvCxnSpPr/>
          <p:nvPr/>
        </p:nvCxnSpPr>
        <p:spPr>
          <a:xfrm>
            <a:off x="2881674" y="35521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61" name="Google Shape;961;p90"/>
          <p:cNvGraphicFramePr/>
          <p:nvPr/>
        </p:nvGraphicFramePr>
        <p:xfrm>
          <a:off x="3720175" y="1835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2" name="Google Shape;962;p90"/>
          <p:cNvGraphicFramePr/>
          <p:nvPr/>
        </p:nvGraphicFramePr>
        <p:xfrm>
          <a:off x="6892550" y="1798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51" name="Google Shape;951;p90"/>
          <p:cNvSpPr txBox="1"/>
          <p:nvPr/>
        </p:nvSpPr>
        <p:spPr>
          <a:xfrm>
            <a:off x="5475275" y="2563550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90"/>
          <p:cNvSpPr txBox="1"/>
          <p:nvPr/>
        </p:nvSpPr>
        <p:spPr>
          <a:xfrm>
            <a:off x="5475275" y="2817179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90"/>
          <p:cNvSpPr txBox="1"/>
          <p:nvPr/>
        </p:nvSpPr>
        <p:spPr>
          <a:xfrm>
            <a:off x="5475275" y="4536407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90"/>
          <p:cNvSpPr txBox="1"/>
          <p:nvPr/>
        </p:nvSpPr>
        <p:spPr>
          <a:xfrm>
            <a:off x="5475275" y="4790036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90"/>
          <p:cNvSpPr txBox="1"/>
          <p:nvPr/>
        </p:nvSpPr>
        <p:spPr>
          <a:xfrm>
            <a:off x="6686150" y="3267482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90"/>
          <p:cNvSpPr txBox="1"/>
          <p:nvPr/>
        </p:nvSpPr>
        <p:spPr>
          <a:xfrm>
            <a:off x="6686150" y="3521111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90"/>
          <p:cNvSpPr txBox="1"/>
          <p:nvPr/>
        </p:nvSpPr>
        <p:spPr>
          <a:xfrm>
            <a:off x="6686150" y="3774732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90"/>
          <p:cNvSpPr txBox="1"/>
          <p:nvPr/>
        </p:nvSpPr>
        <p:spPr>
          <a:xfrm>
            <a:off x="6686150" y="4028361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5" name="Google Shape;965;p90"/>
          <p:cNvCxnSpPr/>
          <p:nvPr/>
        </p:nvCxnSpPr>
        <p:spPr>
          <a:xfrm>
            <a:off x="5698550" y="3166061"/>
            <a:ext cx="1194000" cy="4779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9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LSD Runtime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71" name="Google Shape;971;p9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of LSD sort?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Θ(WN+WR)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N: Number of items, R: size of alphabet, W: Width of each item in # digits</a:t>
            </a:r>
            <a:endParaRPr/>
          </a:p>
        </p:txBody>
      </p:sp>
      <p:cxnSp>
        <p:nvCxnSpPr>
          <p:cNvPr id="972" name="Google Shape;972;p91"/>
          <p:cNvCxnSpPr>
            <a:stCxn id="973" idx="3"/>
            <a:endCxn id="974" idx="3"/>
          </p:cNvCxnSpPr>
          <p:nvPr/>
        </p:nvCxnSpPr>
        <p:spPr>
          <a:xfrm>
            <a:off x="5681675" y="2686400"/>
            <a:ext cx="1210800" cy="703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75" name="Google Shape;975;p91"/>
          <p:cNvCxnSpPr>
            <a:stCxn id="976" idx="3"/>
            <a:endCxn id="977" idx="3"/>
          </p:cNvCxnSpPr>
          <p:nvPr/>
        </p:nvCxnSpPr>
        <p:spPr>
          <a:xfrm flipH="1" rot="10800000">
            <a:off x="5681675" y="3897557"/>
            <a:ext cx="1210800" cy="761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78" name="Google Shape;978;p91"/>
          <p:cNvCxnSpPr>
            <a:stCxn id="979" idx="3"/>
            <a:endCxn id="980" idx="3"/>
          </p:cNvCxnSpPr>
          <p:nvPr/>
        </p:nvCxnSpPr>
        <p:spPr>
          <a:xfrm flipH="1" rot="10800000">
            <a:off x="5681675" y="4151186"/>
            <a:ext cx="1210800" cy="761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graphicFrame>
        <p:nvGraphicFramePr>
          <p:cNvPr id="981" name="Google Shape;981;p91"/>
          <p:cNvGraphicFramePr/>
          <p:nvPr/>
        </p:nvGraphicFramePr>
        <p:xfrm>
          <a:off x="547800" y="1835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982" name="Google Shape;982;p91"/>
          <p:cNvCxnSpPr/>
          <p:nvPr/>
        </p:nvCxnSpPr>
        <p:spPr>
          <a:xfrm>
            <a:off x="2881674" y="35521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83" name="Google Shape;983;p91"/>
          <p:cNvGraphicFramePr/>
          <p:nvPr/>
        </p:nvGraphicFramePr>
        <p:xfrm>
          <a:off x="3720175" y="1835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4" name="Google Shape;984;p91"/>
          <p:cNvGraphicFramePr/>
          <p:nvPr/>
        </p:nvGraphicFramePr>
        <p:xfrm>
          <a:off x="6892550" y="1798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73" name="Google Shape;973;p91"/>
          <p:cNvSpPr txBox="1"/>
          <p:nvPr/>
        </p:nvSpPr>
        <p:spPr>
          <a:xfrm>
            <a:off x="5475275" y="2563550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91"/>
          <p:cNvSpPr txBox="1"/>
          <p:nvPr/>
        </p:nvSpPr>
        <p:spPr>
          <a:xfrm>
            <a:off x="5475275" y="2817179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91"/>
          <p:cNvSpPr txBox="1"/>
          <p:nvPr/>
        </p:nvSpPr>
        <p:spPr>
          <a:xfrm>
            <a:off x="5475275" y="4536407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91"/>
          <p:cNvSpPr txBox="1"/>
          <p:nvPr/>
        </p:nvSpPr>
        <p:spPr>
          <a:xfrm>
            <a:off x="5475275" y="4790036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91"/>
          <p:cNvSpPr txBox="1"/>
          <p:nvPr/>
        </p:nvSpPr>
        <p:spPr>
          <a:xfrm>
            <a:off x="6686150" y="3267482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91"/>
          <p:cNvSpPr txBox="1"/>
          <p:nvPr/>
        </p:nvSpPr>
        <p:spPr>
          <a:xfrm>
            <a:off x="6686150" y="3521111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91"/>
          <p:cNvSpPr txBox="1"/>
          <p:nvPr/>
        </p:nvSpPr>
        <p:spPr>
          <a:xfrm>
            <a:off x="6686150" y="3774732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91"/>
          <p:cNvSpPr txBox="1"/>
          <p:nvPr/>
        </p:nvSpPr>
        <p:spPr>
          <a:xfrm>
            <a:off x="6686150" y="4028361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7" name="Google Shape;987;p91"/>
          <p:cNvCxnSpPr>
            <a:endCxn id="986" idx="3"/>
          </p:cNvCxnSpPr>
          <p:nvPr/>
        </p:nvCxnSpPr>
        <p:spPr>
          <a:xfrm>
            <a:off x="5698550" y="3166061"/>
            <a:ext cx="1194000" cy="4779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Non-equal Key Lengths</a:t>
            </a:r>
            <a:endParaRPr/>
          </a:p>
        </p:txBody>
      </p:sp>
      <p:sp>
        <p:nvSpPr>
          <p:cNvPr id="993" name="Google Shape;993;p9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processing least significant digit, we have array shown below. Now what?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4" name="Google Shape;994;p92"/>
          <p:cNvCxnSpPr/>
          <p:nvPr/>
        </p:nvCxnSpPr>
        <p:spPr>
          <a:xfrm>
            <a:off x="2184850" y="3032400"/>
            <a:ext cx="42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95" name="Google Shape;995;p92"/>
          <p:cNvGraphicFramePr/>
          <p:nvPr/>
        </p:nvGraphicFramePr>
        <p:xfrm>
          <a:off x="876300" y="165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{03465B35-E209-4211-9D23-E5FEE920ABCB}</a:tableStyleId>
              </a:tblPr>
              <a:tblGrid>
                <a:gridCol w="102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81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41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96" name="Google Shape;996;p92"/>
          <p:cNvGraphicFramePr/>
          <p:nvPr/>
        </p:nvGraphicFramePr>
        <p:xfrm>
          <a:off x="2998350" y="165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{03465B35-E209-4211-9D23-E5FEE920ABCB}</a:tableStyleId>
              </a:tblPr>
              <a:tblGrid>
                <a:gridCol w="102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817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9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Non-equal Key Lengths</a:t>
            </a:r>
            <a:endParaRPr/>
          </a:p>
        </p:txBody>
      </p:sp>
      <p:sp>
        <p:nvSpPr>
          <p:cNvPr id="1002" name="Google Shape;1002;p9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keys are of different lengths, can treat empty spaces as less than all other characters.</a:t>
            </a:r>
            <a:endParaRPr/>
          </a:p>
        </p:txBody>
      </p:sp>
      <p:graphicFrame>
        <p:nvGraphicFramePr>
          <p:cNvPr id="1003" name="Google Shape;1003;p93"/>
          <p:cNvGraphicFramePr/>
          <p:nvPr/>
        </p:nvGraphicFramePr>
        <p:xfrm>
          <a:off x="876300" y="165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{03465B35-E209-4211-9D23-E5FEE920ABCB}</a:tableStyleId>
              </a:tblPr>
              <a:tblGrid>
                <a:gridCol w="102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·4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··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81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41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·5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·3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·7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4" name="Google Shape;1004;p93"/>
          <p:cNvGraphicFramePr/>
          <p:nvPr/>
        </p:nvGraphicFramePr>
        <p:xfrm>
          <a:off x="2998350" y="165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{03465B35-E209-4211-9D23-E5FEE920ABCB}</a:tableStyleId>
              </a:tblPr>
              <a:tblGrid>
                <a:gridCol w="102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05" name="Google Shape;1005;p93"/>
          <p:cNvCxnSpPr/>
          <p:nvPr/>
        </p:nvCxnSpPr>
        <p:spPr>
          <a:xfrm>
            <a:off x="2184850" y="3032400"/>
            <a:ext cx="42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06" name="Google Shape;1006;p93"/>
          <p:cNvGraphicFramePr/>
          <p:nvPr/>
        </p:nvGraphicFramePr>
        <p:xfrm>
          <a:off x="5199050" y="165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{03465B35-E209-4211-9D23-E5FEE920ABCB}</a:tableStyleId>
              </a:tblPr>
              <a:tblGrid>
                <a:gridCol w="102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07" name="Google Shape;1007;p93"/>
          <p:cNvCxnSpPr/>
          <p:nvPr/>
        </p:nvCxnSpPr>
        <p:spPr>
          <a:xfrm>
            <a:off x="4401025" y="3032400"/>
            <a:ext cx="42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8" name="Google Shape;1008;p93"/>
          <p:cNvCxnSpPr/>
          <p:nvPr/>
        </p:nvCxnSpPr>
        <p:spPr>
          <a:xfrm>
            <a:off x="6631400" y="3032400"/>
            <a:ext cx="42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09" name="Google Shape;1009;p93"/>
          <p:cNvGraphicFramePr/>
          <p:nvPr/>
        </p:nvGraphicFramePr>
        <p:xfrm>
          <a:off x="7479400" y="165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{03465B35-E209-4211-9D23-E5FEE920ABCB}</a:tableStyleId>
              </a:tblPr>
              <a:tblGrid>
                <a:gridCol w="102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··9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·33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·43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·51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·71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412</a:t>
                      </a:r>
                      <a:endParaRPr b="1" u="sng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817</a:t>
                      </a:r>
                      <a:endParaRPr b="1" u="sng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Stability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243000" y="556500"/>
            <a:ext cx="42282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insertion sort stable?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items never move past their equivalent brethren.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Quicksort stable?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Depends on your partitioning strategy.</a:t>
            </a:r>
            <a:endParaRPr/>
          </a:p>
        </p:txBody>
      </p:sp>
      <p:sp>
        <p:nvSpPr>
          <p:cNvPr id="220" name="Google Shape;220;p31"/>
          <p:cNvSpPr txBox="1"/>
          <p:nvPr/>
        </p:nvSpPr>
        <p:spPr>
          <a:xfrm>
            <a:off x="4535600" y="751075"/>
            <a:ext cx="37383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 O R T E X A M P L E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R T E X A M P L 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R T E X A M P L E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(1 swap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T E X A M P L E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 swap )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R S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X A M P L 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 R 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X A M P L E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(4 swaps)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O R S 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M P L 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 O R S 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M P L 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(6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 R S T X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P L 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(5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M 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 S T X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L 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(4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 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 S T X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(7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 O P R S T X  (8 swaps)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2710550" y="3566036"/>
            <a:ext cx="5400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3239605" y="3566036"/>
            <a:ext cx="5400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3773186" y="3566036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4302241" y="3566036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4830809" y="3566036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5359863" y="3566036"/>
            <a:ext cx="5400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5893445" y="3566036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4937042" y="4407878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5466097" y="4407878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5999678" y="4407878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6528734" y="4407878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1"/>
          <p:cNvSpPr/>
          <p:nvPr/>
        </p:nvSpPr>
        <p:spPr>
          <a:xfrm>
            <a:off x="7057301" y="4407878"/>
            <a:ext cx="5400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7586355" y="4407878"/>
            <a:ext cx="5400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1"/>
          <p:cNvSpPr/>
          <p:nvPr/>
        </p:nvSpPr>
        <p:spPr>
          <a:xfrm>
            <a:off x="8119937" y="4407878"/>
            <a:ext cx="5400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499425" y="4421100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1028480" y="4421100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1562061" y="4421100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2091116" y="4421100"/>
            <a:ext cx="540000" cy="495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2619684" y="4421100"/>
            <a:ext cx="5400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3148738" y="4421100"/>
            <a:ext cx="5400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3682320" y="4421100"/>
            <a:ext cx="5400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p31"/>
          <p:cNvCxnSpPr>
            <a:stCxn id="223" idx="2"/>
            <a:endCxn id="230" idx="0"/>
          </p:cNvCxnSpPr>
          <p:nvPr/>
        </p:nvCxnSpPr>
        <p:spPr>
          <a:xfrm>
            <a:off x="4043186" y="4061336"/>
            <a:ext cx="2226600" cy="34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1"/>
          <p:cNvCxnSpPr>
            <a:stCxn id="227" idx="2"/>
            <a:endCxn id="229" idx="0"/>
          </p:cNvCxnSpPr>
          <p:nvPr/>
        </p:nvCxnSpPr>
        <p:spPr>
          <a:xfrm flipH="1">
            <a:off x="5736245" y="4061336"/>
            <a:ext cx="427200" cy="34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1"/>
          <p:cNvSpPr txBox="1"/>
          <p:nvPr/>
        </p:nvSpPr>
        <p:spPr>
          <a:xfrm>
            <a:off x="7033221" y="4060650"/>
            <a:ext cx="1656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Hoare partitioning.</a:t>
            </a:r>
            <a:endParaRPr/>
          </a:p>
        </p:txBody>
      </p:sp>
      <p:sp>
        <p:nvSpPr>
          <p:cNvPr id="245" name="Google Shape;245;p31"/>
          <p:cNvSpPr txBox="1"/>
          <p:nvPr/>
        </p:nvSpPr>
        <p:spPr>
          <a:xfrm>
            <a:off x="437172" y="4072605"/>
            <a:ext cx="2129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array partitioning.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Summary</a:t>
            </a:r>
            <a:endParaRPr/>
          </a:p>
        </p:txBody>
      </p:sp>
      <p:sp>
        <p:nvSpPr>
          <p:cNvPr id="1015" name="Google Shape;1015;p9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 passes of counting sort: Θ(WN+WR) runtime.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Annoying feature: Runtime depends on length of longest key.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16" name="Google Shape;1016;p94"/>
          <p:cNvGraphicFramePr/>
          <p:nvPr/>
        </p:nvGraphicFramePr>
        <p:xfrm>
          <a:off x="625939" y="1565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{03465B35-E209-4211-9D23-E5FEE920ABCB}</a:tableStyleId>
              </a:tblPr>
              <a:tblGrid>
                <a:gridCol w="1740050"/>
                <a:gridCol w="854875"/>
                <a:gridCol w="1799125"/>
                <a:gridCol w="1879850"/>
                <a:gridCol w="1404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Memory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Runtime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Notes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Stable?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Heapsort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Bad caching (61C)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aseline="30000"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Small N, almost sorted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Mergesort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Fastest stable 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Quicksort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Θ(log N)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expected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Fastest compare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Counting 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Θ(N+R)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Θ(N+R)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Alphabet keys only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LSD 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Θ(N+R)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Θ(WN+WR)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Strings of alphabetical keys only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7" name="Google Shape;1017;p94"/>
          <p:cNvSpPr txBox="1"/>
          <p:nvPr>
            <p:ph idx="1" type="body"/>
          </p:nvPr>
        </p:nvSpPr>
        <p:spPr>
          <a:xfrm>
            <a:off x="3461375" y="4379200"/>
            <a:ext cx="56826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N: Number of keys. R: Size of alphabet. W: Width of longest key.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*: Assumes constant compareTo time.</a:t>
            </a:r>
            <a:endParaRPr sz="1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9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35</a:t>
            </a:r>
            <a:r>
              <a:rPr lang="en"/>
              <a:t>, </a:t>
            </a:r>
            <a:r>
              <a:rPr lang="en"/>
              <a:t>CS61B, Spring 2024</a:t>
            </a:r>
            <a:endParaRPr/>
          </a:p>
        </p:txBody>
      </p:sp>
      <p:sp>
        <p:nvSpPr>
          <p:cNvPr id="1023" name="Google Shape;1023;p9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Sorting Stability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Warmup: Digit-by-digit Sorting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Procedure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Radix Sorts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LSD Radix 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MSD Radix Sort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4" name="Google Shape;1024;p9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MSD Radix Sort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MSD (Most Significant Digit) Radix Sort</a:t>
            </a:r>
            <a:endParaRPr/>
          </a:p>
        </p:txBody>
      </p:sp>
      <p:sp>
        <p:nvSpPr>
          <p:cNvPr id="1030" name="Google Shape;1030;p9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Basic idea: Just like LSD, but sort from leftmost digit towards the right.</a:t>
            </a:r>
            <a:endParaRPr/>
          </a:p>
        </p:txBody>
      </p:sp>
      <p:graphicFrame>
        <p:nvGraphicFramePr>
          <p:cNvPr id="1031" name="Google Shape;1031;p96"/>
          <p:cNvGraphicFramePr/>
          <p:nvPr/>
        </p:nvGraphicFramePr>
        <p:xfrm>
          <a:off x="2110375" y="179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{03465B35-E209-4211-9D23-E5FEE920ABCB}</a:tableStyleId>
              </a:tblPr>
              <a:tblGrid>
                <a:gridCol w="4325825"/>
              </a:tblGrid>
              <a:tr h="4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Pseudopseudohypoparathyroidism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Floccinaucinihilipilification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Antidisestablishmentarianism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Honorificabilitudinitatibus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5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Pneumonoultramicroscopicsilicovolcanoconiosis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9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MSD Sort Question: http://yellkey.com</a:t>
            </a:r>
            <a:r>
              <a:rPr lang="en">
                <a:solidFill>
                  <a:srgbClr val="38761D"/>
                </a:solidFill>
              </a:rPr>
              <a:t>/TODO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037" name="Google Shape;1037;p9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sort by topmost digit, then middle digit, then rightmost digit. Will we arrive at the correct result?    A. Yes,   B. No</a:t>
            </a:r>
            <a:endParaRPr/>
          </a:p>
        </p:txBody>
      </p:sp>
      <p:cxnSp>
        <p:nvCxnSpPr>
          <p:cNvPr id="1038" name="Google Shape;1038;p97"/>
          <p:cNvCxnSpPr/>
          <p:nvPr/>
        </p:nvCxnSpPr>
        <p:spPr>
          <a:xfrm>
            <a:off x="6826655" y="3274688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39" name="Google Shape;1039;p97"/>
          <p:cNvGraphicFramePr/>
          <p:nvPr/>
        </p:nvGraphicFramePr>
        <p:xfrm>
          <a:off x="1048750" y="14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0" name="Google Shape;1040;p97"/>
          <p:cNvGraphicFramePr/>
          <p:nvPr/>
        </p:nvGraphicFramePr>
        <p:xfrm>
          <a:off x="3223200" y="14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1" name="Google Shape;1041;p97"/>
          <p:cNvGraphicFramePr/>
          <p:nvPr/>
        </p:nvGraphicFramePr>
        <p:xfrm>
          <a:off x="5397650" y="14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2" name="Google Shape;1042;p97"/>
          <p:cNvGraphicFramePr/>
          <p:nvPr/>
        </p:nvGraphicFramePr>
        <p:xfrm>
          <a:off x="7572100" y="147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cxnSp>
        <p:nvCxnSpPr>
          <p:cNvPr id="1043" name="Google Shape;1043;p97"/>
          <p:cNvCxnSpPr/>
          <p:nvPr/>
        </p:nvCxnSpPr>
        <p:spPr>
          <a:xfrm>
            <a:off x="4652205" y="3253838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97"/>
          <p:cNvCxnSpPr/>
          <p:nvPr/>
        </p:nvCxnSpPr>
        <p:spPr>
          <a:xfrm>
            <a:off x="2477755" y="3253838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9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MSD Sort Question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050" name="Google Shape;1050;p9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sort by topmost digit, then middle digit, then rightmost digit. Will we arrive at the correct result?    A. Yes,   </a:t>
            </a:r>
            <a:r>
              <a:rPr b="1" lang="en"/>
              <a:t>B. No.</a:t>
            </a:r>
            <a:r>
              <a:rPr lang="en"/>
              <a:t> How do we fix?</a:t>
            </a:r>
            <a:endParaRPr/>
          </a:p>
        </p:txBody>
      </p:sp>
      <p:cxnSp>
        <p:nvCxnSpPr>
          <p:cNvPr id="1051" name="Google Shape;1051;p98"/>
          <p:cNvCxnSpPr/>
          <p:nvPr/>
        </p:nvCxnSpPr>
        <p:spPr>
          <a:xfrm>
            <a:off x="6826655" y="3274688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52" name="Google Shape;1052;p98"/>
          <p:cNvGraphicFramePr/>
          <p:nvPr/>
        </p:nvGraphicFramePr>
        <p:xfrm>
          <a:off x="1048750" y="14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3" name="Google Shape;1053;p98"/>
          <p:cNvGraphicFramePr/>
          <p:nvPr/>
        </p:nvGraphicFramePr>
        <p:xfrm>
          <a:off x="3223200" y="14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4" name="Google Shape;1054;p98"/>
          <p:cNvGraphicFramePr/>
          <p:nvPr/>
        </p:nvGraphicFramePr>
        <p:xfrm>
          <a:off x="5397650" y="14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5" name="Google Shape;1055;p98"/>
          <p:cNvGraphicFramePr/>
          <p:nvPr/>
        </p:nvGraphicFramePr>
        <p:xfrm>
          <a:off x="7572100" y="147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cxnSp>
        <p:nvCxnSpPr>
          <p:cNvPr id="1056" name="Google Shape;1056;p98"/>
          <p:cNvCxnSpPr/>
          <p:nvPr/>
        </p:nvCxnSpPr>
        <p:spPr>
          <a:xfrm>
            <a:off x="4652205" y="3253838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7" name="Google Shape;1057;p98"/>
          <p:cNvCxnSpPr/>
          <p:nvPr/>
        </p:nvCxnSpPr>
        <p:spPr>
          <a:xfrm>
            <a:off x="2477755" y="3253838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8" name="Google Shape;1058;p98"/>
          <p:cNvCxnSpPr/>
          <p:nvPr/>
        </p:nvCxnSpPr>
        <p:spPr>
          <a:xfrm flipH="1" rot="10800000">
            <a:off x="4446350" y="1681425"/>
            <a:ext cx="875100" cy="7509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59" name="Google Shape;1059;p98"/>
          <p:cNvCxnSpPr/>
          <p:nvPr/>
        </p:nvCxnSpPr>
        <p:spPr>
          <a:xfrm>
            <a:off x="4431325" y="1711200"/>
            <a:ext cx="975600" cy="18987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9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MSD Radix Sort (correct edition)</a:t>
            </a:r>
            <a:endParaRPr/>
          </a:p>
        </p:txBody>
      </p:sp>
      <p:sp>
        <p:nvSpPr>
          <p:cNvPr id="1065" name="Google Shape;1065;p9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idea: Sort each subproblem separately. </a:t>
            </a:r>
            <a:endParaRPr/>
          </a:p>
        </p:txBody>
      </p:sp>
      <p:cxnSp>
        <p:nvCxnSpPr>
          <p:cNvPr id="1066" name="Google Shape;1066;p99"/>
          <p:cNvCxnSpPr/>
          <p:nvPr/>
        </p:nvCxnSpPr>
        <p:spPr>
          <a:xfrm>
            <a:off x="1866687" y="2940475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7" name="Google Shape;1067;p99"/>
          <p:cNvCxnSpPr/>
          <p:nvPr/>
        </p:nvCxnSpPr>
        <p:spPr>
          <a:xfrm>
            <a:off x="4071700" y="1329475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8" name="Google Shape;1068;p99"/>
          <p:cNvCxnSpPr/>
          <p:nvPr/>
        </p:nvCxnSpPr>
        <p:spPr>
          <a:xfrm>
            <a:off x="4009800" y="2592313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9" name="Google Shape;1069;p99"/>
          <p:cNvCxnSpPr/>
          <p:nvPr/>
        </p:nvCxnSpPr>
        <p:spPr>
          <a:xfrm>
            <a:off x="4009800" y="4451738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70" name="Google Shape;1070;p99"/>
          <p:cNvGraphicFramePr/>
          <p:nvPr/>
        </p:nvGraphicFramePr>
        <p:xfrm>
          <a:off x="614950" y="117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1" name="Google Shape;1071;p99"/>
          <p:cNvGraphicFramePr/>
          <p:nvPr/>
        </p:nvGraphicFramePr>
        <p:xfrm>
          <a:off x="2509050" y="38631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2" name="Google Shape;1072;p99"/>
          <p:cNvGraphicFramePr/>
          <p:nvPr/>
        </p:nvGraphicFramePr>
        <p:xfrm>
          <a:off x="2509050" y="1075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3" name="Google Shape;1073;p99"/>
          <p:cNvGraphicFramePr/>
          <p:nvPr/>
        </p:nvGraphicFramePr>
        <p:xfrm>
          <a:off x="2509050" y="200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4" name="Google Shape;1074;p99"/>
          <p:cNvGraphicFramePr/>
          <p:nvPr/>
        </p:nvGraphicFramePr>
        <p:xfrm>
          <a:off x="2509050" y="3325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5" name="Google Shape;1075;p99"/>
          <p:cNvGraphicFramePr/>
          <p:nvPr/>
        </p:nvGraphicFramePr>
        <p:xfrm>
          <a:off x="4979400" y="860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6" name="Google Shape;1076;p99"/>
          <p:cNvGraphicFramePr/>
          <p:nvPr/>
        </p:nvGraphicFramePr>
        <p:xfrm>
          <a:off x="4979400" y="20903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7" name="Google Shape;1077;p99"/>
          <p:cNvGraphicFramePr/>
          <p:nvPr/>
        </p:nvGraphicFramePr>
        <p:xfrm>
          <a:off x="4979400" y="42441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8" name="Google Shape;1078;p99"/>
          <p:cNvGraphicFramePr/>
          <p:nvPr/>
        </p:nvGraphicFramePr>
        <p:xfrm>
          <a:off x="4979400" y="1394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9" name="Google Shape;1079;p99"/>
          <p:cNvGraphicFramePr/>
          <p:nvPr/>
        </p:nvGraphicFramePr>
        <p:xfrm>
          <a:off x="4979400" y="259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0" name="Google Shape;1080;p99"/>
          <p:cNvGraphicFramePr/>
          <p:nvPr/>
        </p:nvGraphicFramePr>
        <p:xfrm>
          <a:off x="4979400" y="3757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081" name="Google Shape;1081;p99"/>
          <p:cNvCxnSpPr/>
          <p:nvPr/>
        </p:nvCxnSpPr>
        <p:spPr>
          <a:xfrm>
            <a:off x="6567125" y="2985138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82" name="Google Shape;1082;p99"/>
          <p:cNvGraphicFramePr/>
          <p:nvPr/>
        </p:nvGraphicFramePr>
        <p:xfrm>
          <a:off x="7374550" y="2482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3" name="Google Shape;1083;p99"/>
          <p:cNvGraphicFramePr/>
          <p:nvPr/>
        </p:nvGraphicFramePr>
        <p:xfrm>
          <a:off x="7374550" y="3016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cxnSp>
        <p:nvCxnSpPr>
          <p:cNvPr id="1084" name="Google Shape;1084;p99"/>
          <p:cNvCxnSpPr/>
          <p:nvPr/>
        </p:nvCxnSpPr>
        <p:spPr>
          <a:xfrm>
            <a:off x="6567125" y="4643626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85" name="Google Shape;1085;p99"/>
          <p:cNvGraphicFramePr/>
          <p:nvPr/>
        </p:nvGraphicFramePr>
        <p:xfrm>
          <a:off x="7374550" y="4141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6" name="Google Shape;1086;p99"/>
          <p:cNvGraphicFramePr/>
          <p:nvPr/>
        </p:nvGraphicFramePr>
        <p:xfrm>
          <a:off x="7374550" y="4674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{12EEB814-B83E-4805-8B7A-968183D4E8B7}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0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of MSD</a:t>
            </a:r>
            <a:endParaRPr/>
          </a:p>
        </p:txBody>
      </p:sp>
      <p:sp>
        <p:nvSpPr>
          <p:cNvPr id="1092" name="Google Shape;1092;p10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lang="en"/>
              <a:t>Best Case of MSD sort (in terms of N, W, R)?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lang="en"/>
              <a:t>Worst Case of MSD sort (in terms of N, W, R)?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0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of MSD</a:t>
            </a:r>
            <a:endParaRPr/>
          </a:p>
        </p:txBody>
      </p:sp>
      <p:sp>
        <p:nvSpPr>
          <p:cNvPr id="1098" name="Google Shape;1098;p10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Best Case. 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finish in one counting sort pass, looking only at the top digit: Θ(N + 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Worst Case.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to look at every character, degenerating to LSD sort: Θ(WN + WR)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0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Runtime Analysis</a:t>
            </a:r>
            <a:endParaRPr/>
          </a:p>
        </p:txBody>
      </p:sp>
      <p:sp>
        <p:nvSpPr>
          <p:cNvPr id="1104" name="Google Shape;1104;p102"/>
          <p:cNvSpPr txBox="1"/>
          <p:nvPr>
            <p:ph idx="1" type="body"/>
          </p:nvPr>
        </p:nvSpPr>
        <p:spPr>
          <a:xfrm>
            <a:off x="243000" y="556500"/>
            <a:ext cx="8443800" cy="43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5" name="Google Shape;1105;p102"/>
          <p:cNvGraphicFramePr/>
          <p:nvPr/>
        </p:nvGraphicFramePr>
        <p:xfrm>
          <a:off x="625939" y="7277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{03465B35-E209-4211-9D23-E5FEE920ABCB}</a:tableStyleId>
              </a:tblPr>
              <a:tblGrid>
                <a:gridCol w="1755875"/>
                <a:gridCol w="922100"/>
                <a:gridCol w="1856700"/>
                <a:gridCol w="1853575"/>
                <a:gridCol w="1535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Memory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Runtime (worst)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Notes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Stable?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Heapsort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N)*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Bad caching (61C)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aseline="30000"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)*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Fastest for small N, almost sorted data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Mergesort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N)*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Fastest stable 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Quicksort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Θ(log N)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expected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Fastest compare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Counting 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Θ(N+R)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Θ(N+R)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Alphabet keys only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LSD 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Θ(N+R)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Θ(WN+WR)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Strings of alphabetical keys only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MSD 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Θ(N+WR)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Θ(N+R) (best)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Θ(WN+WR) (worst)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Bad caching (61C)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6" name="Google Shape;1106;p102"/>
          <p:cNvSpPr txBox="1"/>
          <p:nvPr>
            <p:ph idx="1" type="body"/>
          </p:nvPr>
        </p:nvSpPr>
        <p:spPr>
          <a:xfrm>
            <a:off x="2879675" y="4400025"/>
            <a:ext cx="55167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N: Number of keys. R: Size of alphabet. W: Width of longest key.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*: Assumes constant compareTo time.</a:t>
            </a:r>
            <a:endParaRPr sz="1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0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Sounds of Sorting Algorithms</a:t>
            </a:r>
            <a:endParaRPr/>
          </a:p>
        </p:txBody>
      </p:sp>
      <p:sp>
        <p:nvSpPr>
          <p:cNvPr id="1112" name="Google Shape;1112;p10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Starts with selection sort: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https://www.youtube.com/watch?v=kPRA0W1kECg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Insertion sort: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https://www.youtube.com/watch?v=kPRA0W1kECg&amp;t=0m9s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Quicksort: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https://www.youtube.com/watch?v=kPRA0W1kECg&amp;t=0m38s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Mergesort: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https://www.youtube.com/watch?v=kPRA0W1kECg&amp;t=1m05s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Heapsort: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https://www.youtube.com/watch?v=kPRA0W1kECg&amp;t=1m28s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LSD sort: 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https://www.youtube.com/watch?v=kPRA0W1kECg&amp;t=1m54s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MSD sort: </a:t>
            </a:r>
            <a:r>
              <a:rPr lang="en" sz="1400" u="sng">
                <a:solidFill>
                  <a:schemeClr val="hlink"/>
                </a:solidFill>
                <a:hlinkClick r:id="rId9"/>
              </a:rPr>
              <a:t>https://www.youtube.com/watch?v=kPRA0W1kECg&amp;t=2m10s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Shell’s sort: </a:t>
            </a:r>
            <a:r>
              <a:rPr lang="en" sz="1400" u="sng">
                <a:solidFill>
                  <a:schemeClr val="hlink"/>
                </a:solidFill>
                <a:hlinkClick r:id="rId10"/>
              </a:rPr>
              <a:t>https://www.youtube.com/watch?v=kPRA0W1kECg&amp;t=3m37s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Questions to ponder (later… after class): 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items are sorted in the video for selection sort?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Why does insertion sort take longer / more compares than selection sort?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 what time stamp does the first partition complete for Quicksort?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Could the size of the input used by mergesort in the video be a power of 2?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do the colors mean for heapsort?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characters are in the alphabet used for the LSD sort problem?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digits are in the keys used for the LSD sort problem?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Stability</a:t>
            </a:r>
            <a:endParaRPr/>
          </a:p>
        </p:txBody>
      </p:sp>
      <p:graphicFrame>
        <p:nvGraphicFramePr>
          <p:cNvPr id="251" name="Google Shape;251;p32"/>
          <p:cNvGraphicFramePr/>
          <p:nvPr/>
        </p:nvGraphicFramePr>
        <p:xfrm>
          <a:off x="810464" y="8084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{03465B35-E209-4211-9D23-E5FEE920ABCB}</a:tableStyleId>
              </a:tblPr>
              <a:tblGrid>
                <a:gridCol w="1740050"/>
                <a:gridCol w="906625"/>
                <a:gridCol w="1813075"/>
                <a:gridCol w="1769800"/>
                <a:gridCol w="1448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Memory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# Compares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Notes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Stable?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Heapsort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Bad caching (61C)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aseline="30000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 if almost sorted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Mergesort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Quicksort LTHS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Θ(log N)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 expected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Fastest 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52" name="Google Shape;252;p32"/>
          <p:cNvCxnSpPr/>
          <p:nvPr/>
        </p:nvCxnSpPr>
        <p:spPr>
          <a:xfrm flipH="1" rot="10800000">
            <a:off x="6651925" y="2708075"/>
            <a:ext cx="531600" cy="4821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2"/>
          <p:cNvSpPr txBox="1"/>
          <p:nvPr/>
        </p:nvSpPr>
        <p:spPr>
          <a:xfrm>
            <a:off x="3842625" y="3171750"/>
            <a:ext cx="42804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You can create a stable Quicksort (i.e. the version from the previous lecture). However, unstable partitioning schemes (like Hoare partitioning) tend to be faster. All reasonable partitioning schemes yield </a:t>
            </a:r>
            <a:r>
              <a:rPr lang="en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Θ(N log N) expected </a:t>
            </a:r>
            <a:r>
              <a:rPr lang="en">
                <a:solidFill>
                  <a:srgbClr val="BE0712"/>
                </a:solidFill>
              </a:rPr>
              <a:t>runtime</a:t>
            </a:r>
            <a:r>
              <a:rPr lang="en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>
                <a:solidFill>
                  <a:srgbClr val="BE0712"/>
                </a:solidFill>
              </a:rPr>
              <a:t>but with different constants.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54" name="Google Shape;254;p32"/>
          <p:cNvCxnSpPr/>
          <p:nvPr/>
        </p:nvCxnSpPr>
        <p:spPr>
          <a:xfrm flipH="1" rot="10800000">
            <a:off x="2340150" y="2732337"/>
            <a:ext cx="531600" cy="4821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2"/>
          <p:cNvSpPr txBox="1"/>
          <p:nvPr/>
        </p:nvSpPr>
        <p:spPr>
          <a:xfrm>
            <a:off x="166800" y="3171750"/>
            <a:ext cx="27051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is due to the cost of tracking recursive calls by the computer, and is also an “expected” amount. The difference between log N and constant memory is trivial.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Arrays.sort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Java, Arrays.sort(someArray) uses: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Mergesort (specifically the TimSort variant) if someArray consists of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Quicksort if someArray consists of primitives.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Why? See A level problems.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00" y="3293525"/>
            <a:ext cx="9010550" cy="792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88" y="4282550"/>
            <a:ext cx="77438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