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5143500" cx="9144000"/>
  <p:notesSz cx="6858000" cy="9144000"/>
  <p:embeddedFontLst>
    <p:embeddedFont>
      <p:font typeface="Roboto Medium"/>
      <p:regular r:id="rId77"/>
      <p:bold r:id="rId78"/>
      <p:italic r:id="rId79"/>
      <p:boldItalic r:id="rId80"/>
    </p:embeddedFont>
    <p:embeddedFont>
      <p:font typeface="Roboto"/>
      <p:regular r:id="rId81"/>
      <p:bold r:id="rId82"/>
      <p:italic r:id="rId83"/>
      <p:boldItalic r:id="rId84"/>
    </p:embeddedFont>
    <p:embeddedFont>
      <p:font typeface="Roboto Light"/>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7B434F-4E72-4413-BB6F-3BA51DE1EE2E}">
  <a:tblStyle styleId="{917B434F-4E72-4413-BB6F-3BA51DE1EE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8CA5710-A759-43C4-BC46-83B8DF341C93}"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boldItalic.fntdata"/><Relationship Id="rId83" Type="http://schemas.openxmlformats.org/officeDocument/2006/relationships/font" Target="fonts/Roboto-italic.fntdata"/><Relationship Id="rId42" Type="http://schemas.openxmlformats.org/officeDocument/2006/relationships/slide" Target="slides/slide37.xml"/><Relationship Id="rId86" Type="http://schemas.openxmlformats.org/officeDocument/2006/relationships/font" Target="fonts/RobotoLight-bold.fntdata"/><Relationship Id="rId41" Type="http://schemas.openxmlformats.org/officeDocument/2006/relationships/slide" Target="slides/slide36.xml"/><Relationship Id="rId85" Type="http://schemas.openxmlformats.org/officeDocument/2006/relationships/font" Target="fonts/RobotoLight-regular.fntdata"/><Relationship Id="rId44" Type="http://schemas.openxmlformats.org/officeDocument/2006/relationships/slide" Target="slides/slide39.xml"/><Relationship Id="rId88" Type="http://schemas.openxmlformats.org/officeDocument/2006/relationships/font" Target="fonts/RobotoLight-boldItalic.fntdata"/><Relationship Id="rId43" Type="http://schemas.openxmlformats.org/officeDocument/2006/relationships/slide" Target="slides/slide38.xml"/><Relationship Id="rId87" Type="http://schemas.openxmlformats.org/officeDocument/2006/relationships/font" Target="fonts/RobotoLight-italic.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Medium-boldItalic.fntdata"/><Relationship Id="rId82" Type="http://schemas.openxmlformats.org/officeDocument/2006/relationships/font" Target="fonts/Roboto-bold.fntdata"/><Relationship Id="rId81"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RobotoMedium-regular.fntdata"/><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obotoMedium-italic.fntdata"/><Relationship Id="rId34" Type="http://schemas.openxmlformats.org/officeDocument/2006/relationships/slide" Target="slides/slide29.xml"/><Relationship Id="rId78" Type="http://schemas.openxmlformats.org/officeDocument/2006/relationships/font" Target="fonts/RobotoMedium-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ec2e89747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ec2e89747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23f41700a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23f4170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23f41700a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23f4170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 to the Cadeic Cadenza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ec2e89747_0_11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ec2e89747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23f41700a_0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23f4170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23f41700a_0_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23f41700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ec2e89747_0_22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ec2e89747_0_2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23f41700a_0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23f41700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ec2e89747_0_11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ec2e89747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ec2e89747_0_22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9ec2e89747_0_2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23f41700a_0_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623f41700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ec2e89747_0_11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ec2e89747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ec2e89747_0_22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9ec2e89747_0_2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ec2e89747_0_11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9ec2e89747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ec2e89747_0_11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ec2e89747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ec2e89747_0_12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9ec2e89747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9ec2e89747_0_12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9ec2e89747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9ec2e89747_0_13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9ec2e89747_0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9ec2e89747_0_13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9ec2e89747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9ec2e89747_0_13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9ec2e89747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9ec2e89747_0_13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9ec2e89747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9ec2e89747_0_13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9ec2e89747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ec2e89747_0_11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ec2e89747_0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sorcery is this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9ec2e89747_0_14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9ec2e89747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9ec2e89747_0_14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9ec2e89747_0_1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9ec2e89747_0_14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9ec2e89747_0_1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9ec2e89747_0_14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9ec2e89747_0_1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9ec2e89747_0_15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9ec2e89747_0_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9ec2e89747_0_15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9ec2e89747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9ec2e89747_0_15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9ec2e89747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9ec2e89747_0_16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9ec2e89747_0_1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9ec2e89747_0_16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9ec2e89747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9ec2e89747_0_16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9ec2e89747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ec2e89747_0_11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ec2e89747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9ec2e89747_0_16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9ec2e89747_0_1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9ec2e89747_0_16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29ec2e89747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9ec2e89747_0_17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9ec2e89747_0_1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9ec2e89747_0_17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9ec2e89747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9ec2e89747_0_17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9ec2e89747_0_1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9ec2e89747_0_17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29ec2e89747_0_1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9ec2e89747_0_17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9ec2e89747_0_1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29ec2e89747_0_17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29ec2e89747_0_1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9ec2e89747_0_17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29ec2e89747_0_1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29ec2e89747_0_17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29ec2e89747_0_1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ec2e89747_0_22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ec2e89747_0_2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9ec2e89747_0_17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29ec2e89747_0_1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9ec2e89747_0_17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29ec2e89747_0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9ec2e89747_0_179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29ec2e89747_0_1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29ec2e89747_0_18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29ec2e89747_0_1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29ec2e89747_0_18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29ec2e89747_0_1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9ec2e89747_0_18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9ec2e89747_0_1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9ec2e89747_0_18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29ec2e89747_0_1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9ec2e89747_0_18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29ec2e89747_0_1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29ec2e89747_0_19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29ec2e89747_0_1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9ec2e89747_0_19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29ec2e89747_0_1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ec2e89747_0_22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ec2e89747_0_2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29ec2e89747_0_19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29ec2e89747_0_1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29ec2e89747_0_19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29ec2e89747_0_1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29ec2e89747_0_19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29ec2e89747_0_1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29ec2e89747_0_19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29ec2e89747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29ec2e89747_0_19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29ec2e89747_0_1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2624a5d7bd4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2624a5d7b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2624a5d7bd4_0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2624a5d7bd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29ec2e89747_0_20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29ec2e89747_0_2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9ec2e89747_0_20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29ec2e89747_0_2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29ec2e89747_0_20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29ec2e89747_0_2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ec2e89747_0_11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ec2e89747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29ec2e89747_0_209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29ec2e89747_0_2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29ec2e89747_0_2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29ec2e89747_0_2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ec2e89747_0_22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9ec2e89747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ec2e89747_0_22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ec2e89747_0_2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 to the Cadeic Cadenza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languagelog.ldc.upenn.edu/myl/Shannon1950.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hyperlink" Target="https://upload.wikimedia.org/wikipedia/commons/thumb/1/19/Morse-code-tree.svg/2000px-Morse-code-tree.svg.p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huffmancoding.com/my-uncle/scientific-america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docs.google.com/presentation/d/1DWuSkE9MxQPUTjbSJCMe54rCim4eAwM4aFRvhqq5_Hs/edit?usp=sharing" TargetMode="External"/><Relationship Id="rId4" Type="http://schemas.openxmlformats.org/officeDocument/2006/relationships/hyperlink" Target="https://algs4.cs.princeton.edu/55compression/Huffman.java.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docs.google.com/presentation/d/1x7WXK5-X0bvxk6Q1IBuYXGibZzyRDgr8IIb30YiR4iU/edit?usp=sharin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algs4.cs.princeton.edu/55compression/Huffman.java"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slide" Target="/ppt/slides/slide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goo.gl/68Dnc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goo.gl/fdYU9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accent3"/>
                </a:solidFill>
              </a:rPr>
              <a:t>Compression</a:t>
            </a:r>
            <a:endParaRPr sz="3600">
              <a:solidFill>
                <a:schemeClr val="accent3"/>
              </a:solidFill>
            </a:endParaRPr>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38</a:t>
            </a:r>
            <a:endParaRPr sz="1200">
              <a:solidFill>
                <a:srgbClr val="BF9000"/>
              </a:solidFill>
              <a:latin typeface="Roboto Medium"/>
              <a:ea typeface="Roboto Medium"/>
              <a:cs typeface="Roboto Medium"/>
              <a:sym typeface="Roboto Medium"/>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a:t>
            </a:r>
            <a:r>
              <a:rPr lang="en" sz="1600">
                <a:latin typeface="Roboto Medium"/>
                <a:ea typeface="Roboto Medium"/>
                <a:cs typeface="Roboto Medium"/>
                <a:sym typeface="Roboto Medium"/>
              </a:rPr>
              <a:t>Spring 2024</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 Credit: Josh Hug</a:t>
            </a:r>
            <a:endParaRPr sz="1600">
              <a:solidFill>
                <a:srgbClr val="000000"/>
              </a:solidFill>
              <a:latin typeface="Roboto Light"/>
              <a:ea typeface="Roboto Light"/>
              <a:cs typeface="Roboto Light"/>
              <a:sym typeface="Roboto Light"/>
            </a:endParaRPr>
          </a:p>
        </p:txBody>
      </p:sp>
      <p:pic>
        <p:nvPicPr>
          <p:cNvPr id="148" name="Google Shape;148;p24"/>
          <p:cNvPicPr preferRelativeResize="0"/>
          <p:nvPr/>
        </p:nvPicPr>
        <p:blipFill>
          <a:blip r:embed="rId3">
            <a:alphaModFix/>
          </a:blip>
          <a:stretch>
            <a:fillRect/>
          </a:stretch>
        </p:blipFill>
        <p:spPr>
          <a:xfrm>
            <a:off x="3391735" y="138775"/>
            <a:ext cx="5357540" cy="3572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23" name="Shape 223"/>
        <p:cNvGrpSpPr/>
        <p:nvPr/>
      </p:nvGrpSpPr>
      <p:grpSpPr>
        <a:xfrm>
          <a:off x="0" y="0"/>
          <a:ext cx="0" cy="0"/>
          <a:chOff x="0" y="0"/>
          <a:chExt cx="0" cy="0"/>
        </a:xfrm>
      </p:grpSpPr>
      <p:sp>
        <p:nvSpPr>
          <p:cNvPr id="224" name="Google Shape;224;p3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t/>
            </a:r>
            <a:endParaRPr sz="6500"/>
          </a:p>
        </p:txBody>
      </p:sp>
      <p:sp>
        <p:nvSpPr>
          <p:cNvPr id="225" name="Google Shape;225;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Memorize a String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29" name="Shape 229"/>
        <p:cNvGrpSpPr/>
        <p:nvPr/>
      </p:nvGrpSpPr>
      <p:grpSpPr>
        <a:xfrm>
          <a:off x="0" y="0"/>
          <a:ext cx="0" cy="0"/>
          <a:chOff x="0" y="0"/>
          <a:chExt cx="0" cy="0"/>
        </a:xfrm>
      </p:grpSpPr>
      <p:sp>
        <p:nvSpPr>
          <p:cNvPr id="230" name="Google Shape;230;p3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800">
                <a:latin typeface="Consolas"/>
                <a:ea typeface="Consolas"/>
                <a:cs typeface="Consolas"/>
                <a:sym typeface="Consolas"/>
              </a:rPr>
              <a:t>AAAAAAAAAAAAAAAAAAAAAAAAAAAAAAAAAAAAAAAAAA</a:t>
            </a:r>
            <a:r>
              <a:rPr lang="en" sz="1900">
                <a:latin typeface="Consolas"/>
                <a:ea typeface="Consolas"/>
                <a:cs typeface="Consolas"/>
                <a:sym typeface="Consolas"/>
              </a:rPr>
              <a:t>AAAAAAAAAAAAAAAAAAAAAAAAAAAAAAAAAAAAAAAAAAAAAAAAAAAAAAAAAAAAAA</a:t>
            </a:r>
            <a:br>
              <a:rPr lang="en" sz="1900">
                <a:latin typeface="Consolas"/>
                <a:ea typeface="Consolas"/>
                <a:cs typeface="Consolas"/>
                <a:sym typeface="Consolas"/>
              </a:rPr>
            </a:br>
            <a:r>
              <a:rPr lang="en" sz="1100">
                <a:latin typeface="Consolas"/>
                <a:ea typeface="Consolas"/>
                <a:cs typeface="Consolas"/>
                <a:sym typeface="Consolas"/>
              </a:rPr>
              <a:t>AAAAAAAAAAAAAAAAAAAAAAAAAAAAAAAAAAAAAAAAAAAAAAAAAAAAAAAAAAAAAAAAAAAAAAAAAAAAAAAAAAAAAAAAAAAAAAAAAAAAAAAAAAAA</a:t>
            </a:r>
            <a:br>
              <a:rPr lang="en" sz="1100">
                <a:latin typeface="Consolas"/>
                <a:ea typeface="Consolas"/>
                <a:cs typeface="Consolas"/>
                <a:sym typeface="Consolas"/>
              </a:rPr>
            </a:br>
            <a:r>
              <a:rPr lang="en" sz="500">
                <a:latin typeface="Consolas"/>
                <a:ea typeface="Consolas"/>
                <a:cs typeface="Consolas"/>
                <a:sym typeface="Consolas"/>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endParaRPr sz="500">
              <a:latin typeface="Consolas"/>
              <a:ea typeface="Consolas"/>
              <a:cs typeface="Consolas"/>
              <a:sym typeface="Consolas"/>
            </a:endParaRPr>
          </a:p>
        </p:txBody>
      </p:sp>
      <p:sp>
        <p:nvSpPr>
          <p:cNvPr id="231" name="Google Shape;231;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Memorize a 10000-Character String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Shannon Entropy</a:t>
            </a:r>
            <a:endParaRPr/>
          </a:p>
        </p:txBody>
      </p:sp>
      <p:sp>
        <p:nvSpPr>
          <p:cNvPr id="237" name="Google Shape;237;p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Recall: In CS, a "bit" is a single binary digit (1 or 0), which (most) computers use to store information.</a:t>
            </a:r>
            <a:endParaRPr/>
          </a:p>
          <a:p>
            <a:pPr indent="0" lvl="0" marL="0" rtl="0" algn="l">
              <a:spcBef>
                <a:spcPts val="600"/>
              </a:spcBef>
              <a:spcAft>
                <a:spcPts val="0"/>
              </a:spcAft>
              <a:buClr>
                <a:schemeClr val="dk1"/>
              </a:buClr>
              <a:buSzPts val="1100"/>
              <a:buFont typeface="Arial"/>
              <a:buNone/>
            </a:pPr>
            <a:r>
              <a:rPr lang="en"/>
              <a:t>By default, English text is usually represented by sequences of characters, each 8 bits long, e.g. ‘d’ is 01100100.</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However, the amount of </a:t>
            </a:r>
            <a:r>
              <a:rPr i="1" lang="en"/>
              <a:t>information</a:t>
            </a:r>
            <a:r>
              <a:rPr lang="en"/>
              <a:t> stored in data can be much less than the raw number of bits</a:t>
            </a:r>
            <a:endParaRPr/>
          </a:p>
          <a:p>
            <a:pPr indent="-342900" lvl="0" marL="457200" rtl="0" algn="l">
              <a:spcBef>
                <a:spcPts val="600"/>
              </a:spcBef>
              <a:spcAft>
                <a:spcPts val="0"/>
              </a:spcAft>
              <a:buSzPts val="1800"/>
              <a:buChar char="●"/>
            </a:pPr>
            <a:r>
              <a:rPr lang="en"/>
              <a:t>In general, the more predictable a dataset is, the fewer bits of data it actually contains</a:t>
            </a:r>
            <a:endParaRPr/>
          </a:p>
        </p:txBody>
      </p:sp>
      <p:graphicFrame>
        <p:nvGraphicFramePr>
          <p:cNvPr id="238" name="Google Shape;238;p35"/>
          <p:cNvGraphicFramePr/>
          <p:nvPr/>
        </p:nvGraphicFramePr>
        <p:xfrm>
          <a:off x="952500" y="1883150"/>
          <a:ext cx="3000000" cy="3000000"/>
        </p:xfrm>
        <a:graphic>
          <a:graphicData uri="http://schemas.openxmlformats.org/drawingml/2006/table">
            <a:tbl>
              <a:tblPr>
                <a:noFill/>
                <a:tableStyleId>{917B434F-4E72-4413-BB6F-3BA51DE1EE2E}</a:tableStyleId>
              </a:tblPr>
              <a:tblGrid>
                <a:gridCol w="2151250"/>
                <a:gridCol w="3573750"/>
                <a:gridCol w="1514000"/>
              </a:tblGrid>
              <a:tr h="381000">
                <a:tc>
                  <a:txBody>
                    <a:bodyPr/>
                    <a:lstStyle/>
                    <a:p>
                      <a:pPr indent="0" lvl="0" marL="0" rtl="0" algn="ctr">
                        <a:spcBef>
                          <a:spcPts val="0"/>
                        </a:spcBef>
                        <a:spcAft>
                          <a:spcPts val="0"/>
                        </a:spcAft>
                        <a:buNone/>
                      </a:pPr>
                      <a:r>
                        <a:rPr lang="en" sz="1800"/>
                        <a:t>word</a:t>
                      </a:r>
                      <a:endParaRPr sz="1800"/>
                    </a:p>
                  </a:txBody>
                  <a:tcPr marT="91425" marB="91425" marR="91425" marL="91425"/>
                </a:tc>
                <a:tc>
                  <a:txBody>
                    <a:bodyPr/>
                    <a:lstStyle/>
                    <a:p>
                      <a:pPr indent="0" lvl="0" marL="0" rtl="0" algn="ctr">
                        <a:spcBef>
                          <a:spcPts val="0"/>
                        </a:spcBef>
                        <a:spcAft>
                          <a:spcPts val="0"/>
                        </a:spcAft>
                        <a:buNone/>
                      </a:pPr>
                      <a:r>
                        <a:rPr lang="en" sz="1800"/>
                        <a:t>binary</a:t>
                      </a:r>
                      <a:endParaRPr sz="1800"/>
                    </a:p>
                  </a:txBody>
                  <a:tcPr marT="91425" marB="91425" marR="91425" marL="91425"/>
                </a:tc>
                <a:tc>
                  <a:txBody>
                    <a:bodyPr/>
                    <a:lstStyle/>
                    <a:p>
                      <a:pPr indent="0" lvl="0" marL="0" rtl="0" algn="ctr">
                        <a:spcBef>
                          <a:spcPts val="0"/>
                        </a:spcBef>
                        <a:spcAft>
                          <a:spcPts val="0"/>
                        </a:spcAft>
                        <a:buNone/>
                      </a:pPr>
                      <a:r>
                        <a:rPr lang="en" sz="1800"/>
                        <a:t>hexadecimal</a:t>
                      </a:r>
                      <a:endParaRPr sz="1800"/>
                    </a:p>
                  </a:txBody>
                  <a:tcPr marT="91425" marB="91425" marR="91425" marL="91425"/>
                </a:tc>
              </a:tr>
              <a:tr h="381000">
                <a:tc>
                  <a:txBody>
                    <a:bodyPr/>
                    <a:lstStyle/>
                    <a:p>
                      <a:pPr indent="0" lvl="0" marL="0" rtl="0" algn="ctr">
                        <a:spcBef>
                          <a:spcPts val="0"/>
                        </a:spcBef>
                        <a:spcAft>
                          <a:spcPts val="0"/>
                        </a:spcAft>
                        <a:buNone/>
                      </a:pPr>
                      <a:r>
                        <a:rPr lang="en" sz="1800"/>
                        <a:t>dog</a:t>
                      </a:r>
                      <a:endParaRPr sz="1800"/>
                    </a:p>
                  </a:txBody>
                  <a:tcPr marT="91425" marB="91425" marR="91425" marL="91425"/>
                </a:tc>
                <a:tc>
                  <a:txBody>
                    <a:bodyPr/>
                    <a:lstStyle/>
                    <a:p>
                      <a:pPr indent="0" lvl="0" marL="0" rtl="0" algn="ctr">
                        <a:spcBef>
                          <a:spcPts val="0"/>
                        </a:spcBef>
                        <a:spcAft>
                          <a:spcPts val="0"/>
                        </a:spcAft>
                        <a:buNone/>
                      </a:pPr>
                      <a:r>
                        <a:rPr lang="en" sz="1800"/>
                        <a:t>01100100  01101111  01100111</a:t>
                      </a:r>
                      <a:endParaRPr sz="1800"/>
                    </a:p>
                  </a:txBody>
                  <a:tcPr marT="91425" marB="91425" marR="91425" marL="91425"/>
                </a:tc>
                <a:tc>
                  <a:txBody>
                    <a:bodyPr/>
                    <a:lstStyle/>
                    <a:p>
                      <a:pPr indent="0" lvl="0" marL="0" rtl="0" algn="ctr">
                        <a:spcBef>
                          <a:spcPts val="0"/>
                        </a:spcBef>
                        <a:spcAft>
                          <a:spcPts val="0"/>
                        </a:spcAft>
                        <a:buNone/>
                      </a:pPr>
                      <a:r>
                        <a:rPr lang="en" sz="1800"/>
                        <a:t>64 6F 67</a:t>
                      </a:r>
                      <a:endParaRPr sz="18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Shannon Entropy</a:t>
            </a:r>
            <a:endParaRPr/>
          </a:p>
        </p:txBody>
      </p:sp>
      <p:sp>
        <p:nvSpPr>
          <p:cNvPr id="244" name="Google Shape;244;p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a:t>
            </a:r>
            <a:r>
              <a:rPr b="1" lang="en"/>
              <a:t>Shannon Entropy</a:t>
            </a:r>
            <a:r>
              <a:rPr lang="en"/>
              <a:t> of a dataset is a measure of how predictable a dataset is</a:t>
            </a:r>
            <a:endParaRPr/>
          </a:p>
          <a:p>
            <a:pPr indent="-342900" lvl="0" marL="457200" rtl="0" algn="l">
              <a:spcBef>
                <a:spcPts val="600"/>
              </a:spcBef>
              <a:spcAft>
                <a:spcPts val="0"/>
              </a:spcAft>
              <a:buSzPts val="1800"/>
              <a:buChar char="●"/>
            </a:pPr>
            <a:r>
              <a:rPr lang="en"/>
              <a:t>Formal definition: E(-log(p(X))), where E is expected value and p(X) is the probability that X is a given value (averaged over all possible values of X)</a:t>
            </a:r>
            <a:endParaRPr/>
          </a:p>
          <a:p>
            <a:pPr indent="-342900" lvl="0" marL="457200" rtl="0" algn="l">
              <a:spcBef>
                <a:spcPts val="0"/>
              </a:spcBef>
              <a:spcAft>
                <a:spcPts val="0"/>
              </a:spcAft>
              <a:buSzPts val="1800"/>
              <a:buChar char="●"/>
            </a:pPr>
            <a:r>
              <a:rPr lang="en"/>
              <a:t>Informally, it's a measure of how many possible strings exist with that characteristic</a:t>
            </a:r>
            <a:endParaRPr/>
          </a:p>
          <a:p>
            <a:pPr indent="-342900" lvl="1" marL="914400" rtl="0" algn="l">
              <a:spcBef>
                <a:spcPts val="0"/>
              </a:spcBef>
              <a:spcAft>
                <a:spcPts val="0"/>
              </a:spcAft>
              <a:buSzPts val="1800"/>
              <a:buChar char="○"/>
            </a:pPr>
            <a:r>
              <a:rPr lang="en"/>
              <a:t>Ex. If a string has 10 bits of entropy, there are ~2^10 = 1024 possible strings it could have been.</a:t>
            </a:r>
            <a:endParaRPr/>
          </a:p>
          <a:p>
            <a:pPr indent="-342900" lvl="1" marL="914400" rtl="0" algn="l">
              <a:spcBef>
                <a:spcPts val="0"/>
              </a:spcBef>
              <a:spcAft>
                <a:spcPts val="0"/>
              </a:spcAft>
              <a:buSzPts val="1800"/>
              <a:buChar char="○"/>
            </a:pPr>
            <a:r>
              <a:rPr lang="en"/>
              <a:t>Ex. If we take 10-char random strings of English letters, there are 26^10 possible such strings, which is about 47 bits of entropy (log</a:t>
            </a:r>
            <a:r>
              <a:rPr baseline="-25000" lang="en"/>
              <a:t>2</a:t>
            </a:r>
            <a:r>
              <a:rPr lang="en"/>
              <a:t>(26) ~ 4.7004)</a:t>
            </a:r>
            <a:endParaRPr/>
          </a:p>
          <a:p>
            <a:pPr indent="-342900" lvl="1" marL="914400" rtl="0" algn="l">
              <a:spcBef>
                <a:spcPts val="0"/>
              </a:spcBef>
              <a:spcAft>
                <a:spcPts val="0"/>
              </a:spcAft>
              <a:buSzPts val="1800"/>
              <a:buChar char="○"/>
            </a:pPr>
            <a:r>
              <a:rPr lang="en"/>
              <a:t>On the other extreme, if we have a 10000-char string containing only the same letter, there's only 26 possible such strings, so we only have 4.7 bits of entropy there</a:t>
            </a:r>
            <a:endParaRPr/>
          </a:p>
          <a:p>
            <a:pPr indent="-342900" lvl="1" marL="914400" rtl="0" algn="l">
              <a:spcBef>
                <a:spcPts val="0"/>
              </a:spcBef>
              <a:spcAft>
                <a:spcPts val="0"/>
              </a:spcAft>
              <a:buSzPts val="1800"/>
              <a:buChar char="○"/>
            </a:pPr>
            <a:r>
              <a:rPr lang="en"/>
              <a:t>English text is somewhere in the middle: it's not completely predictable, but not completely random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48" name="Shape 248"/>
        <p:cNvGrpSpPr/>
        <p:nvPr/>
      </p:nvGrpSpPr>
      <p:grpSpPr>
        <a:xfrm>
          <a:off x="0" y="0"/>
          <a:ext cx="0" cy="0"/>
          <a:chOff x="0" y="0"/>
          <a:chExt cx="0" cy="0"/>
        </a:xfrm>
      </p:grpSpPr>
      <p:sp>
        <p:nvSpPr>
          <p:cNvPr id="249" name="Google Shape;249;p3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4700">
                <a:latin typeface="Consolas"/>
                <a:ea typeface="Consolas"/>
                <a:cs typeface="Consolas"/>
                <a:sym typeface="Consolas"/>
              </a:rPr>
              <a:t>WH</a:t>
            </a:r>
            <a:r>
              <a:rPr lang="en" sz="4700">
                <a:latin typeface="Consolas"/>
                <a:ea typeface="Consolas"/>
                <a:cs typeface="Consolas"/>
                <a:sym typeface="Consolas"/>
              </a:rPr>
              <a:t>_</a:t>
            </a:r>
            <a:r>
              <a:rPr lang="en" sz="4700">
                <a:latin typeface="Consolas"/>
                <a:ea typeface="Consolas"/>
                <a:cs typeface="Consolas"/>
                <a:sym typeface="Consolas"/>
              </a:rPr>
              <a:t>N </a:t>
            </a:r>
            <a:r>
              <a:rPr lang="en" sz="4700">
                <a:latin typeface="Consolas"/>
                <a:ea typeface="Consolas"/>
                <a:cs typeface="Consolas"/>
                <a:sym typeface="Consolas"/>
              </a:rPr>
              <a:t>_</a:t>
            </a:r>
            <a:r>
              <a:rPr lang="en" sz="4700">
                <a:latin typeface="Consolas"/>
                <a:ea typeface="Consolas"/>
                <a:cs typeface="Consolas"/>
                <a:sym typeface="Consolas"/>
              </a:rPr>
              <a:t>R</a:t>
            </a:r>
            <a:r>
              <a:rPr lang="en" sz="4700">
                <a:latin typeface="Consolas"/>
                <a:ea typeface="Consolas"/>
                <a:cs typeface="Consolas"/>
                <a:sym typeface="Consolas"/>
              </a:rPr>
              <a:t>_</a:t>
            </a:r>
            <a:r>
              <a:rPr lang="en" sz="4700">
                <a:latin typeface="Consolas"/>
                <a:ea typeface="Consolas"/>
                <a:cs typeface="Consolas"/>
                <a:sym typeface="Consolas"/>
              </a:rPr>
              <a:t>T</a:t>
            </a:r>
            <a:r>
              <a:rPr lang="en" sz="4700">
                <a:latin typeface="Consolas"/>
                <a:ea typeface="Consolas"/>
                <a:cs typeface="Consolas"/>
                <a:sym typeface="Consolas"/>
              </a:rPr>
              <a:t>__</a:t>
            </a:r>
            <a:r>
              <a:rPr lang="en" sz="4700">
                <a:latin typeface="Consolas"/>
                <a:ea typeface="Consolas"/>
                <a:cs typeface="Consolas"/>
                <a:sym typeface="Consolas"/>
              </a:rPr>
              <a:t>G _NG__SH T_X_ __ST C__R__T__S C_N __ OM___ED W___O__ L_S_NG M__N_NG</a:t>
            </a:r>
            <a:endParaRPr sz="4700">
              <a:latin typeface="Consolas"/>
              <a:ea typeface="Consolas"/>
              <a:cs typeface="Consolas"/>
              <a:sym typeface="Consolas"/>
            </a:endParaRPr>
          </a:p>
        </p:txBody>
      </p:sp>
      <p:sp>
        <p:nvSpPr>
          <p:cNvPr id="250" name="Google Shape;250;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the Shannon Entropy of Standard English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54" name="Shape 254"/>
        <p:cNvGrpSpPr/>
        <p:nvPr/>
      </p:nvGrpSpPr>
      <p:grpSpPr>
        <a:xfrm>
          <a:off x="0" y="0"/>
          <a:ext cx="0" cy="0"/>
          <a:chOff x="0" y="0"/>
          <a:chExt cx="0" cy="0"/>
        </a:xfrm>
      </p:grpSpPr>
      <p:sp>
        <p:nvSpPr>
          <p:cNvPr id="255" name="Google Shape;255;p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4700">
                <a:latin typeface="Consolas"/>
                <a:ea typeface="Consolas"/>
                <a:cs typeface="Consolas"/>
                <a:sym typeface="Consolas"/>
              </a:rPr>
              <a:t>WHEN WRITING ENGLISH TEXT MOST CHARACTERS CAN BE OMITTED WITHOUT LOSING MEANING</a:t>
            </a:r>
            <a:endParaRPr sz="4700">
              <a:latin typeface="Consolas"/>
              <a:ea typeface="Consolas"/>
              <a:cs typeface="Consolas"/>
              <a:sym typeface="Consolas"/>
            </a:endParaRPr>
          </a:p>
        </p:txBody>
      </p:sp>
      <p:sp>
        <p:nvSpPr>
          <p:cNvPr id="256" name="Google Shape;256;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the Shannon Entropy of Standard English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Shannon Entropy</a:t>
            </a:r>
            <a:endParaRPr/>
          </a:p>
        </p:txBody>
      </p:sp>
      <p:sp>
        <p:nvSpPr>
          <p:cNvPr id="262" name="Google Shape;262;p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Through experiments such as on the previous page, it was determined that standard English has ~1 bit of entropy per character. (More info at </a:t>
            </a:r>
            <a:r>
              <a:rPr lang="en" u="sng">
                <a:solidFill>
                  <a:schemeClr val="hlink"/>
                </a:solidFill>
                <a:hlinkClick r:id="rId3"/>
              </a:rPr>
              <a:t>http://languagelog.ldc.upenn.edu/myl/Shannon1950.pdf</a:t>
            </a:r>
            <a:r>
              <a:rPr lang="en"/>
              <a:t>)</a:t>
            </a:r>
            <a:endParaRPr/>
          </a:p>
          <a:p>
            <a:pPr indent="0" lvl="0" marL="0" rtl="0" algn="l">
              <a:spcBef>
                <a:spcPts val="600"/>
              </a:spcBef>
              <a:spcAft>
                <a:spcPts val="0"/>
              </a:spcAft>
              <a:buNone/>
            </a:pPr>
            <a:r>
              <a:rPr lang="en"/>
              <a:t>So a 47-char string of English text should have around 47 bits of entropy (about the same as the 10-char string of random English letters)</a:t>
            </a:r>
            <a:endParaRPr/>
          </a:p>
          <a:p>
            <a:pPr indent="0" lvl="0" marL="0" rtl="0" algn="l">
              <a:spcBef>
                <a:spcPts val="600"/>
              </a:spcBef>
              <a:spcAft>
                <a:spcPts val="0"/>
              </a:spcAft>
              <a:buNone/>
            </a:pPr>
            <a:r>
              <a:rPr lang="en"/>
              <a:t>This means that (in theory) an optimal compression algorithm should be able to compress a 47-char string of English text to (on average) 47 bits (87% reduction).</a:t>
            </a:r>
            <a:endParaRPr/>
          </a:p>
          <a:p>
            <a:pPr indent="-342900" lvl="0" marL="457200" rtl="0" algn="l">
              <a:spcBef>
                <a:spcPts val="600"/>
              </a:spcBef>
              <a:spcAft>
                <a:spcPts val="0"/>
              </a:spcAft>
              <a:buSzPts val="1800"/>
              <a:buChar char="●"/>
            </a:pPr>
            <a:r>
              <a:rPr lang="en"/>
              <a:t>In practice, hard to get to that theoretical limit</a:t>
            </a:r>
            <a:endParaRPr/>
          </a:p>
          <a:p>
            <a:pPr indent="-342900" lvl="1" marL="914400" rtl="0" algn="l">
              <a:spcBef>
                <a:spcPts val="0"/>
              </a:spcBef>
              <a:spcAft>
                <a:spcPts val="0"/>
              </a:spcAft>
              <a:buSzPts val="1800"/>
              <a:buChar char="○"/>
            </a:pPr>
            <a:r>
              <a:rPr lang="en"/>
              <a:t>Just looking at the relative frequencies of English characters gives us a Shannon entropy of 4.1 bits, and looking at relative word frequencies brings us to 2.6 bits.</a:t>
            </a:r>
            <a:endParaRPr/>
          </a:p>
          <a:p>
            <a:pPr indent="0" lvl="0" marL="0" rtl="0" algn="l">
              <a:spcBef>
                <a:spcPts val="600"/>
              </a:spcBef>
              <a:spcAft>
                <a:spcPts val="0"/>
              </a:spcAft>
              <a:buNone/>
            </a:pPr>
            <a:r>
              <a:rPr lang="en"/>
              <a:t>As we compress data, the entropy of the data is constant. Thus, the more compressed our data becomes, the more uniformly distributed the underlying bits should become.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38, CS61B, </a:t>
            </a:r>
            <a:r>
              <a:rPr lang="en"/>
              <a:t>Spring 2024</a:t>
            </a:r>
            <a:endParaRPr/>
          </a:p>
        </p:txBody>
      </p:sp>
      <p:sp>
        <p:nvSpPr>
          <p:cNvPr id="268" name="Google Shape;268;p40"/>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Today’s Goal: Compression</a:t>
            </a:r>
            <a:endParaRPr>
              <a:solidFill>
                <a:schemeClr val="dk2"/>
              </a:solidFill>
            </a:endParaRPr>
          </a:p>
          <a:p>
            <a:pPr indent="0" lvl="0" marL="0" rtl="0" algn="l">
              <a:spcBef>
                <a:spcPts val="600"/>
              </a:spcBef>
              <a:spcAft>
                <a:spcPts val="0"/>
              </a:spcAft>
              <a:buNone/>
            </a:pPr>
            <a:r>
              <a:rPr lang="en">
                <a:solidFill>
                  <a:schemeClr val="dk2"/>
                </a:solidFill>
              </a:rPr>
              <a:t>Information Theory</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Prefix Free Codes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chemeClr val="dk2"/>
                </a:solidFill>
              </a:rPr>
              <a:t>Shannon Fano Codes</a:t>
            </a:r>
            <a:endParaRPr>
              <a:solidFill>
                <a:schemeClr val="dk2"/>
              </a:solidFill>
            </a:endParaRPr>
          </a:p>
          <a:p>
            <a:pPr indent="0" lvl="0" marL="0" rtl="0" algn="l">
              <a:spcBef>
                <a:spcPts val="600"/>
              </a:spcBef>
              <a:spcAft>
                <a:spcPts val="0"/>
              </a:spcAft>
              <a:buNone/>
            </a:pPr>
            <a:r>
              <a:rPr lang="en">
                <a:solidFill>
                  <a:schemeClr val="dk2"/>
                </a:solidFill>
              </a:rPr>
              <a:t>Huffman Coding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Core Idea</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Data Structures for Huffman Coding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Huffman Coding in Practice</a:t>
            </a:r>
            <a:endParaRPr>
              <a:solidFill>
                <a:schemeClr val="dk2"/>
              </a:solidFill>
            </a:endParaRPr>
          </a:p>
          <a:p>
            <a:pPr indent="0" lvl="0" marL="0" rtl="0" algn="l">
              <a:spcBef>
                <a:spcPts val="600"/>
              </a:spcBef>
              <a:spcAft>
                <a:spcPts val="0"/>
              </a:spcAft>
              <a:buNone/>
            </a:pPr>
            <a:r>
              <a:rPr lang="en">
                <a:solidFill>
                  <a:schemeClr val="dk2"/>
                </a:solidFill>
              </a:rPr>
              <a:t>Compression Theory</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Compression Ratios</a:t>
            </a:r>
            <a:endParaRPr>
              <a:solidFill>
                <a:schemeClr val="dk2"/>
              </a:solidFill>
            </a:endParaRPr>
          </a:p>
          <a:p>
            <a:pPr indent="0" lvl="0" marL="0" rtl="0" algn="l">
              <a:spcBef>
                <a:spcPts val="600"/>
              </a:spcBef>
              <a:spcAft>
                <a:spcPts val="0"/>
              </a:spcAft>
              <a:buNone/>
            </a:pPr>
            <a:r>
              <a:rPr lang="en">
                <a:solidFill>
                  <a:schemeClr val="dk2"/>
                </a:solidFill>
              </a:rPr>
              <a:t>LZW Style Compression (Extra)</a:t>
            </a:r>
            <a:endParaRPr>
              <a:solidFill>
                <a:schemeClr val="dk2"/>
              </a:solidFill>
            </a:endParaRPr>
          </a:p>
        </p:txBody>
      </p:sp>
      <p:sp>
        <p:nvSpPr>
          <p:cNvPr id="269" name="Google Shape;269;p40"/>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Prefix Free Codes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Increasing Optimality of Coding</a:t>
            </a:r>
            <a:endParaRPr/>
          </a:p>
        </p:txBody>
      </p:sp>
      <p:sp>
        <p:nvSpPr>
          <p:cNvPr id="275" name="Google Shape;275;p4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By default, English text is usually represented by sequences of characters, each 8 bits long, e.g. ‘d’ is 01100100.</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Easy way to compress: Use fewer than 8 bits for each letter.</a:t>
            </a:r>
            <a:endParaRPr/>
          </a:p>
          <a:p>
            <a:pPr indent="-342900" lvl="0" marL="457200" rtl="0" algn="l">
              <a:spcBef>
                <a:spcPts val="600"/>
              </a:spcBef>
              <a:spcAft>
                <a:spcPts val="0"/>
              </a:spcAft>
              <a:buSzPts val="1800"/>
              <a:buChar char="●"/>
            </a:pPr>
            <a:r>
              <a:rPr lang="en"/>
              <a:t>Have to decide which bit sequences should go with which letters.</a:t>
            </a:r>
            <a:endParaRPr/>
          </a:p>
          <a:p>
            <a:pPr indent="-342900" lvl="0" marL="457200" rtl="0" algn="l">
              <a:spcBef>
                <a:spcPts val="0"/>
              </a:spcBef>
              <a:spcAft>
                <a:spcPts val="0"/>
              </a:spcAft>
              <a:buSzPts val="1800"/>
              <a:buChar char="●"/>
            </a:pPr>
            <a:r>
              <a:rPr lang="en"/>
              <a:t>More generally, we’d say which </a:t>
            </a:r>
            <a:r>
              <a:rPr b="1" i="1" lang="en"/>
              <a:t>codewords</a:t>
            </a:r>
            <a:r>
              <a:rPr lang="en"/>
              <a:t> go with which </a:t>
            </a:r>
            <a:r>
              <a:rPr b="1" i="1" lang="en"/>
              <a:t>symbols.</a:t>
            </a:r>
            <a:endParaRPr/>
          </a:p>
        </p:txBody>
      </p:sp>
      <p:graphicFrame>
        <p:nvGraphicFramePr>
          <p:cNvPr id="276" name="Google Shape;276;p41"/>
          <p:cNvGraphicFramePr/>
          <p:nvPr/>
        </p:nvGraphicFramePr>
        <p:xfrm>
          <a:off x="952500" y="1883150"/>
          <a:ext cx="3000000" cy="3000000"/>
        </p:xfrm>
        <a:graphic>
          <a:graphicData uri="http://schemas.openxmlformats.org/drawingml/2006/table">
            <a:tbl>
              <a:tblPr>
                <a:noFill/>
                <a:tableStyleId>{917B434F-4E72-4413-BB6F-3BA51DE1EE2E}</a:tableStyleId>
              </a:tblPr>
              <a:tblGrid>
                <a:gridCol w="2151250"/>
                <a:gridCol w="3573750"/>
                <a:gridCol w="1514000"/>
              </a:tblGrid>
              <a:tr h="381000">
                <a:tc>
                  <a:txBody>
                    <a:bodyPr/>
                    <a:lstStyle/>
                    <a:p>
                      <a:pPr indent="0" lvl="0" marL="0" rtl="0" algn="ctr">
                        <a:spcBef>
                          <a:spcPts val="0"/>
                        </a:spcBef>
                        <a:spcAft>
                          <a:spcPts val="0"/>
                        </a:spcAft>
                        <a:buNone/>
                      </a:pPr>
                      <a:r>
                        <a:rPr lang="en" sz="1800"/>
                        <a:t>word</a:t>
                      </a:r>
                      <a:endParaRPr sz="1800"/>
                    </a:p>
                  </a:txBody>
                  <a:tcPr marT="91425" marB="91425" marR="91425" marL="91425"/>
                </a:tc>
                <a:tc>
                  <a:txBody>
                    <a:bodyPr/>
                    <a:lstStyle/>
                    <a:p>
                      <a:pPr indent="0" lvl="0" marL="0" rtl="0" algn="ctr">
                        <a:spcBef>
                          <a:spcPts val="0"/>
                        </a:spcBef>
                        <a:spcAft>
                          <a:spcPts val="0"/>
                        </a:spcAft>
                        <a:buNone/>
                      </a:pPr>
                      <a:r>
                        <a:rPr lang="en" sz="1800"/>
                        <a:t>binary</a:t>
                      </a:r>
                      <a:endParaRPr sz="1800"/>
                    </a:p>
                  </a:txBody>
                  <a:tcPr marT="91425" marB="91425" marR="91425" marL="91425"/>
                </a:tc>
                <a:tc>
                  <a:txBody>
                    <a:bodyPr/>
                    <a:lstStyle/>
                    <a:p>
                      <a:pPr indent="0" lvl="0" marL="0" rtl="0" algn="ctr">
                        <a:spcBef>
                          <a:spcPts val="0"/>
                        </a:spcBef>
                        <a:spcAft>
                          <a:spcPts val="0"/>
                        </a:spcAft>
                        <a:buNone/>
                      </a:pPr>
                      <a:r>
                        <a:rPr lang="en" sz="1800"/>
                        <a:t>hexadecimal</a:t>
                      </a:r>
                      <a:endParaRPr sz="1800"/>
                    </a:p>
                  </a:txBody>
                  <a:tcPr marT="91425" marB="91425" marR="91425" marL="91425"/>
                </a:tc>
              </a:tr>
              <a:tr h="381000">
                <a:tc>
                  <a:txBody>
                    <a:bodyPr/>
                    <a:lstStyle/>
                    <a:p>
                      <a:pPr indent="0" lvl="0" marL="0" rtl="0" algn="ctr">
                        <a:spcBef>
                          <a:spcPts val="0"/>
                        </a:spcBef>
                        <a:spcAft>
                          <a:spcPts val="0"/>
                        </a:spcAft>
                        <a:buNone/>
                      </a:pPr>
                      <a:r>
                        <a:rPr lang="en" sz="1800"/>
                        <a:t>dog</a:t>
                      </a:r>
                      <a:endParaRPr sz="1800"/>
                    </a:p>
                  </a:txBody>
                  <a:tcPr marT="91425" marB="91425" marR="91425" marL="91425"/>
                </a:tc>
                <a:tc>
                  <a:txBody>
                    <a:bodyPr/>
                    <a:lstStyle/>
                    <a:p>
                      <a:pPr indent="0" lvl="0" marL="0" rtl="0" algn="ctr">
                        <a:spcBef>
                          <a:spcPts val="0"/>
                        </a:spcBef>
                        <a:spcAft>
                          <a:spcPts val="0"/>
                        </a:spcAft>
                        <a:buNone/>
                      </a:pPr>
                      <a:r>
                        <a:rPr lang="en" sz="1800"/>
                        <a:t>01100100  01101111  01100111</a:t>
                      </a:r>
                      <a:endParaRPr sz="1800"/>
                    </a:p>
                  </a:txBody>
                  <a:tcPr marT="91425" marB="91425" marR="91425" marL="91425"/>
                </a:tc>
                <a:tc>
                  <a:txBody>
                    <a:bodyPr/>
                    <a:lstStyle/>
                    <a:p>
                      <a:pPr indent="0" lvl="0" marL="0" rtl="0" algn="ctr">
                        <a:spcBef>
                          <a:spcPts val="0"/>
                        </a:spcBef>
                        <a:spcAft>
                          <a:spcPts val="0"/>
                        </a:spcAft>
                        <a:buNone/>
                      </a:pPr>
                      <a:r>
                        <a:rPr lang="en" sz="1800"/>
                        <a:t>64 6f 67</a:t>
                      </a:r>
                      <a:endParaRPr sz="18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Braille</a:t>
            </a:r>
            <a:endParaRPr/>
          </a:p>
        </p:txBody>
      </p:sp>
      <p:sp>
        <p:nvSpPr>
          <p:cNvPr id="282" name="Google Shape;282;p4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option is to use Braille: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we treat a black/white dot as 1/0, we can store each letter in 6 bits instead of 8</a:t>
            </a:r>
            <a:endParaRPr/>
          </a:p>
          <a:p>
            <a:pPr indent="0" lvl="0" marL="0" rtl="0" algn="l">
              <a:spcBef>
                <a:spcPts val="600"/>
              </a:spcBef>
              <a:spcAft>
                <a:spcPts val="0"/>
              </a:spcAft>
              <a:buNone/>
            </a:pPr>
            <a:r>
              <a:rPr lang="en"/>
              <a:t>Going further, we can get to 5 bits with this, </a:t>
            </a:r>
            <a:r>
              <a:rPr b="1" lang="en"/>
              <a:t>but no further</a:t>
            </a:r>
            <a:r>
              <a:rPr lang="en"/>
              <a:t>. Why?</a:t>
            </a:r>
            <a:endParaRPr/>
          </a:p>
          <a:p>
            <a:pPr indent="-342900" lvl="0" marL="457200" rtl="0" algn="l">
              <a:spcBef>
                <a:spcPts val="600"/>
              </a:spcBef>
              <a:spcAft>
                <a:spcPts val="0"/>
              </a:spcAft>
              <a:buSzPts val="1800"/>
              <a:buChar char="●"/>
            </a:pPr>
            <a:r>
              <a:rPr lang="en"/>
              <a:t>26 letters, 4 bits can only handle 16 letters at a time</a:t>
            </a:r>
            <a:endParaRPr/>
          </a:p>
          <a:p>
            <a:pPr indent="0" lvl="0" marL="0" rtl="0" algn="l">
              <a:spcBef>
                <a:spcPts val="600"/>
              </a:spcBef>
              <a:spcAft>
                <a:spcPts val="0"/>
              </a:spcAft>
              <a:buNone/>
            </a:pPr>
            <a:r>
              <a:rPr lang="en"/>
              <a:t>One way forward: use </a:t>
            </a:r>
            <a:r>
              <a:rPr i="1" lang="en"/>
              <a:t>variable lengths of bits</a:t>
            </a:r>
            <a:r>
              <a:rPr lang="en"/>
              <a:t> for each letter.</a:t>
            </a:r>
            <a:endParaRPr/>
          </a:p>
          <a:p>
            <a:pPr indent="-342900" lvl="0" marL="457200" rtl="0" algn="l">
              <a:spcBef>
                <a:spcPts val="600"/>
              </a:spcBef>
              <a:spcAft>
                <a:spcPts val="0"/>
              </a:spcAft>
              <a:buSzPts val="1800"/>
              <a:buChar char="●"/>
            </a:pPr>
            <a:r>
              <a:rPr lang="en"/>
              <a:t>Can you think of a cipher that does that?</a:t>
            </a:r>
            <a:endParaRPr/>
          </a:p>
          <a:p>
            <a:pPr indent="0" lvl="0" marL="0" rtl="0" algn="l">
              <a:spcBef>
                <a:spcPts val="600"/>
              </a:spcBef>
              <a:spcAft>
                <a:spcPts val="0"/>
              </a:spcAft>
              <a:buNone/>
            </a:pPr>
            <a:r>
              <a:t/>
            </a:r>
            <a:endParaRPr/>
          </a:p>
        </p:txBody>
      </p:sp>
      <p:pic>
        <p:nvPicPr>
          <p:cNvPr id="283" name="Google Shape;283;p42"/>
          <p:cNvPicPr preferRelativeResize="0"/>
          <p:nvPr/>
        </p:nvPicPr>
        <p:blipFill>
          <a:blip r:embed="rId3">
            <a:alphaModFix/>
          </a:blip>
          <a:stretch>
            <a:fillRect/>
          </a:stretch>
        </p:blipFill>
        <p:spPr>
          <a:xfrm>
            <a:off x="4495500" y="550400"/>
            <a:ext cx="4025100" cy="171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38, CS61B, </a:t>
            </a:r>
            <a:r>
              <a:rPr lang="en"/>
              <a:t>Spring 2024</a:t>
            </a:r>
            <a:endParaRPr/>
          </a:p>
        </p:txBody>
      </p:sp>
      <p:sp>
        <p:nvSpPr>
          <p:cNvPr id="154" name="Google Shape;154;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Today’s Goal: Compression</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chemeClr val="dk2"/>
                </a:solidFill>
              </a:rPr>
              <a:t>Information Theory</a:t>
            </a:r>
            <a:endParaRPr>
              <a:solidFill>
                <a:schemeClr val="dk2"/>
              </a:solidFill>
            </a:endParaRPr>
          </a:p>
          <a:p>
            <a:pPr indent="0" lvl="0" marL="0" rtl="0" algn="l">
              <a:spcBef>
                <a:spcPts val="600"/>
              </a:spcBef>
              <a:spcAft>
                <a:spcPts val="0"/>
              </a:spcAft>
              <a:buNone/>
            </a:pPr>
            <a:r>
              <a:rPr lang="en">
                <a:solidFill>
                  <a:schemeClr val="dk2"/>
                </a:solidFill>
              </a:rPr>
              <a:t>Prefix Free Codes</a:t>
            </a:r>
            <a:endParaRPr>
              <a:solidFill>
                <a:schemeClr val="dk2"/>
              </a:solidFill>
            </a:endParaRPr>
          </a:p>
          <a:p>
            <a:pPr indent="0" lvl="0" marL="0" rtl="0" algn="l">
              <a:spcBef>
                <a:spcPts val="600"/>
              </a:spcBef>
              <a:spcAft>
                <a:spcPts val="0"/>
              </a:spcAft>
              <a:buNone/>
            </a:pPr>
            <a:r>
              <a:rPr lang="en">
                <a:solidFill>
                  <a:schemeClr val="dk2"/>
                </a:solidFill>
              </a:rPr>
              <a:t>Shannon Fano Codes</a:t>
            </a:r>
            <a:endParaRPr>
              <a:solidFill>
                <a:schemeClr val="dk2"/>
              </a:solidFill>
            </a:endParaRPr>
          </a:p>
          <a:p>
            <a:pPr indent="0" lvl="0" marL="0" rtl="0" algn="l">
              <a:spcBef>
                <a:spcPts val="600"/>
              </a:spcBef>
              <a:spcAft>
                <a:spcPts val="0"/>
              </a:spcAft>
              <a:buNone/>
            </a:pPr>
            <a:r>
              <a:rPr lang="en">
                <a:solidFill>
                  <a:schemeClr val="dk2"/>
                </a:solidFill>
              </a:rPr>
              <a:t>Huffman Coding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Core Idea</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Data Structures for Huffman Coding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Huffman Coding in Practice</a:t>
            </a:r>
            <a:endParaRPr>
              <a:solidFill>
                <a:schemeClr val="dk2"/>
              </a:solidFill>
            </a:endParaRPr>
          </a:p>
          <a:p>
            <a:pPr indent="0" lvl="0" marL="0" rtl="0" algn="l">
              <a:spcBef>
                <a:spcPts val="600"/>
              </a:spcBef>
              <a:spcAft>
                <a:spcPts val="0"/>
              </a:spcAft>
              <a:buNone/>
            </a:pPr>
            <a:r>
              <a:rPr lang="en">
                <a:solidFill>
                  <a:schemeClr val="dk2"/>
                </a:solidFill>
              </a:rPr>
              <a:t>Compression Theory</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Compression Ratios</a:t>
            </a:r>
            <a:endParaRPr>
              <a:solidFill>
                <a:schemeClr val="dk2"/>
              </a:solidFill>
            </a:endParaRPr>
          </a:p>
          <a:p>
            <a:pPr indent="0" lvl="0" marL="0" rtl="0" algn="l">
              <a:spcBef>
                <a:spcPts val="600"/>
              </a:spcBef>
              <a:spcAft>
                <a:spcPts val="0"/>
              </a:spcAft>
              <a:buNone/>
            </a:pPr>
            <a:r>
              <a:rPr lang="en">
                <a:solidFill>
                  <a:schemeClr val="dk2"/>
                </a:solidFill>
              </a:rPr>
              <a:t>LZW Style Compression (Extra)</a:t>
            </a:r>
            <a:endParaRPr>
              <a:solidFill>
                <a:schemeClr val="dk2"/>
              </a:solidFill>
            </a:endParaRPr>
          </a:p>
        </p:txBody>
      </p:sp>
      <p:sp>
        <p:nvSpPr>
          <p:cNvPr id="155" name="Google Shape;155;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Goal: Compression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87" name="Shape 287"/>
        <p:cNvGrpSpPr/>
        <p:nvPr/>
      </p:nvGrpSpPr>
      <p:grpSpPr>
        <a:xfrm>
          <a:off x="0" y="0"/>
          <a:ext cx="0" cy="0"/>
          <a:chOff x="0" y="0"/>
          <a:chExt cx="0" cy="0"/>
        </a:xfrm>
      </p:grpSpPr>
      <p:sp>
        <p:nvSpPr>
          <p:cNvPr id="288" name="Google Shape;288;p4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Morse code.</a:t>
            </a:r>
            <a:endParaRPr/>
          </a:p>
          <a:p>
            <a:pPr indent="-342900" lvl="0" marL="457200" rtl="0" algn="l">
              <a:spcBef>
                <a:spcPts val="600"/>
              </a:spcBef>
              <a:spcAft>
                <a:spcPts val="0"/>
              </a:spcAft>
              <a:buSzPts val="1800"/>
              <a:buChar char="●"/>
            </a:pPr>
            <a:r>
              <a:rPr lang="en"/>
              <a:t>Dash = 1, dot = 0</a:t>
            </a:r>
            <a:endParaRPr/>
          </a:p>
          <a:p>
            <a:pPr indent="-342900" lvl="0" marL="457200" rtl="0" algn="l">
              <a:spcBef>
                <a:spcPts val="0"/>
              </a:spcBef>
              <a:spcAft>
                <a:spcPts val="0"/>
              </a:spcAft>
              <a:buSzPts val="1800"/>
              <a:buChar char="●"/>
            </a:pPr>
            <a:r>
              <a:rPr lang="en"/>
              <a:t>Each letter is between 1 and 4 bits</a:t>
            </a:r>
            <a:endParaRPr/>
          </a:p>
          <a:p>
            <a:pPr indent="-342900" lvl="0" marL="457200" rtl="0" algn="l">
              <a:spcBef>
                <a:spcPts val="0"/>
              </a:spcBef>
              <a:spcAft>
                <a:spcPts val="0"/>
              </a:spcAft>
              <a:buSzPts val="1800"/>
              <a:buChar char="●"/>
            </a:pPr>
            <a:r>
              <a:rPr lang="en"/>
              <a:t>Useful: More common letters are shorter</a:t>
            </a:r>
            <a:endParaRPr/>
          </a:p>
          <a:p>
            <a:pPr indent="-342900" lvl="1" marL="914400" rtl="0" algn="l">
              <a:spcBef>
                <a:spcPts val="0"/>
              </a:spcBef>
              <a:spcAft>
                <a:spcPts val="0"/>
              </a:spcAft>
              <a:buSzPts val="1800"/>
              <a:buChar char="○"/>
            </a:pPr>
            <a:r>
              <a:rPr lang="en"/>
              <a:t>So average length of each letter is</a:t>
            </a:r>
            <a:br>
              <a:rPr lang="en"/>
            </a:br>
            <a:r>
              <a:rPr lang="en"/>
              <a:t>as short as possible</a:t>
            </a:r>
            <a:endParaRPr/>
          </a:p>
          <a:p>
            <a:pPr indent="-342900" lvl="0" marL="457200" rtl="0" algn="l">
              <a:spcBef>
                <a:spcPts val="0"/>
              </a:spcBef>
              <a:spcAft>
                <a:spcPts val="0"/>
              </a:spcAft>
              <a:buSzPts val="1800"/>
              <a:buChar char="●"/>
            </a:pPr>
            <a:r>
              <a:rPr lang="en"/>
              <a:t>Problem: What is </a:t>
            </a:r>
            <a:r>
              <a:rPr lang="en" sz="2000"/>
              <a:t>– </a:t>
            </a:r>
            <a:r>
              <a:rPr lang="en"/>
              <a:t>– </a:t>
            </a:r>
            <a:r>
              <a:rPr lang="en" sz="2000"/>
              <a:t>• – – •?</a:t>
            </a:r>
            <a:endParaRPr/>
          </a:p>
        </p:txBody>
      </p:sp>
      <p:sp>
        <p:nvSpPr>
          <p:cNvPr id="289" name="Google Shape;289;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Code: Mapping Alphanumeric Symbols to Codewords</a:t>
            </a:r>
            <a:endParaRPr/>
          </a:p>
        </p:txBody>
      </p:sp>
      <p:pic>
        <p:nvPicPr>
          <p:cNvPr id="290" name="Google Shape;290;p43"/>
          <p:cNvPicPr preferRelativeResize="0"/>
          <p:nvPr/>
        </p:nvPicPr>
        <p:blipFill>
          <a:blip r:embed="rId3">
            <a:alphaModFix/>
          </a:blip>
          <a:stretch>
            <a:fillRect/>
          </a:stretch>
        </p:blipFill>
        <p:spPr>
          <a:xfrm>
            <a:off x="4886325" y="538163"/>
            <a:ext cx="4257675" cy="4067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idx="1" type="body"/>
          </p:nvPr>
        </p:nvSpPr>
        <p:spPr>
          <a:xfrm>
            <a:off x="107047" y="402200"/>
            <a:ext cx="46260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Morse code.</a:t>
            </a:r>
            <a:endParaRPr/>
          </a:p>
          <a:p>
            <a:pPr indent="-342900" lvl="0" marL="457200" rtl="0" algn="l">
              <a:spcBef>
                <a:spcPts val="600"/>
              </a:spcBef>
              <a:spcAft>
                <a:spcPts val="0"/>
              </a:spcAft>
              <a:buSzPts val="1800"/>
              <a:buChar char="●"/>
            </a:pPr>
            <a:r>
              <a:rPr lang="en"/>
              <a:t>What is </a:t>
            </a:r>
            <a:r>
              <a:rPr lang="en" sz="2000"/>
              <a:t>– </a:t>
            </a:r>
            <a:r>
              <a:rPr lang="en"/>
              <a:t>– </a:t>
            </a:r>
            <a:r>
              <a:rPr lang="en" sz="2000"/>
              <a:t>• – – •? It</a:t>
            </a:r>
            <a:r>
              <a:rPr lang="en"/>
              <a:t>’s ambiguous!</a:t>
            </a:r>
            <a:endParaRPr sz="2000"/>
          </a:p>
          <a:p>
            <a:pPr indent="-342900" lvl="1" marL="914400" rtl="0" algn="l">
              <a:spcBef>
                <a:spcPts val="0"/>
              </a:spcBef>
              <a:spcAft>
                <a:spcPts val="0"/>
              </a:spcAft>
              <a:buSzPts val="1800"/>
              <a:buChar char="○"/>
            </a:pPr>
            <a:r>
              <a:rPr lang="en"/>
              <a:t>MEME</a:t>
            </a:r>
            <a:endParaRPr/>
          </a:p>
          <a:p>
            <a:pPr indent="-342900" lvl="1" marL="914400" rtl="0" algn="l">
              <a:spcBef>
                <a:spcPts val="0"/>
              </a:spcBef>
              <a:spcAft>
                <a:spcPts val="0"/>
              </a:spcAft>
              <a:buSzPts val="1800"/>
              <a:buChar char="○"/>
            </a:pPr>
            <a:r>
              <a:rPr lang="en"/>
              <a:t>GG</a:t>
            </a:r>
            <a:endParaRPr/>
          </a:p>
          <a:p>
            <a:pPr indent="-342900" lvl="1" marL="914400" rtl="0" algn="l">
              <a:spcBef>
                <a:spcPts val="0"/>
              </a:spcBef>
              <a:spcAft>
                <a:spcPts val="0"/>
              </a:spcAft>
              <a:buSzPts val="1800"/>
              <a:buChar char="○"/>
            </a:pPr>
            <a:r>
              <a:rPr lang="en"/>
              <a:t>MATE</a:t>
            </a:r>
            <a:endParaRPr/>
          </a:p>
          <a:p>
            <a:pPr indent="-342900" lvl="1" marL="914400" rtl="0" algn="l">
              <a:spcBef>
                <a:spcPts val="0"/>
              </a:spcBef>
              <a:spcAft>
                <a:spcPts val="0"/>
              </a:spcAft>
              <a:buSzPts val="1800"/>
              <a:buChar char="○"/>
            </a:pPr>
            <a:r>
              <a:rPr lang="en"/>
              <a:t>MAN</a:t>
            </a:r>
            <a:endParaRPr/>
          </a:p>
          <a:p>
            <a:pPr indent="-342900" lvl="0" marL="457200" rtl="0" algn="l">
              <a:spcBef>
                <a:spcPts val="0"/>
              </a:spcBef>
              <a:spcAft>
                <a:spcPts val="0"/>
              </a:spcAft>
              <a:buSzPts val="1800"/>
              <a:buChar char="●"/>
            </a:pPr>
            <a:r>
              <a:rPr lang="en"/>
              <a:t>Operators pause between codewords to avoid ambiguity.</a:t>
            </a:r>
            <a:endParaRPr/>
          </a:p>
          <a:p>
            <a:pPr indent="-342900" lvl="1" marL="914400" rtl="0" algn="l">
              <a:spcBef>
                <a:spcPts val="0"/>
              </a:spcBef>
              <a:spcAft>
                <a:spcPts val="0"/>
              </a:spcAft>
              <a:buSzPts val="1800"/>
              <a:buChar char="○"/>
            </a:pPr>
            <a:r>
              <a:rPr lang="en"/>
              <a:t>Pause acts as a 3rd symbol.</a:t>
            </a:r>
            <a:endParaRPr/>
          </a:p>
          <a:p>
            <a:pPr indent="-342900" lvl="0" marL="457200" rtl="0" algn="l">
              <a:spcBef>
                <a:spcPts val="0"/>
              </a:spcBef>
              <a:spcAft>
                <a:spcPts val="0"/>
              </a:spcAft>
              <a:buSzPts val="1800"/>
              <a:buChar char="●"/>
            </a:pPr>
            <a:r>
              <a:rPr lang="en"/>
              <a:t>For those who are curious, the most ambiguous string I could find is </a:t>
            </a:r>
            <a:r>
              <a:rPr lang="en"/>
              <a:t>– </a:t>
            </a:r>
            <a:r>
              <a:rPr lang="en" sz="2000"/>
              <a:t>• • • • </a:t>
            </a:r>
            <a:r>
              <a:rPr lang="en"/>
              <a:t>– </a:t>
            </a:r>
            <a:r>
              <a:rPr lang="en" sz="2000"/>
              <a:t>• • • •</a:t>
            </a:r>
            <a:r>
              <a:rPr lang="en"/>
              <a:t>, which has 23 English representations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96" name="Google Shape;296;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Code: Mapping Alphanumeric Symbols to Codewords</a:t>
            </a:r>
            <a:endParaRPr/>
          </a:p>
        </p:txBody>
      </p:sp>
      <p:pic>
        <p:nvPicPr>
          <p:cNvPr id="297" name="Google Shape;297;p44"/>
          <p:cNvPicPr preferRelativeResize="0"/>
          <p:nvPr/>
        </p:nvPicPr>
        <p:blipFill>
          <a:blip r:embed="rId3">
            <a:alphaModFix/>
          </a:blip>
          <a:stretch>
            <a:fillRect/>
          </a:stretch>
        </p:blipFill>
        <p:spPr>
          <a:xfrm>
            <a:off x="4886325" y="538163"/>
            <a:ext cx="4257675" cy="4067175"/>
          </a:xfrm>
          <a:prstGeom prst="rect">
            <a:avLst/>
          </a:prstGeom>
          <a:noFill/>
          <a:ln>
            <a:noFill/>
          </a:ln>
        </p:spPr>
      </p:pic>
      <p:sp>
        <p:nvSpPr>
          <p:cNvPr id="298" name="Google Shape;298;p44"/>
          <p:cNvSpPr/>
          <p:nvPr/>
        </p:nvSpPr>
        <p:spPr>
          <a:xfrm>
            <a:off x="4956050" y="2991297"/>
            <a:ext cx="1121100" cy="210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4"/>
          <p:cNvSpPr/>
          <p:nvPr/>
        </p:nvSpPr>
        <p:spPr>
          <a:xfrm>
            <a:off x="4956058" y="1469214"/>
            <a:ext cx="1121100" cy="210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4"/>
          <p:cNvSpPr txBox="1"/>
          <p:nvPr/>
        </p:nvSpPr>
        <p:spPr>
          <a:xfrm>
            <a:off x="228600" y="4336800"/>
            <a:ext cx="9144000" cy="8067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400">
                <a:solidFill>
                  <a:schemeClr val="dk1"/>
                </a:solidFill>
                <a:latin typeface="Calibri"/>
                <a:ea typeface="Calibri"/>
                <a:cs typeface="Calibri"/>
                <a:sym typeface="Calibri"/>
              </a:rPr>
              <a:t>Alternate strategy: Avoid ambiguity by making code </a:t>
            </a:r>
            <a:r>
              <a:rPr b="1" i="1" lang="en" sz="2400">
                <a:solidFill>
                  <a:schemeClr val="dk1"/>
                </a:solidFill>
                <a:latin typeface="Calibri"/>
                <a:ea typeface="Calibri"/>
                <a:cs typeface="Calibri"/>
                <a:sym typeface="Calibri"/>
              </a:rPr>
              <a:t>prefix free</a:t>
            </a:r>
            <a:r>
              <a:rPr lang="en"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01" name="Google Shape;301;p44"/>
          <p:cNvSpPr/>
          <p:nvPr/>
        </p:nvSpPr>
        <p:spPr>
          <a:xfrm>
            <a:off x="4963959" y="1850214"/>
            <a:ext cx="1121100" cy="210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4"/>
          <p:cNvSpPr/>
          <p:nvPr/>
        </p:nvSpPr>
        <p:spPr>
          <a:xfrm>
            <a:off x="4956050" y="709147"/>
            <a:ext cx="1121100" cy="210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4"/>
          <p:cNvSpPr/>
          <p:nvPr/>
        </p:nvSpPr>
        <p:spPr>
          <a:xfrm>
            <a:off x="4956050" y="4336797"/>
            <a:ext cx="1121100" cy="210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Morse Code (as a Tree)</a:t>
            </a:r>
            <a:endParaRPr/>
          </a:p>
        </p:txBody>
      </p:sp>
      <p:pic>
        <p:nvPicPr>
          <p:cNvPr id="309" name="Google Shape;309;p45"/>
          <p:cNvPicPr preferRelativeResize="0"/>
          <p:nvPr/>
        </p:nvPicPr>
        <p:blipFill>
          <a:blip r:embed="rId3">
            <a:alphaModFix/>
          </a:blip>
          <a:stretch>
            <a:fillRect/>
          </a:stretch>
        </p:blipFill>
        <p:spPr>
          <a:xfrm>
            <a:off x="0" y="780443"/>
            <a:ext cx="9144000" cy="3959352"/>
          </a:xfrm>
          <a:prstGeom prst="rect">
            <a:avLst/>
          </a:prstGeom>
          <a:noFill/>
          <a:ln>
            <a:noFill/>
          </a:ln>
        </p:spPr>
      </p:pic>
      <p:sp>
        <p:nvSpPr>
          <p:cNvPr id="310" name="Google Shape;310;p45"/>
          <p:cNvSpPr txBox="1"/>
          <p:nvPr/>
        </p:nvSpPr>
        <p:spPr>
          <a:xfrm>
            <a:off x="251775" y="4693900"/>
            <a:ext cx="67440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From </a:t>
            </a:r>
            <a:r>
              <a:rPr lang="en" u="sng">
                <a:solidFill>
                  <a:schemeClr val="hlink"/>
                </a:solidFill>
                <a:hlinkClick r:id="rId4"/>
              </a:rPr>
              <a:t>Wikimedia</a:t>
            </a:r>
            <a:endParaRPr/>
          </a:p>
        </p:txBody>
      </p:sp>
      <p:cxnSp>
        <p:nvCxnSpPr>
          <p:cNvPr id="311" name="Google Shape;311;p45"/>
          <p:cNvCxnSpPr/>
          <p:nvPr/>
        </p:nvCxnSpPr>
        <p:spPr>
          <a:xfrm>
            <a:off x="4962525" y="1319225"/>
            <a:ext cx="1704900" cy="471600"/>
          </a:xfrm>
          <a:prstGeom prst="straightConnector1">
            <a:avLst/>
          </a:prstGeom>
          <a:noFill/>
          <a:ln cap="flat" cmpd="sng" w="38100">
            <a:solidFill>
              <a:srgbClr val="BE0712"/>
            </a:solidFill>
            <a:prstDash val="solid"/>
            <a:round/>
            <a:headEnd len="med" w="med" type="none"/>
            <a:tailEnd len="med" w="med" type="none"/>
          </a:ln>
        </p:spPr>
      </p:cxnSp>
      <p:cxnSp>
        <p:nvCxnSpPr>
          <p:cNvPr id="312" name="Google Shape;312;p45"/>
          <p:cNvCxnSpPr/>
          <p:nvPr/>
        </p:nvCxnSpPr>
        <p:spPr>
          <a:xfrm flipH="1" rot="10800000">
            <a:off x="5891225" y="1938450"/>
            <a:ext cx="795600" cy="442800"/>
          </a:xfrm>
          <a:prstGeom prst="straightConnector1">
            <a:avLst/>
          </a:prstGeom>
          <a:noFill/>
          <a:ln cap="flat" cmpd="sng" w="38100">
            <a:solidFill>
              <a:srgbClr val="BE0712"/>
            </a:solidFill>
            <a:prstDash val="solid"/>
            <a:round/>
            <a:headEnd len="med" w="med" type="none"/>
            <a:tailEnd len="med" w="med" type="none"/>
          </a:ln>
        </p:spPr>
      </p:cxnSp>
      <p:cxnSp>
        <p:nvCxnSpPr>
          <p:cNvPr id="313" name="Google Shape;313;p45"/>
          <p:cNvCxnSpPr/>
          <p:nvPr/>
        </p:nvCxnSpPr>
        <p:spPr>
          <a:xfrm flipH="1" rot="10800000">
            <a:off x="5424488" y="2662163"/>
            <a:ext cx="199800" cy="390600"/>
          </a:xfrm>
          <a:prstGeom prst="straightConnector1">
            <a:avLst/>
          </a:prstGeom>
          <a:noFill/>
          <a:ln cap="flat" cmpd="sng" w="38100">
            <a:solidFill>
              <a:srgbClr val="BE0712"/>
            </a:solidFill>
            <a:prstDash val="solid"/>
            <a:round/>
            <a:headEnd len="med" w="med" type="none"/>
            <a:tailEnd len="med" w="med" type="none"/>
          </a:ln>
        </p:spPr>
      </p:cxnSp>
      <p:cxnSp>
        <p:nvCxnSpPr>
          <p:cNvPr id="314" name="Google Shape;314;p45"/>
          <p:cNvCxnSpPr/>
          <p:nvPr/>
        </p:nvCxnSpPr>
        <p:spPr>
          <a:xfrm flipH="1" rot="10800000">
            <a:off x="5114925" y="3414500"/>
            <a:ext cx="137700" cy="295500"/>
          </a:xfrm>
          <a:prstGeom prst="straightConnector1">
            <a:avLst/>
          </a:prstGeom>
          <a:noFill/>
          <a:ln cap="flat" cmpd="sng" w="38100">
            <a:solidFill>
              <a:srgbClr val="BE0712"/>
            </a:solidFill>
            <a:prstDash val="solid"/>
            <a:round/>
            <a:headEnd len="med" w="med" type="none"/>
            <a:tailEnd len="med" w="med" type="none"/>
          </a:ln>
        </p:spPr>
      </p:cxnSp>
      <p:cxnSp>
        <p:nvCxnSpPr>
          <p:cNvPr id="315" name="Google Shape;315;p45"/>
          <p:cNvCxnSpPr/>
          <p:nvPr/>
        </p:nvCxnSpPr>
        <p:spPr>
          <a:xfrm flipH="1" rot="10800000">
            <a:off x="2490800" y="1314350"/>
            <a:ext cx="1695600" cy="471600"/>
          </a:xfrm>
          <a:prstGeom prst="straightConnector1">
            <a:avLst/>
          </a:prstGeom>
          <a:noFill/>
          <a:ln cap="flat" cmpd="sng" w="38100">
            <a:solidFill>
              <a:srgbClr val="BE071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prefix-free code is one in which no codeword is a prefix of any other. Example for English:</a:t>
            </a:r>
            <a:endParaRPr/>
          </a:p>
        </p:txBody>
      </p:sp>
      <p:sp>
        <p:nvSpPr>
          <p:cNvPr id="321" name="Google Shape;321;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Prefix-Free Codes [Example 1]</a:t>
            </a:r>
            <a:endParaRPr/>
          </a:p>
        </p:txBody>
      </p:sp>
      <p:graphicFrame>
        <p:nvGraphicFramePr>
          <p:cNvPr id="322" name="Google Shape;322;p46"/>
          <p:cNvGraphicFramePr/>
          <p:nvPr/>
        </p:nvGraphicFramePr>
        <p:xfrm>
          <a:off x="1579450" y="1612350"/>
          <a:ext cx="3000000" cy="3000000"/>
        </p:xfrm>
        <a:graphic>
          <a:graphicData uri="http://schemas.openxmlformats.org/drawingml/2006/table">
            <a:tbl>
              <a:tblPr>
                <a:noFill/>
                <a:tableStyleId>{D8CA5710-A759-43C4-BC46-83B8DF341C93}</a:tableStyleId>
              </a:tblPr>
              <a:tblGrid>
                <a:gridCol w="787050"/>
                <a:gridCol w="787050"/>
              </a:tblGrid>
              <a:tr h="352425">
                <a:tc>
                  <a:txBody>
                    <a:bodyPr/>
                    <a:lstStyle/>
                    <a:p>
                      <a:pPr indent="0" lvl="0" marL="0" rtl="0" algn="l">
                        <a:spcBef>
                          <a:spcPts val="0"/>
                        </a:spcBef>
                        <a:spcAft>
                          <a:spcPts val="0"/>
                        </a:spcAft>
                        <a:buNone/>
                      </a:pPr>
                      <a:r>
                        <a:rPr lang="en"/>
                        <a:t>space</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52425">
                <a:tc>
                  <a:txBody>
                    <a:bodyPr/>
                    <a:lstStyle/>
                    <a:p>
                      <a:pPr indent="0" lvl="0" marL="0" rtl="0" algn="l">
                        <a:spcBef>
                          <a:spcPts val="0"/>
                        </a:spcBef>
                        <a:spcAft>
                          <a:spcPts val="0"/>
                        </a:spcAft>
                        <a:buNone/>
                      </a:pPr>
                      <a:r>
                        <a:rPr lang="en"/>
                        <a:t>E</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r>
              <a:tr h="352425">
                <a:tc>
                  <a:txBody>
                    <a:bodyPr/>
                    <a:lstStyle/>
                    <a:p>
                      <a:pPr indent="0" lvl="0" marL="0" rtl="0" algn="l">
                        <a:spcBef>
                          <a:spcPts val="0"/>
                        </a:spcBef>
                        <a:spcAft>
                          <a:spcPts val="0"/>
                        </a:spcAft>
                        <a:buNone/>
                      </a:pPr>
                      <a:r>
                        <a:rPr lang="en"/>
                        <a:t>T</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r>
              <a:tr h="352425">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r>
              <a:tr h="352425">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00001</a:t>
                      </a:r>
                      <a:endParaRPr/>
                    </a:p>
                  </a:txBody>
                  <a:tcPr marT="91425" marB="91425" marR="91425" marL="91425"/>
                </a:tc>
              </a:tr>
              <a:tr h="355850">
                <a:tc>
                  <a:txBody>
                    <a:bodyPr/>
                    <a:lstStyle/>
                    <a:p>
                      <a:pPr indent="0" lvl="0" marL="0" rtl="0" algn="l">
                        <a:spcBef>
                          <a:spcPts val="0"/>
                        </a:spcBef>
                        <a:spcAft>
                          <a:spcPts val="0"/>
                        </a:spcAft>
                        <a:buNone/>
                      </a:pPr>
                      <a:r>
                        <a:rPr lang="en"/>
                        <a:t>I</a:t>
                      </a:r>
                      <a:endParaRPr/>
                    </a:p>
                  </a:txBody>
                  <a:tcPr marT="91425" marB="91425" marR="91425" marL="91425"/>
                </a:tc>
                <a:tc>
                  <a:txBody>
                    <a:bodyPr/>
                    <a:lstStyle/>
                    <a:p>
                      <a:pPr indent="0" lvl="0" marL="0" rtl="0" algn="l">
                        <a:spcBef>
                          <a:spcPts val="0"/>
                        </a:spcBef>
                        <a:spcAft>
                          <a:spcPts val="0"/>
                        </a:spcAft>
                        <a:buNone/>
                      </a:pPr>
                      <a:r>
                        <a:rPr lang="en"/>
                        <a:t>000001</a:t>
                      </a:r>
                      <a:endParaRPr/>
                    </a:p>
                  </a:txBody>
                  <a:tcPr marT="91425" marB="91425" marR="91425" marL="91425"/>
                </a:tc>
              </a:tr>
              <a:tr h="35585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323" name="Google Shape;323;p46"/>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6"/>
          <p:cNvSpPr txBox="1"/>
          <p:nvPr/>
        </p:nvSpPr>
        <p:spPr>
          <a:xfrm>
            <a:off x="152400" y="4435750"/>
            <a:ext cx="3608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3C78D8"/>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3C78D8"/>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325" name="Google Shape;325;p46"/>
          <p:cNvSpPr/>
          <p:nvPr/>
        </p:nvSpPr>
        <p:spPr>
          <a:xfrm>
            <a:off x="6947703" y="1231350"/>
            <a:ext cx="688500" cy="363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start</a:t>
            </a:r>
            <a:endParaRPr>
              <a:solidFill>
                <a:srgbClr val="FFFFFF"/>
              </a:solidFill>
            </a:endParaRPr>
          </a:p>
        </p:txBody>
      </p:sp>
      <p:sp>
        <p:nvSpPr>
          <p:cNvPr id="326" name="Google Shape;326;p46"/>
          <p:cNvSpPr/>
          <p:nvPr/>
        </p:nvSpPr>
        <p:spPr>
          <a:xfrm>
            <a:off x="7658450" y="1799659"/>
            <a:ext cx="8058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space</a:t>
            </a:r>
            <a:endParaRPr/>
          </a:p>
        </p:txBody>
      </p:sp>
      <p:sp>
        <p:nvSpPr>
          <p:cNvPr id="327" name="Google Shape;327;p46"/>
          <p:cNvSpPr/>
          <p:nvPr/>
        </p:nvSpPr>
        <p:spPr>
          <a:xfrm>
            <a:off x="7119275" y="2329986"/>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E</a:t>
            </a:r>
            <a:endParaRPr/>
          </a:p>
        </p:txBody>
      </p:sp>
      <p:sp>
        <p:nvSpPr>
          <p:cNvPr id="328" name="Google Shape;328;p46"/>
          <p:cNvSpPr/>
          <p:nvPr/>
        </p:nvSpPr>
        <p:spPr>
          <a:xfrm>
            <a:off x="6517175" y="1799659"/>
            <a:ext cx="449700" cy="36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9" name="Google Shape;329;p46"/>
          <p:cNvCxnSpPr>
            <a:stCxn id="325" idx="2"/>
            <a:endCxn id="328" idx="0"/>
          </p:cNvCxnSpPr>
          <p:nvPr/>
        </p:nvCxnSpPr>
        <p:spPr>
          <a:xfrm flipH="1">
            <a:off x="6742053" y="1594650"/>
            <a:ext cx="549900" cy="204900"/>
          </a:xfrm>
          <a:prstGeom prst="straightConnector1">
            <a:avLst/>
          </a:prstGeom>
          <a:noFill/>
          <a:ln cap="flat" cmpd="sng" w="28575">
            <a:solidFill>
              <a:schemeClr val="dk2"/>
            </a:solidFill>
            <a:prstDash val="solid"/>
            <a:round/>
            <a:headEnd len="med" w="med" type="none"/>
            <a:tailEnd len="med" w="med" type="none"/>
          </a:ln>
        </p:spPr>
      </p:cxnSp>
      <p:cxnSp>
        <p:nvCxnSpPr>
          <p:cNvPr id="330" name="Google Shape;330;p46"/>
          <p:cNvCxnSpPr>
            <a:stCxn id="325" idx="2"/>
            <a:endCxn id="326" idx="0"/>
          </p:cNvCxnSpPr>
          <p:nvPr/>
        </p:nvCxnSpPr>
        <p:spPr>
          <a:xfrm>
            <a:off x="7291953" y="1594650"/>
            <a:ext cx="769500" cy="204900"/>
          </a:xfrm>
          <a:prstGeom prst="straightConnector1">
            <a:avLst/>
          </a:prstGeom>
          <a:noFill/>
          <a:ln cap="flat" cmpd="sng" w="28575">
            <a:solidFill>
              <a:schemeClr val="dk2"/>
            </a:solidFill>
            <a:prstDash val="solid"/>
            <a:round/>
            <a:headEnd len="med" w="med" type="none"/>
            <a:tailEnd len="med" w="med" type="none"/>
          </a:ln>
        </p:spPr>
      </p:cxnSp>
      <p:sp>
        <p:nvSpPr>
          <p:cNvPr id="331" name="Google Shape;331;p46"/>
          <p:cNvSpPr/>
          <p:nvPr/>
        </p:nvSpPr>
        <p:spPr>
          <a:xfrm>
            <a:off x="5896253" y="2325986"/>
            <a:ext cx="449700" cy="36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46"/>
          <p:cNvSpPr/>
          <p:nvPr/>
        </p:nvSpPr>
        <p:spPr>
          <a:xfrm>
            <a:off x="6433475" y="2847800"/>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t>
            </a:r>
            <a:endParaRPr/>
          </a:p>
        </p:txBody>
      </p:sp>
      <p:sp>
        <p:nvSpPr>
          <p:cNvPr id="333" name="Google Shape;333;p46"/>
          <p:cNvSpPr/>
          <p:nvPr/>
        </p:nvSpPr>
        <p:spPr>
          <a:xfrm>
            <a:off x="5362853" y="2843800"/>
            <a:ext cx="449700" cy="36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46"/>
          <p:cNvSpPr/>
          <p:nvPr/>
        </p:nvSpPr>
        <p:spPr>
          <a:xfrm>
            <a:off x="5940306" y="3381200"/>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A</a:t>
            </a:r>
            <a:endParaRPr/>
          </a:p>
        </p:txBody>
      </p:sp>
      <p:sp>
        <p:nvSpPr>
          <p:cNvPr id="335" name="Google Shape;335;p46"/>
          <p:cNvSpPr/>
          <p:nvPr/>
        </p:nvSpPr>
        <p:spPr>
          <a:xfrm>
            <a:off x="4815731" y="3377200"/>
            <a:ext cx="449700" cy="36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6" name="Google Shape;336;p46"/>
          <p:cNvCxnSpPr>
            <a:stCxn id="328" idx="2"/>
            <a:endCxn id="327" idx="0"/>
          </p:cNvCxnSpPr>
          <p:nvPr/>
        </p:nvCxnSpPr>
        <p:spPr>
          <a:xfrm>
            <a:off x="6742025" y="2162959"/>
            <a:ext cx="602100" cy="167100"/>
          </a:xfrm>
          <a:prstGeom prst="straightConnector1">
            <a:avLst/>
          </a:prstGeom>
          <a:noFill/>
          <a:ln cap="flat" cmpd="sng" w="28575">
            <a:solidFill>
              <a:schemeClr val="dk2"/>
            </a:solidFill>
            <a:prstDash val="solid"/>
            <a:round/>
            <a:headEnd len="med" w="med" type="none"/>
            <a:tailEnd len="med" w="med" type="none"/>
          </a:ln>
        </p:spPr>
      </p:cxnSp>
      <p:cxnSp>
        <p:nvCxnSpPr>
          <p:cNvPr id="337" name="Google Shape;337;p46"/>
          <p:cNvCxnSpPr>
            <a:stCxn id="328" idx="2"/>
            <a:endCxn id="331" idx="0"/>
          </p:cNvCxnSpPr>
          <p:nvPr/>
        </p:nvCxnSpPr>
        <p:spPr>
          <a:xfrm flipH="1">
            <a:off x="6121025" y="2162959"/>
            <a:ext cx="621000" cy="162900"/>
          </a:xfrm>
          <a:prstGeom prst="straightConnector1">
            <a:avLst/>
          </a:prstGeom>
          <a:noFill/>
          <a:ln cap="flat" cmpd="sng" w="28575">
            <a:solidFill>
              <a:schemeClr val="dk2"/>
            </a:solidFill>
            <a:prstDash val="solid"/>
            <a:round/>
            <a:headEnd len="med" w="med" type="none"/>
            <a:tailEnd len="med" w="med" type="none"/>
          </a:ln>
        </p:spPr>
      </p:cxnSp>
      <p:cxnSp>
        <p:nvCxnSpPr>
          <p:cNvPr id="338" name="Google Shape;338;p46"/>
          <p:cNvCxnSpPr>
            <a:stCxn id="331" idx="2"/>
            <a:endCxn id="332" idx="0"/>
          </p:cNvCxnSpPr>
          <p:nvPr/>
        </p:nvCxnSpPr>
        <p:spPr>
          <a:xfrm>
            <a:off x="6121103" y="2689286"/>
            <a:ext cx="537300" cy="158400"/>
          </a:xfrm>
          <a:prstGeom prst="straightConnector1">
            <a:avLst/>
          </a:prstGeom>
          <a:noFill/>
          <a:ln cap="flat" cmpd="sng" w="28575">
            <a:solidFill>
              <a:schemeClr val="dk2"/>
            </a:solidFill>
            <a:prstDash val="solid"/>
            <a:round/>
            <a:headEnd len="med" w="med" type="none"/>
            <a:tailEnd len="med" w="med" type="none"/>
          </a:ln>
        </p:spPr>
      </p:cxnSp>
      <p:cxnSp>
        <p:nvCxnSpPr>
          <p:cNvPr id="339" name="Google Shape;339;p46"/>
          <p:cNvCxnSpPr>
            <a:stCxn id="331" idx="2"/>
            <a:endCxn id="333" idx="0"/>
          </p:cNvCxnSpPr>
          <p:nvPr/>
        </p:nvCxnSpPr>
        <p:spPr>
          <a:xfrm flipH="1">
            <a:off x="5587703" y="2689286"/>
            <a:ext cx="533400" cy="154500"/>
          </a:xfrm>
          <a:prstGeom prst="straightConnector1">
            <a:avLst/>
          </a:prstGeom>
          <a:noFill/>
          <a:ln cap="flat" cmpd="sng" w="28575">
            <a:solidFill>
              <a:schemeClr val="dk2"/>
            </a:solidFill>
            <a:prstDash val="solid"/>
            <a:round/>
            <a:headEnd len="med" w="med" type="none"/>
            <a:tailEnd len="med" w="med" type="none"/>
          </a:ln>
        </p:spPr>
      </p:cxnSp>
      <p:cxnSp>
        <p:nvCxnSpPr>
          <p:cNvPr id="340" name="Google Shape;340;p46"/>
          <p:cNvCxnSpPr>
            <a:stCxn id="333" idx="2"/>
            <a:endCxn id="334" idx="0"/>
          </p:cNvCxnSpPr>
          <p:nvPr/>
        </p:nvCxnSpPr>
        <p:spPr>
          <a:xfrm>
            <a:off x="5587703" y="3207100"/>
            <a:ext cx="577500" cy="174000"/>
          </a:xfrm>
          <a:prstGeom prst="straightConnector1">
            <a:avLst/>
          </a:prstGeom>
          <a:noFill/>
          <a:ln cap="flat" cmpd="sng" w="28575">
            <a:solidFill>
              <a:schemeClr val="dk2"/>
            </a:solidFill>
            <a:prstDash val="solid"/>
            <a:round/>
            <a:headEnd len="med" w="med" type="none"/>
            <a:tailEnd len="med" w="med" type="none"/>
          </a:ln>
        </p:spPr>
      </p:cxnSp>
      <p:cxnSp>
        <p:nvCxnSpPr>
          <p:cNvPr id="341" name="Google Shape;341;p46"/>
          <p:cNvCxnSpPr>
            <a:stCxn id="333" idx="2"/>
            <a:endCxn id="335" idx="0"/>
          </p:cNvCxnSpPr>
          <p:nvPr/>
        </p:nvCxnSpPr>
        <p:spPr>
          <a:xfrm flipH="1">
            <a:off x="5040503" y="3207100"/>
            <a:ext cx="547200" cy="170100"/>
          </a:xfrm>
          <a:prstGeom prst="straightConnector1">
            <a:avLst/>
          </a:prstGeom>
          <a:noFill/>
          <a:ln cap="flat" cmpd="sng" w="28575">
            <a:solidFill>
              <a:schemeClr val="dk2"/>
            </a:solidFill>
            <a:prstDash val="solid"/>
            <a:round/>
            <a:headEnd len="med" w="med" type="none"/>
            <a:tailEnd len="med" w="med" type="none"/>
          </a:ln>
        </p:spPr>
      </p:cxnSp>
      <p:cxnSp>
        <p:nvCxnSpPr>
          <p:cNvPr id="342" name="Google Shape;342;p46"/>
          <p:cNvCxnSpPr/>
          <p:nvPr/>
        </p:nvCxnSpPr>
        <p:spPr>
          <a:xfrm>
            <a:off x="8030450" y="1402775"/>
            <a:ext cx="1028700" cy="0"/>
          </a:xfrm>
          <a:prstGeom prst="straightConnector1">
            <a:avLst/>
          </a:prstGeom>
          <a:noFill/>
          <a:ln cap="flat" cmpd="sng" w="38100">
            <a:solidFill>
              <a:schemeClr val="dk2"/>
            </a:solidFill>
            <a:prstDash val="solid"/>
            <a:round/>
            <a:headEnd len="med" w="med" type="none"/>
            <a:tailEnd len="med" w="med" type="triangle"/>
          </a:ln>
        </p:spPr>
      </p:cxnSp>
      <p:cxnSp>
        <p:nvCxnSpPr>
          <p:cNvPr id="343" name="Google Shape;343;p46"/>
          <p:cNvCxnSpPr/>
          <p:nvPr/>
        </p:nvCxnSpPr>
        <p:spPr>
          <a:xfrm rot="10800000">
            <a:off x="5520175" y="1399295"/>
            <a:ext cx="998400" cy="0"/>
          </a:xfrm>
          <a:prstGeom prst="straightConnector1">
            <a:avLst/>
          </a:prstGeom>
          <a:noFill/>
          <a:ln cap="flat" cmpd="sng" w="38100">
            <a:solidFill>
              <a:schemeClr val="dk2"/>
            </a:solidFill>
            <a:prstDash val="solid"/>
            <a:round/>
            <a:headEnd len="med" w="med" type="none"/>
            <a:tailEnd len="med" w="med" type="triangle"/>
          </a:ln>
        </p:spPr>
      </p:cxnSp>
      <p:sp>
        <p:nvSpPr>
          <p:cNvPr id="344" name="Google Shape;344;p46"/>
          <p:cNvSpPr txBox="1"/>
          <p:nvPr/>
        </p:nvSpPr>
        <p:spPr>
          <a:xfrm>
            <a:off x="5960909" y="983661"/>
            <a:ext cx="68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0</a:t>
            </a:r>
            <a:endParaRPr sz="2000"/>
          </a:p>
        </p:txBody>
      </p:sp>
      <p:sp>
        <p:nvSpPr>
          <p:cNvPr id="345" name="Google Shape;345;p46"/>
          <p:cNvSpPr txBox="1"/>
          <p:nvPr/>
        </p:nvSpPr>
        <p:spPr>
          <a:xfrm>
            <a:off x="8271148" y="976741"/>
            <a:ext cx="68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a:t>
            </a:r>
            <a:endParaRPr sz="2000"/>
          </a:p>
        </p:txBody>
      </p:sp>
      <p:sp>
        <p:nvSpPr>
          <p:cNvPr id="346" name="Google Shape;346;p46"/>
          <p:cNvSpPr/>
          <p:nvPr/>
        </p:nvSpPr>
        <p:spPr>
          <a:xfrm>
            <a:off x="5375734" y="3914600"/>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O</a:t>
            </a:r>
            <a:endParaRPr/>
          </a:p>
        </p:txBody>
      </p:sp>
      <p:sp>
        <p:nvSpPr>
          <p:cNvPr id="347" name="Google Shape;347;p46"/>
          <p:cNvSpPr/>
          <p:nvPr/>
        </p:nvSpPr>
        <p:spPr>
          <a:xfrm>
            <a:off x="4251159" y="3910600"/>
            <a:ext cx="449700" cy="36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48" name="Google Shape;348;p46"/>
          <p:cNvCxnSpPr>
            <a:stCxn id="335" idx="2"/>
            <a:endCxn id="346" idx="0"/>
          </p:cNvCxnSpPr>
          <p:nvPr/>
        </p:nvCxnSpPr>
        <p:spPr>
          <a:xfrm>
            <a:off x="5040581" y="3740500"/>
            <a:ext cx="560100" cy="174000"/>
          </a:xfrm>
          <a:prstGeom prst="straightConnector1">
            <a:avLst/>
          </a:prstGeom>
          <a:noFill/>
          <a:ln cap="flat" cmpd="sng" w="28575">
            <a:solidFill>
              <a:schemeClr val="dk2"/>
            </a:solidFill>
            <a:prstDash val="solid"/>
            <a:round/>
            <a:headEnd len="med" w="med" type="none"/>
            <a:tailEnd len="med" w="med" type="none"/>
          </a:ln>
        </p:spPr>
      </p:cxnSp>
      <p:cxnSp>
        <p:nvCxnSpPr>
          <p:cNvPr id="349" name="Google Shape;349;p46"/>
          <p:cNvCxnSpPr>
            <a:stCxn id="335" idx="2"/>
            <a:endCxn id="347" idx="0"/>
          </p:cNvCxnSpPr>
          <p:nvPr/>
        </p:nvCxnSpPr>
        <p:spPr>
          <a:xfrm flipH="1">
            <a:off x="4475981" y="3740500"/>
            <a:ext cx="564600" cy="170100"/>
          </a:xfrm>
          <a:prstGeom prst="straightConnector1">
            <a:avLst/>
          </a:prstGeom>
          <a:noFill/>
          <a:ln cap="flat" cmpd="sng" w="28575">
            <a:solidFill>
              <a:schemeClr val="dk2"/>
            </a:solidFill>
            <a:prstDash val="solid"/>
            <a:round/>
            <a:headEnd len="med" w="med" type="none"/>
            <a:tailEnd len="med" w="med" type="none"/>
          </a:ln>
        </p:spPr>
      </p:cxnSp>
      <p:sp>
        <p:nvSpPr>
          <p:cNvPr id="350" name="Google Shape;350;p46"/>
          <p:cNvSpPr/>
          <p:nvPr/>
        </p:nvSpPr>
        <p:spPr>
          <a:xfrm>
            <a:off x="4842334" y="4448000"/>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a:t>
            </a:r>
            <a:endParaRPr/>
          </a:p>
        </p:txBody>
      </p:sp>
      <p:sp>
        <p:nvSpPr>
          <p:cNvPr id="351" name="Google Shape;351;p46"/>
          <p:cNvSpPr/>
          <p:nvPr/>
        </p:nvSpPr>
        <p:spPr>
          <a:xfrm>
            <a:off x="3717759" y="4444000"/>
            <a:ext cx="449700" cy="36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2" name="Google Shape;352;p46"/>
          <p:cNvCxnSpPr>
            <a:stCxn id="347" idx="2"/>
            <a:endCxn id="350" idx="0"/>
          </p:cNvCxnSpPr>
          <p:nvPr/>
        </p:nvCxnSpPr>
        <p:spPr>
          <a:xfrm>
            <a:off x="4476009" y="4273900"/>
            <a:ext cx="591300" cy="174000"/>
          </a:xfrm>
          <a:prstGeom prst="straightConnector1">
            <a:avLst/>
          </a:prstGeom>
          <a:noFill/>
          <a:ln cap="flat" cmpd="sng" w="28575">
            <a:solidFill>
              <a:schemeClr val="dk2"/>
            </a:solidFill>
            <a:prstDash val="solid"/>
            <a:round/>
            <a:headEnd len="med" w="med" type="none"/>
            <a:tailEnd len="med" w="med" type="none"/>
          </a:ln>
        </p:spPr>
      </p:cxnSp>
      <p:cxnSp>
        <p:nvCxnSpPr>
          <p:cNvPr id="353" name="Google Shape;353;p46"/>
          <p:cNvCxnSpPr>
            <a:stCxn id="347" idx="2"/>
            <a:endCxn id="351" idx="0"/>
          </p:cNvCxnSpPr>
          <p:nvPr/>
        </p:nvCxnSpPr>
        <p:spPr>
          <a:xfrm flipH="1">
            <a:off x="3942609" y="4273900"/>
            <a:ext cx="533400" cy="170100"/>
          </a:xfrm>
          <a:prstGeom prst="straightConnector1">
            <a:avLst/>
          </a:prstGeom>
          <a:noFill/>
          <a:ln cap="flat" cmpd="sng" w="28575">
            <a:solidFill>
              <a:schemeClr val="dk2"/>
            </a:solidFill>
            <a:prstDash val="solid"/>
            <a:round/>
            <a:headEnd len="med" w="med" type="none"/>
            <a:tailEnd len="med" w="med" type="none"/>
          </a:ln>
        </p:spPr>
      </p:cxnSp>
      <p:cxnSp>
        <p:nvCxnSpPr>
          <p:cNvPr id="354" name="Google Shape;354;p46"/>
          <p:cNvCxnSpPr>
            <a:stCxn id="351" idx="2"/>
          </p:cNvCxnSpPr>
          <p:nvPr/>
        </p:nvCxnSpPr>
        <p:spPr>
          <a:xfrm flipH="1">
            <a:off x="3774909" y="4807300"/>
            <a:ext cx="167700" cy="167700"/>
          </a:xfrm>
          <a:prstGeom prst="straightConnector1">
            <a:avLst/>
          </a:prstGeom>
          <a:noFill/>
          <a:ln cap="flat" cmpd="sng" w="28575">
            <a:solidFill>
              <a:schemeClr val="dk2"/>
            </a:solidFill>
            <a:prstDash val="solid"/>
            <a:round/>
            <a:headEnd len="med" w="med" type="none"/>
            <a:tailEnd len="med" w="med" type="none"/>
          </a:ln>
        </p:spPr>
      </p:cxnSp>
      <p:cxnSp>
        <p:nvCxnSpPr>
          <p:cNvPr id="355" name="Google Shape;355;p46"/>
          <p:cNvCxnSpPr>
            <a:stCxn id="351" idx="2"/>
          </p:cNvCxnSpPr>
          <p:nvPr/>
        </p:nvCxnSpPr>
        <p:spPr>
          <a:xfrm>
            <a:off x="3942609" y="4807300"/>
            <a:ext cx="168600" cy="168600"/>
          </a:xfrm>
          <a:prstGeom prst="straightConnector1">
            <a:avLst/>
          </a:prstGeom>
          <a:noFill/>
          <a:ln cap="flat" cmpd="sng" w="28575">
            <a:solidFill>
              <a:schemeClr val="dk2"/>
            </a:solidFill>
            <a:prstDash val="solid"/>
            <a:round/>
            <a:headEnd len="med" w="med" type="none"/>
            <a:tailEnd len="med" w="med" type="none"/>
          </a:ln>
        </p:spPr>
      </p:cxnSp>
      <p:sp>
        <p:nvSpPr>
          <p:cNvPr id="356" name="Google Shape;356;p46"/>
          <p:cNvSpPr txBox="1"/>
          <p:nvPr/>
        </p:nvSpPr>
        <p:spPr>
          <a:xfrm>
            <a:off x="7699814" y="1442189"/>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57" name="Google Shape;357;p46"/>
          <p:cNvSpPr txBox="1"/>
          <p:nvPr/>
        </p:nvSpPr>
        <p:spPr>
          <a:xfrm>
            <a:off x="6672625" y="14577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58" name="Google Shape;358;p46"/>
          <p:cNvSpPr txBox="1"/>
          <p:nvPr/>
        </p:nvSpPr>
        <p:spPr>
          <a:xfrm>
            <a:off x="7014014" y="1973857"/>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59" name="Google Shape;359;p46"/>
          <p:cNvSpPr txBox="1"/>
          <p:nvPr/>
        </p:nvSpPr>
        <p:spPr>
          <a:xfrm>
            <a:off x="6153080" y="1960002"/>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60" name="Google Shape;360;p46"/>
          <p:cNvSpPr txBox="1"/>
          <p:nvPr/>
        </p:nvSpPr>
        <p:spPr>
          <a:xfrm>
            <a:off x="6449441" y="2507257"/>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61" name="Google Shape;361;p46"/>
          <p:cNvSpPr txBox="1"/>
          <p:nvPr/>
        </p:nvSpPr>
        <p:spPr>
          <a:xfrm>
            <a:off x="5588507" y="2493402"/>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62" name="Google Shape;362;p46"/>
          <p:cNvSpPr txBox="1"/>
          <p:nvPr/>
        </p:nvSpPr>
        <p:spPr>
          <a:xfrm>
            <a:off x="5888332" y="3023339"/>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63" name="Google Shape;363;p46"/>
          <p:cNvSpPr txBox="1"/>
          <p:nvPr/>
        </p:nvSpPr>
        <p:spPr>
          <a:xfrm>
            <a:off x="5027398" y="3009484"/>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64" name="Google Shape;364;p46"/>
          <p:cNvSpPr txBox="1"/>
          <p:nvPr/>
        </p:nvSpPr>
        <p:spPr>
          <a:xfrm>
            <a:off x="5354932" y="357059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65" name="Google Shape;365;p46"/>
          <p:cNvSpPr txBox="1"/>
          <p:nvPr/>
        </p:nvSpPr>
        <p:spPr>
          <a:xfrm>
            <a:off x="4493998" y="3556739"/>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66" name="Google Shape;366;p46"/>
          <p:cNvSpPr txBox="1"/>
          <p:nvPr/>
        </p:nvSpPr>
        <p:spPr>
          <a:xfrm>
            <a:off x="4792091" y="4102261"/>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67" name="Google Shape;367;p46"/>
          <p:cNvSpPr txBox="1"/>
          <p:nvPr/>
        </p:nvSpPr>
        <p:spPr>
          <a:xfrm>
            <a:off x="3931157" y="4088407"/>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68" name="Google Shape;368;p46"/>
          <p:cNvSpPr txBox="1"/>
          <p:nvPr/>
        </p:nvSpPr>
        <p:spPr>
          <a:xfrm>
            <a:off x="3687975" y="4800880"/>
            <a:ext cx="6963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With a prefix-free code, we are guaranteed to have at most one valid way of interpreting a bitstring (no ambiguous strings!)</a:t>
            </a:r>
            <a:endParaRPr/>
          </a:p>
        </p:txBody>
      </p:sp>
      <p:sp>
        <p:nvSpPr>
          <p:cNvPr id="374" name="Google Shape;374;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Prefix-Free Codes [Example 2]</a:t>
            </a:r>
            <a:endParaRPr/>
          </a:p>
        </p:txBody>
      </p:sp>
      <p:graphicFrame>
        <p:nvGraphicFramePr>
          <p:cNvPr id="375" name="Google Shape;375;p47"/>
          <p:cNvGraphicFramePr/>
          <p:nvPr/>
        </p:nvGraphicFramePr>
        <p:xfrm>
          <a:off x="6547475" y="1637700"/>
          <a:ext cx="3000000" cy="3000000"/>
        </p:xfrm>
        <a:graphic>
          <a:graphicData uri="http://schemas.openxmlformats.org/drawingml/2006/table">
            <a:tbl>
              <a:tblPr>
                <a:noFill/>
                <a:tableStyleId>{D8CA5710-A759-43C4-BC46-83B8DF341C93}</a:tableStyleId>
              </a:tblPr>
              <a:tblGrid>
                <a:gridCol w="787050"/>
                <a:gridCol w="787050"/>
              </a:tblGrid>
              <a:tr h="368950">
                <a:tc>
                  <a:txBody>
                    <a:bodyPr/>
                    <a:lstStyle/>
                    <a:p>
                      <a:pPr indent="0" lvl="0" marL="0" rtl="0" algn="l">
                        <a:spcBef>
                          <a:spcPts val="0"/>
                        </a:spcBef>
                        <a:spcAft>
                          <a:spcPts val="0"/>
                        </a:spcAft>
                        <a:buNone/>
                      </a:pPr>
                      <a:r>
                        <a:rPr lang="en"/>
                        <a:t>space</a:t>
                      </a:r>
                      <a:endParaRPr/>
                    </a:p>
                  </a:txBody>
                  <a:tcPr marT="91425" marB="91425" marR="91425" marL="91425"/>
                </a:tc>
                <a:tc>
                  <a:txBody>
                    <a:bodyPr/>
                    <a:lstStyle/>
                    <a:p>
                      <a:pPr indent="0" lvl="0" marL="0" rtl="0" algn="l">
                        <a:spcBef>
                          <a:spcPts val="0"/>
                        </a:spcBef>
                        <a:spcAft>
                          <a:spcPts val="0"/>
                        </a:spcAft>
                        <a:buNone/>
                      </a:pPr>
                      <a:r>
                        <a:rPr lang="en"/>
                        <a:t>111</a:t>
                      </a:r>
                      <a:endParaRPr/>
                    </a:p>
                  </a:txBody>
                  <a:tcPr marT="91425" marB="91425" marR="91425" marL="91425"/>
                </a:tc>
              </a:tr>
              <a:tr h="391750">
                <a:tc>
                  <a:txBody>
                    <a:bodyPr/>
                    <a:lstStyle/>
                    <a:p>
                      <a:pPr indent="0" lvl="0" marL="0" rtl="0" algn="l">
                        <a:spcBef>
                          <a:spcPts val="0"/>
                        </a:spcBef>
                        <a:spcAft>
                          <a:spcPts val="0"/>
                        </a:spcAft>
                        <a:buNone/>
                      </a:pPr>
                      <a:r>
                        <a:rPr lang="en"/>
                        <a:t>E</a:t>
                      </a:r>
                      <a:endParaRPr/>
                    </a:p>
                  </a:txBody>
                  <a:tcPr marT="91425" marB="91425" marR="91425" marL="91425"/>
                </a:tc>
                <a:tc>
                  <a:txBody>
                    <a:bodyPr/>
                    <a:lstStyle/>
                    <a:p>
                      <a:pPr indent="0" lvl="0" marL="0" rtl="0" algn="l">
                        <a:spcBef>
                          <a:spcPts val="0"/>
                        </a:spcBef>
                        <a:spcAft>
                          <a:spcPts val="0"/>
                        </a:spcAft>
                        <a:buNone/>
                      </a:pPr>
                      <a:r>
                        <a:rPr lang="en"/>
                        <a:t>010</a:t>
                      </a:r>
                      <a:endParaRPr/>
                    </a:p>
                  </a:txBody>
                  <a:tcPr marT="91425" marB="91425" marR="91425" marL="91425"/>
                </a:tc>
              </a:tr>
              <a:tr h="391750">
                <a:tc>
                  <a:txBody>
                    <a:bodyPr/>
                    <a:lstStyle/>
                    <a:p>
                      <a:pPr indent="0" lvl="0" marL="0" rtl="0" algn="l">
                        <a:spcBef>
                          <a:spcPts val="0"/>
                        </a:spcBef>
                        <a:spcAft>
                          <a:spcPts val="0"/>
                        </a:spcAft>
                        <a:buNone/>
                      </a:pPr>
                      <a:r>
                        <a:rPr lang="en"/>
                        <a:t>T</a:t>
                      </a:r>
                      <a:endParaRPr/>
                    </a:p>
                  </a:txBody>
                  <a:tcPr marT="91425" marB="91425" marR="91425" marL="91425"/>
                </a:tc>
                <a:tc>
                  <a:txBody>
                    <a:bodyPr/>
                    <a:lstStyle/>
                    <a:p>
                      <a:pPr indent="0" lvl="0" marL="0" rtl="0" algn="l">
                        <a:spcBef>
                          <a:spcPts val="0"/>
                        </a:spcBef>
                        <a:spcAft>
                          <a:spcPts val="0"/>
                        </a:spcAft>
                        <a:buNone/>
                      </a:pPr>
                      <a:r>
                        <a:rPr lang="en"/>
                        <a:t>1101</a:t>
                      </a:r>
                      <a:endParaRPr/>
                    </a:p>
                  </a:txBody>
                  <a:tcPr marT="91425" marB="91425" marR="91425" marL="91425"/>
                </a:tc>
              </a:tr>
              <a:tr h="39175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1011</a:t>
                      </a:r>
                      <a:endParaRPr/>
                    </a:p>
                  </a:txBody>
                  <a:tcPr marT="91425" marB="91425" marR="91425" marL="91425"/>
                </a:tc>
              </a:tr>
              <a:tr h="391750">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1001</a:t>
                      </a:r>
                      <a:endParaRPr/>
                    </a:p>
                  </a:txBody>
                  <a:tcPr marT="91425" marB="91425" marR="91425" marL="91425"/>
                </a:tc>
              </a:tr>
              <a:tr h="391750">
                <a:tc>
                  <a:txBody>
                    <a:bodyPr/>
                    <a:lstStyle/>
                    <a:p>
                      <a:pPr indent="0" lvl="0" marL="0" rtl="0" algn="l">
                        <a:spcBef>
                          <a:spcPts val="0"/>
                        </a:spcBef>
                        <a:spcAft>
                          <a:spcPts val="0"/>
                        </a:spcAft>
                        <a:buNone/>
                      </a:pPr>
                      <a:r>
                        <a:rPr lang="en"/>
                        <a:t>I</a:t>
                      </a:r>
                      <a:endParaRPr/>
                    </a:p>
                  </a:txBody>
                  <a:tcPr marT="91425" marB="91425" marR="91425" marL="91425"/>
                </a:tc>
                <a:tc>
                  <a:txBody>
                    <a:bodyPr/>
                    <a:lstStyle/>
                    <a:p>
                      <a:pPr indent="0" lvl="0" marL="0" rtl="0" algn="l">
                        <a:spcBef>
                          <a:spcPts val="0"/>
                        </a:spcBef>
                        <a:spcAft>
                          <a:spcPts val="0"/>
                        </a:spcAft>
                        <a:buNone/>
                      </a:pPr>
                      <a:r>
                        <a:rPr lang="en"/>
                        <a:t>1000</a:t>
                      </a:r>
                      <a:endParaRPr/>
                    </a:p>
                  </a:txBody>
                  <a:tcPr marT="91425" marB="91425" marR="91425" marL="91425"/>
                </a:tc>
              </a:tr>
              <a:tr h="39175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376" name="Google Shape;376;p47"/>
          <p:cNvSpPr txBox="1"/>
          <p:nvPr/>
        </p:nvSpPr>
        <p:spPr>
          <a:xfrm>
            <a:off x="5372550" y="4435750"/>
            <a:ext cx="4304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3C78D8"/>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3C78D8"/>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sp>
        <p:nvSpPr>
          <p:cNvPr id="377" name="Google Shape;377;p47"/>
          <p:cNvSpPr/>
          <p:nvPr/>
        </p:nvSpPr>
        <p:spPr>
          <a:xfrm>
            <a:off x="2375703" y="1688550"/>
            <a:ext cx="688500" cy="363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start</a:t>
            </a:r>
            <a:endParaRPr>
              <a:solidFill>
                <a:srgbClr val="FFFFFF"/>
              </a:solidFill>
            </a:endParaRPr>
          </a:p>
        </p:txBody>
      </p:sp>
      <p:sp>
        <p:nvSpPr>
          <p:cNvPr id="378" name="Google Shape;378;p47"/>
          <p:cNvSpPr/>
          <p:nvPr/>
        </p:nvSpPr>
        <p:spPr>
          <a:xfrm>
            <a:off x="878375" y="2256859"/>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9" name="Google Shape;379;p47"/>
          <p:cNvCxnSpPr>
            <a:stCxn id="377" idx="2"/>
            <a:endCxn id="378" idx="0"/>
          </p:cNvCxnSpPr>
          <p:nvPr/>
        </p:nvCxnSpPr>
        <p:spPr>
          <a:xfrm flipH="1">
            <a:off x="1103253" y="2051850"/>
            <a:ext cx="1616700" cy="204900"/>
          </a:xfrm>
          <a:prstGeom prst="straightConnector1">
            <a:avLst/>
          </a:prstGeom>
          <a:noFill/>
          <a:ln cap="flat" cmpd="sng" w="28575">
            <a:solidFill>
              <a:schemeClr val="dk2"/>
            </a:solidFill>
            <a:prstDash val="solid"/>
            <a:round/>
            <a:headEnd len="med" w="med" type="none"/>
            <a:tailEnd len="med" w="med" type="none"/>
          </a:ln>
        </p:spPr>
      </p:cxnSp>
      <p:cxnSp>
        <p:nvCxnSpPr>
          <p:cNvPr id="380" name="Google Shape;380;p47"/>
          <p:cNvCxnSpPr>
            <a:stCxn id="377" idx="2"/>
            <a:endCxn id="381" idx="0"/>
          </p:cNvCxnSpPr>
          <p:nvPr/>
        </p:nvCxnSpPr>
        <p:spPr>
          <a:xfrm>
            <a:off x="2719953" y="2051850"/>
            <a:ext cx="1401900" cy="204900"/>
          </a:xfrm>
          <a:prstGeom prst="straightConnector1">
            <a:avLst/>
          </a:prstGeom>
          <a:noFill/>
          <a:ln cap="flat" cmpd="sng" w="28575">
            <a:solidFill>
              <a:schemeClr val="dk2"/>
            </a:solidFill>
            <a:prstDash val="solid"/>
            <a:round/>
            <a:headEnd len="med" w="med" type="none"/>
            <a:tailEnd len="med" w="med" type="none"/>
          </a:ln>
        </p:spPr>
      </p:cxnSp>
      <p:cxnSp>
        <p:nvCxnSpPr>
          <p:cNvPr id="382" name="Google Shape;382;p47"/>
          <p:cNvCxnSpPr>
            <a:stCxn id="378" idx="2"/>
            <a:endCxn id="383" idx="0"/>
          </p:cNvCxnSpPr>
          <p:nvPr/>
        </p:nvCxnSpPr>
        <p:spPr>
          <a:xfrm>
            <a:off x="1103225" y="2620159"/>
            <a:ext cx="587400" cy="258300"/>
          </a:xfrm>
          <a:prstGeom prst="straightConnector1">
            <a:avLst/>
          </a:prstGeom>
          <a:noFill/>
          <a:ln cap="flat" cmpd="sng" w="28575">
            <a:solidFill>
              <a:schemeClr val="dk2"/>
            </a:solidFill>
            <a:prstDash val="solid"/>
            <a:round/>
            <a:headEnd len="med" w="med" type="none"/>
            <a:tailEnd len="med" w="med" type="none"/>
          </a:ln>
        </p:spPr>
      </p:cxnSp>
      <p:cxnSp>
        <p:nvCxnSpPr>
          <p:cNvPr id="384" name="Google Shape;384;p47"/>
          <p:cNvCxnSpPr>
            <a:stCxn id="378" idx="2"/>
          </p:cNvCxnSpPr>
          <p:nvPr/>
        </p:nvCxnSpPr>
        <p:spPr>
          <a:xfrm flipH="1">
            <a:off x="467525" y="2620159"/>
            <a:ext cx="635700" cy="263400"/>
          </a:xfrm>
          <a:prstGeom prst="straightConnector1">
            <a:avLst/>
          </a:prstGeom>
          <a:noFill/>
          <a:ln cap="flat" cmpd="sng" w="28575">
            <a:solidFill>
              <a:schemeClr val="dk2"/>
            </a:solidFill>
            <a:prstDash val="solid"/>
            <a:round/>
            <a:headEnd len="med" w="med" type="none"/>
            <a:tailEnd len="med" w="med" type="none"/>
          </a:ln>
        </p:spPr>
      </p:cxnSp>
      <p:cxnSp>
        <p:nvCxnSpPr>
          <p:cNvPr id="385" name="Google Shape;385;p47"/>
          <p:cNvCxnSpPr/>
          <p:nvPr/>
        </p:nvCxnSpPr>
        <p:spPr>
          <a:xfrm>
            <a:off x="3458450" y="1859975"/>
            <a:ext cx="1028700" cy="0"/>
          </a:xfrm>
          <a:prstGeom prst="straightConnector1">
            <a:avLst/>
          </a:prstGeom>
          <a:noFill/>
          <a:ln cap="flat" cmpd="sng" w="38100">
            <a:solidFill>
              <a:schemeClr val="dk2"/>
            </a:solidFill>
            <a:prstDash val="solid"/>
            <a:round/>
            <a:headEnd len="med" w="med" type="none"/>
            <a:tailEnd len="med" w="med" type="triangle"/>
          </a:ln>
        </p:spPr>
      </p:cxnSp>
      <p:cxnSp>
        <p:nvCxnSpPr>
          <p:cNvPr id="386" name="Google Shape;386;p47"/>
          <p:cNvCxnSpPr/>
          <p:nvPr/>
        </p:nvCxnSpPr>
        <p:spPr>
          <a:xfrm rot="10800000">
            <a:off x="948175" y="1856495"/>
            <a:ext cx="998400" cy="0"/>
          </a:xfrm>
          <a:prstGeom prst="straightConnector1">
            <a:avLst/>
          </a:prstGeom>
          <a:noFill/>
          <a:ln cap="flat" cmpd="sng" w="38100">
            <a:solidFill>
              <a:schemeClr val="dk2"/>
            </a:solidFill>
            <a:prstDash val="solid"/>
            <a:round/>
            <a:headEnd len="med" w="med" type="none"/>
            <a:tailEnd len="med" w="med" type="triangle"/>
          </a:ln>
        </p:spPr>
      </p:cxnSp>
      <p:sp>
        <p:nvSpPr>
          <p:cNvPr id="387" name="Google Shape;387;p47"/>
          <p:cNvSpPr txBox="1"/>
          <p:nvPr/>
        </p:nvSpPr>
        <p:spPr>
          <a:xfrm>
            <a:off x="1388909" y="1440861"/>
            <a:ext cx="68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0</a:t>
            </a:r>
            <a:endParaRPr sz="2000"/>
          </a:p>
        </p:txBody>
      </p:sp>
      <p:sp>
        <p:nvSpPr>
          <p:cNvPr id="388" name="Google Shape;388;p47"/>
          <p:cNvSpPr txBox="1"/>
          <p:nvPr/>
        </p:nvSpPr>
        <p:spPr>
          <a:xfrm>
            <a:off x="3699148" y="1433941"/>
            <a:ext cx="68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a:t>
            </a:r>
            <a:endParaRPr sz="2000"/>
          </a:p>
        </p:txBody>
      </p:sp>
      <p:sp>
        <p:nvSpPr>
          <p:cNvPr id="381" name="Google Shape;381;p47"/>
          <p:cNvSpPr/>
          <p:nvPr/>
        </p:nvSpPr>
        <p:spPr>
          <a:xfrm>
            <a:off x="3896934" y="2256859"/>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9" name="Google Shape;389;p47"/>
          <p:cNvSpPr/>
          <p:nvPr/>
        </p:nvSpPr>
        <p:spPr>
          <a:xfrm>
            <a:off x="4811334" y="2878482"/>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47"/>
          <p:cNvSpPr/>
          <p:nvPr/>
        </p:nvSpPr>
        <p:spPr>
          <a:xfrm>
            <a:off x="5270625" y="3607425"/>
            <a:ext cx="8445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space</a:t>
            </a:r>
            <a:endParaRPr sz="1800"/>
          </a:p>
        </p:txBody>
      </p:sp>
      <p:cxnSp>
        <p:nvCxnSpPr>
          <p:cNvPr id="391" name="Google Shape;391;p47"/>
          <p:cNvCxnSpPr>
            <a:stCxn id="381" idx="2"/>
            <a:endCxn id="389" idx="0"/>
          </p:cNvCxnSpPr>
          <p:nvPr/>
        </p:nvCxnSpPr>
        <p:spPr>
          <a:xfrm>
            <a:off x="4121784" y="2620159"/>
            <a:ext cx="914400" cy="258300"/>
          </a:xfrm>
          <a:prstGeom prst="straightConnector1">
            <a:avLst/>
          </a:prstGeom>
          <a:noFill/>
          <a:ln cap="flat" cmpd="sng" w="28575">
            <a:solidFill>
              <a:schemeClr val="dk2"/>
            </a:solidFill>
            <a:prstDash val="solid"/>
            <a:round/>
            <a:headEnd len="med" w="med" type="none"/>
            <a:tailEnd len="med" w="med" type="none"/>
          </a:ln>
        </p:spPr>
      </p:cxnSp>
      <p:cxnSp>
        <p:nvCxnSpPr>
          <p:cNvPr id="392" name="Google Shape;392;p47"/>
          <p:cNvCxnSpPr>
            <a:stCxn id="389" idx="2"/>
            <a:endCxn id="390" idx="0"/>
          </p:cNvCxnSpPr>
          <p:nvPr/>
        </p:nvCxnSpPr>
        <p:spPr>
          <a:xfrm>
            <a:off x="5036184" y="3241782"/>
            <a:ext cx="656700" cy="365700"/>
          </a:xfrm>
          <a:prstGeom prst="straightConnector1">
            <a:avLst/>
          </a:prstGeom>
          <a:noFill/>
          <a:ln cap="flat" cmpd="sng" w="28575">
            <a:solidFill>
              <a:schemeClr val="dk2"/>
            </a:solidFill>
            <a:prstDash val="solid"/>
            <a:round/>
            <a:headEnd len="med" w="med" type="none"/>
            <a:tailEnd len="med" w="med" type="none"/>
          </a:ln>
        </p:spPr>
      </p:cxnSp>
      <p:sp>
        <p:nvSpPr>
          <p:cNvPr id="383" name="Google Shape;383;p47"/>
          <p:cNvSpPr/>
          <p:nvPr/>
        </p:nvSpPr>
        <p:spPr>
          <a:xfrm>
            <a:off x="1465722" y="2878482"/>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47"/>
          <p:cNvSpPr/>
          <p:nvPr/>
        </p:nvSpPr>
        <p:spPr>
          <a:xfrm>
            <a:off x="1077272" y="3607434"/>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cxnSp>
        <p:nvCxnSpPr>
          <p:cNvPr id="394" name="Google Shape;394;p47"/>
          <p:cNvCxnSpPr>
            <a:stCxn id="383" idx="2"/>
            <a:endCxn id="393" idx="0"/>
          </p:cNvCxnSpPr>
          <p:nvPr/>
        </p:nvCxnSpPr>
        <p:spPr>
          <a:xfrm flipH="1">
            <a:off x="1302072" y="3241782"/>
            <a:ext cx="388500" cy="365700"/>
          </a:xfrm>
          <a:prstGeom prst="straightConnector1">
            <a:avLst/>
          </a:prstGeom>
          <a:noFill/>
          <a:ln cap="flat" cmpd="sng" w="28575">
            <a:solidFill>
              <a:schemeClr val="dk2"/>
            </a:solidFill>
            <a:prstDash val="solid"/>
            <a:round/>
            <a:headEnd len="med" w="med" type="none"/>
            <a:tailEnd len="med" w="med" type="none"/>
          </a:ln>
        </p:spPr>
      </p:cxnSp>
      <p:sp>
        <p:nvSpPr>
          <p:cNvPr id="395" name="Google Shape;395;p47"/>
          <p:cNvSpPr/>
          <p:nvPr/>
        </p:nvSpPr>
        <p:spPr>
          <a:xfrm>
            <a:off x="2831859" y="2878482"/>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6" name="Google Shape;396;p47"/>
          <p:cNvCxnSpPr>
            <a:stCxn id="381" idx="2"/>
            <a:endCxn id="395" idx="0"/>
          </p:cNvCxnSpPr>
          <p:nvPr/>
        </p:nvCxnSpPr>
        <p:spPr>
          <a:xfrm flipH="1">
            <a:off x="3056784" y="2620159"/>
            <a:ext cx="1065000" cy="258300"/>
          </a:xfrm>
          <a:prstGeom prst="straightConnector1">
            <a:avLst/>
          </a:prstGeom>
          <a:noFill/>
          <a:ln cap="flat" cmpd="sng" w="28575">
            <a:solidFill>
              <a:schemeClr val="dk2"/>
            </a:solidFill>
            <a:prstDash val="solid"/>
            <a:round/>
            <a:headEnd len="med" w="med" type="none"/>
            <a:tailEnd len="med" w="med" type="none"/>
          </a:ln>
        </p:spPr>
      </p:cxnSp>
      <p:sp>
        <p:nvSpPr>
          <p:cNvPr id="397" name="Google Shape;397;p47"/>
          <p:cNvSpPr/>
          <p:nvPr/>
        </p:nvSpPr>
        <p:spPr>
          <a:xfrm>
            <a:off x="3350197" y="3607434"/>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8" name="Google Shape;398;p47"/>
          <p:cNvCxnSpPr>
            <a:stCxn id="395" idx="2"/>
            <a:endCxn id="397" idx="0"/>
          </p:cNvCxnSpPr>
          <p:nvPr/>
        </p:nvCxnSpPr>
        <p:spPr>
          <a:xfrm>
            <a:off x="3056709" y="3241782"/>
            <a:ext cx="518400" cy="365700"/>
          </a:xfrm>
          <a:prstGeom prst="straightConnector1">
            <a:avLst/>
          </a:prstGeom>
          <a:noFill/>
          <a:ln cap="flat" cmpd="sng" w="28575">
            <a:solidFill>
              <a:schemeClr val="dk2"/>
            </a:solidFill>
            <a:prstDash val="solid"/>
            <a:round/>
            <a:headEnd len="med" w="med" type="none"/>
            <a:tailEnd len="med" w="med" type="none"/>
          </a:ln>
        </p:spPr>
      </p:cxnSp>
      <p:sp>
        <p:nvSpPr>
          <p:cNvPr id="399" name="Google Shape;399;p47"/>
          <p:cNvSpPr/>
          <p:nvPr/>
        </p:nvSpPr>
        <p:spPr>
          <a:xfrm>
            <a:off x="3668322" y="4360064"/>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a:t>
            </a:r>
            <a:endParaRPr sz="1800"/>
          </a:p>
        </p:txBody>
      </p:sp>
      <p:cxnSp>
        <p:nvCxnSpPr>
          <p:cNvPr id="400" name="Google Shape;400;p47"/>
          <p:cNvCxnSpPr>
            <a:stCxn id="397" idx="2"/>
            <a:endCxn id="399" idx="0"/>
          </p:cNvCxnSpPr>
          <p:nvPr/>
        </p:nvCxnSpPr>
        <p:spPr>
          <a:xfrm>
            <a:off x="3575047" y="3970734"/>
            <a:ext cx="318000" cy="389400"/>
          </a:xfrm>
          <a:prstGeom prst="straightConnector1">
            <a:avLst/>
          </a:prstGeom>
          <a:noFill/>
          <a:ln cap="flat" cmpd="sng" w="28575">
            <a:solidFill>
              <a:schemeClr val="dk2"/>
            </a:solidFill>
            <a:prstDash val="solid"/>
            <a:round/>
            <a:headEnd len="med" w="med" type="none"/>
            <a:tailEnd len="med" w="med" type="none"/>
          </a:ln>
        </p:spPr>
      </p:cxnSp>
      <p:sp>
        <p:nvSpPr>
          <p:cNvPr id="401" name="Google Shape;401;p47"/>
          <p:cNvSpPr/>
          <p:nvPr/>
        </p:nvSpPr>
        <p:spPr>
          <a:xfrm>
            <a:off x="4386615" y="3607434"/>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2" name="Google Shape;402;p47"/>
          <p:cNvSpPr/>
          <p:nvPr/>
        </p:nvSpPr>
        <p:spPr>
          <a:xfrm>
            <a:off x="4702272" y="4360064"/>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403" name="Google Shape;403;p47"/>
          <p:cNvCxnSpPr>
            <a:stCxn id="389" idx="2"/>
            <a:endCxn id="401" idx="0"/>
          </p:cNvCxnSpPr>
          <p:nvPr/>
        </p:nvCxnSpPr>
        <p:spPr>
          <a:xfrm flipH="1">
            <a:off x="4611384" y="3241782"/>
            <a:ext cx="424800" cy="365700"/>
          </a:xfrm>
          <a:prstGeom prst="straightConnector1">
            <a:avLst/>
          </a:prstGeom>
          <a:noFill/>
          <a:ln cap="flat" cmpd="sng" w="28575">
            <a:solidFill>
              <a:schemeClr val="dk2"/>
            </a:solidFill>
            <a:prstDash val="solid"/>
            <a:round/>
            <a:headEnd len="med" w="med" type="none"/>
            <a:tailEnd len="med" w="med" type="none"/>
          </a:ln>
        </p:spPr>
      </p:cxnSp>
      <p:cxnSp>
        <p:nvCxnSpPr>
          <p:cNvPr id="404" name="Google Shape;404;p47"/>
          <p:cNvCxnSpPr>
            <a:stCxn id="401" idx="2"/>
            <a:endCxn id="402" idx="0"/>
          </p:cNvCxnSpPr>
          <p:nvPr/>
        </p:nvCxnSpPr>
        <p:spPr>
          <a:xfrm>
            <a:off x="4611465" y="3970734"/>
            <a:ext cx="315600" cy="389400"/>
          </a:xfrm>
          <a:prstGeom prst="straightConnector1">
            <a:avLst/>
          </a:prstGeom>
          <a:noFill/>
          <a:ln cap="flat" cmpd="sng" w="28575">
            <a:solidFill>
              <a:schemeClr val="dk2"/>
            </a:solidFill>
            <a:prstDash val="solid"/>
            <a:round/>
            <a:headEnd len="med" w="med" type="none"/>
            <a:tailEnd len="med" w="med" type="none"/>
          </a:ln>
        </p:spPr>
      </p:cxnSp>
      <p:sp>
        <p:nvSpPr>
          <p:cNvPr id="405" name="Google Shape;405;p47"/>
          <p:cNvSpPr/>
          <p:nvPr/>
        </p:nvSpPr>
        <p:spPr>
          <a:xfrm>
            <a:off x="2320159" y="3607434"/>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6" name="Google Shape;406;p47"/>
          <p:cNvSpPr/>
          <p:nvPr/>
        </p:nvSpPr>
        <p:spPr>
          <a:xfrm>
            <a:off x="2648834" y="4360064"/>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cxnSp>
        <p:nvCxnSpPr>
          <p:cNvPr id="407" name="Google Shape;407;p47"/>
          <p:cNvCxnSpPr>
            <a:stCxn id="395" idx="2"/>
            <a:endCxn id="405" idx="0"/>
          </p:cNvCxnSpPr>
          <p:nvPr/>
        </p:nvCxnSpPr>
        <p:spPr>
          <a:xfrm flipH="1">
            <a:off x="2544909" y="3241782"/>
            <a:ext cx="511800" cy="365700"/>
          </a:xfrm>
          <a:prstGeom prst="straightConnector1">
            <a:avLst/>
          </a:prstGeom>
          <a:noFill/>
          <a:ln cap="flat" cmpd="sng" w="28575">
            <a:solidFill>
              <a:schemeClr val="dk2"/>
            </a:solidFill>
            <a:prstDash val="solid"/>
            <a:round/>
            <a:headEnd len="med" w="med" type="none"/>
            <a:tailEnd len="med" w="med" type="none"/>
          </a:ln>
        </p:spPr>
      </p:cxnSp>
      <p:cxnSp>
        <p:nvCxnSpPr>
          <p:cNvPr id="408" name="Google Shape;408;p47"/>
          <p:cNvCxnSpPr>
            <a:stCxn id="405" idx="2"/>
            <a:endCxn id="406" idx="0"/>
          </p:cNvCxnSpPr>
          <p:nvPr/>
        </p:nvCxnSpPr>
        <p:spPr>
          <a:xfrm>
            <a:off x="2545009" y="3970734"/>
            <a:ext cx="328800" cy="389400"/>
          </a:xfrm>
          <a:prstGeom prst="straightConnector1">
            <a:avLst/>
          </a:prstGeom>
          <a:noFill/>
          <a:ln cap="flat" cmpd="sng" w="28575">
            <a:solidFill>
              <a:schemeClr val="dk2"/>
            </a:solidFill>
            <a:prstDash val="solid"/>
            <a:round/>
            <a:headEnd len="med" w="med" type="none"/>
            <a:tailEnd len="med" w="med" type="none"/>
          </a:ln>
        </p:spPr>
      </p:cxnSp>
      <p:cxnSp>
        <p:nvCxnSpPr>
          <p:cNvPr id="409" name="Google Shape;409;p47"/>
          <p:cNvCxnSpPr>
            <a:stCxn id="405" idx="2"/>
            <a:endCxn id="410" idx="0"/>
          </p:cNvCxnSpPr>
          <p:nvPr/>
        </p:nvCxnSpPr>
        <p:spPr>
          <a:xfrm flipH="1">
            <a:off x="2254609" y="3970734"/>
            <a:ext cx="290400" cy="389400"/>
          </a:xfrm>
          <a:prstGeom prst="straightConnector1">
            <a:avLst/>
          </a:prstGeom>
          <a:noFill/>
          <a:ln cap="flat" cmpd="sng" w="28575">
            <a:solidFill>
              <a:schemeClr val="dk2"/>
            </a:solidFill>
            <a:prstDash val="solid"/>
            <a:round/>
            <a:headEnd len="med" w="med" type="none"/>
            <a:tailEnd len="med" w="med" type="none"/>
          </a:ln>
        </p:spPr>
      </p:cxnSp>
      <p:sp>
        <p:nvSpPr>
          <p:cNvPr id="410" name="Google Shape;410;p47"/>
          <p:cNvSpPr/>
          <p:nvPr/>
        </p:nvSpPr>
        <p:spPr>
          <a:xfrm>
            <a:off x="2029663" y="4360064"/>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a:t>
            </a:r>
            <a:endParaRPr sz="1800"/>
          </a:p>
        </p:txBody>
      </p:sp>
      <p:sp>
        <p:nvSpPr>
          <p:cNvPr id="411" name="Google Shape;411;p47"/>
          <p:cNvSpPr txBox="1"/>
          <p:nvPr/>
        </p:nvSpPr>
        <p:spPr>
          <a:xfrm>
            <a:off x="139957" y="2768514"/>
            <a:ext cx="6963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cxnSp>
        <p:nvCxnSpPr>
          <p:cNvPr id="412" name="Google Shape;412;p47"/>
          <p:cNvCxnSpPr>
            <a:stCxn id="397" idx="2"/>
          </p:cNvCxnSpPr>
          <p:nvPr/>
        </p:nvCxnSpPr>
        <p:spPr>
          <a:xfrm flipH="1">
            <a:off x="3281947" y="3970734"/>
            <a:ext cx="293100" cy="293100"/>
          </a:xfrm>
          <a:prstGeom prst="straightConnector1">
            <a:avLst/>
          </a:prstGeom>
          <a:noFill/>
          <a:ln cap="flat" cmpd="sng" w="28575">
            <a:solidFill>
              <a:schemeClr val="dk2"/>
            </a:solidFill>
            <a:prstDash val="solid"/>
            <a:round/>
            <a:headEnd len="med" w="med" type="none"/>
            <a:tailEnd len="med" w="med" type="none"/>
          </a:ln>
        </p:spPr>
      </p:cxnSp>
      <p:cxnSp>
        <p:nvCxnSpPr>
          <p:cNvPr id="413" name="Google Shape;413;p47"/>
          <p:cNvCxnSpPr>
            <a:stCxn id="401" idx="2"/>
          </p:cNvCxnSpPr>
          <p:nvPr/>
        </p:nvCxnSpPr>
        <p:spPr>
          <a:xfrm flipH="1">
            <a:off x="4386165" y="3970734"/>
            <a:ext cx="225300" cy="390600"/>
          </a:xfrm>
          <a:prstGeom prst="straightConnector1">
            <a:avLst/>
          </a:prstGeom>
          <a:noFill/>
          <a:ln cap="flat" cmpd="sng" w="28575">
            <a:solidFill>
              <a:schemeClr val="dk2"/>
            </a:solidFill>
            <a:prstDash val="solid"/>
            <a:round/>
            <a:headEnd len="med" w="med" type="none"/>
            <a:tailEnd len="med" w="med" type="none"/>
          </a:ln>
        </p:spPr>
      </p:cxnSp>
      <p:sp>
        <p:nvSpPr>
          <p:cNvPr id="414" name="Google Shape;414;p47"/>
          <p:cNvSpPr txBox="1"/>
          <p:nvPr/>
        </p:nvSpPr>
        <p:spPr>
          <a:xfrm>
            <a:off x="3087744" y="4245757"/>
            <a:ext cx="6963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415" name="Google Shape;415;p47"/>
          <p:cNvSpPr txBox="1"/>
          <p:nvPr/>
        </p:nvSpPr>
        <p:spPr>
          <a:xfrm>
            <a:off x="4154544" y="4259611"/>
            <a:ext cx="6963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416" name="Google Shape;416;p47"/>
          <p:cNvSpPr txBox="1"/>
          <p:nvPr/>
        </p:nvSpPr>
        <p:spPr>
          <a:xfrm>
            <a:off x="3334889" y="1856598"/>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17" name="Google Shape;417;p47"/>
          <p:cNvSpPr txBox="1"/>
          <p:nvPr/>
        </p:nvSpPr>
        <p:spPr>
          <a:xfrm>
            <a:off x="1469580" y="185659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18" name="Google Shape;418;p47"/>
          <p:cNvSpPr txBox="1"/>
          <p:nvPr/>
        </p:nvSpPr>
        <p:spPr>
          <a:xfrm>
            <a:off x="510152" y="2481780"/>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19" name="Google Shape;419;p47"/>
          <p:cNvSpPr txBox="1"/>
          <p:nvPr/>
        </p:nvSpPr>
        <p:spPr>
          <a:xfrm>
            <a:off x="1369275" y="2481784"/>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20" name="Google Shape;420;p47"/>
          <p:cNvSpPr txBox="1"/>
          <p:nvPr/>
        </p:nvSpPr>
        <p:spPr>
          <a:xfrm>
            <a:off x="1174127" y="3141569"/>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421" name="Google Shape;421;p47"/>
          <p:cNvCxnSpPr>
            <a:stCxn id="383" idx="2"/>
          </p:cNvCxnSpPr>
          <p:nvPr/>
        </p:nvCxnSpPr>
        <p:spPr>
          <a:xfrm>
            <a:off x="1690572" y="3241782"/>
            <a:ext cx="339300" cy="339300"/>
          </a:xfrm>
          <a:prstGeom prst="straightConnector1">
            <a:avLst/>
          </a:prstGeom>
          <a:noFill/>
          <a:ln cap="flat" cmpd="sng" w="28575">
            <a:solidFill>
              <a:schemeClr val="dk2"/>
            </a:solidFill>
            <a:prstDash val="solid"/>
            <a:round/>
            <a:headEnd len="med" w="med" type="none"/>
            <a:tailEnd len="med" w="med" type="none"/>
          </a:ln>
        </p:spPr>
      </p:cxnSp>
      <p:sp>
        <p:nvSpPr>
          <p:cNvPr id="422" name="Google Shape;422;p47"/>
          <p:cNvSpPr txBox="1"/>
          <p:nvPr/>
        </p:nvSpPr>
        <p:spPr>
          <a:xfrm>
            <a:off x="1734541" y="3538773"/>
            <a:ext cx="6963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423" name="Google Shape;423;p47"/>
          <p:cNvSpPr txBox="1"/>
          <p:nvPr/>
        </p:nvSpPr>
        <p:spPr>
          <a:xfrm>
            <a:off x="1890688" y="3169090"/>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24" name="Google Shape;424;p47"/>
          <p:cNvSpPr txBox="1"/>
          <p:nvPr/>
        </p:nvSpPr>
        <p:spPr>
          <a:xfrm>
            <a:off x="3273674" y="245420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25" name="Google Shape;425;p47"/>
          <p:cNvSpPr txBox="1"/>
          <p:nvPr/>
        </p:nvSpPr>
        <p:spPr>
          <a:xfrm>
            <a:off x="4568661" y="2436697"/>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26" name="Google Shape;426;p47"/>
          <p:cNvSpPr txBox="1"/>
          <p:nvPr/>
        </p:nvSpPr>
        <p:spPr>
          <a:xfrm>
            <a:off x="2508217" y="3165708"/>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27" name="Google Shape;427;p47"/>
          <p:cNvSpPr txBox="1"/>
          <p:nvPr/>
        </p:nvSpPr>
        <p:spPr>
          <a:xfrm>
            <a:off x="3367340" y="316571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28" name="Google Shape;428;p47"/>
          <p:cNvSpPr txBox="1"/>
          <p:nvPr/>
        </p:nvSpPr>
        <p:spPr>
          <a:xfrm>
            <a:off x="2097776" y="3974467"/>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29" name="Google Shape;429;p47"/>
          <p:cNvSpPr txBox="1"/>
          <p:nvPr/>
        </p:nvSpPr>
        <p:spPr>
          <a:xfrm>
            <a:off x="2697126" y="3974472"/>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30" name="Google Shape;430;p47"/>
          <p:cNvSpPr txBox="1"/>
          <p:nvPr/>
        </p:nvSpPr>
        <p:spPr>
          <a:xfrm>
            <a:off x="3102231" y="396061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31" name="Google Shape;431;p47"/>
          <p:cNvSpPr txBox="1"/>
          <p:nvPr/>
        </p:nvSpPr>
        <p:spPr>
          <a:xfrm>
            <a:off x="3701581" y="3960617"/>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32" name="Google Shape;432;p47"/>
          <p:cNvSpPr txBox="1"/>
          <p:nvPr/>
        </p:nvSpPr>
        <p:spPr>
          <a:xfrm>
            <a:off x="4198472" y="3974467"/>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33" name="Google Shape;433;p47"/>
          <p:cNvSpPr txBox="1"/>
          <p:nvPr/>
        </p:nvSpPr>
        <p:spPr>
          <a:xfrm>
            <a:off x="4797822" y="3974472"/>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34" name="Google Shape;434;p47"/>
          <p:cNvSpPr txBox="1"/>
          <p:nvPr/>
        </p:nvSpPr>
        <p:spPr>
          <a:xfrm>
            <a:off x="4537045" y="3205580"/>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35" name="Google Shape;435;p47"/>
          <p:cNvSpPr txBox="1"/>
          <p:nvPr/>
        </p:nvSpPr>
        <p:spPr>
          <a:xfrm>
            <a:off x="5380582" y="3189998"/>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 Free Code Design</a:t>
            </a:r>
            <a:endParaRPr/>
          </a:p>
        </p:txBody>
      </p:sp>
      <p:sp>
        <p:nvSpPr>
          <p:cNvPr id="441" name="Google Shape;441;p4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Observation:</a:t>
            </a:r>
            <a:r>
              <a:rPr lang="en"/>
              <a:t> Some prefix-free codes are better for some texts than others.</a:t>
            </a:r>
            <a:endParaRPr/>
          </a:p>
        </p:txBody>
      </p:sp>
      <p:graphicFrame>
        <p:nvGraphicFramePr>
          <p:cNvPr id="442" name="Google Shape;442;p48"/>
          <p:cNvGraphicFramePr/>
          <p:nvPr/>
        </p:nvGraphicFramePr>
        <p:xfrm>
          <a:off x="2722450" y="1307550"/>
          <a:ext cx="3000000" cy="3000000"/>
        </p:xfrm>
        <a:graphic>
          <a:graphicData uri="http://schemas.openxmlformats.org/drawingml/2006/table">
            <a:tbl>
              <a:tblPr>
                <a:noFill/>
                <a:tableStyleId>{D8CA5710-A759-43C4-BC46-83B8DF341C93}</a:tableStyleId>
              </a:tblPr>
              <a:tblGrid>
                <a:gridCol w="787050"/>
                <a:gridCol w="787050"/>
              </a:tblGrid>
              <a:tr h="352425">
                <a:tc>
                  <a:txBody>
                    <a:bodyPr/>
                    <a:lstStyle/>
                    <a:p>
                      <a:pPr indent="0" lvl="0" marL="0" rtl="0" algn="l">
                        <a:spcBef>
                          <a:spcPts val="0"/>
                        </a:spcBef>
                        <a:spcAft>
                          <a:spcPts val="0"/>
                        </a:spcAft>
                        <a:buNone/>
                      </a:pPr>
                      <a:r>
                        <a:rPr lang="en"/>
                        <a:t>space</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52425">
                <a:tc>
                  <a:txBody>
                    <a:bodyPr/>
                    <a:lstStyle/>
                    <a:p>
                      <a:pPr indent="0" lvl="0" marL="0" rtl="0" algn="l">
                        <a:spcBef>
                          <a:spcPts val="0"/>
                        </a:spcBef>
                        <a:spcAft>
                          <a:spcPts val="0"/>
                        </a:spcAft>
                        <a:buNone/>
                      </a:pPr>
                      <a:r>
                        <a:rPr lang="en"/>
                        <a:t>E</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r>
              <a:tr h="352425">
                <a:tc>
                  <a:txBody>
                    <a:bodyPr/>
                    <a:lstStyle/>
                    <a:p>
                      <a:pPr indent="0" lvl="0" marL="0" rtl="0" algn="l">
                        <a:spcBef>
                          <a:spcPts val="0"/>
                        </a:spcBef>
                        <a:spcAft>
                          <a:spcPts val="0"/>
                        </a:spcAft>
                        <a:buNone/>
                      </a:pPr>
                      <a:r>
                        <a:rPr lang="en"/>
                        <a:t>T</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r>
              <a:tr h="352425">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r>
              <a:tr h="352425">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00001</a:t>
                      </a:r>
                      <a:endParaRPr/>
                    </a:p>
                  </a:txBody>
                  <a:tcPr marT="91425" marB="91425" marR="91425" marL="91425"/>
                </a:tc>
              </a:tr>
              <a:tr h="355850">
                <a:tc>
                  <a:txBody>
                    <a:bodyPr/>
                    <a:lstStyle/>
                    <a:p>
                      <a:pPr indent="0" lvl="0" marL="0" rtl="0" algn="l">
                        <a:spcBef>
                          <a:spcPts val="0"/>
                        </a:spcBef>
                        <a:spcAft>
                          <a:spcPts val="0"/>
                        </a:spcAft>
                        <a:buNone/>
                      </a:pPr>
                      <a:r>
                        <a:rPr lang="en"/>
                        <a:t>I</a:t>
                      </a:r>
                      <a:endParaRPr/>
                    </a:p>
                  </a:txBody>
                  <a:tcPr marT="91425" marB="91425" marR="91425" marL="91425"/>
                </a:tc>
                <a:tc>
                  <a:txBody>
                    <a:bodyPr/>
                    <a:lstStyle/>
                    <a:p>
                      <a:pPr indent="0" lvl="0" marL="0" rtl="0" algn="l">
                        <a:spcBef>
                          <a:spcPts val="0"/>
                        </a:spcBef>
                        <a:spcAft>
                          <a:spcPts val="0"/>
                        </a:spcAft>
                        <a:buNone/>
                      </a:pPr>
                      <a:r>
                        <a:rPr lang="en"/>
                        <a:t>000001</a:t>
                      </a:r>
                      <a:endParaRPr/>
                    </a:p>
                  </a:txBody>
                  <a:tcPr marT="91425" marB="91425" marR="91425" marL="91425"/>
                </a:tc>
              </a:tr>
              <a:tr h="35585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43" name="Google Shape;443;p48"/>
          <p:cNvGraphicFramePr/>
          <p:nvPr/>
        </p:nvGraphicFramePr>
        <p:xfrm>
          <a:off x="5556875" y="1332900"/>
          <a:ext cx="3000000" cy="3000000"/>
        </p:xfrm>
        <a:graphic>
          <a:graphicData uri="http://schemas.openxmlformats.org/drawingml/2006/table">
            <a:tbl>
              <a:tblPr>
                <a:noFill/>
                <a:tableStyleId>{D8CA5710-A759-43C4-BC46-83B8DF341C93}</a:tableStyleId>
              </a:tblPr>
              <a:tblGrid>
                <a:gridCol w="787050"/>
                <a:gridCol w="787050"/>
              </a:tblGrid>
              <a:tr h="368950">
                <a:tc>
                  <a:txBody>
                    <a:bodyPr/>
                    <a:lstStyle/>
                    <a:p>
                      <a:pPr indent="0" lvl="0" marL="0" rtl="0" algn="l">
                        <a:spcBef>
                          <a:spcPts val="0"/>
                        </a:spcBef>
                        <a:spcAft>
                          <a:spcPts val="0"/>
                        </a:spcAft>
                        <a:buNone/>
                      </a:pPr>
                      <a:r>
                        <a:rPr lang="en"/>
                        <a:t>space</a:t>
                      </a:r>
                      <a:endParaRPr/>
                    </a:p>
                  </a:txBody>
                  <a:tcPr marT="91425" marB="91425" marR="91425" marL="91425"/>
                </a:tc>
                <a:tc>
                  <a:txBody>
                    <a:bodyPr/>
                    <a:lstStyle/>
                    <a:p>
                      <a:pPr indent="0" lvl="0" marL="0" rtl="0" algn="l">
                        <a:spcBef>
                          <a:spcPts val="0"/>
                        </a:spcBef>
                        <a:spcAft>
                          <a:spcPts val="0"/>
                        </a:spcAft>
                        <a:buNone/>
                      </a:pPr>
                      <a:r>
                        <a:rPr lang="en"/>
                        <a:t>111</a:t>
                      </a:r>
                      <a:endParaRPr/>
                    </a:p>
                  </a:txBody>
                  <a:tcPr marT="91425" marB="91425" marR="91425" marL="91425"/>
                </a:tc>
              </a:tr>
              <a:tr h="391750">
                <a:tc>
                  <a:txBody>
                    <a:bodyPr/>
                    <a:lstStyle/>
                    <a:p>
                      <a:pPr indent="0" lvl="0" marL="0" rtl="0" algn="l">
                        <a:spcBef>
                          <a:spcPts val="0"/>
                        </a:spcBef>
                        <a:spcAft>
                          <a:spcPts val="0"/>
                        </a:spcAft>
                        <a:buNone/>
                      </a:pPr>
                      <a:r>
                        <a:rPr lang="en"/>
                        <a:t>E</a:t>
                      </a:r>
                      <a:endParaRPr/>
                    </a:p>
                  </a:txBody>
                  <a:tcPr marT="91425" marB="91425" marR="91425" marL="91425"/>
                </a:tc>
                <a:tc>
                  <a:txBody>
                    <a:bodyPr/>
                    <a:lstStyle/>
                    <a:p>
                      <a:pPr indent="0" lvl="0" marL="0" rtl="0" algn="l">
                        <a:spcBef>
                          <a:spcPts val="0"/>
                        </a:spcBef>
                        <a:spcAft>
                          <a:spcPts val="0"/>
                        </a:spcAft>
                        <a:buNone/>
                      </a:pPr>
                      <a:r>
                        <a:rPr lang="en"/>
                        <a:t>010</a:t>
                      </a:r>
                      <a:endParaRPr/>
                    </a:p>
                  </a:txBody>
                  <a:tcPr marT="91425" marB="91425" marR="91425" marL="91425"/>
                </a:tc>
              </a:tr>
              <a:tr h="391750">
                <a:tc>
                  <a:txBody>
                    <a:bodyPr/>
                    <a:lstStyle/>
                    <a:p>
                      <a:pPr indent="0" lvl="0" marL="0" rtl="0" algn="l">
                        <a:spcBef>
                          <a:spcPts val="0"/>
                        </a:spcBef>
                        <a:spcAft>
                          <a:spcPts val="0"/>
                        </a:spcAft>
                        <a:buNone/>
                      </a:pPr>
                      <a:r>
                        <a:rPr lang="en"/>
                        <a:t>T</a:t>
                      </a:r>
                      <a:endParaRPr/>
                    </a:p>
                  </a:txBody>
                  <a:tcPr marT="91425" marB="91425" marR="91425" marL="91425"/>
                </a:tc>
                <a:tc>
                  <a:txBody>
                    <a:bodyPr/>
                    <a:lstStyle/>
                    <a:p>
                      <a:pPr indent="0" lvl="0" marL="0" rtl="0" algn="l">
                        <a:spcBef>
                          <a:spcPts val="0"/>
                        </a:spcBef>
                        <a:spcAft>
                          <a:spcPts val="0"/>
                        </a:spcAft>
                        <a:buNone/>
                      </a:pPr>
                      <a:r>
                        <a:rPr lang="en"/>
                        <a:t>1101</a:t>
                      </a:r>
                      <a:endParaRPr/>
                    </a:p>
                  </a:txBody>
                  <a:tcPr marT="91425" marB="91425" marR="91425" marL="91425"/>
                </a:tc>
              </a:tr>
              <a:tr h="39175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1011</a:t>
                      </a:r>
                      <a:endParaRPr/>
                    </a:p>
                  </a:txBody>
                  <a:tcPr marT="91425" marB="91425" marR="91425" marL="91425"/>
                </a:tc>
              </a:tr>
              <a:tr h="391750">
                <a:tc>
                  <a:txBody>
                    <a:bodyPr/>
                    <a:lstStyle/>
                    <a:p>
                      <a:pPr indent="0" lvl="0" marL="0" rtl="0" algn="l">
                        <a:spcBef>
                          <a:spcPts val="0"/>
                        </a:spcBef>
                        <a:spcAft>
                          <a:spcPts val="0"/>
                        </a:spcAft>
                        <a:buNone/>
                      </a:pPr>
                      <a:r>
                        <a:rPr lang="en"/>
                        <a:t>O</a:t>
                      </a:r>
                      <a:endParaRPr/>
                    </a:p>
                  </a:txBody>
                  <a:tcPr marT="91425" marB="91425" marR="91425" marL="91425"/>
                </a:tc>
                <a:tc>
                  <a:txBody>
                    <a:bodyPr/>
                    <a:lstStyle/>
                    <a:p>
                      <a:pPr indent="0" lvl="0" marL="0" rtl="0" algn="l">
                        <a:spcBef>
                          <a:spcPts val="0"/>
                        </a:spcBef>
                        <a:spcAft>
                          <a:spcPts val="0"/>
                        </a:spcAft>
                        <a:buNone/>
                      </a:pPr>
                      <a:r>
                        <a:rPr lang="en"/>
                        <a:t>1001</a:t>
                      </a:r>
                      <a:endParaRPr/>
                    </a:p>
                  </a:txBody>
                  <a:tcPr marT="91425" marB="91425" marR="91425" marL="91425"/>
                </a:tc>
              </a:tr>
              <a:tr h="391750">
                <a:tc>
                  <a:txBody>
                    <a:bodyPr/>
                    <a:lstStyle/>
                    <a:p>
                      <a:pPr indent="0" lvl="0" marL="0" rtl="0" algn="l">
                        <a:spcBef>
                          <a:spcPts val="0"/>
                        </a:spcBef>
                        <a:spcAft>
                          <a:spcPts val="0"/>
                        </a:spcAft>
                        <a:buNone/>
                      </a:pPr>
                      <a:r>
                        <a:rPr lang="en"/>
                        <a:t>I</a:t>
                      </a:r>
                      <a:endParaRPr/>
                    </a:p>
                  </a:txBody>
                  <a:tcPr marT="91425" marB="91425" marR="91425" marL="91425"/>
                </a:tc>
                <a:tc>
                  <a:txBody>
                    <a:bodyPr/>
                    <a:lstStyle/>
                    <a:p>
                      <a:pPr indent="0" lvl="0" marL="0" rtl="0" algn="l">
                        <a:spcBef>
                          <a:spcPts val="0"/>
                        </a:spcBef>
                        <a:spcAft>
                          <a:spcPts val="0"/>
                        </a:spcAft>
                        <a:buNone/>
                      </a:pPr>
                      <a:r>
                        <a:rPr lang="en"/>
                        <a:t>1000</a:t>
                      </a:r>
                      <a:endParaRPr/>
                    </a:p>
                  </a:txBody>
                  <a:tcPr marT="91425" marB="91425" marR="91425" marL="91425"/>
                </a:tc>
              </a:tr>
              <a:tr h="39175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444" name="Google Shape;444;p48"/>
          <p:cNvSpPr txBox="1"/>
          <p:nvPr/>
        </p:nvSpPr>
        <p:spPr>
          <a:xfrm>
            <a:off x="152400" y="1212425"/>
            <a:ext cx="23262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Better for EEEEAT            (8+3+4 = 15 bits).</a:t>
            </a:r>
            <a:endParaRPr>
              <a:solidFill>
                <a:srgbClr val="BE071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445" name="Google Shape;445;p48"/>
          <p:cNvCxnSpPr/>
          <p:nvPr/>
        </p:nvCxnSpPr>
        <p:spPr>
          <a:xfrm>
            <a:off x="1703925" y="1768825"/>
            <a:ext cx="879600" cy="404100"/>
          </a:xfrm>
          <a:prstGeom prst="straightConnector1">
            <a:avLst/>
          </a:prstGeom>
          <a:noFill/>
          <a:ln cap="flat" cmpd="sng" w="9525">
            <a:solidFill>
              <a:srgbClr val="BE0712"/>
            </a:solidFill>
            <a:prstDash val="solid"/>
            <a:round/>
            <a:headEnd len="med" w="med" type="none"/>
            <a:tailEnd len="med" w="med" type="triangle"/>
          </a:ln>
        </p:spPr>
      </p:cxnSp>
      <p:sp>
        <p:nvSpPr>
          <p:cNvPr id="446" name="Google Shape;446;p48"/>
          <p:cNvSpPr txBox="1"/>
          <p:nvPr/>
        </p:nvSpPr>
        <p:spPr>
          <a:xfrm>
            <a:off x="95475" y="3322350"/>
            <a:ext cx="20367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Much worse for JOSH (25+5+8+10 = 48 bits).</a:t>
            </a:r>
            <a:endParaRPr>
              <a:solidFill>
                <a:srgbClr val="BE0712"/>
              </a:solidFill>
            </a:endParaRPr>
          </a:p>
          <a:p>
            <a:pPr indent="0" lvl="0" marL="0" rtl="0" algn="l">
              <a:spcBef>
                <a:spcPts val="0"/>
              </a:spcBef>
              <a:spcAft>
                <a:spcPts val="0"/>
              </a:spcAft>
              <a:buNone/>
            </a:pPr>
            <a:r>
              <a:rPr lang="en">
                <a:solidFill>
                  <a:srgbClr val="BE0712"/>
                </a:solidFill>
              </a:rPr>
              <a:t> </a:t>
            </a:r>
            <a:endParaRPr>
              <a:solidFill>
                <a:srgbClr val="BE071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447" name="Google Shape;447;p48"/>
          <p:cNvCxnSpPr/>
          <p:nvPr/>
        </p:nvCxnSpPr>
        <p:spPr>
          <a:xfrm flipH="1" rot="10800000">
            <a:off x="1854525" y="3116150"/>
            <a:ext cx="697500" cy="229800"/>
          </a:xfrm>
          <a:prstGeom prst="straightConnector1">
            <a:avLst/>
          </a:prstGeom>
          <a:noFill/>
          <a:ln cap="flat" cmpd="sng" w="9525">
            <a:solidFill>
              <a:srgbClr val="BE0712"/>
            </a:solidFill>
            <a:prstDash val="solid"/>
            <a:round/>
            <a:headEnd len="med" w="med" type="none"/>
            <a:tailEnd len="med" w="med" type="triangle"/>
          </a:ln>
        </p:spPr>
      </p:cxnSp>
      <p:sp>
        <p:nvSpPr>
          <p:cNvPr id="448" name="Google Shape;448;p48"/>
          <p:cNvSpPr txBox="1"/>
          <p:nvPr/>
        </p:nvSpPr>
        <p:spPr>
          <a:xfrm>
            <a:off x="7227750" y="1231350"/>
            <a:ext cx="19455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Worse for EEEEAT               (12+4+4 = 20 bits).</a:t>
            </a:r>
            <a:endParaRPr>
              <a:solidFill>
                <a:srgbClr val="BE071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449" name="Google Shape;449;p48"/>
          <p:cNvCxnSpPr/>
          <p:nvPr/>
        </p:nvCxnSpPr>
        <p:spPr>
          <a:xfrm flipH="1">
            <a:off x="7196300" y="1848075"/>
            <a:ext cx="332700" cy="388500"/>
          </a:xfrm>
          <a:prstGeom prst="straightConnector1">
            <a:avLst/>
          </a:prstGeom>
          <a:noFill/>
          <a:ln cap="flat" cmpd="sng" w="9525">
            <a:solidFill>
              <a:srgbClr val="BE0712"/>
            </a:solidFill>
            <a:prstDash val="solid"/>
            <a:round/>
            <a:headEnd len="med" w="med" type="none"/>
            <a:tailEnd len="med" w="med" type="triangle"/>
          </a:ln>
        </p:spPr>
      </p:cxnSp>
      <p:sp>
        <p:nvSpPr>
          <p:cNvPr id="450" name="Google Shape;450;p48"/>
          <p:cNvSpPr txBox="1"/>
          <p:nvPr/>
        </p:nvSpPr>
        <p:spPr>
          <a:xfrm>
            <a:off x="7271100" y="3608925"/>
            <a:ext cx="18729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Better for JOSH (7+4+6+6 = 23 bits).  </a:t>
            </a:r>
            <a:endParaRPr>
              <a:solidFill>
                <a:srgbClr val="BE071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451" name="Google Shape;451;p48"/>
          <p:cNvCxnSpPr/>
          <p:nvPr/>
        </p:nvCxnSpPr>
        <p:spPr>
          <a:xfrm rot="10800000">
            <a:off x="7227750" y="3258900"/>
            <a:ext cx="562800" cy="443700"/>
          </a:xfrm>
          <a:prstGeom prst="straightConnector1">
            <a:avLst/>
          </a:prstGeom>
          <a:noFill/>
          <a:ln cap="flat" cmpd="sng" w="9525">
            <a:solidFill>
              <a:srgbClr val="BE0712"/>
            </a:solidFill>
            <a:prstDash val="solid"/>
            <a:round/>
            <a:headEnd len="med" w="med" type="none"/>
            <a:tailEnd len="med" w="med" type="triangle"/>
          </a:ln>
        </p:spPr>
      </p:cxnSp>
      <p:sp>
        <p:nvSpPr>
          <p:cNvPr id="452" name="Google Shape;452;p48"/>
          <p:cNvSpPr txBox="1"/>
          <p:nvPr>
            <p:ph idx="1" type="body"/>
          </p:nvPr>
        </p:nvSpPr>
        <p:spPr>
          <a:xfrm>
            <a:off x="289525" y="4099100"/>
            <a:ext cx="8443800" cy="75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Observation:</a:t>
            </a:r>
            <a:r>
              <a:rPr lang="en"/>
              <a:t> It’d be useful to have a procedure that calculates the “best” code for a given text.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9"/>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38, CS61B, </a:t>
            </a:r>
            <a:r>
              <a:rPr lang="en"/>
              <a:t>Spring 2024</a:t>
            </a:r>
            <a:endParaRPr/>
          </a:p>
        </p:txBody>
      </p:sp>
      <p:sp>
        <p:nvSpPr>
          <p:cNvPr id="458" name="Google Shape;458;p49"/>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Today’s Goal: Compression</a:t>
            </a:r>
            <a:endParaRPr>
              <a:solidFill>
                <a:schemeClr val="dk2"/>
              </a:solidFill>
            </a:endParaRPr>
          </a:p>
          <a:p>
            <a:pPr indent="0" lvl="0" marL="0" rtl="0" algn="l">
              <a:spcBef>
                <a:spcPts val="600"/>
              </a:spcBef>
              <a:spcAft>
                <a:spcPts val="0"/>
              </a:spcAft>
              <a:buNone/>
            </a:pPr>
            <a:r>
              <a:rPr lang="en">
                <a:solidFill>
                  <a:schemeClr val="dk2"/>
                </a:solidFill>
              </a:rPr>
              <a:t>Information Theory</a:t>
            </a:r>
            <a:endParaRPr>
              <a:solidFill>
                <a:schemeClr val="dk2"/>
              </a:solidFill>
            </a:endParaRPr>
          </a:p>
          <a:p>
            <a:pPr indent="0" lvl="0" marL="0" rtl="0" algn="l">
              <a:spcBef>
                <a:spcPts val="600"/>
              </a:spcBef>
              <a:spcAft>
                <a:spcPts val="0"/>
              </a:spcAft>
              <a:buNone/>
            </a:pPr>
            <a:r>
              <a:rPr lang="en">
                <a:solidFill>
                  <a:schemeClr val="dk2"/>
                </a:solidFill>
              </a:rPr>
              <a:t>Prefix Free Codes</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Shannon Fano Codes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chemeClr val="dk2"/>
                </a:solidFill>
              </a:rPr>
              <a:t>Huffman Coding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Core Idea</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Data Structures for Huffman Coding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Huffman Coding in Practice</a:t>
            </a:r>
            <a:endParaRPr>
              <a:solidFill>
                <a:schemeClr val="dk2"/>
              </a:solidFill>
            </a:endParaRPr>
          </a:p>
          <a:p>
            <a:pPr indent="0" lvl="0" marL="0" rtl="0" algn="l">
              <a:spcBef>
                <a:spcPts val="600"/>
              </a:spcBef>
              <a:spcAft>
                <a:spcPts val="0"/>
              </a:spcAft>
              <a:buNone/>
            </a:pPr>
            <a:r>
              <a:rPr lang="en">
                <a:solidFill>
                  <a:schemeClr val="dk2"/>
                </a:solidFill>
              </a:rPr>
              <a:t>Compression Theory</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Compression Ratios</a:t>
            </a:r>
            <a:endParaRPr>
              <a:solidFill>
                <a:schemeClr val="dk2"/>
              </a:solidFill>
            </a:endParaRPr>
          </a:p>
          <a:p>
            <a:pPr indent="0" lvl="0" marL="0" rtl="0" algn="l">
              <a:spcBef>
                <a:spcPts val="600"/>
              </a:spcBef>
              <a:spcAft>
                <a:spcPts val="0"/>
              </a:spcAft>
              <a:buNone/>
            </a:pPr>
            <a:r>
              <a:rPr lang="en">
                <a:solidFill>
                  <a:schemeClr val="dk2"/>
                </a:solidFill>
              </a:rPr>
              <a:t>LZW Style Compression (Extra)</a:t>
            </a:r>
            <a:endParaRPr>
              <a:solidFill>
                <a:schemeClr val="dk2"/>
              </a:solidFill>
            </a:endParaRPr>
          </a:p>
        </p:txBody>
      </p:sp>
      <p:sp>
        <p:nvSpPr>
          <p:cNvPr id="459" name="Google Shape;459;p49"/>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Shannon Fano Codes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Calculation Approach #1 (Shannon-Fano Coding)</a:t>
            </a:r>
            <a:endParaRPr/>
          </a:p>
        </p:txBody>
      </p:sp>
      <p:sp>
        <p:nvSpPr>
          <p:cNvPr id="465" name="Google Shape;465;p5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Main idea: Since we want to maximize entropy per bit, we want ~50% 0s and ~50% 1s</a:t>
            </a:r>
            <a:endParaRPr/>
          </a:p>
          <a:p>
            <a:pPr indent="-342900" lvl="0" marL="457200" rtl="0" algn="l">
              <a:spcBef>
                <a:spcPts val="0"/>
              </a:spcBef>
              <a:spcAft>
                <a:spcPts val="0"/>
              </a:spcAft>
              <a:buSzPts val="1800"/>
              <a:buChar char="●"/>
            </a:pPr>
            <a:r>
              <a:rPr lang="en"/>
              <a:t>Count relative frequencies of all characters in a text.</a:t>
            </a:r>
            <a:endParaRPr/>
          </a:p>
          <a:p>
            <a:pPr indent="-342900" lvl="0" marL="457200" rtl="0" algn="l">
              <a:spcBef>
                <a:spcPts val="0"/>
              </a:spcBef>
              <a:spcAft>
                <a:spcPts val="0"/>
              </a:spcAft>
              <a:buSzPts val="1800"/>
              <a:buChar char="●"/>
            </a:pPr>
            <a:r>
              <a:rPr lang="en"/>
              <a:t>Split into ‘left’ and ‘right halves’ of roughly equal frequency.</a:t>
            </a:r>
            <a:endParaRPr/>
          </a:p>
          <a:p>
            <a:pPr indent="-342900" lvl="1" marL="914400" rtl="0" algn="l">
              <a:spcBef>
                <a:spcPts val="0"/>
              </a:spcBef>
              <a:spcAft>
                <a:spcPts val="0"/>
              </a:spcAft>
              <a:buSzPts val="1800"/>
              <a:buChar char="○"/>
            </a:pPr>
            <a:r>
              <a:rPr lang="en"/>
              <a:t>Left half gets a leading zero. Right half gets a leading one.</a:t>
            </a:r>
            <a:endParaRPr/>
          </a:p>
          <a:p>
            <a:pPr indent="-342900" lvl="1" marL="914400" rtl="0" algn="l">
              <a:spcBef>
                <a:spcPts val="0"/>
              </a:spcBef>
              <a:spcAft>
                <a:spcPts val="0"/>
              </a:spcAft>
              <a:buSzPts val="1800"/>
              <a:buChar char="○"/>
            </a:pPr>
            <a:r>
              <a:rPr lang="en"/>
              <a:t>Repeat.</a:t>
            </a:r>
            <a:endParaRPr/>
          </a:p>
        </p:txBody>
      </p:sp>
      <p:graphicFrame>
        <p:nvGraphicFramePr>
          <p:cNvPr id="466" name="Google Shape;466;p50"/>
          <p:cNvGraphicFramePr/>
          <p:nvPr/>
        </p:nvGraphicFramePr>
        <p:xfrm>
          <a:off x="1344150" y="2264900"/>
          <a:ext cx="3000000" cy="3000000"/>
        </p:xfrm>
        <a:graphic>
          <a:graphicData uri="http://schemas.openxmlformats.org/drawingml/2006/table">
            <a:tbl>
              <a:tblPr>
                <a:noFill/>
                <a:tableStyleId>{D8CA5710-A759-43C4-BC46-83B8DF341C93}</a:tableStyleId>
              </a:tblPr>
              <a:tblGrid>
                <a:gridCol w="1999700"/>
                <a:gridCol w="1999700"/>
              </a:tblGrid>
              <a:tr h="378075">
                <a:tc>
                  <a:txBody>
                    <a:bodyPr/>
                    <a:lstStyle/>
                    <a:p>
                      <a:pPr indent="0" lvl="0" marL="0" rtl="0" algn="l">
                        <a:spcBef>
                          <a:spcPts val="0"/>
                        </a:spcBef>
                        <a:spcAft>
                          <a:spcPts val="0"/>
                        </a:spcAft>
                        <a:buNone/>
                      </a:pPr>
                      <a:r>
                        <a:rPr lang="en"/>
                        <a:t>Symbol</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r>
              <a:tr h="378075">
                <a:tc>
                  <a:txBody>
                    <a:bodyPr/>
                    <a:lstStyle/>
                    <a:p>
                      <a:pPr indent="0" lvl="0" marL="0" rtl="0" algn="ctr">
                        <a:spcBef>
                          <a:spcPts val="0"/>
                        </a:spcBef>
                        <a:spcAft>
                          <a:spcPts val="0"/>
                        </a:spcAft>
                        <a:buNone/>
                      </a:pPr>
                      <a:r>
                        <a:rPr lang="en" sz="1800">
                          <a:latin typeface="Calibri"/>
                          <a:ea typeface="Calibri"/>
                          <a:cs typeface="Calibri"/>
                          <a:sym typeface="Calibri"/>
                        </a:rPr>
                        <a:t>三</a:t>
                      </a:r>
                      <a:endParaRPr sz="1800">
                        <a:latin typeface="Calibri"/>
                        <a:ea typeface="Calibri"/>
                        <a:cs typeface="Calibri"/>
                        <a:sym typeface="Calibri"/>
                      </a:endParaRPr>
                    </a:p>
                  </a:txBody>
                  <a:tcPr marT="91425" marB="91425" marR="91425" marL="91425">
                    <a:solidFill>
                      <a:srgbClr val="CCCCCC"/>
                    </a:solidFill>
                  </a:tcPr>
                </a:tc>
                <a:tc>
                  <a:txBody>
                    <a:bodyPr/>
                    <a:lstStyle/>
                    <a:p>
                      <a:pPr indent="0" lvl="0" marL="0" rtl="0" algn="ctr">
                        <a:spcBef>
                          <a:spcPts val="0"/>
                        </a:spcBef>
                        <a:spcAft>
                          <a:spcPts val="0"/>
                        </a:spcAft>
                        <a:buNone/>
                      </a:pPr>
                      <a:r>
                        <a:rPr lang="en"/>
                        <a:t>0.35</a:t>
                      </a:r>
                      <a:endParaRPr/>
                    </a:p>
                  </a:txBody>
                  <a:tcPr marT="91425" marB="91425" marR="91425" marL="91425" anchor="ctr">
                    <a:solidFill>
                      <a:srgbClr val="CCCCCC"/>
                    </a:solidFill>
                  </a:tcPr>
                </a:tc>
              </a:tr>
              <a:tr h="378075">
                <a:tc>
                  <a:txBody>
                    <a:bodyPr/>
                    <a:lstStyle/>
                    <a:p>
                      <a:pPr indent="0" lvl="0" marL="0" rtl="0" algn="ctr">
                        <a:spcBef>
                          <a:spcPts val="0"/>
                        </a:spcBef>
                        <a:spcAft>
                          <a:spcPts val="0"/>
                        </a:spcAft>
                        <a:buNone/>
                      </a:pPr>
                      <a:r>
                        <a:rPr lang="en" sz="1800"/>
                        <a:t>点</a:t>
                      </a:r>
                      <a:endParaRPr sz="1800"/>
                    </a:p>
                  </a:txBody>
                  <a:tcPr marT="91425" marB="91425" marR="91425" marL="91425">
                    <a:solidFill>
                      <a:srgbClr val="CCCCCC"/>
                    </a:solidFill>
                  </a:tcPr>
                </a:tc>
                <a:tc>
                  <a:txBody>
                    <a:bodyPr/>
                    <a:lstStyle/>
                    <a:p>
                      <a:pPr indent="0" lvl="0" marL="0" rtl="0" algn="ctr">
                        <a:spcBef>
                          <a:spcPts val="0"/>
                        </a:spcBef>
                        <a:spcAft>
                          <a:spcPts val="0"/>
                        </a:spcAft>
                        <a:buNone/>
                      </a:pPr>
                      <a:r>
                        <a:rPr lang="en"/>
                        <a:t>0.17</a:t>
                      </a:r>
                      <a:endParaRPr/>
                    </a:p>
                  </a:txBody>
                  <a:tcPr marT="91425" marB="91425" marR="91425" marL="91425" anchor="ctr">
                    <a:solidFill>
                      <a:srgbClr val="CCCCCC"/>
                    </a:solidFill>
                  </a:tcPr>
                </a:tc>
              </a:tr>
              <a:tr h="378075">
                <a:tc>
                  <a:txBody>
                    <a:bodyPr/>
                    <a:lstStyle/>
                    <a:p>
                      <a:pPr indent="0" lvl="0" marL="0" rtl="0" algn="ctr">
                        <a:spcBef>
                          <a:spcPts val="0"/>
                        </a:spcBef>
                        <a:spcAft>
                          <a:spcPts val="0"/>
                        </a:spcAft>
                        <a:buNone/>
                      </a:pPr>
                      <a:r>
                        <a:rPr lang="en" sz="1800"/>
                        <a:t>一</a:t>
                      </a:r>
                      <a:endParaRPr sz="1800"/>
                    </a:p>
                  </a:txBody>
                  <a:tcPr marT="91425" marB="91425" marR="91425" marL="91425">
                    <a:solidFill>
                      <a:srgbClr val="F3F3F3"/>
                    </a:solidFill>
                  </a:tcPr>
                </a:tc>
                <a:tc>
                  <a:txBody>
                    <a:bodyPr/>
                    <a:lstStyle/>
                    <a:p>
                      <a:pPr indent="0" lvl="0" marL="0" rtl="0" algn="ctr">
                        <a:spcBef>
                          <a:spcPts val="0"/>
                        </a:spcBef>
                        <a:spcAft>
                          <a:spcPts val="0"/>
                        </a:spcAft>
                        <a:buNone/>
                      </a:pPr>
                      <a:r>
                        <a:rPr lang="en"/>
                        <a:t>0.17</a:t>
                      </a:r>
                      <a:endParaRPr/>
                    </a:p>
                  </a:txBody>
                  <a:tcPr marT="91425" marB="91425" marR="91425" marL="91425" anchor="ctr">
                    <a:solidFill>
                      <a:srgbClr val="F3F3F3"/>
                    </a:solidFill>
                  </a:tcPr>
                </a:tc>
              </a:tr>
              <a:tr h="378075">
                <a:tc>
                  <a:txBody>
                    <a:bodyPr/>
                    <a:lstStyle/>
                    <a:p>
                      <a:pPr indent="0" lvl="0" marL="0" rtl="0" algn="ctr">
                        <a:spcBef>
                          <a:spcPts val="0"/>
                        </a:spcBef>
                        <a:spcAft>
                          <a:spcPts val="0"/>
                        </a:spcAft>
                        <a:buNone/>
                      </a:pPr>
                      <a:r>
                        <a:rPr lang="en" sz="1800"/>
                        <a:t>四</a:t>
                      </a:r>
                      <a:endParaRPr sz="1800"/>
                    </a:p>
                  </a:txBody>
                  <a:tcPr marT="91425" marB="91425" marR="91425" marL="91425">
                    <a:solidFill>
                      <a:srgbClr val="F3F3F3"/>
                    </a:solidFill>
                  </a:tcPr>
                </a:tc>
                <a:tc>
                  <a:txBody>
                    <a:bodyPr/>
                    <a:lstStyle/>
                    <a:p>
                      <a:pPr indent="0" lvl="0" marL="0" rtl="0" algn="ctr">
                        <a:spcBef>
                          <a:spcPts val="0"/>
                        </a:spcBef>
                        <a:spcAft>
                          <a:spcPts val="0"/>
                        </a:spcAft>
                        <a:buNone/>
                      </a:pPr>
                      <a:r>
                        <a:rPr lang="en"/>
                        <a:t>0.16</a:t>
                      </a:r>
                      <a:endParaRPr/>
                    </a:p>
                  </a:txBody>
                  <a:tcPr marT="91425" marB="91425" marR="91425" marL="91425" anchor="ctr">
                    <a:solidFill>
                      <a:srgbClr val="F3F3F3"/>
                    </a:solidFill>
                  </a:tcPr>
                </a:tc>
              </a:tr>
              <a:tr h="378075">
                <a:tc>
                  <a:txBody>
                    <a:bodyPr/>
                    <a:lstStyle/>
                    <a:p>
                      <a:pPr indent="0" lvl="0" marL="0" rtl="0" algn="ctr">
                        <a:spcBef>
                          <a:spcPts val="0"/>
                        </a:spcBef>
                        <a:spcAft>
                          <a:spcPts val="0"/>
                        </a:spcAft>
                        <a:buNone/>
                      </a:pPr>
                      <a:r>
                        <a:rPr lang="en" sz="1800"/>
                        <a:t>円</a:t>
                      </a:r>
                      <a:endParaRPr sz="1800"/>
                    </a:p>
                  </a:txBody>
                  <a:tcPr marT="91425" marB="91425" marR="91425" marL="91425">
                    <a:solidFill>
                      <a:srgbClr val="F3F3F3"/>
                    </a:solidFill>
                  </a:tcPr>
                </a:tc>
                <a:tc>
                  <a:txBody>
                    <a:bodyPr/>
                    <a:lstStyle/>
                    <a:p>
                      <a:pPr indent="0" lvl="0" marL="0" rtl="0" algn="ctr">
                        <a:spcBef>
                          <a:spcPts val="0"/>
                        </a:spcBef>
                        <a:spcAft>
                          <a:spcPts val="0"/>
                        </a:spcAft>
                        <a:buNone/>
                      </a:pPr>
                      <a:r>
                        <a:rPr lang="en"/>
                        <a:t>0.15</a:t>
                      </a:r>
                      <a:endParaRPr/>
                    </a:p>
                  </a:txBody>
                  <a:tcPr marT="91425" marB="91425" marR="91425" marL="91425" anchor="ctr">
                    <a:solidFill>
                      <a:srgbClr val="F3F3F3"/>
                    </a:solidFill>
                  </a:tcPr>
                </a:tc>
              </a:tr>
            </a:tbl>
          </a:graphicData>
        </a:graphic>
      </p:graphicFrame>
      <p:sp>
        <p:nvSpPr>
          <p:cNvPr id="467" name="Google Shape;467;p50"/>
          <p:cNvSpPr/>
          <p:nvPr/>
        </p:nvSpPr>
        <p:spPr>
          <a:xfrm>
            <a:off x="972450" y="2636200"/>
            <a:ext cx="187500" cy="9141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0"/>
          <p:cNvSpPr/>
          <p:nvPr/>
        </p:nvSpPr>
        <p:spPr>
          <a:xfrm>
            <a:off x="972450" y="3655517"/>
            <a:ext cx="187500" cy="12738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0"/>
          <p:cNvSpPr txBox="1"/>
          <p:nvPr/>
        </p:nvSpPr>
        <p:spPr>
          <a:xfrm>
            <a:off x="181727" y="2894126"/>
            <a:ext cx="8553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470" name="Google Shape;470;p50"/>
          <p:cNvSpPr txBox="1"/>
          <p:nvPr/>
        </p:nvSpPr>
        <p:spPr>
          <a:xfrm>
            <a:off x="70298" y="4083484"/>
            <a:ext cx="10371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471" name="Google Shape;471;p50"/>
          <p:cNvSpPr/>
          <p:nvPr/>
        </p:nvSpPr>
        <p:spPr>
          <a:xfrm>
            <a:off x="592850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三</a:t>
            </a:r>
            <a:endParaRPr/>
          </a:p>
        </p:txBody>
      </p:sp>
      <p:sp>
        <p:nvSpPr>
          <p:cNvPr id="472" name="Google Shape;472;p50"/>
          <p:cNvSpPr/>
          <p:nvPr/>
        </p:nvSpPr>
        <p:spPr>
          <a:xfrm>
            <a:off x="639725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473" name="Google Shape;473;p50"/>
          <p:cNvSpPr/>
          <p:nvPr/>
        </p:nvSpPr>
        <p:spPr>
          <a:xfrm>
            <a:off x="686600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一</a:t>
            </a:r>
            <a:endParaRPr/>
          </a:p>
        </p:txBody>
      </p:sp>
      <p:sp>
        <p:nvSpPr>
          <p:cNvPr id="474" name="Google Shape;474;p50"/>
          <p:cNvSpPr/>
          <p:nvPr/>
        </p:nvSpPr>
        <p:spPr>
          <a:xfrm>
            <a:off x="733475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475" name="Google Shape;475;p50"/>
          <p:cNvSpPr/>
          <p:nvPr/>
        </p:nvSpPr>
        <p:spPr>
          <a:xfrm>
            <a:off x="780350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円</a:t>
            </a:r>
            <a:endParaRPr/>
          </a:p>
        </p:txBody>
      </p:sp>
      <p:cxnSp>
        <p:nvCxnSpPr>
          <p:cNvPr id="476" name="Google Shape;476;p50"/>
          <p:cNvCxnSpPr/>
          <p:nvPr/>
        </p:nvCxnSpPr>
        <p:spPr>
          <a:xfrm flipH="1">
            <a:off x="5412850" y="2501600"/>
            <a:ext cx="657900" cy="333900"/>
          </a:xfrm>
          <a:prstGeom prst="straightConnector1">
            <a:avLst/>
          </a:prstGeom>
          <a:noFill/>
          <a:ln cap="flat" cmpd="sng" w="9525">
            <a:solidFill>
              <a:srgbClr val="BE0712"/>
            </a:solidFill>
            <a:prstDash val="solid"/>
            <a:round/>
            <a:headEnd len="med" w="med" type="none"/>
            <a:tailEnd len="med" w="med" type="triangle"/>
          </a:ln>
        </p:spPr>
      </p:cxnSp>
      <p:sp>
        <p:nvSpPr>
          <p:cNvPr id="477" name="Google Shape;477;p50"/>
          <p:cNvSpPr txBox="1"/>
          <p:nvPr/>
        </p:nvSpPr>
        <p:spPr>
          <a:xfrm>
            <a:off x="6134150" y="2219325"/>
            <a:ext cx="2805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35% of all characters are </a:t>
            </a:r>
            <a:r>
              <a:rPr lang="en" sz="1800">
                <a:solidFill>
                  <a:srgbClr val="BE0712"/>
                </a:solidFill>
                <a:latin typeface="Calibri"/>
                <a:ea typeface="Calibri"/>
                <a:cs typeface="Calibri"/>
                <a:sym typeface="Calibri"/>
              </a:rPr>
              <a:t>三</a:t>
            </a: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Calculation Approach #1 (Shannon-Fano Coding)</a:t>
            </a:r>
            <a:endParaRPr/>
          </a:p>
        </p:txBody>
      </p:sp>
      <p:sp>
        <p:nvSpPr>
          <p:cNvPr id="483" name="Google Shape;483;p5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Count relative frequencies of all characters in a text.</a:t>
            </a:r>
            <a:endParaRPr/>
          </a:p>
          <a:p>
            <a:pPr indent="-342900" lvl="0" marL="457200" rtl="0" algn="l">
              <a:spcBef>
                <a:spcPts val="600"/>
              </a:spcBef>
              <a:spcAft>
                <a:spcPts val="0"/>
              </a:spcAft>
              <a:buSzPts val="1800"/>
              <a:buChar char="●"/>
            </a:pPr>
            <a:r>
              <a:rPr lang="en"/>
              <a:t>Split into ‘left’ and ‘right halves’ of roughly equal frequency.</a:t>
            </a:r>
            <a:endParaRPr/>
          </a:p>
          <a:p>
            <a:pPr indent="-342900" lvl="1" marL="914400" rtl="0" algn="l">
              <a:spcBef>
                <a:spcPts val="600"/>
              </a:spcBef>
              <a:spcAft>
                <a:spcPts val="0"/>
              </a:spcAft>
              <a:buSzPts val="1800"/>
              <a:buChar char="○"/>
            </a:pPr>
            <a:r>
              <a:rPr lang="en"/>
              <a:t>Left half gets a leading zero. Right half gets a leading one.</a:t>
            </a:r>
            <a:endParaRPr/>
          </a:p>
          <a:p>
            <a:pPr indent="-342900" lvl="1" marL="914400" rtl="0" algn="l">
              <a:spcBef>
                <a:spcPts val="600"/>
              </a:spcBef>
              <a:spcAft>
                <a:spcPts val="0"/>
              </a:spcAft>
              <a:buSzPts val="1800"/>
              <a:buChar char="○"/>
            </a:pPr>
            <a:r>
              <a:rPr lang="en"/>
              <a:t>Repeat.</a:t>
            </a:r>
            <a:endParaRPr/>
          </a:p>
          <a:p>
            <a:pPr indent="0" lvl="0" marL="0" marR="0" rtl="0" algn="l">
              <a:lnSpc>
                <a:spcPct val="100000"/>
              </a:lnSpc>
              <a:spcBef>
                <a:spcPts val="600"/>
              </a:spcBef>
              <a:spcAft>
                <a:spcPts val="0"/>
              </a:spcAft>
              <a:buNone/>
            </a:pPr>
            <a:r>
              <a:t/>
            </a:r>
            <a:endParaRPr/>
          </a:p>
        </p:txBody>
      </p:sp>
      <p:graphicFrame>
        <p:nvGraphicFramePr>
          <p:cNvPr id="484" name="Google Shape;484;p51"/>
          <p:cNvGraphicFramePr/>
          <p:nvPr/>
        </p:nvGraphicFramePr>
        <p:xfrm>
          <a:off x="1344150" y="2264900"/>
          <a:ext cx="3000000" cy="3000000"/>
        </p:xfrm>
        <a:graphic>
          <a:graphicData uri="http://schemas.openxmlformats.org/drawingml/2006/table">
            <a:tbl>
              <a:tblPr>
                <a:noFill/>
                <a:tableStyleId>{D8CA5710-A759-43C4-BC46-83B8DF341C93}</a:tableStyleId>
              </a:tblPr>
              <a:tblGrid>
                <a:gridCol w="1333125"/>
                <a:gridCol w="1333125"/>
                <a:gridCol w="1333125"/>
              </a:tblGrid>
              <a:tr h="378075">
                <a:tc>
                  <a:txBody>
                    <a:bodyPr/>
                    <a:lstStyle/>
                    <a:p>
                      <a:pPr indent="0" lvl="0" marL="0" rtl="0" algn="l">
                        <a:spcBef>
                          <a:spcPts val="0"/>
                        </a:spcBef>
                        <a:spcAft>
                          <a:spcPts val="0"/>
                        </a:spcAft>
                        <a:buNone/>
                      </a:pPr>
                      <a:r>
                        <a:rPr lang="en"/>
                        <a:t>Symbol</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c>
                  <a:txBody>
                    <a:bodyPr/>
                    <a:lstStyle/>
                    <a:p>
                      <a:pPr indent="0" lvl="0" marL="0" rtl="0" algn="l">
                        <a:spcBef>
                          <a:spcPts val="0"/>
                        </a:spcBef>
                        <a:spcAft>
                          <a:spcPts val="0"/>
                        </a:spcAft>
                        <a:buNone/>
                      </a:pPr>
                      <a:r>
                        <a:rPr lang="en"/>
                        <a:t>Code</a:t>
                      </a:r>
                      <a:endParaRPr/>
                    </a:p>
                  </a:txBody>
                  <a:tcPr marT="91425" marB="91425" marR="91425" marL="91425"/>
                </a:tc>
              </a:tr>
              <a:tr h="378075">
                <a:tc>
                  <a:txBody>
                    <a:bodyPr/>
                    <a:lstStyle/>
                    <a:p>
                      <a:pPr indent="0" lvl="0" marL="0" rtl="0" algn="ctr">
                        <a:spcBef>
                          <a:spcPts val="0"/>
                        </a:spcBef>
                        <a:spcAft>
                          <a:spcPts val="0"/>
                        </a:spcAft>
                        <a:buNone/>
                      </a:pPr>
                      <a:r>
                        <a:rPr lang="en" sz="1800">
                          <a:latin typeface="Calibri"/>
                          <a:ea typeface="Calibri"/>
                          <a:cs typeface="Calibri"/>
                          <a:sym typeface="Calibri"/>
                        </a:rPr>
                        <a:t>三</a:t>
                      </a:r>
                      <a:endParaRPr sz="1800">
                        <a:latin typeface="Calibri"/>
                        <a:ea typeface="Calibri"/>
                        <a:cs typeface="Calibri"/>
                        <a:sym typeface="Calibri"/>
                      </a:endParaRPr>
                    </a:p>
                  </a:txBody>
                  <a:tcPr marT="91425" marB="91425" marR="91425" marL="91425">
                    <a:solidFill>
                      <a:srgbClr val="CCCCCC"/>
                    </a:solidFill>
                  </a:tcPr>
                </a:tc>
                <a:tc>
                  <a:txBody>
                    <a:bodyPr/>
                    <a:lstStyle/>
                    <a:p>
                      <a:pPr indent="0" lvl="0" marL="0" rtl="0" algn="ctr">
                        <a:spcBef>
                          <a:spcPts val="0"/>
                        </a:spcBef>
                        <a:spcAft>
                          <a:spcPts val="0"/>
                        </a:spcAft>
                        <a:buNone/>
                      </a:pPr>
                      <a:r>
                        <a:rPr lang="en"/>
                        <a:t>0.35</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
                        <a:t>0...</a:t>
                      </a:r>
                      <a:endParaRPr/>
                    </a:p>
                  </a:txBody>
                  <a:tcPr marT="91425" marB="91425" marR="91425" marL="91425">
                    <a:solidFill>
                      <a:srgbClr val="CCCCCC"/>
                    </a:solidFill>
                  </a:tcPr>
                </a:tc>
              </a:tr>
              <a:tr h="378075">
                <a:tc>
                  <a:txBody>
                    <a:bodyPr/>
                    <a:lstStyle/>
                    <a:p>
                      <a:pPr indent="0" lvl="0" marL="0" rtl="0" algn="ctr">
                        <a:spcBef>
                          <a:spcPts val="0"/>
                        </a:spcBef>
                        <a:spcAft>
                          <a:spcPts val="0"/>
                        </a:spcAft>
                        <a:buNone/>
                      </a:pPr>
                      <a:r>
                        <a:rPr lang="en" sz="1800"/>
                        <a:t>点</a:t>
                      </a:r>
                      <a:endParaRPr sz="1800"/>
                    </a:p>
                  </a:txBody>
                  <a:tcPr marT="91425" marB="91425" marR="91425" marL="91425">
                    <a:solidFill>
                      <a:srgbClr val="CCCCCC"/>
                    </a:solidFill>
                  </a:tcPr>
                </a:tc>
                <a:tc>
                  <a:txBody>
                    <a:bodyPr/>
                    <a:lstStyle/>
                    <a:p>
                      <a:pPr indent="0" lvl="0" marL="0" rtl="0" algn="ctr">
                        <a:spcBef>
                          <a:spcPts val="0"/>
                        </a:spcBef>
                        <a:spcAft>
                          <a:spcPts val="0"/>
                        </a:spcAft>
                        <a:buNone/>
                      </a:pPr>
                      <a:r>
                        <a:rPr lang="en"/>
                        <a:t>0.17</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
                        <a:t>0...</a:t>
                      </a:r>
                      <a:endParaRPr/>
                    </a:p>
                  </a:txBody>
                  <a:tcPr marT="91425" marB="91425" marR="91425" marL="91425">
                    <a:solidFill>
                      <a:srgbClr val="CCCCCC"/>
                    </a:solidFill>
                  </a:tcPr>
                </a:tc>
              </a:tr>
              <a:tr h="378075">
                <a:tc>
                  <a:txBody>
                    <a:bodyPr/>
                    <a:lstStyle/>
                    <a:p>
                      <a:pPr indent="0" lvl="0" marL="0" rtl="0" algn="ctr">
                        <a:spcBef>
                          <a:spcPts val="0"/>
                        </a:spcBef>
                        <a:spcAft>
                          <a:spcPts val="0"/>
                        </a:spcAft>
                        <a:buNone/>
                      </a:pPr>
                      <a:r>
                        <a:rPr lang="en" sz="1800"/>
                        <a:t>一</a:t>
                      </a:r>
                      <a:endParaRPr sz="1800"/>
                    </a:p>
                  </a:txBody>
                  <a:tcPr marT="91425" marB="91425" marR="91425" marL="91425">
                    <a:solidFill>
                      <a:srgbClr val="F3F3F3"/>
                    </a:solidFill>
                  </a:tcPr>
                </a:tc>
                <a:tc>
                  <a:txBody>
                    <a:bodyPr/>
                    <a:lstStyle/>
                    <a:p>
                      <a:pPr indent="0" lvl="0" marL="0" rtl="0" algn="ctr">
                        <a:spcBef>
                          <a:spcPts val="0"/>
                        </a:spcBef>
                        <a:spcAft>
                          <a:spcPts val="0"/>
                        </a:spcAft>
                        <a:buNone/>
                      </a:pPr>
                      <a:r>
                        <a:rPr lang="en"/>
                        <a:t>0.17</a:t>
                      </a:r>
                      <a:endParaRPr/>
                    </a:p>
                  </a:txBody>
                  <a:tcPr marT="91425" marB="91425" marR="91425" marL="91425">
                    <a:solidFill>
                      <a:srgbClr val="F3F3F3"/>
                    </a:solidFill>
                  </a:tcPr>
                </a:tc>
                <a:tc>
                  <a:txBody>
                    <a:bodyPr/>
                    <a:lstStyle/>
                    <a:p>
                      <a:pPr indent="0" lvl="0" marL="0" rtl="0" algn="ctr">
                        <a:spcBef>
                          <a:spcPts val="0"/>
                        </a:spcBef>
                        <a:spcAft>
                          <a:spcPts val="0"/>
                        </a:spcAft>
                        <a:buNone/>
                      </a:pPr>
                      <a:r>
                        <a:rPr lang="en"/>
                        <a:t>1...</a:t>
                      </a:r>
                      <a:endParaRPr/>
                    </a:p>
                  </a:txBody>
                  <a:tcPr marT="91425" marB="91425" marR="91425" marL="91425">
                    <a:solidFill>
                      <a:srgbClr val="F3F3F3"/>
                    </a:solidFill>
                  </a:tcPr>
                </a:tc>
              </a:tr>
              <a:tr h="378075">
                <a:tc>
                  <a:txBody>
                    <a:bodyPr/>
                    <a:lstStyle/>
                    <a:p>
                      <a:pPr indent="0" lvl="0" marL="0" rtl="0" algn="ctr">
                        <a:spcBef>
                          <a:spcPts val="0"/>
                        </a:spcBef>
                        <a:spcAft>
                          <a:spcPts val="0"/>
                        </a:spcAft>
                        <a:buNone/>
                      </a:pPr>
                      <a:r>
                        <a:rPr lang="en" sz="1800"/>
                        <a:t>四</a:t>
                      </a:r>
                      <a:endParaRPr sz="1800"/>
                    </a:p>
                  </a:txBody>
                  <a:tcPr marT="91425" marB="91425" marR="91425" marL="91425">
                    <a:solidFill>
                      <a:srgbClr val="F3F3F3"/>
                    </a:solidFill>
                  </a:tcPr>
                </a:tc>
                <a:tc>
                  <a:txBody>
                    <a:bodyPr/>
                    <a:lstStyle/>
                    <a:p>
                      <a:pPr indent="0" lvl="0" marL="0" rtl="0" algn="ctr">
                        <a:spcBef>
                          <a:spcPts val="0"/>
                        </a:spcBef>
                        <a:spcAft>
                          <a:spcPts val="0"/>
                        </a:spcAft>
                        <a:buNone/>
                      </a:pPr>
                      <a:r>
                        <a:rPr lang="en"/>
                        <a:t>0.16</a:t>
                      </a:r>
                      <a:endParaRPr/>
                    </a:p>
                  </a:txBody>
                  <a:tcPr marT="91425" marB="91425" marR="91425" marL="91425">
                    <a:solidFill>
                      <a:srgbClr val="F3F3F3"/>
                    </a:solidFill>
                  </a:tcPr>
                </a:tc>
                <a:tc>
                  <a:txBody>
                    <a:bodyPr/>
                    <a:lstStyle/>
                    <a:p>
                      <a:pPr indent="0" lvl="0" marL="0" rtl="0" algn="ctr">
                        <a:spcBef>
                          <a:spcPts val="0"/>
                        </a:spcBef>
                        <a:spcAft>
                          <a:spcPts val="0"/>
                        </a:spcAft>
                        <a:buNone/>
                      </a:pPr>
                      <a:r>
                        <a:rPr lang="en"/>
                        <a:t>1...</a:t>
                      </a:r>
                      <a:endParaRPr/>
                    </a:p>
                  </a:txBody>
                  <a:tcPr marT="91425" marB="91425" marR="91425" marL="91425">
                    <a:solidFill>
                      <a:srgbClr val="F3F3F3"/>
                    </a:solidFill>
                  </a:tcPr>
                </a:tc>
              </a:tr>
              <a:tr h="378075">
                <a:tc>
                  <a:txBody>
                    <a:bodyPr/>
                    <a:lstStyle/>
                    <a:p>
                      <a:pPr indent="0" lvl="0" marL="0" rtl="0" algn="ctr">
                        <a:spcBef>
                          <a:spcPts val="0"/>
                        </a:spcBef>
                        <a:spcAft>
                          <a:spcPts val="0"/>
                        </a:spcAft>
                        <a:buNone/>
                      </a:pPr>
                      <a:r>
                        <a:rPr lang="en" sz="1800"/>
                        <a:t>円</a:t>
                      </a:r>
                      <a:endParaRPr sz="1800"/>
                    </a:p>
                  </a:txBody>
                  <a:tcPr marT="91425" marB="91425" marR="91425" marL="91425">
                    <a:solidFill>
                      <a:srgbClr val="F3F3F3"/>
                    </a:solidFill>
                  </a:tcPr>
                </a:tc>
                <a:tc>
                  <a:txBody>
                    <a:bodyPr/>
                    <a:lstStyle/>
                    <a:p>
                      <a:pPr indent="0" lvl="0" marL="0" rtl="0" algn="ctr">
                        <a:spcBef>
                          <a:spcPts val="0"/>
                        </a:spcBef>
                        <a:spcAft>
                          <a:spcPts val="0"/>
                        </a:spcAft>
                        <a:buNone/>
                      </a:pPr>
                      <a:r>
                        <a:rPr lang="en"/>
                        <a:t>0.15</a:t>
                      </a:r>
                      <a:endParaRPr/>
                    </a:p>
                  </a:txBody>
                  <a:tcPr marT="91425" marB="91425" marR="91425" marL="91425">
                    <a:solidFill>
                      <a:srgbClr val="F3F3F3"/>
                    </a:solidFill>
                  </a:tcPr>
                </a:tc>
                <a:tc>
                  <a:txBody>
                    <a:bodyPr/>
                    <a:lstStyle/>
                    <a:p>
                      <a:pPr indent="0" lvl="0" marL="0" rtl="0" algn="ctr">
                        <a:spcBef>
                          <a:spcPts val="0"/>
                        </a:spcBef>
                        <a:spcAft>
                          <a:spcPts val="0"/>
                        </a:spcAft>
                        <a:buNone/>
                      </a:pPr>
                      <a:r>
                        <a:rPr lang="en"/>
                        <a:t>1...</a:t>
                      </a:r>
                      <a:endParaRPr/>
                    </a:p>
                  </a:txBody>
                  <a:tcPr marT="91425" marB="91425" marR="91425" marL="91425">
                    <a:solidFill>
                      <a:srgbClr val="F3F3F3"/>
                    </a:solidFill>
                  </a:tcPr>
                </a:tc>
              </a:tr>
            </a:tbl>
          </a:graphicData>
        </a:graphic>
      </p:graphicFrame>
      <p:sp>
        <p:nvSpPr>
          <p:cNvPr id="485" name="Google Shape;485;p51"/>
          <p:cNvSpPr/>
          <p:nvPr/>
        </p:nvSpPr>
        <p:spPr>
          <a:xfrm>
            <a:off x="600470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三</a:t>
            </a:r>
            <a:endParaRPr/>
          </a:p>
        </p:txBody>
      </p:sp>
      <p:sp>
        <p:nvSpPr>
          <p:cNvPr id="486" name="Google Shape;486;p51"/>
          <p:cNvSpPr/>
          <p:nvPr/>
        </p:nvSpPr>
        <p:spPr>
          <a:xfrm>
            <a:off x="647345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487" name="Google Shape;487;p51"/>
          <p:cNvSpPr/>
          <p:nvPr/>
        </p:nvSpPr>
        <p:spPr>
          <a:xfrm>
            <a:off x="724700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一</a:t>
            </a:r>
            <a:endParaRPr/>
          </a:p>
        </p:txBody>
      </p:sp>
      <p:sp>
        <p:nvSpPr>
          <p:cNvPr id="488" name="Google Shape;488;p51"/>
          <p:cNvSpPr/>
          <p:nvPr/>
        </p:nvSpPr>
        <p:spPr>
          <a:xfrm>
            <a:off x="771575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489" name="Google Shape;489;p51"/>
          <p:cNvSpPr/>
          <p:nvPr/>
        </p:nvSpPr>
        <p:spPr>
          <a:xfrm>
            <a:off x="818450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円</a:t>
            </a:r>
            <a:endParaRPr/>
          </a:p>
        </p:txBody>
      </p:sp>
      <p:sp>
        <p:nvSpPr>
          <p:cNvPr id="490" name="Google Shape;490;p51"/>
          <p:cNvSpPr/>
          <p:nvPr/>
        </p:nvSpPr>
        <p:spPr>
          <a:xfrm>
            <a:off x="6924141" y="2747442"/>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1" name="Google Shape;491;p51"/>
          <p:cNvCxnSpPr>
            <a:stCxn id="490" idx="2"/>
            <a:endCxn id="492" idx="0"/>
          </p:cNvCxnSpPr>
          <p:nvPr/>
        </p:nvCxnSpPr>
        <p:spPr>
          <a:xfrm flipH="1">
            <a:off x="6417891" y="3110742"/>
            <a:ext cx="687900" cy="416400"/>
          </a:xfrm>
          <a:prstGeom prst="straightConnector1">
            <a:avLst/>
          </a:prstGeom>
          <a:noFill/>
          <a:ln cap="flat" cmpd="sng" w="19050">
            <a:solidFill>
              <a:schemeClr val="dk2"/>
            </a:solidFill>
            <a:prstDash val="solid"/>
            <a:round/>
            <a:headEnd len="med" w="med" type="none"/>
            <a:tailEnd len="med" w="med" type="none"/>
          </a:ln>
        </p:spPr>
      </p:cxnSp>
      <p:cxnSp>
        <p:nvCxnSpPr>
          <p:cNvPr id="493" name="Google Shape;493;p51"/>
          <p:cNvCxnSpPr>
            <a:stCxn id="490" idx="2"/>
            <a:endCxn id="494" idx="0"/>
          </p:cNvCxnSpPr>
          <p:nvPr/>
        </p:nvCxnSpPr>
        <p:spPr>
          <a:xfrm>
            <a:off x="7105791" y="3110742"/>
            <a:ext cx="785100" cy="416400"/>
          </a:xfrm>
          <a:prstGeom prst="straightConnector1">
            <a:avLst/>
          </a:prstGeom>
          <a:noFill/>
          <a:ln cap="flat" cmpd="sng" w="19050">
            <a:solidFill>
              <a:schemeClr val="dk2"/>
            </a:solidFill>
            <a:prstDash val="solid"/>
            <a:round/>
            <a:headEnd len="med" w="med" type="none"/>
            <a:tailEnd len="med" w="med" type="none"/>
          </a:ln>
        </p:spPr>
      </p:cxnSp>
      <p:sp>
        <p:nvSpPr>
          <p:cNvPr id="494" name="Google Shape;494;p51"/>
          <p:cNvSpPr/>
          <p:nvPr/>
        </p:nvSpPr>
        <p:spPr>
          <a:xfrm>
            <a:off x="7182150" y="3527025"/>
            <a:ext cx="1417500" cy="550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1"/>
          <p:cNvSpPr/>
          <p:nvPr/>
        </p:nvSpPr>
        <p:spPr>
          <a:xfrm>
            <a:off x="5940225" y="3527025"/>
            <a:ext cx="955200" cy="550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1"/>
          <p:cNvSpPr/>
          <p:nvPr/>
        </p:nvSpPr>
        <p:spPr>
          <a:xfrm>
            <a:off x="972450" y="2636200"/>
            <a:ext cx="187500" cy="9141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1"/>
          <p:cNvSpPr txBox="1"/>
          <p:nvPr/>
        </p:nvSpPr>
        <p:spPr>
          <a:xfrm>
            <a:off x="181727" y="2894126"/>
            <a:ext cx="8553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497" name="Google Shape;497;p51"/>
          <p:cNvSpPr txBox="1"/>
          <p:nvPr/>
        </p:nvSpPr>
        <p:spPr>
          <a:xfrm>
            <a:off x="70298" y="4083484"/>
            <a:ext cx="10371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498" name="Google Shape;498;p51"/>
          <p:cNvSpPr/>
          <p:nvPr/>
        </p:nvSpPr>
        <p:spPr>
          <a:xfrm>
            <a:off x="972450" y="3655517"/>
            <a:ext cx="187500" cy="12738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1"/>
          <p:cNvSpPr txBox="1"/>
          <p:nvPr/>
        </p:nvSpPr>
        <p:spPr>
          <a:xfrm>
            <a:off x="6444025"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00" name="Google Shape;500;p51"/>
          <p:cNvSpPr txBox="1"/>
          <p:nvPr/>
        </p:nvSpPr>
        <p:spPr>
          <a:xfrm>
            <a:off x="7486800"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Calculation Approach #1 (Shannon-Fano Coding)</a:t>
            </a:r>
            <a:endParaRPr/>
          </a:p>
        </p:txBody>
      </p:sp>
      <p:sp>
        <p:nvSpPr>
          <p:cNvPr id="506" name="Google Shape;506;p5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Count relative frequencies of all characters in a text.</a:t>
            </a:r>
            <a:endParaRPr/>
          </a:p>
          <a:p>
            <a:pPr indent="-342900" lvl="0" marL="457200" rtl="0" algn="l">
              <a:spcBef>
                <a:spcPts val="600"/>
              </a:spcBef>
              <a:spcAft>
                <a:spcPts val="0"/>
              </a:spcAft>
              <a:buSzPts val="1800"/>
              <a:buChar char="●"/>
            </a:pPr>
            <a:r>
              <a:rPr lang="en"/>
              <a:t>Split into ‘left’ and ‘right halves’ of roughly equal frequency.</a:t>
            </a:r>
            <a:endParaRPr/>
          </a:p>
          <a:p>
            <a:pPr indent="-342900" lvl="1" marL="914400" rtl="0" algn="l">
              <a:spcBef>
                <a:spcPts val="600"/>
              </a:spcBef>
              <a:spcAft>
                <a:spcPts val="0"/>
              </a:spcAft>
              <a:buSzPts val="1800"/>
              <a:buChar char="○"/>
            </a:pPr>
            <a:r>
              <a:rPr lang="en"/>
              <a:t>Left half gets a leading zero. Right half gets a leading one.</a:t>
            </a:r>
            <a:endParaRPr/>
          </a:p>
          <a:p>
            <a:pPr indent="-342900" lvl="1" marL="914400" rtl="0" algn="l">
              <a:spcBef>
                <a:spcPts val="600"/>
              </a:spcBef>
              <a:spcAft>
                <a:spcPts val="0"/>
              </a:spcAft>
              <a:buSzPts val="1800"/>
              <a:buChar char="○"/>
            </a:pPr>
            <a:r>
              <a:rPr lang="en"/>
              <a:t>Repeat.</a:t>
            </a:r>
            <a:endParaRPr/>
          </a:p>
          <a:p>
            <a:pPr indent="0" lvl="0" marL="0" marR="0" rtl="0" algn="l">
              <a:lnSpc>
                <a:spcPct val="100000"/>
              </a:lnSpc>
              <a:spcBef>
                <a:spcPts val="600"/>
              </a:spcBef>
              <a:spcAft>
                <a:spcPts val="0"/>
              </a:spcAft>
              <a:buNone/>
            </a:pPr>
            <a:r>
              <a:t/>
            </a:r>
            <a:endParaRPr/>
          </a:p>
        </p:txBody>
      </p:sp>
      <p:graphicFrame>
        <p:nvGraphicFramePr>
          <p:cNvPr id="507" name="Google Shape;507;p52"/>
          <p:cNvGraphicFramePr/>
          <p:nvPr/>
        </p:nvGraphicFramePr>
        <p:xfrm>
          <a:off x="1344150" y="2264900"/>
          <a:ext cx="3000000" cy="3000000"/>
        </p:xfrm>
        <a:graphic>
          <a:graphicData uri="http://schemas.openxmlformats.org/drawingml/2006/table">
            <a:tbl>
              <a:tblPr>
                <a:noFill/>
                <a:tableStyleId>{D8CA5710-A759-43C4-BC46-83B8DF341C93}</a:tableStyleId>
              </a:tblPr>
              <a:tblGrid>
                <a:gridCol w="1333125"/>
                <a:gridCol w="1333125"/>
                <a:gridCol w="1333125"/>
              </a:tblGrid>
              <a:tr h="378075">
                <a:tc>
                  <a:txBody>
                    <a:bodyPr/>
                    <a:lstStyle/>
                    <a:p>
                      <a:pPr indent="0" lvl="0" marL="0" rtl="0" algn="l">
                        <a:spcBef>
                          <a:spcPts val="0"/>
                        </a:spcBef>
                        <a:spcAft>
                          <a:spcPts val="0"/>
                        </a:spcAft>
                        <a:buNone/>
                      </a:pPr>
                      <a:r>
                        <a:rPr lang="en"/>
                        <a:t>Symbol</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c>
                  <a:txBody>
                    <a:bodyPr/>
                    <a:lstStyle/>
                    <a:p>
                      <a:pPr indent="0" lvl="0" marL="0" rtl="0" algn="l">
                        <a:spcBef>
                          <a:spcPts val="0"/>
                        </a:spcBef>
                        <a:spcAft>
                          <a:spcPts val="0"/>
                        </a:spcAft>
                        <a:buNone/>
                      </a:pPr>
                      <a:r>
                        <a:rPr lang="en"/>
                        <a:t>Code</a:t>
                      </a:r>
                      <a:endParaRPr/>
                    </a:p>
                  </a:txBody>
                  <a:tcPr marT="91425" marB="91425" marR="91425" marL="91425"/>
                </a:tc>
              </a:tr>
              <a:tr h="378075">
                <a:tc>
                  <a:txBody>
                    <a:bodyPr/>
                    <a:lstStyle/>
                    <a:p>
                      <a:pPr indent="0" lvl="0" marL="0" rtl="0" algn="ctr">
                        <a:spcBef>
                          <a:spcPts val="0"/>
                        </a:spcBef>
                        <a:spcAft>
                          <a:spcPts val="0"/>
                        </a:spcAft>
                        <a:buNone/>
                      </a:pPr>
                      <a:r>
                        <a:rPr lang="en" sz="1800">
                          <a:latin typeface="Calibri"/>
                          <a:ea typeface="Calibri"/>
                          <a:cs typeface="Calibri"/>
                          <a:sym typeface="Calibri"/>
                        </a:rPr>
                        <a:t>三</a:t>
                      </a:r>
                      <a:endParaRPr sz="1800">
                        <a:latin typeface="Calibri"/>
                        <a:ea typeface="Calibri"/>
                        <a:cs typeface="Calibri"/>
                        <a:sym typeface="Calibri"/>
                      </a:endParaRPr>
                    </a:p>
                  </a:txBody>
                  <a:tcPr marT="91425" marB="91425" marR="91425" marL="91425">
                    <a:solidFill>
                      <a:srgbClr val="CCCCCC"/>
                    </a:solidFill>
                  </a:tcPr>
                </a:tc>
                <a:tc>
                  <a:txBody>
                    <a:bodyPr/>
                    <a:lstStyle/>
                    <a:p>
                      <a:pPr indent="0" lvl="0" marL="0" rtl="0" algn="ctr">
                        <a:spcBef>
                          <a:spcPts val="0"/>
                        </a:spcBef>
                        <a:spcAft>
                          <a:spcPts val="0"/>
                        </a:spcAft>
                        <a:buNone/>
                      </a:pPr>
                      <a:r>
                        <a:rPr lang="en"/>
                        <a:t>0.35</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
                        <a:t>00</a:t>
                      </a:r>
                      <a:endParaRPr/>
                    </a:p>
                  </a:txBody>
                  <a:tcPr marT="91425" marB="91425" marR="91425" marL="91425">
                    <a:solidFill>
                      <a:srgbClr val="CCCCCC"/>
                    </a:solidFill>
                  </a:tcPr>
                </a:tc>
              </a:tr>
              <a:tr h="378075">
                <a:tc>
                  <a:txBody>
                    <a:bodyPr/>
                    <a:lstStyle/>
                    <a:p>
                      <a:pPr indent="0" lvl="0" marL="0" rtl="0" algn="ctr">
                        <a:spcBef>
                          <a:spcPts val="0"/>
                        </a:spcBef>
                        <a:spcAft>
                          <a:spcPts val="0"/>
                        </a:spcAft>
                        <a:buNone/>
                      </a:pPr>
                      <a:r>
                        <a:rPr lang="en" sz="1800"/>
                        <a:t>点</a:t>
                      </a:r>
                      <a:endParaRPr sz="1800"/>
                    </a:p>
                  </a:txBody>
                  <a:tcPr marT="91425" marB="91425" marR="91425" marL="91425">
                    <a:solidFill>
                      <a:srgbClr val="F3F3F3"/>
                    </a:solidFill>
                  </a:tcPr>
                </a:tc>
                <a:tc>
                  <a:txBody>
                    <a:bodyPr/>
                    <a:lstStyle/>
                    <a:p>
                      <a:pPr indent="0" lvl="0" marL="0" rtl="0" algn="ctr">
                        <a:spcBef>
                          <a:spcPts val="0"/>
                        </a:spcBef>
                        <a:spcAft>
                          <a:spcPts val="0"/>
                        </a:spcAft>
                        <a:buNone/>
                      </a:pPr>
                      <a:r>
                        <a:rPr lang="en"/>
                        <a:t>0.17</a:t>
                      </a:r>
                      <a:endParaRPr/>
                    </a:p>
                  </a:txBody>
                  <a:tcPr marT="91425" marB="91425" marR="91425" marL="91425">
                    <a:solidFill>
                      <a:srgbClr val="F3F3F3"/>
                    </a:solidFill>
                  </a:tcPr>
                </a:tc>
                <a:tc>
                  <a:txBody>
                    <a:bodyPr/>
                    <a:lstStyle/>
                    <a:p>
                      <a:pPr indent="0" lvl="0" marL="0" rtl="0" algn="ctr">
                        <a:spcBef>
                          <a:spcPts val="0"/>
                        </a:spcBef>
                        <a:spcAft>
                          <a:spcPts val="0"/>
                        </a:spcAft>
                        <a:buNone/>
                      </a:pPr>
                      <a:r>
                        <a:rPr lang="en"/>
                        <a:t>01</a:t>
                      </a:r>
                      <a:endParaRPr/>
                    </a:p>
                  </a:txBody>
                  <a:tcPr marT="91425" marB="91425" marR="91425" marL="91425">
                    <a:solidFill>
                      <a:srgbClr val="F3F3F3"/>
                    </a:solidFill>
                  </a:tcPr>
                </a:tc>
              </a:tr>
              <a:tr h="378075">
                <a:tc>
                  <a:txBody>
                    <a:bodyPr/>
                    <a:lstStyle/>
                    <a:p>
                      <a:pPr indent="0" lvl="0" marL="0" rtl="0" algn="ctr">
                        <a:spcBef>
                          <a:spcPts val="0"/>
                        </a:spcBef>
                        <a:spcAft>
                          <a:spcPts val="0"/>
                        </a:spcAft>
                        <a:buNone/>
                      </a:pPr>
                      <a:r>
                        <a:rPr lang="en" sz="1800"/>
                        <a:t>一</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四</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0.16</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円</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0.15</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a:t>
                      </a:r>
                      <a:endParaRPr/>
                    </a:p>
                  </a:txBody>
                  <a:tcPr marT="91425" marB="91425" marR="91425" marL="91425">
                    <a:solidFill>
                      <a:srgbClr val="FFFFFF"/>
                    </a:solidFill>
                  </a:tcPr>
                </a:tc>
              </a:tr>
            </a:tbl>
          </a:graphicData>
        </a:graphic>
      </p:graphicFrame>
      <p:sp>
        <p:nvSpPr>
          <p:cNvPr id="508" name="Google Shape;508;p52"/>
          <p:cNvSpPr/>
          <p:nvPr/>
        </p:nvSpPr>
        <p:spPr>
          <a:xfrm>
            <a:off x="5817250" y="43939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三</a:t>
            </a:r>
            <a:endParaRPr/>
          </a:p>
        </p:txBody>
      </p:sp>
      <p:sp>
        <p:nvSpPr>
          <p:cNvPr id="509" name="Google Shape;509;p52"/>
          <p:cNvSpPr/>
          <p:nvPr/>
        </p:nvSpPr>
        <p:spPr>
          <a:xfrm>
            <a:off x="6501875" y="43939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510" name="Google Shape;510;p52"/>
          <p:cNvSpPr/>
          <p:nvPr/>
        </p:nvSpPr>
        <p:spPr>
          <a:xfrm>
            <a:off x="724700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一</a:t>
            </a:r>
            <a:endParaRPr/>
          </a:p>
        </p:txBody>
      </p:sp>
      <p:sp>
        <p:nvSpPr>
          <p:cNvPr id="511" name="Google Shape;511;p52"/>
          <p:cNvSpPr/>
          <p:nvPr/>
        </p:nvSpPr>
        <p:spPr>
          <a:xfrm>
            <a:off x="771575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512" name="Google Shape;512;p52"/>
          <p:cNvSpPr/>
          <p:nvPr/>
        </p:nvSpPr>
        <p:spPr>
          <a:xfrm>
            <a:off x="818450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円</a:t>
            </a:r>
            <a:endParaRPr/>
          </a:p>
        </p:txBody>
      </p:sp>
      <p:sp>
        <p:nvSpPr>
          <p:cNvPr id="513" name="Google Shape;513;p52"/>
          <p:cNvSpPr/>
          <p:nvPr/>
        </p:nvSpPr>
        <p:spPr>
          <a:xfrm>
            <a:off x="6924141" y="2747442"/>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4" name="Google Shape;514;p52"/>
          <p:cNvCxnSpPr>
            <a:stCxn id="513" idx="2"/>
            <a:endCxn id="515" idx="0"/>
          </p:cNvCxnSpPr>
          <p:nvPr/>
        </p:nvCxnSpPr>
        <p:spPr>
          <a:xfrm flipH="1">
            <a:off x="6362091" y="3110742"/>
            <a:ext cx="743700" cy="416400"/>
          </a:xfrm>
          <a:prstGeom prst="straightConnector1">
            <a:avLst/>
          </a:prstGeom>
          <a:noFill/>
          <a:ln cap="flat" cmpd="sng" w="19050">
            <a:solidFill>
              <a:schemeClr val="dk2"/>
            </a:solidFill>
            <a:prstDash val="solid"/>
            <a:round/>
            <a:headEnd len="med" w="med" type="none"/>
            <a:tailEnd len="med" w="med" type="none"/>
          </a:ln>
        </p:spPr>
      </p:cxnSp>
      <p:cxnSp>
        <p:nvCxnSpPr>
          <p:cNvPr id="516" name="Google Shape;516;p52"/>
          <p:cNvCxnSpPr>
            <a:stCxn id="513" idx="2"/>
            <a:endCxn id="517" idx="0"/>
          </p:cNvCxnSpPr>
          <p:nvPr/>
        </p:nvCxnSpPr>
        <p:spPr>
          <a:xfrm>
            <a:off x="7105791" y="3110742"/>
            <a:ext cx="785100" cy="416400"/>
          </a:xfrm>
          <a:prstGeom prst="straightConnector1">
            <a:avLst/>
          </a:prstGeom>
          <a:noFill/>
          <a:ln cap="flat" cmpd="sng" w="19050">
            <a:solidFill>
              <a:schemeClr val="dk2"/>
            </a:solidFill>
            <a:prstDash val="solid"/>
            <a:round/>
            <a:headEnd len="med" w="med" type="none"/>
            <a:tailEnd len="med" w="med" type="none"/>
          </a:ln>
        </p:spPr>
      </p:cxnSp>
      <p:sp>
        <p:nvSpPr>
          <p:cNvPr id="517" name="Google Shape;517;p52"/>
          <p:cNvSpPr/>
          <p:nvPr/>
        </p:nvSpPr>
        <p:spPr>
          <a:xfrm>
            <a:off x="7182150" y="3527025"/>
            <a:ext cx="1417500" cy="550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2"/>
          <p:cNvSpPr/>
          <p:nvPr/>
        </p:nvSpPr>
        <p:spPr>
          <a:xfrm>
            <a:off x="972450" y="2636200"/>
            <a:ext cx="187500" cy="4953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2"/>
          <p:cNvSpPr txBox="1"/>
          <p:nvPr/>
        </p:nvSpPr>
        <p:spPr>
          <a:xfrm>
            <a:off x="181727" y="2672885"/>
            <a:ext cx="8553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520" name="Google Shape;520;p52"/>
          <p:cNvSpPr txBox="1"/>
          <p:nvPr/>
        </p:nvSpPr>
        <p:spPr>
          <a:xfrm>
            <a:off x="67391" y="3140120"/>
            <a:ext cx="10371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521" name="Google Shape;521;p52"/>
          <p:cNvSpPr/>
          <p:nvPr/>
        </p:nvSpPr>
        <p:spPr>
          <a:xfrm>
            <a:off x="972450" y="3134178"/>
            <a:ext cx="187500" cy="4164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2"/>
          <p:cNvSpPr/>
          <p:nvPr/>
        </p:nvSpPr>
        <p:spPr>
          <a:xfrm>
            <a:off x="6180541" y="3527017"/>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2" name="Google Shape;522;p52"/>
          <p:cNvCxnSpPr>
            <a:stCxn id="515" idx="2"/>
            <a:endCxn id="508" idx="0"/>
          </p:cNvCxnSpPr>
          <p:nvPr/>
        </p:nvCxnSpPr>
        <p:spPr>
          <a:xfrm flipH="1">
            <a:off x="5998891" y="3890317"/>
            <a:ext cx="363300" cy="503700"/>
          </a:xfrm>
          <a:prstGeom prst="straightConnector1">
            <a:avLst/>
          </a:prstGeom>
          <a:noFill/>
          <a:ln cap="flat" cmpd="sng" w="19050">
            <a:solidFill>
              <a:schemeClr val="dk2"/>
            </a:solidFill>
            <a:prstDash val="solid"/>
            <a:round/>
            <a:headEnd len="med" w="med" type="none"/>
            <a:tailEnd len="med" w="med" type="none"/>
          </a:ln>
        </p:spPr>
      </p:cxnSp>
      <p:cxnSp>
        <p:nvCxnSpPr>
          <p:cNvPr id="523" name="Google Shape;523;p52"/>
          <p:cNvCxnSpPr>
            <a:stCxn id="515" idx="2"/>
            <a:endCxn id="509" idx="0"/>
          </p:cNvCxnSpPr>
          <p:nvPr/>
        </p:nvCxnSpPr>
        <p:spPr>
          <a:xfrm>
            <a:off x="6362191" y="3890317"/>
            <a:ext cx="321300" cy="503700"/>
          </a:xfrm>
          <a:prstGeom prst="straightConnector1">
            <a:avLst/>
          </a:prstGeom>
          <a:noFill/>
          <a:ln cap="flat" cmpd="sng" w="19050">
            <a:solidFill>
              <a:schemeClr val="dk2"/>
            </a:solidFill>
            <a:prstDash val="solid"/>
            <a:round/>
            <a:headEnd len="med" w="med" type="none"/>
            <a:tailEnd len="med" w="med" type="none"/>
          </a:ln>
        </p:spPr>
      </p:cxnSp>
      <p:sp>
        <p:nvSpPr>
          <p:cNvPr id="524" name="Google Shape;524;p52"/>
          <p:cNvSpPr txBox="1"/>
          <p:nvPr/>
        </p:nvSpPr>
        <p:spPr>
          <a:xfrm>
            <a:off x="7486800"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25" name="Google Shape;525;p52"/>
          <p:cNvSpPr txBox="1"/>
          <p:nvPr/>
        </p:nvSpPr>
        <p:spPr>
          <a:xfrm>
            <a:off x="6444025"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26" name="Google Shape;526;p52"/>
          <p:cNvSpPr txBox="1"/>
          <p:nvPr/>
        </p:nvSpPr>
        <p:spPr>
          <a:xfrm>
            <a:off x="5913713" y="39195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27" name="Google Shape;527;p52"/>
          <p:cNvSpPr txBox="1"/>
          <p:nvPr/>
        </p:nvSpPr>
        <p:spPr>
          <a:xfrm>
            <a:off x="6499288" y="39195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Zip Files, How Do They Work?</a:t>
            </a:r>
            <a:endParaRPr/>
          </a:p>
        </p:txBody>
      </p:sp>
      <p:cxnSp>
        <p:nvCxnSpPr>
          <p:cNvPr id="161" name="Google Shape;161;p26"/>
          <p:cNvCxnSpPr>
            <a:stCxn id="162" idx="0"/>
            <a:endCxn id="163" idx="2"/>
          </p:cNvCxnSpPr>
          <p:nvPr/>
        </p:nvCxnSpPr>
        <p:spPr>
          <a:xfrm rot="10800000">
            <a:off x="3649421" y="2331927"/>
            <a:ext cx="3300" cy="243300"/>
          </a:xfrm>
          <a:prstGeom prst="straightConnector1">
            <a:avLst/>
          </a:prstGeom>
          <a:noFill/>
          <a:ln cap="flat" cmpd="sng" w="19050">
            <a:solidFill>
              <a:srgbClr val="BE0712"/>
            </a:solidFill>
            <a:prstDash val="solid"/>
            <a:round/>
            <a:headEnd len="med" w="med" type="none"/>
            <a:tailEnd len="med" w="med" type="triangle"/>
          </a:ln>
        </p:spPr>
      </p:cxnSp>
      <p:sp>
        <p:nvSpPr>
          <p:cNvPr id="162" name="Google Shape;162;p26"/>
          <p:cNvSpPr txBox="1"/>
          <p:nvPr/>
        </p:nvSpPr>
        <p:spPr>
          <a:xfrm>
            <a:off x="3037571" y="2575227"/>
            <a:ext cx="12303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Size in Bytes</a:t>
            </a:r>
            <a:endParaRPr>
              <a:solidFill>
                <a:srgbClr val="BE0712"/>
              </a:solidFill>
            </a:endParaRPr>
          </a:p>
        </p:txBody>
      </p:sp>
      <p:sp>
        <p:nvSpPr>
          <p:cNvPr id="164" name="Google Shape;164;p26"/>
          <p:cNvSpPr txBox="1"/>
          <p:nvPr/>
        </p:nvSpPr>
        <p:spPr>
          <a:xfrm>
            <a:off x="510175" y="718700"/>
            <a:ext cx="8299800" cy="15768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zip mobydick.zip mobydick.txt </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FFFFFF"/>
                </a:solidFill>
                <a:highlight>
                  <a:srgbClr val="000000"/>
                </a:highlight>
                <a:latin typeface="Consolas"/>
                <a:ea typeface="Consolas"/>
                <a:cs typeface="Consolas"/>
                <a:sym typeface="Consolas"/>
              </a:rPr>
              <a:t>  adding: mobydick.txt (deflated 59%)</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93C47D"/>
                </a:solidFill>
                <a:highlight>
                  <a:schemeClr val="dk1"/>
                </a:highlight>
                <a:latin typeface="Consolas"/>
                <a:ea typeface="Consolas"/>
                <a:cs typeface="Consolas"/>
                <a:sym typeface="Consolas"/>
              </a:rPr>
              <a:t>$ </a:t>
            </a:r>
            <a:r>
              <a:rPr lang="en" sz="1800">
                <a:solidFill>
                  <a:schemeClr val="lt1"/>
                </a:solidFill>
                <a:highlight>
                  <a:schemeClr val="dk1"/>
                </a:highlight>
                <a:latin typeface="Consolas"/>
                <a:ea typeface="Consolas"/>
                <a:cs typeface="Consolas"/>
                <a:sym typeface="Consolas"/>
              </a:rPr>
              <a:t>ls -l</a:t>
            </a:r>
            <a:endParaRPr sz="18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chemeClr val="lt1"/>
                </a:solidFill>
                <a:highlight>
                  <a:schemeClr val="dk1"/>
                </a:highlight>
                <a:latin typeface="Consolas"/>
                <a:ea typeface="Consolas"/>
                <a:cs typeface="Consolas"/>
                <a:sym typeface="Consolas"/>
              </a:rPr>
              <a:t>-rw-rw-r-- 1 jug jug 643207 Apr 24 10:55 mobydick.txt</a:t>
            </a:r>
            <a:endParaRPr sz="18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chemeClr val="lt1"/>
                </a:solidFill>
                <a:highlight>
                  <a:schemeClr val="dk1"/>
                </a:highlight>
                <a:latin typeface="Consolas"/>
                <a:ea typeface="Consolas"/>
                <a:cs typeface="Consolas"/>
                <a:sym typeface="Consolas"/>
              </a:rPr>
              <a:t>-rw-rw-r-- 1 jug jug 261375 Apr 24 10:55 mobydick.zip</a:t>
            </a:r>
            <a:endParaRPr sz="1800">
              <a:solidFill>
                <a:srgbClr val="FFFFFF"/>
              </a:solidFill>
              <a:highlight>
                <a:srgbClr val="000000"/>
              </a:highlight>
              <a:latin typeface="Consolas"/>
              <a:ea typeface="Consolas"/>
              <a:cs typeface="Consolas"/>
              <a:sym typeface="Consolas"/>
            </a:endParaRPr>
          </a:p>
        </p:txBody>
      </p:sp>
      <p:grpSp>
        <p:nvGrpSpPr>
          <p:cNvPr id="165" name="Google Shape;165;p26"/>
          <p:cNvGrpSpPr/>
          <p:nvPr/>
        </p:nvGrpSpPr>
        <p:grpSpPr>
          <a:xfrm>
            <a:off x="70200" y="3218250"/>
            <a:ext cx="9021550" cy="1791000"/>
            <a:chOff x="70200" y="3218250"/>
            <a:chExt cx="9021550" cy="1791000"/>
          </a:xfrm>
        </p:grpSpPr>
        <p:cxnSp>
          <p:nvCxnSpPr>
            <p:cNvPr id="166" name="Google Shape;166;p26"/>
            <p:cNvCxnSpPr/>
            <p:nvPr/>
          </p:nvCxnSpPr>
          <p:spPr>
            <a:xfrm>
              <a:off x="533225" y="4545975"/>
              <a:ext cx="597600" cy="0"/>
            </a:xfrm>
            <a:prstGeom prst="straightConnector1">
              <a:avLst/>
            </a:prstGeom>
            <a:noFill/>
            <a:ln cap="flat" cmpd="sng" w="19050">
              <a:solidFill>
                <a:srgbClr val="BE0712"/>
              </a:solidFill>
              <a:prstDash val="solid"/>
              <a:round/>
              <a:headEnd len="med" w="med" type="none"/>
              <a:tailEnd len="med" w="med" type="triangle"/>
            </a:ln>
          </p:spPr>
        </p:cxnSp>
        <p:sp>
          <p:nvSpPr>
            <p:cNvPr id="167" name="Google Shape;167;p26"/>
            <p:cNvSpPr txBox="1"/>
            <p:nvPr/>
          </p:nvSpPr>
          <p:spPr>
            <a:xfrm>
              <a:off x="70200" y="3438550"/>
              <a:ext cx="1136400" cy="9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File is unchanged by zipping / unzipping.</a:t>
              </a:r>
              <a:endParaRPr>
                <a:solidFill>
                  <a:srgbClr val="BE0712"/>
                </a:solidFill>
              </a:endParaRPr>
            </a:p>
          </p:txBody>
        </p:sp>
        <p:sp>
          <p:nvSpPr>
            <p:cNvPr id="168" name="Google Shape;168;p26"/>
            <p:cNvSpPr txBox="1"/>
            <p:nvPr/>
          </p:nvSpPr>
          <p:spPr>
            <a:xfrm>
              <a:off x="1173850" y="3218250"/>
              <a:ext cx="7917900" cy="17910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unzip mobydick.zip</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FFFFFF"/>
                  </a:solidFill>
                  <a:highlight>
                    <a:srgbClr val="000000"/>
                  </a:highlight>
                  <a:latin typeface="Consolas"/>
                  <a:ea typeface="Consolas"/>
                  <a:cs typeface="Consolas"/>
                  <a:sym typeface="Consolas"/>
                </a:rPr>
                <a:t>replace mobydick.txt? [y]es, [n]o, [A]ll, [N]one, [r]ename: r</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FFFFFF"/>
                  </a:solidFill>
                  <a:highlight>
                    <a:srgbClr val="000000"/>
                  </a:highlight>
                  <a:latin typeface="Consolas"/>
                  <a:ea typeface="Consolas"/>
                  <a:cs typeface="Consolas"/>
                  <a:sym typeface="Consolas"/>
                </a:rPr>
                <a:t>new name: unzipped.txt</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FFFFFF"/>
                  </a:solidFill>
                  <a:highlight>
                    <a:srgbClr val="000000"/>
                  </a:highlight>
                  <a:latin typeface="Consolas"/>
                  <a:ea typeface="Consolas"/>
                  <a:cs typeface="Consolas"/>
                  <a:sym typeface="Consolas"/>
                </a:rPr>
                <a:t>  inflating: unzipped.txt    </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93C47D"/>
                  </a:solidFill>
                  <a:highlight>
                    <a:schemeClr val="dk1"/>
                  </a:highlight>
                  <a:latin typeface="Consolas"/>
                  <a:ea typeface="Consolas"/>
                  <a:cs typeface="Consolas"/>
                  <a:sym typeface="Consolas"/>
                </a:rPr>
                <a:t>$ </a:t>
              </a:r>
              <a:r>
                <a:rPr lang="en" sz="1800">
                  <a:solidFill>
                    <a:schemeClr val="lt1"/>
                  </a:solidFill>
                  <a:highlight>
                    <a:schemeClr val="dk1"/>
                  </a:highlight>
                  <a:latin typeface="Consolas"/>
                  <a:ea typeface="Consolas"/>
                  <a:cs typeface="Consolas"/>
                  <a:sym typeface="Consolas"/>
                </a:rPr>
                <a:t>diff mobydick.txt unzipped.txt</a:t>
              </a:r>
              <a:endParaRPr sz="18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93C47D"/>
                  </a:solidFill>
                  <a:highlight>
                    <a:schemeClr val="dk1"/>
                  </a:highlight>
                  <a:latin typeface="Consolas"/>
                  <a:ea typeface="Consolas"/>
                  <a:cs typeface="Consolas"/>
                  <a:sym typeface="Consolas"/>
                </a:rPr>
                <a:t>$</a:t>
              </a:r>
              <a:endParaRPr sz="18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800">
                <a:solidFill>
                  <a:srgbClr val="FFFFFF"/>
                </a:solidFill>
                <a:highlight>
                  <a:srgbClr val="000000"/>
                </a:highlight>
                <a:latin typeface="Consolas"/>
                <a:ea typeface="Consolas"/>
                <a:cs typeface="Consolas"/>
                <a:sym typeface="Consola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Calculation Approach #1 (Shannon-Fano Coding)</a:t>
            </a:r>
            <a:endParaRPr/>
          </a:p>
        </p:txBody>
      </p:sp>
      <p:sp>
        <p:nvSpPr>
          <p:cNvPr id="533" name="Google Shape;533;p5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Count relative frequencies of all characters in a text.</a:t>
            </a:r>
            <a:endParaRPr/>
          </a:p>
          <a:p>
            <a:pPr indent="-342900" lvl="0" marL="457200" rtl="0" algn="l">
              <a:spcBef>
                <a:spcPts val="600"/>
              </a:spcBef>
              <a:spcAft>
                <a:spcPts val="0"/>
              </a:spcAft>
              <a:buSzPts val="1800"/>
              <a:buChar char="●"/>
            </a:pPr>
            <a:r>
              <a:rPr lang="en"/>
              <a:t>Split into ‘left’ and ‘right halves’ of roughly equal frequency.</a:t>
            </a:r>
            <a:endParaRPr/>
          </a:p>
          <a:p>
            <a:pPr indent="-342900" lvl="1" marL="914400" rtl="0" algn="l">
              <a:spcBef>
                <a:spcPts val="600"/>
              </a:spcBef>
              <a:spcAft>
                <a:spcPts val="0"/>
              </a:spcAft>
              <a:buSzPts val="1800"/>
              <a:buChar char="○"/>
            </a:pPr>
            <a:r>
              <a:rPr lang="en"/>
              <a:t>Left half gets a leading zero. Right half gets a leading one.</a:t>
            </a:r>
            <a:endParaRPr/>
          </a:p>
          <a:p>
            <a:pPr indent="-342900" lvl="1" marL="914400" rtl="0" algn="l">
              <a:spcBef>
                <a:spcPts val="600"/>
              </a:spcBef>
              <a:spcAft>
                <a:spcPts val="0"/>
              </a:spcAft>
              <a:buSzPts val="1800"/>
              <a:buChar char="○"/>
            </a:pPr>
            <a:r>
              <a:rPr lang="en"/>
              <a:t>Repeat.</a:t>
            </a:r>
            <a:endParaRPr/>
          </a:p>
          <a:p>
            <a:pPr indent="0" lvl="0" marL="0" marR="0" rtl="0" algn="l">
              <a:lnSpc>
                <a:spcPct val="100000"/>
              </a:lnSpc>
              <a:spcBef>
                <a:spcPts val="600"/>
              </a:spcBef>
              <a:spcAft>
                <a:spcPts val="0"/>
              </a:spcAft>
              <a:buNone/>
            </a:pPr>
            <a:r>
              <a:t/>
            </a:r>
            <a:endParaRPr/>
          </a:p>
        </p:txBody>
      </p:sp>
      <p:graphicFrame>
        <p:nvGraphicFramePr>
          <p:cNvPr id="534" name="Google Shape;534;p53"/>
          <p:cNvGraphicFramePr/>
          <p:nvPr/>
        </p:nvGraphicFramePr>
        <p:xfrm>
          <a:off x="1344150" y="2264900"/>
          <a:ext cx="3000000" cy="3000000"/>
        </p:xfrm>
        <a:graphic>
          <a:graphicData uri="http://schemas.openxmlformats.org/drawingml/2006/table">
            <a:tbl>
              <a:tblPr>
                <a:noFill/>
                <a:tableStyleId>{D8CA5710-A759-43C4-BC46-83B8DF341C93}</a:tableStyleId>
              </a:tblPr>
              <a:tblGrid>
                <a:gridCol w="1333125"/>
                <a:gridCol w="1333125"/>
                <a:gridCol w="1333125"/>
              </a:tblGrid>
              <a:tr h="378075">
                <a:tc>
                  <a:txBody>
                    <a:bodyPr/>
                    <a:lstStyle/>
                    <a:p>
                      <a:pPr indent="0" lvl="0" marL="0" rtl="0" algn="l">
                        <a:spcBef>
                          <a:spcPts val="0"/>
                        </a:spcBef>
                        <a:spcAft>
                          <a:spcPts val="0"/>
                        </a:spcAft>
                        <a:buNone/>
                      </a:pPr>
                      <a:r>
                        <a:rPr lang="en"/>
                        <a:t>Symbol</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c>
                  <a:txBody>
                    <a:bodyPr/>
                    <a:lstStyle/>
                    <a:p>
                      <a:pPr indent="0" lvl="0" marL="0" rtl="0" algn="l">
                        <a:spcBef>
                          <a:spcPts val="0"/>
                        </a:spcBef>
                        <a:spcAft>
                          <a:spcPts val="0"/>
                        </a:spcAft>
                        <a:buNone/>
                      </a:pPr>
                      <a:r>
                        <a:rPr lang="en"/>
                        <a:t>Code</a:t>
                      </a:r>
                      <a:endParaRPr/>
                    </a:p>
                  </a:txBody>
                  <a:tcPr marT="91425" marB="91425" marR="91425" marL="91425"/>
                </a:tc>
              </a:tr>
              <a:tr h="378075">
                <a:tc>
                  <a:txBody>
                    <a:bodyPr/>
                    <a:lstStyle/>
                    <a:p>
                      <a:pPr indent="0" lvl="0" marL="0" rtl="0" algn="ctr">
                        <a:spcBef>
                          <a:spcPts val="0"/>
                        </a:spcBef>
                        <a:spcAft>
                          <a:spcPts val="0"/>
                        </a:spcAft>
                        <a:buNone/>
                      </a:pPr>
                      <a:r>
                        <a:rPr lang="en" sz="1800">
                          <a:latin typeface="Calibri"/>
                          <a:ea typeface="Calibri"/>
                          <a:cs typeface="Calibri"/>
                          <a:sym typeface="Calibri"/>
                        </a:rPr>
                        <a:t>三</a:t>
                      </a:r>
                      <a:endParaRPr sz="1800">
                        <a:latin typeface="Calibri"/>
                        <a:ea typeface="Calibri"/>
                        <a:cs typeface="Calibri"/>
                        <a:sym typeface="Calibri"/>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0.35</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00</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点</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01</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一</a:t>
                      </a:r>
                      <a:endParaRPr sz="1800"/>
                    </a:p>
                  </a:txBody>
                  <a:tcPr marT="91425" marB="91425" marR="91425" marL="91425">
                    <a:solidFill>
                      <a:srgbClr val="F3F3F3"/>
                    </a:solidFill>
                  </a:tcPr>
                </a:tc>
                <a:tc>
                  <a:txBody>
                    <a:bodyPr/>
                    <a:lstStyle/>
                    <a:p>
                      <a:pPr indent="0" lvl="0" marL="0" rtl="0" algn="ctr">
                        <a:spcBef>
                          <a:spcPts val="0"/>
                        </a:spcBef>
                        <a:spcAft>
                          <a:spcPts val="0"/>
                        </a:spcAft>
                        <a:buNone/>
                      </a:pPr>
                      <a:r>
                        <a:rPr lang="en"/>
                        <a:t>0.17</a:t>
                      </a:r>
                      <a:endParaRPr/>
                    </a:p>
                  </a:txBody>
                  <a:tcPr marT="91425" marB="91425" marR="91425" marL="91425">
                    <a:solidFill>
                      <a:srgbClr val="F3F3F3"/>
                    </a:solidFill>
                  </a:tcPr>
                </a:tc>
                <a:tc>
                  <a:txBody>
                    <a:bodyPr/>
                    <a:lstStyle/>
                    <a:p>
                      <a:pPr indent="0" lvl="0" marL="0" rtl="0" algn="ctr">
                        <a:spcBef>
                          <a:spcPts val="0"/>
                        </a:spcBef>
                        <a:spcAft>
                          <a:spcPts val="0"/>
                        </a:spcAft>
                        <a:buNone/>
                      </a:pPr>
                      <a:r>
                        <a:rPr lang="en"/>
                        <a:t>1...</a:t>
                      </a:r>
                      <a:endParaRPr/>
                    </a:p>
                  </a:txBody>
                  <a:tcPr marT="91425" marB="91425" marR="91425" marL="91425">
                    <a:solidFill>
                      <a:srgbClr val="F3F3F3"/>
                    </a:solidFill>
                  </a:tcPr>
                </a:tc>
              </a:tr>
              <a:tr h="378075">
                <a:tc>
                  <a:txBody>
                    <a:bodyPr/>
                    <a:lstStyle/>
                    <a:p>
                      <a:pPr indent="0" lvl="0" marL="0" rtl="0" algn="ctr">
                        <a:spcBef>
                          <a:spcPts val="0"/>
                        </a:spcBef>
                        <a:spcAft>
                          <a:spcPts val="0"/>
                        </a:spcAft>
                        <a:buNone/>
                      </a:pPr>
                      <a:r>
                        <a:rPr lang="en" sz="1800"/>
                        <a:t>四</a:t>
                      </a:r>
                      <a:endParaRPr sz="1800"/>
                    </a:p>
                  </a:txBody>
                  <a:tcPr marT="91425" marB="91425" marR="91425" marL="91425">
                    <a:solidFill>
                      <a:srgbClr val="CCCCCC"/>
                    </a:solidFill>
                  </a:tcPr>
                </a:tc>
                <a:tc>
                  <a:txBody>
                    <a:bodyPr/>
                    <a:lstStyle/>
                    <a:p>
                      <a:pPr indent="0" lvl="0" marL="0" rtl="0" algn="ctr">
                        <a:spcBef>
                          <a:spcPts val="0"/>
                        </a:spcBef>
                        <a:spcAft>
                          <a:spcPts val="0"/>
                        </a:spcAft>
                        <a:buNone/>
                      </a:pPr>
                      <a:r>
                        <a:rPr lang="en"/>
                        <a:t>0.16</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
                        <a:t>1...</a:t>
                      </a:r>
                      <a:endParaRPr/>
                    </a:p>
                  </a:txBody>
                  <a:tcPr marT="91425" marB="91425" marR="91425" marL="91425">
                    <a:solidFill>
                      <a:srgbClr val="CCCCCC"/>
                    </a:solidFill>
                  </a:tcPr>
                </a:tc>
              </a:tr>
              <a:tr h="378075">
                <a:tc>
                  <a:txBody>
                    <a:bodyPr/>
                    <a:lstStyle/>
                    <a:p>
                      <a:pPr indent="0" lvl="0" marL="0" rtl="0" algn="ctr">
                        <a:spcBef>
                          <a:spcPts val="0"/>
                        </a:spcBef>
                        <a:spcAft>
                          <a:spcPts val="0"/>
                        </a:spcAft>
                        <a:buNone/>
                      </a:pPr>
                      <a:r>
                        <a:rPr lang="en" sz="1800"/>
                        <a:t>円</a:t>
                      </a:r>
                      <a:endParaRPr sz="1800"/>
                    </a:p>
                  </a:txBody>
                  <a:tcPr marT="91425" marB="91425" marR="91425" marL="91425">
                    <a:solidFill>
                      <a:srgbClr val="CCCCCC"/>
                    </a:solidFill>
                  </a:tcPr>
                </a:tc>
                <a:tc>
                  <a:txBody>
                    <a:bodyPr/>
                    <a:lstStyle/>
                    <a:p>
                      <a:pPr indent="0" lvl="0" marL="0" rtl="0" algn="ctr">
                        <a:spcBef>
                          <a:spcPts val="0"/>
                        </a:spcBef>
                        <a:spcAft>
                          <a:spcPts val="0"/>
                        </a:spcAft>
                        <a:buNone/>
                      </a:pPr>
                      <a:r>
                        <a:rPr lang="en"/>
                        <a:t>0.15</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
                        <a:t>1...</a:t>
                      </a:r>
                      <a:endParaRPr/>
                    </a:p>
                  </a:txBody>
                  <a:tcPr marT="91425" marB="91425" marR="91425" marL="91425">
                    <a:solidFill>
                      <a:srgbClr val="CCCCCC"/>
                    </a:solidFill>
                  </a:tcPr>
                </a:tc>
              </a:tr>
            </a:tbl>
          </a:graphicData>
        </a:graphic>
      </p:graphicFrame>
      <p:sp>
        <p:nvSpPr>
          <p:cNvPr id="535" name="Google Shape;535;p53"/>
          <p:cNvSpPr/>
          <p:nvPr/>
        </p:nvSpPr>
        <p:spPr>
          <a:xfrm>
            <a:off x="5817250" y="43939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三</a:t>
            </a:r>
            <a:endParaRPr/>
          </a:p>
        </p:txBody>
      </p:sp>
      <p:sp>
        <p:nvSpPr>
          <p:cNvPr id="536" name="Google Shape;536;p53"/>
          <p:cNvSpPr/>
          <p:nvPr/>
        </p:nvSpPr>
        <p:spPr>
          <a:xfrm>
            <a:off x="6501875" y="43939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537" name="Google Shape;537;p53"/>
          <p:cNvSpPr/>
          <p:nvPr/>
        </p:nvSpPr>
        <p:spPr>
          <a:xfrm>
            <a:off x="724700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一</a:t>
            </a:r>
            <a:endParaRPr/>
          </a:p>
        </p:txBody>
      </p:sp>
      <p:sp>
        <p:nvSpPr>
          <p:cNvPr id="538" name="Google Shape;538;p53"/>
          <p:cNvSpPr/>
          <p:nvPr/>
        </p:nvSpPr>
        <p:spPr>
          <a:xfrm>
            <a:off x="771575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539" name="Google Shape;539;p53"/>
          <p:cNvSpPr/>
          <p:nvPr/>
        </p:nvSpPr>
        <p:spPr>
          <a:xfrm>
            <a:off x="818450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円</a:t>
            </a:r>
            <a:endParaRPr/>
          </a:p>
        </p:txBody>
      </p:sp>
      <p:sp>
        <p:nvSpPr>
          <p:cNvPr id="540" name="Google Shape;540;p53"/>
          <p:cNvSpPr/>
          <p:nvPr/>
        </p:nvSpPr>
        <p:spPr>
          <a:xfrm>
            <a:off x="6924141" y="2747442"/>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1" name="Google Shape;541;p53"/>
          <p:cNvCxnSpPr>
            <a:stCxn id="540" idx="2"/>
            <a:endCxn id="542" idx="0"/>
          </p:cNvCxnSpPr>
          <p:nvPr/>
        </p:nvCxnSpPr>
        <p:spPr>
          <a:xfrm flipH="1">
            <a:off x="6362091" y="3110742"/>
            <a:ext cx="743700" cy="416400"/>
          </a:xfrm>
          <a:prstGeom prst="straightConnector1">
            <a:avLst/>
          </a:prstGeom>
          <a:noFill/>
          <a:ln cap="flat" cmpd="sng" w="19050">
            <a:solidFill>
              <a:schemeClr val="dk2"/>
            </a:solidFill>
            <a:prstDash val="solid"/>
            <a:round/>
            <a:headEnd len="med" w="med" type="none"/>
            <a:tailEnd len="med" w="med" type="none"/>
          </a:ln>
        </p:spPr>
      </p:cxnSp>
      <p:cxnSp>
        <p:nvCxnSpPr>
          <p:cNvPr id="543" name="Google Shape;543;p53"/>
          <p:cNvCxnSpPr>
            <a:stCxn id="540" idx="2"/>
            <a:endCxn id="544" idx="0"/>
          </p:cNvCxnSpPr>
          <p:nvPr/>
        </p:nvCxnSpPr>
        <p:spPr>
          <a:xfrm>
            <a:off x="7105791" y="3110742"/>
            <a:ext cx="785100" cy="416400"/>
          </a:xfrm>
          <a:prstGeom prst="straightConnector1">
            <a:avLst/>
          </a:prstGeom>
          <a:noFill/>
          <a:ln cap="flat" cmpd="sng" w="19050">
            <a:solidFill>
              <a:schemeClr val="dk2"/>
            </a:solidFill>
            <a:prstDash val="solid"/>
            <a:round/>
            <a:headEnd len="med" w="med" type="none"/>
            <a:tailEnd len="med" w="med" type="none"/>
          </a:ln>
        </p:spPr>
      </p:cxnSp>
      <p:sp>
        <p:nvSpPr>
          <p:cNvPr id="544" name="Google Shape;544;p53"/>
          <p:cNvSpPr/>
          <p:nvPr/>
        </p:nvSpPr>
        <p:spPr>
          <a:xfrm>
            <a:off x="7182150" y="3527025"/>
            <a:ext cx="1417500" cy="550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3"/>
          <p:cNvSpPr/>
          <p:nvPr/>
        </p:nvSpPr>
        <p:spPr>
          <a:xfrm>
            <a:off x="972450" y="3550600"/>
            <a:ext cx="187500" cy="4953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3"/>
          <p:cNvSpPr txBox="1"/>
          <p:nvPr/>
        </p:nvSpPr>
        <p:spPr>
          <a:xfrm>
            <a:off x="181727" y="3587285"/>
            <a:ext cx="8553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547" name="Google Shape;547;p53"/>
          <p:cNvSpPr txBox="1"/>
          <p:nvPr/>
        </p:nvSpPr>
        <p:spPr>
          <a:xfrm>
            <a:off x="63091" y="4276620"/>
            <a:ext cx="10371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548" name="Google Shape;548;p53"/>
          <p:cNvSpPr/>
          <p:nvPr/>
        </p:nvSpPr>
        <p:spPr>
          <a:xfrm>
            <a:off x="968150" y="4077525"/>
            <a:ext cx="187500" cy="7848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3"/>
          <p:cNvSpPr/>
          <p:nvPr/>
        </p:nvSpPr>
        <p:spPr>
          <a:xfrm>
            <a:off x="6180541" y="3527017"/>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9" name="Google Shape;549;p53"/>
          <p:cNvCxnSpPr>
            <a:stCxn id="542" idx="2"/>
            <a:endCxn id="535" idx="0"/>
          </p:cNvCxnSpPr>
          <p:nvPr/>
        </p:nvCxnSpPr>
        <p:spPr>
          <a:xfrm flipH="1">
            <a:off x="5998891" y="3890317"/>
            <a:ext cx="363300" cy="503700"/>
          </a:xfrm>
          <a:prstGeom prst="straightConnector1">
            <a:avLst/>
          </a:prstGeom>
          <a:noFill/>
          <a:ln cap="flat" cmpd="sng" w="19050">
            <a:solidFill>
              <a:schemeClr val="dk2"/>
            </a:solidFill>
            <a:prstDash val="solid"/>
            <a:round/>
            <a:headEnd len="med" w="med" type="none"/>
            <a:tailEnd len="med" w="med" type="none"/>
          </a:ln>
        </p:spPr>
      </p:cxnSp>
      <p:cxnSp>
        <p:nvCxnSpPr>
          <p:cNvPr id="550" name="Google Shape;550;p53"/>
          <p:cNvCxnSpPr>
            <a:stCxn id="542" idx="2"/>
            <a:endCxn id="536" idx="0"/>
          </p:cNvCxnSpPr>
          <p:nvPr/>
        </p:nvCxnSpPr>
        <p:spPr>
          <a:xfrm>
            <a:off x="6362191" y="3890317"/>
            <a:ext cx="321300" cy="503700"/>
          </a:xfrm>
          <a:prstGeom prst="straightConnector1">
            <a:avLst/>
          </a:prstGeom>
          <a:noFill/>
          <a:ln cap="flat" cmpd="sng" w="19050">
            <a:solidFill>
              <a:schemeClr val="dk2"/>
            </a:solidFill>
            <a:prstDash val="solid"/>
            <a:round/>
            <a:headEnd len="med" w="med" type="none"/>
            <a:tailEnd len="med" w="med" type="none"/>
          </a:ln>
        </p:spPr>
      </p:cxnSp>
      <p:sp>
        <p:nvSpPr>
          <p:cNvPr id="551" name="Google Shape;551;p53"/>
          <p:cNvSpPr txBox="1"/>
          <p:nvPr/>
        </p:nvSpPr>
        <p:spPr>
          <a:xfrm>
            <a:off x="7486800"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52" name="Google Shape;552;p53"/>
          <p:cNvSpPr txBox="1"/>
          <p:nvPr/>
        </p:nvSpPr>
        <p:spPr>
          <a:xfrm>
            <a:off x="6444025"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53" name="Google Shape;553;p53"/>
          <p:cNvSpPr txBox="1"/>
          <p:nvPr/>
        </p:nvSpPr>
        <p:spPr>
          <a:xfrm>
            <a:off x="5913713" y="39195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54" name="Google Shape;554;p53"/>
          <p:cNvSpPr txBox="1"/>
          <p:nvPr/>
        </p:nvSpPr>
        <p:spPr>
          <a:xfrm>
            <a:off x="6499288" y="39195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Calculation Approach #1 (Shannon-Fano Coding)</a:t>
            </a:r>
            <a:endParaRPr/>
          </a:p>
        </p:txBody>
      </p:sp>
      <p:sp>
        <p:nvSpPr>
          <p:cNvPr id="560" name="Google Shape;560;p5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Count relative frequencies of all characters in a text.</a:t>
            </a:r>
            <a:endParaRPr/>
          </a:p>
          <a:p>
            <a:pPr indent="-342900" lvl="0" marL="457200" rtl="0" algn="l">
              <a:spcBef>
                <a:spcPts val="600"/>
              </a:spcBef>
              <a:spcAft>
                <a:spcPts val="0"/>
              </a:spcAft>
              <a:buSzPts val="1800"/>
              <a:buChar char="●"/>
            </a:pPr>
            <a:r>
              <a:rPr lang="en"/>
              <a:t>Split into ‘left’ and ‘right halves’ of roughly equal frequency.</a:t>
            </a:r>
            <a:endParaRPr/>
          </a:p>
          <a:p>
            <a:pPr indent="-342900" lvl="1" marL="914400" rtl="0" algn="l">
              <a:spcBef>
                <a:spcPts val="600"/>
              </a:spcBef>
              <a:spcAft>
                <a:spcPts val="0"/>
              </a:spcAft>
              <a:buSzPts val="1800"/>
              <a:buChar char="○"/>
            </a:pPr>
            <a:r>
              <a:rPr lang="en"/>
              <a:t>Left half gets a leading zero. Right half gets a leading one.</a:t>
            </a:r>
            <a:endParaRPr/>
          </a:p>
          <a:p>
            <a:pPr indent="-342900" lvl="1" marL="914400" rtl="0" algn="l">
              <a:spcBef>
                <a:spcPts val="600"/>
              </a:spcBef>
              <a:spcAft>
                <a:spcPts val="0"/>
              </a:spcAft>
              <a:buSzPts val="1800"/>
              <a:buChar char="○"/>
            </a:pPr>
            <a:r>
              <a:rPr lang="en"/>
              <a:t>Repeat.</a:t>
            </a:r>
            <a:endParaRPr/>
          </a:p>
          <a:p>
            <a:pPr indent="0" lvl="0" marL="0" marR="0" rtl="0" algn="l">
              <a:lnSpc>
                <a:spcPct val="100000"/>
              </a:lnSpc>
              <a:spcBef>
                <a:spcPts val="600"/>
              </a:spcBef>
              <a:spcAft>
                <a:spcPts val="0"/>
              </a:spcAft>
              <a:buNone/>
            </a:pPr>
            <a:r>
              <a:t/>
            </a:r>
            <a:endParaRPr/>
          </a:p>
        </p:txBody>
      </p:sp>
      <p:graphicFrame>
        <p:nvGraphicFramePr>
          <p:cNvPr id="561" name="Google Shape;561;p54"/>
          <p:cNvGraphicFramePr/>
          <p:nvPr/>
        </p:nvGraphicFramePr>
        <p:xfrm>
          <a:off x="1344150" y="2264900"/>
          <a:ext cx="3000000" cy="3000000"/>
        </p:xfrm>
        <a:graphic>
          <a:graphicData uri="http://schemas.openxmlformats.org/drawingml/2006/table">
            <a:tbl>
              <a:tblPr>
                <a:noFill/>
                <a:tableStyleId>{D8CA5710-A759-43C4-BC46-83B8DF341C93}</a:tableStyleId>
              </a:tblPr>
              <a:tblGrid>
                <a:gridCol w="1333125"/>
                <a:gridCol w="1333125"/>
                <a:gridCol w="1333125"/>
              </a:tblGrid>
              <a:tr h="378075">
                <a:tc>
                  <a:txBody>
                    <a:bodyPr/>
                    <a:lstStyle/>
                    <a:p>
                      <a:pPr indent="0" lvl="0" marL="0" rtl="0" algn="l">
                        <a:spcBef>
                          <a:spcPts val="0"/>
                        </a:spcBef>
                        <a:spcAft>
                          <a:spcPts val="0"/>
                        </a:spcAft>
                        <a:buNone/>
                      </a:pPr>
                      <a:r>
                        <a:rPr lang="en"/>
                        <a:t>Symbol</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c>
                  <a:txBody>
                    <a:bodyPr/>
                    <a:lstStyle/>
                    <a:p>
                      <a:pPr indent="0" lvl="0" marL="0" rtl="0" algn="l">
                        <a:spcBef>
                          <a:spcPts val="0"/>
                        </a:spcBef>
                        <a:spcAft>
                          <a:spcPts val="0"/>
                        </a:spcAft>
                        <a:buNone/>
                      </a:pPr>
                      <a:r>
                        <a:rPr lang="en"/>
                        <a:t>Code</a:t>
                      </a:r>
                      <a:endParaRPr/>
                    </a:p>
                  </a:txBody>
                  <a:tcPr marT="91425" marB="91425" marR="91425" marL="91425"/>
                </a:tc>
              </a:tr>
              <a:tr h="378075">
                <a:tc>
                  <a:txBody>
                    <a:bodyPr/>
                    <a:lstStyle/>
                    <a:p>
                      <a:pPr indent="0" lvl="0" marL="0" rtl="0" algn="ctr">
                        <a:spcBef>
                          <a:spcPts val="0"/>
                        </a:spcBef>
                        <a:spcAft>
                          <a:spcPts val="0"/>
                        </a:spcAft>
                        <a:buNone/>
                      </a:pPr>
                      <a:r>
                        <a:rPr lang="en" sz="1800">
                          <a:latin typeface="Calibri"/>
                          <a:ea typeface="Calibri"/>
                          <a:cs typeface="Calibri"/>
                          <a:sym typeface="Calibri"/>
                        </a:rPr>
                        <a:t>三</a:t>
                      </a:r>
                      <a:endParaRPr sz="1800">
                        <a:latin typeface="Calibri"/>
                        <a:ea typeface="Calibri"/>
                        <a:cs typeface="Calibri"/>
                        <a:sym typeface="Calibri"/>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0.35</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00</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点</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01</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一</a:t>
                      </a:r>
                      <a:endParaRPr sz="1800"/>
                    </a:p>
                  </a:txBody>
                  <a:tcPr marT="91425" marB="91425" marR="91425" marL="91425">
                    <a:solidFill>
                      <a:srgbClr val="F3F3F3"/>
                    </a:solidFill>
                  </a:tcPr>
                </a:tc>
                <a:tc>
                  <a:txBody>
                    <a:bodyPr/>
                    <a:lstStyle/>
                    <a:p>
                      <a:pPr indent="0" lvl="0" marL="0" rtl="0" algn="ctr">
                        <a:spcBef>
                          <a:spcPts val="0"/>
                        </a:spcBef>
                        <a:spcAft>
                          <a:spcPts val="0"/>
                        </a:spcAft>
                        <a:buNone/>
                      </a:pPr>
                      <a:r>
                        <a:rPr lang="en"/>
                        <a:t>0.17</a:t>
                      </a:r>
                      <a:endParaRPr/>
                    </a:p>
                  </a:txBody>
                  <a:tcPr marT="91425" marB="91425" marR="91425" marL="91425">
                    <a:solidFill>
                      <a:srgbClr val="F3F3F3"/>
                    </a:solidFill>
                  </a:tcPr>
                </a:tc>
                <a:tc>
                  <a:txBody>
                    <a:bodyPr/>
                    <a:lstStyle/>
                    <a:p>
                      <a:pPr indent="0" lvl="0" marL="0" rtl="0" algn="ctr">
                        <a:spcBef>
                          <a:spcPts val="0"/>
                        </a:spcBef>
                        <a:spcAft>
                          <a:spcPts val="0"/>
                        </a:spcAft>
                        <a:buNone/>
                      </a:pPr>
                      <a:r>
                        <a:rPr lang="en"/>
                        <a:t>10</a:t>
                      </a:r>
                      <a:endParaRPr/>
                    </a:p>
                  </a:txBody>
                  <a:tcPr marT="91425" marB="91425" marR="91425" marL="91425">
                    <a:solidFill>
                      <a:srgbClr val="F3F3F3"/>
                    </a:solidFill>
                  </a:tcPr>
                </a:tc>
              </a:tr>
              <a:tr h="378075">
                <a:tc>
                  <a:txBody>
                    <a:bodyPr/>
                    <a:lstStyle/>
                    <a:p>
                      <a:pPr indent="0" lvl="0" marL="0" rtl="0" algn="ctr">
                        <a:spcBef>
                          <a:spcPts val="0"/>
                        </a:spcBef>
                        <a:spcAft>
                          <a:spcPts val="0"/>
                        </a:spcAft>
                        <a:buNone/>
                      </a:pPr>
                      <a:r>
                        <a:rPr lang="en" sz="1800"/>
                        <a:t>四</a:t>
                      </a:r>
                      <a:endParaRPr sz="1800"/>
                    </a:p>
                  </a:txBody>
                  <a:tcPr marT="91425" marB="91425" marR="91425" marL="91425">
                    <a:solidFill>
                      <a:srgbClr val="CCCCCC"/>
                    </a:solidFill>
                  </a:tcPr>
                </a:tc>
                <a:tc>
                  <a:txBody>
                    <a:bodyPr/>
                    <a:lstStyle/>
                    <a:p>
                      <a:pPr indent="0" lvl="0" marL="0" rtl="0" algn="ctr">
                        <a:spcBef>
                          <a:spcPts val="0"/>
                        </a:spcBef>
                        <a:spcAft>
                          <a:spcPts val="0"/>
                        </a:spcAft>
                        <a:buNone/>
                      </a:pPr>
                      <a:r>
                        <a:rPr lang="en"/>
                        <a:t>0.16</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
                        <a:t>11...</a:t>
                      </a:r>
                      <a:endParaRPr/>
                    </a:p>
                  </a:txBody>
                  <a:tcPr marT="91425" marB="91425" marR="91425" marL="91425">
                    <a:solidFill>
                      <a:srgbClr val="CCCCCC"/>
                    </a:solidFill>
                  </a:tcPr>
                </a:tc>
              </a:tr>
              <a:tr h="378075">
                <a:tc>
                  <a:txBody>
                    <a:bodyPr/>
                    <a:lstStyle/>
                    <a:p>
                      <a:pPr indent="0" lvl="0" marL="0" rtl="0" algn="ctr">
                        <a:spcBef>
                          <a:spcPts val="0"/>
                        </a:spcBef>
                        <a:spcAft>
                          <a:spcPts val="0"/>
                        </a:spcAft>
                        <a:buNone/>
                      </a:pPr>
                      <a:r>
                        <a:rPr lang="en" sz="1800"/>
                        <a:t>円</a:t>
                      </a:r>
                      <a:endParaRPr sz="1800"/>
                    </a:p>
                  </a:txBody>
                  <a:tcPr marT="91425" marB="91425" marR="91425" marL="91425">
                    <a:solidFill>
                      <a:srgbClr val="CCCCCC"/>
                    </a:solidFill>
                  </a:tcPr>
                </a:tc>
                <a:tc>
                  <a:txBody>
                    <a:bodyPr/>
                    <a:lstStyle/>
                    <a:p>
                      <a:pPr indent="0" lvl="0" marL="0" rtl="0" algn="ctr">
                        <a:spcBef>
                          <a:spcPts val="0"/>
                        </a:spcBef>
                        <a:spcAft>
                          <a:spcPts val="0"/>
                        </a:spcAft>
                        <a:buNone/>
                      </a:pPr>
                      <a:r>
                        <a:rPr lang="en"/>
                        <a:t>0.15</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
                        <a:t>11...</a:t>
                      </a:r>
                      <a:endParaRPr/>
                    </a:p>
                  </a:txBody>
                  <a:tcPr marT="91425" marB="91425" marR="91425" marL="91425">
                    <a:solidFill>
                      <a:srgbClr val="CCCCCC"/>
                    </a:solidFill>
                  </a:tcPr>
                </a:tc>
              </a:tr>
            </a:tbl>
          </a:graphicData>
        </a:graphic>
      </p:graphicFrame>
      <p:sp>
        <p:nvSpPr>
          <p:cNvPr id="562" name="Google Shape;562;p54"/>
          <p:cNvSpPr/>
          <p:nvPr/>
        </p:nvSpPr>
        <p:spPr>
          <a:xfrm>
            <a:off x="5817250" y="43939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三</a:t>
            </a:r>
            <a:endParaRPr/>
          </a:p>
        </p:txBody>
      </p:sp>
      <p:sp>
        <p:nvSpPr>
          <p:cNvPr id="563" name="Google Shape;563;p54"/>
          <p:cNvSpPr/>
          <p:nvPr/>
        </p:nvSpPr>
        <p:spPr>
          <a:xfrm>
            <a:off x="6501875" y="43939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564" name="Google Shape;564;p54"/>
          <p:cNvSpPr/>
          <p:nvPr/>
        </p:nvSpPr>
        <p:spPr>
          <a:xfrm>
            <a:off x="7287450" y="4400200"/>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一</a:t>
            </a:r>
            <a:endParaRPr/>
          </a:p>
        </p:txBody>
      </p:sp>
      <p:sp>
        <p:nvSpPr>
          <p:cNvPr id="565" name="Google Shape;565;p54"/>
          <p:cNvSpPr/>
          <p:nvPr/>
        </p:nvSpPr>
        <p:spPr>
          <a:xfrm>
            <a:off x="8023525" y="4411543"/>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566" name="Google Shape;566;p54"/>
          <p:cNvSpPr/>
          <p:nvPr/>
        </p:nvSpPr>
        <p:spPr>
          <a:xfrm>
            <a:off x="8492275" y="4411543"/>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円</a:t>
            </a:r>
            <a:endParaRPr/>
          </a:p>
        </p:txBody>
      </p:sp>
      <p:sp>
        <p:nvSpPr>
          <p:cNvPr id="567" name="Google Shape;567;p54"/>
          <p:cNvSpPr/>
          <p:nvPr/>
        </p:nvSpPr>
        <p:spPr>
          <a:xfrm>
            <a:off x="6924141" y="2747442"/>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8" name="Google Shape;568;p54"/>
          <p:cNvCxnSpPr>
            <a:stCxn id="567" idx="2"/>
            <a:endCxn id="569" idx="0"/>
          </p:cNvCxnSpPr>
          <p:nvPr/>
        </p:nvCxnSpPr>
        <p:spPr>
          <a:xfrm flipH="1">
            <a:off x="6362091" y="3110742"/>
            <a:ext cx="743700" cy="416400"/>
          </a:xfrm>
          <a:prstGeom prst="straightConnector1">
            <a:avLst/>
          </a:prstGeom>
          <a:noFill/>
          <a:ln cap="flat" cmpd="sng" w="19050">
            <a:solidFill>
              <a:schemeClr val="dk2"/>
            </a:solidFill>
            <a:prstDash val="solid"/>
            <a:round/>
            <a:headEnd len="med" w="med" type="none"/>
            <a:tailEnd len="med" w="med" type="none"/>
          </a:ln>
        </p:spPr>
      </p:cxnSp>
      <p:cxnSp>
        <p:nvCxnSpPr>
          <p:cNvPr id="570" name="Google Shape;570;p54"/>
          <p:cNvCxnSpPr>
            <a:stCxn id="567" idx="2"/>
            <a:endCxn id="571" idx="0"/>
          </p:cNvCxnSpPr>
          <p:nvPr/>
        </p:nvCxnSpPr>
        <p:spPr>
          <a:xfrm>
            <a:off x="7105791" y="3110742"/>
            <a:ext cx="777900" cy="459000"/>
          </a:xfrm>
          <a:prstGeom prst="straightConnector1">
            <a:avLst/>
          </a:prstGeom>
          <a:noFill/>
          <a:ln cap="flat" cmpd="sng" w="19050">
            <a:solidFill>
              <a:schemeClr val="dk2"/>
            </a:solidFill>
            <a:prstDash val="solid"/>
            <a:round/>
            <a:headEnd len="med" w="med" type="none"/>
            <a:tailEnd len="med" w="med" type="none"/>
          </a:ln>
        </p:spPr>
      </p:cxnSp>
      <p:sp>
        <p:nvSpPr>
          <p:cNvPr id="572" name="Google Shape;572;p54"/>
          <p:cNvSpPr/>
          <p:nvPr/>
        </p:nvSpPr>
        <p:spPr>
          <a:xfrm>
            <a:off x="972450" y="3550600"/>
            <a:ext cx="187500" cy="4953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4"/>
          <p:cNvSpPr txBox="1"/>
          <p:nvPr/>
        </p:nvSpPr>
        <p:spPr>
          <a:xfrm>
            <a:off x="181727" y="3587285"/>
            <a:ext cx="8553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574" name="Google Shape;574;p54"/>
          <p:cNvSpPr txBox="1"/>
          <p:nvPr/>
        </p:nvSpPr>
        <p:spPr>
          <a:xfrm>
            <a:off x="63091" y="4276620"/>
            <a:ext cx="10371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575" name="Google Shape;575;p54"/>
          <p:cNvSpPr/>
          <p:nvPr/>
        </p:nvSpPr>
        <p:spPr>
          <a:xfrm>
            <a:off x="968150" y="4077525"/>
            <a:ext cx="187500" cy="7848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4"/>
          <p:cNvSpPr/>
          <p:nvPr/>
        </p:nvSpPr>
        <p:spPr>
          <a:xfrm>
            <a:off x="6180541" y="3527017"/>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6" name="Google Shape;576;p54"/>
          <p:cNvCxnSpPr>
            <a:stCxn id="569" idx="2"/>
            <a:endCxn id="562" idx="0"/>
          </p:cNvCxnSpPr>
          <p:nvPr/>
        </p:nvCxnSpPr>
        <p:spPr>
          <a:xfrm flipH="1">
            <a:off x="5998891" y="3890317"/>
            <a:ext cx="363300" cy="503700"/>
          </a:xfrm>
          <a:prstGeom prst="straightConnector1">
            <a:avLst/>
          </a:prstGeom>
          <a:noFill/>
          <a:ln cap="flat" cmpd="sng" w="19050">
            <a:solidFill>
              <a:schemeClr val="dk2"/>
            </a:solidFill>
            <a:prstDash val="solid"/>
            <a:round/>
            <a:headEnd len="med" w="med" type="none"/>
            <a:tailEnd len="med" w="med" type="none"/>
          </a:ln>
        </p:spPr>
      </p:cxnSp>
      <p:cxnSp>
        <p:nvCxnSpPr>
          <p:cNvPr id="577" name="Google Shape;577;p54"/>
          <p:cNvCxnSpPr>
            <a:stCxn id="569" idx="2"/>
            <a:endCxn id="563" idx="0"/>
          </p:cNvCxnSpPr>
          <p:nvPr/>
        </p:nvCxnSpPr>
        <p:spPr>
          <a:xfrm>
            <a:off x="6362191" y="3890317"/>
            <a:ext cx="321300" cy="503700"/>
          </a:xfrm>
          <a:prstGeom prst="straightConnector1">
            <a:avLst/>
          </a:prstGeom>
          <a:noFill/>
          <a:ln cap="flat" cmpd="sng" w="19050">
            <a:solidFill>
              <a:schemeClr val="dk2"/>
            </a:solidFill>
            <a:prstDash val="solid"/>
            <a:round/>
            <a:headEnd len="med" w="med" type="none"/>
            <a:tailEnd len="med" w="med" type="none"/>
          </a:ln>
        </p:spPr>
      </p:cxnSp>
      <p:sp>
        <p:nvSpPr>
          <p:cNvPr id="578" name="Google Shape;578;p54"/>
          <p:cNvSpPr txBox="1"/>
          <p:nvPr/>
        </p:nvSpPr>
        <p:spPr>
          <a:xfrm>
            <a:off x="7486800"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79" name="Google Shape;579;p54"/>
          <p:cNvSpPr txBox="1"/>
          <p:nvPr/>
        </p:nvSpPr>
        <p:spPr>
          <a:xfrm>
            <a:off x="6444025"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80" name="Google Shape;580;p54"/>
          <p:cNvSpPr txBox="1"/>
          <p:nvPr/>
        </p:nvSpPr>
        <p:spPr>
          <a:xfrm>
            <a:off x="5913713" y="39195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81" name="Google Shape;581;p54"/>
          <p:cNvSpPr txBox="1"/>
          <p:nvPr/>
        </p:nvSpPr>
        <p:spPr>
          <a:xfrm>
            <a:off x="6499288" y="39195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71" name="Google Shape;571;p54"/>
          <p:cNvSpPr/>
          <p:nvPr/>
        </p:nvSpPr>
        <p:spPr>
          <a:xfrm>
            <a:off x="7702166" y="3569717"/>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2" name="Google Shape;582;p54"/>
          <p:cNvCxnSpPr>
            <a:stCxn id="571" idx="2"/>
            <a:endCxn id="564" idx="0"/>
          </p:cNvCxnSpPr>
          <p:nvPr/>
        </p:nvCxnSpPr>
        <p:spPr>
          <a:xfrm flipH="1">
            <a:off x="7469216" y="3933017"/>
            <a:ext cx="414600" cy="467100"/>
          </a:xfrm>
          <a:prstGeom prst="straightConnector1">
            <a:avLst/>
          </a:prstGeom>
          <a:noFill/>
          <a:ln cap="flat" cmpd="sng" w="19050">
            <a:solidFill>
              <a:schemeClr val="dk2"/>
            </a:solidFill>
            <a:prstDash val="solid"/>
            <a:round/>
            <a:headEnd len="med" w="med" type="none"/>
            <a:tailEnd len="med" w="med" type="none"/>
          </a:ln>
        </p:spPr>
      </p:cxnSp>
      <p:sp>
        <p:nvSpPr>
          <p:cNvPr id="583" name="Google Shape;583;p54"/>
          <p:cNvSpPr txBox="1"/>
          <p:nvPr/>
        </p:nvSpPr>
        <p:spPr>
          <a:xfrm>
            <a:off x="7348331" y="3931241"/>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84" name="Google Shape;584;p54"/>
          <p:cNvSpPr/>
          <p:nvPr/>
        </p:nvSpPr>
        <p:spPr>
          <a:xfrm>
            <a:off x="7936175" y="4332756"/>
            <a:ext cx="1037100" cy="503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5" name="Google Shape;585;p54"/>
          <p:cNvCxnSpPr>
            <a:stCxn id="584" idx="0"/>
            <a:endCxn id="571" idx="2"/>
          </p:cNvCxnSpPr>
          <p:nvPr/>
        </p:nvCxnSpPr>
        <p:spPr>
          <a:xfrm rot="10800000">
            <a:off x="7883825" y="3933156"/>
            <a:ext cx="570900" cy="399600"/>
          </a:xfrm>
          <a:prstGeom prst="straightConnector1">
            <a:avLst/>
          </a:prstGeom>
          <a:noFill/>
          <a:ln cap="flat" cmpd="sng" w="19050">
            <a:solidFill>
              <a:schemeClr val="dk2"/>
            </a:solidFill>
            <a:prstDash val="solid"/>
            <a:round/>
            <a:headEnd len="med" w="med" type="none"/>
            <a:tailEnd len="med" w="med" type="none"/>
          </a:ln>
        </p:spPr>
      </p:cxnSp>
      <p:sp>
        <p:nvSpPr>
          <p:cNvPr id="586" name="Google Shape;586;p54"/>
          <p:cNvSpPr txBox="1"/>
          <p:nvPr/>
        </p:nvSpPr>
        <p:spPr>
          <a:xfrm>
            <a:off x="8182241" y="3907809"/>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Calculation Approach #1 (Shannon-Fano Coding)</a:t>
            </a:r>
            <a:endParaRPr/>
          </a:p>
        </p:txBody>
      </p:sp>
      <p:sp>
        <p:nvSpPr>
          <p:cNvPr id="592" name="Google Shape;592;p5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Count relative frequencies of all characters in a text.</a:t>
            </a:r>
            <a:endParaRPr/>
          </a:p>
          <a:p>
            <a:pPr indent="-342900" lvl="0" marL="457200" rtl="0" algn="l">
              <a:spcBef>
                <a:spcPts val="600"/>
              </a:spcBef>
              <a:spcAft>
                <a:spcPts val="0"/>
              </a:spcAft>
              <a:buSzPts val="1800"/>
              <a:buChar char="●"/>
            </a:pPr>
            <a:r>
              <a:rPr lang="en"/>
              <a:t>Split into ‘left’ and ‘right halves’ of roughly equal frequency.</a:t>
            </a:r>
            <a:endParaRPr/>
          </a:p>
          <a:p>
            <a:pPr indent="-342900" lvl="1" marL="914400" rtl="0" algn="l">
              <a:spcBef>
                <a:spcPts val="600"/>
              </a:spcBef>
              <a:spcAft>
                <a:spcPts val="0"/>
              </a:spcAft>
              <a:buSzPts val="1800"/>
              <a:buChar char="○"/>
            </a:pPr>
            <a:r>
              <a:rPr lang="en"/>
              <a:t>Left half gets a leading zero. Right half gets a leading one.</a:t>
            </a:r>
            <a:endParaRPr/>
          </a:p>
          <a:p>
            <a:pPr indent="-342900" lvl="1" marL="914400" rtl="0" algn="l">
              <a:spcBef>
                <a:spcPts val="600"/>
              </a:spcBef>
              <a:spcAft>
                <a:spcPts val="0"/>
              </a:spcAft>
              <a:buSzPts val="1800"/>
              <a:buChar char="○"/>
            </a:pPr>
            <a:r>
              <a:rPr lang="en"/>
              <a:t>Repeat.</a:t>
            </a:r>
            <a:endParaRPr/>
          </a:p>
          <a:p>
            <a:pPr indent="0" lvl="0" marL="0" marR="0" rtl="0" algn="l">
              <a:lnSpc>
                <a:spcPct val="100000"/>
              </a:lnSpc>
              <a:spcBef>
                <a:spcPts val="600"/>
              </a:spcBef>
              <a:spcAft>
                <a:spcPts val="0"/>
              </a:spcAft>
              <a:buNone/>
            </a:pPr>
            <a:r>
              <a:t/>
            </a:r>
            <a:endParaRPr/>
          </a:p>
        </p:txBody>
      </p:sp>
      <p:graphicFrame>
        <p:nvGraphicFramePr>
          <p:cNvPr id="593" name="Google Shape;593;p55"/>
          <p:cNvGraphicFramePr/>
          <p:nvPr/>
        </p:nvGraphicFramePr>
        <p:xfrm>
          <a:off x="1344150" y="2264900"/>
          <a:ext cx="3000000" cy="3000000"/>
        </p:xfrm>
        <a:graphic>
          <a:graphicData uri="http://schemas.openxmlformats.org/drawingml/2006/table">
            <a:tbl>
              <a:tblPr>
                <a:noFill/>
                <a:tableStyleId>{D8CA5710-A759-43C4-BC46-83B8DF341C93}</a:tableStyleId>
              </a:tblPr>
              <a:tblGrid>
                <a:gridCol w="1333125"/>
                <a:gridCol w="1333125"/>
                <a:gridCol w="1333125"/>
              </a:tblGrid>
              <a:tr h="378075">
                <a:tc>
                  <a:txBody>
                    <a:bodyPr/>
                    <a:lstStyle/>
                    <a:p>
                      <a:pPr indent="0" lvl="0" marL="0" rtl="0" algn="l">
                        <a:spcBef>
                          <a:spcPts val="0"/>
                        </a:spcBef>
                        <a:spcAft>
                          <a:spcPts val="0"/>
                        </a:spcAft>
                        <a:buNone/>
                      </a:pPr>
                      <a:r>
                        <a:rPr lang="en"/>
                        <a:t>Symbol</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c>
                  <a:txBody>
                    <a:bodyPr/>
                    <a:lstStyle/>
                    <a:p>
                      <a:pPr indent="0" lvl="0" marL="0" rtl="0" algn="l">
                        <a:spcBef>
                          <a:spcPts val="0"/>
                        </a:spcBef>
                        <a:spcAft>
                          <a:spcPts val="0"/>
                        </a:spcAft>
                        <a:buNone/>
                      </a:pPr>
                      <a:r>
                        <a:rPr lang="en"/>
                        <a:t>Code</a:t>
                      </a:r>
                      <a:endParaRPr/>
                    </a:p>
                  </a:txBody>
                  <a:tcPr marT="91425" marB="91425" marR="91425" marL="91425"/>
                </a:tc>
              </a:tr>
              <a:tr h="378075">
                <a:tc>
                  <a:txBody>
                    <a:bodyPr/>
                    <a:lstStyle/>
                    <a:p>
                      <a:pPr indent="0" lvl="0" marL="0" rtl="0" algn="ctr">
                        <a:spcBef>
                          <a:spcPts val="0"/>
                        </a:spcBef>
                        <a:spcAft>
                          <a:spcPts val="0"/>
                        </a:spcAft>
                        <a:buNone/>
                      </a:pPr>
                      <a:r>
                        <a:rPr lang="en" sz="1800">
                          <a:latin typeface="Calibri"/>
                          <a:ea typeface="Calibri"/>
                          <a:cs typeface="Calibri"/>
                          <a:sym typeface="Calibri"/>
                        </a:rPr>
                        <a:t>三</a:t>
                      </a:r>
                      <a:endParaRPr sz="1800">
                        <a:latin typeface="Calibri"/>
                        <a:ea typeface="Calibri"/>
                        <a:cs typeface="Calibri"/>
                        <a:sym typeface="Calibri"/>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0.35</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00</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点</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01</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一</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10</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四</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0.16</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110</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円</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0.15</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111</a:t>
                      </a:r>
                      <a:endParaRPr/>
                    </a:p>
                  </a:txBody>
                  <a:tcPr marT="91425" marB="91425" marR="91425" marL="91425">
                    <a:solidFill>
                      <a:srgbClr val="FFFFFF"/>
                    </a:solidFill>
                  </a:tcPr>
                </a:tc>
              </a:tr>
            </a:tbl>
          </a:graphicData>
        </a:graphic>
      </p:graphicFrame>
      <p:sp>
        <p:nvSpPr>
          <p:cNvPr id="594" name="Google Shape;594;p55"/>
          <p:cNvSpPr/>
          <p:nvPr/>
        </p:nvSpPr>
        <p:spPr>
          <a:xfrm>
            <a:off x="5817250" y="39367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三</a:t>
            </a:r>
            <a:endParaRPr/>
          </a:p>
        </p:txBody>
      </p:sp>
      <p:sp>
        <p:nvSpPr>
          <p:cNvPr id="595" name="Google Shape;595;p55"/>
          <p:cNvSpPr/>
          <p:nvPr/>
        </p:nvSpPr>
        <p:spPr>
          <a:xfrm>
            <a:off x="6501875" y="39367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596" name="Google Shape;596;p55"/>
          <p:cNvSpPr/>
          <p:nvPr/>
        </p:nvSpPr>
        <p:spPr>
          <a:xfrm>
            <a:off x="7287450" y="3943000"/>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一</a:t>
            </a:r>
            <a:endParaRPr/>
          </a:p>
        </p:txBody>
      </p:sp>
      <p:sp>
        <p:nvSpPr>
          <p:cNvPr id="597" name="Google Shape;597;p55"/>
          <p:cNvSpPr/>
          <p:nvPr/>
        </p:nvSpPr>
        <p:spPr>
          <a:xfrm>
            <a:off x="7967100" y="4534118"/>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598" name="Google Shape;598;p55"/>
          <p:cNvSpPr/>
          <p:nvPr/>
        </p:nvSpPr>
        <p:spPr>
          <a:xfrm>
            <a:off x="8597750" y="4534118"/>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円</a:t>
            </a:r>
            <a:endParaRPr/>
          </a:p>
        </p:txBody>
      </p:sp>
      <p:sp>
        <p:nvSpPr>
          <p:cNvPr id="599" name="Google Shape;599;p55"/>
          <p:cNvSpPr/>
          <p:nvPr/>
        </p:nvSpPr>
        <p:spPr>
          <a:xfrm>
            <a:off x="6924141" y="2290242"/>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55"/>
          <p:cNvCxnSpPr>
            <a:stCxn id="599" idx="2"/>
            <a:endCxn id="601" idx="0"/>
          </p:cNvCxnSpPr>
          <p:nvPr/>
        </p:nvCxnSpPr>
        <p:spPr>
          <a:xfrm flipH="1">
            <a:off x="6362091" y="2653542"/>
            <a:ext cx="743700" cy="416400"/>
          </a:xfrm>
          <a:prstGeom prst="straightConnector1">
            <a:avLst/>
          </a:prstGeom>
          <a:noFill/>
          <a:ln cap="flat" cmpd="sng" w="19050">
            <a:solidFill>
              <a:schemeClr val="dk2"/>
            </a:solidFill>
            <a:prstDash val="solid"/>
            <a:round/>
            <a:headEnd len="med" w="med" type="none"/>
            <a:tailEnd len="med" w="med" type="none"/>
          </a:ln>
        </p:spPr>
      </p:cxnSp>
      <p:cxnSp>
        <p:nvCxnSpPr>
          <p:cNvPr id="602" name="Google Shape;602;p55"/>
          <p:cNvCxnSpPr>
            <a:stCxn id="599" idx="2"/>
            <a:endCxn id="603" idx="0"/>
          </p:cNvCxnSpPr>
          <p:nvPr/>
        </p:nvCxnSpPr>
        <p:spPr>
          <a:xfrm>
            <a:off x="7105791" y="2653542"/>
            <a:ext cx="777900" cy="459000"/>
          </a:xfrm>
          <a:prstGeom prst="straightConnector1">
            <a:avLst/>
          </a:prstGeom>
          <a:noFill/>
          <a:ln cap="flat" cmpd="sng" w="19050">
            <a:solidFill>
              <a:schemeClr val="dk2"/>
            </a:solidFill>
            <a:prstDash val="solid"/>
            <a:round/>
            <a:headEnd len="med" w="med" type="none"/>
            <a:tailEnd len="med" w="med" type="none"/>
          </a:ln>
        </p:spPr>
      </p:cxnSp>
      <p:sp>
        <p:nvSpPr>
          <p:cNvPr id="601" name="Google Shape;601;p55"/>
          <p:cNvSpPr/>
          <p:nvPr/>
        </p:nvSpPr>
        <p:spPr>
          <a:xfrm>
            <a:off x="6180541" y="3069817"/>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4" name="Google Shape;604;p55"/>
          <p:cNvCxnSpPr>
            <a:stCxn id="601" idx="2"/>
            <a:endCxn id="594" idx="0"/>
          </p:cNvCxnSpPr>
          <p:nvPr/>
        </p:nvCxnSpPr>
        <p:spPr>
          <a:xfrm flipH="1">
            <a:off x="5998891" y="3433117"/>
            <a:ext cx="363300" cy="503700"/>
          </a:xfrm>
          <a:prstGeom prst="straightConnector1">
            <a:avLst/>
          </a:prstGeom>
          <a:noFill/>
          <a:ln cap="flat" cmpd="sng" w="19050">
            <a:solidFill>
              <a:schemeClr val="dk2"/>
            </a:solidFill>
            <a:prstDash val="solid"/>
            <a:round/>
            <a:headEnd len="med" w="med" type="none"/>
            <a:tailEnd len="med" w="med" type="none"/>
          </a:ln>
        </p:spPr>
      </p:cxnSp>
      <p:cxnSp>
        <p:nvCxnSpPr>
          <p:cNvPr id="605" name="Google Shape;605;p55"/>
          <p:cNvCxnSpPr>
            <a:stCxn id="601" idx="2"/>
            <a:endCxn id="595" idx="0"/>
          </p:cNvCxnSpPr>
          <p:nvPr/>
        </p:nvCxnSpPr>
        <p:spPr>
          <a:xfrm>
            <a:off x="6362191" y="3433117"/>
            <a:ext cx="321300" cy="503700"/>
          </a:xfrm>
          <a:prstGeom prst="straightConnector1">
            <a:avLst/>
          </a:prstGeom>
          <a:noFill/>
          <a:ln cap="flat" cmpd="sng" w="19050">
            <a:solidFill>
              <a:schemeClr val="dk2"/>
            </a:solidFill>
            <a:prstDash val="solid"/>
            <a:round/>
            <a:headEnd len="med" w="med" type="none"/>
            <a:tailEnd len="med" w="med" type="none"/>
          </a:ln>
        </p:spPr>
      </p:cxnSp>
      <p:sp>
        <p:nvSpPr>
          <p:cNvPr id="606" name="Google Shape;606;p55"/>
          <p:cNvSpPr txBox="1"/>
          <p:nvPr/>
        </p:nvSpPr>
        <p:spPr>
          <a:xfrm>
            <a:off x="7486800" y="26007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07" name="Google Shape;607;p55"/>
          <p:cNvSpPr txBox="1"/>
          <p:nvPr/>
        </p:nvSpPr>
        <p:spPr>
          <a:xfrm>
            <a:off x="6444025" y="26007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608" name="Google Shape;608;p55"/>
          <p:cNvSpPr txBox="1"/>
          <p:nvPr/>
        </p:nvSpPr>
        <p:spPr>
          <a:xfrm>
            <a:off x="5913713" y="34623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609" name="Google Shape;609;p55"/>
          <p:cNvSpPr txBox="1"/>
          <p:nvPr/>
        </p:nvSpPr>
        <p:spPr>
          <a:xfrm>
            <a:off x="6499288" y="34623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03" name="Google Shape;603;p55"/>
          <p:cNvSpPr/>
          <p:nvPr/>
        </p:nvSpPr>
        <p:spPr>
          <a:xfrm>
            <a:off x="7702166" y="3112517"/>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0" name="Google Shape;610;p55"/>
          <p:cNvCxnSpPr>
            <a:stCxn id="603" idx="2"/>
            <a:endCxn id="596" idx="0"/>
          </p:cNvCxnSpPr>
          <p:nvPr/>
        </p:nvCxnSpPr>
        <p:spPr>
          <a:xfrm flipH="1">
            <a:off x="7469216" y="3475817"/>
            <a:ext cx="414600" cy="467100"/>
          </a:xfrm>
          <a:prstGeom prst="straightConnector1">
            <a:avLst/>
          </a:prstGeom>
          <a:noFill/>
          <a:ln cap="flat" cmpd="sng" w="19050">
            <a:solidFill>
              <a:schemeClr val="dk2"/>
            </a:solidFill>
            <a:prstDash val="solid"/>
            <a:round/>
            <a:headEnd len="med" w="med" type="none"/>
            <a:tailEnd len="med" w="med" type="none"/>
          </a:ln>
        </p:spPr>
      </p:cxnSp>
      <p:sp>
        <p:nvSpPr>
          <p:cNvPr id="611" name="Google Shape;611;p55"/>
          <p:cNvSpPr txBox="1"/>
          <p:nvPr/>
        </p:nvSpPr>
        <p:spPr>
          <a:xfrm>
            <a:off x="7348331" y="3474041"/>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612" name="Google Shape;612;p55"/>
          <p:cNvCxnSpPr>
            <a:stCxn id="613" idx="0"/>
            <a:endCxn id="603" idx="2"/>
          </p:cNvCxnSpPr>
          <p:nvPr/>
        </p:nvCxnSpPr>
        <p:spPr>
          <a:xfrm rot="10800000">
            <a:off x="7883699" y="3475680"/>
            <a:ext cx="580200" cy="433200"/>
          </a:xfrm>
          <a:prstGeom prst="straightConnector1">
            <a:avLst/>
          </a:prstGeom>
          <a:noFill/>
          <a:ln cap="flat" cmpd="sng" w="19050">
            <a:solidFill>
              <a:schemeClr val="dk2"/>
            </a:solidFill>
            <a:prstDash val="solid"/>
            <a:round/>
            <a:headEnd len="med" w="med" type="none"/>
            <a:tailEnd len="med" w="med" type="none"/>
          </a:ln>
        </p:spPr>
      </p:cxnSp>
      <p:sp>
        <p:nvSpPr>
          <p:cNvPr id="613" name="Google Shape;613;p55"/>
          <p:cNvSpPr/>
          <p:nvPr/>
        </p:nvSpPr>
        <p:spPr>
          <a:xfrm>
            <a:off x="8282249" y="3908880"/>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5"/>
          <p:cNvSpPr txBox="1"/>
          <p:nvPr/>
        </p:nvSpPr>
        <p:spPr>
          <a:xfrm>
            <a:off x="8182241" y="3450609"/>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615" name="Google Shape;615;p55"/>
          <p:cNvCxnSpPr>
            <a:stCxn id="613" idx="2"/>
            <a:endCxn id="597" idx="0"/>
          </p:cNvCxnSpPr>
          <p:nvPr/>
        </p:nvCxnSpPr>
        <p:spPr>
          <a:xfrm flipH="1">
            <a:off x="8148899" y="4272180"/>
            <a:ext cx="315000" cy="261900"/>
          </a:xfrm>
          <a:prstGeom prst="straightConnector1">
            <a:avLst/>
          </a:prstGeom>
          <a:noFill/>
          <a:ln cap="flat" cmpd="sng" w="19050">
            <a:solidFill>
              <a:schemeClr val="dk2"/>
            </a:solidFill>
            <a:prstDash val="solid"/>
            <a:round/>
            <a:headEnd len="med" w="med" type="none"/>
            <a:tailEnd len="med" w="med" type="none"/>
          </a:ln>
        </p:spPr>
      </p:cxnSp>
      <p:cxnSp>
        <p:nvCxnSpPr>
          <p:cNvPr id="616" name="Google Shape;616;p55"/>
          <p:cNvCxnSpPr>
            <a:stCxn id="613" idx="2"/>
            <a:endCxn id="598" idx="0"/>
          </p:cNvCxnSpPr>
          <p:nvPr/>
        </p:nvCxnSpPr>
        <p:spPr>
          <a:xfrm>
            <a:off x="8463899" y="4272180"/>
            <a:ext cx="315600" cy="261900"/>
          </a:xfrm>
          <a:prstGeom prst="straightConnector1">
            <a:avLst/>
          </a:prstGeom>
          <a:noFill/>
          <a:ln cap="flat" cmpd="sng" w="19050">
            <a:solidFill>
              <a:schemeClr val="dk2"/>
            </a:solidFill>
            <a:prstDash val="solid"/>
            <a:round/>
            <a:headEnd len="med" w="med" type="none"/>
            <a:tailEnd len="med" w="med" type="none"/>
          </a:ln>
        </p:spPr>
      </p:cxnSp>
      <p:sp>
        <p:nvSpPr>
          <p:cNvPr id="617" name="Google Shape;617;p55"/>
          <p:cNvSpPr txBox="1"/>
          <p:nvPr/>
        </p:nvSpPr>
        <p:spPr>
          <a:xfrm>
            <a:off x="8029077" y="415368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618" name="Google Shape;618;p55"/>
          <p:cNvSpPr txBox="1"/>
          <p:nvPr/>
        </p:nvSpPr>
        <p:spPr>
          <a:xfrm>
            <a:off x="8605052" y="415368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Code Calculation Approach #1 (Shannon-Fano Coding)</a:t>
            </a:r>
            <a:endParaRPr/>
          </a:p>
        </p:txBody>
      </p:sp>
      <p:sp>
        <p:nvSpPr>
          <p:cNvPr id="624" name="Google Shape;624;p5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Shannon-Fano coding is NOT optimal. Does a good job, but possible to find ‘better’ codes (see CS170).</a:t>
            </a:r>
            <a:endParaRPr/>
          </a:p>
          <a:p>
            <a:pPr indent="-342900" lvl="0" marL="457200" marR="0" rtl="0" algn="l">
              <a:lnSpc>
                <a:spcPct val="100000"/>
              </a:lnSpc>
              <a:spcBef>
                <a:spcPts val="600"/>
              </a:spcBef>
              <a:spcAft>
                <a:spcPts val="0"/>
              </a:spcAft>
              <a:buSzPts val="1800"/>
              <a:buChar char="●"/>
            </a:pPr>
            <a:r>
              <a:rPr lang="en"/>
              <a:t>Optimal solution assigned (and solved) as alternative to a final exam: </a:t>
            </a:r>
            <a:r>
              <a:rPr lang="en" u="sng">
                <a:solidFill>
                  <a:schemeClr val="hlink"/>
                </a:solidFill>
                <a:hlinkClick r:id="rId3"/>
              </a:rPr>
              <a:t>http://www.huffmancoding.com/my-uncle/scientific-american</a:t>
            </a:r>
            <a:endParaRPr/>
          </a:p>
          <a:p>
            <a:pPr indent="0" lvl="0" marL="0" marR="0" rtl="0" algn="l">
              <a:lnSpc>
                <a:spcPct val="100000"/>
              </a:lnSpc>
              <a:spcBef>
                <a:spcPts val="600"/>
              </a:spcBef>
              <a:spcAft>
                <a:spcPts val="0"/>
              </a:spcAft>
              <a:buNone/>
            </a:pPr>
            <a:r>
              <a:t/>
            </a:r>
            <a:endParaRPr sz="2200"/>
          </a:p>
        </p:txBody>
      </p:sp>
      <p:graphicFrame>
        <p:nvGraphicFramePr>
          <p:cNvPr id="625" name="Google Shape;625;p56"/>
          <p:cNvGraphicFramePr/>
          <p:nvPr/>
        </p:nvGraphicFramePr>
        <p:xfrm>
          <a:off x="1344150" y="2294631"/>
          <a:ext cx="3000000" cy="3000000"/>
        </p:xfrm>
        <a:graphic>
          <a:graphicData uri="http://schemas.openxmlformats.org/drawingml/2006/table">
            <a:tbl>
              <a:tblPr>
                <a:noFill/>
                <a:tableStyleId>{D8CA5710-A759-43C4-BC46-83B8DF341C93}</a:tableStyleId>
              </a:tblPr>
              <a:tblGrid>
                <a:gridCol w="1333125"/>
                <a:gridCol w="1333125"/>
                <a:gridCol w="1333125"/>
              </a:tblGrid>
              <a:tr h="378075">
                <a:tc>
                  <a:txBody>
                    <a:bodyPr/>
                    <a:lstStyle/>
                    <a:p>
                      <a:pPr indent="0" lvl="0" marL="0" rtl="0" algn="l">
                        <a:spcBef>
                          <a:spcPts val="0"/>
                        </a:spcBef>
                        <a:spcAft>
                          <a:spcPts val="0"/>
                        </a:spcAft>
                        <a:buNone/>
                      </a:pPr>
                      <a:r>
                        <a:rPr lang="en"/>
                        <a:t>Symbol</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c>
                  <a:txBody>
                    <a:bodyPr/>
                    <a:lstStyle/>
                    <a:p>
                      <a:pPr indent="0" lvl="0" marL="0" rtl="0" algn="l">
                        <a:spcBef>
                          <a:spcPts val="0"/>
                        </a:spcBef>
                        <a:spcAft>
                          <a:spcPts val="0"/>
                        </a:spcAft>
                        <a:buNone/>
                      </a:pPr>
                      <a:r>
                        <a:rPr lang="en"/>
                        <a:t>Code</a:t>
                      </a:r>
                      <a:endParaRPr/>
                    </a:p>
                  </a:txBody>
                  <a:tcPr marT="91425" marB="91425" marR="91425" marL="91425"/>
                </a:tc>
              </a:tr>
              <a:tr h="378075">
                <a:tc>
                  <a:txBody>
                    <a:bodyPr/>
                    <a:lstStyle/>
                    <a:p>
                      <a:pPr indent="0" lvl="0" marL="0" rtl="0" algn="ctr">
                        <a:spcBef>
                          <a:spcPts val="0"/>
                        </a:spcBef>
                        <a:spcAft>
                          <a:spcPts val="0"/>
                        </a:spcAft>
                        <a:buNone/>
                      </a:pPr>
                      <a:r>
                        <a:rPr lang="en" sz="1800">
                          <a:latin typeface="Calibri"/>
                          <a:ea typeface="Calibri"/>
                          <a:cs typeface="Calibri"/>
                          <a:sym typeface="Calibri"/>
                        </a:rPr>
                        <a:t>三</a:t>
                      </a:r>
                      <a:endParaRPr sz="1800">
                        <a:latin typeface="Calibri"/>
                        <a:ea typeface="Calibri"/>
                        <a:cs typeface="Calibri"/>
                        <a:sym typeface="Calibri"/>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0.35</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00</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点</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01</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一</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10</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四</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0.16</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110</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円</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0.15</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111</a:t>
                      </a:r>
                      <a:endParaRPr/>
                    </a:p>
                  </a:txBody>
                  <a:tcPr marT="91425" marB="91425" marR="91425" marL="91425">
                    <a:solidFill>
                      <a:srgbClr val="FFFFFF"/>
                    </a:solidFill>
                  </a:tcPr>
                </a:tc>
              </a:tr>
            </a:tbl>
          </a:graphicData>
        </a:graphic>
      </p:graphicFrame>
      <p:sp>
        <p:nvSpPr>
          <p:cNvPr id="626" name="Google Shape;626;p56"/>
          <p:cNvSpPr/>
          <p:nvPr/>
        </p:nvSpPr>
        <p:spPr>
          <a:xfrm>
            <a:off x="5817250" y="3966456"/>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三</a:t>
            </a:r>
            <a:endParaRPr/>
          </a:p>
        </p:txBody>
      </p:sp>
      <p:sp>
        <p:nvSpPr>
          <p:cNvPr id="627" name="Google Shape;627;p56"/>
          <p:cNvSpPr/>
          <p:nvPr/>
        </p:nvSpPr>
        <p:spPr>
          <a:xfrm>
            <a:off x="6501875" y="3966456"/>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628" name="Google Shape;628;p56"/>
          <p:cNvSpPr/>
          <p:nvPr/>
        </p:nvSpPr>
        <p:spPr>
          <a:xfrm>
            <a:off x="7287450" y="3972731"/>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一</a:t>
            </a:r>
            <a:endParaRPr/>
          </a:p>
        </p:txBody>
      </p:sp>
      <p:sp>
        <p:nvSpPr>
          <p:cNvPr id="629" name="Google Shape;629;p56"/>
          <p:cNvSpPr/>
          <p:nvPr/>
        </p:nvSpPr>
        <p:spPr>
          <a:xfrm>
            <a:off x="7967100" y="456384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630" name="Google Shape;630;p56"/>
          <p:cNvSpPr/>
          <p:nvPr/>
        </p:nvSpPr>
        <p:spPr>
          <a:xfrm>
            <a:off x="8597750" y="456384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円</a:t>
            </a:r>
            <a:endParaRPr/>
          </a:p>
        </p:txBody>
      </p:sp>
      <p:sp>
        <p:nvSpPr>
          <p:cNvPr id="631" name="Google Shape;631;p56"/>
          <p:cNvSpPr/>
          <p:nvPr/>
        </p:nvSpPr>
        <p:spPr>
          <a:xfrm>
            <a:off x="6924141" y="2319973"/>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56"/>
          <p:cNvCxnSpPr>
            <a:stCxn id="631" idx="2"/>
            <a:endCxn id="633" idx="0"/>
          </p:cNvCxnSpPr>
          <p:nvPr/>
        </p:nvCxnSpPr>
        <p:spPr>
          <a:xfrm flipH="1">
            <a:off x="6362091" y="2683273"/>
            <a:ext cx="743700" cy="416400"/>
          </a:xfrm>
          <a:prstGeom prst="straightConnector1">
            <a:avLst/>
          </a:prstGeom>
          <a:noFill/>
          <a:ln cap="flat" cmpd="sng" w="19050">
            <a:solidFill>
              <a:schemeClr val="dk2"/>
            </a:solidFill>
            <a:prstDash val="solid"/>
            <a:round/>
            <a:headEnd len="med" w="med" type="none"/>
            <a:tailEnd len="med" w="med" type="none"/>
          </a:ln>
        </p:spPr>
      </p:cxnSp>
      <p:cxnSp>
        <p:nvCxnSpPr>
          <p:cNvPr id="634" name="Google Shape;634;p56"/>
          <p:cNvCxnSpPr>
            <a:stCxn id="631" idx="2"/>
            <a:endCxn id="635" idx="0"/>
          </p:cNvCxnSpPr>
          <p:nvPr/>
        </p:nvCxnSpPr>
        <p:spPr>
          <a:xfrm>
            <a:off x="7105791" y="2683273"/>
            <a:ext cx="777900" cy="459000"/>
          </a:xfrm>
          <a:prstGeom prst="straightConnector1">
            <a:avLst/>
          </a:prstGeom>
          <a:noFill/>
          <a:ln cap="flat" cmpd="sng" w="19050">
            <a:solidFill>
              <a:schemeClr val="dk2"/>
            </a:solidFill>
            <a:prstDash val="solid"/>
            <a:round/>
            <a:headEnd len="med" w="med" type="none"/>
            <a:tailEnd len="med" w="med" type="none"/>
          </a:ln>
        </p:spPr>
      </p:cxnSp>
      <p:sp>
        <p:nvSpPr>
          <p:cNvPr id="633" name="Google Shape;633;p56"/>
          <p:cNvSpPr/>
          <p:nvPr/>
        </p:nvSpPr>
        <p:spPr>
          <a:xfrm>
            <a:off x="6180541" y="3099548"/>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6" name="Google Shape;636;p56"/>
          <p:cNvCxnSpPr>
            <a:stCxn id="633" idx="2"/>
            <a:endCxn id="626" idx="0"/>
          </p:cNvCxnSpPr>
          <p:nvPr/>
        </p:nvCxnSpPr>
        <p:spPr>
          <a:xfrm flipH="1">
            <a:off x="5998891" y="3462848"/>
            <a:ext cx="363300" cy="503700"/>
          </a:xfrm>
          <a:prstGeom prst="straightConnector1">
            <a:avLst/>
          </a:prstGeom>
          <a:noFill/>
          <a:ln cap="flat" cmpd="sng" w="19050">
            <a:solidFill>
              <a:schemeClr val="dk2"/>
            </a:solidFill>
            <a:prstDash val="solid"/>
            <a:round/>
            <a:headEnd len="med" w="med" type="none"/>
            <a:tailEnd len="med" w="med" type="none"/>
          </a:ln>
        </p:spPr>
      </p:cxnSp>
      <p:cxnSp>
        <p:nvCxnSpPr>
          <p:cNvPr id="637" name="Google Shape;637;p56"/>
          <p:cNvCxnSpPr>
            <a:stCxn id="633" idx="2"/>
            <a:endCxn id="627" idx="0"/>
          </p:cNvCxnSpPr>
          <p:nvPr/>
        </p:nvCxnSpPr>
        <p:spPr>
          <a:xfrm>
            <a:off x="6362191" y="3462848"/>
            <a:ext cx="321300" cy="503700"/>
          </a:xfrm>
          <a:prstGeom prst="straightConnector1">
            <a:avLst/>
          </a:prstGeom>
          <a:noFill/>
          <a:ln cap="flat" cmpd="sng" w="19050">
            <a:solidFill>
              <a:schemeClr val="dk2"/>
            </a:solidFill>
            <a:prstDash val="solid"/>
            <a:round/>
            <a:headEnd len="med" w="med" type="none"/>
            <a:tailEnd len="med" w="med" type="none"/>
          </a:ln>
        </p:spPr>
      </p:cxnSp>
      <p:sp>
        <p:nvSpPr>
          <p:cNvPr id="638" name="Google Shape;638;p56"/>
          <p:cNvSpPr txBox="1"/>
          <p:nvPr/>
        </p:nvSpPr>
        <p:spPr>
          <a:xfrm>
            <a:off x="7486800" y="2630506"/>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39" name="Google Shape;639;p56"/>
          <p:cNvSpPr txBox="1"/>
          <p:nvPr/>
        </p:nvSpPr>
        <p:spPr>
          <a:xfrm>
            <a:off x="6444025" y="2630506"/>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640" name="Google Shape;640;p56"/>
          <p:cNvSpPr txBox="1"/>
          <p:nvPr/>
        </p:nvSpPr>
        <p:spPr>
          <a:xfrm>
            <a:off x="5913713" y="3492056"/>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641" name="Google Shape;641;p56"/>
          <p:cNvSpPr txBox="1"/>
          <p:nvPr/>
        </p:nvSpPr>
        <p:spPr>
          <a:xfrm>
            <a:off x="6499288" y="3492056"/>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35" name="Google Shape;635;p56"/>
          <p:cNvSpPr/>
          <p:nvPr/>
        </p:nvSpPr>
        <p:spPr>
          <a:xfrm>
            <a:off x="7702166" y="3142248"/>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2" name="Google Shape;642;p56"/>
          <p:cNvCxnSpPr>
            <a:stCxn id="635" idx="2"/>
            <a:endCxn id="628" idx="0"/>
          </p:cNvCxnSpPr>
          <p:nvPr/>
        </p:nvCxnSpPr>
        <p:spPr>
          <a:xfrm flipH="1">
            <a:off x="7469216" y="3505548"/>
            <a:ext cx="414600" cy="467100"/>
          </a:xfrm>
          <a:prstGeom prst="straightConnector1">
            <a:avLst/>
          </a:prstGeom>
          <a:noFill/>
          <a:ln cap="flat" cmpd="sng" w="19050">
            <a:solidFill>
              <a:schemeClr val="dk2"/>
            </a:solidFill>
            <a:prstDash val="solid"/>
            <a:round/>
            <a:headEnd len="med" w="med" type="none"/>
            <a:tailEnd len="med" w="med" type="none"/>
          </a:ln>
        </p:spPr>
      </p:cxnSp>
      <p:sp>
        <p:nvSpPr>
          <p:cNvPr id="643" name="Google Shape;643;p56"/>
          <p:cNvSpPr txBox="1"/>
          <p:nvPr/>
        </p:nvSpPr>
        <p:spPr>
          <a:xfrm>
            <a:off x="7348331" y="350377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644" name="Google Shape;644;p56"/>
          <p:cNvCxnSpPr>
            <a:stCxn id="645" idx="0"/>
            <a:endCxn id="635" idx="2"/>
          </p:cNvCxnSpPr>
          <p:nvPr/>
        </p:nvCxnSpPr>
        <p:spPr>
          <a:xfrm rot="10800000">
            <a:off x="7883699" y="3505411"/>
            <a:ext cx="580200" cy="433200"/>
          </a:xfrm>
          <a:prstGeom prst="straightConnector1">
            <a:avLst/>
          </a:prstGeom>
          <a:noFill/>
          <a:ln cap="flat" cmpd="sng" w="19050">
            <a:solidFill>
              <a:schemeClr val="dk2"/>
            </a:solidFill>
            <a:prstDash val="solid"/>
            <a:round/>
            <a:headEnd len="med" w="med" type="none"/>
            <a:tailEnd len="med" w="med" type="none"/>
          </a:ln>
        </p:spPr>
      </p:cxnSp>
      <p:sp>
        <p:nvSpPr>
          <p:cNvPr id="645" name="Google Shape;645;p56"/>
          <p:cNvSpPr/>
          <p:nvPr/>
        </p:nvSpPr>
        <p:spPr>
          <a:xfrm>
            <a:off x="8282249" y="3938611"/>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6"/>
          <p:cNvSpPr txBox="1"/>
          <p:nvPr/>
        </p:nvSpPr>
        <p:spPr>
          <a:xfrm>
            <a:off x="8182241" y="3480340"/>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647" name="Google Shape;647;p56"/>
          <p:cNvCxnSpPr>
            <a:stCxn id="645" idx="2"/>
            <a:endCxn id="629" idx="0"/>
          </p:cNvCxnSpPr>
          <p:nvPr/>
        </p:nvCxnSpPr>
        <p:spPr>
          <a:xfrm flipH="1">
            <a:off x="8148899" y="4301911"/>
            <a:ext cx="315000" cy="261900"/>
          </a:xfrm>
          <a:prstGeom prst="straightConnector1">
            <a:avLst/>
          </a:prstGeom>
          <a:noFill/>
          <a:ln cap="flat" cmpd="sng" w="19050">
            <a:solidFill>
              <a:schemeClr val="dk2"/>
            </a:solidFill>
            <a:prstDash val="solid"/>
            <a:round/>
            <a:headEnd len="med" w="med" type="none"/>
            <a:tailEnd len="med" w="med" type="none"/>
          </a:ln>
        </p:spPr>
      </p:cxnSp>
      <p:cxnSp>
        <p:nvCxnSpPr>
          <p:cNvPr id="648" name="Google Shape;648;p56"/>
          <p:cNvCxnSpPr>
            <a:stCxn id="645" idx="2"/>
            <a:endCxn id="630" idx="0"/>
          </p:cNvCxnSpPr>
          <p:nvPr/>
        </p:nvCxnSpPr>
        <p:spPr>
          <a:xfrm>
            <a:off x="8463899" y="4301911"/>
            <a:ext cx="315600" cy="261900"/>
          </a:xfrm>
          <a:prstGeom prst="straightConnector1">
            <a:avLst/>
          </a:prstGeom>
          <a:noFill/>
          <a:ln cap="flat" cmpd="sng" w="19050">
            <a:solidFill>
              <a:schemeClr val="dk2"/>
            </a:solidFill>
            <a:prstDash val="solid"/>
            <a:round/>
            <a:headEnd len="med" w="med" type="none"/>
            <a:tailEnd len="med" w="med" type="none"/>
          </a:ln>
        </p:spPr>
      </p:cxnSp>
      <p:sp>
        <p:nvSpPr>
          <p:cNvPr id="649" name="Google Shape;649;p56"/>
          <p:cNvSpPr txBox="1"/>
          <p:nvPr/>
        </p:nvSpPr>
        <p:spPr>
          <a:xfrm>
            <a:off x="8029077" y="4183414"/>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650" name="Google Shape;650;p56"/>
          <p:cNvSpPr txBox="1"/>
          <p:nvPr/>
        </p:nvSpPr>
        <p:spPr>
          <a:xfrm>
            <a:off x="8605052" y="4183414"/>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651" name="Google Shape;651;p56"/>
          <p:cNvCxnSpPr/>
          <p:nvPr/>
        </p:nvCxnSpPr>
        <p:spPr>
          <a:xfrm>
            <a:off x="1355225" y="2358950"/>
            <a:ext cx="7568700" cy="2472600"/>
          </a:xfrm>
          <a:prstGeom prst="straightConnector1">
            <a:avLst/>
          </a:prstGeom>
          <a:noFill/>
          <a:ln cap="flat" cmpd="sng" w="28575">
            <a:solidFill>
              <a:srgbClr val="BE0712"/>
            </a:solidFill>
            <a:prstDash val="solid"/>
            <a:round/>
            <a:headEnd len="med" w="med" type="none"/>
            <a:tailEnd len="med" w="med" type="none"/>
          </a:ln>
        </p:spPr>
      </p:cxnSp>
      <p:cxnSp>
        <p:nvCxnSpPr>
          <p:cNvPr id="652" name="Google Shape;652;p56"/>
          <p:cNvCxnSpPr/>
          <p:nvPr/>
        </p:nvCxnSpPr>
        <p:spPr>
          <a:xfrm flipH="1" rot="10800000">
            <a:off x="1394850" y="2351150"/>
            <a:ext cx="7465500" cy="2551800"/>
          </a:xfrm>
          <a:prstGeom prst="straightConnector1">
            <a:avLst/>
          </a:prstGeom>
          <a:noFill/>
          <a:ln cap="flat" cmpd="sng" w="28575">
            <a:solidFill>
              <a:srgbClr val="BE0712"/>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38, CS61B, </a:t>
            </a:r>
            <a:r>
              <a:rPr lang="en"/>
              <a:t>Spring 2024</a:t>
            </a:r>
            <a:endParaRPr/>
          </a:p>
        </p:txBody>
      </p:sp>
      <p:sp>
        <p:nvSpPr>
          <p:cNvPr id="658" name="Google Shape;658;p5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Today’s Goal: Compression</a:t>
            </a:r>
            <a:endParaRPr>
              <a:solidFill>
                <a:schemeClr val="dk2"/>
              </a:solidFill>
            </a:endParaRPr>
          </a:p>
          <a:p>
            <a:pPr indent="0" lvl="0" marL="0" rtl="0" algn="l">
              <a:spcBef>
                <a:spcPts val="600"/>
              </a:spcBef>
              <a:spcAft>
                <a:spcPts val="0"/>
              </a:spcAft>
              <a:buNone/>
            </a:pPr>
            <a:r>
              <a:rPr lang="en">
                <a:solidFill>
                  <a:schemeClr val="dk2"/>
                </a:solidFill>
              </a:rPr>
              <a:t>Information Theory</a:t>
            </a:r>
            <a:endParaRPr>
              <a:solidFill>
                <a:schemeClr val="dk2"/>
              </a:solidFill>
            </a:endParaRPr>
          </a:p>
          <a:p>
            <a:pPr indent="0" lvl="0" marL="0" rtl="0" algn="l">
              <a:spcBef>
                <a:spcPts val="600"/>
              </a:spcBef>
              <a:spcAft>
                <a:spcPts val="0"/>
              </a:spcAft>
              <a:buNone/>
            </a:pPr>
            <a:r>
              <a:rPr lang="en">
                <a:solidFill>
                  <a:schemeClr val="dk2"/>
                </a:solidFill>
              </a:rPr>
              <a:t>Prefix Free Codes</a:t>
            </a:r>
            <a:endParaRPr>
              <a:solidFill>
                <a:schemeClr val="dk2"/>
              </a:solidFill>
            </a:endParaRPr>
          </a:p>
          <a:p>
            <a:pPr indent="0" lvl="0" marL="0" rtl="0" algn="l">
              <a:spcBef>
                <a:spcPts val="600"/>
              </a:spcBef>
              <a:spcAft>
                <a:spcPts val="0"/>
              </a:spcAft>
              <a:buNone/>
            </a:pPr>
            <a:r>
              <a:rPr lang="en">
                <a:solidFill>
                  <a:schemeClr val="dk2"/>
                </a:solidFill>
              </a:rPr>
              <a:t>Shannon Fano Codes</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Huffman Coding</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Core Idea</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Data Structures for Huffman Coding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Huffman Coding in Practice</a:t>
            </a:r>
            <a:endParaRPr>
              <a:solidFill>
                <a:schemeClr val="dk2"/>
              </a:solidFill>
            </a:endParaRPr>
          </a:p>
          <a:p>
            <a:pPr indent="0" lvl="0" marL="0" rtl="0" algn="l">
              <a:spcBef>
                <a:spcPts val="600"/>
              </a:spcBef>
              <a:spcAft>
                <a:spcPts val="0"/>
              </a:spcAft>
              <a:buNone/>
            </a:pPr>
            <a:r>
              <a:rPr lang="en">
                <a:solidFill>
                  <a:schemeClr val="dk2"/>
                </a:solidFill>
              </a:rPr>
              <a:t>Compression Theory</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Compression Ratios</a:t>
            </a:r>
            <a:endParaRPr>
              <a:solidFill>
                <a:schemeClr val="dk2"/>
              </a:solidFill>
            </a:endParaRPr>
          </a:p>
          <a:p>
            <a:pPr indent="0" lvl="0" marL="0" rtl="0" algn="l">
              <a:spcBef>
                <a:spcPts val="600"/>
              </a:spcBef>
              <a:spcAft>
                <a:spcPts val="0"/>
              </a:spcAft>
              <a:buNone/>
            </a:pPr>
            <a:r>
              <a:rPr lang="en">
                <a:solidFill>
                  <a:schemeClr val="dk2"/>
                </a:solidFill>
              </a:rPr>
              <a:t>LZW Style Compression (Extra)</a:t>
            </a:r>
            <a:endParaRPr>
              <a:solidFill>
                <a:schemeClr val="dk2"/>
              </a:solidFill>
            </a:endParaRPr>
          </a:p>
        </p:txBody>
      </p:sp>
      <p:sp>
        <p:nvSpPr>
          <p:cNvPr id="659" name="Google Shape;659;p5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Huffman Coding: Core Idea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Calculation Approach #2: Huffman Coding</a:t>
            </a:r>
            <a:endParaRPr/>
          </a:p>
        </p:txBody>
      </p:sp>
      <p:sp>
        <p:nvSpPr>
          <p:cNvPr id="665" name="Google Shape;665;p5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I have a text file with the 5 </a:t>
            </a:r>
            <a:r>
              <a:rPr lang="en"/>
              <a:t>Kanji</a:t>
            </a:r>
            <a:r>
              <a:rPr lang="en"/>
              <a:t> shown.</a:t>
            </a:r>
            <a:endParaRPr/>
          </a:p>
          <a:p>
            <a:pPr indent="-342900" lvl="0" marL="457200" rtl="0" algn="l">
              <a:spcBef>
                <a:spcPts val="600"/>
              </a:spcBef>
              <a:spcAft>
                <a:spcPts val="0"/>
              </a:spcAft>
              <a:buSzPts val="1800"/>
              <a:buChar char="●"/>
            </a:pPr>
            <a:r>
              <a:rPr lang="en"/>
              <a:t>35% of the characters are 三.</a:t>
            </a:r>
            <a:endParaRPr/>
          </a:p>
        </p:txBody>
      </p:sp>
      <p:graphicFrame>
        <p:nvGraphicFramePr>
          <p:cNvPr id="666" name="Google Shape;666;p58"/>
          <p:cNvGraphicFramePr/>
          <p:nvPr/>
        </p:nvGraphicFramePr>
        <p:xfrm>
          <a:off x="1344150" y="2264900"/>
          <a:ext cx="3000000" cy="3000000"/>
        </p:xfrm>
        <a:graphic>
          <a:graphicData uri="http://schemas.openxmlformats.org/drawingml/2006/table">
            <a:tbl>
              <a:tblPr>
                <a:noFill/>
                <a:tableStyleId>{D8CA5710-A759-43C4-BC46-83B8DF341C93}</a:tableStyleId>
              </a:tblPr>
              <a:tblGrid>
                <a:gridCol w="1999700"/>
                <a:gridCol w="1999700"/>
              </a:tblGrid>
              <a:tr h="378075">
                <a:tc>
                  <a:txBody>
                    <a:bodyPr/>
                    <a:lstStyle/>
                    <a:p>
                      <a:pPr indent="0" lvl="0" marL="0" rtl="0" algn="l">
                        <a:spcBef>
                          <a:spcPts val="0"/>
                        </a:spcBef>
                        <a:spcAft>
                          <a:spcPts val="0"/>
                        </a:spcAft>
                        <a:buNone/>
                      </a:pPr>
                      <a:r>
                        <a:rPr lang="en"/>
                        <a:t>Symbol</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r>
              <a:tr h="378075">
                <a:tc>
                  <a:txBody>
                    <a:bodyPr/>
                    <a:lstStyle/>
                    <a:p>
                      <a:pPr indent="0" lvl="0" marL="0" rtl="0" algn="ctr">
                        <a:spcBef>
                          <a:spcPts val="0"/>
                        </a:spcBef>
                        <a:spcAft>
                          <a:spcPts val="0"/>
                        </a:spcAft>
                        <a:buNone/>
                      </a:pPr>
                      <a:r>
                        <a:rPr lang="en" sz="1800">
                          <a:latin typeface="Calibri"/>
                          <a:ea typeface="Calibri"/>
                          <a:cs typeface="Calibri"/>
                          <a:sym typeface="Calibri"/>
                        </a:rPr>
                        <a:t>三</a:t>
                      </a:r>
                      <a:endParaRPr sz="1800">
                        <a:latin typeface="Calibri"/>
                        <a:ea typeface="Calibri"/>
                        <a:cs typeface="Calibri"/>
                        <a:sym typeface="Calibri"/>
                      </a:endParaRPr>
                    </a:p>
                  </a:txBody>
                  <a:tcPr marT="91425" marB="91425" marR="91425" marL="91425">
                    <a:solidFill>
                      <a:srgbClr val="EFEFEF"/>
                    </a:solidFill>
                  </a:tcPr>
                </a:tc>
                <a:tc>
                  <a:txBody>
                    <a:bodyPr/>
                    <a:lstStyle/>
                    <a:p>
                      <a:pPr indent="0" lvl="0" marL="0" rtl="0" algn="ctr">
                        <a:spcBef>
                          <a:spcPts val="0"/>
                        </a:spcBef>
                        <a:spcAft>
                          <a:spcPts val="0"/>
                        </a:spcAft>
                        <a:buNone/>
                      </a:pPr>
                      <a:r>
                        <a:rPr lang="en"/>
                        <a:t>0.35</a:t>
                      </a:r>
                      <a:endParaRPr/>
                    </a:p>
                  </a:txBody>
                  <a:tcPr marT="91425" marB="91425" marR="91425" marL="91425" anchor="ctr">
                    <a:solidFill>
                      <a:srgbClr val="EFEFEF"/>
                    </a:solidFill>
                  </a:tcPr>
                </a:tc>
              </a:tr>
              <a:tr h="378075">
                <a:tc>
                  <a:txBody>
                    <a:bodyPr/>
                    <a:lstStyle/>
                    <a:p>
                      <a:pPr indent="0" lvl="0" marL="0" rtl="0" algn="ctr">
                        <a:spcBef>
                          <a:spcPts val="0"/>
                        </a:spcBef>
                        <a:spcAft>
                          <a:spcPts val="0"/>
                        </a:spcAft>
                        <a:buNone/>
                      </a:pPr>
                      <a:r>
                        <a:rPr lang="en" sz="1800"/>
                        <a:t>点</a:t>
                      </a:r>
                      <a:endParaRPr sz="1800"/>
                    </a:p>
                  </a:txBody>
                  <a:tcPr marT="91425" marB="91425" marR="91425" marL="91425">
                    <a:solidFill>
                      <a:srgbClr val="EFEFEF"/>
                    </a:solidFill>
                  </a:tcPr>
                </a:tc>
                <a:tc>
                  <a:txBody>
                    <a:bodyPr/>
                    <a:lstStyle/>
                    <a:p>
                      <a:pPr indent="0" lvl="0" marL="0" rtl="0" algn="ctr">
                        <a:spcBef>
                          <a:spcPts val="0"/>
                        </a:spcBef>
                        <a:spcAft>
                          <a:spcPts val="0"/>
                        </a:spcAft>
                        <a:buNone/>
                      </a:pPr>
                      <a:r>
                        <a:rPr lang="en"/>
                        <a:t>0.17</a:t>
                      </a:r>
                      <a:endParaRPr/>
                    </a:p>
                  </a:txBody>
                  <a:tcPr marT="91425" marB="91425" marR="91425" marL="91425" anchor="ctr">
                    <a:solidFill>
                      <a:srgbClr val="EFEFEF"/>
                    </a:solidFill>
                  </a:tcPr>
                </a:tc>
              </a:tr>
              <a:tr h="378075">
                <a:tc>
                  <a:txBody>
                    <a:bodyPr/>
                    <a:lstStyle/>
                    <a:p>
                      <a:pPr indent="0" lvl="0" marL="0" rtl="0" algn="ctr">
                        <a:spcBef>
                          <a:spcPts val="0"/>
                        </a:spcBef>
                        <a:spcAft>
                          <a:spcPts val="0"/>
                        </a:spcAft>
                        <a:buNone/>
                      </a:pPr>
                      <a:r>
                        <a:rPr lang="en" sz="1800"/>
                        <a:t>一</a:t>
                      </a:r>
                      <a:endParaRPr sz="1800"/>
                    </a:p>
                  </a:txBody>
                  <a:tcPr marT="91425" marB="91425" marR="91425" marL="91425">
                    <a:solidFill>
                      <a:srgbClr val="EFEFEF"/>
                    </a:solidFill>
                  </a:tcPr>
                </a:tc>
                <a:tc>
                  <a:txBody>
                    <a:bodyPr/>
                    <a:lstStyle/>
                    <a:p>
                      <a:pPr indent="0" lvl="0" marL="0" rtl="0" algn="ctr">
                        <a:spcBef>
                          <a:spcPts val="0"/>
                        </a:spcBef>
                        <a:spcAft>
                          <a:spcPts val="0"/>
                        </a:spcAft>
                        <a:buNone/>
                      </a:pPr>
                      <a:r>
                        <a:rPr lang="en"/>
                        <a:t>0.17</a:t>
                      </a:r>
                      <a:endParaRPr/>
                    </a:p>
                  </a:txBody>
                  <a:tcPr marT="91425" marB="91425" marR="91425" marL="91425" anchor="ctr">
                    <a:solidFill>
                      <a:srgbClr val="EFEFEF"/>
                    </a:solidFill>
                  </a:tcPr>
                </a:tc>
              </a:tr>
              <a:tr h="378075">
                <a:tc>
                  <a:txBody>
                    <a:bodyPr/>
                    <a:lstStyle/>
                    <a:p>
                      <a:pPr indent="0" lvl="0" marL="0" rtl="0" algn="ctr">
                        <a:spcBef>
                          <a:spcPts val="0"/>
                        </a:spcBef>
                        <a:spcAft>
                          <a:spcPts val="0"/>
                        </a:spcAft>
                        <a:buNone/>
                      </a:pPr>
                      <a:r>
                        <a:rPr lang="en" sz="1800"/>
                        <a:t>四</a:t>
                      </a:r>
                      <a:endParaRPr sz="1800"/>
                    </a:p>
                  </a:txBody>
                  <a:tcPr marT="91425" marB="91425" marR="91425" marL="91425">
                    <a:solidFill>
                      <a:srgbClr val="EFEFEF"/>
                    </a:solidFill>
                  </a:tcPr>
                </a:tc>
                <a:tc>
                  <a:txBody>
                    <a:bodyPr/>
                    <a:lstStyle/>
                    <a:p>
                      <a:pPr indent="0" lvl="0" marL="0" rtl="0" algn="ctr">
                        <a:spcBef>
                          <a:spcPts val="0"/>
                        </a:spcBef>
                        <a:spcAft>
                          <a:spcPts val="0"/>
                        </a:spcAft>
                        <a:buNone/>
                      </a:pPr>
                      <a:r>
                        <a:rPr lang="en"/>
                        <a:t>0.16</a:t>
                      </a:r>
                      <a:endParaRPr/>
                    </a:p>
                  </a:txBody>
                  <a:tcPr marT="91425" marB="91425" marR="91425" marL="91425" anchor="ctr">
                    <a:solidFill>
                      <a:srgbClr val="EFEFEF"/>
                    </a:solidFill>
                  </a:tcPr>
                </a:tc>
              </a:tr>
              <a:tr h="378075">
                <a:tc>
                  <a:txBody>
                    <a:bodyPr/>
                    <a:lstStyle/>
                    <a:p>
                      <a:pPr indent="0" lvl="0" marL="0" rtl="0" algn="ctr">
                        <a:spcBef>
                          <a:spcPts val="0"/>
                        </a:spcBef>
                        <a:spcAft>
                          <a:spcPts val="0"/>
                        </a:spcAft>
                        <a:buNone/>
                      </a:pPr>
                      <a:r>
                        <a:rPr lang="en" sz="1800"/>
                        <a:t>円</a:t>
                      </a:r>
                      <a:endParaRPr sz="1800"/>
                    </a:p>
                  </a:txBody>
                  <a:tcPr marT="91425" marB="91425" marR="91425" marL="91425">
                    <a:solidFill>
                      <a:srgbClr val="EFEFEF"/>
                    </a:solidFill>
                  </a:tcPr>
                </a:tc>
                <a:tc>
                  <a:txBody>
                    <a:bodyPr/>
                    <a:lstStyle/>
                    <a:p>
                      <a:pPr indent="0" lvl="0" marL="0" rtl="0" algn="ctr">
                        <a:spcBef>
                          <a:spcPts val="0"/>
                        </a:spcBef>
                        <a:spcAft>
                          <a:spcPts val="0"/>
                        </a:spcAft>
                        <a:buNone/>
                      </a:pPr>
                      <a:r>
                        <a:rPr lang="en"/>
                        <a:t>0.15</a:t>
                      </a:r>
                      <a:endParaRPr/>
                    </a:p>
                  </a:txBody>
                  <a:tcPr marT="91425" marB="91425" marR="91425" marL="91425" anchor="ctr">
                    <a:solidFill>
                      <a:srgbClr val="EFEFEF"/>
                    </a:solidFill>
                  </a:tcPr>
                </a:tc>
              </a:tr>
            </a:tbl>
          </a:graphicData>
        </a:graphic>
      </p:graphicFrame>
      <p:sp>
        <p:nvSpPr>
          <p:cNvPr id="667" name="Google Shape;667;p58"/>
          <p:cNvSpPr/>
          <p:nvPr/>
        </p:nvSpPr>
        <p:spPr>
          <a:xfrm>
            <a:off x="592850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三</a:t>
            </a:r>
            <a:endParaRPr/>
          </a:p>
        </p:txBody>
      </p:sp>
      <p:sp>
        <p:nvSpPr>
          <p:cNvPr id="668" name="Google Shape;668;p58"/>
          <p:cNvSpPr/>
          <p:nvPr/>
        </p:nvSpPr>
        <p:spPr>
          <a:xfrm>
            <a:off x="639725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669" name="Google Shape;669;p58"/>
          <p:cNvSpPr/>
          <p:nvPr/>
        </p:nvSpPr>
        <p:spPr>
          <a:xfrm>
            <a:off x="686600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一</a:t>
            </a:r>
            <a:endParaRPr/>
          </a:p>
        </p:txBody>
      </p:sp>
      <p:sp>
        <p:nvSpPr>
          <p:cNvPr id="670" name="Google Shape;670;p58"/>
          <p:cNvSpPr/>
          <p:nvPr/>
        </p:nvSpPr>
        <p:spPr>
          <a:xfrm>
            <a:off x="733475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671" name="Google Shape;671;p58"/>
          <p:cNvSpPr/>
          <p:nvPr/>
        </p:nvSpPr>
        <p:spPr>
          <a:xfrm>
            <a:off x="780350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円</a:t>
            </a:r>
            <a:endParaRPr/>
          </a:p>
        </p:txBody>
      </p:sp>
      <p:cxnSp>
        <p:nvCxnSpPr>
          <p:cNvPr id="672" name="Google Shape;672;p58"/>
          <p:cNvCxnSpPr/>
          <p:nvPr/>
        </p:nvCxnSpPr>
        <p:spPr>
          <a:xfrm flipH="1">
            <a:off x="5412850" y="2501600"/>
            <a:ext cx="657900" cy="333900"/>
          </a:xfrm>
          <a:prstGeom prst="straightConnector1">
            <a:avLst/>
          </a:prstGeom>
          <a:noFill/>
          <a:ln cap="flat" cmpd="sng" w="9525">
            <a:solidFill>
              <a:srgbClr val="BE0712"/>
            </a:solidFill>
            <a:prstDash val="solid"/>
            <a:round/>
            <a:headEnd len="med" w="med" type="none"/>
            <a:tailEnd len="med" w="med" type="triangle"/>
          </a:ln>
        </p:spPr>
      </p:cxnSp>
      <p:sp>
        <p:nvSpPr>
          <p:cNvPr id="673" name="Google Shape;673;p58"/>
          <p:cNvSpPr txBox="1"/>
          <p:nvPr/>
        </p:nvSpPr>
        <p:spPr>
          <a:xfrm>
            <a:off x="6134150" y="2219325"/>
            <a:ext cx="2805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35% of all characters are </a:t>
            </a:r>
            <a:r>
              <a:rPr lang="en" sz="1800">
                <a:solidFill>
                  <a:srgbClr val="BE0712"/>
                </a:solidFill>
                <a:latin typeface="Calibri"/>
                <a:ea typeface="Calibri"/>
                <a:cs typeface="Calibri"/>
                <a:sym typeface="Calibri"/>
              </a:rPr>
              <a:t>三</a:t>
            </a:r>
            <a:r>
              <a:rPr lang="en"/>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Calculation Approach #2: Huffman Coding</a:t>
            </a:r>
            <a:endParaRPr/>
          </a:p>
        </p:txBody>
      </p:sp>
      <p:sp>
        <p:nvSpPr>
          <p:cNvPr id="679" name="Google Shape;679;p5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Calculate relative frequencies.</a:t>
            </a:r>
            <a:endParaRPr/>
          </a:p>
          <a:p>
            <a:pPr indent="-342900" lvl="0" marL="457200" rtl="0" algn="l">
              <a:spcBef>
                <a:spcPts val="600"/>
              </a:spcBef>
              <a:spcAft>
                <a:spcPts val="0"/>
              </a:spcAft>
              <a:buSzPts val="1800"/>
              <a:buChar char="●"/>
            </a:pPr>
            <a:r>
              <a:rPr lang="en"/>
              <a:t>Assign each symbol to a node with weight = relative frequency.</a:t>
            </a:r>
            <a:endParaRPr/>
          </a:p>
          <a:p>
            <a:pPr indent="-342900" lvl="0" marL="457200" rtl="0" algn="l">
              <a:spcBef>
                <a:spcPts val="0"/>
              </a:spcBef>
              <a:spcAft>
                <a:spcPts val="0"/>
              </a:spcAft>
              <a:buSzPts val="1800"/>
              <a:buChar char="●"/>
            </a:pPr>
            <a:r>
              <a:rPr lang="en"/>
              <a:t>Take the two smallest nodes and merge them into a super node with weight equal to sum of weights.</a:t>
            </a:r>
            <a:endParaRPr/>
          </a:p>
          <a:p>
            <a:pPr indent="-342900" lvl="0" marL="457200" rtl="0" algn="l">
              <a:spcBef>
                <a:spcPts val="0"/>
              </a:spcBef>
              <a:spcAft>
                <a:spcPts val="0"/>
              </a:spcAft>
              <a:buSzPts val="1800"/>
              <a:buChar char="●"/>
            </a:pPr>
            <a:r>
              <a:rPr lang="en"/>
              <a:t>Repeat until everything is part of a tree.</a:t>
            </a:r>
            <a:endParaRPr/>
          </a:p>
        </p:txBody>
      </p:sp>
      <p:sp>
        <p:nvSpPr>
          <p:cNvPr id="680" name="Google Shape;680;p59"/>
          <p:cNvSpPr/>
          <p:nvPr/>
        </p:nvSpPr>
        <p:spPr>
          <a:xfrm>
            <a:off x="49760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三</a:t>
            </a:r>
            <a:endParaRPr/>
          </a:p>
        </p:txBody>
      </p:sp>
      <p:sp>
        <p:nvSpPr>
          <p:cNvPr id="681" name="Google Shape;681;p59"/>
          <p:cNvSpPr/>
          <p:nvPr/>
        </p:nvSpPr>
        <p:spPr>
          <a:xfrm>
            <a:off x="96635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682" name="Google Shape;682;p59"/>
          <p:cNvSpPr/>
          <p:nvPr/>
        </p:nvSpPr>
        <p:spPr>
          <a:xfrm>
            <a:off x="143510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一</a:t>
            </a:r>
            <a:endParaRPr/>
          </a:p>
        </p:txBody>
      </p:sp>
      <p:sp>
        <p:nvSpPr>
          <p:cNvPr id="683" name="Google Shape;683;p59"/>
          <p:cNvSpPr/>
          <p:nvPr/>
        </p:nvSpPr>
        <p:spPr>
          <a:xfrm>
            <a:off x="190385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684" name="Google Shape;684;p59"/>
          <p:cNvSpPr/>
          <p:nvPr/>
        </p:nvSpPr>
        <p:spPr>
          <a:xfrm>
            <a:off x="237260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円</a:t>
            </a:r>
            <a:endParaRPr/>
          </a:p>
        </p:txBody>
      </p:sp>
      <p:sp>
        <p:nvSpPr>
          <p:cNvPr id="685" name="Google Shape;685;p59"/>
          <p:cNvSpPr txBox="1"/>
          <p:nvPr/>
        </p:nvSpPr>
        <p:spPr>
          <a:xfrm>
            <a:off x="398625"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0.35</a:t>
            </a:r>
            <a:endParaRPr/>
          </a:p>
        </p:txBody>
      </p:sp>
      <p:sp>
        <p:nvSpPr>
          <p:cNvPr id="686" name="Google Shape;686;p59"/>
          <p:cNvSpPr txBox="1"/>
          <p:nvPr/>
        </p:nvSpPr>
        <p:spPr>
          <a:xfrm>
            <a:off x="884719"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0.17</a:t>
            </a:r>
            <a:endParaRPr/>
          </a:p>
        </p:txBody>
      </p:sp>
      <p:sp>
        <p:nvSpPr>
          <p:cNvPr id="687" name="Google Shape;687;p59"/>
          <p:cNvSpPr txBox="1"/>
          <p:nvPr/>
        </p:nvSpPr>
        <p:spPr>
          <a:xfrm>
            <a:off x="1355875"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0.17</a:t>
            </a:r>
            <a:endParaRPr/>
          </a:p>
        </p:txBody>
      </p:sp>
      <p:sp>
        <p:nvSpPr>
          <p:cNvPr id="688" name="Google Shape;688;p59"/>
          <p:cNvSpPr txBox="1"/>
          <p:nvPr/>
        </p:nvSpPr>
        <p:spPr>
          <a:xfrm>
            <a:off x="1821515"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0.16</a:t>
            </a:r>
            <a:endParaRPr/>
          </a:p>
        </p:txBody>
      </p:sp>
      <p:sp>
        <p:nvSpPr>
          <p:cNvPr id="689" name="Google Shape;689;p59"/>
          <p:cNvSpPr txBox="1"/>
          <p:nvPr/>
        </p:nvSpPr>
        <p:spPr>
          <a:xfrm>
            <a:off x="2287086"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0.15</a:t>
            </a:r>
            <a:endParaRPr/>
          </a:p>
        </p:txBody>
      </p:sp>
      <p:grpSp>
        <p:nvGrpSpPr>
          <p:cNvPr id="690" name="Google Shape;690;p59"/>
          <p:cNvGrpSpPr/>
          <p:nvPr/>
        </p:nvGrpSpPr>
        <p:grpSpPr>
          <a:xfrm>
            <a:off x="3460825" y="3419775"/>
            <a:ext cx="2337275" cy="1285146"/>
            <a:chOff x="3460825" y="3419775"/>
            <a:chExt cx="2337275" cy="1285146"/>
          </a:xfrm>
        </p:grpSpPr>
        <p:sp>
          <p:nvSpPr>
            <p:cNvPr id="691" name="Google Shape;691;p59"/>
            <p:cNvSpPr/>
            <p:nvPr/>
          </p:nvSpPr>
          <p:spPr>
            <a:xfrm>
              <a:off x="355980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三</a:t>
              </a:r>
              <a:endParaRPr/>
            </a:p>
          </p:txBody>
        </p:sp>
        <p:sp>
          <p:nvSpPr>
            <p:cNvPr id="692" name="Google Shape;692;p59"/>
            <p:cNvSpPr/>
            <p:nvPr/>
          </p:nvSpPr>
          <p:spPr>
            <a:xfrm>
              <a:off x="402855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693" name="Google Shape;693;p59"/>
            <p:cNvSpPr/>
            <p:nvPr/>
          </p:nvSpPr>
          <p:spPr>
            <a:xfrm>
              <a:off x="449730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一</a:t>
              </a:r>
              <a:endParaRPr/>
            </a:p>
          </p:txBody>
        </p:sp>
        <p:sp>
          <p:nvSpPr>
            <p:cNvPr id="694" name="Google Shape;694;p59"/>
            <p:cNvSpPr/>
            <p:nvPr/>
          </p:nvSpPr>
          <p:spPr>
            <a:xfrm>
              <a:off x="496605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695" name="Google Shape;695;p59"/>
            <p:cNvSpPr/>
            <p:nvPr/>
          </p:nvSpPr>
          <p:spPr>
            <a:xfrm>
              <a:off x="543480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円</a:t>
              </a:r>
              <a:endParaRPr/>
            </a:p>
          </p:txBody>
        </p:sp>
        <p:sp>
          <p:nvSpPr>
            <p:cNvPr id="696" name="Google Shape;696;p59"/>
            <p:cNvSpPr txBox="1"/>
            <p:nvPr/>
          </p:nvSpPr>
          <p:spPr>
            <a:xfrm>
              <a:off x="3460825"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0.35</a:t>
              </a:r>
              <a:endParaRPr/>
            </a:p>
          </p:txBody>
        </p:sp>
        <p:sp>
          <p:nvSpPr>
            <p:cNvPr id="697" name="Google Shape;697;p59"/>
            <p:cNvSpPr txBox="1"/>
            <p:nvPr/>
          </p:nvSpPr>
          <p:spPr>
            <a:xfrm>
              <a:off x="3946919"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0.17</a:t>
              </a:r>
              <a:endParaRPr/>
            </a:p>
          </p:txBody>
        </p:sp>
        <p:sp>
          <p:nvSpPr>
            <p:cNvPr id="698" name="Google Shape;698;p59"/>
            <p:cNvSpPr txBox="1"/>
            <p:nvPr/>
          </p:nvSpPr>
          <p:spPr>
            <a:xfrm>
              <a:off x="4418075"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0.17</a:t>
              </a:r>
              <a:endParaRPr/>
            </a:p>
          </p:txBody>
        </p:sp>
        <p:sp>
          <p:nvSpPr>
            <p:cNvPr id="699" name="Google Shape;699;p59"/>
            <p:cNvSpPr/>
            <p:nvPr/>
          </p:nvSpPr>
          <p:spPr>
            <a:xfrm>
              <a:off x="5112654" y="3419775"/>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0.31</a:t>
              </a:r>
              <a:endParaRPr/>
            </a:p>
          </p:txBody>
        </p:sp>
        <p:cxnSp>
          <p:nvCxnSpPr>
            <p:cNvPr id="700" name="Google Shape;700;p59"/>
            <p:cNvCxnSpPr>
              <a:stCxn id="699" idx="2"/>
              <a:endCxn id="694" idx="0"/>
            </p:cNvCxnSpPr>
            <p:nvPr/>
          </p:nvCxnSpPr>
          <p:spPr>
            <a:xfrm flipH="1">
              <a:off x="5147754" y="3783075"/>
              <a:ext cx="248700" cy="257100"/>
            </a:xfrm>
            <a:prstGeom prst="straightConnector1">
              <a:avLst/>
            </a:prstGeom>
            <a:noFill/>
            <a:ln cap="flat" cmpd="sng" w="19050">
              <a:solidFill>
                <a:schemeClr val="dk2"/>
              </a:solidFill>
              <a:prstDash val="solid"/>
              <a:round/>
              <a:headEnd len="med" w="med" type="none"/>
              <a:tailEnd len="med" w="med" type="none"/>
            </a:ln>
          </p:spPr>
        </p:cxnSp>
        <p:cxnSp>
          <p:nvCxnSpPr>
            <p:cNvPr id="701" name="Google Shape;701;p59"/>
            <p:cNvCxnSpPr>
              <a:stCxn id="699" idx="2"/>
              <a:endCxn id="695" idx="0"/>
            </p:cNvCxnSpPr>
            <p:nvPr/>
          </p:nvCxnSpPr>
          <p:spPr>
            <a:xfrm>
              <a:off x="5396454" y="3783075"/>
              <a:ext cx="219900" cy="257100"/>
            </a:xfrm>
            <a:prstGeom prst="straightConnector1">
              <a:avLst/>
            </a:prstGeom>
            <a:noFill/>
            <a:ln cap="flat" cmpd="sng" w="19050">
              <a:solidFill>
                <a:schemeClr val="dk2"/>
              </a:solidFill>
              <a:prstDash val="solid"/>
              <a:round/>
              <a:headEnd len="med" w="med" type="none"/>
              <a:tailEnd len="med" w="med" type="none"/>
            </a:ln>
          </p:spPr>
        </p:cxnSp>
        <p:sp>
          <p:nvSpPr>
            <p:cNvPr id="702" name="Google Shape;702;p59"/>
            <p:cNvSpPr txBox="1"/>
            <p:nvPr/>
          </p:nvSpPr>
          <p:spPr>
            <a:xfrm>
              <a:off x="4994850" y="3716394"/>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03" name="Google Shape;703;p59"/>
            <p:cNvSpPr txBox="1"/>
            <p:nvPr/>
          </p:nvSpPr>
          <p:spPr>
            <a:xfrm>
              <a:off x="5489938" y="3706483"/>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grpSp>
      <p:grpSp>
        <p:nvGrpSpPr>
          <p:cNvPr id="704" name="Google Shape;704;p59"/>
          <p:cNvGrpSpPr/>
          <p:nvPr/>
        </p:nvGrpSpPr>
        <p:grpSpPr>
          <a:xfrm>
            <a:off x="6620950" y="3419775"/>
            <a:ext cx="2337275" cy="1285146"/>
            <a:chOff x="6620950" y="3419775"/>
            <a:chExt cx="2337275" cy="1285146"/>
          </a:xfrm>
        </p:grpSpPr>
        <p:sp>
          <p:nvSpPr>
            <p:cNvPr id="705" name="Google Shape;705;p59"/>
            <p:cNvSpPr/>
            <p:nvPr/>
          </p:nvSpPr>
          <p:spPr>
            <a:xfrm>
              <a:off x="671992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三</a:t>
              </a:r>
              <a:endParaRPr/>
            </a:p>
          </p:txBody>
        </p:sp>
        <p:sp>
          <p:nvSpPr>
            <p:cNvPr id="706" name="Google Shape;706;p59"/>
            <p:cNvSpPr/>
            <p:nvPr/>
          </p:nvSpPr>
          <p:spPr>
            <a:xfrm>
              <a:off x="718867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707" name="Google Shape;707;p59"/>
            <p:cNvSpPr/>
            <p:nvPr/>
          </p:nvSpPr>
          <p:spPr>
            <a:xfrm>
              <a:off x="765742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一</a:t>
              </a:r>
              <a:endParaRPr/>
            </a:p>
          </p:txBody>
        </p:sp>
        <p:sp>
          <p:nvSpPr>
            <p:cNvPr id="708" name="Google Shape;708;p59"/>
            <p:cNvSpPr/>
            <p:nvPr/>
          </p:nvSpPr>
          <p:spPr>
            <a:xfrm>
              <a:off x="812617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709" name="Google Shape;709;p59"/>
            <p:cNvSpPr/>
            <p:nvPr/>
          </p:nvSpPr>
          <p:spPr>
            <a:xfrm>
              <a:off x="859492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円</a:t>
              </a:r>
              <a:endParaRPr/>
            </a:p>
          </p:txBody>
        </p:sp>
        <p:sp>
          <p:nvSpPr>
            <p:cNvPr id="710" name="Google Shape;710;p59"/>
            <p:cNvSpPr txBox="1"/>
            <p:nvPr/>
          </p:nvSpPr>
          <p:spPr>
            <a:xfrm>
              <a:off x="6620950"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0.35</a:t>
              </a:r>
              <a:endParaRPr/>
            </a:p>
          </p:txBody>
        </p:sp>
        <p:sp>
          <p:nvSpPr>
            <p:cNvPr id="711" name="Google Shape;711;p59"/>
            <p:cNvSpPr/>
            <p:nvPr/>
          </p:nvSpPr>
          <p:spPr>
            <a:xfrm>
              <a:off x="8272779" y="3419775"/>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0.31</a:t>
              </a:r>
              <a:endParaRPr/>
            </a:p>
          </p:txBody>
        </p:sp>
        <p:cxnSp>
          <p:nvCxnSpPr>
            <p:cNvPr id="712" name="Google Shape;712;p59"/>
            <p:cNvCxnSpPr>
              <a:stCxn id="711" idx="2"/>
              <a:endCxn id="708" idx="0"/>
            </p:cNvCxnSpPr>
            <p:nvPr/>
          </p:nvCxnSpPr>
          <p:spPr>
            <a:xfrm flipH="1">
              <a:off x="8307879" y="3783075"/>
              <a:ext cx="248700" cy="257100"/>
            </a:xfrm>
            <a:prstGeom prst="straightConnector1">
              <a:avLst/>
            </a:prstGeom>
            <a:noFill/>
            <a:ln cap="flat" cmpd="sng" w="19050">
              <a:solidFill>
                <a:schemeClr val="dk2"/>
              </a:solidFill>
              <a:prstDash val="solid"/>
              <a:round/>
              <a:headEnd len="med" w="med" type="none"/>
              <a:tailEnd len="med" w="med" type="none"/>
            </a:ln>
          </p:spPr>
        </p:cxnSp>
        <p:cxnSp>
          <p:nvCxnSpPr>
            <p:cNvPr id="713" name="Google Shape;713;p59"/>
            <p:cNvCxnSpPr>
              <a:stCxn id="711" idx="2"/>
              <a:endCxn id="709" idx="0"/>
            </p:cNvCxnSpPr>
            <p:nvPr/>
          </p:nvCxnSpPr>
          <p:spPr>
            <a:xfrm>
              <a:off x="8556579" y="3783075"/>
              <a:ext cx="219900" cy="257100"/>
            </a:xfrm>
            <a:prstGeom prst="straightConnector1">
              <a:avLst/>
            </a:prstGeom>
            <a:noFill/>
            <a:ln cap="flat" cmpd="sng" w="19050">
              <a:solidFill>
                <a:schemeClr val="dk2"/>
              </a:solidFill>
              <a:prstDash val="solid"/>
              <a:round/>
              <a:headEnd len="med" w="med" type="none"/>
              <a:tailEnd len="med" w="med" type="none"/>
            </a:ln>
          </p:spPr>
        </p:cxnSp>
        <p:sp>
          <p:nvSpPr>
            <p:cNvPr id="714" name="Google Shape;714;p59"/>
            <p:cNvSpPr txBox="1"/>
            <p:nvPr/>
          </p:nvSpPr>
          <p:spPr>
            <a:xfrm>
              <a:off x="8154975" y="3716394"/>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15" name="Google Shape;715;p59"/>
            <p:cNvSpPr txBox="1"/>
            <p:nvPr/>
          </p:nvSpPr>
          <p:spPr>
            <a:xfrm>
              <a:off x="8650063" y="3706483"/>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16" name="Google Shape;716;p59"/>
            <p:cNvSpPr/>
            <p:nvPr/>
          </p:nvSpPr>
          <p:spPr>
            <a:xfrm>
              <a:off x="7335030" y="3421213"/>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0.34</a:t>
              </a:r>
              <a:endParaRPr/>
            </a:p>
          </p:txBody>
        </p:sp>
        <p:cxnSp>
          <p:nvCxnSpPr>
            <p:cNvPr id="717" name="Google Shape;717;p59"/>
            <p:cNvCxnSpPr>
              <a:stCxn id="716" idx="2"/>
              <a:endCxn id="706" idx="0"/>
            </p:cNvCxnSpPr>
            <p:nvPr/>
          </p:nvCxnSpPr>
          <p:spPr>
            <a:xfrm flipH="1">
              <a:off x="7370430" y="3784513"/>
              <a:ext cx="248400" cy="255600"/>
            </a:xfrm>
            <a:prstGeom prst="straightConnector1">
              <a:avLst/>
            </a:prstGeom>
            <a:noFill/>
            <a:ln cap="flat" cmpd="sng" w="19050">
              <a:solidFill>
                <a:schemeClr val="dk2"/>
              </a:solidFill>
              <a:prstDash val="solid"/>
              <a:round/>
              <a:headEnd len="med" w="med" type="none"/>
              <a:tailEnd len="med" w="med" type="none"/>
            </a:ln>
          </p:spPr>
        </p:cxnSp>
        <p:cxnSp>
          <p:nvCxnSpPr>
            <p:cNvPr id="718" name="Google Shape;718;p59"/>
            <p:cNvCxnSpPr>
              <a:stCxn id="716" idx="2"/>
              <a:endCxn id="707" idx="0"/>
            </p:cNvCxnSpPr>
            <p:nvPr/>
          </p:nvCxnSpPr>
          <p:spPr>
            <a:xfrm>
              <a:off x="7618830" y="3784513"/>
              <a:ext cx="220200" cy="255600"/>
            </a:xfrm>
            <a:prstGeom prst="straightConnector1">
              <a:avLst/>
            </a:prstGeom>
            <a:noFill/>
            <a:ln cap="flat" cmpd="sng" w="19050">
              <a:solidFill>
                <a:schemeClr val="dk2"/>
              </a:solidFill>
              <a:prstDash val="solid"/>
              <a:round/>
              <a:headEnd len="med" w="med" type="none"/>
              <a:tailEnd len="med" w="med" type="none"/>
            </a:ln>
          </p:spPr>
        </p:cxnSp>
        <p:sp>
          <p:nvSpPr>
            <p:cNvPr id="719" name="Google Shape;719;p59"/>
            <p:cNvSpPr txBox="1"/>
            <p:nvPr/>
          </p:nvSpPr>
          <p:spPr>
            <a:xfrm>
              <a:off x="7222890" y="3713202"/>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20" name="Google Shape;720;p59"/>
            <p:cNvSpPr txBox="1"/>
            <p:nvPr/>
          </p:nvSpPr>
          <p:spPr>
            <a:xfrm>
              <a:off x="7717977" y="3703292"/>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grpSp>
      <p:cxnSp>
        <p:nvCxnSpPr>
          <p:cNvPr id="721" name="Google Shape;721;p59"/>
          <p:cNvCxnSpPr/>
          <p:nvPr/>
        </p:nvCxnSpPr>
        <p:spPr>
          <a:xfrm flipH="1">
            <a:off x="695600" y="3525225"/>
            <a:ext cx="123000" cy="407100"/>
          </a:xfrm>
          <a:prstGeom prst="straightConnector1">
            <a:avLst/>
          </a:prstGeom>
          <a:noFill/>
          <a:ln cap="flat" cmpd="sng" w="9525">
            <a:solidFill>
              <a:schemeClr val="dk2"/>
            </a:solidFill>
            <a:prstDash val="solid"/>
            <a:round/>
            <a:headEnd len="med" w="med" type="none"/>
            <a:tailEnd len="med" w="med" type="triangle"/>
          </a:ln>
        </p:spPr>
      </p:cxnSp>
      <p:cxnSp>
        <p:nvCxnSpPr>
          <p:cNvPr id="722" name="Google Shape;722;p59"/>
          <p:cNvCxnSpPr/>
          <p:nvPr/>
        </p:nvCxnSpPr>
        <p:spPr>
          <a:xfrm flipH="1">
            <a:off x="2162575" y="3667175"/>
            <a:ext cx="241200" cy="241200"/>
          </a:xfrm>
          <a:prstGeom prst="straightConnector1">
            <a:avLst/>
          </a:prstGeom>
          <a:noFill/>
          <a:ln cap="flat" cmpd="sng" w="9525">
            <a:solidFill>
              <a:schemeClr val="dk2"/>
            </a:solidFill>
            <a:prstDash val="solid"/>
            <a:round/>
            <a:headEnd len="med" w="med" type="none"/>
            <a:tailEnd len="med" w="med" type="triangle"/>
          </a:ln>
        </p:spPr>
      </p:cxnSp>
      <p:sp>
        <p:nvSpPr>
          <p:cNvPr id="723" name="Google Shape;723;p59"/>
          <p:cNvSpPr txBox="1"/>
          <p:nvPr/>
        </p:nvSpPr>
        <p:spPr>
          <a:xfrm>
            <a:off x="542700" y="2960175"/>
            <a:ext cx="18027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35% of characters in input are 三.</a:t>
            </a:r>
            <a:endParaRPr/>
          </a:p>
        </p:txBody>
      </p:sp>
      <p:sp>
        <p:nvSpPr>
          <p:cNvPr id="724" name="Google Shape;724;p59"/>
          <p:cNvSpPr txBox="1"/>
          <p:nvPr/>
        </p:nvSpPr>
        <p:spPr>
          <a:xfrm>
            <a:off x="2372600" y="3178825"/>
            <a:ext cx="18027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16% of characters in input are 四.</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Code Calculation Approach #2: Huffman Coding</a:t>
            </a:r>
            <a:endParaRPr/>
          </a:p>
        </p:txBody>
      </p:sp>
      <p:sp>
        <p:nvSpPr>
          <p:cNvPr id="730" name="Google Shape;730;p6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Calculate relative frequencies.</a:t>
            </a:r>
            <a:endParaRPr/>
          </a:p>
          <a:p>
            <a:pPr indent="-342900" lvl="0" marL="457200" rtl="0" algn="l">
              <a:spcBef>
                <a:spcPts val="600"/>
              </a:spcBef>
              <a:spcAft>
                <a:spcPts val="0"/>
              </a:spcAft>
              <a:buSzPts val="1800"/>
              <a:buChar char="●"/>
            </a:pPr>
            <a:r>
              <a:rPr lang="en"/>
              <a:t>Assign each symbol to a node with weight = relative frequency.</a:t>
            </a:r>
            <a:endParaRPr/>
          </a:p>
          <a:p>
            <a:pPr indent="-342900" lvl="0" marL="457200" rtl="0" algn="l">
              <a:spcBef>
                <a:spcPts val="0"/>
              </a:spcBef>
              <a:spcAft>
                <a:spcPts val="0"/>
              </a:spcAft>
              <a:buSzPts val="1800"/>
              <a:buChar char="●"/>
            </a:pPr>
            <a:r>
              <a:rPr lang="en"/>
              <a:t>Take the two smallest nodes and merge them into a super node with weight equal to sum of weights.</a:t>
            </a:r>
            <a:endParaRPr/>
          </a:p>
          <a:p>
            <a:pPr indent="-342900" lvl="0" marL="457200" rtl="0" algn="l">
              <a:spcBef>
                <a:spcPts val="0"/>
              </a:spcBef>
              <a:spcAft>
                <a:spcPts val="0"/>
              </a:spcAft>
              <a:buSzPts val="1800"/>
              <a:buChar char="●"/>
            </a:pPr>
            <a:r>
              <a:rPr lang="en"/>
              <a:t>Repeat until everything is part of a tree.</a:t>
            </a:r>
            <a:endParaRPr/>
          </a:p>
        </p:txBody>
      </p:sp>
      <p:grpSp>
        <p:nvGrpSpPr>
          <p:cNvPr id="731" name="Google Shape;731;p60"/>
          <p:cNvGrpSpPr/>
          <p:nvPr/>
        </p:nvGrpSpPr>
        <p:grpSpPr>
          <a:xfrm>
            <a:off x="404031" y="3721479"/>
            <a:ext cx="2337275" cy="1285146"/>
            <a:chOff x="6620950" y="3419775"/>
            <a:chExt cx="2337275" cy="1285146"/>
          </a:xfrm>
        </p:grpSpPr>
        <p:sp>
          <p:nvSpPr>
            <p:cNvPr id="732" name="Google Shape;732;p60"/>
            <p:cNvSpPr/>
            <p:nvPr/>
          </p:nvSpPr>
          <p:spPr>
            <a:xfrm>
              <a:off x="671992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三</a:t>
              </a:r>
              <a:endParaRPr/>
            </a:p>
          </p:txBody>
        </p:sp>
        <p:sp>
          <p:nvSpPr>
            <p:cNvPr id="733" name="Google Shape;733;p60"/>
            <p:cNvSpPr/>
            <p:nvPr/>
          </p:nvSpPr>
          <p:spPr>
            <a:xfrm>
              <a:off x="718867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734" name="Google Shape;734;p60"/>
            <p:cNvSpPr/>
            <p:nvPr/>
          </p:nvSpPr>
          <p:spPr>
            <a:xfrm>
              <a:off x="765742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一</a:t>
              </a:r>
              <a:endParaRPr/>
            </a:p>
          </p:txBody>
        </p:sp>
        <p:sp>
          <p:nvSpPr>
            <p:cNvPr id="735" name="Google Shape;735;p60"/>
            <p:cNvSpPr/>
            <p:nvPr/>
          </p:nvSpPr>
          <p:spPr>
            <a:xfrm>
              <a:off x="812617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736" name="Google Shape;736;p60"/>
            <p:cNvSpPr/>
            <p:nvPr/>
          </p:nvSpPr>
          <p:spPr>
            <a:xfrm>
              <a:off x="859492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円</a:t>
              </a:r>
              <a:endParaRPr/>
            </a:p>
          </p:txBody>
        </p:sp>
        <p:sp>
          <p:nvSpPr>
            <p:cNvPr id="737" name="Google Shape;737;p60"/>
            <p:cNvSpPr txBox="1"/>
            <p:nvPr/>
          </p:nvSpPr>
          <p:spPr>
            <a:xfrm>
              <a:off x="6620950"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0.35</a:t>
              </a:r>
              <a:endParaRPr/>
            </a:p>
          </p:txBody>
        </p:sp>
        <p:sp>
          <p:nvSpPr>
            <p:cNvPr id="738" name="Google Shape;738;p60"/>
            <p:cNvSpPr/>
            <p:nvPr/>
          </p:nvSpPr>
          <p:spPr>
            <a:xfrm>
              <a:off x="8272779" y="3419775"/>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0.31</a:t>
              </a:r>
              <a:endParaRPr/>
            </a:p>
          </p:txBody>
        </p:sp>
        <p:cxnSp>
          <p:nvCxnSpPr>
            <p:cNvPr id="739" name="Google Shape;739;p60"/>
            <p:cNvCxnSpPr>
              <a:stCxn id="738" idx="2"/>
              <a:endCxn id="735" idx="0"/>
            </p:cNvCxnSpPr>
            <p:nvPr/>
          </p:nvCxnSpPr>
          <p:spPr>
            <a:xfrm flipH="1">
              <a:off x="8307879" y="3783075"/>
              <a:ext cx="248700" cy="257100"/>
            </a:xfrm>
            <a:prstGeom prst="straightConnector1">
              <a:avLst/>
            </a:prstGeom>
            <a:noFill/>
            <a:ln cap="flat" cmpd="sng" w="19050">
              <a:solidFill>
                <a:schemeClr val="dk2"/>
              </a:solidFill>
              <a:prstDash val="solid"/>
              <a:round/>
              <a:headEnd len="med" w="med" type="none"/>
              <a:tailEnd len="med" w="med" type="none"/>
            </a:ln>
          </p:spPr>
        </p:cxnSp>
        <p:cxnSp>
          <p:nvCxnSpPr>
            <p:cNvPr id="740" name="Google Shape;740;p60"/>
            <p:cNvCxnSpPr>
              <a:stCxn id="738" idx="2"/>
              <a:endCxn id="736" idx="0"/>
            </p:cNvCxnSpPr>
            <p:nvPr/>
          </p:nvCxnSpPr>
          <p:spPr>
            <a:xfrm>
              <a:off x="8556579" y="3783075"/>
              <a:ext cx="219900" cy="257100"/>
            </a:xfrm>
            <a:prstGeom prst="straightConnector1">
              <a:avLst/>
            </a:prstGeom>
            <a:noFill/>
            <a:ln cap="flat" cmpd="sng" w="19050">
              <a:solidFill>
                <a:schemeClr val="dk2"/>
              </a:solidFill>
              <a:prstDash val="solid"/>
              <a:round/>
              <a:headEnd len="med" w="med" type="none"/>
              <a:tailEnd len="med" w="med" type="none"/>
            </a:ln>
          </p:spPr>
        </p:cxnSp>
        <p:sp>
          <p:nvSpPr>
            <p:cNvPr id="741" name="Google Shape;741;p60"/>
            <p:cNvSpPr txBox="1"/>
            <p:nvPr/>
          </p:nvSpPr>
          <p:spPr>
            <a:xfrm>
              <a:off x="8154975" y="3716394"/>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42" name="Google Shape;742;p60"/>
            <p:cNvSpPr txBox="1"/>
            <p:nvPr/>
          </p:nvSpPr>
          <p:spPr>
            <a:xfrm>
              <a:off x="8650063" y="3706483"/>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43" name="Google Shape;743;p60"/>
            <p:cNvSpPr/>
            <p:nvPr/>
          </p:nvSpPr>
          <p:spPr>
            <a:xfrm>
              <a:off x="7335030" y="3421213"/>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0.34</a:t>
              </a:r>
              <a:endParaRPr/>
            </a:p>
          </p:txBody>
        </p:sp>
        <p:cxnSp>
          <p:nvCxnSpPr>
            <p:cNvPr id="744" name="Google Shape;744;p60"/>
            <p:cNvCxnSpPr>
              <a:stCxn id="743" idx="2"/>
              <a:endCxn id="733" idx="0"/>
            </p:cNvCxnSpPr>
            <p:nvPr/>
          </p:nvCxnSpPr>
          <p:spPr>
            <a:xfrm flipH="1">
              <a:off x="7370430" y="3784513"/>
              <a:ext cx="248400" cy="255600"/>
            </a:xfrm>
            <a:prstGeom prst="straightConnector1">
              <a:avLst/>
            </a:prstGeom>
            <a:noFill/>
            <a:ln cap="flat" cmpd="sng" w="19050">
              <a:solidFill>
                <a:schemeClr val="dk2"/>
              </a:solidFill>
              <a:prstDash val="solid"/>
              <a:round/>
              <a:headEnd len="med" w="med" type="none"/>
              <a:tailEnd len="med" w="med" type="none"/>
            </a:ln>
          </p:spPr>
        </p:cxnSp>
        <p:cxnSp>
          <p:nvCxnSpPr>
            <p:cNvPr id="745" name="Google Shape;745;p60"/>
            <p:cNvCxnSpPr>
              <a:stCxn id="743" idx="2"/>
              <a:endCxn id="734" idx="0"/>
            </p:cNvCxnSpPr>
            <p:nvPr/>
          </p:nvCxnSpPr>
          <p:spPr>
            <a:xfrm>
              <a:off x="7618830" y="3784513"/>
              <a:ext cx="220200" cy="255600"/>
            </a:xfrm>
            <a:prstGeom prst="straightConnector1">
              <a:avLst/>
            </a:prstGeom>
            <a:noFill/>
            <a:ln cap="flat" cmpd="sng" w="19050">
              <a:solidFill>
                <a:schemeClr val="dk2"/>
              </a:solidFill>
              <a:prstDash val="solid"/>
              <a:round/>
              <a:headEnd len="med" w="med" type="none"/>
              <a:tailEnd len="med" w="med" type="none"/>
            </a:ln>
          </p:spPr>
        </p:cxnSp>
        <p:sp>
          <p:nvSpPr>
            <p:cNvPr id="746" name="Google Shape;746;p60"/>
            <p:cNvSpPr txBox="1"/>
            <p:nvPr/>
          </p:nvSpPr>
          <p:spPr>
            <a:xfrm>
              <a:off x="7222890" y="3713202"/>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47" name="Google Shape;747;p60"/>
            <p:cNvSpPr txBox="1"/>
            <p:nvPr/>
          </p:nvSpPr>
          <p:spPr>
            <a:xfrm>
              <a:off x="7717977" y="3703292"/>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grpSp>
      <p:grpSp>
        <p:nvGrpSpPr>
          <p:cNvPr id="748" name="Google Shape;748;p60"/>
          <p:cNvGrpSpPr/>
          <p:nvPr/>
        </p:nvGrpSpPr>
        <p:grpSpPr>
          <a:xfrm>
            <a:off x="3470731" y="3091269"/>
            <a:ext cx="2337275" cy="1915356"/>
            <a:chOff x="3470731" y="3091269"/>
            <a:chExt cx="2337275" cy="1915356"/>
          </a:xfrm>
        </p:grpSpPr>
        <p:sp>
          <p:nvSpPr>
            <p:cNvPr id="749" name="Google Shape;749;p60"/>
            <p:cNvSpPr/>
            <p:nvPr/>
          </p:nvSpPr>
          <p:spPr>
            <a:xfrm>
              <a:off x="3569706"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三</a:t>
              </a:r>
              <a:endParaRPr/>
            </a:p>
          </p:txBody>
        </p:sp>
        <p:sp>
          <p:nvSpPr>
            <p:cNvPr id="750" name="Google Shape;750;p60"/>
            <p:cNvSpPr/>
            <p:nvPr/>
          </p:nvSpPr>
          <p:spPr>
            <a:xfrm>
              <a:off x="4038456"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751" name="Google Shape;751;p60"/>
            <p:cNvSpPr/>
            <p:nvPr/>
          </p:nvSpPr>
          <p:spPr>
            <a:xfrm>
              <a:off x="4507206"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一</a:t>
              </a:r>
              <a:endParaRPr/>
            </a:p>
          </p:txBody>
        </p:sp>
        <p:sp>
          <p:nvSpPr>
            <p:cNvPr id="752" name="Google Shape;752;p60"/>
            <p:cNvSpPr/>
            <p:nvPr/>
          </p:nvSpPr>
          <p:spPr>
            <a:xfrm>
              <a:off x="4975956"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753" name="Google Shape;753;p60"/>
            <p:cNvSpPr/>
            <p:nvPr/>
          </p:nvSpPr>
          <p:spPr>
            <a:xfrm>
              <a:off x="5444706"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円</a:t>
              </a:r>
              <a:endParaRPr/>
            </a:p>
          </p:txBody>
        </p:sp>
        <p:sp>
          <p:nvSpPr>
            <p:cNvPr id="754" name="Google Shape;754;p60"/>
            <p:cNvSpPr txBox="1"/>
            <p:nvPr/>
          </p:nvSpPr>
          <p:spPr>
            <a:xfrm>
              <a:off x="3470731" y="464332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0.35</a:t>
              </a:r>
              <a:endParaRPr/>
            </a:p>
          </p:txBody>
        </p:sp>
        <p:sp>
          <p:nvSpPr>
            <p:cNvPr id="755" name="Google Shape;755;p60"/>
            <p:cNvSpPr/>
            <p:nvPr/>
          </p:nvSpPr>
          <p:spPr>
            <a:xfrm>
              <a:off x="5122560" y="3721479"/>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6" name="Google Shape;756;p60"/>
            <p:cNvCxnSpPr>
              <a:stCxn id="755" idx="2"/>
              <a:endCxn id="752" idx="0"/>
            </p:cNvCxnSpPr>
            <p:nvPr/>
          </p:nvCxnSpPr>
          <p:spPr>
            <a:xfrm flipH="1">
              <a:off x="5157660" y="4084779"/>
              <a:ext cx="248700" cy="257100"/>
            </a:xfrm>
            <a:prstGeom prst="straightConnector1">
              <a:avLst/>
            </a:prstGeom>
            <a:noFill/>
            <a:ln cap="flat" cmpd="sng" w="19050">
              <a:solidFill>
                <a:schemeClr val="dk2"/>
              </a:solidFill>
              <a:prstDash val="solid"/>
              <a:round/>
              <a:headEnd len="med" w="med" type="none"/>
              <a:tailEnd len="med" w="med" type="none"/>
            </a:ln>
          </p:spPr>
        </p:cxnSp>
        <p:cxnSp>
          <p:nvCxnSpPr>
            <p:cNvPr id="757" name="Google Shape;757;p60"/>
            <p:cNvCxnSpPr>
              <a:stCxn id="755" idx="2"/>
              <a:endCxn id="753" idx="0"/>
            </p:cNvCxnSpPr>
            <p:nvPr/>
          </p:nvCxnSpPr>
          <p:spPr>
            <a:xfrm>
              <a:off x="5406360" y="4084779"/>
              <a:ext cx="219900" cy="257100"/>
            </a:xfrm>
            <a:prstGeom prst="straightConnector1">
              <a:avLst/>
            </a:prstGeom>
            <a:noFill/>
            <a:ln cap="flat" cmpd="sng" w="19050">
              <a:solidFill>
                <a:schemeClr val="dk2"/>
              </a:solidFill>
              <a:prstDash val="solid"/>
              <a:round/>
              <a:headEnd len="med" w="med" type="none"/>
              <a:tailEnd len="med" w="med" type="none"/>
            </a:ln>
          </p:spPr>
        </p:cxnSp>
        <p:sp>
          <p:nvSpPr>
            <p:cNvPr id="758" name="Google Shape;758;p60"/>
            <p:cNvSpPr txBox="1"/>
            <p:nvPr/>
          </p:nvSpPr>
          <p:spPr>
            <a:xfrm>
              <a:off x="5004756" y="4018098"/>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59" name="Google Shape;759;p60"/>
            <p:cNvSpPr txBox="1"/>
            <p:nvPr/>
          </p:nvSpPr>
          <p:spPr>
            <a:xfrm>
              <a:off x="5499844" y="4008188"/>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60" name="Google Shape;760;p60"/>
            <p:cNvSpPr/>
            <p:nvPr/>
          </p:nvSpPr>
          <p:spPr>
            <a:xfrm>
              <a:off x="4184812" y="3722917"/>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1" name="Google Shape;761;p60"/>
            <p:cNvCxnSpPr>
              <a:stCxn id="760" idx="2"/>
              <a:endCxn id="750" idx="0"/>
            </p:cNvCxnSpPr>
            <p:nvPr/>
          </p:nvCxnSpPr>
          <p:spPr>
            <a:xfrm flipH="1">
              <a:off x="4220212" y="4086217"/>
              <a:ext cx="248400" cy="255600"/>
            </a:xfrm>
            <a:prstGeom prst="straightConnector1">
              <a:avLst/>
            </a:prstGeom>
            <a:noFill/>
            <a:ln cap="flat" cmpd="sng" w="19050">
              <a:solidFill>
                <a:schemeClr val="dk2"/>
              </a:solidFill>
              <a:prstDash val="solid"/>
              <a:round/>
              <a:headEnd len="med" w="med" type="none"/>
              <a:tailEnd len="med" w="med" type="none"/>
            </a:ln>
          </p:spPr>
        </p:cxnSp>
        <p:cxnSp>
          <p:nvCxnSpPr>
            <p:cNvPr id="762" name="Google Shape;762;p60"/>
            <p:cNvCxnSpPr>
              <a:stCxn id="760" idx="2"/>
              <a:endCxn id="751" idx="0"/>
            </p:cNvCxnSpPr>
            <p:nvPr/>
          </p:nvCxnSpPr>
          <p:spPr>
            <a:xfrm>
              <a:off x="4468612" y="4086217"/>
              <a:ext cx="220200" cy="255600"/>
            </a:xfrm>
            <a:prstGeom prst="straightConnector1">
              <a:avLst/>
            </a:prstGeom>
            <a:noFill/>
            <a:ln cap="flat" cmpd="sng" w="19050">
              <a:solidFill>
                <a:schemeClr val="dk2"/>
              </a:solidFill>
              <a:prstDash val="solid"/>
              <a:round/>
              <a:headEnd len="med" w="med" type="none"/>
              <a:tailEnd len="med" w="med" type="none"/>
            </a:ln>
          </p:spPr>
        </p:cxnSp>
        <p:sp>
          <p:nvSpPr>
            <p:cNvPr id="763" name="Google Shape;763;p60"/>
            <p:cNvSpPr txBox="1"/>
            <p:nvPr/>
          </p:nvSpPr>
          <p:spPr>
            <a:xfrm>
              <a:off x="4072671" y="4014906"/>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64" name="Google Shape;764;p60"/>
            <p:cNvSpPr txBox="1"/>
            <p:nvPr/>
          </p:nvSpPr>
          <p:spPr>
            <a:xfrm>
              <a:off x="4567758" y="4004996"/>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65" name="Google Shape;765;p60"/>
            <p:cNvSpPr/>
            <p:nvPr/>
          </p:nvSpPr>
          <p:spPr>
            <a:xfrm>
              <a:off x="4659079" y="3091269"/>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0.65</a:t>
              </a:r>
              <a:endParaRPr/>
            </a:p>
          </p:txBody>
        </p:sp>
        <p:cxnSp>
          <p:nvCxnSpPr>
            <p:cNvPr id="766" name="Google Shape;766;p60"/>
            <p:cNvCxnSpPr>
              <a:stCxn id="765" idx="2"/>
              <a:endCxn id="760" idx="0"/>
            </p:cNvCxnSpPr>
            <p:nvPr/>
          </p:nvCxnSpPr>
          <p:spPr>
            <a:xfrm flipH="1">
              <a:off x="4468579" y="3454569"/>
              <a:ext cx="474300" cy="268200"/>
            </a:xfrm>
            <a:prstGeom prst="straightConnector1">
              <a:avLst/>
            </a:prstGeom>
            <a:noFill/>
            <a:ln cap="flat" cmpd="sng" w="19050">
              <a:solidFill>
                <a:schemeClr val="dk2"/>
              </a:solidFill>
              <a:prstDash val="solid"/>
              <a:round/>
              <a:headEnd len="med" w="med" type="none"/>
              <a:tailEnd len="med" w="med" type="none"/>
            </a:ln>
          </p:spPr>
        </p:cxnSp>
        <p:cxnSp>
          <p:nvCxnSpPr>
            <p:cNvPr id="767" name="Google Shape;767;p60"/>
            <p:cNvCxnSpPr>
              <a:stCxn id="765" idx="2"/>
              <a:endCxn id="755" idx="0"/>
            </p:cNvCxnSpPr>
            <p:nvPr/>
          </p:nvCxnSpPr>
          <p:spPr>
            <a:xfrm>
              <a:off x="4942879" y="3454569"/>
              <a:ext cx="463500" cy="267000"/>
            </a:xfrm>
            <a:prstGeom prst="straightConnector1">
              <a:avLst/>
            </a:prstGeom>
            <a:noFill/>
            <a:ln cap="flat" cmpd="sng" w="19050">
              <a:solidFill>
                <a:schemeClr val="dk2"/>
              </a:solidFill>
              <a:prstDash val="solid"/>
              <a:round/>
              <a:headEnd len="med" w="med" type="none"/>
              <a:tailEnd len="med" w="med" type="none"/>
            </a:ln>
          </p:spPr>
        </p:cxnSp>
        <p:sp>
          <p:nvSpPr>
            <p:cNvPr id="768" name="Google Shape;768;p60"/>
            <p:cNvSpPr txBox="1"/>
            <p:nvPr/>
          </p:nvSpPr>
          <p:spPr>
            <a:xfrm>
              <a:off x="5149166" y="334137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69" name="Google Shape;769;p60"/>
            <p:cNvSpPr txBox="1"/>
            <p:nvPr/>
          </p:nvSpPr>
          <p:spPr>
            <a:xfrm>
              <a:off x="4406319" y="335128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grpSp>
      <p:sp>
        <p:nvSpPr>
          <p:cNvPr id="770" name="Google Shape;770;p60"/>
          <p:cNvSpPr/>
          <p:nvPr/>
        </p:nvSpPr>
        <p:spPr>
          <a:xfrm>
            <a:off x="6662881"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三</a:t>
            </a:r>
            <a:endParaRPr/>
          </a:p>
        </p:txBody>
      </p:sp>
      <p:sp>
        <p:nvSpPr>
          <p:cNvPr id="771" name="Google Shape;771;p60"/>
          <p:cNvSpPr/>
          <p:nvPr/>
        </p:nvSpPr>
        <p:spPr>
          <a:xfrm>
            <a:off x="7131631"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772" name="Google Shape;772;p60"/>
          <p:cNvSpPr/>
          <p:nvPr/>
        </p:nvSpPr>
        <p:spPr>
          <a:xfrm>
            <a:off x="7600381"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一</a:t>
            </a:r>
            <a:endParaRPr/>
          </a:p>
        </p:txBody>
      </p:sp>
      <p:sp>
        <p:nvSpPr>
          <p:cNvPr id="773" name="Google Shape;773;p60"/>
          <p:cNvSpPr/>
          <p:nvPr/>
        </p:nvSpPr>
        <p:spPr>
          <a:xfrm>
            <a:off x="8069131"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774" name="Google Shape;774;p60"/>
          <p:cNvSpPr/>
          <p:nvPr/>
        </p:nvSpPr>
        <p:spPr>
          <a:xfrm>
            <a:off x="8537881"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円</a:t>
            </a:r>
            <a:endParaRPr/>
          </a:p>
        </p:txBody>
      </p:sp>
      <p:sp>
        <p:nvSpPr>
          <p:cNvPr id="775" name="Google Shape;775;p60"/>
          <p:cNvSpPr txBox="1"/>
          <p:nvPr/>
        </p:nvSpPr>
        <p:spPr>
          <a:xfrm>
            <a:off x="6563906" y="464332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0"/>
          <p:cNvSpPr/>
          <p:nvPr/>
        </p:nvSpPr>
        <p:spPr>
          <a:xfrm>
            <a:off x="8215735" y="3721479"/>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7" name="Google Shape;777;p60"/>
          <p:cNvCxnSpPr>
            <a:stCxn id="776" idx="2"/>
            <a:endCxn id="773" idx="0"/>
          </p:cNvCxnSpPr>
          <p:nvPr/>
        </p:nvCxnSpPr>
        <p:spPr>
          <a:xfrm flipH="1">
            <a:off x="8250835" y="4084779"/>
            <a:ext cx="248700" cy="257100"/>
          </a:xfrm>
          <a:prstGeom prst="straightConnector1">
            <a:avLst/>
          </a:prstGeom>
          <a:noFill/>
          <a:ln cap="flat" cmpd="sng" w="19050">
            <a:solidFill>
              <a:schemeClr val="dk2"/>
            </a:solidFill>
            <a:prstDash val="solid"/>
            <a:round/>
            <a:headEnd len="med" w="med" type="none"/>
            <a:tailEnd len="med" w="med" type="none"/>
          </a:ln>
        </p:spPr>
      </p:cxnSp>
      <p:cxnSp>
        <p:nvCxnSpPr>
          <p:cNvPr id="778" name="Google Shape;778;p60"/>
          <p:cNvCxnSpPr>
            <a:stCxn id="776" idx="2"/>
            <a:endCxn id="774" idx="0"/>
          </p:cNvCxnSpPr>
          <p:nvPr/>
        </p:nvCxnSpPr>
        <p:spPr>
          <a:xfrm>
            <a:off x="8499535" y="4084779"/>
            <a:ext cx="219900" cy="257100"/>
          </a:xfrm>
          <a:prstGeom prst="straightConnector1">
            <a:avLst/>
          </a:prstGeom>
          <a:noFill/>
          <a:ln cap="flat" cmpd="sng" w="19050">
            <a:solidFill>
              <a:schemeClr val="dk2"/>
            </a:solidFill>
            <a:prstDash val="solid"/>
            <a:round/>
            <a:headEnd len="med" w="med" type="none"/>
            <a:tailEnd len="med" w="med" type="none"/>
          </a:ln>
        </p:spPr>
      </p:cxnSp>
      <p:sp>
        <p:nvSpPr>
          <p:cNvPr id="779" name="Google Shape;779;p60"/>
          <p:cNvSpPr txBox="1"/>
          <p:nvPr/>
        </p:nvSpPr>
        <p:spPr>
          <a:xfrm>
            <a:off x="8097931" y="4018098"/>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80" name="Google Shape;780;p60"/>
          <p:cNvSpPr txBox="1"/>
          <p:nvPr/>
        </p:nvSpPr>
        <p:spPr>
          <a:xfrm>
            <a:off x="8593019" y="4008188"/>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81" name="Google Shape;781;p60"/>
          <p:cNvSpPr/>
          <p:nvPr/>
        </p:nvSpPr>
        <p:spPr>
          <a:xfrm>
            <a:off x="7277987" y="3722917"/>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2" name="Google Shape;782;p60"/>
          <p:cNvCxnSpPr>
            <a:stCxn id="781" idx="2"/>
            <a:endCxn id="771" idx="0"/>
          </p:cNvCxnSpPr>
          <p:nvPr/>
        </p:nvCxnSpPr>
        <p:spPr>
          <a:xfrm flipH="1">
            <a:off x="7313387" y="4086217"/>
            <a:ext cx="248400" cy="255600"/>
          </a:xfrm>
          <a:prstGeom prst="straightConnector1">
            <a:avLst/>
          </a:prstGeom>
          <a:noFill/>
          <a:ln cap="flat" cmpd="sng" w="19050">
            <a:solidFill>
              <a:schemeClr val="dk2"/>
            </a:solidFill>
            <a:prstDash val="solid"/>
            <a:round/>
            <a:headEnd len="med" w="med" type="none"/>
            <a:tailEnd len="med" w="med" type="none"/>
          </a:ln>
        </p:spPr>
      </p:cxnSp>
      <p:cxnSp>
        <p:nvCxnSpPr>
          <p:cNvPr id="783" name="Google Shape;783;p60"/>
          <p:cNvCxnSpPr>
            <a:stCxn id="781" idx="2"/>
            <a:endCxn id="772" idx="0"/>
          </p:cNvCxnSpPr>
          <p:nvPr/>
        </p:nvCxnSpPr>
        <p:spPr>
          <a:xfrm>
            <a:off x="7561787" y="4086217"/>
            <a:ext cx="220200" cy="255600"/>
          </a:xfrm>
          <a:prstGeom prst="straightConnector1">
            <a:avLst/>
          </a:prstGeom>
          <a:noFill/>
          <a:ln cap="flat" cmpd="sng" w="19050">
            <a:solidFill>
              <a:schemeClr val="dk2"/>
            </a:solidFill>
            <a:prstDash val="solid"/>
            <a:round/>
            <a:headEnd len="med" w="med" type="none"/>
            <a:tailEnd len="med" w="med" type="none"/>
          </a:ln>
        </p:spPr>
      </p:cxnSp>
      <p:sp>
        <p:nvSpPr>
          <p:cNvPr id="784" name="Google Shape;784;p60"/>
          <p:cNvSpPr txBox="1"/>
          <p:nvPr/>
        </p:nvSpPr>
        <p:spPr>
          <a:xfrm>
            <a:off x="7165846" y="4014906"/>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85" name="Google Shape;785;p60"/>
          <p:cNvSpPr txBox="1"/>
          <p:nvPr/>
        </p:nvSpPr>
        <p:spPr>
          <a:xfrm>
            <a:off x="7660934" y="4004996"/>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86" name="Google Shape;786;p60"/>
          <p:cNvSpPr/>
          <p:nvPr/>
        </p:nvSpPr>
        <p:spPr>
          <a:xfrm>
            <a:off x="7752254" y="3091269"/>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7" name="Google Shape;787;p60"/>
          <p:cNvCxnSpPr>
            <a:stCxn id="786" idx="2"/>
            <a:endCxn id="781" idx="0"/>
          </p:cNvCxnSpPr>
          <p:nvPr/>
        </p:nvCxnSpPr>
        <p:spPr>
          <a:xfrm flipH="1">
            <a:off x="7561754" y="3454569"/>
            <a:ext cx="474300" cy="268200"/>
          </a:xfrm>
          <a:prstGeom prst="straightConnector1">
            <a:avLst/>
          </a:prstGeom>
          <a:noFill/>
          <a:ln cap="flat" cmpd="sng" w="19050">
            <a:solidFill>
              <a:schemeClr val="dk2"/>
            </a:solidFill>
            <a:prstDash val="solid"/>
            <a:round/>
            <a:headEnd len="med" w="med" type="none"/>
            <a:tailEnd len="med" w="med" type="none"/>
          </a:ln>
        </p:spPr>
      </p:cxnSp>
      <p:cxnSp>
        <p:nvCxnSpPr>
          <p:cNvPr id="788" name="Google Shape;788;p60"/>
          <p:cNvCxnSpPr>
            <a:stCxn id="786" idx="2"/>
            <a:endCxn id="776" idx="0"/>
          </p:cNvCxnSpPr>
          <p:nvPr/>
        </p:nvCxnSpPr>
        <p:spPr>
          <a:xfrm>
            <a:off x="8036054" y="3454569"/>
            <a:ext cx="463500" cy="267000"/>
          </a:xfrm>
          <a:prstGeom prst="straightConnector1">
            <a:avLst/>
          </a:prstGeom>
          <a:noFill/>
          <a:ln cap="flat" cmpd="sng" w="19050">
            <a:solidFill>
              <a:schemeClr val="dk2"/>
            </a:solidFill>
            <a:prstDash val="solid"/>
            <a:round/>
            <a:headEnd len="med" w="med" type="none"/>
            <a:tailEnd len="med" w="med" type="none"/>
          </a:ln>
        </p:spPr>
      </p:cxnSp>
      <p:sp>
        <p:nvSpPr>
          <p:cNvPr id="789" name="Google Shape;789;p60"/>
          <p:cNvSpPr txBox="1"/>
          <p:nvPr/>
        </p:nvSpPr>
        <p:spPr>
          <a:xfrm>
            <a:off x="8242341" y="334137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90" name="Google Shape;790;p60"/>
          <p:cNvSpPr txBox="1"/>
          <p:nvPr/>
        </p:nvSpPr>
        <p:spPr>
          <a:xfrm>
            <a:off x="7499494" y="335128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91" name="Google Shape;791;p60"/>
          <p:cNvSpPr/>
          <p:nvPr/>
        </p:nvSpPr>
        <p:spPr>
          <a:xfrm>
            <a:off x="7277979" y="2459619"/>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92" name="Google Shape;792;p60"/>
          <p:cNvCxnSpPr>
            <a:stCxn id="791" idx="2"/>
            <a:endCxn id="786" idx="0"/>
          </p:cNvCxnSpPr>
          <p:nvPr/>
        </p:nvCxnSpPr>
        <p:spPr>
          <a:xfrm>
            <a:off x="7561779" y="2822919"/>
            <a:ext cx="474300" cy="268500"/>
          </a:xfrm>
          <a:prstGeom prst="straightConnector1">
            <a:avLst/>
          </a:prstGeom>
          <a:noFill/>
          <a:ln cap="flat" cmpd="sng" w="19050">
            <a:solidFill>
              <a:schemeClr val="dk2"/>
            </a:solidFill>
            <a:prstDash val="solid"/>
            <a:round/>
            <a:headEnd len="med" w="med" type="none"/>
            <a:tailEnd len="med" w="med" type="none"/>
          </a:ln>
        </p:spPr>
      </p:cxnSp>
      <p:cxnSp>
        <p:nvCxnSpPr>
          <p:cNvPr id="793" name="Google Shape;793;p60"/>
          <p:cNvCxnSpPr>
            <a:stCxn id="770" idx="0"/>
            <a:endCxn id="791" idx="2"/>
          </p:cNvCxnSpPr>
          <p:nvPr/>
        </p:nvCxnSpPr>
        <p:spPr>
          <a:xfrm flipH="1" rot="10800000">
            <a:off x="6844531" y="2822879"/>
            <a:ext cx="717300" cy="1518900"/>
          </a:xfrm>
          <a:prstGeom prst="straightConnector1">
            <a:avLst/>
          </a:prstGeom>
          <a:noFill/>
          <a:ln cap="flat" cmpd="sng" w="19050">
            <a:solidFill>
              <a:schemeClr val="dk2"/>
            </a:solidFill>
            <a:prstDash val="solid"/>
            <a:round/>
            <a:headEnd len="med" w="med" type="none"/>
            <a:tailEnd len="med" w="med" type="none"/>
          </a:ln>
        </p:spPr>
      </p:cxnSp>
      <p:sp>
        <p:nvSpPr>
          <p:cNvPr id="794" name="Google Shape;794;p60"/>
          <p:cNvSpPr txBox="1"/>
          <p:nvPr/>
        </p:nvSpPr>
        <p:spPr>
          <a:xfrm>
            <a:off x="7002585" y="3246017"/>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95" name="Google Shape;795;p60"/>
          <p:cNvSpPr txBox="1"/>
          <p:nvPr/>
        </p:nvSpPr>
        <p:spPr>
          <a:xfrm>
            <a:off x="7772063" y="2717838"/>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1000"/>
                                        <p:tgtEl>
                                          <p:spTgt spid="7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par>
                                <p:cTn fill="hold" nodeType="with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000"/>
                                        <p:tgtEl>
                                          <p:spTgt spid="772"/>
                                        </p:tgtEl>
                                      </p:cBhvr>
                                    </p:animEffect>
                                  </p:childTnLst>
                                </p:cTn>
                              </p:par>
                              <p:par>
                                <p:cTn fill="hold" nodeType="with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000"/>
                                        <p:tgtEl>
                                          <p:spTgt spid="773"/>
                                        </p:tgtEl>
                                      </p:cBhvr>
                                    </p:animEffect>
                                  </p:childTnLst>
                                </p:cTn>
                              </p:par>
                              <p:par>
                                <p:cTn fill="hold" nodeType="with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000"/>
                                        <p:tgtEl>
                                          <p:spTgt spid="774"/>
                                        </p:tgtEl>
                                      </p:cBhvr>
                                    </p:animEffect>
                                  </p:childTnLst>
                                </p:cTn>
                              </p:par>
                              <p:par>
                                <p:cTn fill="hold" nodeType="with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1000"/>
                                        <p:tgtEl>
                                          <p:spTgt spid="775"/>
                                        </p:tgtEl>
                                      </p:cBhvr>
                                    </p:animEffect>
                                  </p:childTnLst>
                                </p:cTn>
                              </p:par>
                              <p:par>
                                <p:cTn fill="hold" nodeType="with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1000"/>
                                        <p:tgtEl>
                                          <p:spTgt spid="776"/>
                                        </p:tgtEl>
                                      </p:cBhvr>
                                    </p:animEffect>
                                  </p:childTnLst>
                                </p:cTn>
                              </p:par>
                              <p:par>
                                <p:cTn fill="hold" nodeType="with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1000"/>
                                        <p:tgtEl>
                                          <p:spTgt spid="777"/>
                                        </p:tgtEl>
                                      </p:cBhvr>
                                    </p:animEffect>
                                  </p:childTnLst>
                                </p:cTn>
                              </p:par>
                              <p:par>
                                <p:cTn fill="hold" nodeType="with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1000"/>
                                        <p:tgtEl>
                                          <p:spTgt spid="778"/>
                                        </p:tgtEl>
                                      </p:cBhvr>
                                    </p:animEffect>
                                  </p:childTnLst>
                                </p:cTn>
                              </p:par>
                              <p:par>
                                <p:cTn fill="hold" nodeType="with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1000"/>
                                        <p:tgtEl>
                                          <p:spTgt spid="779"/>
                                        </p:tgtEl>
                                      </p:cBhvr>
                                    </p:animEffect>
                                  </p:childTnLst>
                                </p:cTn>
                              </p:par>
                              <p:par>
                                <p:cTn fill="hold" nodeType="with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1000"/>
                                        <p:tgtEl>
                                          <p:spTgt spid="780"/>
                                        </p:tgtEl>
                                      </p:cBhvr>
                                    </p:animEffect>
                                  </p:childTnLst>
                                </p:cTn>
                              </p:par>
                              <p:par>
                                <p:cTn fill="hold" nodeType="with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1000"/>
                                        <p:tgtEl>
                                          <p:spTgt spid="781"/>
                                        </p:tgtEl>
                                      </p:cBhvr>
                                    </p:animEffect>
                                  </p:childTnLst>
                                </p:cTn>
                              </p:par>
                              <p:par>
                                <p:cTn fill="hold" nodeType="with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1000"/>
                                        <p:tgtEl>
                                          <p:spTgt spid="782"/>
                                        </p:tgtEl>
                                      </p:cBhvr>
                                    </p:animEffect>
                                  </p:childTnLst>
                                </p:cTn>
                              </p:par>
                              <p:par>
                                <p:cTn fill="hold" nodeType="with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1000"/>
                                        <p:tgtEl>
                                          <p:spTgt spid="783"/>
                                        </p:tgtEl>
                                      </p:cBhvr>
                                    </p:animEffect>
                                  </p:childTnLst>
                                </p:cTn>
                              </p:par>
                              <p:par>
                                <p:cTn fill="hold" nodeType="with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par>
                                <p:cTn fill="hold" nodeType="with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1000"/>
                                        <p:tgtEl>
                                          <p:spTgt spid="785"/>
                                        </p:tgtEl>
                                      </p:cBhvr>
                                    </p:animEffect>
                                  </p:childTnLst>
                                </p:cTn>
                              </p:par>
                              <p:par>
                                <p:cTn fill="hold" nodeType="with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1000"/>
                                        <p:tgtEl>
                                          <p:spTgt spid="786"/>
                                        </p:tgtEl>
                                      </p:cBhvr>
                                    </p:animEffect>
                                  </p:childTnLst>
                                </p:cTn>
                              </p:par>
                              <p:par>
                                <p:cTn fill="hold" nodeType="with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1000"/>
                                        <p:tgtEl>
                                          <p:spTgt spid="787"/>
                                        </p:tgtEl>
                                      </p:cBhvr>
                                    </p:animEffect>
                                  </p:childTnLst>
                                </p:cTn>
                              </p:par>
                              <p:par>
                                <p:cTn fill="hold" nodeType="with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1000"/>
                                        <p:tgtEl>
                                          <p:spTgt spid="788"/>
                                        </p:tgtEl>
                                      </p:cBhvr>
                                    </p:animEffect>
                                  </p:childTnLst>
                                </p:cTn>
                              </p:par>
                              <p:par>
                                <p:cTn fill="hold" nodeType="with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1000"/>
                                        <p:tgtEl>
                                          <p:spTgt spid="789"/>
                                        </p:tgtEl>
                                      </p:cBhvr>
                                    </p:animEffect>
                                  </p:childTnLst>
                                </p:cTn>
                              </p:par>
                              <p:par>
                                <p:cTn fill="hold" nodeType="with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1000"/>
                                        <p:tgtEl>
                                          <p:spTgt spid="790"/>
                                        </p:tgtEl>
                                      </p:cBhvr>
                                    </p:animEffect>
                                  </p:childTnLst>
                                </p:cTn>
                              </p:par>
                              <p:par>
                                <p:cTn fill="hold" nodeType="with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1000"/>
                                        <p:tgtEl>
                                          <p:spTgt spid="791"/>
                                        </p:tgtEl>
                                      </p:cBhvr>
                                    </p:animEffect>
                                  </p:childTnLst>
                                </p:cTn>
                              </p:par>
                              <p:par>
                                <p:cTn fill="hold" nodeType="with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1000"/>
                                        <p:tgtEl>
                                          <p:spTgt spid="792"/>
                                        </p:tgtEl>
                                      </p:cBhvr>
                                    </p:animEffect>
                                  </p:childTnLst>
                                </p:cTn>
                              </p:par>
                              <p:par>
                                <p:cTn fill="hold" nodeType="with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1000"/>
                                        <p:tgtEl>
                                          <p:spTgt spid="793"/>
                                        </p:tgtEl>
                                      </p:cBhvr>
                                    </p:animEffect>
                                  </p:childTnLst>
                                </p:cTn>
                              </p:par>
                              <p:par>
                                <p:cTn fill="hold" nodeType="with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1000"/>
                                        <p:tgtEl>
                                          <p:spTgt spid="794"/>
                                        </p:tgtEl>
                                      </p:cBhvr>
                                    </p:animEffect>
                                  </p:childTnLst>
                                </p:cTn>
                              </p:par>
                              <p:par>
                                <p:cTn fill="hold" nodeType="with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1000"/>
                                        <p:tgtEl>
                                          <p:spTgt spid="7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799" name="Shape 799"/>
        <p:cNvGrpSpPr/>
        <p:nvPr/>
      </p:nvGrpSpPr>
      <p:grpSpPr>
        <a:xfrm>
          <a:off x="0" y="0"/>
          <a:ext cx="0" cy="0"/>
          <a:chOff x="0" y="0"/>
          <a:chExt cx="0" cy="0"/>
        </a:xfrm>
      </p:grpSpPr>
      <p:sp>
        <p:nvSpPr>
          <p:cNvPr id="800" name="Google Shape;800;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Efficiency Assessment: http://yellkey.com</a:t>
            </a:r>
            <a:r>
              <a:rPr lang="en">
                <a:solidFill>
                  <a:srgbClr val="38761D"/>
                </a:solidFill>
              </a:rPr>
              <a:t>/true</a:t>
            </a:r>
            <a:endParaRPr>
              <a:solidFill>
                <a:srgbClr val="38761D"/>
              </a:solidFill>
            </a:endParaRPr>
          </a:p>
        </p:txBody>
      </p:sp>
      <p:sp>
        <p:nvSpPr>
          <p:cNvPr id="801" name="Google Shape;801;p6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many </a:t>
            </a:r>
            <a:r>
              <a:rPr lang="en" u="sng"/>
              <a:t>bits per symbol</a:t>
            </a:r>
            <a:r>
              <a:rPr lang="en"/>
              <a:t> do we need to compress a file with the character frequencies listed below using the Huffman code that we created? </a:t>
            </a:r>
            <a:endParaRPr/>
          </a:p>
        </p:txBody>
      </p:sp>
      <p:graphicFrame>
        <p:nvGraphicFramePr>
          <p:cNvPr id="802" name="Google Shape;802;p61"/>
          <p:cNvGraphicFramePr/>
          <p:nvPr/>
        </p:nvGraphicFramePr>
        <p:xfrm>
          <a:off x="5254163" y="1967581"/>
          <a:ext cx="3000000" cy="3000000"/>
        </p:xfrm>
        <a:graphic>
          <a:graphicData uri="http://schemas.openxmlformats.org/drawingml/2006/table">
            <a:tbl>
              <a:tblPr>
                <a:noFill/>
                <a:tableStyleId>{D8CA5710-A759-43C4-BC46-83B8DF341C93}</a:tableStyleId>
              </a:tblPr>
              <a:tblGrid>
                <a:gridCol w="1120025"/>
                <a:gridCol w="1120025"/>
                <a:gridCol w="1120025"/>
              </a:tblGrid>
              <a:tr h="378075">
                <a:tc>
                  <a:txBody>
                    <a:bodyPr/>
                    <a:lstStyle/>
                    <a:p>
                      <a:pPr indent="0" lvl="0" marL="0" rtl="0" algn="l">
                        <a:spcBef>
                          <a:spcPts val="0"/>
                        </a:spcBef>
                        <a:spcAft>
                          <a:spcPts val="0"/>
                        </a:spcAft>
                        <a:buNone/>
                      </a:pPr>
                      <a:r>
                        <a:rPr lang="en"/>
                        <a:t>Symbol</a:t>
                      </a:r>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Frequency</a:t>
                      </a:r>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Huffman Code</a:t>
                      </a:r>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latin typeface="Calibri"/>
                          <a:ea typeface="Calibri"/>
                          <a:cs typeface="Calibri"/>
                          <a:sym typeface="Calibri"/>
                        </a:rPr>
                        <a:t>三</a:t>
                      </a:r>
                      <a:endParaRPr sz="18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0.35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点</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100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一</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101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四</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0.16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110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円</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0.15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111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803" name="Google Shape;803;p61"/>
          <p:cNvSpPr txBox="1"/>
          <p:nvPr/>
        </p:nvSpPr>
        <p:spPr>
          <a:xfrm>
            <a:off x="348700" y="1780450"/>
            <a:ext cx="4826400" cy="28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 (1*1 + 4*3) / 5 </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     = 2.6 bits per symbol</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B. </a:t>
            </a:r>
            <a:r>
              <a:rPr lang="en" sz="2000">
                <a:solidFill>
                  <a:schemeClr val="dk1"/>
                </a:solidFill>
                <a:latin typeface="Calibri"/>
                <a:ea typeface="Calibri"/>
                <a:cs typeface="Calibri"/>
                <a:sym typeface="Calibri"/>
              </a:rPr>
              <a:t>(0.35) * 1 + (0.17 + 0.17 + 0.16 + 0.15) * 3  </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 sz="2000">
                <a:solidFill>
                  <a:schemeClr val="dk1"/>
                </a:solidFill>
                <a:latin typeface="Calibri"/>
                <a:ea typeface="Calibri"/>
                <a:cs typeface="Calibri"/>
                <a:sym typeface="Calibri"/>
              </a:rPr>
              <a:t>     = 2.3 bits per symbol</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 sz="2000">
                <a:solidFill>
                  <a:schemeClr val="dk1"/>
                </a:solidFill>
                <a:latin typeface="Calibri"/>
                <a:ea typeface="Calibri"/>
                <a:cs typeface="Calibri"/>
                <a:sym typeface="Calibri"/>
              </a:rPr>
              <a:t>C. Not enough information, we need to know the exact characters in the file being compressed.</a:t>
            </a:r>
            <a:endParaRPr sz="20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Efficiency Assessment of Huffman Coding</a:t>
            </a:r>
            <a:endParaRPr/>
          </a:p>
        </p:txBody>
      </p:sp>
      <p:sp>
        <p:nvSpPr>
          <p:cNvPr id="809" name="Google Shape;809;p6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many bits per symbol do we need to compress a file with the character frequencies listed below using the Huffman code that we created? </a:t>
            </a:r>
            <a:endParaRPr/>
          </a:p>
          <a:p>
            <a:pPr indent="0" lvl="0" marL="0" rtl="0" algn="l">
              <a:spcBef>
                <a:spcPts val="600"/>
              </a:spcBef>
              <a:spcAft>
                <a:spcPts val="0"/>
              </a:spcAft>
              <a:buNone/>
            </a:pPr>
            <a:r>
              <a:rPr b="1" lang="en"/>
              <a:t>B. (0.35) * 1 + (0.17 + 0.17 + 0.16 + 0.15) * 3   = 2.3 bits per symbol.</a:t>
            </a:r>
            <a:endParaRPr b="1"/>
          </a:p>
        </p:txBody>
      </p:sp>
      <p:graphicFrame>
        <p:nvGraphicFramePr>
          <p:cNvPr id="810" name="Google Shape;810;p62"/>
          <p:cNvGraphicFramePr/>
          <p:nvPr/>
        </p:nvGraphicFramePr>
        <p:xfrm>
          <a:off x="2891963" y="1967581"/>
          <a:ext cx="3000000" cy="3000000"/>
        </p:xfrm>
        <a:graphic>
          <a:graphicData uri="http://schemas.openxmlformats.org/drawingml/2006/table">
            <a:tbl>
              <a:tblPr>
                <a:noFill/>
                <a:tableStyleId>{D8CA5710-A759-43C4-BC46-83B8DF341C93}</a:tableStyleId>
              </a:tblPr>
              <a:tblGrid>
                <a:gridCol w="1120025"/>
                <a:gridCol w="1120025"/>
                <a:gridCol w="1120025"/>
              </a:tblGrid>
              <a:tr h="378075">
                <a:tc>
                  <a:txBody>
                    <a:bodyPr/>
                    <a:lstStyle/>
                    <a:p>
                      <a:pPr indent="0" lvl="0" marL="0" rtl="0" algn="l">
                        <a:spcBef>
                          <a:spcPts val="0"/>
                        </a:spcBef>
                        <a:spcAft>
                          <a:spcPts val="0"/>
                        </a:spcAft>
                        <a:buNone/>
                      </a:pPr>
                      <a:r>
                        <a:rPr lang="en"/>
                        <a:t>Symbol</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c>
                  <a:txBody>
                    <a:bodyPr/>
                    <a:lstStyle/>
                    <a:p>
                      <a:pPr indent="0" lvl="0" marL="0" rtl="0" algn="l">
                        <a:spcBef>
                          <a:spcPts val="0"/>
                        </a:spcBef>
                        <a:spcAft>
                          <a:spcPts val="0"/>
                        </a:spcAft>
                        <a:buNone/>
                      </a:pPr>
                      <a:r>
                        <a:rPr lang="en"/>
                        <a:t>Huffman Code</a:t>
                      </a:r>
                      <a:endParaRPr/>
                    </a:p>
                  </a:txBody>
                  <a:tcPr marT="91425" marB="91425" marR="91425" marL="91425">
                    <a:lnB cap="flat" cmpd="sng" w="9525">
                      <a:solidFill>
                        <a:srgbClr val="000000"/>
                      </a:solidFill>
                      <a:prstDash val="solid"/>
                      <a:round/>
                      <a:headEnd len="sm" w="sm" type="none"/>
                      <a:tailEnd len="sm" w="sm" type="none"/>
                    </a:lnB>
                  </a:tcPr>
                </a:tc>
              </a:tr>
              <a:tr h="378075">
                <a:tc>
                  <a:txBody>
                    <a:bodyPr/>
                    <a:lstStyle/>
                    <a:p>
                      <a:pPr indent="0" lvl="0" marL="0" rtl="0" algn="ctr">
                        <a:spcBef>
                          <a:spcPts val="0"/>
                        </a:spcBef>
                        <a:spcAft>
                          <a:spcPts val="0"/>
                        </a:spcAft>
                        <a:buNone/>
                      </a:pPr>
                      <a:r>
                        <a:rPr lang="en" sz="1800">
                          <a:latin typeface="Calibri"/>
                          <a:ea typeface="Calibri"/>
                          <a:cs typeface="Calibri"/>
                          <a:sym typeface="Calibri"/>
                        </a:rPr>
                        <a:t>三</a:t>
                      </a:r>
                      <a:endParaRPr sz="1800">
                        <a:latin typeface="Calibri"/>
                        <a:ea typeface="Calibri"/>
                        <a:cs typeface="Calibri"/>
                        <a:sym typeface="Calibri"/>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0.35</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点</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100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一</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101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四</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0.16</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110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円</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0.15</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111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811" name="Google Shape;811;p62"/>
          <p:cNvSpPr txBox="1"/>
          <p:nvPr/>
        </p:nvSpPr>
        <p:spPr>
          <a:xfrm>
            <a:off x="6373409" y="1659280"/>
            <a:ext cx="2709000" cy="29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Example assuming we have 100 symbols:</a:t>
            </a:r>
            <a:endParaRPr sz="2000"/>
          </a:p>
          <a:p>
            <a:pPr indent="-355600" lvl="0" marL="457200" rtl="0" algn="l">
              <a:spcBef>
                <a:spcPts val="0"/>
              </a:spcBef>
              <a:spcAft>
                <a:spcPts val="0"/>
              </a:spcAft>
              <a:buSzPts val="2000"/>
              <a:buChar char="●"/>
            </a:pPr>
            <a:r>
              <a:rPr lang="en" sz="2000"/>
              <a:t>35 * 1 = 35 bits</a:t>
            </a:r>
            <a:endParaRPr sz="2000"/>
          </a:p>
          <a:p>
            <a:pPr indent="-355600" lvl="0" marL="457200" rtl="0" algn="l">
              <a:spcBef>
                <a:spcPts val="0"/>
              </a:spcBef>
              <a:spcAft>
                <a:spcPts val="0"/>
              </a:spcAft>
              <a:buSzPts val="2000"/>
              <a:buChar char="●"/>
            </a:pPr>
            <a:r>
              <a:rPr lang="en" sz="2000"/>
              <a:t>17 * 3 = 51 bits</a:t>
            </a:r>
            <a:endParaRPr sz="2000"/>
          </a:p>
          <a:p>
            <a:pPr indent="-355600" lvl="0" marL="457200" rtl="0" algn="l">
              <a:spcBef>
                <a:spcPts val="0"/>
              </a:spcBef>
              <a:spcAft>
                <a:spcPts val="0"/>
              </a:spcAft>
              <a:buSzPts val="2000"/>
              <a:buChar char="●"/>
            </a:pPr>
            <a:r>
              <a:rPr lang="en" sz="2000"/>
              <a:t>17 * 3 = 51 bits</a:t>
            </a:r>
            <a:endParaRPr sz="2000"/>
          </a:p>
          <a:p>
            <a:pPr indent="-355600" lvl="0" marL="457200" rtl="0" algn="l">
              <a:spcBef>
                <a:spcPts val="0"/>
              </a:spcBef>
              <a:spcAft>
                <a:spcPts val="0"/>
              </a:spcAft>
              <a:buSzPts val="2000"/>
              <a:buChar char="●"/>
            </a:pPr>
            <a:r>
              <a:rPr lang="en" sz="2000"/>
              <a:t>16 * 3 = 48 bits</a:t>
            </a:r>
            <a:endParaRPr sz="2000"/>
          </a:p>
          <a:p>
            <a:pPr indent="-355600" lvl="0" marL="457200" rtl="0" algn="l">
              <a:spcBef>
                <a:spcPts val="0"/>
              </a:spcBef>
              <a:spcAft>
                <a:spcPts val="0"/>
              </a:spcAft>
              <a:buSzPts val="2000"/>
              <a:buChar char="●"/>
            </a:pPr>
            <a:r>
              <a:rPr lang="en" sz="2000"/>
              <a:t>15 * 3 = 45 bits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Total: 230 bits</a:t>
            </a:r>
            <a:endParaRPr sz="2000"/>
          </a:p>
          <a:p>
            <a:pPr indent="0" lvl="0" marL="0" rtl="0" algn="l">
              <a:spcBef>
                <a:spcPts val="0"/>
              </a:spcBef>
              <a:spcAft>
                <a:spcPts val="0"/>
              </a:spcAft>
              <a:buNone/>
            </a:pPr>
            <a:r>
              <a:rPr lang="en" sz="2000"/>
              <a:t>230 / 100 = 2.3 bits/symbol</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Compression Model #1: Algorithms Operating on Bits</a:t>
            </a:r>
            <a:endParaRPr/>
          </a:p>
        </p:txBody>
      </p:sp>
      <p:sp>
        <p:nvSpPr>
          <p:cNvPr id="174" name="Google Shape;174;p27"/>
          <p:cNvSpPr txBox="1"/>
          <p:nvPr>
            <p:ph idx="1" type="body"/>
          </p:nvPr>
        </p:nvSpPr>
        <p:spPr>
          <a:xfrm>
            <a:off x="350100" y="3602775"/>
            <a:ext cx="8443800" cy="13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a </a:t>
            </a:r>
            <a:r>
              <a:rPr b="1" i="1" lang="en"/>
              <a:t>lossless</a:t>
            </a:r>
            <a:r>
              <a:rPr lang="en"/>
              <a:t> algorithm we require that no information is lost.</a:t>
            </a:r>
            <a:endParaRPr/>
          </a:p>
          <a:p>
            <a:pPr indent="-342900" lvl="0" marL="457200" rtl="0" algn="l">
              <a:spcBef>
                <a:spcPts val="600"/>
              </a:spcBef>
              <a:spcAft>
                <a:spcPts val="0"/>
              </a:spcAft>
              <a:buSzPts val="1800"/>
              <a:buChar char="●"/>
            </a:pPr>
            <a:r>
              <a:rPr lang="en"/>
              <a:t>Formally, C needs to be </a:t>
            </a:r>
            <a:r>
              <a:rPr b="1" lang="en"/>
              <a:t>injective</a:t>
            </a:r>
            <a:r>
              <a:rPr lang="en"/>
              <a:t>: If A != B, then C(A) != C(B)</a:t>
            </a:r>
            <a:endParaRPr/>
          </a:p>
          <a:p>
            <a:pPr indent="-342900" lvl="0" marL="457200" rtl="0" algn="l">
              <a:spcBef>
                <a:spcPts val="0"/>
              </a:spcBef>
              <a:spcAft>
                <a:spcPts val="0"/>
              </a:spcAft>
              <a:buSzPts val="1800"/>
              <a:buChar char="●"/>
            </a:pPr>
            <a:r>
              <a:rPr lang="en"/>
              <a:t>Text files often compressible by 70% or more.</a:t>
            </a:r>
            <a:endParaRPr/>
          </a:p>
        </p:txBody>
      </p:sp>
      <p:sp>
        <p:nvSpPr>
          <p:cNvPr id="175" name="Google Shape;175;p27"/>
          <p:cNvSpPr/>
          <p:nvPr/>
        </p:nvSpPr>
        <p:spPr>
          <a:xfrm>
            <a:off x="726425" y="1230233"/>
            <a:ext cx="28236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01010101000001010101110...</a:t>
            </a:r>
            <a:endParaRPr/>
          </a:p>
        </p:txBody>
      </p:sp>
      <p:sp>
        <p:nvSpPr>
          <p:cNvPr id="176" name="Google Shape;176;p27"/>
          <p:cNvSpPr/>
          <p:nvPr/>
        </p:nvSpPr>
        <p:spPr>
          <a:xfrm>
            <a:off x="4100750" y="1007600"/>
            <a:ext cx="1792500" cy="7500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a:t>
            </a:r>
            <a:endParaRPr/>
          </a:p>
          <a:p>
            <a:pPr indent="0" lvl="0" marL="0" rtl="0" algn="ctr">
              <a:spcBef>
                <a:spcPts val="0"/>
              </a:spcBef>
              <a:spcAft>
                <a:spcPts val="0"/>
              </a:spcAft>
              <a:buNone/>
            </a:pPr>
            <a:r>
              <a:rPr lang="en"/>
              <a:t>Algorithm C</a:t>
            </a:r>
            <a:endParaRPr/>
          </a:p>
        </p:txBody>
      </p:sp>
      <p:cxnSp>
        <p:nvCxnSpPr>
          <p:cNvPr id="177" name="Google Shape;177;p27"/>
          <p:cNvCxnSpPr>
            <a:stCxn id="175" idx="3"/>
            <a:endCxn id="176" idx="1"/>
          </p:cNvCxnSpPr>
          <p:nvPr/>
        </p:nvCxnSpPr>
        <p:spPr>
          <a:xfrm>
            <a:off x="3550025" y="1382483"/>
            <a:ext cx="550800" cy="0"/>
          </a:xfrm>
          <a:prstGeom prst="straightConnector1">
            <a:avLst/>
          </a:prstGeom>
          <a:noFill/>
          <a:ln cap="flat" cmpd="sng" w="19050">
            <a:solidFill>
              <a:schemeClr val="dk2"/>
            </a:solidFill>
            <a:prstDash val="solid"/>
            <a:round/>
            <a:headEnd len="med" w="med" type="none"/>
            <a:tailEnd len="med" w="med" type="triangle"/>
          </a:ln>
        </p:spPr>
      </p:cxnSp>
      <p:sp>
        <p:nvSpPr>
          <p:cNvPr id="178" name="Google Shape;178;p27"/>
          <p:cNvSpPr/>
          <p:nvPr/>
        </p:nvSpPr>
        <p:spPr>
          <a:xfrm>
            <a:off x="6589875" y="1230350"/>
            <a:ext cx="16935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1001010101...</a:t>
            </a:r>
            <a:endParaRPr/>
          </a:p>
        </p:txBody>
      </p:sp>
      <p:cxnSp>
        <p:nvCxnSpPr>
          <p:cNvPr id="179" name="Google Shape;179;p27"/>
          <p:cNvCxnSpPr>
            <a:stCxn id="176" idx="3"/>
            <a:endCxn id="178" idx="1"/>
          </p:cNvCxnSpPr>
          <p:nvPr/>
        </p:nvCxnSpPr>
        <p:spPr>
          <a:xfrm>
            <a:off x="5893250" y="1382600"/>
            <a:ext cx="696600" cy="0"/>
          </a:xfrm>
          <a:prstGeom prst="straightConnector1">
            <a:avLst/>
          </a:prstGeom>
          <a:noFill/>
          <a:ln cap="flat" cmpd="sng" w="19050">
            <a:solidFill>
              <a:schemeClr val="dk2"/>
            </a:solidFill>
            <a:prstDash val="solid"/>
            <a:round/>
            <a:headEnd len="med" w="med" type="none"/>
            <a:tailEnd len="med" w="med" type="triangle"/>
          </a:ln>
        </p:spPr>
      </p:cxnSp>
      <p:sp>
        <p:nvSpPr>
          <p:cNvPr id="180" name="Google Shape;180;p27"/>
          <p:cNvSpPr/>
          <p:nvPr/>
        </p:nvSpPr>
        <p:spPr>
          <a:xfrm>
            <a:off x="5459775" y="2935198"/>
            <a:ext cx="28236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01010101000001010101110...</a:t>
            </a:r>
            <a:endParaRPr/>
          </a:p>
        </p:txBody>
      </p:sp>
      <p:sp>
        <p:nvSpPr>
          <p:cNvPr id="181" name="Google Shape;181;p27"/>
          <p:cNvSpPr/>
          <p:nvPr/>
        </p:nvSpPr>
        <p:spPr>
          <a:xfrm>
            <a:off x="3077150" y="2712550"/>
            <a:ext cx="1792500" cy="7500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Decompression</a:t>
            </a:r>
            <a:endParaRPr/>
          </a:p>
          <a:p>
            <a:pPr indent="0" lvl="0" marL="0" rtl="0" algn="ctr">
              <a:spcBef>
                <a:spcPts val="0"/>
              </a:spcBef>
              <a:spcAft>
                <a:spcPts val="0"/>
              </a:spcAft>
              <a:buNone/>
            </a:pPr>
            <a:r>
              <a:rPr lang="en"/>
              <a:t>Algorithm C</a:t>
            </a:r>
            <a:r>
              <a:rPr baseline="30000" lang="en"/>
              <a:t>-1</a:t>
            </a:r>
            <a:endParaRPr baseline="30000"/>
          </a:p>
        </p:txBody>
      </p:sp>
      <p:sp>
        <p:nvSpPr>
          <p:cNvPr id="182" name="Google Shape;182;p27"/>
          <p:cNvSpPr/>
          <p:nvPr/>
        </p:nvSpPr>
        <p:spPr>
          <a:xfrm>
            <a:off x="793525" y="2935300"/>
            <a:ext cx="16935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1001010101...</a:t>
            </a:r>
            <a:endParaRPr/>
          </a:p>
        </p:txBody>
      </p:sp>
      <p:cxnSp>
        <p:nvCxnSpPr>
          <p:cNvPr id="183" name="Google Shape;183;p27"/>
          <p:cNvCxnSpPr>
            <a:stCxn id="182" idx="3"/>
            <a:endCxn id="181" idx="1"/>
          </p:cNvCxnSpPr>
          <p:nvPr/>
        </p:nvCxnSpPr>
        <p:spPr>
          <a:xfrm>
            <a:off x="2487025" y="3087550"/>
            <a:ext cx="590100" cy="0"/>
          </a:xfrm>
          <a:prstGeom prst="straightConnector1">
            <a:avLst/>
          </a:prstGeom>
          <a:noFill/>
          <a:ln cap="flat" cmpd="sng" w="19050">
            <a:solidFill>
              <a:schemeClr val="dk2"/>
            </a:solidFill>
            <a:prstDash val="solid"/>
            <a:round/>
            <a:headEnd len="med" w="med" type="none"/>
            <a:tailEnd len="med" w="med" type="triangle"/>
          </a:ln>
        </p:spPr>
      </p:cxnSp>
      <p:cxnSp>
        <p:nvCxnSpPr>
          <p:cNvPr id="184" name="Google Shape;184;p27"/>
          <p:cNvCxnSpPr>
            <a:stCxn id="181" idx="3"/>
            <a:endCxn id="180" idx="1"/>
          </p:cNvCxnSpPr>
          <p:nvPr/>
        </p:nvCxnSpPr>
        <p:spPr>
          <a:xfrm>
            <a:off x="4869650" y="3087550"/>
            <a:ext cx="590100" cy="0"/>
          </a:xfrm>
          <a:prstGeom prst="straightConnector1">
            <a:avLst/>
          </a:prstGeom>
          <a:noFill/>
          <a:ln cap="flat" cmpd="sng" w="19050">
            <a:solidFill>
              <a:schemeClr val="dk2"/>
            </a:solidFill>
            <a:prstDash val="solid"/>
            <a:round/>
            <a:headEnd len="med" w="med" type="none"/>
            <a:tailEnd len="med" w="med" type="triangle"/>
          </a:ln>
        </p:spPr>
      </p:cxnSp>
      <p:sp>
        <p:nvSpPr>
          <p:cNvPr id="185" name="Google Shape;185;p27"/>
          <p:cNvSpPr txBox="1"/>
          <p:nvPr/>
        </p:nvSpPr>
        <p:spPr>
          <a:xfrm>
            <a:off x="726425" y="884550"/>
            <a:ext cx="1260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Bitstream B</a:t>
            </a:r>
            <a:endParaRPr/>
          </a:p>
        </p:txBody>
      </p:sp>
      <p:sp>
        <p:nvSpPr>
          <p:cNvPr id="186" name="Google Shape;186;p27"/>
          <p:cNvSpPr txBox="1"/>
          <p:nvPr/>
        </p:nvSpPr>
        <p:spPr>
          <a:xfrm>
            <a:off x="6589875" y="884550"/>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Compressed bits C(B)</a:t>
            </a:r>
            <a:endParaRPr/>
          </a:p>
        </p:txBody>
      </p:sp>
      <p:sp>
        <p:nvSpPr>
          <p:cNvPr id="187" name="Google Shape;187;p27"/>
          <p:cNvSpPr txBox="1"/>
          <p:nvPr/>
        </p:nvSpPr>
        <p:spPr>
          <a:xfrm>
            <a:off x="793526" y="2595550"/>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C(B)</a:t>
            </a:r>
            <a:endParaRPr>
              <a:solidFill>
                <a:schemeClr val="dk1"/>
              </a:solidFill>
            </a:endParaRPr>
          </a:p>
          <a:p>
            <a:pPr indent="0" lvl="0" marL="0" rtl="0" algn="l">
              <a:spcBef>
                <a:spcPts val="0"/>
              </a:spcBef>
              <a:spcAft>
                <a:spcPts val="0"/>
              </a:spcAft>
              <a:buNone/>
            </a:pPr>
            <a:r>
              <a:t/>
            </a:r>
            <a:endParaRPr/>
          </a:p>
        </p:txBody>
      </p:sp>
      <p:sp>
        <p:nvSpPr>
          <p:cNvPr id="188" name="Google Shape;188;p27"/>
          <p:cNvSpPr txBox="1"/>
          <p:nvPr/>
        </p:nvSpPr>
        <p:spPr>
          <a:xfrm>
            <a:off x="5459784" y="2595652"/>
            <a:ext cx="1260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15" name="Shape 815"/>
        <p:cNvGrpSpPr/>
        <p:nvPr/>
      </p:nvGrpSpPr>
      <p:grpSpPr>
        <a:xfrm>
          <a:off x="0" y="0"/>
          <a:ext cx="0" cy="0"/>
          <a:chOff x="0" y="0"/>
          <a:chExt cx="0" cy="0"/>
        </a:xfrm>
      </p:grpSpPr>
      <p:sp>
        <p:nvSpPr>
          <p:cNvPr id="816" name="Google Shape;816;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Efficiency Assessment of Huffman Coding</a:t>
            </a:r>
            <a:endParaRPr/>
          </a:p>
        </p:txBody>
      </p:sp>
      <p:sp>
        <p:nvSpPr>
          <p:cNvPr id="817" name="Google Shape;817;p6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we had a file with 350 三 characters , 170 点 characters , 170 一 characters, 160 四 characters, and 150 円 characters, how many total bits would we need to encode this file using 32 bit Unicode? Using our Huffman code? </a:t>
            </a:r>
            <a:endParaRPr sz="1800">
              <a:latin typeface="Arial"/>
              <a:ea typeface="Arial"/>
              <a:cs typeface="Arial"/>
              <a:sym typeface="Arial"/>
            </a:endParaRPr>
          </a:p>
          <a:p>
            <a:pPr indent="0" lvl="0" marL="0" rtl="0" algn="l">
              <a:spcBef>
                <a:spcPts val="600"/>
              </a:spcBef>
              <a:spcAft>
                <a:spcPts val="0"/>
              </a:spcAft>
              <a:buNone/>
            </a:pPr>
            <a:r>
              <a:t/>
            </a:r>
            <a:endParaRPr sz="1800">
              <a:latin typeface="Arial"/>
              <a:ea typeface="Arial"/>
              <a:cs typeface="Arial"/>
              <a:sym typeface="Arial"/>
            </a:endParaRPr>
          </a:p>
          <a:p>
            <a:pPr indent="0" lvl="0" marL="0" rtl="0" algn="l">
              <a:spcBef>
                <a:spcPts val="600"/>
              </a:spcBef>
              <a:spcAft>
                <a:spcPts val="0"/>
              </a:spcAft>
              <a:buNone/>
            </a:pPr>
            <a:r>
              <a:rPr lang="en" sz="1800">
                <a:latin typeface="Arial"/>
                <a:ea typeface="Arial"/>
                <a:cs typeface="Arial"/>
                <a:sym typeface="Arial"/>
              </a:rPr>
              <a:t>You don’t need a calculator.</a:t>
            </a:r>
            <a:endParaRPr sz="1800">
              <a:latin typeface="Arial"/>
              <a:ea typeface="Arial"/>
              <a:cs typeface="Arial"/>
              <a:sym typeface="Arial"/>
            </a:endParaRPr>
          </a:p>
        </p:txBody>
      </p:sp>
      <p:graphicFrame>
        <p:nvGraphicFramePr>
          <p:cNvPr id="818" name="Google Shape;818;p63"/>
          <p:cNvGraphicFramePr/>
          <p:nvPr/>
        </p:nvGraphicFramePr>
        <p:xfrm>
          <a:off x="5177963" y="1738981"/>
          <a:ext cx="3000000" cy="3000000"/>
        </p:xfrm>
        <a:graphic>
          <a:graphicData uri="http://schemas.openxmlformats.org/drawingml/2006/table">
            <a:tbl>
              <a:tblPr>
                <a:noFill/>
                <a:tableStyleId>{D8CA5710-A759-43C4-BC46-83B8DF341C93}</a:tableStyleId>
              </a:tblPr>
              <a:tblGrid>
                <a:gridCol w="1120025"/>
                <a:gridCol w="1120025"/>
                <a:gridCol w="1120025"/>
              </a:tblGrid>
              <a:tr h="378075">
                <a:tc>
                  <a:txBody>
                    <a:bodyPr/>
                    <a:lstStyle/>
                    <a:p>
                      <a:pPr indent="0" lvl="0" marL="0" rtl="0" algn="l">
                        <a:spcBef>
                          <a:spcPts val="0"/>
                        </a:spcBef>
                        <a:spcAft>
                          <a:spcPts val="0"/>
                        </a:spcAft>
                        <a:buNone/>
                      </a:pPr>
                      <a:r>
                        <a:rPr lang="en"/>
                        <a:t>Symbol</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Frequency</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Huffman Code</a:t>
                      </a:r>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latin typeface="Calibri"/>
                          <a:ea typeface="Calibri"/>
                          <a:cs typeface="Calibri"/>
                          <a:sym typeface="Calibri"/>
                        </a:rPr>
                        <a:t>三</a:t>
                      </a:r>
                      <a:endParaRPr sz="1800">
                        <a:latin typeface="Calibri"/>
                        <a:ea typeface="Calibri"/>
                        <a:cs typeface="Calibri"/>
                        <a:sym typeface="Calibri"/>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0.35</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点</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100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一</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101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四</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0.16</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110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円</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0.15</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111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819" name="Google Shape;819;p63"/>
          <p:cNvSpPr txBox="1"/>
          <p:nvPr/>
        </p:nvSpPr>
        <p:spPr>
          <a:xfrm>
            <a:off x="2548275" y="4655350"/>
            <a:ext cx="4992900" cy="45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rgbClr val="BE0712"/>
                </a:solidFill>
              </a:rPr>
              <a:t>2.30 bits per symbol for texts with this distribution</a:t>
            </a:r>
            <a:endParaRPr>
              <a:solidFill>
                <a:srgbClr val="BE0712"/>
              </a:solidFill>
            </a:endParaRPr>
          </a:p>
        </p:txBody>
      </p:sp>
      <p:cxnSp>
        <p:nvCxnSpPr>
          <p:cNvPr id="820" name="Google Shape;820;p63"/>
          <p:cNvCxnSpPr/>
          <p:nvPr/>
        </p:nvCxnSpPr>
        <p:spPr>
          <a:xfrm flipH="1" rot="10800000">
            <a:off x="6562124" y="4720601"/>
            <a:ext cx="309000" cy="1665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4" name="Shape 824"/>
        <p:cNvGrpSpPr/>
        <p:nvPr/>
      </p:nvGrpSpPr>
      <p:grpSpPr>
        <a:xfrm>
          <a:off x="0" y="0"/>
          <a:ext cx="0" cy="0"/>
          <a:chOff x="0" y="0"/>
          <a:chExt cx="0" cy="0"/>
        </a:xfrm>
      </p:grpSpPr>
      <p:sp>
        <p:nvSpPr>
          <p:cNvPr id="825" name="Google Shape;825;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Efficiency Assessment of Huffman Coding</a:t>
            </a:r>
            <a:endParaRPr/>
          </a:p>
        </p:txBody>
      </p:sp>
      <p:sp>
        <p:nvSpPr>
          <p:cNvPr id="826" name="Google Shape;826;p6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we had a file with 350 三 characters , 170 点 characters , 170 一 characters, 160 四 characters, and 150 円 characters, how many total bits would we need to encode this file using 32 bit Unicode? Using our Huffman code? </a:t>
            </a:r>
            <a:endParaRPr/>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1000 total characters.</a:t>
            </a:r>
            <a:endParaRPr sz="1800"/>
          </a:p>
          <a:p>
            <a:pPr indent="0" lvl="0" marL="0" rtl="0" algn="l">
              <a:spcBef>
                <a:spcPts val="600"/>
              </a:spcBef>
              <a:spcAft>
                <a:spcPts val="0"/>
              </a:spcAft>
              <a:buNone/>
            </a:pPr>
            <a:r>
              <a:rPr lang="en" sz="1800"/>
              <a:t>Space used:</a:t>
            </a:r>
            <a:endParaRPr sz="1800"/>
          </a:p>
          <a:p>
            <a:pPr indent="-342900" lvl="0" marL="457200" rtl="0" algn="l">
              <a:spcBef>
                <a:spcPts val="600"/>
              </a:spcBef>
              <a:spcAft>
                <a:spcPts val="0"/>
              </a:spcAft>
              <a:buSzPts val="1800"/>
              <a:buChar char="●"/>
            </a:pPr>
            <a:r>
              <a:rPr lang="en" sz="1800"/>
              <a:t>32 bit Unicode: 32,000 bits.</a:t>
            </a:r>
            <a:endParaRPr sz="1800"/>
          </a:p>
          <a:p>
            <a:pPr indent="-342900" lvl="0" marL="457200" rtl="0" algn="l">
              <a:spcBef>
                <a:spcPts val="0"/>
              </a:spcBef>
              <a:spcAft>
                <a:spcPts val="0"/>
              </a:spcAft>
              <a:buSzPts val="1800"/>
              <a:buChar char="●"/>
            </a:pPr>
            <a:r>
              <a:rPr lang="en" sz="1800"/>
              <a:t>Huffman code: 2,300 bits.</a:t>
            </a:r>
            <a:endParaRPr sz="1800"/>
          </a:p>
          <a:p>
            <a:pPr indent="0" lvl="0" marL="0" rtl="0" algn="l">
              <a:spcBef>
                <a:spcPts val="600"/>
              </a:spcBef>
              <a:spcAft>
                <a:spcPts val="0"/>
              </a:spcAft>
              <a:buNone/>
            </a:pPr>
            <a:r>
              <a:rPr lang="en" sz="1800"/>
              <a:t>Our code is 14 times as efficient!</a:t>
            </a:r>
            <a:endParaRPr sz="1800"/>
          </a:p>
          <a:p>
            <a:pPr indent="-342900" lvl="0" marL="457200" rtl="0" algn="l">
              <a:spcBef>
                <a:spcPts val="600"/>
              </a:spcBef>
              <a:spcAft>
                <a:spcPts val="0"/>
              </a:spcAft>
              <a:buSzPts val="1800"/>
              <a:buChar char="●"/>
            </a:pPr>
            <a:r>
              <a:rPr lang="en" sz="1800"/>
              <a:t>Can only encode strings with these </a:t>
            </a:r>
            <a:br>
              <a:rPr lang="en"/>
            </a:br>
            <a:r>
              <a:rPr lang="en" sz="1800"/>
              <a:t>5 symbols.</a:t>
            </a:r>
            <a:endParaRPr sz="1800"/>
          </a:p>
          <a:p>
            <a:pPr indent="-342900" lvl="0" marL="457200" rtl="0" algn="l">
              <a:spcBef>
                <a:spcPts val="0"/>
              </a:spcBef>
              <a:spcAft>
                <a:spcPts val="0"/>
              </a:spcAft>
              <a:buSzPts val="1800"/>
              <a:buChar char="●"/>
            </a:pPr>
            <a:r>
              <a:rPr lang="en"/>
              <a:t>Only efficient for this particular frequency</a:t>
            </a:r>
            <a:endParaRPr/>
          </a:p>
        </p:txBody>
      </p:sp>
      <p:sp>
        <p:nvSpPr>
          <p:cNvPr id="827" name="Google Shape;827;p64"/>
          <p:cNvSpPr txBox="1"/>
          <p:nvPr/>
        </p:nvSpPr>
        <p:spPr>
          <a:xfrm>
            <a:off x="2548275" y="4655350"/>
            <a:ext cx="4992900" cy="45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BE0712"/>
                </a:solidFill>
              </a:rPr>
              <a:t>2.30 bits per symbol for texts with this distribution</a:t>
            </a:r>
            <a:endParaRPr>
              <a:solidFill>
                <a:srgbClr val="BE0712"/>
              </a:solidFill>
            </a:endParaRPr>
          </a:p>
        </p:txBody>
      </p:sp>
      <p:cxnSp>
        <p:nvCxnSpPr>
          <p:cNvPr id="828" name="Google Shape;828;p64"/>
          <p:cNvCxnSpPr/>
          <p:nvPr/>
        </p:nvCxnSpPr>
        <p:spPr>
          <a:xfrm flipH="1" rot="10800000">
            <a:off x="6562124" y="4720601"/>
            <a:ext cx="309000" cy="166500"/>
          </a:xfrm>
          <a:prstGeom prst="straightConnector1">
            <a:avLst/>
          </a:prstGeom>
          <a:noFill/>
          <a:ln cap="flat" cmpd="sng" w="9525">
            <a:solidFill>
              <a:srgbClr val="BE0712"/>
            </a:solidFill>
            <a:prstDash val="solid"/>
            <a:round/>
            <a:headEnd len="med" w="med" type="none"/>
            <a:tailEnd len="med" w="med" type="triangle"/>
          </a:ln>
        </p:spPr>
      </p:cxnSp>
      <p:graphicFrame>
        <p:nvGraphicFramePr>
          <p:cNvPr id="829" name="Google Shape;829;p64"/>
          <p:cNvGraphicFramePr/>
          <p:nvPr/>
        </p:nvGraphicFramePr>
        <p:xfrm>
          <a:off x="5177963" y="1738981"/>
          <a:ext cx="3000000" cy="3000000"/>
        </p:xfrm>
        <a:graphic>
          <a:graphicData uri="http://schemas.openxmlformats.org/drawingml/2006/table">
            <a:tbl>
              <a:tblPr>
                <a:noFill/>
                <a:tableStyleId>{D8CA5710-A759-43C4-BC46-83B8DF341C93}</a:tableStyleId>
              </a:tblPr>
              <a:tblGrid>
                <a:gridCol w="1120025"/>
                <a:gridCol w="1120025"/>
                <a:gridCol w="1120025"/>
              </a:tblGrid>
              <a:tr h="378075">
                <a:tc>
                  <a:txBody>
                    <a:bodyPr/>
                    <a:lstStyle/>
                    <a:p>
                      <a:pPr indent="0" lvl="0" marL="0" rtl="0" algn="l">
                        <a:spcBef>
                          <a:spcPts val="0"/>
                        </a:spcBef>
                        <a:spcAft>
                          <a:spcPts val="0"/>
                        </a:spcAft>
                        <a:buNone/>
                      </a:pPr>
                      <a:r>
                        <a:rPr lang="en"/>
                        <a:t>Symbol</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Frequency</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Huffman Code</a:t>
                      </a:r>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latin typeface="Calibri"/>
                          <a:ea typeface="Calibri"/>
                          <a:cs typeface="Calibri"/>
                          <a:sym typeface="Calibri"/>
                        </a:rPr>
                        <a:t>三</a:t>
                      </a:r>
                      <a:endParaRPr sz="1800">
                        <a:latin typeface="Calibri"/>
                        <a:ea typeface="Calibri"/>
                        <a:cs typeface="Calibri"/>
                        <a:sym typeface="Calibri"/>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0.35</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点</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100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一</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101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四</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0.16</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110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8075">
                <a:tc>
                  <a:txBody>
                    <a:bodyPr/>
                    <a:lstStyle/>
                    <a:p>
                      <a:pPr indent="0" lvl="0" marL="0" rtl="0" algn="ctr">
                        <a:spcBef>
                          <a:spcPts val="0"/>
                        </a:spcBef>
                        <a:spcAft>
                          <a:spcPts val="0"/>
                        </a:spcAft>
                        <a:buNone/>
                      </a:pPr>
                      <a:r>
                        <a:rPr lang="en" sz="1800"/>
                        <a:t>円</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0.15</a:t>
                      </a:r>
                      <a:endParaRPr/>
                    </a:p>
                  </a:txBody>
                  <a:tcPr marT="91425" marB="91425" marR="91425" marL="91425">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a:t>111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Huffman vs. Shannon-Fano</a:t>
            </a:r>
            <a:endParaRPr/>
          </a:p>
        </p:txBody>
      </p:sp>
      <p:sp>
        <p:nvSpPr>
          <p:cNvPr id="835" name="Google Shape;835;p6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Shannon-Fano code below results in an average of 2.31 bits per symbol, whereas Huffman is only 2.3 bits per symbol.</a:t>
            </a:r>
            <a:endParaRPr/>
          </a:p>
          <a:p>
            <a:pPr indent="-342900" lvl="0" marL="457200" rtl="0" algn="l">
              <a:spcBef>
                <a:spcPts val="600"/>
              </a:spcBef>
              <a:spcAft>
                <a:spcPts val="0"/>
              </a:spcAft>
              <a:buSzPts val="1800"/>
              <a:buChar char="●"/>
            </a:pPr>
            <a:r>
              <a:rPr lang="en"/>
              <a:t>Huffman coded file is 0.35*1 + 0.65*3 = 2.3 bits per symbol.</a:t>
            </a:r>
            <a:endParaRPr/>
          </a:p>
          <a:p>
            <a:pPr indent="-342900" lvl="0" marL="457200" rtl="0" algn="l">
              <a:spcBef>
                <a:spcPts val="0"/>
              </a:spcBef>
              <a:spcAft>
                <a:spcPts val="0"/>
              </a:spcAft>
              <a:buSzPts val="1800"/>
              <a:buChar char="●"/>
            </a:pPr>
            <a:r>
              <a:rPr lang="en"/>
              <a:t>In comparison, the Shannon entropy of the dataset is 2.233 bits</a:t>
            </a:r>
            <a:endParaRPr/>
          </a:p>
        </p:txBody>
      </p:sp>
      <p:graphicFrame>
        <p:nvGraphicFramePr>
          <p:cNvPr id="836" name="Google Shape;836;p65"/>
          <p:cNvGraphicFramePr/>
          <p:nvPr/>
        </p:nvGraphicFramePr>
        <p:xfrm>
          <a:off x="2331950" y="1967581"/>
          <a:ext cx="3000000" cy="3000000"/>
        </p:xfrm>
        <a:graphic>
          <a:graphicData uri="http://schemas.openxmlformats.org/drawingml/2006/table">
            <a:tbl>
              <a:tblPr>
                <a:noFill/>
                <a:tableStyleId>{D8CA5710-A759-43C4-BC46-83B8DF341C93}</a:tableStyleId>
              </a:tblPr>
              <a:tblGrid>
                <a:gridCol w="1120025"/>
                <a:gridCol w="1120025"/>
                <a:gridCol w="1120025"/>
                <a:gridCol w="1120025"/>
              </a:tblGrid>
              <a:tr h="378075">
                <a:tc>
                  <a:txBody>
                    <a:bodyPr/>
                    <a:lstStyle/>
                    <a:p>
                      <a:pPr indent="0" lvl="0" marL="0" rtl="0" algn="l">
                        <a:spcBef>
                          <a:spcPts val="0"/>
                        </a:spcBef>
                        <a:spcAft>
                          <a:spcPts val="0"/>
                        </a:spcAft>
                        <a:buNone/>
                      </a:pPr>
                      <a:r>
                        <a:rPr lang="en"/>
                        <a:t>Symbol</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c>
                  <a:txBody>
                    <a:bodyPr/>
                    <a:lstStyle/>
                    <a:p>
                      <a:pPr indent="0" lvl="0" marL="0" rtl="0" algn="l">
                        <a:spcBef>
                          <a:spcPts val="0"/>
                        </a:spcBef>
                        <a:spcAft>
                          <a:spcPts val="0"/>
                        </a:spcAft>
                        <a:buNone/>
                      </a:pPr>
                      <a:r>
                        <a:rPr lang="en"/>
                        <a:t>S-F Code</a:t>
                      </a:r>
                      <a:endParaRPr/>
                    </a:p>
                  </a:txBody>
                  <a:tcPr marT="91425" marB="91425" marR="91425" marL="91425"/>
                </a:tc>
                <a:tc>
                  <a:txBody>
                    <a:bodyPr/>
                    <a:lstStyle/>
                    <a:p>
                      <a:pPr indent="0" lvl="0" marL="0" rtl="0" algn="l">
                        <a:spcBef>
                          <a:spcPts val="0"/>
                        </a:spcBef>
                        <a:spcAft>
                          <a:spcPts val="0"/>
                        </a:spcAft>
                        <a:buNone/>
                      </a:pPr>
                      <a:r>
                        <a:rPr lang="en"/>
                        <a:t>Huffman Code</a:t>
                      </a:r>
                      <a:endParaRPr/>
                    </a:p>
                  </a:txBody>
                  <a:tcPr marT="91425" marB="91425" marR="91425" marL="91425"/>
                </a:tc>
              </a:tr>
              <a:tr h="378075">
                <a:tc>
                  <a:txBody>
                    <a:bodyPr/>
                    <a:lstStyle/>
                    <a:p>
                      <a:pPr indent="0" lvl="0" marL="0" rtl="0" algn="ctr">
                        <a:spcBef>
                          <a:spcPts val="0"/>
                        </a:spcBef>
                        <a:spcAft>
                          <a:spcPts val="0"/>
                        </a:spcAft>
                        <a:buNone/>
                      </a:pPr>
                      <a:r>
                        <a:rPr lang="en" sz="1800">
                          <a:latin typeface="Calibri"/>
                          <a:ea typeface="Calibri"/>
                          <a:cs typeface="Calibri"/>
                          <a:sym typeface="Calibri"/>
                        </a:rPr>
                        <a:t>三</a:t>
                      </a:r>
                      <a:endParaRPr sz="1800">
                        <a:latin typeface="Calibri"/>
                        <a:ea typeface="Calibri"/>
                        <a:cs typeface="Calibri"/>
                        <a:sym typeface="Calibri"/>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0.35</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00</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点</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01</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100</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一</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10</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101</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四</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0.16</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110</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110</a:t>
                      </a:r>
                      <a:endParaRPr/>
                    </a:p>
                  </a:txBody>
                  <a:tcPr marT="91425" marB="91425" marR="91425" marL="91425">
                    <a:solidFill>
                      <a:srgbClr val="FFFFFF"/>
                    </a:solidFill>
                  </a:tcPr>
                </a:tc>
              </a:tr>
              <a:tr h="378075">
                <a:tc>
                  <a:txBody>
                    <a:bodyPr/>
                    <a:lstStyle/>
                    <a:p>
                      <a:pPr indent="0" lvl="0" marL="0" rtl="0" algn="ctr">
                        <a:spcBef>
                          <a:spcPts val="0"/>
                        </a:spcBef>
                        <a:spcAft>
                          <a:spcPts val="0"/>
                        </a:spcAft>
                        <a:buNone/>
                      </a:pPr>
                      <a:r>
                        <a:rPr lang="en" sz="1800"/>
                        <a:t>円</a:t>
                      </a:r>
                      <a:endParaRPr sz="1800"/>
                    </a:p>
                  </a:txBody>
                  <a:tcPr marT="91425" marB="91425" marR="91425" marL="91425">
                    <a:solidFill>
                      <a:srgbClr val="FFFFFF"/>
                    </a:solidFill>
                  </a:tcPr>
                </a:tc>
                <a:tc>
                  <a:txBody>
                    <a:bodyPr/>
                    <a:lstStyle/>
                    <a:p>
                      <a:pPr indent="0" lvl="0" marL="0" rtl="0" algn="ctr">
                        <a:spcBef>
                          <a:spcPts val="0"/>
                        </a:spcBef>
                        <a:spcAft>
                          <a:spcPts val="0"/>
                        </a:spcAft>
                        <a:buNone/>
                      </a:pPr>
                      <a:r>
                        <a:rPr lang="en"/>
                        <a:t>0.15</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111</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111</a:t>
                      </a:r>
                      <a:endParaRPr/>
                    </a:p>
                  </a:txBody>
                  <a:tcPr marT="91425" marB="91425" marR="91425" marL="91425">
                    <a:solidFill>
                      <a:srgbClr val="FFFFFF"/>
                    </a:solidFill>
                  </a:tcPr>
                </a:tc>
              </a:tr>
            </a:tbl>
          </a:graphicData>
        </a:graphic>
      </p:graphicFrame>
      <p:sp>
        <p:nvSpPr>
          <p:cNvPr id="837" name="Google Shape;837;p65"/>
          <p:cNvSpPr txBox="1"/>
          <p:nvPr/>
        </p:nvSpPr>
        <p:spPr>
          <a:xfrm>
            <a:off x="7101050" y="2121175"/>
            <a:ext cx="1925700" cy="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Strictly better than Shannon-Fano coding. There is NO downside to Huffman coding instead.</a:t>
            </a:r>
            <a:endParaRPr>
              <a:solidFill>
                <a:srgbClr val="BE0712"/>
              </a:solidFill>
            </a:endParaRPr>
          </a:p>
        </p:txBody>
      </p:sp>
      <p:cxnSp>
        <p:nvCxnSpPr>
          <p:cNvPr id="838" name="Google Shape;838;p65"/>
          <p:cNvCxnSpPr/>
          <p:nvPr/>
        </p:nvCxnSpPr>
        <p:spPr>
          <a:xfrm flipH="1">
            <a:off x="6910950" y="3333750"/>
            <a:ext cx="538800" cy="3567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38, CS61B, </a:t>
            </a:r>
            <a:r>
              <a:rPr lang="en"/>
              <a:t>Spring 2024</a:t>
            </a:r>
            <a:endParaRPr/>
          </a:p>
        </p:txBody>
      </p:sp>
      <p:sp>
        <p:nvSpPr>
          <p:cNvPr id="844" name="Google Shape;844;p6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Today’s Goal: Compression</a:t>
            </a:r>
            <a:endParaRPr>
              <a:solidFill>
                <a:schemeClr val="dk2"/>
              </a:solidFill>
            </a:endParaRPr>
          </a:p>
          <a:p>
            <a:pPr indent="0" lvl="0" marL="0" rtl="0" algn="l">
              <a:spcBef>
                <a:spcPts val="600"/>
              </a:spcBef>
              <a:spcAft>
                <a:spcPts val="0"/>
              </a:spcAft>
              <a:buNone/>
            </a:pPr>
            <a:r>
              <a:rPr lang="en">
                <a:solidFill>
                  <a:schemeClr val="dk2"/>
                </a:solidFill>
              </a:rPr>
              <a:t>Information Theory</a:t>
            </a:r>
            <a:endParaRPr>
              <a:solidFill>
                <a:schemeClr val="dk2"/>
              </a:solidFill>
            </a:endParaRPr>
          </a:p>
          <a:p>
            <a:pPr indent="0" lvl="0" marL="0" rtl="0" algn="l">
              <a:spcBef>
                <a:spcPts val="600"/>
              </a:spcBef>
              <a:spcAft>
                <a:spcPts val="0"/>
              </a:spcAft>
              <a:buNone/>
            </a:pPr>
            <a:r>
              <a:rPr lang="en">
                <a:solidFill>
                  <a:schemeClr val="dk2"/>
                </a:solidFill>
              </a:rPr>
              <a:t>Prefix Free Codes</a:t>
            </a:r>
            <a:endParaRPr>
              <a:solidFill>
                <a:schemeClr val="dk2"/>
              </a:solidFill>
            </a:endParaRPr>
          </a:p>
          <a:p>
            <a:pPr indent="0" lvl="0" marL="0" rtl="0" algn="l">
              <a:spcBef>
                <a:spcPts val="600"/>
              </a:spcBef>
              <a:spcAft>
                <a:spcPts val="0"/>
              </a:spcAft>
              <a:buNone/>
            </a:pPr>
            <a:r>
              <a:rPr lang="en">
                <a:solidFill>
                  <a:schemeClr val="dk2"/>
                </a:solidFill>
              </a:rPr>
              <a:t>Shannon Fano Codes</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Huffman Coding</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Core Idea</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Data Structures for Huffman Coding</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Huffman Coding in Practice</a:t>
            </a:r>
            <a:endParaRPr>
              <a:solidFill>
                <a:schemeClr val="dk2"/>
              </a:solidFill>
            </a:endParaRPr>
          </a:p>
          <a:p>
            <a:pPr indent="0" lvl="0" marL="0" rtl="0" algn="l">
              <a:spcBef>
                <a:spcPts val="600"/>
              </a:spcBef>
              <a:spcAft>
                <a:spcPts val="0"/>
              </a:spcAft>
              <a:buNone/>
            </a:pPr>
            <a:r>
              <a:rPr lang="en">
                <a:solidFill>
                  <a:schemeClr val="dk2"/>
                </a:solidFill>
              </a:rPr>
              <a:t>Compression Theory</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Compression Ratios</a:t>
            </a:r>
            <a:endParaRPr>
              <a:solidFill>
                <a:schemeClr val="dk2"/>
              </a:solidFill>
            </a:endParaRPr>
          </a:p>
          <a:p>
            <a:pPr indent="0" lvl="0" marL="0" rtl="0" algn="l">
              <a:spcBef>
                <a:spcPts val="600"/>
              </a:spcBef>
              <a:spcAft>
                <a:spcPts val="0"/>
              </a:spcAft>
              <a:buNone/>
            </a:pPr>
            <a:r>
              <a:rPr lang="en">
                <a:solidFill>
                  <a:schemeClr val="dk2"/>
                </a:solidFill>
              </a:rPr>
              <a:t>LZW Style Compression (Extra)</a:t>
            </a:r>
            <a:endParaRPr>
              <a:solidFill>
                <a:schemeClr val="dk2"/>
              </a:solidFill>
            </a:endParaRPr>
          </a:p>
        </p:txBody>
      </p:sp>
      <p:sp>
        <p:nvSpPr>
          <p:cNvPr id="845" name="Google Shape;845;p6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Structures for Huffman Coding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49" name="Shape 849"/>
        <p:cNvGrpSpPr/>
        <p:nvPr/>
      </p:nvGrpSpPr>
      <p:grpSpPr>
        <a:xfrm>
          <a:off x="0" y="0"/>
          <a:ext cx="0" cy="0"/>
          <a:chOff x="0" y="0"/>
          <a:chExt cx="0" cy="0"/>
        </a:xfrm>
      </p:grpSpPr>
      <p:sp>
        <p:nvSpPr>
          <p:cNvPr id="850" name="Google Shape;850;p6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Question: For encoding (bitstream to compressed bitstream), what is a natural data structure to use? Assume characters are of type Character, and bit sequences are of type BitSequence.</a:t>
            </a:r>
            <a:endParaRPr/>
          </a:p>
        </p:txBody>
      </p:sp>
      <p:sp>
        <p:nvSpPr>
          <p:cNvPr id="851" name="Google Shape;851;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Prefix-Free Codes</a:t>
            </a:r>
            <a:endParaRPr/>
          </a:p>
        </p:txBody>
      </p:sp>
      <p:graphicFrame>
        <p:nvGraphicFramePr>
          <p:cNvPr id="852" name="Google Shape;852;p67"/>
          <p:cNvGraphicFramePr/>
          <p:nvPr/>
        </p:nvGraphicFramePr>
        <p:xfrm>
          <a:off x="5937875" y="1790100"/>
          <a:ext cx="3000000" cy="3000000"/>
        </p:xfrm>
        <a:graphic>
          <a:graphicData uri="http://schemas.openxmlformats.org/drawingml/2006/table">
            <a:tbl>
              <a:tblPr>
                <a:noFill/>
                <a:tableStyleId>{D8CA5710-A759-43C4-BC46-83B8DF341C93}</a:tableStyleId>
              </a:tblPr>
              <a:tblGrid>
                <a:gridCol w="787050"/>
                <a:gridCol w="787050"/>
              </a:tblGrid>
              <a:tr h="368950">
                <a:tc>
                  <a:txBody>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010</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1101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1011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1001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0111</a:t>
                      </a:r>
                      <a:endParaRPr/>
                    </a:p>
                  </a:txBody>
                  <a:tcPr marT="91425" marB="91425" marR="91425" marL="91425">
                    <a:solidFill>
                      <a:srgbClr val="FFFFFF"/>
                    </a:solidFill>
                  </a:tcPr>
                </a:tc>
              </a:tr>
            </a:tbl>
          </a:graphicData>
        </a:graphic>
      </p:graphicFrame>
      <p:graphicFrame>
        <p:nvGraphicFramePr>
          <p:cNvPr id="853" name="Google Shape;853;p67"/>
          <p:cNvGraphicFramePr/>
          <p:nvPr/>
        </p:nvGraphicFramePr>
        <p:xfrm>
          <a:off x="1579450" y="1764750"/>
          <a:ext cx="3000000" cy="3000000"/>
        </p:xfrm>
        <a:graphic>
          <a:graphicData uri="http://schemas.openxmlformats.org/drawingml/2006/table">
            <a:tbl>
              <a:tblPr>
                <a:noFill/>
                <a:tableStyleId>{D8CA5710-A759-43C4-BC46-83B8DF341C93}</a:tableStyleId>
              </a:tblPr>
              <a:tblGrid>
                <a:gridCol w="787050"/>
                <a:gridCol w="787050"/>
              </a:tblGrid>
              <a:tr h="352425">
                <a:tc>
                  <a:txBody>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00001</a:t>
                      </a:r>
                      <a:endParaRPr/>
                    </a:p>
                  </a:txBody>
                  <a:tcPr marT="91425" marB="91425" marR="91425" marL="91425">
                    <a:solidFill>
                      <a:srgbClr val="FFFFFF"/>
                    </a:solidFill>
                  </a:tcPr>
                </a:tc>
              </a:tr>
              <a:tr h="355850">
                <a:tc>
                  <a:txBody>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000001</a:t>
                      </a:r>
                      <a:endParaRPr/>
                    </a:p>
                  </a:txBody>
                  <a:tcPr marT="91425" marB="91425" marR="91425" marL="91425">
                    <a:solidFill>
                      <a:srgbClr val="FFFFFF"/>
                    </a:solidFill>
                  </a:tcPr>
                </a:tc>
              </a:tr>
              <a:tr h="355850">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854" name="Google Shape;854;p67"/>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7"/>
          <p:cNvSpPr txBox="1"/>
          <p:nvPr/>
        </p:nvSpPr>
        <p:spPr>
          <a:xfrm>
            <a:off x="152400" y="4435750"/>
            <a:ext cx="3608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856" name="Google Shape;856;p67"/>
          <p:cNvSpPr txBox="1"/>
          <p:nvPr/>
        </p:nvSpPr>
        <p:spPr>
          <a:xfrm>
            <a:off x="4381950" y="4435750"/>
            <a:ext cx="4304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0" name="Shape 860"/>
        <p:cNvGrpSpPr/>
        <p:nvPr/>
      </p:nvGrpSpPr>
      <p:grpSpPr>
        <a:xfrm>
          <a:off x="0" y="0"/>
          <a:ext cx="0" cy="0"/>
          <a:chOff x="0" y="0"/>
          <a:chExt cx="0" cy="0"/>
        </a:xfrm>
      </p:grpSpPr>
      <p:sp>
        <p:nvSpPr>
          <p:cNvPr id="861" name="Google Shape;861;p6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Question: For encoding (bitstream to compressed bitstream), what is a natural data structure to use?  chars are just integers, e.g. ‘A’ = 65. Two approaches:</a:t>
            </a:r>
            <a:endParaRPr/>
          </a:p>
          <a:p>
            <a:pPr indent="-342900" lvl="0" marL="457200" rtl="0" algn="l">
              <a:spcBef>
                <a:spcPts val="600"/>
              </a:spcBef>
              <a:spcAft>
                <a:spcPts val="0"/>
              </a:spcAft>
              <a:buSzPts val="1800"/>
              <a:buChar char="●"/>
            </a:pPr>
            <a:r>
              <a:rPr lang="en"/>
              <a:t>Array of BitSequence[], to retrieve, can use character as index.</a:t>
            </a:r>
            <a:endParaRPr/>
          </a:p>
          <a:p>
            <a:pPr indent="-342900" lvl="0" marL="457200" rtl="0" algn="l">
              <a:spcBef>
                <a:spcPts val="0"/>
              </a:spcBef>
              <a:spcAft>
                <a:spcPts val="0"/>
              </a:spcAft>
              <a:buSzPts val="1800"/>
              <a:buChar char="●"/>
            </a:pPr>
            <a:r>
              <a:rPr lang="en"/>
              <a:t>How is this different from a HashMap&lt;Character, BitSequence&gt;? Lookup in a hashmap consists of:</a:t>
            </a:r>
            <a:endParaRPr/>
          </a:p>
          <a:p>
            <a:pPr indent="-342900" lvl="1" marL="914400" rtl="0" algn="l">
              <a:spcBef>
                <a:spcPts val="0"/>
              </a:spcBef>
              <a:spcAft>
                <a:spcPts val="0"/>
              </a:spcAft>
              <a:buSzPts val="1800"/>
              <a:buChar char="○"/>
            </a:pPr>
            <a:r>
              <a:rPr lang="en"/>
              <a:t>Compute hashCode.</a:t>
            </a:r>
            <a:endParaRPr/>
          </a:p>
          <a:p>
            <a:pPr indent="-342900" lvl="1" marL="914400" rtl="0" algn="l">
              <a:spcBef>
                <a:spcPts val="0"/>
              </a:spcBef>
              <a:spcAft>
                <a:spcPts val="0"/>
              </a:spcAft>
              <a:buSzPts val="1800"/>
              <a:buChar char="○"/>
            </a:pPr>
            <a:r>
              <a:rPr lang="en"/>
              <a:t>Mod by number of buckets.</a:t>
            </a:r>
            <a:endParaRPr/>
          </a:p>
          <a:p>
            <a:pPr indent="-342900" lvl="1" marL="914400" rtl="0" algn="l">
              <a:spcBef>
                <a:spcPts val="0"/>
              </a:spcBef>
              <a:spcAft>
                <a:spcPts val="0"/>
              </a:spcAft>
              <a:buSzPts val="1800"/>
              <a:buChar char="○"/>
            </a:pPr>
            <a:r>
              <a:rPr lang="en"/>
              <a:t>Look in a linked list.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Compared to HashMaps, Arrays are faster (just get the item from the array), but use more memory if some characters in the alphabet are unused.</a:t>
            </a:r>
            <a:br>
              <a:rPr lang="en"/>
            </a:br>
            <a:br>
              <a:rPr lang="en"/>
            </a:br>
            <a:endParaRPr/>
          </a:p>
        </p:txBody>
      </p:sp>
      <p:sp>
        <p:nvSpPr>
          <p:cNvPr id="862" name="Google Shape;862;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Prefix-Free Codes</a:t>
            </a:r>
            <a:endParaRPr/>
          </a:p>
        </p:txBody>
      </p:sp>
      <p:sp>
        <p:nvSpPr>
          <p:cNvPr id="863" name="Google Shape;863;p68"/>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8"/>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8"/>
          <p:cNvSpPr txBox="1"/>
          <p:nvPr/>
        </p:nvSpPr>
        <p:spPr>
          <a:xfrm>
            <a:off x="152400" y="4435750"/>
            <a:ext cx="3608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866" name="Google Shape;866;p68"/>
          <p:cNvSpPr txBox="1"/>
          <p:nvPr/>
        </p:nvSpPr>
        <p:spPr>
          <a:xfrm>
            <a:off x="4381950" y="4435750"/>
            <a:ext cx="4304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70" name="Shape 870"/>
        <p:cNvGrpSpPr/>
        <p:nvPr/>
      </p:nvGrpSpPr>
      <p:grpSpPr>
        <a:xfrm>
          <a:off x="0" y="0"/>
          <a:ext cx="0" cy="0"/>
          <a:chOff x="0" y="0"/>
          <a:chExt cx="0" cy="0"/>
        </a:xfrm>
      </p:grpSpPr>
      <p:sp>
        <p:nvSpPr>
          <p:cNvPr id="871" name="Google Shape;871;p6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Question: For decoding (compressed bitstream back to bitstream), what is a natural data structure to use? </a:t>
            </a:r>
            <a:endParaRPr/>
          </a:p>
        </p:txBody>
      </p:sp>
      <p:sp>
        <p:nvSpPr>
          <p:cNvPr id="872" name="Google Shape;872;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Prefix-Free Codes</a:t>
            </a:r>
            <a:endParaRPr/>
          </a:p>
        </p:txBody>
      </p:sp>
      <p:graphicFrame>
        <p:nvGraphicFramePr>
          <p:cNvPr id="873" name="Google Shape;873;p69"/>
          <p:cNvGraphicFramePr/>
          <p:nvPr/>
        </p:nvGraphicFramePr>
        <p:xfrm>
          <a:off x="5937875" y="1790100"/>
          <a:ext cx="3000000" cy="3000000"/>
        </p:xfrm>
        <a:graphic>
          <a:graphicData uri="http://schemas.openxmlformats.org/drawingml/2006/table">
            <a:tbl>
              <a:tblPr>
                <a:noFill/>
                <a:tableStyleId>{D8CA5710-A759-43C4-BC46-83B8DF341C93}</a:tableStyleId>
              </a:tblPr>
              <a:tblGrid>
                <a:gridCol w="787050"/>
                <a:gridCol w="787050"/>
              </a:tblGrid>
              <a:tr h="368950">
                <a:tc>
                  <a:txBody>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010</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1101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1011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1001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0111</a:t>
                      </a:r>
                      <a:endParaRPr/>
                    </a:p>
                  </a:txBody>
                  <a:tcPr marT="91425" marB="91425" marR="91425" marL="91425">
                    <a:solidFill>
                      <a:srgbClr val="FFFFFF"/>
                    </a:solidFill>
                  </a:tcPr>
                </a:tc>
              </a:tr>
            </a:tbl>
          </a:graphicData>
        </a:graphic>
      </p:graphicFrame>
      <p:graphicFrame>
        <p:nvGraphicFramePr>
          <p:cNvPr id="874" name="Google Shape;874;p69"/>
          <p:cNvGraphicFramePr/>
          <p:nvPr/>
        </p:nvGraphicFramePr>
        <p:xfrm>
          <a:off x="1579450" y="1764750"/>
          <a:ext cx="3000000" cy="3000000"/>
        </p:xfrm>
        <a:graphic>
          <a:graphicData uri="http://schemas.openxmlformats.org/drawingml/2006/table">
            <a:tbl>
              <a:tblPr>
                <a:noFill/>
                <a:tableStyleId>{D8CA5710-A759-43C4-BC46-83B8DF341C93}</a:tableStyleId>
              </a:tblPr>
              <a:tblGrid>
                <a:gridCol w="787050"/>
                <a:gridCol w="787050"/>
              </a:tblGrid>
              <a:tr h="352425">
                <a:tc>
                  <a:txBody>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00001</a:t>
                      </a:r>
                      <a:endParaRPr/>
                    </a:p>
                  </a:txBody>
                  <a:tcPr marT="91425" marB="91425" marR="91425" marL="91425">
                    <a:solidFill>
                      <a:srgbClr val="FFFFFF"/>
                    </a:solidFill>
                  </a:tcPr>
                </a:tc>
              </a:tr>
              <a:tr h="355850">
                <a:tc>
                  <a:txBody>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000001</a:t>
                      </a:r>
                      <a:endParaRPr/>
                    </a:p>
                  </a:txBody>
                  <a:tcPr marT="91425" marB="91425" marR="91425" marL="91425">
                    <a:solidFill>
                      <a:srgbClr val="FFFFFF"/>
                    </a:solidFill>
                  </a:tcPr>
                </a:tc>
              </a:tr>
              <a:tr h="355850">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875" name="Google Shape;875;p69"/>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9"/>
          <p:cNvSpPr txBox="1"/>
          <p:nvPr/>
        </p:nvSpPr>
        <p:spPr>
          <a:xfrm>
            <a:off x="152400" y="4435750"/>
            <a:ext cx="3608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877" name="Google Shape;877;p69"/>
          <p:cNvSpPr txBox="1"/>
          <p:nvPr/>
        </p:nvSpPr>
        <p:spPr>
          <a:xfrm>
            <a:off x="4381950" y="4435750"/>
            <a:ext cx="4304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1" name="Shape 881"/>
        <p:cNvGrpSpPr/>
        <p:nvPr/>
      </p:nvGrpSpPr>
      <p:grpSpPr>
        <a:xfrm>
          <a:off x="0" y="0"/>
          <a:ext cx="0" cy="0"/>
          <a:chOff x="0" y="0"/>
          <a:chExt cx="0" cy="0"/>
        </a:xfrm>
      </p:grpSpPr>
      <p:sp>
        <p:nvSpPr>
          <p:cNvPr id="882" name="Google Shape;882;p7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Question: For decoding (compressed bitstream back to bitstream), what is a natural data structure to use? </a:t>
            </a:r>
            <a:endParaRPr/>
          </a:p>
          <a:p>
            <a:pPr indent="-342900" lvl="0" marL="457200" rtl="0" algn="l">
              <a:spcBef>
                <a:spcPts val="600"/>
              </a:spcBef>
              <a:spcAft>
                <a:spcPts val="0"/>
              </a:spcAft>
              <a:buSzPts val="1800"/>
              <a:buChar char="●"/>
            </a:pPr>
            <a:r>
              <a:rPr lang="en"/>
              <a:t>We need to look up </a:t>
            </a:r>
            <a:r>
              <a:rPr b="1" lang="en"/>
              <a:t>longest matching prefix</a:t>
            </a:r>
            <a:r>
              <a:rPr lang="en"/>
              <a:t>, an operation that Tries excel at.</a:t>
            </a:r>
            <a:endParaRPr/>
          </a:p>
        </p:txBody>
      </p:sp>
      <p:sp>
        <p:nvSpPr>
          <p:cNvPr id="883" name="Google Shape;883;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Prefix-Free Codes</a:t>
            </a:r>
            <a:endParaRPr/>
          </a:p>
        </p:txBody>
      </p:sp>
      <p:graphicFrame>
        <p:nvGraphicFramePr>
          <p:cNvPr id="884" name="Google Shape;884;p70"/>
          <p:cNvGraphicFramePr/>
          <p:nvPr/>
        </p:nvGraphicFramePr>
        <p:xfrm>
          <a:off x="5937875" y="1790100"/>
          <a:ext cx="3000000" cy="3000000"/>
        </p:xfrm>
        <a:graphic>
          <a:graphicData uri="http://schemas.openxmlformats.org/drawingml/2006/table">
            <a:tbl>
              <a:tblPr>
                <a:noFill/>
                <a:tableStyleId>{D8CA5710-A759-43C4-BC46-83B8DF341C93}</a:tableStyleId>
              </a:tblPr>
              <a:tblGrid>
                <a:gridCol w="787050"/>
                <a:gridCol w="787050"/>
              </a:tblGrid>
              <a:tr h="368950">
                <a:tc>
                  <a:txBody>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010</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1101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1011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1001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0111</a:t>
                      </a:r>
                      <a:endParaRPr/>
                    </a:p>
                  </a:txBody>
                  <a:tcPr marT="91425" marB="91425" marR="91425" marL="91425">
                    <a:solidFill>
                      <a:srgbClr val="FFFFFF"/>
                    </a:solidFill>
                  </a:tcPr>
                </a:tc>
              </a:tr>
            </a:tbl>
          </a:graphicData>
        </a:graphic>
      </p:graphicFrame>
      <p:graphicFrame>
        <p:nvGraphicFramePr>
          <p:cNvPr id="885" name="Google Shape;885;p70"/>
          <p:cNvGraphicFramePr/>
          <p:nvPr/>
        </p:nvGraphicFramePr>
        <p:xfrm>
          <a:off x="1579450" y="1764750"/>
          <a:ext cx="3000000" cy="3000000"/>
        </p:xfrm>
        <a:graphic>
          <a:graphicData uri="http://schemas.openxmlformats.org/drawingml/2006/table">
            <a:tbl>
              <a:tblPr>
                <a:noFill/>
                <a:tableStyleId>{D8CA5710-A759-43C4-BC46-83B8DF341C93}</a:tableStyleId>
              </a:tblPr>
              <a:tblGrid>
                <a:gridCol w="787050"/>
                <a:gridCol w="787050"/>
              </a:tblGrid>
              <a:tr h="352425">
                <a:tc>
                  <a:txBody>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00001</a:t>
                      </a:r>
                      <a:endParaRPr/>
                    </a:p>
                  </a:txBody>
                  <a:tcPr marT="91425" marB="91425" marR="91425" marL="91425">
                    <a:solidFill>
                      <a:srgbClr val="FFFFFF"/>
                    </a:solidFill>
                  </a:tcPr>
                </a:tc>
              </a:tr>
              <a:tr h="355850">
                <a:tc>
                  <a:txBody>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000001</a:t>
                      </a:r>
                      <a:endParaRPr/>
                    </a:p>
                  </a:txBody>
                  <a:tcPr marT="91425" marB="91425" marR="91425" marL="91425">
                    <a:solidFill>
                      <a:srgbClr val="FFFFFF"/>
                    </a:solidFill>
                  </a:tcPr>
                </a:tc>
              </a:tr>
              <a:tr h="355850">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886" name="Google Shape;886;p70"/>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0"/>
          <p:cNvSpPr txBox="1"/>
          <p:nvPr/>
        </p:nvSpPr>
        <p:spPr>
          <a:xfrm>
            <a:off x="152400" y="4435750"/>
            <a:ext cx="3608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888" name="Google Shape;888;p70"/>
          <p:cNvSpPr txBox="1"/>
          <p:nvPr/>
        </p:nvSpPr>
        <p:spPr>
          <a:xfrm>
            <a:off x="4381950" y="4435750"/>
            <a:ext cx="4304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pic>
        <p:nvPicPr>
          <p:cNvPr id="889" name="Google Shape;889;p70"/>
          <p:cNvPicPr preferRelativeResize="0"/>
          <p:nvPr/>
        </p:nvPicPr>
        <p:blipFill>
          <a:blip r:embed="rId3">
            <a:alphaModFix/>
          </a:blip>
          <a:stretch>
            <a:fillRect/>
          </a:stretch>
        </p:blipFill>
        <p:spPr>
          <a:xfrm>
            <a:off x="3448513" y="2523154"/>
            <a:ext cx="2246986" cy="123378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3" name="Shape 893"/>
        <p:cNvGrpSpPr/>
        <p:nvPr/>
      </p:nvGrpSpPr>
      <p:grpSpPr>
        <a:xfrm>
          <a:off x="0" y="0"/>
          <a:ext cx="0" cy="0"/>
          <a:chOff x="0" y="0"/>
          <a:chExt cx="0" cy="0"/>
        </a:xfrm>
      </p:grpSpPr>
      <p:sp>
        <p:nvSpPr>
          <p:cNvPr id="894" name="Google Shape;894;p7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Question: For decoding (compressed bitstream back to bitstream), what is a natural data structure to use? </a:t>
            </a:r>
            <a:endParaRPr/>
          </a:p>
          <a:p>
            <a:pPr indent="-342900" lvl="0" marL="457200" rtl="0" algn="l">
              <a:spcBef>
                <a:spcPts val="600"/>
              </a:spcBef>
              <a:spcAft>
                <a:spcPts val="0"/>
              </a:spcAft>
              <a:buSzPts val="1800"/>
              <a:buChar char="●"/>
            </a:pPr>
            <a:r>
              <a:rPr lang="en"/>
              <a:t>We need to look up </a:t>
            </a:r>
            <a:r>
              <a:rPr b="1" lang="en"/>
              <a:t>longest matching prefix</a:t>
            </a:r>
            <a:r>
              <a:rPr lang="en"/>
              <a:t>, an operation that Tries excel at.</a:t>
            </a:r>
            <a:endParaRPr/>
          </a:p>
        </p:txBody>
      </p:sp>
      <p:sp>
        <p:nvSpPr>
          <p:cNvPr id="895" name="Google Shape;895;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Prefix-Free Codes</a:t>
            </a:r>
            <a:endParaRPr/>
          </a:p>
        </p:txBody>
      </p:sp>
      <p:graphicFrame>
        <p:nvGraphicFramePr>
          <p:cNvPr id="896" name="Google Shape;896;p71"/>
          <p:cNvGraphicFramePr/>
          <p:nvPr/>
        </p:nvGraphicFramePr>
        <p:xfrm>
          <a:off x="5937875" y="1790100"/>
          <a:ext cx="3000000" cy="3000000"/>
        </p:xfrm>
        <a:graphic>
          <a:graphicData uri="http://schemas.openxmlformats.org/drawingml/2006/table">
            <a:tbl>
              <a:tblPr>
                <a:noFill/>
                <a:tableStyleId>{D8CA5710-A759-43C4-BC46-83B8DF341C93}</a:tableStyleId>
              </a:tblPr>
              <a:tblGrid>
                <a:gridCol w="787050"/>
                <a:gridCol w="787050"/>
              </a:tblGrid>
              <a:tr h="368950">
                <a:tc>
                  <a:txBody>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010</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1101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1011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1001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b="1" lang="en"/>
                        <a:t>I</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1000</a:t>
                      </a:r>
                      <a:endParaRPr b="1"/>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0111</a:t>
                      </a:r>
                      <a:endParaRPr/>
                    </a:p>
                  </a:txBody>
                  <a:tcPr marT="91425" marB="91425" marR="91425" marL="91425">
                    <a:solidFill>
                      <a:srgbClr val="FFFFFF"/>
                    </a:solidFill>
                  </a:tcPr>
                </a:tc>
              </a:tr>
            </a:tbl>
          </a:graphicData>
        </a:graphic>
      </p:graphicFrame>
      <p:graphicFrame>
        <p:nvGraphicFramePr>
          <p:cNvPr id="897" name="Google Shape;897;p71"/>
          <p:cNvGraphicFramePr/>
          <p:nvPr/>
        </p:nvGraphicFramePr>
        <p:xfrm>
          <a:off x="1579450" y="1764750"/>
          <a:ext cx="3000000" cy="3000000"/>
        </p:xfrm>
        <a:graphic>
          <a:graphicData uri="http://schemas.openxmlformats.org/drawingml/2006/table">
            <a:tbl>
              <a:tblPr>
                <a:noFill/>
                <a:tableStyleId>{D8CA5710-A759-43C4-BC46-83B8DF341C93}</a:tableStyleId>
              </a:tblPr>
              <a:tblGrid>
                <a:gridCol w="787050"/>
                <a:gridCol w="787050"/>
              </a:tblGrid>
              <a:tr h="352425">
                <a:tc>
                  <a:txBody>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00001</a:t>
                      </a:r>
                      <a:endParaRPr/>
                    </a:p>
                  </a:txBody>
                  <a:tcPr marT="91425" marB="91425" marR="91425" marL="91425">
                    <a:solidFill>
                      <a:srgbClr val="FFFFFF"/>
                    </a:solidFill>
                  </a:tcPr>
                </a:tc>
              </a:tr>
              <a:tr h="355850">
                <a:tc>
                  <a:txBody>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000001</a:t>
                      </a:r>
                      <a:endParaRPr/>
                    </a:p>
                  </a:txBody>
                  <a:tcPr marT="91425" marB="91425" marR="91425" marL="91425">
                    <a:solidFill>
                      <a:srgbClr val="FFFFFF"/>
                    </a:solidFill>
                  </a:tcPr>
                </a:tc>
              </a:tr>
              <a:tr h="355850">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898" name="Google Shape;898;p71"/>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1"/>
          <p:cNvSpPr txBox="1"/>
          <p:nvPr/>
        </p:nvSpPr>
        <p:spPr>
          <a:xfrm>
            <a:off x="152400" y="4435750"/>
            <a:ext cx="3608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900" name="Google Shape;900;p71"/>
          <p:cNvSpPr txBox="1"/>
          <p:nvPr/>
        </p:nvSpPr>
        <p:spPr>
          <a:xfrm>
            <a:off x="4381950" y="4435750"/>
            <a:ext cx="4304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I</a:t>
            </a:r>
            <a:r>
              <a:rPr lang="en" sz="2400">
                <a:solidFill>
                  <a:schemeClr val="dk1"/>
                </a:solidFill>
                <a:latin typeface="Calibri"/>
                <a:ea typeface="Calibri"/>
                <a:cs typeface="Calibri"/>
                <a:sym typeface="Calibri"/>
              </a:rPr>
              <a:t> ATE: </a:t>
            </a:r>
            <a:r>
              <a:rPr lang="en" sz="2400" strike="sngStrike">
                <a:solidFill>
                  <a:srgbClr val="FF0000"/>
                </a:solidFill>
                <a:latin typeface="Calibri"/>
                <a:ea typeface="Calibri"/>
                <a:cs typeface="Calibri"/>
                <a:sym typeface="Calibri"/>
              </a:rPr>
              <a:t>1000</a:t>
            </a:r>
            <a:r>
              <a:rPr lang="en" sz="2400">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pic>
        <p:nvPicPr>
          <p:cNvPr id="901" name="Google Shape;901;p71"/>
          <p:cNvPicPr preferRelativeResize="0"/>
          <p:nvPr/>
        </p:nvPicPr>
        <p:blipFill>
          <a:blip r:embed="rId3">
            <a:alphaModFix/>
          </a:blip>
          <a:stretch>
            <a:fillRect/>
          </a:stretch>
        </p:blipFill>
        <p:spPr>
          <a:xfrm>
            <a:off x="3448513" y="2523154"/>
            <a:ext cx="2246986" cy="1233784"/>
          </a:xfrm>
          <a:prstGeom prst="rect">
            <a:avLst/>
          </a:prstGeom>
          <a:noFill/>
          <a:ln>
            <a:noFill/>
          </a:ln>
        </p:spPr>
      </p:pic>
      <p:sp>
        <p:nvSpPr>
          <p:cNvPr id="902" name="Google Shape;902;p71"/>
          <p:cNvSpPr/>
          <p:nvPr/>
        </p:nvSpPr>
        <p:spPr>
          <a:xfrm>
            <a:off x="4249175" y="2659300"/>
            <a:ext cx="652450" cy="880100"/>
          </a:xfrm>
          <a:custGeom>
            <a:rect b="b" l="l" r="r" t="t"/>
            <a:pathLst>
              <a:path extrusionOk="0" h="35204" w="26098">
                <a:moveTo>
                  <a:pt x="6814" y="0"/>
                </a:moveTo>
                <a:cubicBezTo>
                  <a:pt x="13896" y="0"/>
                  <a:pt x="28468" y="3115"/>
                  <a:pt x="25742" y="9652"/>
                </a:cubicBezTo>
                <a:cubicBezTo>
                  <a:pt x="23838" y="14217"/>
                  <a:pt x="16896" y="14160"/>
                  <a:pt x="12871" y="17034"/>
                </a:cubicBezTo>
                <a:cubicBezTo>
                  <a:pt x="6830" y="21347"/>
                  <a:pt x="1807" y="28005"/>
                  <a:pt x="0" y="35204"/>
                </a:cubicBezTo>
              </a:path>
            </a:pathLst>
          </a:custGeom>
          <a:noFill/>
          <a:ln cap="flat" cmpd="sng" w="9525">
            <a:solidFill>
              <a:srgbClr val="FF0000"/>
            </a:solidFill>
            <a:prstDash val="solid"/>
            <a:round/>
            <a:headEnd len="med" w="med" type="none"/>
            <a:tailEnd len="med" w="med" type="triangle"/>
          </a:ln>
        </p:spPr>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6" name="Shape 906"/>
        <p:cNvGrpSpPr/>
        <p:nvPr/>
      </p:nvGrpSpPr>
      <p:grpSpPr>
        <a:xfrm>
          <a:off x="0" y="0"/>
          <a:ext cx="0" cy="0"/>
          <a:chOff x="0" y="0"/>
          <a:chExt cx="0" cy="0"/>
        </a:xfrm>
      </p:grpSpPr>
      <p:sp>
        <p:nvSpPr>
          <p:cNvPr id="907" name="Google Shape;907;p7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Question: For decoding (compressed bitstream back to bitstream), what is a natural data structure to use? </a:t>
            </a:r>
            <a:endParaRPr/>
          </a:p>
          <a:p>
            <a:pPr indent="-342900" lvl="0" marL="457200" rtl="0" algn="l">
              <a:spcBef>
                <a:spcPts val="600"/>
              </a:spcBef>
              <a:spcAft>
                <a:spcPts val="0"/>
              </a:spcAft>
              <a:buSzPts val="1800"/>
              <a:buChar char="●"/>
            </a:pPr>
            <a:r>
              <a:rPr lang="en"/>
              <a:t>We need to look up </a:t>
            </a:r>
            <a:r>
              <a:rPr b="1" lang="en"/>
              <a:t>longest matching prefix</a:t>
            </a:r>
            <a:r>
              <a:rPr lang="en"/>
              <a:t>, an operation that Tries excel at.</a:t>
            </a:r>
            <a:endParaRPr/>
          </a:p>
        </p:txBody>
      </p:sp>
      <p:sp>
        <p:nvSpPr>
          <p:cNvPr id="908" name="Google Shape;908;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Prefix-Free Codes</a:t>
            </a:r>
            <a:endParaRPr/>
          </a:p>
        </p:txBody>
      </p:sp>
      <p:graphicFrame>
        <p:nvGraphicFramePr>
          <p:cNvPr id="909" name="Google Shape;909;p72"/>
          <p:cNvGraphicFramePr/>
          <p:nvPr/>
        </p:nvGraphicFramePr>
        <p:xfrm>
          <a:off x="5937875" y="1790100"/>
          <a:ext cx="3000000" cy="3000000"/>
        </p:xfrm>
        <a:graphic>
          <a:graphicData uri="http://schemas.openxmlformats.org/drawingml/2006/table">
            <a:tbl>
              <a:tblPr>
                <a:noFill/>
                <a:tableStyleId>{D8CA5710-A759-43C4-BC46-83B8DF341C93}</a:tableStyleId>
              </a:tblPr>
              <a:tblGrid>
                <a:gridCol w="787050"/>
                <a:gridCol w="787050"/>
              </a:tblGrid>
              <a:tr h="368950">
                <a:tc>
                  <a:txBody>
                    <a:bodyPr/>
                    <a:lstStyle/>
                    <a:p>
                      <a:pPr indent="0" lvl="0" marL="0" rtl="0" algn="l">
                        <a:spcBef>
                          <a:spcPts val="0"/>
                        </a:spcBef>
                        <a:spcAft>
                          <a:spcPts val="0"/>
                        </a:spcAft>
                        <a:buNone/>
                      </a:pPr>
                      <a:r>
                        <a:rPr b="1" lang="en"/>
                        <a:t>space</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111</a:t>
                      </a:r>
                      <a:endParaRPr b="1"/>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010</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1101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1011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1001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0111</a:t>
                      </a:r>
                      <a:endParaRPr/>
                    </a:p>
                  </a:txBody>
                  <a:tcPr marT="91425" marB="91425" marR="91425" marL="91425">
                    <a:solidFill>
                      <a:srgbClr val="FFFFFF"/>
                    </a:solidFill>
                  </a:tcPr>
                </a:tc>
              </a:tr>
            </a:tbl>
          </a:graphicData>
        </a:graphic>
      </p:graphicFrame>
      <p:graphicFrame>
        <p:nvGraphicFramePr>
          <p:cNvPr id="910" name="Google Shape;910;p72"/>
          <p:cNvGraphicFramePr/>
          <p:nvPr/>
        </p:nvGraphicFramePr>
        <p:xfrm>
          <a:off x="1579450" y="1764750"/>
          <a:ext cx="3000000" cy="3000000"/>
        </p:xfrm>
        <a:graphic>
          <a:graphicData uri="http://schemas.openxmlformats.org/drawingml/2006/table">
            <a:tbl>
              <a:tblPr>
                <a:noFill/>
                <a:tableStyleId>{D8CA5710-A759-43C4-BC46-83B8DF341C93}</a:tableStyleId>
              </a:tblPr>
              <a:tblGrid>
                <a:gridCol w="787050"/>
                <a:gridCol w="787050"/>
              </a:tblGrid>
              <a:tr h="352425">
                <a:tc>
                  <a:txBody>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00001</a:t>
                      </a:r>
                      <a:endParaRPr/>
                    </a:p>
                  </a:txBody>
                  <a:tcPr marT="91425" marB="91425" marR="91425" marL="91425">
                    <a:solidFill>
                      <a:srgbClr val="FFFFFF"/>
                    </a:solidFill>
                  </a:tcPr>
                </a:tc>
              </a:tr>
              <a:tr h="355850">
                <a:tc>
                  <a:txBody>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000001</a:t>
                      </a:r>
                      <a:endParaRPr/>
                    </a:p>
                  </a:txBody>
                  <a:tcPr marT="91425" marB="91425" marR="91425" marL="91425">
                    <a:solidFill>
                      <a:srgbClr val="FFFFFF"/>
                    </a:solidFill>
                  </a:tcPr>
                </a:tc>
              </a:tr>
              <a:tr h="355850">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911" name="Google Shape;911;p72"/>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2"/>
          <p:cNvSpPr txBox="1"/>
          <p:nvPr/>
        </p:nvSpPr>
        <p:spPr>
          <a:xfrm>
            <a:off x="152400" y="4435750"/>
            <a:ext cx="3608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913" name="Google Shape;913;p72"/>
          <p:cNvSpPr txBox="1"/>
          <p:nvPr/>
        </p:nvSpPr>
        <p:spPr>
          <a:xfrm>
            <a:off x="4381950" y="4435750"/>
            <a:ext cx="4304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a:t>
            </a:r>
            <a:r>
              <a:rPr b="1" lang="en" sz="2400">
                <a:solidFill>
                  <a:schemeClr val="dk1"/>
                </a:solidFill>
                <a:latin typeface="Calibri"/>
                <a:ea typeface="Calibri"/>
                <a:cs typeface="Calibri"/>
                <a:sym typeface="Calibri"/>
              </a:rPr>
              <a:t> </a:t>
            </a:r>
            <a:r>
              <a:rPr lang="en" sz="2400">
                <a:solidFill>
                  <a:schemeClr val="dk1"/>
                </a:solidFill>
                <a:latin typeface="Calibri"/>
                <a:ea typeface="Calibri"/>
                <a:cs typeface="Calibri"/>
                <a:sym typeface="Calibri"/>
              </a:rPr>
              <a:t>ATE: </a:t>
            </a:r>
            <a:r>
              <a:rPr lang="en" sz="2400" strike="sngStrike">
                <a:solidFill>
                  <a:srgbClr val="FF0000"/>
                </a:solidFill>
                <a:latin typeface="Calibri"/>
                <a:ea typeface="Calibri"/>
                <a:cs typeface="Calibri"/>
                <a:sym typeface="Calibri"/>
              </a:rPr>
              <a:t>1000</a:t>
            </a:r>
            <a:r>
              <a:rPr lang="en" sz="2400" strike="sngStrike">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pic>
        <p:nvPicPr>
          <p:cNvPr id="914" name="Google Shape;914;p72"/>
          <p:cNvPicPr preferRelativeResize="0"/>
          <p:nvPr/>
        </p:nvPicPr>
        <p:blipFill>
          <a:blip r:embed="rId3">
            <a:alphaModFix/>
          </a:blip>
          <a:stretch>
            <a:fillRect/>
          </a:stretch>
        </p:blipFill>
        <p:spPr>
          <a:xfrm>
            <a:off x="3448513" y="2523154"/>
            <a:ext cx="2246986" cy="1233784"/>
          </a:xfrm>
          <a:prstGeom prst="rect">
            <a:avLst/>
          </a:prstGeom>
          <a:noFill/>
          <a:ln>
            <a:noFill/>
          </a:ln>
        </p:spPr>
      </p:pic>
      <p:sp>
        <p:nvSpPr>
          <p:cNvPr id="915" name="Google Shape;915;p72"/>
          <p:cNvSpPr/>
          <p:nvPr/>
        </p:nvSpPr>
        <p:spPr>
          <a:xfrm>
            <a:off x="4443200" y="2701875"/>
            <a:ext cx="1074125" cy="619875"/>
          </a:xfrm>
          <a:custGeom>
            <a:rect b="b" l="l" r="r" t="t"/>
            <a:pathLst>
              <a:path extrusionOk="0" h="24795" w="42965">
                <a:moveTo>
                  <a:pt x="0" y="0"/>
                </a:moveTo>
                <a:cubicBezTo>
                  <a:pt x="11255" y="2817"/>
                  <a:pt x="21769" y="8426"/>
                  <a:pt x="31608" y="14574"/>
                </a:cubicBezTo>
                <a:cubicBezTo>
                  <a:pt x="35927" y="17273"/>
                  <a:pt x="38410" y="22517"/>
                  <a:pt x="42965" y="24795"/>
                </a:cubicBezTo>
              </a:path>
            </a:pathLst>
          </a:custGeom>
          <a:noFill/>
          <a:ln cap="flat" cmpd="sng" w="9525">
            <a:solidFill>
              <a:srgbClr val="9900FF"/>
            </a:solidFill>
            <a:prstDash val="solid"/>
            <a:round/>
            <a:headEnd len="med" w="med" type="none"/>
            <a:tailEnd len="med" w="med" type="triangl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38, CS61B, </a:t>
            </a:r>
            <a:r>
              <a:rPr lang="en"/>
              <a:t>Spring 2024</a:t>
            </a:r>
            <a:endParaRPr/>
          </a:p>
        </p:txBody>
      </p:sp>
      <p:sp>
        <p:nvSpPr>
          <p:cNvPr id="194" name="Google Shape;194;p2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Today’s Goal: Compression</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Information Theory</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chemeClr val="dk2"/>
                </a:solidFill>
              </a:rPr>
              <a:t>Prefix Free Codes</a:t>
            </a:r>
            <a:endParaRPr>
              <a:solidFill>
                <a:schemeClr val="dk2"/>
              </a:solidFill>
            </a:endParaRPr>
          </a:p>
          <a:p>
            <a:pPr indent="0" lvl="0" marL="0" rtl="0" algn="l">
              <a:spcBef>
                <a:spcPts val="600"/>
              </a:spcBef>
              <a:spcAft>
                <a:spcPts val="0"/>
              </a:spcAft>
              <a:buNone/>
            </a:pPr>
            <a:r>
              <a:rPr lang="en">
                <a:solidFill>
                  <a:schemeClr val="dk2"/>
                </a:solidFill>
              </a:rPr>
              <a:t>Shannon Fano Codes</a:t>
            </a:r>
            <a:endParaRPr>
              <a:solidFill>
                <a:schemeClr val="dk2"/>
              </a:solidFill>
            </a:endParaRPr>
          </a:p>
          <a:p>
            <a:pPr indent="0" lvl="0" marL="0" rtl="0" algn="l">
              <a:spcBef>
                <a:spcPts val="600"/>
              </a:spcBef>
              <a:spcAft>
                <a:spcPts val="0"/>
              </a:spcAft>
              <a:buNone/>
            </a:pPr>
            <a:r>
              <a:rPr lang="en">
                <a:solidFill>
                  <a:schemeClr val="dk2"/>
                </a:solidFill>
              </a:rPr>
              <a:t>Huffman Coding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Core Idea</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Data Structures for Huffman Coding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Huffman Coding in Practice</a:t>
            </a:r>
            <a:endParaRPr>
              <a:solidFill>
                <a:schemeClr val="dk2"/>
              </a:solidFill>
            </a:endParaRPr>
          </a:p>
          <a:p>
            <a:pPr indent="0" lvl="0" marL="0" rtl="0" algn="l">
              <a:spcBef>
                <a:spcPts val="600"/>
              </a:spcBef>
              <a:spcAft>
                <a:spcPts val="0"/>
              </a:spcAft>
              <a:buNone/>
            </a:pPr>
            <a:r>
              <a:rPr lang="en">
                <a:solidFill>
                  <a:schemeClr val="dk2"/>
                </a:solidFill>
              </a:rPr>
              <a:t>Compression Theory</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Compression Ratios</a:t>
            </a:r>
            <a:endParaRPr>
              <a:solidFill>
                <a:schemeClr val="dk2"/>
              </a:solidFill>
            </a:endParaRPr>
          </a:p>
          <a:p>
            <a:pPr indent="0" lvl="0" marL="0" rtl="0" algn="l">
              <a:spcBef>
                <a:spcPts val="600"/>
              </a:spcBef>
              <a:spcAft>
                <a:spcPts val="0"/>
              </a:spcAft>
              <a:buNone/>
            </a:pPr>
            <a:r>
              <a:rPr lang="en">
                <a:solidFill>
                  <a:schemeClr val="dk2"/>
                </a:solidFill>
              </a:rPr>
              <a:t>LZW Style Compression (Extra)</a:t>
            </a:r>
            <a:endParaRPr>
              <a:solidFill>
                <a:schemeClr val="dk2"/>
              </a:solidFill>
            </a:endParaRPr>
          </a:p>
        </p:txBody>
      </p:sp>
      <p:sp>
        <p:nvSpPr>
          <p:cNvPr id="195" name="Google Shape;195;p2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Theory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9" name="Shape 919"/>
        <p:cNvGrpSpPr/>
        <p:nvPr/>
      </p:nvGrpSpPr>
      <p:grpSpPr>
        <a:xfrm>
          <a:off x="0" y="0"/>
          <a:ext cx="0" cy="0"/>
          <a:chOff x="0" y="0"/>
          <a:chExt cx="0" cy="0"/>
        </a:xfrm>
      </p:grpSpPr>
      <p:sp>
        <p:nvSpPr>
          <p:cNvPr id="920" name="Google Shape;920;p7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Question: For decoding (compressed bitstream back to bitstream), what is a natural data structure to use? </a:t>
            </a:r>
            <a:endParaRPr/>
          </a:p>
          <a:p>
            <a:pPr indent="-342900" lvl="0" marL="457200" rtl="0" algn="l">
              <a:spcBef>
                <a:spcPts val="600"/>
              </a:spcBef>
              <a:spcAft>
                <a:spcPts val="0"/>
              </a:spcAft>
              <a:buSzPts val="1800"/>
              <a:buChar char="●"/>
            </a:pPr>
            <a:r>
              <a:rPr lang="en"/>
              <a:t>We need to look up </a:t>
            </a:r>
            <a:r>
              <a:rPr b="1" lang="en"/>
              <a:t>longest matching prefix</a:t>
            </a:r>
            <a:r>
              <a:rPr lang="en"/>
              <a:t>, an operation that Tries excel at.</a:t>
            </a:r>
            <a:endParaRPr/>
          </a:p>
        </p:txBody>
      </p:sp>
      <p:sp>
        <p:nvSpPr>
          <p:cNvPr id="921" name="Google Shape;921;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Prefix-Free Codes</a:t>
            </a:r>
            <a:endParaRPr/>
          </a:p>
        </p:txBody>
      </p:sp>
      <p:graphicFrame>
        <p:nvGraphicFramePr>
          <p:cNvPr id="922" name="Google Shape;922;p73"/>
          <p:cNvGraphicFramePr/>
          <p:nvPr/>
        </p:nvGraphicFramePr>
        <p:xfrm>
          <a:off x="5937875" y="1790100"/>
          <a:ext cx="3000000" cy="3000000"/>
        </p:xfrm>
        <a:graphic>
          <a:graphicData uri="http://schemas.openxmlformats.org/drawingml/2006/table">
            <a:tbl>
              <a:tblPr>
                <a:noFill/>
                <a:tableStyleId>{D8CA5710-A759-43C4-BC46-83B8DF341C93}</a:tableStyleId>
              </a:tblPr>
              <a:tblGrid>
                <a:gridCol w="787050"/>
                <a:gridCol w="787050"/>
              </a:tblGrid>
              <a:tr h="368950">
                <a:tc>
                  <a:txBody>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010</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1101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b="1" lang="en"/>
                        <a:t>A</a:t>
                      </a:r>
                      <a:endParaRPr b="1"/>
                    </a:p>
                  </a:txBody>
                  <a:tcPr marT="91425" marB="91425" marR="91425" marL="91425">
                    <a:solidFill>
                      <a:srgbClr val="FFFFFF"/>
                    </a:solidFill>
                  </a:tcPr>
                </a:tc>
                <a:tc>
                  <a:txBody>
                    <a:bodyPr/>
                    <a:lstStyle/>
                    <a:p>
                      <a:pPr indent="0" lvl="0" marL="0" rtl="0" algn="l">
                        <a:spcBef>
                          <a:spcPts val="0"/>
                        </a:spcBef>
                        <a:spcAft>
                          <a:spcPts val="0"/>
                        </a:spcAft>
                        <a:buNone/>
                      </a:pPr>
                      <a:r>
                        <a:rPr b="1" lang="en"/>
                        <a:t>1011</a:t>
                      </a:r>
                      <a:endParaRPr b="1"/>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1001</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r>
              <a:tr h="391750">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0111</a:t>
                      </a:r>
                      <a:endParaRPr/>
                    </a:p>
                  </a:txBody>
                  <a:tcPr marT="91425" marB="91425" marR="91425" marL="91425">
                    <a:solidFill>
                      <a:srgbClr val="FFFFFF"/>
                    </a:solidFill>
                  </a:tcPr>
                </a:tc>
              </a:tr>
            </a:tbl>
          </a:graphicData>
        </a:graphic>
      </p:graphicFrame>
      <p:graphicFrame>
        <p:nvGraphicFramePr>
          <p:cNvPr id="923" name="Google Shape;923;p73"/>
          <p:cNvGraphicFramePr/>
          <p:nvPr/>
        </p:nvGraphicFramePr>
        <p:xfrm>
          <a:off x="1579450" y="1764750"/>
          <a:ext cx="3000000" cy="3000000"/>
        </p:xfrm>
        <a:graphic>
          <a:graphicData uri="http://schemas.openxmlformats.org/drawingml/2006/table">
            <a:tbl>
              <a:tblPr>
                <a:noFill/>
                <a:tableStyleId>{D8CA5710-A759-43C4-BC46-83B8DF341C93}</a:tableStyleId>
              </a:tblPr>
              <a:tblGrid>
                <a:gridCol w="787050"/>
                <a:gridCol w="787050"/>
              </a:tblGrid>
              <a:tr h="352425">
                <a:tc>
                  <a:txBody>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0001</a:t>
                      </a:r>
                      <a:endParaRPr/>
                    </a:p>
                  </a:txBody>
                  <a:tcPr marT="91425" marB="91425" marR="91425" marL="91425">
                    <a:solidFill>
                      <a:srgbClr val="FFFFFF"/>
                    </a:solidFill>
                  </a:tcPr>
                </a:tc>
              </a:tr>
              <a:tr h="352425">
                <a:tc>
                  <a:txBody>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00001</a:t>
                      </a:r>
                      <a:endParaRPr/>
                    </a:p>
                  </a:txBody>
                  <a:tcPr marT="91425" marB="91425" marR="91425" marL="91425">
                    <a:solidFill>
                      <a:srgbClr val="FFFFFF"/>
                    </a:solidFill>
                  </a:tcPr>
                </a:tc>
              </a:tr>
              <a:tr h="355850">
                <a:tc>
                  <a:txBody>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000001</a:t>
                      </a:r>
                      <a:endParaRPr/>
                    </a:p>
                  </a:txBody>
                  <a:tcPr marT="91425" marB="91425" marR="91425" marL="91425">
                    <a:solidFill>
                      <a:srgbClr val="FFFFFF"/>
                    </a:solidFill>
                  </a:tcPr>
                </a:tc>
              </a:tr>
              <a:tr h="355850">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924" name="Google Shape;924;p73"/>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3"/>
          <p:cNvSpPr txBox="1"/>
          <p:nvPr/>
        </p:nvSpPr>
        <p:spPr>
          <a:xfrm>
            <a:off x="152400" y="4435750"/>
            <a:ext cx="3608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926" name="Google Shape;926;p73"/>
          <p:cNvSpPr txBox="1"/>
          <p:nvPr/>
        </p:nvSpPr>
        <p:spPr>
          <a:xfrm>
            <a:off x="4381950" y="4435750"/>
            <a:ext cx="4304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a:t>
            </a:r>
            <a:r>
              <a:rPr b="1" lang="en" sz="2400">
                <a:solidFill>
                  <a:schemeClr val="dk1"/>
                </a:solidFill>
                <a:latin typeface="Calibri"/>
                <a:ea typeface="Calibri"/>
                <a:cs typeface="Calibri"/>
                <a:sym typeface="Calibri"/>
              </a:rPr>
              <a:t> A</a:t>
            </a:r>
            <a:r>
              <a:rPr lang="en" sz="2400">
                <a:solidFill>
                  <a:schemeClr val="dk1"/>
                </a:solidFill>
                <a:latin typeface="Calibri"/>
                <a:ea typeface="Calibri"/>
                <a:cs typeface="Calibri"/>
                <a:sym typeface="Calibri"/>
              </a:rPr>
              <a:t>TE: </a:t>
            </a:r>
            <a:r>
              <a:rPr lang="en" sz="2400" strike="sngStrike">
                <a:solidFill>
                  <a:srgbClr val="FF0000"/>
                </a:solidFill>
                <a:latin typeface="Calibri"/>
                <a:ea typeface="Calibri"/>
                <a:cs typeface="Calibri"/>
                <a:sym typeface="Calibri"/>
              </a:rPr>
              <a:t>1000</a:t>
            </a:r>
            <a:r>
              <a:rPr lang="en" sz="2400" strike="sngStrike">
                <a:solidFill>
                  <a:srgbClr val="9900FF"/>
                </a:solidFill>
                <a:latin typeface="Calibri"/>
                <a:ea typeface="Calibri"/>
                <a:cs typeface="Calibri"/>
                <a:sym typeface="Calibri"/>
              </a:rPr>
              <a:t>111</a:t>
            </a:r>
            <a:r>
              <a:rPr lang="en" sz="2400" strike="sngStrike">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pic>
        <p:nvPicPr>
          <p:cNvPr id="927" name="Google Shape;927;p73"/>
          <p:cNvPicPr preferRelativeResize="0"/>
          <p:nvPr/>
        </p:nvPicPr>
        <p:blipFill>
          <a:blip r:embed="rId3">
            <a:alphaModFix/>
          </a:blip>
          <a:stretch>
            <a:fillRect/>
          </a:stretch>
        </p:blipFill>
        <p:spPr>
          <a:xfrm>
            <a:off x="3448513" y="2523154"/>
            <a:ext cx="2246986" cy="1233784"/>
          </a:xfrm>
          <a:prstGeom prst="rect">
            <a:avLst/>
          </a:prstGeom>
          <a:noFill/>
          <a:ln>
            <a:noFill/>
          </a:ln>
        </p:spPr>
      </p:pic>
      <p:sp>
        <p:nvSpPr>
          <p:cNvPr id="928" name="Google Shape;928;p73"/>
          <p:cNvSpPr/>
          <p:nvPr/>
        </p:nvSpPr>
        <p:spPr>
          <a:xfrm>
            <a:off x="4386400" y="2668750"/>
            <a:ext cx="573700" cy="908525"/>
          </a:xfrm>
          <a:custGeom>
            <a:rect b="b" l="l" r="r" t="t"/>
            <a:pathLst>
              <a:path extrusionOk="0" h="36341" w="22948">
                <a:moveTo>
                  <a:pt x="0" y="0"/>
                </a:moveTo>
                <a:cubicBezTo>
                  <a:pt x="7388" y="3694"/>
                  <a:pt x="21879" y="1267"/>
                  <a:pt x="22902" y="9464"/>
                </a:cubicBezTo>
                <a:cubicBezTo>
                  <a:pt x="23640" y="15375"/>
                  <a:pt x="9406" y="12451"/>
                  <a:pt x="7193" y="17981"/>
                </a:cubicBezTo>
                <a:cubicBezTo>
                  <a:pt x="6035" y="20875"/>
                  <a:pt x="10871" y="23015"/>
                  <a:pt x="12682" y="25552"/>
                </a:cubicBezTo>
                <a:cubicBezTo>
                  <a:pt x="14935" y="28708"/>
                  <a:pt x="15301" y="32872"/>
                  <a:pt x="17035" y="36341"/>
                </a:cubicBezTo>
              </a:path>
            </a:pathLst>
          </a:custGeom>
          <a:noFill/>
          <a:ln cap="flat" cmpd="sng" w="9525">
            <a:solidFill>
              <a:srgbClr val="FF0000"/>
            </a:solidFill>
            <a:prstDash val="solid"/>
            <a:round/>
            <a:headEnd len="med" w="med" type="none"/>
            <a:tailEnd len="med" w="med" type="triangle"/>
          </a:ln>
        </p:spPr>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7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38, CS61B, </a:t>
            </a:r>
            <a:r>
              <a:rPr lang="en"/>
              <a:t>Spring 2024</a:t>
            </a:r>
            <a:endParaRPr/>
          </a:p>
        </p:txBody>
      </p:sp>
      <p:sp>
        <p:nvSpPr>
          <p:cNvPr id="934" name="Google Shape;934;p74"/>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Today’s Goal: Compression</a:t>
            </a:r>
            <a:endParaRPr>
              <a:solidFill>
                <a:schemeClr val="dk2"/>
              </a:solidFill>
            </a:endParaRPr>
          </a:p>
          <a:p>
            <a:pPr indent="0" lvl="0" marL="0" rtl="0" algn="l">
              <a:spcBef>
                <a:spcPts val="600"/>
              </a:spcBef>
              <a:spcAft>
                <a:spcPts val="0"/>
              </a:spcAft>
              <a:buNone/>
            </a:pPr>
            <a:r>
              <a:rPr lang="en">
                <a:solidFill>
                  <a:schemeClr val="dk2"/>
                </a:solidFill>
              </a:rPr>
              <a:t>Information Theory</a:t>
            </a:r>
            <a:endParaRPr>
              <a:solidFill>
                <a:schemeClr val="dk2"/>
              </a:solidFill>
            </a:endParaRPr>
          </a:p>
          <a:p>
            <a:pPr indent="0" lvl="0" marL="0" rtl="0" algn="l">
              <a:spcBef>
                <a:spcPts val="600"/>
              </a:spcBef>
              <a:spcAft>
                <a:spcPts val="0"/>
              </a:spcAft>
              <a:buNone/>
            </a:pPr>
            <a:r>
              <a:rPr lang="en">
                <a:solidFill>
                  <a:schemeClr val="dk2"/>
                </a:solidFill>
              </a:rPr>
              <a:t>Prefix Free Codes</a:t>
            </a:r>
            <a:endParaRPr>
              <a:solidFill>
                <a:schemeClr val="dk2"/>
              </a:solidFill>
            </a:endParaRPr>
          </a:p>
          <a:p>
            <a:pPr indent="0" lvl="0" marL="0" rtl="0" algn="l">
              <a:spcBef>
                <a:spcPts val="600"/>
              </a:spcBef>
              <a:spcAft>
                <a:spcPts val="0"/>
              </a:spcAft>
              <a:buNone/>
            </a:pPr>
            <a:r>
              <a:rPr lang="en">
                <a:solidFill>
                  <a:schemeClr val="dk2"/>
                </a:solidFill>
              </a:rPr>
              <a:t>Shannon Fano Codes</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Huffman Coding</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Core Idea</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Data Structures for Huffman Coding</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Huffman Coding in Practice</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chemeClr val="dk2"/>
                </a:solidFill>
              </a:rPr>
              <a:t>Compression Theory</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Compression Ratios</a:t>
            </a:r>
            <a:endParaRPr>
              <a:solidFill>
                <a:schemeClr val="dk2"/>
              </a:solidFill>
            </a:endParaRPr>
          </a:p>
          <a:p>
            <a:pPr indent="0" lvl="0" marL="0" rtl="0" algn="l">
              <a:spcBef>
                <a:spcPts val="600"/>
              </a:spcBef>
              <a:spcAft>
                <a:spcPts val="0"/>
              </a:spcAft>
              <a:buNone/>
            </a:pPr>
            <a:r>
              <a:rPr lang="en">
                <a:solidFill>
                  <a:schemeClr val="dk2"/>
                </a:solidFill>
              </a:rPr>
              <a:t>LZW Style Compression (Extra)</a:t>
            </a:r>
            <a:endParaRPr>
              <a:solidFill>
                <a:schemeClr val="dk2"/>
              </a:solidFill>
            </a:endParaRPr>
          </a:p>
        </p:txBody>
      </p:sp>
      <p:sp>
        <p:nvSpPr>
          <p:cNvPr id="935" name="Google Shape;935;p7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Huffman Coding in Practice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39" name="Shape 939"/>
        <p:cNvGrpSpPr/>
        <p:nvPr/>
      </p:nvGrpSpPr>
      <p:grpSpPr>
        <a:xfrm>
          <a:off x="0" y="0"/>
          <a:ext cx="0" cy="0"/>
          <a:chOff x="0" y="0"/>
          <a:chExt cx="0" cy="0"/>
        </a:xfrm>
      </p:grpSpPr>
      <p:sp>
        <p:nvSpPr>
          <p:cNvPr id="940" name="Google Shape;940;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Huffman Compression</a:t>
            </a:r>
            <a:endParaRPr/>
          </a:p>
        </p:txBody>
      </p:sp>
      <p:sp>
        <p:nvSpPr>
          <p:cNvPr id="941" name="Google Shape;941;p7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Two possible philosophies for using Huffman Compression:</a:t>
            </a:r>
            <a:endParaRPr/>
          </a:p>
          <a:p>
            <a:pPr indent="-342900" lvl="0" marL="457200" rtl="0" algn="l">
              <a:spcBef>
                <a:spcPts val="600"/>
              </a:spcBef>
              <a:spcAft>
                <a:spcPts val="0"/>
              </a:spcAft>
              <a:buSzPts val="1800"/>
              <a:buAutoNum type="arabicPeriod"/>
            </a:pPr>
            <a:r>
              <a:rPr lang="en"/>
              <a:t>For each input type (English text, Chinese text, images, Java source code, etc.), assemble huge numbers of sample inputs for that category. Use each corpus to create a standard code for English, Chinese, etc.</a:t>
            </a:r>
            <a:endParaRPr/>
          </a:p>
          <a:p>
            <a:pPr indent="-342900" lvl="0" marL="457200" rtl="0" algn="l">
              <a:spcBef>
                <a:spcPts val="0"/>
              </a:spcBef>
              <a:spcAft>
                <a:spcPts val="0"/>
              </a:spcAft>
              <a:buSzPts val="1800"/>
              <a:buAutoNum type="arabicPeriod"/>
            </a:pPr>
            <a:r>
              <a:rPr lang="en"/>
              <a:t>For every possible input file, create a unique code just for that file. Send the code along with the compressed file.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are some advantages/disadvantages of each idea? Which is better?</a:t>
            </a:r>
            <a:br>
              <a:rPr lang="en"/>
            </a:br>
            <a:endParaRPr/>
          </a:p>
        </p:txBody>
      </p:sp>
      <p:sp>
        <p:nvSpPr>
          <p:cNvPr id="942" name="Google Shape;942;p75"/>
          <p:cNvSpPr txBox="1"/>
          <p:nvPr/>
        </p:nvSpPr>
        <p:spPr>
          <a:xfrm>
            <a:off x="243000" y="3710376"/>
            <a:ext cx="6169200" cy="7227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java HuffmanEncodePh1 ENGLISH mobydick.txt</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93C47D"/>
                </a:solidFill>
                <a:highlight>
                  <a:schemeClr val="dk1"/>
                </a:highlight>
                <a:latin typeface="Consolas"/>
                <a:ea typeface="Consolas"/>
                <a:cs typeface="Consolas"/>
                <a:sym typeface="Consolas"/>
              </a:rPr>
              <a:t>$</a:t>
            </a:r>
            <a:r>
              <a:rPr lang="en" sz="1800">
                <a:solidFill>
                  <a:schemeClr val="lt1"/>
                </a:solidFill>
                <a:highlight>
                  <a:schemeClr val="dk1"/>
                </a:highlight>
                <a:latin typeface="Consolas"/>
                <a:ea typeface="Consolas"/>
                <a:cs typeface="Consolas"/>
                <a:sym typeface="Consolas"/>
              </a:rPr>
              <a:t> java HuffmanEncodePh1 BITMAP horses.bmp</a:t>
            </a:r>
            <a:endParaRPr sz="1800">
              <a:highlight>
                <a:srgbClr val="000000"/>
              </a:highlight>
              <a:latin typeface="Consolas"/>
              <a:ea typeface="Consolas"/>
              <a:cs typeface="Consolas"/>
              <a:sym typeface="Consolas"/>
            </a:endParaRPr>
          </a:p>
        </p:txBody>
      </p:sp>
      <p:sp>
        <p:nvSpPr>
          <p:cNvPr id="943" name="Google Shape;943;p75"/>
          <p:cNvSpPr txBox="1"/>
          <p:nvPr/>
        </p:nvSpPr>
        <p:spPr>
          <a:xfrm>
            <a:off x="2927248" y="4377599"/>
            <a:ext cx="6169200" cy="7227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java HuffmanEncodePh2 mobydick.txt</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93C47D"/>
                </a:solidFill>
                <a:highlight>
                  <a:schemeClr val="dk1"/>
                </a:highlight>
                <a:latin typeface="Consolas"/>
                <a:ea typeface="Consolas"/>
                <a:cs typeface="Consolas"/>
                <a:sym typeface="Consolas"/>
              </a:rPr>
              <a:t>$</a:t>
            </a:r>
            <a:r>
              <a:rPr lang="en" sz="1800">
                <a:solidFill>
                  <a:schemeClr val="lt1"/>
                </a:solidFill>
                <a:highlight>
                  <a:schemeClr val="dk1"/>
                </a:highlight>
                <a:latin typeface="Consolas"/>
                <a:ea typeface="Consolas"/>
                <a:cs typeface="Consolas"/>
                <a:sym typeface="Consolas"/>
              </a:rPr>
              <a:t> java HuffmanEncodePh2 horses.bmp</a:t>
            </a:r>
            <a:endParaRPr sz="1800">
              <a:highlight>
                <a:srgbClr val="000000"/>
              </a:highlight>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7" name="Shape 947"/>
        <p:cNvGrpSpPr/>
        <p:nvPr/>
      </p:nvGrpSpPr>
      <p:grpSpPr>
        <a:xfrm>
          <a:off x="0" y="0"/>
          <a:ext cx="0" cy="0"/>
          <a:chOff x="0" y="0"/>
          <a:chExt cx="0" cy="0"/>
        </a:xfrm>
      </p:grpSpPr>
      <p:sp>
        <p:nvSpPr>
          <p:cNvPr id="948" name="Google Shape;948;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Huffman Compression (Your Answers)</a:t>
            </a:r>
            <a:endParaRPr/>
          </a:p>
        </p:txBody>
      </p:sp>
      <p:sp>
        <p:nvSpPr>
          <p:cNvPr id="949" name="Google Shape;949;p7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Two possible philosophies for using Huffman Compression:</a:t>
            </a:r>
            <a:endParaRPr/>
          </a:p>
          <a:p>
            <a:pPr indent="-342900" lvl="0" marL="457200" rtl="0" algn="l">
              <a:spcBef>
                <a:spcPts val="600"/>
              </a:spcBef>
              <a:spcAft>
                <a:spcPts val="0"/>
              </a:spcAft>
              <a:buSzPts val="1800"/>
              <a:buAutoNum type="arabicPeriod"/>
            </a:pPr>
            <a:r>
              <a:rPr lang="en"/>
              <a:t>Build one corpus per input type.</a:t>
            </a:r>
            <a:endParaRPr/>
          </a:p>
          <a:p>
            <a:pPr indent="-342900" lvl="0" marL="457200" rtl="0" algn="l">
              <a:spcBef>
                <a:spcPts val="600"/>
              </a:spcBef>
              <a:spcAft>
                <a:spcPts val="0"/>
              </a:spcAft>
              <a:buSzPts val="1800"/>
              <a:buAutoNum type="arabicPeriod"/>
            </a:pPr>
            <a:r>
              <a:rPr lang="en"/>
              <a:t>For every possible input file, create a unique code just for that file. Send the code along with the compressed file.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are some advantages/disadvantages of each idea? Which is better?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3" name="Shape 953"/>
        <p:cNvGrpSpPr/>
        <p:nvPr/>
      </p:nvGrpSpPr>
      <p:grpSpPr>
        <a:xfrm>
          <a:off x="0" y="0"/>
          <a:ext cx="0" cy="0"/>
          <a:chOff x="0" y="0"/>
          <a:chExt cx="0" cy="0"/>
        </a:xfrm>
      </p:grpSpPr>
      <p:sp>
        <p:nvSpPr>
          <p:cNvPr id="954" name="Google Shape;954;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Huffman Compression (My Answers)</a:t>
            </a:r>
            <a:endParaRPr/>
          </a:p>
        </p:txBody>
      </p:sp>
      <p:sp>
        <p:nvSpPr>
          <p:cNvPr id="955" name="Google Shape;955;p7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Two possible philosophies for using Huffman Compression:</a:t>
            </a:r>
            <a:endParaRPr/>
          </a:p>
          <a:p>
            <a:pPr indent="-342900" lvl="0" marL="457200" rtl="0" algn="l">
              <a:spcBef>
                <a:spcPts val="600"/>
              </a:spcBef>
              <a:spcAft>
                <a:spcPts val="0"/>
              </a:spcAft>
              <a:buSzPts val="1800"/>
              <a:buAutoNum type="arabicPeriod"/>
            </a:pPr>
            <a:r>
              <a:rPr lang="en"/>
              <a:t>Build one corpus per input type.</a:t>
            </a:r>
            <a:endParaRPr/>
          </a:p>
          <a:p>
            <a:pPr indent="-342900" lvl="0" marL="457200" rtl="0" algn="l">
              <a:spcBef>
                <a:spcPts val="600"/>
              </a:spcBef>
              <a:spcAft>
                <a:spcPts val="0"/>
              </a:spcAft>
              <a:buSzPts val="1800"/>
              <a:buAutoNum type="arabicPeriod"/>
            </a:pPr>
            <a:r>
              <a:rPr lang="en"/>
              <a:t>For every possible input file, create a unique code just for that file. Send the code along with the compressed file.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are some advantages/disadvantages of each idea? Which is better?</a:t>
            </a:r>
            <a:endParaRPr/>
          </a:p>
          <a:p>
            <a:pPr indent="-342900" lvl="0" marL="457200" rtl="0" algn="l">
              <a:spcBef>
                <a:spcPts val="600"/>
              </a:spcBef>
              <a:spcAft>
                <a:spcPts val="0"/>
              </a:spcAft>
              <a:buSzPts val="1800"/>
              <a:buChar char="●"/>
            </a:pPr>
            <a:r>
              <a:rPr lang="en"/>
              <a:t>Approach 1 will result in suboptimal encoding.</a:t>
            </a:r>
            <a:endParaRPr/>
          </a:p>
          <a:p>
            <a:pPr indent="-342900" lvl="0" marL="457200" rtl="0" algn="l">
              <a:spcBef>
                <a:spcPts val="0"/>
              </a:spcBef>
              <a:spcAft>
                <a:spcPts val="0"/>
              </a:spcAft>
              <a:buSzPts val="1800"/>
              <a:buChar char="●"/>
            </a:pPr>
            <a:r>
              <a:rPr lang="en"/>
              <a:t>Approach 2 requires you to use extra space for the codeword table in the compressed bitstream.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very large inputs, the cost of including the codeword table will become insignificant.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9" name="Shape 959"/>
        <p:cNvGrpSpPr/>
        <p:nvPr/>
      </p:nvGrpSpPr>
      <p:grpSpPr>
        <a:xfrm>
          <a:off x="0" y="0"/>
          <a:ext cx="0" cy="0"/>
          <a:chOff x="0" y="0"/>
          <a:chExt cx="0" cy="0"/>
        </a:xfrm>
      </p:grpSpPr>
      <p:sp>
        <p:nvSpPr>
          <p:cNvPr id="960" name="Google Shape;960;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Huffman Compression</a:t>
            </a:r>
            <a:endParaRPr/>
          </a:p>
        </p:txBody>
      </p:sp>
      <p:sp>
        <p:nvSpPr>
          <p:cNvPr id="961" name="Google Shape;961;p7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Two possible philosophies for using Huffman Compression:</a:t>
            </a:r>
            <a:endParaRPr/>
          </a:p>
          <a:p>
            <a:pPr indent="-342900" lvl="0" marL="457200" rtl="0" algn="l">
              <a:spcBef>
                <a:spcPts val="600"/>
              </a:spcBef>
              <a:spcAft>
                <a:spcPts val="0"/>
              </a:spcAft>
              <a:buSzPts val="1800"/>
              <a:buAutoNum type="arabicPeriod"/>
            </a:pPr>
            <a:r>
              <a:rPr lang="en"/>
              <a:t>For each input type (English text, Chinese text, images, Java source code, etc.), assemble huge numbers of sample inputs for that category. Use each corpus to create a standard code for English, Chinese, etc.</a:t>
            </a:r>
            <a:endParaRPr/>
          </a:p>
          <a:p>
            <a:pPr indent="-342900" lvl="0" marL="457200" rtl="0" algn="l">
              <a:spcBef>
                <a:spcPts val="600"/>
              </a:spcBef>
              <a:spcAft>
                <a:spcPts val="0"/>
              </a:spcAft>
              <a:buSzPts val="1800"/>
              <a:buAutoNum type="arabicPeriod"/>
            </a:pPr>
            <a:r>
              <a:rPr lang="en"/>
              <a:t>For every possible input file, create a unique code just for that file. Send the code along with the compressed file.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practice, Philosophy 2 is used in the real world.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Huffman Compression Example [</a:t>
            </a:r>
            <a:r>
              <a:rPr lang="en" u="sng">
                <a:solidFill>
                  <a:schemeClr val="hlink"/>
                </a:solidFill>
                <a:hlinkClick r:id="rId3"/>
              </a:rPr>
              <a:t>Demo Link</a:t>
            </a:r>
            <a:r>
              <a:rPr lang="en"/>
              <a:t>]</a:t>
            </a:r>
            <a:endParaRPr/>
          </a:p>
        </p:txBody>
      </p:sp>
      <p:sp>
        <p:nvSpPr>
          <p:cNvPr id="967" name="Google Shape;967;p7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t>
            </a:r>
            <a:r>
              <a:rPr b="1" lang="en" u="sng"/>
              <a:t>input text</a:t>
            </a:r>
            <a:r>
              <a:rPr lang="en"/>
              <a:t>: 三</a:t>
            </a:r>
            <a:r>
              <a:rPr lang="en">
                <a:solidFill>
                  <a:srgbClr val="000000"/>
                </a:solidFill>
              </a:rPr>
              <a:t>三</a:t>
            </a:r>
            <a:r>
              <a:rPr lang="en"/>
              <a:t>円</a:t>
            </a:r>
            <a:r>
              <a:rPr lang="en"/>
              <a:t>円</a:t>
            </a:r>
            <a:r>
              <a:rPr lang="en">
                <a:solidFill>
                  <a:srgbClr val="000000"/>
                </a:solidFill>
              </a:rPr>
              <a:t>円</a:t>
            </a:r>
            <a:r>
              <a:rPr lang="en">
                <a:solidFill>
                  <a:srgbClr val="000000"/>
                </a:solidFill>
              </a:rPr>
              <a:t>一</a:t>
            </a:r>
            <a:r>
              <a:rPr lang="en"/>
              <a:t>三一</a:t>
            </a:r>
            <a:r>
              <a:rPr lang="en"/>
              <a:t>三円四円三四一点四点四一四三三四円一三一円点一円三点三四一一四一三三円点一四三三三一点三一三点一三点一三一円三一点円点三円三三円点三三点三円点点四四四四三三点四三三円点四三三四三点三三</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Step 1: Count frequencies.</a:t>
            </a:r>
            <a:endParaRPr/>
          </a:p>
          <a:p>
            <a:pPr indent="0" lvl="0" marL="0" rtl="0" algn="l">
              <a:spcBef>
                <a:spcPts val="600"/>
              </a:spcBef>
              <a:spcAft>
                <a:spcPts val="0"/>
              </a:spcAft>
              <a:buNone/>
            </a:pPr>
            <a:r>
              <a:rPr lang="en"/>
              <a:t>Step 2: Build encoding array and decoding trie.</a:t>
            </a:r>
            <a:endParaRPr/>
          </a:p>
          <a:p>
            <a:pPr indent="0" lvl="0" marL="0" rtl="0" algn="l">
              <a:spcBef>
                <a:spcPts val="600"/>
              </a:spcBef>
              <a:spcAft>
                <a:spcPts val="0"/>
              </a:spcAft>
              <a:buNone/>
            </a:pPr>
            <a:r>
              <a:rPr lang="en"/>
              <a:t>Step 3: Write decoding trie to output.huf.</a:t>
            </a:r>
            <a:endParaRPr/>
          </a:p>
          <a:p>
            <a:pPr indent="0" lvl="0" marL="0" rtl="0" algn="l">
              <a:spcBef>
                <a:spcPts val="600"/>
              </a:spcBef>
              <a:spcAft>
                <a:spcPts val="0"/>
              </a:spcAft>
              <a:buNone/>
            </a:pPr>
            <a:r>
              <a:rPr lang="en"/>
              <a:t>Step 4: Write codeword for each symbol to output.huf.</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u="sng"/>
              <a:t>Output bits</a:t>
            </a:r>
            <a:r>
              <a:rPr lang="en"/>
              <a:t>: </a:t>
            </a:r>
            <a:r>
              <a:rPr lang="en">
                <a:solidFill>
                  <a:srgbClr val="E06666"/>
                </a:solidFill>
                <a:latin typeface="Consolas"/>
                <a:ea typeface="Consolas"/>
                <a:cs typeface="Consolas"/>
                <a:sym typeface="Consolas"/>
              </a:rPr>
              <a:t>010101010101001…</a:t>
            </a:r>
            <a:r>
              <a:rPr lang="en">
                <a:solidFill>
                  <a:srgbClr val="000000"/>
                </a:solidFill>
                <a:latin typeface="Consolas"/>
                <a:ea typeface="Consolas"/>
                <a:cs typeface="Consolas"/>
                <a:sym typeface="Consolas"/>
              </a:rPr>
              <a:t>0</a:t>
            </a:r>
            <a:r>
              <a:rPr lang="en">
                <a:latin typeface="Consolas"/>
                <a:ea typeface="Consolas"/>
                <a:cs typeface="Consolas"/>
                <a:sym typeface="Consolas"/>
              </a:rPr>
              <a:t>0111111</a:t>
            </a:r>
            <a:r>
              <a:rPr lang="en">
                <a:solidFill>
                  <a:srgbClr val="000000"/>
                </a:solidFill>
                <a:latin typeface="Consolas"/>
                <a:ea typeface="Consolas"/>
                <a:cs typeface="Consolas"/>
                <a:sym typeface="Consolas"/>
              </a:rPr>
              <a:t>111101…</a:t>
            </a:r>
            <a:r>
              <a:rPr lang="en">
                <a:solidFill>
                  <a:srgbClr val="9900FF"/>
                </a:solidFill>
                <a:latin typeface="Consolas"/>
                <a:ea typeface="Consolas"/>
                <a:cs typeface="Consolas"/>
                <a:sym typeface="Consolas"/>
              </a:rPr>
              <a:t> </a:t>
            </a:r>
            <a:endParaRPr>
              <a:solidFill>
                <a:srgbClr val="9900FF"/>
              </a:solidFill>
              <a:latin typeface="Consolas"/>
              <a:ea typeface="Consolas"/>
              <a:cs typeface="Consolas"/>
              <a:sym typeface="Consolas"/>
            </a:endParaRPr>
          </a:p>
        </p:txBody>
      </p:sp>
      <p:sp>
        <p:nvSpPr>
          <p:cNvPr id="968" name="Google Shape;968;p79"/>
          <p:cNvSpPr/>
          <p:nvPr/>
        </p:nvSpPr>
        <p:spPr>
          <a:xfrm rot="-5400000">
            <a:off x="2411000" y="2853375"/>
            <a:ext cx="122700" cy="2168700"/>
          </a:xfrm>
          <a:prstGeom prst="lef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9"/>
          <p:cNvSpPr txBox="1"/>
          <p:nvPr/>
        </p:nvSpPr>
        <p:spPr>
          <a:xfrm>
            <a:off x="1763021" y="4018686"/>
            <a:ext cx="1632000" cy="2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Decoding Trie</a:t>
            </a:r>
            <a:endParaRPr/>
          </a:p>
        </p:txBody>
      </p:sp>
      <p:sp>
        <p:nvSpPr>
          <p:cNvPr id="970" name="Google Shape;970;p79"/>
          <p:cNvSpPr txBox="1"/>
          <p:nvPr/>
        </p:nvSpPr>
        <p:spPr>
          <a:xfrm>
            <a:off x="3793296" y="4022696"/>
            <a:ext cx="1799400" cy="2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Codewords</a:t>
            </a:r>
            <a:endParaRPr/>
          </a:p>
        </p:txBody>
      </p:sp>
      <p:sp>
        <p:nvSpPr>
          <p:cNvPr id="971" name="Google Shape;971;p79"/>
          <p:cNvSpPr/>
          <p:nvPr/>
        </p:nvSpPr>
        <p:spPr>
          <a:xfrm rot="-5400000">
            <a:off x="4559001" y="2903925"/>
            <a:ext cx="122700" cy="2067600"/>
          </a:xfrm>
          <a:prstGeom prst="leftBrace">
            <a:avLst>
              <a:gd fmla="val 0"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9"/>
          <p:cNvSpPr/>
          <p:nvPr/>
        </p:nvSpPr>
        <p:spPr>
          <a:xfrm>
            <a:off x="6575802" y="4111224"/>
            <a:ext cx="363300" cy="363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三</a:t>
            </a:r>
            <a:endParaRPr/>
          </a:p>
        </p:txBody>
      </p:sp>
      <p:sp>
        <p:nvSpPr>
          <p:cNvPr id="973" name="Google Shape;973;p79"/>
          <p:cNvSpPr/>
          <p:nvPr/>
        </p:nvSpPr>
        <p:spPr>
          <a:xfrm>
            <a:off x="7044552" y="4111224"/>
            <a:ext cx="363300" cy="363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点</a:t>
            </a:r>
            <a:endParaRPr/>
          </a:p>
        </p:txBody>
      </p:sp>
      <p:sp>
        <p:nvSpPr>
          <p:cNvPr id="974" name="Google Shape;974;p79"/>
          <p:cNvSpPr/>
          <p:nvPr/>
        </p:nvSpPr>
        <p:spPr>
          <a:xfrm>
            <a:off x="7513302" y="4111224"/>
            <a:ext cx="363300" cy="363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一</a:t>
            </a:r>
            <a:endParaRPr/>
          </a:p>
        </p:txBody>
      </p:sp>
      <p:sp>
        <p:nvSpPr>
          <p:cNvPr id="975" name="Google Shape;975;p79"/>
          <p:cNvSpPr/>
          <p:nvPr/>
        </p:nvSpPr>
        <p:spPr>
          <a:xfrm>
            <a:off x="7982052" y="4111224"/>
            <a:ext cx="363300" cy="363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四</a:t>
            </a:r>
            <a:endParaRPr/>
          </a:p>
        </p:txBody>
      </p:sp>
      <p:sp>
        <p:nvSpPr>
          <p:cNvPr id="976" name="Google Shape;976;p79"/>
          <p:cNvSpPr/>
          <p:nvPr/>
        </p:nvSpPr>
        <p:spPr>
          <a:xfrm>
            <a:off x="8450802" y="4111224"/>
            <a:ext cx="363300" cy="363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円</a:t>
            </a:r>
            <a:endParaRPr/>
          </a:p>
        </p:txBody>
      </p:sp>
      <p:sp>
        <p:nvSpPr>
          <p:cNvPr id="977" name="Google Shape;977;p79"/>
          <p:cNvSpPr txBox="1"/>
          <p:nvPr/>
        </p:nvSpPr>
        <p:spPr>
          <a:xfrm>
            <a:off x="6476827" y="4412770"/>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9"/>
          <p:cNvSpPr/>
          <p:nvPr/>
        </p:nvSpPr>
        <p:spPr>
          <a:xfrm>
            <a:off x="8128655" y="3490924"/>
            <a:ext cx="567600" cy="3633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9" name="Google Shape;979;p79"/>
          <p:cNvCxnSpPr>
            <a:stCxn id="978" idx="2"/>
            <a:endCxn id="975" idx="0"/>
          </p:cNvCxnSpPr>
          <p:nvPr/>
        </p:nvCxnSpPr>
        <p:spPr>
          <a:xfrm flipH="1">
            <a:off x="8163755" y="3854224"/>
            <a:ext cx="248700" cy="257100"/>
          </a:xfrm>
          <a:prstGeom prst="straightConnector1">
            <a:avLst/>
          </a:prstGeom>
          <a:noFill/>
          <a:ln cap="flat" cmpd="sng" w="19050">
            <a:solidFill>
              <a:srgbClr val="666666"/>
            </a:solidFill>
            <a:prstDash val="solid"/>
            <a:round/>
            <a:headEnd len="med" w="med" type="none"/>
            <a:tailEnd len="med" w="med" type="none"/>
          </a:ln>
        </p:spPr>
      </p:cxnSp>
      <p:cxnSp>
        <p:nvCxnSpPr>
          <p:cNvPr id="980" name="Google Shape;980;p79"/>
          <p:cNvCxnSpPr>
            <a:stCxn id="978" idx="2"/>
            <a:endCxn id="976" idx="0"/>
          </p:cNvCxnSpPr>
          <p:nvPr/>
        </p:nvCxnSpPr>
        <p:spPr>
          <a:xfrm>
            <a:off x="8412455" y="3854224"/>
            <a:ext cx="219900" cy="257100"/>
          </a:xfrm>
          <a:prstGeom prst="straightConnector1">
            <a:avLst/>
          </a:prstGeom>
          <a:noFill/>
          <a:ln cap="flat" cmpd="sng" w="19050">
            <a:solidFill>
              <a:srgbClr val="666666"/>
            </a:solidFill>
            <a:prstDash val="solid"/>
            <a:round/>
            <a:headEnd len="med" w="med" type="none"/>
            <a:tailEnd len="med" w="med" type="none"/>
          </a:ln>
        </p:spPr>
      </p:cxnSp>
      <p:sp>
        <p:nvSpPr>
          <p:cNvPr id="981" name="Google Shape;981;p79"/>
          <p:cNvSpPr txBox="1"/>
          <p:nvPr/>
        </p:nvSpPr>
        <p:spPr>
          <a:xfrm>
            <a:off x="8010852" y="3787543"/>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82" name="Google Shape;982;p79"/>
          <p:cNvSpPr txBox="1"/>
          <p:nvPr/>
        </p:nvSpPr>
        <p:spPr>
          <a:xfrm>
            <a:off x="8505939" y="3777632"/>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83" name="Google Shape;983;p79"/>
          <p:cNvSpPr/>
          <p:nvPr/>
        </p:nvSpPr>
        <p:spPr>
          <a:xfrm>
            <a:off x="7190907" y="3492361"/>
            <a:ext cx="567600" cy="3633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4" name="Google Shape;984;p79"/>
          <p:cNvCxnSpPr>
            <a:stCxn id="983" idx="2"/>
            <a:endCxn id="973" idx="0"/>
          </p:cNvCxnSpPr>
          <p:nvPr/>
        </p:nvCxnSpPr>
        <p:spPr>
          <a:xfrm flipH="1">
            <a:off x="7226307" y="3855661"/>
            <a:ext cx="248400" cy="255600"/>
          </a:xfrm>
          <a:prstGeom prst="straightConnector1">
            <a:avLst/>
          </a:prstGeom>
          <a:noFill/>
          <a:ln cap="flat" cmpd="sng" w="19050">
            <a:solidFill>
              <a:srgbClr val="666666"/>
            </a:solidFill>
            <a:prstDash val="solid"/>
            <a:round/>
            <a:headEnd len="med" w="med" type="none"/>
            <a:tailEnd len="med" w="med" type="none"/>
          </a:ln>
        </p:spPr>
      </p:cxnSp>
      <p:cxnSp>
        <p:nvCxnSpPr>
          <p:cNvPr id="985" name="Google Shape;985;p79"/>
          <p:cNvCxnSpPr>
            <a:stCxn id="983" idx="2"/>
            <a:endCxn id="974" idx="0"/>
          </p:cNvCxnSpPr>
          <p:nvPr/>
        </p:nvCxnSpPr>
        <p:spPr>
          <a:xfrm>
            <a:off x="7474707" y="3855661"/>
            <a:ext cx="220200" cy="255600"/>
          </a:xfrm>
          <a:prstGeom prst="straightConnector1">
            <a:avLst/>
          </a:prstGeom>
          <a:noFill/>
          <a:ln cap="flat" cmpd="sng" w="19050">
            <a:solidFill>
              <a:srgbClr val="666666"/>
            </a:solidFill>
            <a:prstDash val="solid"/>
            <a:round/>
            <a:headEnd len="med" w="med" type="none"/>
            <a:tailEnd len="med" w="med" type="none"/>
          </a:ln>
        </p:spPr>
      </p:cxnSp>
      <p:sp>
        <p:nvSpPr>
          <p:cNvPr id="986" name="Google Shape;986;p79"/>
          <p:cNvSpPr txBox="1"/>
          <p:nvPr/>
        </p:nvSpPr>
        <p:spPr>
          <a:xfrm>
            <a:off x="7078766" y="378435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87" name="Google Shape;987;p79"/>
          <p:cNvSpPr txBox="1"/>
          <p:nvPr/>
        </p:nvSpPr>
        <p:spPr>
          <a:xfrm>
            <a:off x="7573854" y="3774440"/>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88" name="Google Shape;988;p79"/>
          <p:cNvSpPr/>
          <p:nvPr/>
        </p:nvSpPr>
        <p:spPr>
          <a:xfrm>
            <a:off x="7665174" y="2860713"/>
            <a:ext cx="567600" cy="3633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9" name="Google Shape;989;p79"/>
          <p:cNvCxnSpPr>
            <a:stCxn id="988" idx="2"/>
            <a:endCxn id="983" idx="0"/>
          </p:cNvCxnSpPr>
          <p:nvPr/>
        </p:nvCxnSpPr>
        <p:spPr>
          <a:xfrm flipH="1">
            <a:off x="7474674" y="3224013"/>
            <a:ext cx="474300" cy="268200"/>
          </a:xfrm>
          <a:prstGeom prst="straightConnector1">
            <a:avLst/>
          </a:prstGeom>
          <a:noFill/>
          <a:ln cap="flat" cmpd="sng" w="19050">
            <a:solidFill>
              <a:srgbClr val="666666"/>
            </a:solidFill>
            <a:prstDash val="solid"/>
            <a:round/>
            <a:headEnd len="med" w="med" type="none"/>
            <a:tailEnd len="med" w="med" type="none"/>
          </a:ln>
        </p:spPr>
      </p:cxnSp>
      <p:cxnSp>
        <p:nvCxnSpPr>
          <p:cNvPr id="990" name="Google Shape;990;p79"/>
          <p:cNvCxnSpPr>
            <a:stCxn id="988" idx="2"/>
            <a:endCxn id="978" idx="0"/>
          </p:cNvCxnSpPr>
          <p:nvPr/>
        </p:nvCxnSpPr>
        <p:spPr>
          <a:xfrm>
            <a:off x="7948974" y="3224013"/>
            <a:ext cx="463500" cy="267000"/>
          </a:xfrm>
          <a:prstGeom prst="straightConnector1">
            <a:avLst/>
          </a:prstGeom>
          <a:noFill/>
          <a:ln cap="flat" cmpd="sng" w="19050">
            <a:solidFill>
              <a:srgbClr val="666666"/>
            </a:solidFill>
            <a:prstDash val="solid"/>
            <a:round/>
            <a:headEnd len="med" w="med" type="none"/>
            <a:tailEnd len="med" w="med" type="none"/>
          </a:ln>
        </p:spPr>
      </p:cxnSp>
      <p:sp>
        <p:nvSpPr>
          <p:cNvPr id="991" name="Google Shape;991;p79"/>
          <p:cNvSpPr txBox="1"/>
          <p:nvPr/>
        </p:nvSpPr>
        <p:spPr>
          <a:xfrm>
            <a:off x="8155262" y="3110815"/>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92" name="Google Shape;992;p79"/>
          <p:cNvSpPr txBox="1"/>
          <p:nvPr/>
        </p:nvSpPr>
        <p:spPr>
          <a:xfrm>
            <a:off x="7412414" y="3120726"/>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93" name="Google Shape;993;p79"/>
          <p:cNvSpPr/>
          <p:nvPr/>
        </p:nvSpPr>
        <p:spPr>
          <a:xfrm>
            <a:off x="7190899" y="2229063"/>
            <a:ext cx="567600" cy="3633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94" name="Google Shape;994;p79"/>
          <p:cNvCxnSpPr>
            <a:stCxn id="993" idx="2"/>
            <a:endCxn id="988" idx="0"/>
          </p:cNvCxnSpPr>
          <p:nvPr/>
        </p:nvCxnSpPr>
        <p:spPr>
          <a:xfrm>
            <a:off x="7474699" y="2592363"/>
            <a:ext cx="474300" cy="268500"/>
          </a:xfrm>
          <a:prstGeom prst="straightConnector1">
            <a:avLst/>
          </a:prstGeom>
          <a:noFill/>
          <a:ln cap="flat" cmpd="sng" w="19050">
            <a:solidFill>
              <a:srgbClr val="666666"/>
            </a:solidFill>
            <a:prstDash val="solid"/>
            <a:round/>
            <a:headEnd len="med" w="med" type="none"/>
            <a:tailEnd len="med" w="med" type="none"/>
          </a:ln>
        </p:spPr>
      </p:cxnSp>
      <p:cxnSp>
        <p:nvCxnSpPr>
          <p:cNvPr id="995" name="Google Shape;995;p79"/>
          <p:cNvCxnSpPr>
            <a:stCxn id="972" idx="0"/>
            <a:endCxn id="993" idx="2"/>
          </p:cNvCxnSpPr>
          <p:nvPr/>
        </p:nvCxnSpPr>
        <p:spPr>
          <a:xfrm flipH="1" rot="10800000">
            <a:off x="6757452" y="2592324"/>
            <a:ext cx="717300" cy="1518900"/>
          </a:xfrm>
          <a:prstGeom prst="straightConnector1">
            <a:avLst/>
          </a:prstGeom>
          <a:noFill/>
          <a:ln cap="flat" cmpd="sng" w="19050">
            <a:solidFill>
              <a:srgbClr val="666666"/>
            </a:solidFill>
            <a:prstDash val="solid"/>
            <a:round/>
            <a:headEnd len="med" w="med" type="none"/>
            <a:tailEnd len="med" w="med" type="none"/>
          </a:ln>
        </p:spPr>
      </p:cxnSp>
      <p:sp>
        <p:nvSpPr>
          <p:cNvPr id="996" name="Google Shape;996;p79"/>
          <p:cNvSpPr txBox="1"/>
          <p:nvPr/>
        </p:nvSpPr>
        <p:spPr>
          <a:xfrm>
            <a:off x="6915505" y="301546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97" name="Google Shape;997;p79"/>
          <p:cNvSpPr txBox="1"/>
          <p:nvPr/>
        </p:nvSpPr>
        <p:spPr>
          <a:xfrm>
            <a:off x="7848263" y="2489238"/>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98" name="Google Shape;998;p79"/>
          <p:cNvSpPr txBox="1"/>
          <p:nvPr/>
        </p:nvSpPr>
        <p:spPr>
          <a:xfrm>
            <a:off x="6484186" y="43983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0.35</a:t>
            </a:r>
            <a:endParaRPr/>
          </a:p>
        </p:txBody>
      </p:sp>
      <p:sp>
        <p:nvSpPr>
          <p:cNvPr id="999" name="Google Shape;999;p79"/>
          <p:cNvSpPr txBox="1"/>
          <p:nvPr/>
        </p:nvSpPr>
        <p:spPr>
          <a:xfrm>
            <a:off x="6970280" y="43983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0.17</a:t>
            </a:r>
            <a:endParaRPr/>
          </a:p>
        </p:txBody>
      </p:sp>
      <p:sp>
        <p:nvSpPr>
          <p:cNvPr id="1000" name="Google Shape;1000;p79"/>
          <p:cNvSpPr txBox="1"/>
          <p:nvPr/>
        </p:nvSpPr>
        <p:spPr>
          <a:xfrm>
            <a:off x="7441436" y="43983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0.17</a:t>
            </a:r>
            <a:endParaRPr/>
          </a:p>
        </p:txBody>
      </p:sp>
      <p:sp>
        <p:nvSpPr>
          <p:cNvPr id="1001" name="Google Shape;1001;p79"/>
          <p:cNvSpPr txBox="1"/>
          <p:nvPr/>
        </p:nvSpPr>
        <p:spPr>
          <a:xfrm>
            <a:off x="7907076" y="43983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0.16</a:t>
            </a:r>
            <a:endParaRPr/>
          </a:p>
        </p:txBody>
      </p:sp>
      <p:sp>
        <p:nvSpPr>
          <p:cNvPr id="1002" name="Google Shape;1002;p79"/>
          <p:cNvSpPr txBox="1"/>
          <p:nvPr/>
        </p:nvSpPr>
        <p:spPr>
          <a:xfrm>
            <a:off x="8372647" y="43983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0.15</a:t>
            </a:r>
            <a:endParaRPr/>
          </a:p>
        </p:txBody>
      </p:sp>
      <p:sp>
        <p:nvSpPr>
          <p:cNvPr id="1003" name="Google Shape;1003;p79"/>
          <p:cNvSpPr txBox="1"/>
          <p:nvPr/>
        </p:nvSpPr>
        <p:spPr>
          <a:xfrm>
            <a:off x="7100900" y="4659799"/>
            <a:ext cx="13743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Decoding Trie</a:t>
            </a:r>
            <a:endParaRPr/>
          </a:p>
        </p:txBody>
      </p:sp>
      <p:sp>
        <p:nvSpPr>
          <p:cNvPr id="1004" name="Google Shape;1004;p79"/>
          <p:cNvSpPr txBox="1"/>
          <p:nvPr/>
        </p:nvSpPr>
        <p:spPr>
          <a:xfrm>
            <a:off x="5414600" y="1685175"/>
            <a:ext cx="3774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See </a:t>
            </a:r>
            <a:r>
              <a:rPr lang="en">
                <a:solidFill>
                  <a:srgbClr val="BE0712"/>
                </a:solidFill>
                <a:latin typeface="Consolas"/>
                <a:ea typeface="Consolas"/>
                <a:cs typeface="Consolas"/>
                <a:sym typeface="Consolas"/>
              </a:rPr>
              <a:t>writeTrie</a:t>
            </a:r>
            <a:r>
              <a:rPr lang="en">
                <a:solidFill>
                  <a:srgbClr val="BE0712"/>
                </a:solidFill>
              </a:rPr>
              <a:t> in this </a:t>
            </a:r>
            <a:r>
              <a:rPr lang="en" u="sng">
                <a:solidFill>
                  <a:schemeClr val="hlink"/>
                </a:solidFill>
                <a:hlinkClick r:id="rId4"/>
              </a:rPr>
              <a:t>code</a:t>
            </a:r>
            <a:r>
              <a:rPr lang="en">
                <a:solidFill>
                  <a:srgbClr val="BE0712"/>
                </a:solidFill>
              </a:rPr>
              <a:t> if you’re curious.</a:t>
            </a:r>
            <a:endParaRPr>
              <a:solidFill>
                <a:srgbClr val="BE0712"/>
              </a:solidFill>
            </a:endParaRPr>
          </a:p>
        </p:txBody>
      </p:sp>
      <p:sp>
        <p:nvSpPr>
          <p:cNvPr id="1005" name="Google Shape;1005;p79"/>
          <p:cNvSpPr txBox="1"/>
          <p:nvPr/>
        </p:nvSpPr>
        <p:spPr>
          <a:xfrm>
            <a:off x="5561150" y="2925038"/>
            <a:ext cx="363300" cy="2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006" name="Google Shape;1006;p79"/>
          <p:cNvCxnSpPr>
            <a:stCxn id="1005" idx="3"/>
            <a:endCxn id="1004" idx="1"/>
          </p:cNvCxnSpPr>
          <p:nvPr/>
        </p:nvCxnSpPr>
        <p:spPr>
          <a:xfrm rot="10800000">
            <a:off x="5414450" y="1866788"/>
            <a:ext cx="510000" cy="1168800"/>
          </a:xfrm>
          <a:prstGeom prst="bentConnector5">
            <a:avLst>
              <a:gd fmla="val -46691" name="adj1"/>
              <a:gd fmla="val 46957" name="adj2"/>
              <a:gd fmla="val 146662" name="adj3"/>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0" name="Shape 1010"/>
        <p:cNvGrpSpPr/>
        <p:nvPr/>
      </p:nvGrpSpPr>
      <p:grpSpPr>
        <a:xfrm>
          <a:off x="0" y="0"/>
          <a:ext cx="0" cy="0"/>
          <a:chOff x="0" y="0"/>
          <a:chExt cx="0" cy="0"/>
        </a:xfrm>
      </p:grpSpPr>
      <p:sp>
        <p:nvSpPr>
          <p:cNvPr id="1011" name="Google Shape;1011;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Huffman Decompression Example [</a:t>
            </a:r>
            <a:r>
              <a:rPr lang="en" u="sng">
                <a:solidFill>
                  <a:schemeClr val="hlink"/>
                </a:solidFill>
                <a:hlinkClick r:id="rId3"/>
              </a:rPr>
              <a:t>Demo Link</a:t>
            </a:r>
            <a:r>
              <a:rPr lang="en"/>
              <a:t>]</a:t>
            </a:r>
            <a:endParaRPr/>
          </a:p>
        </p:txBody>
      </p:sp>
      <p:sp>
        <p:nvSpPr>
          <p:cNvPr id="1012" name="Google Shape;1012;p8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t>
            </a:r>
            <a:r>
              <a:rPr b="1" lang="en" u="sng"/>
              <a:t>input bitstream</a:t>
            </a:r>
            <a:r>
              <a:rPr lang="en"/>
              <a:t>: </a:t>
            </a:r>
            <a:r>
              <a:rPr lang="en">
                <a:solidFill>
                  <a:srgbClr val="E06666"/>
                </a:solidFill>
                <a:latin typeface="Consolas"/>
                <a:ea typeface="Consolas"/>
                <a:cs typeface="Consolas"/>
                <a:sym typeface="Consolas"/>
              </a:rPr>
              <a:t>010101010101001…</a:t>
            </a:r>
            <a:r>
              <a:rPr lang="en">
                <a:solidFill>
                  <a:srgbClr val="000000"/>
                </a:solidFill>
                <a:latin typeface="Consolas"/>
                <a:ea typeface="Consolas"/>
                <a:cs typeface="Consolas"/>
                <a:sym typeface="Consolas"/>
              </a:rPr>
              <a:t>00111111111101</a:t>
            </a:r>
            <a:r>
              <a:rPr lang="en">
                <a:latin typeface="Consolas"/>
                <a:ea typeface="Consolas"/>
                <a:cs typeface="Consolas"/>
                <a:sym typeface="Consolas"/>
              </a:rPr>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Step 1: Read in decoding trie.</a:t>
            </a:r>
            <a:endParaRPr/>
          </a:p>
          <a:p>
            <a:pPr indent="0" lvl="0" marL="0" rtl="0" algn="l">
              <a:spcBef>
                <a:spcPts val="600"/>
              </a:spcBef>
              <a:spcAft>
                <a:spcPts val="0"/>
              </a:spcAft>
              <a:buNone/>
            </a:pPr>
            <a:r>
              <a:rPr lang="en"/>
              <a:t>Step 2: Use codeword bits to walk down the trie, outputting symbols every time you reach a leaf. </a:t>
            </a:r>
            <a:endParaRPr/>
          </a:p>
          <a:p>
            <a:pPr indent="-342900" lvl="0" marL="457200" rtl="0" algn="l">
              <a:spcBef>
                <a:spcPts val="600"/>
              </a:spcBef>
              <a:spcAft>
                <a:spcPts val="0"/>
              </a:spcAft>
              <a:buSzPts val="1800"/>
              <a:buChar char="●"/>
            </a:pPr>
            <a:r>
              <a:rPr lang="en"/>
              <a:t>Note: Symbols are really just bits!</a:t>
            </a:r>
            <a:endParaRPr/>
          </a:p>
          <a:p>
            <a:pPr indent="-342900" lvl="1" marL="914400" rtl="0" algn="l">
              <a:spcBef>
                <a:spcPts val="600"/>
              </a:spcBef>
              <a:spcAft>
                <a:spcPts val="0"/>
              </a:spcAft>
              <a:buSzPts val="1800"/>
              <a:buChar char="○"/>
            </a:pPr>
            <a:r>
              <a:rPr lang="en">
                <a:latin typeface="Arial"/>
                <a:ea typeface="Arial"/>
                <a:cs typeface="Arial"/>
                <a:sym typeface="Arial"/>
              </a:rPr>
              <a:t>三</a:t>
            </a:r>
            <a:r>
              <a:rPr lang="en" sz="1800">
                <a:latin typeface="Arial"/>
                <a:ea typeface="Arial"/>
                <a:cs typeface="Arial"/>
                <a:sym typeface="Arial"/>
              </a:rPr>
              <a:t> is </a:t>
            </a:r>
            <a:r>
              <a:rPr lang="en">
                <a:latin typeface="Consolas"/>
                <a:ea typeface="Consolas"/>
                <a:cs typeface="Consolas"/>
                <a:sym typeface="Consolas"/>
              </a:rPr>
              <a:t>01</a:t>
            </a:r>
            <a:r>
              <a:rPr lang="en" sz="1800">
                <a:latin typeface="Consolas"/>
                <a:ea typeface="Consolas"/>
                <a:cs typeface="Consolas"/>
                <a:sym typeface="Consolas"/>
              </a:rPr>
              <a:t>001</a:t>
            </a:r>
            <a:r>
              <a:rPr lang="en">
                <a:latin typeface="Consolas"/>
                <a:ea typeface="Consolas"/>
                <a:cs typeface="Consolas"/>
                <a:sym typeface="Consolas"/>
              </a:rPr>
              <a:t>11</a:t>
            </a:r>
            <a:r>
              <a:rPr lang="en" sz="1800">
                <a:latin typeface="Consolas"/>
                <a:ea typeface="Consolas"/>
                <a:cs typeface="Consolas"/>
                <a:sym typeface="Consolas"/>
              </a:rPr>
              <a:t>0</a:t>
            </a:r>
            <a:r>
              <a:rPr lang="en">
                <a:latin typeface="Consolas"/>
                <a:ea typeface="Consolas"/>
                <a:cs typeface="Consolas"/>
                <a:sym typeface="Consolas"/>
              </a:rPr>
              <a:t>00001</a:t>
            </a:r>
            <a:r>
              <a:rPr lang="en" sz="1800">
                <a:latin typeface="Consolas"/>
                <a:ea typeface="Consolas"/>
                <a:cs typeface="Consolas"/>
                <a:sym typeface="Consolas"/>
              </a:rPr>
              <a:t>001</a:t>
            </a:r>
            <a:r>
              <a:rPr lang="en"/>
              <a:t> in Unicode.</a:t>
            </a:r>
            <a:endParaRPr/>
          </a:p>
          <a:p>
            <a:pPr indent="-342900" lvl="1" marL="914400" rtl="0" algn="l">
              <a:spcBef>
                <a:spcPts val="600"/>
              </a:spcBef>
              <a:spcAft>
                <a:spcPts val="0"/>
              </a:spcAft>
              <a:buSzPts val="1800"/>
              <a:buChar char="○"/>
            </a:pPr>
            <a:r>
              <a:rPr lang="en"/>
              <a:t>“Outputting 三</a:t>
            </a:r>
            <a:r>
              <a:rPr lang="en" sz="1800"/>
              <a:t>” actually means outputting these 32 bits.</a:t>
            </a:r>
            <a:endParaRPr/>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Clr>
                <a:srgbClr val="000000"/>
              </a:buClr>
              <a:buSzPts val="1100"/>
              <a:buFont typeface="Arial"/>
              <a:buNone/>
            </a:pPr>
            <a:r>
              <a:rPr b="1" lang="en" u="sng"/>
              <a:t>Output symbols</a:t>
            </a:r>
            <a:r>
              <a:rPr lang="en"/>
              <a:t>:  </a:t>
            </a:r>
            <a:r>
              <a:rPr lang="en">
                <a:solidFill>
                  <a:srgbClr val="0000FF"/>
                </a:solidFill>
              </a:rPr>
              <a:t>三</a:t>
            </a:r>
            <a:r>
              <a:rPr lang="en"/>
              <a:t>三円</a:t>
            </a:r>
            <a:r>
              <a:rPr lang="en"/>
              <a:t>円円一</a:t>
            </a:r>
            <a:r>
              <a:rPr lang="en">
                <a:latin typeface="Consolas"/>
                <a:ea typeface="Consolas"/>
                <a:cs typeface="Consolas"/>
                <a:sym typeface="Consolas"/>
              </a:rPr>
              <a:t>…</a:t>
            </a:r>
            <a:endParaRPr b="1" sz="1400">
              <a:solidFill>
                <a:srgbClr val="9900FF"/>
              </a:solidFill>
              <a:latin typeface="Arial"/>
              <a:ea typeface="Arial"/>
              <a:cs typeface="Arial"/>
              <a:sym typeface="Arial"/>
            </a:endParaRPr>
          </a:p>
          <a:p>
            <a:pPr indent="-342900" lvl="0" marL="457200" rtl="0" algn="l">
              <a:spcBef>
                <a:spcPts val="600"/>
              </a:spcBef>
              <a:spcAft>
                <a:spcPts val="0"/>
              </a:spcAft>
              <a:buSzPts val="1800"/>
              <a:buChar char="●"/>
            </a:pPr>
            <a:r>
              <a:rPr lang="en"/>
              <a:t>Output bits:</a:t>
            </a:r>
            <a:r>
              <a:rPr b="1" lang="en"/>
              <a:t>   </a:t>
            </a:r>
            <a:r>
              <a:rPr lang="en">
                <a:solidFill>
                  <a:srgbClr val="0000FF"/>
                </a:solidFill>
                <a:latin typeface="Consolas"/>
                <a:ea typeface="Consolas"/>
                <a:cs typeface="Consolas"/>
                <a:sym typeface="Consolas"/>
              </a:rPr>
              <a:t>0100111000001001</a:t>
            </a:r>
            <a:r>
              <a:rPr lang="en"/>
              <a:t>...</a:t>
            </a:r>
            <a:endParaRPr/>
          </a:p>
          <a:p>
            <a:pPr indent="0" lvl="0" marL="0" rtl="0" algn="l">
              <a:spcBef>
                <a:spcPts val="600"/>
              </a:spcBef>
              <a:spcAft>
                <a:spcPts val="0"/>
              </a:spcAft>
              <a:buNone/>
            </a:pPr>
            <a:r>
              <a:t/>
            </a:r>
            <a:endParaRPr/>
          </a:p>
        </p:txBody>
      </p:sp>
      <p:sp>
        <p:nvSpPr>
          <p:cNvPr id="1013" name="Google Shape;1013;p80"/>
          <p:cNvSpPr/>
          <p:nvPr/>
        </p:nvSpPr>
        <p:spPr>
          <a:xfrm>
            <a:off x="6499602" y="4339824"/>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三</a:t>
            </a:r>
            <a:endParaRPr/>
          </a:p>
        </p:txBody>
      </p:sp>
      <p:sp>
        <p:nvSpPr>
          <p:cNvPr id="1014" name="Google Shape;1014;p80"/>
          <p:cNvSpPr/>
          <p:nvPr/>
        </p:nvSpPr>
        <p:spPr>
          <a:xfrm>
            <a:off x="6968352" y="4339824"/>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点</a:t>
            </a:r>
            <a:endParaRPr/>
          </a:p>
        </p:txBody>
      </p:sp>
      <p:sp>
        <p:nvSpPr>
          <p:cNvPr id="1015" name="Google Shape;1015;p80"/>
          <p:cNvSpPr/>
          <p:nvPr/>
        </p:nvSpPr>
        <p:spPr>
          <a:xfrm>
            <a:off x="7437102" y="4339824"/>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一</a:t>
            </a:r>
            <a:endParaRPr/>
          </a:p>
        </p:txBody>
      </p:sp>
      <p:sp>
        <p:nvSpPr>
          <p:cNvPr id="1016" name="Google Shape;1016;p80"/>
          <p:cNvSpPr/>
          <p:nvPr/>
        </p:nvSpPr>
        <p:spPr>
          <a:xfrm>
            <a:off x="7905852" y="4339824"/>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四</a:t>
            </a:r>
            <a:endParaRPr/>
          </a:p>
        </p:txBody>
      </p:sp>
      <p:sp>
        <p:nvSpPr>
          <p:cNvPr id="1017" name="Google Shape;1017;p80"/>
          <p:cNvSpPr/>
          <p:nvPr/>
        </p:nvSpPr>
        <p:spPr>
          <a:xfrm>
            <a:off x="8374602" y="4339824"/>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円</a:t>
            </a:r>
            <a:endParaRPr/>
          </a:p>
        </p:txBody>
      </p:sp>
      <p:sp>
        <p:nvSpPr>
          <p:cNvPr id="1018" name="Google Shape;1018;p80"/>
          <p:cNvSpPr txBox="1"/>
          <p:nvPr/>
        </p:nvSpPr>
        <p:spPr>
          <a:xfrm>
            <a:off x="6400627" y="4641370"/>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80"/>
          <p:cNvSpPr/>
          <p:nvPr/>
        </p:nvSpPr>
        <p:spPr>
          <a:xfrm>
            <a:off x="8052455" y="3719524"/>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0" name="Google Shape;1020;p80"/>
          <p:cNvCxnSpPr>
            <a:stCxn id="1019" idx="2"/>
            <a:endCxn id="1016" idx="0"/>
          </p:cNvCxnSpPr>
          <p:nvPr/>
        </p:nvCxnSpPr>
        <p:spPr>
          <a:xfrm flipH="1">
            <a:off x="8087555" y="4082824"/>
            <a:ext cx="248700" cy="257100"/>
          </a:xfrm>
          <a:prstGeom prst="straightConnector1">
            <a:avLst/>
          </a:prstGeom>
          <a:noFill/>
          <a:ln cap="flat" cmpd="sng" w="19050">
            <a:solidFill>
              <a:schemeClr val="dk2"/>
            </a:solidFill>
            <a:prstDash val="solid"/>
            <a:round/>
            <a:headEnd len="med" w="med" type="none"/>
            <a:tailEnd len="med" w="med" type="none"/>
          </a:ln>
        </p:spPr>
      </p:cxnSp>
      <p:cxnSp>
        <p:nvCxnSpPr>
          <p:cNvPr id="1021" name="Google Shape;1021;p80"/>
          <p:cNvCxnSpPr>
            <a:stCxn id="1019" idx="2"/>
            <a:endCxn id="1017" idx="0"/>
          </p:cNvCxnSpPr>
          <p:nvPr/>
        </p:nvCxnSpPr>
        <p:spPr>
          <a:xfrm>
            <a:off x="8336255" y="4082824"/>
            <a:ext cx="219900" cy="257100"/>
          </a:xfrm>
          <a:prstGeom prst="straightConnector1">
            <a:avLst/>
          </a:prstGeom>
          <a:noFill/>
          <a:ln cap="flat" cmpd="sng" w="19050">
            <a:solidFill>
              <a:schemeClr val="dk2"/>
            </a:solidFill>
            <a:prstDash val="solid"/>
            <a:round/>
            <a:headEnd len="med" w="med" type="none"/>
            <a:tailEnd len="med" w="med" type="none"/>
          </a:ln>
        </p:spPr>
      </p:cxnSp>
      <p:sp>
        <p:nvSpPr>
          <p:cNvPr id="1022" name="Google Shape;1022;p80"/>
          <p:cNvSpPr txBox="1"/>
          <p:nvPr/>
        </p:nvSpPr>
        <p:spPr>
          <a:xfrm>
            <a:off x="7934652" y="4016143"/>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023" name="Google Shape;1023;p80"/>
          <p:cNvSpPr txBox="1"/>
          <p:nvPr/>
        </p:nvSpPr>
        <p:spPr>
          <a:xfrm>
            <a:off x="8429739" y="4006232"/>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024" name="Google Shape;1024;p80"/>
          <p:cNvSpPr/>
          <p:nvPr/>
        </p:nvSpPr>
        <p:spPr>
          <a:xfrm>
            <a:off x="7114707" y="3720961"/>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5" name="Google Shape;1025;p80"/>
          <p:cNvCxnSpPr>
            <a:stCxn id="1024" idx="2"/>
            <a:endCxn id="1014" idx="0"/>
          </p:cNvCxnSpPr>
          <p:nvPr/>
        </p:nvCxnSpPr>
        <p:spPr>
          <a:xfrm flipH="1">
            <a:off x="7150107" y="4084261"/>
            <a:ext cx="248400" cy="255600"/>
          </a:xfrm>
          <a:prstGeom prst="straightConnector1">
            <a:avLst/>
          </a:prstGeom>
          <a:noFill/>
          <a:ln cap="flat" cmpd="sng" w="19050">
            <a:solidFill>
              <a:schemeClr val="dk2"/>
            </a:solidFill>
            <a:prstDash val="solid"/>
            <a:round/>
            <a:headEnd len="med" w="med" type="none"/>
            <a:tailEnd len="med" w="med" type="none"/>
          </a:ln>
        </p:spPr>
      </p:cxnSp>
      <p:cxnSp>
        <p:nvCxnSpPr>
          <p:cNvPr id="1026" name="Google Shape;1026;p80"/>
          <p:cNvCxnSpPr>
            <a:stCxn id="1024" idx="2"/>
            <a:endCxn id="1015" idx="0"/>
          </p:cNvCxnSpPr>
          <p:nvPr/>
        </p:nvCxnSpPr>
        <p:spPr>
          <a:xfrm>
            <a:off x="7398507" y="4084261"/>
            <a:ext cx="220200" cy="255600"/>
          </a:xfrm>
          <a:prstGeom prst="straightConnector1">
            <a:avLst/>
          </a:prstGeom>
          <a:noFill/>
          <a:ln cap="flat" cmpd="sng" w="19050">
            <a:solidFill>
              <a:schemeClr val="dk2"/>
            </a:solidFill>
            <a:prstDash val="solid"/>
            <a:round/>
            <a:headEnd len="med" w="med" type="none"/>
            <a:tailEnd len="med" w="med" type="none"/>
          </a:ln>
        </p:spPr>
      </p:cxnSp>
      <p:sp>
        <p:nvSpPr>
          <p:cNvPr id="1027" name="Google Shape;1027;p80"/>
          <p:cNvSpPr txBox="1"/>
          <p:nvPr/>
        </p:nvSpPr>
        <p:spPr>
          <a:xfrm>
            <a:off x="7002566" y="401295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028" name="Google Shape;1028;p80"/>
          <p:cNvSpPr txBox="1"/>
          <p:nvPr/>
        </p:nvSpPr>
        <p:spPr>
          <a:xfrm>
            <a:off x="7497654" y="4003040"/>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029" name="Google Shape;1029;p80"/>
          <p:cNvSpPr/>
          <p:nvPr/>
        </p:nvSpPr>
        <p:spPr>
          <a:xfrm>
            <a:off x="7588974" y="3089313"/>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0" name="Google Shape;1030;p80"/>
          <p:cNvCxnSpPr>
            <a:stCxn id="1029" idx="2"/>
            <a:endCxn id="1024" idx="0"/>
          </p:cNvCxnSpPr>
          <p:nvPr/>
        </p:nvCxnSpPr>
        <p:spPr>
          <a:xfrm flipH="1">
            <a:off x="7398474" y="3452613"/>
            <a:ext cx="474300" cy="268200"/>
          </a:xfrm>
          <a:prstGeom prst="straightConnector1">
            <a:avLst/>
          </a:prstGeom>
          <a:noFill/>
          <a:ln cap="flat" cmpd="sng" w="19050">
            <a:solidFill>
              <a:schemeClr val="dk2"/>
            </a:solidFill>
            <a:prstDash val="solid"/>
            <a:round/>
            <a:headEnd len="med" w="med" type="none"/>
            <a:tailEnd len="med" w="med" type="none"/>
          </a:ln>
        </p:spPr>
      </p:cxnSp>
      <p:cxnSp>
        <p:nvCxnSpPr>
          <p:cNvPr id="1031" name="Google Shape;1031;p80"/>
          <p:cNvCxnSpPr>
            <a:stCxn id="1029" idx="2"/>
            <a:endCxn id="1019" idx="0"/>
          </p:cNvCxnSpPr>
          <p:nvPr/>
        </p:nvCxnSpPr>
        <p:spPr>
          <a:xfrm>
            <a:off x="7872774" y="3452613"/>
            <a:ext cx="463500" cy="267000"/>
          </a:xfrm>
          <a:prstGeom prst="straightConnector1">
            <a:avLst/>
          </a:prstGeom>
          <a:noFill/>
          <a:ln cap="flat" cmpd="sng" w="19050">
            <a:solidFill>
              <a:schemeClr val="dk2"/>
            </a:solidFill>
            <a:prstDash val="solid"/>
            <a:round/>
            <a:headEnd len="med" w="med" type="none"/>
            <a:tailEnd len="med" w="med" type="none"/>
          </a:ln>
        </p:spPr>
      </p:cxnSp>
      <p:sp>
        <p:nvSpPr>
          <p:cNvPr id="1032" name="Google Shape;1032;p80"/>
          <p:cNvSpPr txBox="1"/>
          <p:nvPr/>
        </p:nvSpPr>
        <p:spPr>
          <a:xfrm>
            <a:off x="8079062" y="3339415"/>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033" name="Google Shape;1033;p80"/>
          <p:cNvSpPr txBox="1"/>
          <p:nvPr/>
        </p:nvSpPr>
        <p:spPr>
          <a:xfrm>
            <a:off x="7336214" y="3349326"/>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034" name="Google Shape;1034;p80"/>
          <p:cNvSpPr/>
          <p:nvPr/>
        </p:nvSpPr>
        <p:spPr>
          <a:xfrm>
            <a:off x="7114699" y="2457663"/>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35" name="Google Shape;1035;p80"/>
          <p:cNvCxnSpPr>
            <a:stCxn id="1034" idx="2"/>
            <a:endCxn id="1029" idx="0"/>
          </p:cNvCxnSpPr>
          <p:nvPr/>
        </p:nvCxnSpPr>
        <p:spPr>
          <a:xfrm>
            <a:off x="7398499" y="2820963"/>
            <a:ext cx="474300" cy="268500"/>
          </a:xfrm>
          <a:prstGeom prst="straightConnector1">
            <a:avLst/>
          </a:prstGeom>
          <a:noFill/>
          <a:ln cap="flat" cmpd="sng" w="19050">
            <a:solidFill>
              <a:schemeClr val="dk2"/>
            </a:solidFill>
            <a:prstDash val="solid"/>
            <a:round/>
            <a:headEnd len="med" w="med" type="none"/>
            <a:tailEnd len="med" w="med" type="none"/>
          </a:ln>
        </p:spPr>
      </p:cxnSp>
      <p:cxnSp>
        <p:nvCxnSpPr>
          <p:cNvPr id="1036" name="Google Shape;1036;p80"/>
          <p:cNvCxnSpPr>
            <a:stCxn id="1013" idx="0"/>
            <a:endCxn id="1034" idx="2"/>
          </p:cNvCxnSpPr>
          <p:nvPr/>
        </p:nvCxnSpPr>
        <p:spPr>
          <a:xfrm flipH="1" rot="10800000">
            <a:off x="6681252" y="2820924"/>
            <a:ext cx="717300" cy="1518900"/>
          </a:xfrm>
          <a:prstGeom prst="straightConnector1">
            <a:avLst/>
          </a:prstGeom>
          <a:noFill/>
          <a:ln cap="flat" cmpd="sng" w="19050">
            <a:solidFill>
              <a:schemeClr val="dk2"/>
            </a:solidFill>
            <a:prstDash val="solid"/>
            <a:round/>
            <a:headEnd len="med" w="med" type="none"/>
            <a:tailEnd len="med" w="med" type="none"/>
          </a:ln>
        </p:spPr>
      </p:cxnSp>
      <p:sp>
        <p:nvSpPr>
          <p:cNvPr id="1037" name="Google Shape;1037;p80"/>
          <p:cNvSpPr txBox="1"/>
          <p:nvPr/>
        </p:nvSpPr>
        <p:spPr>
          <a:xfrm>
            <a:off x="6839305" y="324406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038" name="Google Shape;1038;p80"/>
          <p:cNvSpPr txBox="1"/>
          <p:nvPr/>
        </p:nvSpPr>
        <p:spPr>
          <a:xfrm>
            <a:off x="7772063" y="2717838"/>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039" name="Google Shape;1039;p80"/>
          <p:cNvSpPr txBox="1"/>
          <p:nvPr/>
        </p:nvSpPr>
        <p:spPr>
          <a:xfrm>
            <a:off x="6407986" y="46269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0.35</a:t>
            </a:r>
            <a:endParaRPr/>
          </a:p>
        </p:txBody>
      </p:sp>
      <p:sp>
        <p:nvSpPr>
          <p:cNvPr id="1040" name="Google Shape;1040;p80"/>
          <p:cNvSpPr txBox="1"/>
          <p:nvPr/>
        </p:nvSpPr>
        <p:spPr>
          <a:xfrm>
            <a:off x="6894080" y="46269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0.17</a:t>
            </a:r>
            <a:endParaRPr/>
          </a:p>
        </p:txBody>
      </p:sp>
      <p:sp>
        <p:nvSpPr>
          <p:cNvPr id="1041" name="Google Shape;1041;p80"/>
          <p:cNvSpPr txBox="1"/>
          <p:nvPr/>
        </p:nvSpPr>
        <p:spPr>
          <a:xfrm>
            <a:off x="7365236" y="46269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0.17</a:t>
            </a:r>
            <a:endParaRPr/>
          </a:p>
        </p:txBody>
      </p:sp>
      <p:sp>
        <p:nvSpPr>
          <p:cNvPr id="1042" name="Google Shape;1042;p80"/>
          <p:cNvSpPr txBox="1"/>
          <p:nvPr/>
        </p:nvSpPr>
        <p:spPr>
          <a:xfrm>
            <a:off x="7830876" y="46269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0.16</a:t>
            </a:r>
            <a:endParaRPr/>
          </a:p>
        </p:txBody>
      </p:sp>
      <p:sp>
        <p:nvSpPr>
          <p:cNvPr id="1043" name="Google Shape;1043;p80"/>
          <p:cNvSpPr txBox="1"/>
          <p:nvPr/>
        </p:nvSpPr>
        <p:spPr>
          <a:xfrm>
            <a:off x="8296447" y="46269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0.15</a:t>
            </a:r>
            <a:endParaRPr/>
          </a:p>
        </p:txBody>
      </p:sp>
      <p:sp>
        <p:nvSpPr>
          <p:cNvPr id="1044" name="Google Shape;1044;p80"/>
          <p:cNvSpPr/>
          <p:nvPr/>
        </p:nvSpPr>
        <p:spPr>
          <a:xfrm rot="-5400000">
            <a:off x="3486920" y="-185505"/>
            <a:ext cx="122700" cy="2168700"/>
          </a:xfrm>
          <a:prstGeom prst="lef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0"/>
          <p:cNvSpPr txBox="1"/>
          <p:nvPr/>
        </p:nvSpPr>
        <p:spPr>
          <a:xfrm>
            <a:off x="2838941" y="979805"/>
            <a:ext cx="1632000" cy="2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Decoding Trie</a:t>
            </a:r>
            <a:endParaRPr/>
          </a:p>
        </p:txBody>
      </p:sp>
      <p:sp>
        <p:nvSpPr>
          <p:cNvPr id="1046" name="Google Shape;1046;p80"/>
          <p:cNvSpPr txBox="1"/>
          <p:nvPr/>
        </p:nvSpPr>
        <p:spPr>
          <a:xfrm>
            <a:off x="4869216" y="983815"/>
            <a:ext cx="1799400" cy="2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Codewords</a:t>
            </a:r>
            <a:endParaRPr/>
          </a:p>
        </p:txBody>
      </p:sp>
      <p:sp>
        <p:nvSpPr>
          <p:cNvPr id="1047" name="Google Shape;1047;p80"/>
          <p:cNvSpPr/>
          <p:nvPr/>
        </p:nvSpPr>
        <p:spPr>
          <a:xfrm rot="-5400000">
            <a:off x="5634921" y="-134955"/>
            <a:ext cx="122700" cy="2067600"/>
          </a:xfrm>
          <a:prstGeom prst="leftBrace">
            <a:avLst>
              <a:gd fmla="val 0"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Huffman Coding Summary</a:t>
            </a:r>
            <a:endParaRPr/>
          </a:p>
        </p:txBody>
      </p:sp>
      <p:sp>
        <p:nvSpPr>
          <p:cNvPr id="1053" name="Google Shape;1053;p8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 file X.txt that we’d like to compress into X.huf:</a:t>
            </a:r>
            <a:endParaRPr/>
          </a:p>
          <a:p>
            <a:pPr indent="-342900" lvl="0" marL="457200" rtl="0" algn="l">
              <a:spcBef>
                <a:spcPts val="600"/>
              </a:spcBef>
              <a:spcAft>
                <a:spcPts val="0"/>
              </a:spcAft>
              <a:buSzPts val="1800"/>
              <a:buChar char="●"/>
            </a:pPr>
            <a:r>
              <a:rPr lang="en"/>
              <a:t>Consider each b-bit symbol (e.g. 8-bit chunks, Unicode characters, etc.) of X.txt, counting occurrences of each of the 2</a:t>
            </a:r>
            <a:r>
              <a:rPr baseline="30000" lang="en"/>
              <a:t>b</a:t>
            </a:r>
            <a:r>
              <a:rPr lang="en"/>
              <a:t> possibilities, where b is the size of each symbol in bits.</a:t>
            </a:r>
            <a:endParaRPr/>
          </a:p>
          <a:p>
            <a:pPr indent="-342900" lvl="0" marL="457200" rtl="0" algn="l">
              <a:spcBef>
                <a:spcPts val="0"/>
              </a:spcBef>
              <a:spcAft>
                <a:spcPts val="0"/>
              </a:spcAft>
              <a:buSzPts val="1800"/>
              <a:buChar char="●"/>
            </a:pPr>
            <a:r>
              <a:rPr lang="en"/>
              <a:t>Use Huffman code construction algorithm to create a decoding trie and encoding map. Store this trie at the beginning of X.huf.</a:t>
            </a:r>
            <a:endParaRPr/>
          </a:p>
          <a:p>
            <a:pPr indent="-342900" lvl="0" marL="457200" rtl="0" algn="l">
              <a:spcBef>
                <a:spcPts val="0"/>
              </a:spcBef>
              <a:spcAft>
                <a:spcPts val="0"/>
              </a:spcAft>
              <a:buSzPts val="1800"/>
              <a:buChar char="●"/>
            </a:pPr>
            <a:r>
              <a:rPr lang="en"/>
              <a:t>Use encoding map to write codeword for each symbol of input into X.huf.</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 decompress X.huf:</a:t>
            </a:r>
            <a:endParaRPr/>
          </a:p>
          <a:p>
            <a:pPr indent="-342900" lvl="0" marL="457200" rtl="0" algn="l">
              <a:spcBef>
                <a:spcPts val="600"/>
              </a:spcBef>
              <a:spcAft>
                <a:spcPts val="0"/>
              </a:spcAft>
              <a:buSzPts val="1800"/>
              <a:buChar char="●"/>
            </a:pPr>
            <a:r>
              <a:rPr lang="en"/>
              <a:t>Read in the decoding trie.</a:t>
            </a:r>
            <a:endParaRPr/>
          </a:p>
          <a:p>
            <a:pPr indent="-342900" lvl="0" marL="457200" rtl="0" algn="l">
              <a:spcBef>
                <a:spcPts val="0"/>
              </a:spcBef>
              <a:spcAft>
                <a:spcPts val="0"/>
              </a:spcAft>
              <a:buSzPts val="1800"/>
              <a:buChar char="●"/>
            </a:pPr>
            <a:r>
              <a:rPr lang="en"/>
              <a:t>Repeatedly use the decoding trie’s longestPrefixOf operation until all bits in X.huf have been converted back to their uncompressed form.</a:t>
            </a:r>
            <a:br>
              <a:rPr lang="en"/>
            </a:br>
            <a:endParaRPr/>
          </a:p>
        </p:txBody>
      </p:sp>
      <p:sp>
        <p:nvSpPr>
          <p:cNvPr id="1054" name="Google Shape;1054;p81"/>
          <p:cNvSpPr txBox="1"/>
          <p:nvPr/>
        </p:nvSpPr>
        <p:spPr>
          <a:xfrm>
            <a:off x="3658800" y="4786200"/>
            <a:ext cx="54852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See </a:t>
            </a:r>
            <a:r>
              <a:rPr lang="en" u="sng">
                <a:solidFill>
                  <a:schemeClr val="hlink"/>
                </a:solidFill>
                <a:hlinkClick r:id="rId3"/>
              </a:rPr>
              <a:t>Huffman.java</a:t>
            </a:r>
            <a:r>
              <a:rPr lang="en"/>
              <a:t> for an example implementation on 8-bit symbols.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82"/>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38, CS61B, </a:t>
            </a:r>
            <a:r>
              <a:rPr lang="en"/>
              <a:t>Spring 2024</a:t>
            </a:r>
            <a:endParaRPr/>
          </a:p>
        </p:txBody>
      </p:sp>
      <p:sp>
        <p:nvSpPr>
          <p:cNvPr id="1060" name="Google Shape;1060;p82"/>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Today’s Goal: Compression</a:t>
            </a:r>
            <a:endParaRPr>
              <a:solidFill>
                <a:schemeClr val="dk2"/>
              </a:solidFill>
            </a:endParaRPr>
          </a:p>
          <a:p>
            <a:pPr indent="0" lvl="0" marL="0" rtl="0" algn="l">
              <a:spcBef>
                <a:spcPts val="600"/>
              </a:spcBef>
              <a:spcAft>
                <a:spcPts val="0"/>
              </a:spcAft>
              <a:buNone/>
            </a:pPr>
            <a:r>
              <a:rPr lang="en">
                <a:solidFill>
                  <a:schemeClr val="dk2"/>
                </a:solidFill>
              </a:rPr>
              <a:t>Information Theory</a:t>
            </a:r>
            <a:endParaRPr>
              <a:solidFill>
                <a:schemeClr val="dk2"/>
              </a:solidFill>
            </a:endParaRPr>
          </a:p>
          <a:p>
            <a:pPr indent="0" lvl="0" marL="0" rtl="0" algn="l">
              <a:spcBef>
                <a:spcPts val="600"/>
              </a:spcBef>
              <a:spcAft>
                <a:spcPts val="0"/>
              </a:spcAft>
              <a:buNone/>
            </a:pPr>
            <a:r>
              <a:rPr lang="en">
                <a:solidFill>
                  <a:schemeClr val="dk2"/>
                </a:solidFill>
              </a:rPr>
              <a:t>Prefix Free Codes</a:t>
            </a:r>
            <a:endParaRPr>
              <a:solidFill>
                <a:schemeClr val="dk2"/>
              </a:solidFill>
            </a:endParaRPr>
          </a:p>
          <a:p>
            <a:pPr indent="0" lvl="0" marL="0" rtl="0" algn="l">
              <a:spcBef>
                <a:spcPts val="600"/>
              </a:spcBef>
              <a:spcAft>
                <a:spcPts val="0"/>
              </a:spcAft>
              <a:buNone/>
            </a:pPr>
            <a:r>
              <a:rPr lang="en">
                <a:solidFill>
                  <a:schemeClr val="dk2"/>
                </a:solidFill>
              </a:rPr>
              <a:t>Shannon Fano Codes</a:t>
            </a:r>
            <a:endParaRPr>
              <a:solidFill>
                <a:schemeClr val="dk2"/>
              </a:solidFill>
            </a:endParaRPr>
          </a:p>
          <a:p>
            <a:pPr indent="0" lvl="0" marL="0" rtl="0" algn="l">
              <a:spcBef>
                <a:spcPts val="600"/>
              </a:spcBef>
              <a:spcAft>
                <a:spcPts val="0"/>
              </a:spcAft>
              <a:buNone/>
            </a:pPr>
            <a:r>
              <a:rPr lang="en">
                <a:solidFill>
                  <a:schemeClr val="dk2"/>
                </a:solidFill>
              </a:rPr>
              <a:t>Huffman Coding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Core Idea</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Data Structures for Huffman Coding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Huffman Coding in Practice</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Compression Theory</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Compression Ratios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chemeClr val="dk2"/>
                </a:solidFill>
              </a:rPr>
              <a:t>LZW Style Compression (Extra)</a:t>
            </a:r>
            <a:endParaRPr>
              <a:solidFill>
                <a:schemeClr val="dk2"/>
              </a:solidFill>
            </a:endParaRPr>
          </a:p>
        </p:txBody>
      </p:sp>
      <p:sp>
        <p:nvSpPr>
          <p:cNvPr id="1061" name="Google Shape;1061;p82"/>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Compression Ratios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Theory</a:t>
            </a:r>
            <a:endParaRPr/>
          </a:p>
        </p:txBody>
      </p:sp>
      <p:sp>
        <p:nvSpPr>
          <p:cNvPr id="201" name="Google Shape;201;p2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Before we talk about compression, it's useful to see how much "information" is in our data.</a:t>
            </a:r>
            <a:endParaRPr/>
          </a:p>
          <a:p>
            <a:pPr indent="0" lvl="0" marL="0" rtl="0" algn="l">
              <a:spcBef>
                <a:spcPts val="600"/>
              </a:spcBef>
              <a:spcAft>
                <a:spcPts val="0"/>
              </a:spcAft>
              <a:buNone/>
            </a:pPr>
            <a:r>
              <a:rPr lang="en"/>
              <a:t>Intuitively, the compressed bitstring should convey the same amount of information, and the more information we have, the harder it should be to compress our bitstring.</a:t>
            </a:r>
            <a:endParaRPr/>
          </a:p>
          <a:p>
            <a:pPr indent="0" lvl="0" marL="0" rtl="0" algn="l">
              <a:spcBef>
                <a:spcPts val="600"/>
              </a:spcBef>
              <a:spcAft>
                <a:spcPts val="0"/>
              </a:spcAft>
              <a:buNone/>
            </a:pPr>
            <a:r>
              <a:rPr lang="en"/>
              <a:t>One useful test of the amount of information something has is how easy it is to memorize it; less information = easier to memorize (generally).</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Compression Algorithms (General)</a:t>
            </a:r>
            <a:endParaRPr/>
          </a:p>
        </p:txBody>
      </p:sp>
      <p:sp>
        <p:nvSpPr>
          <p:cNvPr id="1067" name="Google Shape;1067;p8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big idea in Huffman Coding is representing common symbols with small numbers of bits.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Many other approaches, e.g.</a:t>
            </a:r>
            <a:endParaRPr/>
          </a:p>
          <a:p>
            <a:pPr indent="-342900" lvl="0" marL="457200" rtl="0" algn="l">
              <a:spcBef>
                <a:spcPts val="600"/>
              </a:spcBef>
              <a:spcAft>
                <a:spcPts val="0"/>
              </a:spcAft>
              <a:buSzPts val="1800"/>
              <a:buChar char="●"/>
            </a:pPr>
            <a:r>
              <a:rPr lang="en"/>
              <a:t>Run-length encoding: Replace each character by itself concatenated with the number of occurrences.</a:t>
            </a:r>
            <a:endParaRPr/>
          </a:p>
          <a:p>
            <a:pPr indent="-342900" lvl="1" marL="914400" rtl="0" algn="l">
              <a:spcBef>
                <a:spcPts val="0"/>
              </a:spcBef>
              <a:spcAft>
                <a:spcPts val="0"/>
              </a:spcAft>
              <a:buSzPts val="1800"/>
              <a:buChar char="○"/>
            </a:pPr>
            <a:r>
              <a:rPr lang="en"/>
              <a:t>Rough idea: XXXXXXXXXYYYYXXXXX -&gt; X10Y4X5</a:t>
            </a:r>
            <a:endParaRPr/>
          </a:p>
          <a:p>
            <a:pPr indent="-342900" lvl="0" marL="457200" rtl="0" algn="l">
              <a:spcBef>
                <a:spcPts val="0"/>
              </a:spcBef>
              <a:spcAft>
                <a:spcPts val="0"/>
              </a:spcAft>
              <a:buSzPts val="1800"/>
              <a:buChar char="●"/>
            </a:pPr>
            <a:r>
              <a:rPr lang="en"/>
              <a:t>LZW: Search for common repeated patterns in the input. See extra slides.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General idea: Exploit redundancy and existing order (low-entropy substrings) inside the sequence.</a:t>
            </a:r>
            <a:endParaRPr/>
          </a:p>
          <a:p>
            <a:pPr indent="-342900" lvl="0" marL="457200" rtl="0" algn="l">
              <a:spcBef>
                <a:spcPts val="600"/>
              </a:spcBef>
              <a:spcAft>
                <a:spcPts val="0"/>
              </a:spcAft>
              <a:buSzPts val="1800"/>
              <a:buChar char="●"/>
            </a:pPr>
            <a:r>
              <a:rPr lang="en"/>
              <a:t>Sequences with no existing redundancy or order may actually get enlarged.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8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Compression Algorithms</a:t>
            </a:r>
            <a:endParaRPr/>
          </a:p>
        </p:txBody>
      </p:sp>
      <p:sp>
        <p:nvSpPr>
          <p:cNvPr id="1073" name="Google Shape;1073;p8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Different compression algorithms achieve different compression ratios on different files.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We’d like to try to compare them in some nice way.</a:t>
            </a:r>
            <a:endParaRPr/>
          </a:p>
          <a:p>
            <a:pPr indent="-342900" lvl="0" marL="457200" rtl="0" algn="l">
              <a:spcBef>
                <a:spcPts val="600"/>
              </a:spcBef>
              <a:spcAft>
                <a:spcPts val="0"/>
              </a:spcAft>
              <a:buSzPts val="1800"/>
              <a:buChar char="●"/>
            </a:pPr>
            <a:r>
              <a:rPr lang="en"/>
              <a:t>To do this, we’ll need to refine our model from </a:t>
            </a:r>
            <a:r>
              <a:rPr lang="en" u="sng">
                <a:solidFill>
                  <a:schemeClr val="hlink"/>
                </a:solidFill>
                <a:hlinkClick action="ppaction://hlinksldjump" r:id="rId3"/>
              </a:rPr>
              <a:t>slide 3</a:t>
            </a:r>
            <a:r>
              <a:rPr lang="en"/>
              <a:t> to be a bit more sophisticated.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start with a straightforward puzzle.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xEl>
                                              <p:pRg end="0" st="0"/>
                                            </p:txEl>
                                          </p:spTgt>
                                        </p:tgtEl>
                                        <p:attrNameLst>
                                          <p:attrName>style.visibility</p:attrName>
                                        </p:attrNameLst>
                                      </p:cBhvr>
                                      <p:to>
                                        <p:strVal val="visible"/>
                                      </p:to>
                                    </p:set>
                                    <p:animEffect filter="fade" transition="in">
                                      <p:cBhvr>
                                        <p:cTn dur="1"/>
                                        <p:tgtEl>
                                          <p:spTgt spid="10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xEl>
                                              <p:pRg end="1" st="1"/>
                                            </p:txEl>
                                          </p:spTgt>
                                        </p:tgtEl>
                                        <p:attrNameLst>
                                          <p:attrName>style.visibility</p:attrName>
                                        </p:attrNameLst>
                                      </p:cBhvr>
                                      <p:to>
                                        <p:strVal val="visible"/>
                                      </p:to>
                                    </p:set>
                                    <p:animEffect filter="fade" transition="in">
                                      <p:cBhvr>
                                        <p:cTn dur="1"/>
                                        <p:tgtEl>
                                          <p:spTgt spid="10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xEl>
                                              <p:pRg end="2" st="2"/>
                                            </p:txEl>
                                          </p:spTgt>
                                        </p:tgtEl>
                                        <p:attrNameLst>
                                          <p:attrName>style.visibility</p:attrName>
                                        </p:attrNameLst>
                                      </p:cBhvr>
                                      <p:to>
                                        <p:strVal val="visible"/>
                                      </p:to>
                                    </p:set>
                                    <p:animEffect filter="fade" transition="in">
                                      <p:cBhvr>
                                        <p:cTn dur="1"/>
                                        <p:tgtEl>
                                          <p:spTgt spid="10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xEl>
                                              <p:pRg end="3" st="3"/>
                                            </p:txEl>
                                          </p:spTgt>
                                        </p:tgtEl>
                                        <p:attrNameLst>
                                          <p:attrName>style.visibility</p:attrName>
                                        </p:attrNameLst>
                                      </p:cBhvr>
                                      <p:to>
                                        <p:strVal val="visible"/>
                                      </p:to>
                                    </p:set>
                                    <p:animEffect filter="fade" transition="in">
                                      <p:cBhvr>
                                        <p:cTn dur="1"/>
                                        <p:tgtEl>
                                          <p:spTgt spid="10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xEl>
                                              <p:pRg end="4" st="4"/>
                                            </p:txEl>
                                          </p:spTgt>
                                        </p:tgtEl>
                                        <p:attrNameLst>
                                          <p:attrName>style.visibility</p:attrName>
                                        </p:attrNameLst>
                                      </p:cBhvr>
                                      <p:to>
                                        <p:strVal val="visible"/>
                                      </p:to>
                                    </p:set>
                                    <p:animEffect filter="fade" transition="in">
                                      <p:cBhvr>
                                        <p:cTn dur="1"/>
                                        <p:tgtEl>
                                          <p:spTgt spid="10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xEl>
                                              <p:pRg end="5" st="5"/>
                                            </p:txEl>
                                          </p:spTgt>
                                        </p:tgtEl>
                                        <p:attrNameLst>
                                          <p:attrName>style.visibility</p:attrName>
                                        </p:attrNameLst>
                                      </p:cBhvr>
                                      <p:to>
                                        <p:strVal val="visible"/>
                                      </p:to>
                                    </p:set>
                                    <p:animEffect filter="fade" transition="in">
                                      <p:cBhvr>
                                        <p:cTn dur="1"/>
                                        <p:tgtEl>
                                          <p:spTgt spid="107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77" name="Shape 1077"/>
        <p:cNvGrpSpPr/>
        <p:nvPr/>
      </p:nvGrpSpPr>
      <p:grpSpPr>
        <a:xfrm>
          <a:off x="0" y="0"/>
          <a:ext cx="0" cy="0"/>
          <a:chOff x="0" y="0"/>
          <a:chExt cx="0" cy="0"/>
        </a:xfrm>
      </p:grpSpPr>
      <p:sp>
        <p:nvSpPr>
          <p:cNvPr id="1078" name="Google Shape;1078;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SuperZip</a:t>
            </a:r>
            <a:endParaRPr/>
          </a:p>
        </p:txBody>
      </p:sp>
      <p:sp>
        <p:nvSpPr>
          <p:cNvPr id="1079" name="Google Shape;1079;p8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an algorithm designer says their algorithm SuperZip can compress any bitstream by 50%. Why is this impossible?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Universal Compression: An Impossible Idea</a:t>
            </a:r>
            <a:endParaRPr/>
          </a:p>
        </p:txBody>
      </p:sp>
      <p:sp>
        <p:nvSpPr>
          <p:cNvPr id="1085" name="Google Shape;1085;p8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Argument 1: If true, they’d be able to compress any bitstream down to a single bit. Interpreter would have to be able to do the following (impossible) task for ANY output sequence.</a:t>
            </a:r>
            <a:endParaRPr/>
          </a:p>
        </p:txBody>
      </p:sp>
      <p:sp>
        <p:nvSpPr>
          <p:cNvPr id="1086" name="Google Shape;1086;p86"/>
          <p:cNvSpPr/>
          <p:nvPr/>
        </p:nvSpPr>
        <p:spPr>
          <a:xfrm>
            <a:off x="6347600" y="4447475"/>
            <a:ext cx="24825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01010101000001010101110</a:t>
            </a:r>
            <a:endParaRPr/>
          </a:p>
        </p:txBody>
      </p:sp>
      <p:sp>
        <p:nvSpPr>
          <p:cNvPr id="1087" name="Google Shape;1087;p86"/>
          <p:cNvSpPr/>
          <p:nvPr/>
        </p:nvSpPr>
        <p:spPr>
          <a:xfrm>
            <a:off x="4516885" y="4447475"/>
            <a:ext cx="1405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101010100001</a:t>
            </a:r>
            <a:endParaRPr/>
          </a:p>
        </p:txBody>
      </p:sp>
      <p:sp>
        <p:nvSpPr>
          <p:cNvPr id="1088" name="Google Shape;1088;p86"/>
          <p:cNvSpPr/>
          <p:nvPr/>
        </p:nvSpPr>
        <p:spPr>
          <a:xfrm>
            <a:off x="2949870" y="4447475"/>
            <a:ext cx="11421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111001</a:t>
            </a:r>
            <a:endParaRPr/>
          </a:p>
        </p:txBody>
      </p:sp>
      <p:sp>
        <p:nvSpPr>
          <p:cNvPr id="1089" name="Google Shape;1089;p86"/>
          <p:cNvSpPr/>
          <p:nvPr/>
        </p:nvSpPr>
        <p:spPr>
          <a:xfrm>
            <a:off x="1990355" y="4447475"/>
            <a:ext cx="5346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101</a:t>
            </a:r>
            <a:endParaRPr/>
          </a:p>
        </p:txBody>
      </p:sp>
      <p:sp>
        <p:nvSpPr>
          <p:cNvPr id="1090" name="Google Shape;1090;p86"/>
          <p:cNvSpPr/>
          <p:nvPr/>
        </p:nvSpPr>
        <p:spPr>
          <a:xfrm>
            <a:off x="1177240" y="4447475"/>
            <a:ext cx="3882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00</a:t>
            </a:r>
            <a:endParaRPr/>
          </a:p>
        </p:txBody>
      </p:sp>
      <p:sp>
        <p:nvSpPr>
          <p:cNvPr id="1091" name="Google Shape;1091;p86"/>
          <p:cNvSpPr/>
          <p:nvPr/>
        </p:nvSpPr>
        <p:spPr>
          <a:xfrm>
            <a:off x="408225" y="4447475"/>
            <a:ext cx="3441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1092" name="Google Shape;1092;p86"/>
          <p:cNvCxnSpPr>
            <a:stCxn id="1091" idx="3"/>
            <a:endCxn id="1090" idx="1"/>
          </p:cNvCxnSpPr>
          <p:nvPr/>
        </p:nvCxnSpPr>
        <p:spPr>
          <a:xfrm>
            <a:off x="752325" y="4599725"/>
            <a:ext cx="424800" cy="0"/>
          </a:xfrm>
          <a:prstGeom prst="straightConnector1">
            <a:avLst/>
          </a:prstGeom>
          <a:noFill/>
          <a:ln cap="flat" cmpd="sng" w="28575">
            <a:solidFill>
              <a:schemeClr val="dk2"/>
            </a:solidFill>
            <a:prstDash val="solid"/>
            <a:round/>
            <a:headEnd len="med" w="med" type="none"/>
            <a:tailEnd len="med" w="med" type="triangle"/>
          </a:ln>
        </p:spPr>
      </p:cxnSp>
      <p:cxnSp>
        <p:nvCxnSpPr>
          <p:cNvPr id="1093" name="Google Shape;1093;p86"/>
          <p:cNvCxnSpPr>
            <a:stCxn id="1090" idx="3"/>
            <a:endCxn id="1089" idx="1"/>
          </p:cNvCxnSpPr>
          <p:nvPr/>
        </p:nvCxnSpPr>
        <p:spPr>
          <a:xfrm>
            <a:off x="1565440" y="4599725"/>
            <a:ext cx="424800" cy="0"/>
          </a:xfrm>
          <a:prstGeom prst="straightConnector1">
            <a:avLst/>
          </a:prstGeom>
          <a:noFill/>
          <a:ln cap="flat" cmpd="sng" w="28575">
            <a:solidFill>
              <a:schemeClr val="dk2"/>
            </a:solidFill>
            <a:prstDash val="solid"/>
            <a:round/>
            <a:headEnd len="med" w="med" type="none"/>
            <a:tailEnd len="med" w="med" type="triangle"/>
          </a:ln>
        </p:spPr>
      </p:cxnSp>
      <p:cxnSp>
        <p:nvCxnSpPr>
          <p:cNvPr id="1094" name="Google Shape;1094;p86"/>
          <p:cNvCxnSpPr>
            <a:stCxn id="1089" idx="3"/>
            <a:endCxn id="1088" idx="1"/>
          </p:cNvCxnSpPr>
          <p:nvPr/>
        </p:nvCxnSpPr>
        <p:spPr>
          <a:xfrm>
            <a:off x="2524955" y="4599725"/>
            <a:ext cx="424800" cy="0"/>
          </a:xfrm>
          <a:prstGeom prst="straightConnector1">
            <a:avLst/>
          </a:prstGeom>
          <a:noFill/>
          <a:ln cap="flat" cmpd="sng" w="28575">
            <a:solidFill>
              <a:schemeClr val="dk2"/>
            </a:solidFill>
            <a:prstDash val="solid"/>
            <a:round/>
            <a:headEnd len="med" w="med" type="none"/>
            <a:tailEnd len="med" w="med" type="triangle"/>
          </a:ln>
        </p:spPr>
      </p:cxnSp>
      <p:cxnSp>
        <p:nvCxnSpPr>
          <p:cNvPr id="1095" name="Google Shape;1095;p86"/>
          <p:cNvCxnSpPr>
            <a:stCxn id="1088" idx="3"/>
            <a:endCxn id="1087" idx="1"/>
          </p:cNvCxnSpPr>
          <p:nvPr/>
        </p:nvCxnSpPr>
        <p:spPr>
          <a:xfrm>
            <a:off x="4091970" y="4599725"/>
            <a:ext cx="424800" cy="0"/>
          </a:xfrm>
          <a:prstGeom prst="straightConnector1">
            <a:avLst/>
          </a:prstGeom>
          <a:noFill/>
          <a:ln cap="flat" cmpd="sng" w="28575">
            <a:solidFill>
              <a:schemeClr val="dk2"/>
            </a:solidFill>
            <a:prstDash val="solid"/>
            <a:round/>
            <a:headEnd len="med" w="med" type="none"/>
            <a:tailEnd len="med" w="med" type="triangle"/>
          </a:ln>
        </p:spPr>
      </p:cxnSp>
      <p:cxnSp>
        <p:nvCxnSpPr>
          <p:cNvPr id="1096" name="Google Shape;1096;p86"/>
          <p:cNvCxnSpPr>
            <a:stCxn id="1087" idx="3"/>
            <a:endCxn id="1086" idx="1"/>
          </p:cNvCxnSpPr>
          <p:nvPr/>
        </p:nvCxnSpPr>
        <p:spPr>
          <a:xfrm>
            <a:off x="5922685" y="4599725"/>
            <a:ext cx="424800" cy="0"/>
          </a:xfrm>
          <a:prstGeom prst="straightConnector1">
            <a:avLst/>
          </a:prstGeom>
          <a:noFill/>
          <a:ln cap="flat" cmpd="sng" w="28575">
            <a:solidFill>
              <a:schemeClr val="dk2"/>
            </a:solidFill>
            <a:prstDash val="solid"/>
            <a:round/>
            <a:headEnd len="med" w="med" type="none"/>
            <a:tailEnd len="med" w="med" type="triangle"/>
          </a:ln>
        </p:spPr>
      </p:cxnSp>
      <p:sp>
        <p:nvSpPr>
          <p:cNvPr id="1097" name="Google Shape;1097;p86"/>
          <p:cNvSpPr/>
          <p:nvPr/>
        </p:nvSpPr>
        <p:spPr>
          <a:xfrm>
            <a:off x="408225" y="1712925"/>
            <a:ext cx="24825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01010101000001010101110</a:t>
            </a:r>
            <a:endParaRPr/>
          </a:p>
        </p:txBody>
      </p:sp>
      <p:sp>
        <p:nvSpPr>
          <p:cNvPr id="1098" name="Google Shape;1098;p86"/>
          <p:cNvSpPr/>
          <p:nvPr/>
        </p:nvSpPr>
        <p:spPr>
          <a:xfrm>
            <a:off x="3814894" y="1712925"/>
            <a:ext cx="1405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101010100001</a:t>
            </a:r>
            <a:endParaRPr/>
          </a:p>
        </p:txBody>
      </p:sp>
      <p:sp>
        <p:nvSpPr>
          <p:cNvPr id="1099" name="Google Shape;1099;p86"/>
          <p:cNvSpPr/>
          <p:nvPr/>
        </p:nvSpPr>
        <p:spPr>
          <a:xfrm>
            <a:off x="7011000" y="1712925"/>
            <a:ext cx="8637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111001</a:t>
            </a:r>
            <a:endParaRPr/>
          </a:p>
        </p:txBody>
      </p:sp>
      <p:sp>
        <p:nvSpPr>
          <p:cNvPr id="1100" name="Google Shape;1100;p86"/>
          <p:cNvSpPr/>
          <p:nvPr/>
        </p:nvSpPr>
        <p:spPr>
          <a:xfrm>
            <a:off x="2284625" y="2301750"/>
            <a:ext cx="1405800" cy="477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a:t>
            </a:r>
            <a:endParaRPr/>
          </a:p>
        </p:txBody>
      </p:sp>
      <p:cxnSp>
        <p:nvCxnSpPr>
          <p:cNvPr id="1101" name="Google Shape;1101;p86"/>
          <p:cNvCxnSpPr>
            <a:stCxn id="1097" idx="2"/>
            <a:endCxn id="1100" idx="1"/>
          </p:cNvCxnSpPr>
          <p:nvPr/>
        </p:nvCxnSpPr>
        <p:spPr>
          <a:xfrm>
            <a:off x="1649475" y="2017425"/>
            <a:ext cx="635100" cy="523200"/>
          </a:xfrm>
          <a:prstGeom prst="straightConnector1">
            <a:avLst/>
          </a:prstGeom>
          <a:noFill/>
          <a:ln cap="flat" cmpd="sng" w="28575">
            <a:solidFill>
              <a:schemeClr val="dk2"/>
            </a:solidFill>
            <a:prstDash val="solid"/>
            <a:round/>
            <a:headEnd len="med" w="med" type="none"/>
            <a:tailEnd len="med" w="med" type="triangle"/>
          </a:ln>
        </p:spPr>
      </p:cxnSp>
      <p:cxnSp>
        <p:nvCxnSpPr>
          <p:cNvPr id="1102" name="Google Shape;1102;p86"/>
          <p:cNvCxnSpPr>
            <a:stCxn id="1100" idx="3"/>
            <a:endCxn id="1098" idx="2"/>
          </p:cNvCxnSpPr>
          <p:nvPr/>
        </p:nvCxnSpPr>
        <p:spPr>
          <a:xfrm flipH="1" rot="10800000">
            <a:off x="3690425" y="2017500"/>
            <a:ext cx="827400" cy="523200"/>
          </a:xfrm>
          <a:prstGeom prst="straightConnector1">
            <a:avLst/>
          </a:prstGeom>
          <a:noFill/>
          <a:ln cap="flat" cmpd="sng" w="28575">
            <a:solidFill>
              <a:schemeClr val="dk2"/>
            </a:solidFill>
            <a:prstDash val="solid"/>
            <a:round/>
            <a:headEnd len="med" w="med" type="none"/>
            <a:tailEnd len="med" w="med" type="triangle"/>
          </a:ln>
        </p:spPr>
      </p:cxnSp>
      <p:sp>
        <p:nvSpPr>
          <p:cNvPr id="1103" name="Google Shape;1103;p86"/>
          <p:cNvSpPr/>
          <p:nvPr/>
        </p:nvSpPr>
        <p:spPr>
          <a:xfrm>
            <a:off x="5269175" y="2301750"/>
            <a:ext cx="1405800" cy="477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a:t>
            </a:r>
            <a:endParaRPr/>
          </a:p>
        </p:txBody>
      </p:sp>
      <p:cxnSp>
        <p:nvCxnSpPr>
          <p:cNvPr id="1104" name="Google Shape;1104;p86"/>
          <p:cNvCxnSpPr>
            <a:stCxn id="1098" idx="2"/>
            <a:endCxn id="1103" idx="1"/>
          </p:cNvCxnSpPr>
          <p:nvPr/>
        </p:nvCxnSpPr>
        <p:spPr>
          <a:xfrm>
            <a:off x="4517794" y="2017425"/>
            <a:ext cx="751500" cy="523200"/>
          </a:xfrm>
          <a:prstGeom prst="straightConnector1">
            <a:avLst/>
          </a:prstGeom>
          <a:noFill/>
          <a:ln cap="flat" cmpd="sng" w="28575">
            <a:solidFill>
              <a:schemeClr val="dk2"/>
            </a:solidFill>
            <a:prstDash val="solid"/>
            <a:round/>
            <a:headEnd len="med" w="med" type="none"/>
            <a:tailEnd len="med" w="med" type="triangle"/>
          </a:ln>
        </p:spPr>
      </p:cxnSp>
      <p:cxnSp>
        <p:nvCxnSpPr>
          <p:cNvPr id="1105" name="Google Shape;1105;p86"/>
          <p:cNvCxnSpPr>
            <a:stCxn id="1103" idx="3"/>
            <a:endCxn id="1099" idx="2"/>
          </p:cNvCxnSpPr>
          <p:nvPr/>
        </p:nvCxnSpPr>
        <p:spPr>
          <a:xfrm flipH="1" rot="10800000">
            <a:off x="6674975" y="2017500"/>
            <a:ext cx="768000" cy="523200"/>
          </a:xfrm>
          <a:prstGeom prst="straightConnector1">
            <a:avLst/>
          </a:prstGeom>
          <a:noFill/>
          <a:ln cap="flat" cmpd="sng" w="28575">
            <a:solidFill>
              <a:schemeClr val="dk2"/>
            </a:solidFill>
            <a:prstDash val="solid"/>
            <a:round/>
            <a:headEnd len="med" w="med" type="none"/>
            <a:tailEnd len="med" w="med" type="triangle"/>
          </a:ln>
        </p:spPr>
      </p:cxnSp>
      <p:sp>
        <p:nvSpPr>
          <p:cNvPr id="1106" name="Google Shape;1106;p86"/>
          <p:cNvSpPr/>
          <p:nvPr/>
        </p:nvSpPr>
        <p:spPr>
          <a:xfrm>
            <a:off x="7509600" y="2301750"/>
            <a:ext cx="1405800" cy="477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a:t>
            </a:r>
            <a:endParaRPr/>
          </a:p>
        </p:txBody>
      </p:sp>
      <p:cxnSp>
        <p:nvCxnSpPr>
          <p:cNvPr id="1107" name="Google Shape;1107;p86"/>
          <p:cNvCxnSpPr>
            <a:stCxn id="1099" idx="2"/>
            <a:endCxn id="1106" idx="0"/>
          </p:cNvCxnSpPr>
          <p:nvPr/>
        </p:nvCxnSpPr>
        <p:spPr>
          <a:xfrm>
            <a:off x="7442850" y="2017425"/>
            <a:ext cx="769500" cy="28440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6"/>
          <p:cNvSpPr/>
          <p:nvPr/>
        </p:nvSpPr>
        <p:spPr>
          <a:xfrm>
            <a:off x="7239605" y="3122625"/>
            <a:ext cx="5346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101</a:t>
            </a:r>
            <a:endParaRPr/>
          </a:p>
        </p:txBody>
      </p:sp>
      <p:cxnSp>
        <p:nvCxnSpPr>
          <p:cNvPr id="1109" name="Google Shape;1109;p86"/>
          <p:cNvCxnSpPr>
            <a:stCxn id="1106" idx="2"/>
            <a:endCxn id="1108" idx="3"/>
          </p:cNvCxnSpPr>
          <p:nvPr/>
        </p:nvCxnSpPr>
        <p:spPr>
          <a:xfrm flipH="1">
            <a:off x="7774200" y="2779650"/>
            <a:ext cx="438300" cy="495300"/>
          </a:xfrm>
          <a:prstGeom prst="straightConnector1">
            <a:avLst/>
          </a:prstGeom>
          <a:noFill/>
          <a:ln cap="flat" cmpd="sng" w="28575">
            <a:solidFill>
              <a:schemeClr val="dk2"/>
            </a:solidFill>
            <a:prstDash val="solid"/>
            <a:round/>
            <a:headEnd len="med" w="med" type="none"/>
            <a:tailEnd len="med" w="med" type="triangle"/>
          </a:ln>
        </p:spPr>
      </p:cxnSp>
      <p:sp>
        <p:nvSpPr>
          <p:cNvPr id="1110" name="Google Shape;1110;p86"/>
          <p:cNvSpPr/>
          <p:nvPr/>
        </p:nvSpPr>
        <p:spPr>
          <a:xfrm>
            <a:off x="5296900" y="3031625"/>
            <a:ext cx="1405800" cy="477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a:t>
            </a:r>
            <a:endParaRPr/>
          </a:p>
        </p:txBody>
      </p:sp>
      <p:cxnSp>
        <p:nvCxnSpPr>
          <p:cNvPr id="1111" name="Google Shape;1111;p86"/>
          <p:cNvCxnSpPr>
            <a:stCxn id="1108" idx="1"/>
            <a:endCxn id="1110" idx="3"/>
          </p:cNvCxnSpPr>
          <p:nvPr/>
        </p:nvCxnSpPr>
        <p:spPr>
          <a:xfrm rot="10800000">
            <a:off x="6702605" y="3270675"/>
            <a:ext cx="537000" cy="4200"/>
          </a:xfrm>
          <a:prstGeom prst="straightConnector1">
            <a:avLst/>
          </a:prstGeom>
          <a:noFill/>
          <a:ln cap="flat" cmpd="sng" w="28575">
            <a:solidFill>
              <a:schemeClr val="dk2"/>
            </a:solidFill>
            <a:prstDash val="solid"/>
            <a:round/>
            <a:headEnd len="med" w="med" type="none"/>
            <a:tailEnd len="med" w="med" type="triangle"/>
          </a:ln>
        </p:spPr>
      </p:cxnSp>
      <p:sp>
        <p:nvSpPr>
          <p:cNvPr id="1112" name="Google Shape;1112;p86"/>
          <p:cNvSpPr/>
          <p:nvPr/>
        </p:nvSpPr>
        <p:spPr>
          <a:xfrm>
            <a:off x="4291015" y="3122625"/>
            <a:ext cx="3882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00</a:t>
            </a:r>
            <a:endParaRPr/>
          </a:p>
        </p:txBody>
      </p:sp>
      <p:cxnSp>
        <p:nvCxnSpPr>
          <p:cNvPr id="1113" name="Google Shape;1113;p86"/>
          <p:cNvCxnSpPr>
            <a:stCxn id="1110" idx="1"/>
            <a:endCxn id="1112" idx="3"/>
          </p:cNvCxnSpPr>
          <p:nvPr/>
        </p:nvCxnSpPr>
        <p:spPr>
          <a:xfrm flipH="1">
            <a:off x="4679200" y="3270575"/>
            <a:ext cx="617700" cy="4200"/>
          </a:xfrm>
          <a:prstGeom prst="straightConnector1">
            <a:avLst/>
          </a:prstGeom>
          <a:noFill/>
          <a:ln cap="flat" cmpd="sng" w="28575">
            <a:solidFill>
              <a:schemeClr val="dk2"/>
            </a:solidFill>
            <a:prstDash val="solid"/>
            <a:round/>
            <a:headEnd len="med" w="med" type="none"/>
            <a:tailEnd len="med" w="med" type="triangle"/>
          </a:ln>
        </p:spPr>
      </p:cxnSp>
      <p:sp>
        <p:nvSpPr>
          <p:cNvPr id="1114" name="Google Shape;1114;p86"/>
          <p:cNvSpPr/>
          <p:nvPr/>
        </p:nvSpPr>
        <p:spPr>
          <a:xfrm>
            <a:off x="1248825" y="3122625"/>
            <a:ext cx="3441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115" name="Google Shape;1115;p86"/>
          <p:cNvSpPr/>
          <p:nvPr/>
        </p:nvSpPr>
        <p:spPr>
          <a:xfrm>
            <a:off x="2279423" y="3035175"/>
            <a:ext cx="1405800" cy="477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a:t>
            </a:r>
            <a:endParaRPr/>
          </a:p>
        </p:txBody>
      </p:sp>
      <p:cxnSp>
        <p:nvCxnSpPr>
          <p:cNvPr id="1116" name="Google Shape;1116;p86"/>
          <p:cNvCxnSpPr>
            <a:stCxn id="1112" idx="1"/>
            <a:endCxn id="1115" idx="3"/>
          </p:cNvCxnSpPr>
          <p:nvPr/>
        </p:nvCxnSpPr>
        <p:spPr>
          <a:xfrm rot="10800000">
            <a:off x="3685315" y="3274275"/>
            <a:ext cx="605700" cy="600"/>
          </a:xfrm>
          <a:prstGeom prst="straightConnector1">
            <a:avLst/>
          </a:prstGeom>
          <a:noFill/>
          <a:ln cap="flat" cmpd="sng" w="28575">
            <a:solidFill>
              <a:schemeClr val="dk2"/>
            </a:solidFill>
            <a:prstDash val="solid"/>
            <a:round/>
            <a:headEnd len="med" w="med" type="none"/>
            <a:tailEnd len="med" w="med" type="triangle"/>
          </a:ln>
        </p:spPr>
      </p:cxnSp>
      <p:cxnSp>
        <p:nvCxnSpPr>
          <p:cNvPr id="1117" name="Google Shape;1117;p86"/>
          <p:cNvCxnSpPr>
            <a:stCxn id="1115" idx="1"/>
            <a:endCxn id="1114" idx="3"/>
          </p:cNvCxnSpPr>
          <p:nvPr/>
        </p:nvCxnSpPr>
        <p:spPr>
          <a:xfrm flipH="1">
            <a:off x="1593023" y="3274125"/>
            <a:ext cx="686400" cy="9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8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Universal Compression: An Impossible Idea</a:t>
            </a:r>
            <a:endParaRPr/>
          </a:p>
        </p:txBody>
      </p:sp>
      <p:sp>
        <p:nvSpPr>
          <p:cNvPr id="1123" name="Google Shape;1123;p8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Argument 2: There are far fewer short bitstreams than long ones. Guaranteeing compression even once by 50% is impossible. Proof:</a:t>
            </a:r>
            <a:endParaRPr/>
          </a:p>
          <a:p>
            <a:pPr indent="-342900" lvl="0" marL="457200" rtl="0" algn="l">
              <a:spcBef>
                <a:spcPts val="600"/>
              </a:spcBef>
              <a:spcAft>
                <a:spcPts val="0"/>
              </a:spcAft>
              <a:buSzPts val="1800"/>
              <a:buChar char="●"/>
            </a:pPr>
            <a:r>
              <a:rPr lang="en"/>
              <a:t>There are 2</a:t>
            </a:r>
            <a:r>
              <a:rPr baseline="30000" lang="en"/>
              <a:t>1000</a:t>
            </a:r>
            <a:r>
              <a:rPr lang="en"/>
              <a:t> 1000-bit sequences.</a:t>
            </a:r>
            <a:endParaRPr/>
          </a:p>
          <a:p>
            <a:pPr indent="-342900" lvl="0" marL="457200" rtl="0" algn="l">
              <a:spcBef>
                <a:spcPts val="0"/>
              </a:spcBef>
              <a:spcAft>
                <a:spcPts val="0"/>
              </a:spcAft>
              <a:buSzPts val="1800"/>
              <a:buChar char="●"/>
            </a:pPr>
            <a:r>
              <a:rPr lang="en"/>
              <a:t>There are only 1+2+4+...+2</a:t>
            </a:r>
            <a:r>
              <a:rPr baseline="30000" lang="en"/>
              <a:t>500 </a:t>
            </a:r>
            <a:r>
              <a:rPr lang="en"/>
              <a:t> = 2</a:t>
            </a:r>
            <a:r>
              <a:rPr baseline="30000" lang="en"/>
              <a:t>501</a:t>
            </a:r>
            <a:r>
              <a:rPr lang="en"/>
              <a:t> - 1 bit streams of length ≤ 500.</a:t>
            </a:r>
            <a:endParaRPr/>
          </a:p>
          <a:p>
            <a:pPr indent="-342900" lvl="0" marL="457200" rtl="0" algn="l">
              <a:spcBef>
                <a:spcPts val="0"/>
              </a:spcBef>
              <a:spcAft>
                <a:spcPts val="0"/>
              </a:spcAft>
              <a:buSzPts val="1800"/>
              <a:buChar char="●"/>
            </a:pPr>
            <a:r>
              <a:rPr lang="en"/>
              <a:t>In other words, you have 2</a:t>
            </a:r>
            <a:r>
              <a:rPr baseline="30000" lang="en"/>
              <a:t>1000</a:t>
            </a:r>
            <a:r>
              <a:rPr lang="en"/>
              <a:t> things and only 2</a:t>
            </a:r>
            <a:r>
              <a:rPr baseline="30000" lang="en"/>
              <a:t>501</a:t>
            </a:r>
            <a:r>
              <a:rPr lang="en"/>
              <a:t> - 1 places to put them.</a:t>
            </a:r>
            <a:endParaRPr/>
          </a:p>
          <a:p>
            <a:pPr indent="-342900" lvl="0" marL="457200" rtl="0" algn="l">
              <a:spcBef>
                <a:spcPts val="0"/>
              </a:spcBef>
              <a:spcAft>
                <a:spcPts val="0"/>
              </a:spcAft>
              <a:buSzPts val="1800"/>
              <a:buChar char="●"/>
            </a:pPr>
            <a:r>
              <a:rPr lang="en"/>
              <a:t>Of our 1000-bit inputs, only roughly 1 in 2</a:t>
            </a:r>
            <a:r>
              <a:rPr baseline="30000" lang="en"/>
              <a:t>499</a:t>
            </a:r>
            <a:r>
              <a:rPr lang="en"/>
              <a:t> can be compressed by 50%!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3">
                                            <p:txEl>
                                              <p:pRg end="0" st="0"/>
                                            </p:txEl>
                                          </p:spTgt>
                                        </p:tgtEl>
                                        <p:attrNameLst>
                                          <p:attrName>style.visibility</p:attrName>
                                        </p:attrNameLst>
                                      </p:cBhvr>
                                      <p:to>
                                        <p:strVal val="visible"/>
                                      </p:to>
                                    </p:set>
                                    <p:animEffect filter="fade" transition="in">
                                      <p:cBhvr>
                                        <p:cTn dur="1000"/>
                                        <p:tgtEl>
                                          <p:spTgt spid="1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3">
                                            <p:txEl>
                                              <p:pRg end="1" st="1"/>
                                            </p:txEl>
                                          </p:spTgt>
                                        </p:tgtEl>
                                        <p:attrNameLst>
                                          <p:attrName>style.visibility</p:attrName>
                                        </p:attrNameLst>
                                      </p:cBhvr>
                                      <p:to>
                                        <p:strVal val="visible"/>
                                      </p:to>
                                    </p:set>
                                    <p:animEffect filter="fade" transition="in">
                                      <p:cBhvr>
                                        <p:cTn dur="1000"/>
                                        <p:tgtEl>
                                          <p:spTgt spid="1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3">
                                            <p:txEl>
                                              <p:pRg end="2" st="2"/>
                                            </p:txEl>
                                          </p:spTgt>
                                        </p:tgtEl>
                                        <p:attrNameLst>
                                          <p:attrName>style.visibility</p:attrName>
                                        </p:attrNameLst>
                                      </p:cBhvr>
                                      <p:to>
                                        <p:strVal val="visible"/>
                                      </p:to>
                                    </p:set>
                                    <p:animEffect filter="fade" transition="in">
                                      <p:cBhvr>
                                        <p:cTn dur="1000"/>
                                        <p:tgtEl>
                                          <p:spTgt spid="1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3">
                                            <p:txEl>
                                              <p:pRg end="3" st="3"/>
                                            </p:txEl>
                                          </p:spTgt>
                                        </p:tgtEl>
                                        <p:attrNameLst>
                                          <p:attrName>style.visibility</p:attrName>
                                        </p:attrNameLst>
                                      </p:cBhvr>
                                      <p:to>
                                        <p:strVal val="visible"/>
                                      </p:to>
                                    </p:set>
                                    <p:animEffect filter="fade" transition="in">
                                      <p:cBhvr>
                                        <p:cTn dur="1000"/>
                                        <p:tgtEl>
                                          <p:spTgt spid="1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3">
                                            <p:txEl>
                                              <p:pRg end="4" st="4"/>
                                            </p:txEl>
                                          </p:spTgt>
                                        </p:tgtEl>
                                        <p:attrNameLst>
                                          <p:attrName>style.visibility</p:attrName>
                                        </p:attrNameLst>
                                      </p:cBhvr>
                                      <p:to>
                                        <p:strVal val="visible"/>
                                      </p:to>
                                    </p:set>
                                    <p:animEffect filter="fade" transition="in">
                                      <p:cBhvr>
                                        <p:cTn dur="1000"/>
                                        <p:tgtEl>
                                          <p:spTgt spid="11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8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Universal Compression: No Free Lunch Theorem</a:t>
            </a:r>
            <a:endParaRPr/>
          </a:p>
        </p:txBody>
      </p:sp>
      <p:sp>
        <p:nvSpPr>
          <p:cNvPr id="1129" name="Google Shape;1129;p8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general, no compression algorithm can compress below the entropy of a dataset.</a:t>
            </a:r>
            <a:endParaRPr/>
          </a:p>
          <a:p>
            <a:pPr indent="-342900" lvl="0" marL="457200" rtl="0" algn="l">
              <a:spcBef>
                <a:spcPts val="600"/>
              </a:spcBef>
              <a:spcAft>
                <a:spcPts val="0"/>
              </a:spcAft>
              <a:buSzPts val="1800"/>
              <a:buChar char="●"/>
            </a:pPr>
            <a:r>
              <a:rPr lang="en"/>
              <a:t>If we want to look at all possible strings of length N bits, this forms a dataset with the maximum N bits of entropy (effectively, we need this to work for random strings)</a:t>
            </a:r>
            <a:endParaRPr/>
          </a:p>
          <a:p>
            <a:pPr indent="0" lvl="0" marL="0" rtl="0" algn="l">
              <a:spcBef>
                <a:spcPts val="600"/>
              </a:spcBef>
              <a:spcAft>
                <a:spcPts val="0"/>
              </a:spcAft>
              <a:buNone/>
            </a:pPr>
            <a:r>
              <a:rPr lang="en"/>
              <a:t>So any compression algorithm will on average keep the same size</a:t>
            </a:r>
            <a:endParaRPr/>
          </a:p>
          <a:p>
            <a:pPr indent="-342900" lvl="0" marL="457200" rtl="0" algn="l">
              <a:spcBef>
                <a:spcPts val="600"/>
              </a:spcBef>
              <a:spcAft>
                <a:spcPts val="0"/>
              </a:spcAft>
              <a:buSzPts val="1800"/>
              <a:buChar char="●"/>
            </a:pPr>
            <a:r>
              <a:rPr lang="en"/>
              <a:t>If we want to make one string shorter 1000 bytes, we need to make 1000 other strings one byte longer.</a:t>
            </a:r>
            <a:endParaRPr/>
          </a:p>
          <a:p>
            <a:pPr indent="0" lvl="0" marL="0" rtl="0" algn="l">
              <a:spcBef>
                <a:spcPts val="600"/>
              </a:spcBef>
              <a:spcAft>
                <a:spcPts val="0"/>
              </a:spcAft>
              <a:buNone/>
            </a:pPr>
            <a:r>
              <a:rPr lang="en"/>
              <a:t>In fact, we can go even further: If we include the compression algorithm as part of our file size, any compression algorithm will on average </a:t>
            </a:r>
            <a:r>
              <a:rPr b="1" lang="en"/>
              <a:t>increase</a:t>
            </a:r>
            <a:r>
              <a:rPr lang="en"/>
              <a:t> the length of a random input (unless the algorithm just returns the original string)</a:t>
            </a:r>
            <a:endParaRPr/>
          </a:p>
          <a:p>
            <a:pPr indent="0" lvl="0" marL="0" rtl="0" algn="l">
              <a:spcBef>
                <a:spcPts val="600"/>
              </a:spcBef>
              <a:spcAft>
                <a:spcPts val="0"/>
              </a:spcAft>
              <a:buNone/>
            </a:pPr>
            <a:r>
              <a:rPr lang="en"/>
              <a:t>But because English isn't a completely random string, we can make compression algorithms that make low-entropy (useful) strings shorter, and high-entropy (useless) strings longer.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9">
                                            <p:txEl>
                                              <p:pRg end="0" st="0"/>
                                            </p:txEl>
                                          </p:spTgt>
                                        </p:tgtEl>
                                        <p:attrNameLst>
                                          <p:attrName>style.visibility</p:attrName>
                                        </p:attrNameLst>
                                      </p:cBhvr>
                                      <p:to>
                                        <p:strVal val="visible"/>
                                      </p:to>
                                    </p:set>
                                    <p:animEffect filter="fade" transition="in">
                                      <p:cBhvr>
                                        <p:cTn dur="1000"/>
                                        <p:tgtEl>
                                          <p:spTgt spid="1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9">
                                            <p:txEl>
                                              <p:pRg end="1" st="1"/>
                                            </p:txEl>
                                          </p:spTgt>
                                        </p:tgtEl>
                                        <p:attrNameLst>
                                          <p:attrName>style.visibility</p:attrName>
                                        </p:attrNameLst>
                                      </p:cBhvr>
                                      <p:to>
                                        <p:strVal val="visible"/>
                                      </p:to>
                                    </p:set>
                                    <p:animEffect filter="fade" transition="in">
                                      <p:cBhvr>
                                        <p:cTn dur="1000"/>
                                        <p:tgtEl>
                                          <p:spTgt spid="1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9">
                                            <p:txEl>
                                              <p:pRg end="2" st="2"/>
                                            </p:txEl>
                                          </p:spTgt>
                                        </p:tgtEl>
                                        <p:attrNameLst>
                                          <p:attrName>style.visibility</p:attrName>
                                        </p:attrNameLst>
                                      </p:cBhvr>
                                      <p:to>
                                        <p:strVal val="visible"/>
                                      </p:to>
                                    </p:set>
                                    <p:animEffect filter="fade" transition="in">
                                      <p:cBhvr>
                                        <p:cTn dur="1000"/>
                                        <p:tgtEl>
                                          <p:spTgt spid="1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9">
                                            <p:txEl>
                                              <p:pRg end="3" st="3"/>
                                            </p:txEl>
                                          </p:spTgt>
                                        </p:tgtEl>
                                        <p:attrNameLst>
                                          <p:attrName>style.visibility</p:attrName>
                                        </p:attrNameLst>
                                      </p:cBhvr>
                                      <p:to>
                                        <p:strVal val="visible"/>
                                      </p:to>
                                    </p:set>
                                    <p:animEffect filter="fade" transition="in">
                                      <p:cBhvr>
                                        <p:cTn dur="1000"/>
                                        <p:tgtEl>
                                          <p:spTgt spid="1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9">
                                            <p:txEl>
                                              <p:pRg end="4" st="4"/>
                                            </p:txEl>
                                          </p:spTgt>
                                        </p:tgtEl>
                                        <p:attrNameLst>
                                          <p:attrName>style.visibility</p:attrName>
                                        </p:attrNameLst>
                                      </p:cBhvr>
                                      <p:to>
                                        <p:strVal val="visible"/>
                                      </p:to>
                                    </p:set>
                                    <p:animEffect filter="fade" transition="in">
                                      <p:cBhvr>
                                        <p:cTn dur="1000"/>
                                        <p:tgtEl>
                                          <p:spTgt spid="1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9">
                                            <p:txEl>
                                              <p:pRg end="5" st="5"/>
                                            </p:txEl>
                                          </p:spTgt>
                                        </p:tgtEl>
                                        <p:attrNameLst>
                                          <p:attrName>style.visibility</p:attrName>
                                        </p:attrNameLst>
                                      </p:cBhvr>
                                      <p:to>
                                        <p:strVal val="visible"/>
                                      </p:to>
                                    </p:set>
                                    <p:animEffect filter="fade" transition="in">
                                      <p:cBhvr>
                                        <p:cTn dur="1000"/>
                                        <p:tgtEl>
                                          <p:spTgt spid="112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8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135" name="Google Shape;1135;p8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more predictable data is, the less information it actually carries, and therefore, the better we can compress that data</a:t>
            </a:r>
            <a:endParaRPr/>
          </a:p>
          <a:p>
            <a:pPr indent="0" lvl="0" marL="0" rtl="0" algn="l">
              <a:spcBef>
                <a:spcPts val="600"/>
              </a:spcBef>
              <a:spcAft>
                <a:spcPts val="0"/>
              </a:spcAft>
              <a:buNone/>
            </a:pPr>
            <a:r>
              <a:rPr lang="en"/>
              <a:t>Most meaningful data is low-entropy, so we can generally compress text/images/videos to smaller sizes (at the expense of making random nonsense strings slightly longer)</a:t>
            </a:r>
            <a:endParaRPr/>
          </a:p>
          <a:p>
            <a:pPr indent="0" lvl="0" marL="0" rtl="0" algn="l">
              <a:spcBef>
                <a:spcPts val="600"/>
              </a:spcBef>
              <a:spcAft>
                <a:spcPts val="0"/>
              </a:spcAft>
              <a:buNone/>
            </a:pPr>
            <a:r>
              <a:rPr lang="en"/>
              <a:t>Compression can be slow; in general, slower algorithms yield better results, but regardless, we can only compress down to the Shannon Entropy limit (times a fixed constant, depending on the computation model)</a:t>
            </a:r>
            <a:endParaRPr/>
          </a:p>
          <a:p>
            <a:pPr indent="0" lvl="0" marL="0" rtl="0" algn="l">
              <a:spcBef>
                <a:spcPts val="600"/>
              </a:spcBef>
              <a:spcAft>
                <a:spcPts val="0"/>
              </a:spcAft>
              <a:buNone/>
            </a:pPr>
            <a:r>
              <a:rPr lang="en"/>
              <a:t>One might ask if it's possible to write the best possible compression algorithm, and if so, what the runtime of that compression algorithm is. We'll discuss this next time, and how it connects to P=NP and computability.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5">
                                            <p:txEl>
                                              <p:pRg end="0" st="0"/>
                                            </p:txEl>
                                          </p:spTgt>
                                        </p:tgtEl>
                                        <p:attrNameLst>
                                          <p:attrName>style.visibility</p:attrName>
                                        </p:attrNameLst>
                                      </p:cBhvr>
                                      <p:to>
                                        <p:strVal val="visible"/>
                                      </p:to>
                                    </p:set>
                                    <p:animEffect filter="fade" transition="in">
                                      <p:cBhvr>
                                        <p:cTn dur="1000"/>
                                        <p:tgtEl>
                                          <p:spTgt spid="1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5">
                                            <p:txEl>
                                              <p:pRg end="1" st="1"/>
                                            </p:txEl>
                                          </p:spTgt>
                                        </p:tgtEl>
                                        <p:attrNameLst>
                                          <p:attrName>style.visibility</p:attrName>
                                        </p:attrNameLst>
                                      </p:cBhvr>
                                      <p:to>
                                        <p:strVal val="visible"/>
                                      </p:to>
                                    </p:set>
                                    <p:animEffect filter="fade" transition="in">
                                      <p:cBhvr>
                                        <p:cTn dur="1000"/>
                                        <p:tgtEl>
                                          <p:spTgt spid="1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5">
                                            <p:txEl>
                                              <p:pRg end="2" st="2"/>
                                            </p:txEl>
                                          </p:spTgt>
                                        </p:tgtEl>
                                        <p:attrNameLst>
                                          <p:attrName>style.visibility</p:attrName>
                                        </p:attrNameLst>
                                      </p:cBhvr>
                                      <p:to>
                                        <p:strVal val="visible"/>
                                      </p:to>
                                    </p:set>
                                    <p:animEffect filter="fade" transition="in">
                                      <p:cBhvr>
                                        <p:cTn dur="1000"/>
                                        <p:tgtEl>
                                          <p:spTgt spid="1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5">
                                            <p:txEl>
                                              <p:pRg end="3" st="3"/>
                                            </p:txEl>
                                          </p:spTgt>
                                        </p:tgtEl>
                                        <p:attrNameLst>
                                          <p:attrName>style.visibility</p:attrName>
                                        </p:attrNameLst>
                                      </p:cBhvr>
                                      <p:to>
                                        <p:strVal val="visible"/>
                                      </p:to>
                                    </p:set>
                                    <p:animEffect filter="fade" transition="in">
                                      <p:cBhvr>
                                        <p:cTn dur="1000"/>
                                        <p:tgtEl>
                                          <p:spTgt spid="11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90"/>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38, CS61B, </a:t>
            </a:r>
            <a:r>
              <a:rPr lang="en"/>
              <a:t>Spring 2024</a:t>
            </a:r>
            <a:endParaRPr/>
          </a:p>
        </p:txBody>
      </p:sp>
      <p:sp>
        <p:nvSpPr>
          <p:cNvPr id="1141" name="Google Shape;1141;p90"/>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Today’s Goal: Compression</a:t>
            </a:r>
            <a:endParaRPr>
              <a:solidFill>
                <a:schemeClr val="dk2"/>
              </a:solidFill>
            </a:endParaRPr>
          </a:p>
          <a:p>
            <a:pPr indent="0" lvl="0" marL="0" rtl="0" algn="l">
              <a:spcBef>
                <a:spcPts val="600"/>
              </a:spcBef>
              <a:spcAft>
                <a:spcPts val="0"/>
              </a:spcAft>
              <a:buNone/>
            </a:pPr>
            <a:r>
              <a:rPr lang="en">
                <a:solidFill>
                  <a:schemeClr val="dk2"/>
                </a:solidFill>
              </a:rPr>
              <a:t>Information Theory</a:t>
            </a:r>
            <a:endParaRPr>
              <a:solidFill>
                <a:schemeClr val="dk2"/>
              </a:solidFill>
            </a:endParaRPr>
          </a:p>
          <a:p>
            <a:pPr indent="0" lvl="0" marL="0" rtl="0" algn="l">
              <a:spcBef>
                <a:spcPts val="600"/>
              </a:spcBef>
              <a:spcAft>
                <a:spcPts val="0"/>
              </a:spcAft>
              <a:buNone/>
            </a:pPr>
            <a:r>
              <a:rPr lang="en">
                <a:solidFill>
                  <a:schemeClr val="dk2"/>
                </a:solidFill>
              </a:rPr>
              <a:t>Prefix Free Codes</a:t>
            </a:r>
            <a:endParaRPr>
              <a:solidFill>
                <a:schemeClr val="dk2"/>
              </a:solidFill>
            </a:endParaRPr>
          </a:p>
          <a:p>
            <a:pPr indent="0" lvl="0" marL="0" rtl="0" algn="l">
              <a:spcBef>
                <a:spcPts val="600"/>
              </a:spcBef>
              <a:spcAft>
                <a:spcPts val="0"/>
              </a:spcAft>
              <a:buNone/>
            </a:pPr>
            <a:r>
              <a:rPr lang="en">
                <a:solidFill>
                  <a:schemeClr val="dk2"/>
                </a:solidFill>
              </a:rPr>
              <a:t>Shannon Fano Codes</a:t>
            </a:r>
            <a:endParaRPr>
              <a:solidFill>
                <a:schemeClr val="dk2"/>
              </a:solidFill>
            </a:endParaRPr>
          </a:p>
          <a:p>
            <a:pPr indent="0" lvl="0" marL="0" rtl="0" algn="l">
              <a:spcBef>
                <a:spcPts val="600"/>
              </a:spcBef>
              <a:spcAft>
                <a:spcPts val="0"/>
              </a:spcAft>
              <a:buNone/>
            </a:pPr>
            <a:r>
              <a:rPr lang="en">
                <a:solidFill>
                  <a:schemeClr val="dk2"/>
                </a:solidFill>
              </a:rPr>
              <a:t>Huffman Coding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Core Idea</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Data Structures for Huffman Coding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Huffman Coding in Practice</a:t>
            </a:r>
            <a:endParaRPr>
              <a:solidFill>
                <a:schemeClr val="dk2"/>
              </a:solidFill>
            </a:endParaRPr>
          </a:p>
          <a:p>
            <a:pPr indent="0" lvl="0" marL="0" rtl="0" algn="l">
              <a:spcBef>
                <a:spcPts val="600"/>
              </a:spcBef>
              <a:spcAft>
                <a:spcPts val="0"/>
              </a:spcAft>
              <a:buNone/>
            </a:pPr>
            <a:r>
              <a:rPr lang="en">
                <a:solidFill>
                  <a:schemeClr val="dk2"/>
                </a:solidFill>
              </a:rPr>
              <a:t>Compression Theory</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Compression Ratios</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LZW Style Compression (Extra)</a:t>
            </a:r>
            <a:endParaRPr b="1">
              <a:solidFill>
                <a:schemeClr val="accent3"/>
              </a:solidFill>
              <a:latin typeface="Roboto"/>
              <a:ea typeface="Roboto"/>
              <a:cs typeface="Roboto"/>
              <a:sym typeface="Roboto"/>
            </a:endParaRPr>
          </a:p>
        </p:txBody>
      </p:sp>
      <p:sp>
        <p:nvSpPr>
          <p:cNvPr id="1142" name="Google Shape;1142;p90"/>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LZW Style Compression (Extra)</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9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Thought Experiment</a:t>
            </a:r>
            <a:endParaRPr/>
          </a:p>
        </p:txBody>
      </p:sp>
      <p:sp>
        <p:nvSpPr>
          <p:cNvPr id="1148" name="Google Shape;1148;p9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might we compress the following bitstreams (underlines for emphasis only)?</a:t>
            </a:r>
            <a:endParaRPr/>
          </a:p>
          <a:p>
            <a:pPr indent="-342900" lvl="0" marL="457200" rtl="0" algn="l">
              <a:spcBef>
                <a:spcPts val="600"/>
              </a:spcBef>
              <a:spcAft>
                <a:spcPts val="0"/>
              </a:spcAft>
              <a:buSzPts val="1800"/>
              <a:buChar char="●"/>
            </a:pPr>
            <a:r>
              <a:rPr lang="en"/>
              <a:t>B=”a</a:t>
            </a:r>
            <a:r>
              <a:rPr lang="en" u="sng"/>
              <a:t>ab</a:t>
            </a:r>
            <a:r>
              <a:rPr lang="en"/>
              <a:t>abc</a:t>
            </a:r>
            <a:r>
              <a:rPr lang="en" u="sng"/>
              <a:t>abcd</a:t>
            </a:r>
            <a:r>
              <a:rPr lang="en"/>
              <a:t>abcde</a:t>
            </a:r>
            <a:r>
              <a:rPr lang="en" u="sng"/>
              <a:t>abcdef</a:t>
            </a:r>
            <a:r>
              <a:rPr lang="en"/>
              <a:t>abcdefg</a:t>
            </a:r>
            <a:r>
              <a:rPr lang="en" u="sng"/>
              <a:t>abcdefgh</a:t>
            </a:r>
            <a:r>
              <a:rPr lang="en"/>
              <a:t>”?</a:t>
            </a:r>
            <a:endParaRPr/>
          </a:p>
          <a:p>
            <a:pPr indent="-342900" lvl="0" marL="457200" rtl="0" algn="l">
              <a:spcBef>
                <a:spcPts val="0"/>
              </a:spcBef>
              <a:spcAft>
                <a:spcPts val="0"/>
              </a:spcAft>
              <a:buSzPts val="1800"/>
              <a:buChar char="●"/>
            </a:pPr>
            <a:r>
              <a:rPr lang="en"/>
              <a:t>B=”abababababababababababababababab”? </a:t>
            </a:r>
            <a:endParaRPr/>
          </a:p>
          <a:p>
            <a:pPr indent="-342900" lvl="0" marL="457200" rtl="0" algn="l">
              <a:spcBef>
                <a:spcPts val="0"/>
              </a:spcBef>
              <a:spcAft>
                <a:spcPts val="0"/>
              </a:spcAft>
              <a:buSzPts val="1800"/>
              <a:buChar char="●"/>
            </a:pPr>
            <a:r>
              <a:rPr lang="en"/>
              <a:t>B=”aaaaaaaaaaaaaaaaaaaaaaaaaaaaaaaaa”?</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9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LZW Approach</a:t>
            </a:r>
            <a:endParaRPr/>
          </a:p>
        </p:txBody>
      </p:sp>
      <p:sp>
        <p:nvSpPr>
          <p:cNvPr id="1154" name="Google Shape;1154;p9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 idea: Each </a:t>
            </a:r>
            <a:r>
              <a:rPr b="1" i="1" lang="en"/>
              <a:t>codeword</a:t>
            </a:r>
            <a:r>
              <a:rPr lang="en"/>
              <a:t> represents multiple symbols.</a:t>
            </a:r>
            <a:endParaRPr/>
          </a:p>
          <a:p>
            <a:pPr indent="-342900" lvl="0" marL="457200" rtl="0" algn="l">
              <a:spcBef>
                <a:spcPts val="600"/>
              </a:spcBef>
              <a:spcAft>
                <a:spcPts val="0"/>
              </a:spcAft>
              <a:buSzPts val="1800"/>
              <a:buChar char="●"/>
            </a:pPr>
            <a:r>
              <a:rPr lang="en"/>
              <a:t>Start with ‘trivial’ codeword table where each codeword corresponds to one ASCII symbol.</a:t>
            </a:r>
            <a:endParaRPr/>
          </a:p>
          <a:p>
            <a:pPr indent="-342900" lvl="0" marL="457200" rtl="0" algn="l">
              <a:spcBef>
                <a:spcPts val="0"/>
              </a:spcBef>
              <a:spcAft>
                <a:spcPts val="0"/>
              </a:spcAft>
              <a:buSzPts val="1800"/>
              <a:buChar char="●"/>
            </a:pPr>
            <a:r>
              <a:rPr lang="en"/>
              <a:t>Every time a codeword X is used, record a new codeword Y corresponding to X concatenated with the next symbol.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Demo Example: </a:t>
            </a:r>
            <a:r>
              <a:rPr lang="en" u="sng">
                <a:solidFill>
                  <a:schemeClr val="hlink"/>
                </a:solidFill>
                <a:hlinkClick r:id="rId3"/>
              </a:rPr>
              <a:t>http://goo.gl/68Dncw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05" name="Shape 205"/>
        <p:cNvGrpSpPr/>
        <p:nvPr/>
      </p:nvGrpSpPr>
      <p:grpSpPr>
        <a:xfrm>
          <a:off x="0" y="0"/>
          <a:ext cx="0" cy="0"/>
          <a:chOff x="0" y="0"/>
          <a:chExt cx="0" cy="0"/>
        </a:xfrm>
      </p:grpSpPr>
      <p:sp>
        <p:nvSpPr>
          <p:cNvPr id="206" name="Google Shape;206;p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6500"/>
              <a:t>BXX ONHP WTP</a:t>
            </a:r>
            <a:endParaRPr sz="6500"/>
          </a:p>
        </p:txBody>
      </p:sp>
      <p:sp>
        <p:nvSpPr>
          <p:cNvPr id="207" name="Google Shape;207;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Memorize a 10-Character String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9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LZW</a:t>
            </a:r>
            <a:endParaRPr/>
          </a:p>
        </p:txBody>
      </p:sp>
      <p:sp>
        <p:nvSpPr>
          <p:cNvPr id="1160" name="Google Shape;1160;p9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Named for inventors Limpel, Ziv, Welch.</a:t>
            </a:r>
            <a:endParaRPr/>
          </a:p>
          <a:p>
            <a:pPr indent="-342900" lvl="0" marL="457200" rtl="0" algn="l">
              <a:spcBef>
                <a:spcPts val="600"/>
              </a:spcBef>
              <a:spcAft>
                <a:spcPts val="0"/>
              </a:spcAft>
              <a:buSzPts val="1800"/>
              <a:buChar char="●"/>
            </a:pPr>
            <a:r>
              <a:rPr lang="en"/>
              <a:t>Related algorithm used as a component in many compression tools, including .gif files, .zip files, and more.</a:t>
            </a:r>
            <a:endParaRPr/>
          </a:p>
          <a:p>
            <a:pPr indent="-342900" lvl="0" marL="457200" rtl="0" algn="l">
              <a:spcBef>
                <a:spcPts val="0"/>
              </a:spcBef>
              <a:spcAft>
                <a:spcPts val="0"/>
              </a:spcAft>
              <a:buSzPts val="1800"/>
              <a:buChar char="●"/>
            </a:pPr>
            <a:r>
              <a:rPr lang="en"/>
              <a:t>Once a hated algorithm because of attempts to enforce licensing fees. Patent expired in 2003.</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Our version in lecture is simplified, for example:</a:t>
            </a:r>
            <a:endParaRPr/>
          </a:p>
          <a:p>
            <a:pPr indent="-342900" lvl="0" marL="457200" rtl="0" algn="l">
              <a:spcBef>
                <a:spcPts val="600"/>
              </a:spcBef>
              <a:spcAft>
                <a:spcPts val="0"/>
              </a:spcAft>
              <a:buSzPts val="1800"/>
              <a:buChar char="●"/>
            </a:pPr>
            <a:r>
              <a:rPr lang="en"/>
              <a:t>Assumed inputs were ≤ 0x7f (7 bit input) and also provided 8 bit outputs (real LZW can have variable length outputs).</a:t>
            </a:r>
            <a:endParaRPr/>
          </a:p>
          <a:p>
            <a:pPr indent="-342900" lvl="0" marL="457200" rtl="0" algn="l">
              <a:spcBef>
                <a:spcPts val="0"/>
              </a:spcBef>
              <a:spcAft>
                <a:spcPts val="0"/>
              </a:spcAft>
              <a:buSzPts val="1800"/>
              <a:buChar char="●"/>
            </a:pPr>
            <a:r>
              <a:rPr lang="en"/>
              <a:t>Didn’t say what happens when table is full (many variants exist).</a:t>
            </a:r>
            <a:endParaRPr/>
          </a:p>
        </p:txBody>
      </p:sp>
      <p:pic>
        <p:nvPicPr>
          <p:cNvPr id="1161" name="Google Shape;1161;p93"/>
          <p:cNvPicPr preferRelativeResize="0"/>
          <p:nvPr/>
        </p:nvPicPr>
        <p:blipFill>
          <a:blip r:embed="rId3">
            <a:alphaModFix/>
          </a:blip>
          <a:stretch>
            <a:fillRect/>
          </a:stretch>
        </p:blipFill>
        <p:spPr>
          <a:xfrm>
            <a:off x="7160100" y="152400"/>
            <a:ext cx="1743075" cy="10096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9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LZW</a:t>
            </a:r>
            <a:endParaRPr/>
          </a:p>
        </p:txBody>
      </p:sp>
      <p:sp>
        <p:nvSpPr>
          <p:cNvPr id="1167" name="Google Shape;1167;p9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Neat fact: You don’t have to send the codeword table along with the compressed bitstream.</a:t>
            </a:r>
            <a:endParaRPr/>
          </a:p>
          <a:p>
            <a:pPr indent="-342900" lvl="0" marL="457200" rtl="0" algn="l">
              <a:spcBef>
                <a:spcPts val="600"/>
              </a:spcBef>
              <a:spcAft>
                <a:spcPts val="0"/>
              </a:spcAft>
              <a:buSzPts val="1800"/>
              <a:buChar char="●"/>
            </a:pPr>
            <a:r>
              <a:rPr lang="en"/>
              <a:t>Possible to reconstruct codeword table from C(B) alone.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LZW decompression example:</a:t>
            </a:r>
            <a:endParaRPr/>
          </a:p>
          <a:p>
            <a:pPr indent="0" lvl="0" marL="0" rtl="0" algn="l">
              <a:spcBef>
                <a:spcPts val="600"/>
              </a:spcBef>
              <a:spcAft>
                <a:spcPts val="0"/>
              </a:spcAft>
              <a:buNone/>
            </a:pPr>
            <a:r>
              <a:rPr lang="en" u="sng">
                <a:solidFill>
                  <a:schemeClr val="hlink"/>
                </a:solidFill>
                <a:hlinkClick r:id="rId3"/>
              </a:rPr>
              <a:t>http://goo.gl/fdYU9C</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11" name="Shape 211"/>
        <p:cNvGrpSpPr/>
        <p:nvPr/>
      </p:nvGrpSpPr>
      <p:grpSpPr>
        <a:xfrm>
          <a:off x="0" y="0"/>
          <a:ext cx="0" cy="0"/>
          <a:chOff x="0" y="0"/>
          <a:chExt cx="0" cy="0"/>
        </a:xfrm>
      </p:grpSpPr>
      <p:sp>
        <p:nvSpPr>
          <p:cNvPr id="212" name="Google Shape;212;p3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t/>
            </a:r>
            <a:endParaRPr sz="6500"/>
          </a:p>
        </p:txBody>
      </p:sp>
      <p:sp>
        <p:nvSpPr>
          <p:cNvPr id="213" name="Google Shape;213;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Memorize a String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17" name="Shape 217"/>
        <p:cNvGrpSpPr/>
        <p:nvPr/>
      </p:nvGrpSpPr>
      <p:grpSpPr>
        <a:xfrm>
          <a:off x="0" y="0"/>
          <a:ext cx="0" cy="0"/>
          <a:chOff x="0" y="0"/>
          <a:chExt cx="0" cy="0"/>
        </a:xfrm>
      </p:grpSpPr>
      <p:sp>
        <p:nvSpPr>
          <p:cNvPr id="218" name="Google Shape;218;p3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4700">
                <a:latin typeface="Consolas"/>
                <a:ea typeface="Consolas"/>
                <a:cs typeface="Consolas"/>
                <a:sym typeface="Consolas"/>
              </a:rPr>
              <a:t>ONE A POEM A RAVEN MIDNIGHTS SO DREARY TIRED AND WEARY</a:t>
            </a:r>
            <a:endParaRPr sz="4700">
              <a:latin typeface="Consolas"/>
              <a:ea typeface="Consolas"/>
              <a:cs typeface="Consolas"/>
              <a:sym typeface="Consolas"/>
            </a:endParaRPr>
          </a:p>
        </p:txBody>
      </p:sp>
      <p:sp>
        <p:nvSpPr>
          <p:cNvPr id="219" name="Google Shape;219;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Memorize a 4</a:t>
            </a:r>
            <a:r>
              <a:rPr lang="en"/>
              <a:t>7</a:t>
            </a:r>
            <a:r>
              <a:rPr lang="en"/>
              <a:t>-Character String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