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5143500" cx="9144000"/>
  <p:notesSz cx="6858000" cy="9144000"/>
  <p:embeddedFontLst>
    <p:embeddedFont>
      <p:font typeface="Roboto Medium"/>
      <p:regular r:id="rId73"/>
      <p:bold r:id="rId74"/>
      <p:italic r:id="rId75"/>
      <p:boldItalic r:id="rId76"/>
    </p:embeddedFont>
    <p:embeddedFont>
      <p:font typeface="Roboto"/>
      <p:regular r:id="rId77"/>
      <p:bold r:id="rId78"/>
      <p:italic r:id="rId79"/>
      <p:boldItalic r:id="rId80"/>
    </p:embeddedFont>
    <p:embeddedFont>
      <p:font typeface="Roboto Light"/>
      <p:regular r:id="rId81"/>
      <p:bold r:id="rId82"/>
      <p:italic r:id="rId83"/>
      <p:boldItalic r:id="rId84"/>
    </p:embeddedFont>
    <p:embeddedFont>
      <p:font typeface="JetBrains Mono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Light-boldItalic.fntdata"/><Relationship Id="rId83" Type="http://schemas.openxmlformats.org/officeDocument/2006/relationships/font" Target="fonts/RobotoLight-italic.fntdata"/><Relationship Id="rId42" Type="http://schemas.openxmlformats.org/officeDocument/2006/relationships/slide" Target="slides/slide38.xml"/><Relationship Id="rId86" Type="http://schemas.openxmlformats.org/officeDocument/2006/relationships/font" Target="fonts/JetBrainsMono-bold.fntdata"/><Relationship Id="rId41" Type="http://schemas.openxmlformats.org/officeDocument/2006/relationships/slide" Target="slides/slide37.xml"/><Relationship Id="rId85" Type="http://schemas.openxmlformats.org/officeDocument/2006/relationships/font" Target="fonts/JetBrainsMono-regular.fntdata"/><Relationship Id="rId44" Type="http://schemas.openxmlformats.org/officeDocument/2006/relationships/slide" Target="slides/slide40.xml"/><Relationship Id="rId88" Type="http://schemas.openxmlformats.org/officeDocument/2006/relationships/font" Target="fonts/JetBrainsMono-boldItalic.fntdata"/><Relationship Id="rId43" Type="http://schemas.openxmlformats.org/officeDocument/2006/relationships/slide" Target="slides/slide39.xml"/><Relationship Id="rId87" Type="http://schemas.openxmlformats.org/officeDocument/2006/relationships/font" Target="fonts/JetBrainsMono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-boldItalic.fntdata"/><Relationship Id="rId82" Type="http://schemas.openxmlformats.org/officeDocument/2006/relationships/font" Target="fonts/RobotoLight-bold.fntdata"/><Relationship Id="rId81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Medium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RobotoMedium-italic.fntdata"/><Relationship Id="rId30" Type="http://schemas.openxmlformats.org/officeDocument/2006/relationships/slide" Target="slides/slide26.xml"/><Relationship Id="rId74" Type="http://schemas.openxmlformats.org/officeDocument/2006/relationships/font" Target="fonts/RobotoMedium-bold.fntdata"/><Relationship Id="rId33" Type="http://schemas.openxmlformats.org/officeDocument/2006/relationships/slide" Target="slides/slide29.xml"/><Relationship Id="rId77" Type="http://schemas.openxmlformats.org/officeDocument/2006/relationships/font" Target="fonts/Roboto-regular.fntdata"/><Relationship Id="rId32" Type="http://schemas.openxmlformats.org/officeDocument/2006/relationships/slide" Target="slides/slide28.xml"/><Relationship Id="rId76" Type="http://schemas.openxmlformats.org/officeDocument/2006/relationships/font" Target="fonts/RobotoMedium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-italic.fntdata"/><Relationship Id="rId34" Type="http://schemas.openxmlformats.org/officeDocument/2006/relationships/slide" Target="slides/slide30.xml"/><Relationship Id="rId78" Type="http://schemas.openxmlformats.org/officeDocument/2006/relationships/font" Target="fonts/Roboto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oFpV0CSDwt1snSLLQMH_mY4DV00tV6ychNtLHS1vFSvlL3w/viewform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iq.codeus.net/static/media/userpics/piq_257076_400x400.png" TargetMode="External"/><Relationship Id="rId3" Type="http://schemas.openxmlformats.org/officeDocument/2006/relationships/hyperlink" Target="http://img.time2draw.com/2016/02/How-to-Draw-Squid-Sea-Animal-final-step-215x382.png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c508e92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4c508e9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ce79706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ce7970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ce7970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ce79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01c7e61a5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01c7e61a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ce7970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ce79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6a35c855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6a35c8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ce7970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ce79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01c7e61a5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01c7e61a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ce79706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ce797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e79706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e797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ce79706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ce797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1c7e61a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1c7e6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9ce79706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9ce797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16a35c855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16a35c8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ce7970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ce79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6a35c855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6a35c8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16a35c855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16a35c8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01c7e61a5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01c7e61a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743cbacd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743c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9ce79706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9ce7970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5bda13e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5bda1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5d63f7b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c5d63f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7970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ce79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01c7e61a5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01c7e61a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9ce79706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9ce797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743cbacd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0743cba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9ce7970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9ce797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9ce79706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9ce797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https://docs.google.com/forms/d/e/1FAIpQLSdoFpV0CSDwt1snSLLQMH_mY4DV00tV6ychNtLHS1vFSvlL3w/viewform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ce7970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ce797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01c7e61a5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01c7e61a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9ce79706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9ce79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16a35c855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16a35c8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16a35c855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16a35c8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ce79706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ce797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16a35c85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16a35c8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16a35c855_0_1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16a35c85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316a35c855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316a35c8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6a35c855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6a35c8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9ce79706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9ce797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9ce79706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9ce797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f01c7e61a5_0_2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f01c7e61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9ce79706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9ce797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16a35c855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316a35c8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6a35c855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6a35c85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16a35c85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16a35c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316a35c855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316a35c8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16a35c855_0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316a35c85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316a35c855_0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316a35c8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16a35c855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16a35c85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9ce79706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9ce797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9ce79706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9ce797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9ce79706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9ce797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01c7e61a5_0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01c7e61a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9ce79706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9ce797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http://piq.codeus.net/static/media/userpics/piq_257076_400x400.png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http://img.time2draw.com/2016/02/How-to-Draw-Squid-Sea-Animal-final-step-215x382.png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c5d63f7bc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c5d63f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6a35c855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16a35c8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5d63f7b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5d63f7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5d63f7bc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5d63f7b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c5d63f7b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c5d63f7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b2f2cb6ac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b2f2cb6a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f01c7e61a5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f01c7e61a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5816e3f5b8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5816e3f5b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f01c7e61a5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f01c7e61a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0a346f2bf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0a346f2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a346f2b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a346f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16a35c855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16a35c8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ce797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ce797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ce7970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ce797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ordnet.princeton.edu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hkn.eecs.berkeley.edu/examfiles/cs61b_sp17_mt1.pdf" TargetMode="External"/><Relationship Id="rId4" Type="http://schemas.openxmlformats.org/officeDocument/2006/relationships/hyperlink" Target="https://docs.google.com/presentation/d/1iqgV3yttGp8VxfIhJzTT7DMHv8LZ78SFMvklO8z58rI/edit#slide=id.g1f01c7e61a5_1_40" TargetMode="External"/><Relationship Id="rId5" Type="http://schemas.openxmlformats.org/officeDocument/2006/relationships/hyperlink" Target="https://www.youtube.com/watch?v=0ICWVnoFUTM" TargetMode="External"/><Relationship Id="rId6" Type="http://schemas.openxmlformats.org/officeDocument/2006/relationships/hyperlink" Target="https://www.youtube.com/watch?v=OMaWI41pcxo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Interface and Implementation Inheritance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8 (Inheritance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25" y="592700"/>
            <a:ext cx="1320775" cy="130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346" y="622046"/>
            <a:ext cx="1320775" cy="1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167" y="677397"/>
            <a:ext cx="1247145" cy="1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 in Java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method </a:t>
            </a:r>
            <a:r>
              <a:rPr b="1" lang="en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32650" y="1461900"/>
            <a:ext cx="8373000" cy="22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655800" y="3827200"/>
            <a:ext cx="5726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Possible solution: Copy-paste the same method body into two methods with different signatures.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virtually identical. Aesthetically gross.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</a:t>
            </a:r>
            <a:r>
              <a:rPr b="1" lang="en"/>
              <a:t>maintain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Hypernyms and Hyponyms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 and Hyponyms</a:t>
            </a:r>
            <a:endParaRPr/>
          </a:p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2515500" y="180575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Washing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 Brush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before a bath.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3. Talk to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a calm voice.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 Use dog shampoo.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7. Reward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 and Hyponym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“dog”: Hypernym of “poodle”, “malamute”, “</a:t>
            </a:r>
            <a:r>
              <a:rPr lang="en"/>
              <a:t>dachshund</a:t>
            </a:r>
            <a:r>
              <a:rPr lang="en"/>
              <a:t>”,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“poodle”: Hyponym of “dog”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Hypernyms and hyponyms comprise a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dog “is-a” canine.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canine “is-a” carnivore.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carnivore “is-an” animal.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6380275" y="2596300"/>
            <a:ext cx="984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5073750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7391405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5694925" y="3516475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78522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8"/>
          <p:cNvCxnSpPr>
            <a:stCxn id="264" idx="2"/>
            <a:endCxn id="265" idx="0"/>
          </p:cNvCxnSpPr>
          <p:nvPr/>
        </p:nvCxnSpPr>
        <p:spPr>
          <a:xfrm flipH="1">
            <a:off x="5764075" y="2913700"/>
            <a:ext cx="11085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8"/>
          <p:cNvCxnSpPr>
            <a:stCxn id="264" idx="2"/>
            <a:endCxn id="266" idx="0"/>
          </p:cNvCxnSpPr>
          <p:nvPr/>
        </p:nvCxnSpPr>
        <p:spPr>
          <a:xfrm>
            <a:off x="6872575" y="2913700"/>
            <a:ext cx="12090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8"/>
          <p:cNvCxnSpPr>
            <a:stCxn id="264" idx="2"/>
            <a:endCxn id="267" idx="0"/>
          </p:cNvCxnSpPr>
          <p:nvPr/>
        </p:nvCxnSpPr>
        <p:spPr>
          <a:xfrm>
            <a:off x="6872575" y="2913700"/>
            <a:ext cx="0" cy="60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>
            <a:stCxn id="267" idx="2"/>
            <a:endCxn id="268" idx="0"/>
          </p:cNvCxnSpPr>
          <p:nvPr/>
        </p:nvCxnSpPr>
        <p:spPr>
          <a:xfrm>
            <a:off x="6872575" y="3833875"/>
            <a:ext cx="1470300" cy="14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8"/>
          <p:cNvSpPr/>
          <p:nvPr/>
        </p:nvSpPr>
        <p:spPr>
          <a:xfrm>
            <a:off x="4943850" y="3995350"/>
            <a:ext cx="18783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8"/>
          <p:cNvCxnSpPr>
            <a:stCxn id="267" idx="2"/>
            <a:endCxn id="273" idx="0"/>
          </p:cNvCxnSpPr>
          <p:nvPr/>
        </p:nvCxnSpPr>
        <p:spPr>
          <a:xfrm flipH="1">
            <a:off x="5882875" y="3833875"/>
            <a:ext cx="989700" cy="16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8"/>
          <p:cNvSpPr/>
          <p:nvPr/>
        </p:nvSpPr>
        <p:spPr>
          <a:xfrm>
            <a:off x="5160166" y="4592916"/>
            <a:ext cx="1452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8"/>
          <p:cNvCxnSpPr>
            <a:stCxn id="273" idx="2"/>
            <a:endCxn id="275" idx="0"/>
          </p:cNvCxnSpPr>
          <p:nvPr/>
        </p:nvCxnSpPr>
        <p:spPr>
          <a:xfrm>
            <a:off x="5883000" y="4328350"/>
            <a:ext cx="3300" cy="26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and Implements Keywords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Implements Keywords</a:t>
            </a:r>
            <a:endParaRPr/>
          </a:p>
        </p:txBody>
      </p:sp>
      <p:sp>
        <p:nvSpPr>
          <p:cNvPr id="283" name="Google Shape;283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Hyponymic Relationships in Java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is a hypernym of SLList and AList.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Expressing this in Java is a two-step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Define a reference type for our hypernym (List61B.java).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5973175" y="3365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7395025" y="4058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0"/>
          <p:cNvCxnSpPr>
            <a:stCxn id="290" idx="2"/>
            <a:endCxn id="291" idx="0"/>
          </p:cNvCxnSpPr>
          <p:nvPr/>
        </p:nvCxnSpPr>
        <p:spPr>
          <a:xfrm>
            <a:off x="7150825" y="3683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0"/>
          <p:cNvSpPr/>
          <p:nvPr/>
        </p:nvSpPr>
        <p:spPr>
          <a:xfrm>
            <a:off x="5935350" y="4058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40"/>
          <p:cNvCxnSpPr>
            <a:stCxn id="290" idx="2"/>
            <a:endCxn id="293" idx="0"/>
          </p:cNvCxnSpPr>
          <p:nvPr/>
        </p:nvCxnSpPr>
        <p:spPr>
          <a:xfrm flipH="1">
            <a:off x="6454225" y="3683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107050" y="402200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42900" y="1903425"/>
            <a:ext cx="8373000" cy="30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473250" y="170452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721600" y="3409175"/>
            <a:ext cx="3171000" cy="16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Desire for Generality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Desire for Generality</a:t>
            </a:r>
            <a:endParaRPr/>
          </a:p>
        </p:txBody>
      </p:sp>
      <p:sp>
        <p:nvSpPr>
          <p:cNvPr id="157" name="Google Shape;157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07050" y="402200"/>
            <a:ext cx="85206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43"/>
          <p:cNvCxnSpPr>
            <a:stCxn id="319" idx="2"/>
            <a:endCxn id="320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107050" y="402200"/>
            <a:ext cx="85206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44"/>
          <p:cNvCxnSpPr>
            <a:stCxn id="330" idx="2"/>
            <a:endCxn id="331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4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44"/>
          <p:cNvCxnSpPr>
            <a:stCxn id="330" idx="2"/>
            <a:endCxn id="333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WordUtils.java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45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5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5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5"/>
          <p:cNvSpPr txBox="1"/>
          <p:nvPr/>
        </p:nvSpPr>
        <p:spPr>
          <a:xfrm>
            <a:off x="4596900" y="3734075"/>
            <a:ext cx="4470900" cy="13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"egg"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"boyz"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46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6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SLList.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47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7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AList.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0" name="Google Shape;370;p47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7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vs. Overloading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vs. Overloading</a:t>
            </a:r>
            <a:endParaRPr/>
          </a:p>
        </p:txBody>
      </p:sp>
      <p:sp>
        <p:nvSpPr>
          <p:cNvPr id="378" name="Google Shape;378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342900" y="3011675"/>
            <a:ext cx="8373000" cy="131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42900" y="1598625"/>
            <a:ext cx="8373000" cy="117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2470050" y="4324775"/>
            <a:ext cx="424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20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vs. Overloading</a:t>
            </a:r>
            <a:endParaRPr/>
          </a:p>
        </p:txBody>
      </p:sp>
      <p:grpSp>
        <p:nvGrpSpPr>
          <p:cNvPr id="393" name="Google Shape;393;p50"/>
          <p:cNvGrpSpPr/>
          <p:nvPr/>
        </p:nvGrpSpPr>
        <p:grpSpPr>
          <a:xfrm>
            <a:off x="4472100" y="2062380"/>
            <a:ext cx="4578000" cy="1448355"/>
            <a:chOff x="17725" y="2247825"/>
            <a:chExt cx="4578000" cy="1448355"/>
          </a:xfrm>
        </p:grpSpPr>
        <p:sp>
          <p:nvSpPr>
            <p:cNvPr id="394" name="Google Shape;394;p50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x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50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50"/>
          <p:cNvGrpSpPr/>
          <p:nvPr/>
        </p:nvGrpSpPr>
        <p:grpSpPr>
          <a:xfrm>
            <a:off x="131600" y="2124150"/>
            <a:ext cx="4264200" cy="2938600"/>
            <a:chOff x="131600" y="2124150"/>
            <a:chExt cx="4264200" cy="2938600"/>
          </a:xfrm>
        </p:grpSpPr>
        <p:sp>
          <p:nvSpPr>
            <p:cNvPr id="397" name="Google Shape;397;p50"/>
            <p:cNvSpPr txBox="1"/>
            <p:nvPr/>
          </p:nvSpPr>
          <p:spPr>
            <a:xfrm>
              <a:off x="386900" y="2124150"/>
              <a:ext cx="3802800" cy="103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 </a:t>
              </a:r>
              <a:r>
                <a:rPr lang="en" sz="18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en" sz="18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50"/>
            <p:cNvSpPr txBox="1"/>
            <p:nvPr/>
          </p:nvSpPr>
          <p:spPr>
            <a:xfrm>
              <a:off x="131600" y="3201850"/>
              <a:ext cx="4264200" cy="1578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Pig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System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EB2B2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59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"oink"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50"/>
            <p:cNvSpPr txBox="1"/>
            <p:nvPr/>
          </p:nvSpPr>
          <p:spPr>
            <a:xfrm>
              <a:off x="685400" y="4703650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50"/>
          <p:cNvSpPr txBox="1"/>
          <p:nvPr>
            <p:ph idx="1" type="body"/>
          </p:nvPr>
        </p:nvSpPr>
        <p:spPr>
          <a:xfrm>
            <a:off x="107050" y="402200"/>
            <a:ext cx="85206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</a:t>
            </a:r>
            <a:r>
              <a:rPr lang="en"/>
              <a:t>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</p:txBody>
      </p:sp>
      <p:grpSp>
        <p:nvGrpSpPr>
          <p:cNvPr id="401" name="Google Shape;401;p50"/>
          <p:cNvGrpSpPr/>
          <p:nvPr/>
        </p:nvGrpSpPr>
        <p:grpSpPr>
          <a:xfrm>
            <a:off x="4531000" y="3625650"/>
            <a:ext cx="4578000" cy="1409075"/>
            <a:chOff x="4531000" y="3625650"/>
            <a:chExt cx="4578000" cy="1409075"/>
          </a:xfrm>
        </p:grpSpPr>
        <p:sp>
          <p:nvSpPr>
            <p:cNvPr id="402" name="Google Shape;402;p50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Math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double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double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3" name="Google Shape;403;p50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50"/>
          <p:cNvSpPr txBox="1"/>
          <p:nvPr/>
        </p:nvSpPr>
        <p:spPr>
          <a:xfrm>
            <a:off x="107050" y="1559900"/>
            <a:ext cx="8596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with the same name but different signatures are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overloaded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/>
        </p:nvSpPr>
        <p:spPr>
          <a:xfrm>
            <a:off x="342900" y="2859275"/>
            <a:ext cx="83730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Step 2B: Adding the @Override Annotation</a:t>
            </a:r>
            <a:endParaRPr/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107050" y="402200"/>
            <a:ext cx="85206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always mark every overriding method with the </a:t>
            </a:r>
            <a:r>
              <a:rPr b="1" lang="en"/>
              <a:t>@Override</a:t>
            </a:r>
            <a:r>
              <a:rPr lang="en"/>
              <a:t> annotation.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Mark AList.java’s overriding methods with </a:t>
            </a:r>
            <a:r>
              <a:rPr b="1" lang="en"/>
              <a:t>@Override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1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51"/>
          <p:cNvCxnSpPr>
            <a:stCxn id="413" idx="2"/>
            <a:endCxn id="414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51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51"/>
          <p:cNvCxnSpPr>
            <a:stCxn id="413" idx="2"/>
            <a:endCxn id="416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b="1" lang="en"/>
              <a:t>overrides</a:t>
            </a:r>
            <a:r>
              <a:rPr lang="en"/>
              <a:t> the method.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 don’t write @Override, subclass still overrides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@Override is just an optional reminder that you’re overriding.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use @Override?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reason: Protects against typos.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void addLats(Item x)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and SLList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07050" y="402200"/>
            <a:ext cx="89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adding an additional “insert” method. Our AList and SLList classes from lecture have the following methods (exact same method signatures for both classes).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43000" y="1408800"/>
            <a:ext cx="6093000" cy="352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31050" y="2671425"/>
            <a:ext cx="4512300" cy="235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0" name="Google Shape;430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Will fail to compile otherwise.</a:t>
            </a:r>
            <a:endParaRPr/>
          </a:p>
        </p:txBody>
      </p:sp>
      <p:sp>
        <p:nvSpPr>
          <p:cNvPr id="437" name="Google Shape;437;p54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4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54"/>
          <p:cNvCxnSpPr>
            <a:stCxn id="437" idx="2"/>
            <a:endCxn id="438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4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54"/>
          <p:cNvCxnSpPr>
            <a:stCxn id="437" idx="2"/>
            <a:endCxn id="440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4"/>
          <p:cNvSpPr txBox="1"/>
          <p:nvPr/>
        </p:nvSpPr>
        <p:spPr>
          <a:xfrm>
            <a:off x="342900" y="3173325"/>
            <a:ext cx="4457100" cy="176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4"/>
          <p:cNvSpPr txBox="1"/>
          <p:nvPr/>
        </p:nvSpPr>
        <p:spPr>
          <a:xfrm>
            <a:off x="5243150" y="4165827"/>
            <a:ext cx="3518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doesn’t have a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>
                <a:solidFill>
                  <a:srgbClr val="BE0712"/>
                </a:solidFill>
              </a:rPr>
              <a:t> method,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will not compile!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4" name="Google Shape;444;p54"/>
          <p:cNvCxnSpPr/>
          <p:nvPr/>
        </p:nvCxnSpPr>
        <p:spPr>
          <a:xfrm rot="10800000">
            <a:off x="6484950" y="37298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relationships can be multi-generational.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Figure: Interfaces in white, classes in green.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talk about this in a later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451" name="Google Shape;451;p55"/>
          <p:cNvSpPr/>
          <p:nvPr/>
        </p:nvSpPr>
        <p:spPr>
          <a:xfrm>
            <a:off x="6380275" y="1910500"/>
            <a:ext cx="1541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5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5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55"/>
          <p:cNvCxnSpPr>
            <a:stCxn id="451" idx="2"/>
            <a:endCxn id="452" idx="0"/>
          </p:cNvCxnSpPr>
          <p:nvPr/>
        </p:nvCxnSpPr>
        <p:spPr>
          <a:xfrm>
            <a:off x="7150825" y="222790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5"/>
          <p:cNvCxnSpPr>
            <a:stCxn id="452" idx="2"/>
            <a:endCxn id="453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5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55"/>
          <p:cNvCxnSpPr>
            <a:stCxn id="452" idx="2"/>
            <a:endCxn id="456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Is-a-relationships</a:t>
            </a:r>
            <a:endParaRPr/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A memory box can only hold 64 bit addresses for the appropriate type.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ist</a:t>
            </a:r>
            <a:r>
              <a:rPr lang="en"/>
              <a:t> can only hold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List61B&lt;String&gt;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 is-a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, so </a:t>
            </a:r>
            <a:r>
              <a:rPr b="1"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/>
              <a:t> can hold a </a:t>
            </a:r>
            <a:r>
              <a:rPr lang="en"/>
              <a:t>reference</a:t>
            </a:r>
            <a:r>
              <a:rPr lang="en"/>
              <a:t> 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.</a:t>
            </a:r>
            <a:endParaRPr/>
          </a:p>
        </p:txBody>
      </p:sp>
      <p:sp>
        <p:nvSpPr>
          <p:cNvPr id="464" name="Google Shape;464;p56"/>
          <p:cNvSpPr txBox="1"/>
          <p:nvPr/>
        </p:nvSpPr>
        <p:spPr>
          <a:xfrm>
            <a:off x="163919" y="2025397"/>
            <a:ext cx="8373000" cy="13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WordUtils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4580850" y="25819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7" name="Google Shape;467;p56"/>
          <p:cNvSpPr txBox="1"/>
          <p:nvPr/>
        </p:nvSpPr>
        <p:spPr>
          <a:xfrm>
            <a:off x="7717475" y="35690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Allowed! An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600">
                <a:solidFill>
                  <a:schemeClr val="accent4"/>
                </a:solidFill>
              </a:rPr>
              <a:t> is a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chemeClr val="accent4"/>
                </a:solidFill>
              </a:rPr>
              <a:t>.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208920"/>
                </a:solidFill>
              </a:rPr>
              <a:t> </a:t>
            </a:r>
            <a:r>
              <a:rPr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b="1"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>
                <a:solidFill>
                  <a:srgbClr val="208920"/>
                </a:solidFill>
              </a:rPr>
              <a:t> </a:t>
            </a:r>
            <a:r>
              <a:rPr b="1"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b="1" lang="en"/>
              <a:t>.</a:t>
            </a:r>
            <a:endParaRPr/>
          </a:p>
        </p:txBody>
      </p:sp>
      <p:sp>
        <p:nvSpPr>
          <p:cNvPr id="481" name="Google Shape;481;p58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488" name="Google Shape;488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better or worse, Java also allows </a:t>
            </a:r>
            <a:r>
              <a:rPr b="1" lang="en" u="sng"/>
              <a:t>implementation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can inherit signatures AND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default </a:t>
            </a:r>
            <a:r>
              <a:rPr lang="en"/>
              <a:t>keyword to spe</a:t>
            </a:r>
            <a:r>
              <a:rPr lang="en"/>
              <a:t>cify a method </a:t>
            </a:r>
            <a:r>
              <a:rPr lang="en"/>
              <a:t>that subclasses</a:t>
            </a:r>
            <a:r>
              <a:rPr lang="en"/>
              <a:t> should inherit from an </a:t>
            </a:r>
            <a:r>
              <a:rPr b="1" lang="en"/>
              <a:t>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0" name="Google Shape;500;p61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try to write a method like we normally do in a class, we get an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"Interface methods cannot have body"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8" name="Google Shape;508;p62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62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add the default keyword, the error goes away. Now we can write a method body in the interface.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791800" y="4103075"/>
            <a:ext cx="2924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Observant viewers may note this code is very inefficient! Don’t worry about it. 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16" name="Google Shape;516;p63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23" name="Google Shape;523;p64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0" name="Google Shape;530;p65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7" name="Google Shape;537;p66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66"/>
          <p:cNvSpPr txBox="1"/>
          <p:nvPr/>
        </p:nvSpPr>
        <p:spPr>
          <a:xfrm>
            <a:off x="6272850" y="2616925"/>
            <a:ext cx="2000100" cy="62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66"/>
          <p:cNvSpPr txBox="1"/>
          <p:nvPr/>
        </p:nvSpPr>
        <p:spPr>
          <a:xfrm>
            <a:off x="6272850" y="3365350"/>
            <a:ext cx="2719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SLLists don't have a print method, but the print method still works.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default print method in the List61B interface is executed.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1" name="Google Shape;541;p66"/>
          <p:cNvCxnSpPr/>
          <p:nvPr/>
        </p:nvCxnSpPr>
        <p:spPr>
          <a:xfrm>
            <a:off x="6157500" y="475375"/>
            <a:ext cx="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 Example: print()</a:t>
            </a:r>
            <a:endParaRPr/>
          </a:p>
        </p:txBody>
      </p:sp>
      <p:sp>
        <p:nvSpPr>
          <p:cNvPr id="547" name="Google Shape;547;p67"/>
          <p:cNvSpPr txBox="1"/>
          <p:nvPr/>
        </p:nvSpPr>
        <p:spPr>
          <a:xfrm>
            <a:off x="342900" y="674275"/>
            <a:ext cx="837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3" name="Google Shape;55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AList, inefficient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554" name="Google Shape;554;p68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0" name="Google Shape;560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561" name="Google Shape;561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7" name="Google Shape;56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68" name="Google Shape;568;p70"/>
          <p:cNvSpPr txBox="1"/>
          <p:nvPr>
            <p:ph idx="1" type="body"/>
          </p:nvPr>
        </p:nvSpPr>
        <p:spPr>
          <a:xfrm>
            <a:off x="107050" y="402200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Efficient for AList, inefficient for SLList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cxnSp>
        <p:nvCxnSpPr>
          <p:cNvPr id="569" name="Google Shape;569;p70"/>
          <p:cNvCxnSpPr/>
          <p:nvPr/>
        </p:nvCxnSpPr>
        <p:spPr>
          <a:xfrm rot="10800000">
            <a:off x="4589425" y="3930125"/>
            <a:ext cx="458400" cy="264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70"/>
          <p:cNvSpPr txBox="1"/>
          <p:nvPr/>
        </p:nvSpPr>
        <p:spPr>
          <a:xfrm>
            <a:off x="5107175" y="4097075"/>
            <a:ext cx="326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has to seek all the way to the given item for SLLists.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76" name="Google Shape;576;p71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7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83" name="Google Shape;583;p72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7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example usage of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works fine.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DF6E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133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0" name="Google Shape;590;p73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7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7" name="Google Shape;597;p74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7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604" name="Google Shape;604;p75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boss doesn't know what he's doing!"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611" name="Google Shape;611;p76"/>
          <p:cNvSpPr txBox="1"/>
          <p:nvPr/>
        </p:nvSpPr>
        <p:spPr>
          <a:xfrm>
            <a:off x="342900" y="674275"/>
            <a:ext cx="579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76"/>
          <p:cNvSpPr txBox="1"/>
          <p:nvPr/>
        </p:nvSpPr>
        <p:spPr>
          <a:xfrm>
            <a:off x="6331300" y="2255875"/>
            <a:ext cx="2564700" cy="126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The boss doesn't know what he's doing!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6"/>
          <p:cNvSpPr txBox="1"/>
          <p:nvPr/>
        </p:nvSpPr>
        <p:spPr>
          <a:xfrm>
            <a:off x="6381978" y="4012675"/>
            <a:ext cx="2463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Now we're running the print method in SLList, not the print method in List61B.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620" name="Google Shape;620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like a default method, you can override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call to print() on an SLList will use this method instead of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(optional) @Override to catch typos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"/>
          <p:cNvSpPr txBox="1"/>
          <p:nvPr/>
        </p:nvSpPr>
        <p:spPr>
          <a:xfrm>
            <a:off x="342900" y="1927150"/>
            <a:ext cx="8373000" cy="314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27" name="Google Shape;627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SLList.print()</a:t>
            </a:r>
            <a:endParaRPr/>
          </a:p>
        </p:txBody>
      </p:sp>
      <p:sp>
        <p:nvSpPr>
          <p:cNvPr id="628" name="Google Shape;628;p78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SLList.print() : And this is the sensible choice. But how does it work?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635" name="Google Shape;635;p79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1" name="Google Shape;641;p8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and Dynamic Type</a:t>
            </a:r>
            <a:endParaRPr/>
          </a:p>
        </p:txBody>
      </p:sp>
      <p:sp>
        <p:nvSpPr>
          <p:cNvPr id="642" name="Google Shape;642;p8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49" name="Google Shape;649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81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1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1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81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81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1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1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81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81"/>
          <p:cNvCxnSpPr/>
          <p:nvPr/>
        </p:nvCxnSpPr>
        <p:spPr>
          <a:xfrm>
            <a:off x="268600" y="3353425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81"/>
          <p:cNvSpPr txBox="1"/>
          <p:nvPr/>
        </p:nvSpPr>
        <p:spPr>
          <a:xfrm>
            <a:off x="5580875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81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81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62" name="Google Shape;662;p81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2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cxnSp>
        <p:nvCxnSpPr>
          <p:cNvPr id="669" name="Google Shape;669;p82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2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2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82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82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2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82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2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82"/>
          <p:cNvCxnSpPr/>
          <p:nvPr/>
        </p:nvCxnSpPr>
        <p:spPr>
          <a:xfrm>
            <a:off x="268600" y="3625163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8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2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680" name="Google Shape;680;p82"/>
          <p:cNvCxnSpPr>
            <a:stCxn id="679" idx="2"/>
            <a:endCxn id="678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82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82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84" name="Google Shape;684;p82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 rot="10800000">
            <a:off x="48745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9"/>
          <p:cNvSpPr txBox="1"/>
          <p:nvPr/>
        </p:nvSpPr>
        <p:spPr>
          <a:xfrm>
            <a:off x="64552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AList instead of SLList.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83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92" name="Google Shape;692;p83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94" name="Google Shape;69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695" name="Google Shape;695;p83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83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83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83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83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83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3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>
            <a:off x="268600" y="3920517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83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83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83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3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09" name="Google Shape;709;p83"/>
          <p:cNvCxnSpPr>
            <a:stCxn id="708" idx="2"/>
            <a:endCxn id="707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83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11" name="Google Shape;711;p83"/>
          <p:cNvCxnSpPr>
            <a:stCxn id="710" idx="2"/>
            <a:endCxn id="70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83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83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83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3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23" name="Google Shape;723;p84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84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84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84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84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4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84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4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p84"/>
          <p:cNvCxnSpPr/>
          <p:nvPr/>
        </p:nvCxnSpPr>
        <p:spPr>
          <a:xfrm>
            <a:off x="268600" y="4210518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84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84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84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84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84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4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84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9" name="Google Shape;739;p84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84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1" name="Google Shape;7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4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3" name="Google Shape;743;p84"/>
          <p:cNvCxnSpPr>
            <a:stCxn id="742" idx="2"/>
            <a:endCxn id="741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84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5" name="Google Shape;745;p84"/>
          <p:cNvCxnSpPr>
            <a:stCxn id="744" idx="2"/>
            <a:endCxn id="741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84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7" name="Google Shape;747;p84"/>
          <p:cNvCxnSpPr>
            <a:stCxn id="746" idx="2"/>
            <a:endCxn id="74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84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84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4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8" name="Google Shape;74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5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58" name="Google Shape;758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59" name="Google Shape;759;p85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85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85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85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85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5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5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5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85"/>
          <p:cNvCxnSpPr/>
          <p:nvPr/>
        </p:nvCxnSpPr>
        <p:spPr>
          <a:xfrm>
            <a:off x="268600" y="4505871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5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85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85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85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5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5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5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85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85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5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779" name="Google Shape;779;p85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80" name="Google Shape;780;p85"/>
          <p:cNvCxnSpPr>
            <a:stCxn id="779" idx="2"/>
            <a:endCxn id="77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85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782" name="Google Shape;78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3" name="Google Shape;783;p85"/>
          <p:cNvCxnSpPr>
            <a:stCxn id="778" idx="0"/>
            <a:endCxn id="782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85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85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85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85"/>
          <p:cNvCxnSpPr>
            <a:stCxn id="781" idx="2"/>
            <a:endCxn id="78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8" name="Google Shape;78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For Overridden Methods</a:t>
            </a:r>
            <a:endParaRPr/>
          </a:p>
        </p:txBody>
      </p:sp>
      <p:sp>
        <p:nvSpPr>
          <p:cNvPr id="794" name="Google Shape;794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type 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if Y </a:t>
            </a:r>
            <a:r>
              <a:rPr b="1" lang="en"/>
              <a:t>overrides</a:t>
            </a:r>
            <a:r>
              <a:rPr lang="en"/>
              <a:t> the method, Y’s method is used instead.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known as “dynamic method selection”.</a:t>
            </a:r>
            <a:endParaRPr/>
          </a:p>
        </p:txBody>
      </p:sp>
      <p:cxnSp>
        <p:nvCxnSpPr>
          <p:cNvPr id="795" name="Google Shape;795;p86"/>
          <p:cNvCxnSpPr/>
          <p:nvPr/>
        </p:nvCxnSpPr>
        <p:spPr>
          <a:xfrm flipH="1">
            <a:off x="5358975" y="2199100"/>
            <a:ext cx="1246800" cy="12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86"/>
          <p:cNvSpPr txBox="1"/>
          <p:nvPr/>
        </p:nvSpPr>
        <p:spPr>
          <a:xfrm>
            <a:off x="6538150" y="1982550"/>
            <a:ext cx="235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term is a bit obscure.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97" name="Google Shape;797;p86"/>
          <p:cNvSpPr/>
          <p:nvPr/>
        </p:nvSpPr>
        <p:spPr>
          <a:xfrm>
            <a:off x="6329102" y="373270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6"/>
          <p:cNvSpPr txBox="1"/>
          <p:nvPr/>
        </p:nvSpPr>
        <p:spPr>
          <a:xfrm>
            <a:off x="6262769" y="365783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9" name="Google Shape;79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375" y="2942936"/>
            <a:ext cx="2060586" cy="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6"/>
          <p:cNvSpPr/>
          <p:nvPr/>
        </p:nvSpPr>
        <p:spPr>
          <a:xfrm>
            <a:off x="6598863" y="38543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801" name="Google Shape;801;p86"/>
          <p:cNvCxnSpPr>
            <a:stCxn id="800" idx="3"/>
            <a:endCxn id="799" idx="1"/>
          </p:cNvCxnSpPr>
          <p:nvPr/>
        </p:nvCxnSpPr>
        <p:spPr>
          <a:xfrm rot="10800000">
            <a:off x="6834363" y="3175100"/>
            <a:ext cx="24300" cy="757200"/>
          </a:xfrm>
          <a:prstGeom prst="curvedConnector5">
            <a:avLst>
              <a:gd fmla="val -979938" name="adj1"/>
              <a:gd fmla="val 39832" name="adj2"/>
              <a:gd fmla="val 1079887" name="adj3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86"/>
          <p:cNvSpPr txBox="1"/>
          <p:nvPr/>
        </p:nvSpPr>
        <p:spPr>
          <a:xfrm>
            <a:off x="6282918" y="4310231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86"/>
          <p:cNvSpPr txBox="1"/>
          <p:nvPr/>
        </p:nvSpPr>
        <p:spPr>
          <a:xfrm>
            <a:off x="7519554" y="4305507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86"/>
          <p:cNvSpPr txBox="1"/>
          <p:nvPr/>
        </p:nvSpPr>
        <p:spPr>
          <a:xfrm>
            <a:off x="6231631" y="40847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6"/>
          <p:cNvSpPr txBox="1"/>
          <p:nvPr/>
        </p:nvSpPr>
        <p:spPr>
          <a:xfrm>
            <a:off x="7316456" y="40847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86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Changes to Scope in 61B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Scope in 61B</a:t>
            </a:r>
            <a:endParaRPr/>
          </a:p>
        </p:txBody>
      </p:sp>
      <p:sp>
        <p:nvSpPr>
          <p:cNvPr id="813" name="Google Shape;813;p8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of 61B (pre-2018)</a:t>
            </a:r>
            <a:endParaRPr/>
          </a:p>
        </p:txBody>
      </p:sp>
      <p:sp>
        <p:nvSpPr>
          <p:cNvPr id="819" name="Google Shape;819;p88"/>
          <p:cNvSpPr txBox="1"/>
          <p:nvPr>
            <p:ph idx="1" type="body"/>
          </p:nvPr>
        </p:nvSpPr>
        <p:spPr>
          <a:xfrm>
            <a:off x="107050" y="402200"/>
            <a:ext cx="8520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older versions of this class, the section on Dynamic Method Selection included a tricky corner case where a subclass overloads (rather than overrides) a superclass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older versions went even deeper, showing what happens when subclasses have </a:t>
            </a:r>
            <a:r>
              <a:rPr lang="en"/>
              <a:t>variables with the same name as their superclass.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Students spent a great deal of time on something that isn’t ultimately very important. This is not a class about Java minutiae, so I cut this material.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Example, the infamous Bird/Falcon/gulgate problem from Spring 2017: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https://hkn.eecs.berkeley.edu/examfiles/cs61b_sp17_mt1.pdf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doing problems where the behavior of the DMS is highly counterintuitive, it is probably out of scope.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these extra slides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bonus video A</a:t>
            </a:r>
            <a:r>
              <a:rPr lang="en"/>
              <a:t>, then </a:t>
            </a:r>
            <a:r>
              <a:rPr lang="en" u="sng">
                <a:solidFill>
                  <a:schemeClr val="hlink"/>
                </a:solidFill>
                <a:hlinkClick r:id="rId6"/>
              </a:rPr>
              <a:t>bonus video B</a:t>
            </a:r>
            <a:r>
              <a:rPr lang="en"/>
              <a:t> if you’re curious.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Inheritance Safely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8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Inheritance Safely</a:t>
            </a:r>
            <a:endParaRPr/>
          </a:p>
        </p:txBody>
      </p:sp>
      <p:sp>
        <p:nvSpPr>
          <p:cNvPr id="826" name="Google Shape;826;p8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vs. Implementation Inheritance</a:t>
            </a:r>
            <a:endParaRPr/>
          </a:p>
        </p:txBody>
      </p:sp>
      <p:sp>
        <p:nvSpPr>
          <p:cNvPr id="832" name="Google Shape;832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(a.k.a. what):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generalize code in a powerful, simple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Inheritance (a.k.a. how):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code-reuse: Subclasses can rely on superclasses or interfaces.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print() implemented in List61B.java.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Dog implements Animal, SLList implements List61B.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Cat implements Claw, </a:t>
            </a:r>
            <a:r>
              <a:rPr lang="en"/>
              <a:t>Set</a:t>
            </a:r>
            <a:r>
              <a:rPr lang="en"/>
              <a:t> implements SLList.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Implementation Inheritance</a:t>
            </a:r>
            <a:endParaRPr/>
          </a:p>
        </p:txBody>
      </p:sp>
      <p:sp>
        <p:nvSpPr>
          <p:cNvPr id="838" name="Google Shape;838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Particular Dangers of Implementation Inheritance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resolving conflicts can be arcane. Won’t cover in 61B.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What if two interfaces both give conflicting default methods?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Encourages overly complex code (especially with novices).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Common mistake: Has-a vs. Is-a!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Breaks encapsulation!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 rot="10800000">
            <a:off x="4874500" y="34861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0"/>
          <p:cNvSpPr txBox="1"/>
          <p:nvPr/>
        </p:nvSpPr>
        <p:spPr>
          <a:xfrm>
            <a:off x="6455200" y="3289350"/>
            <a:ext cx="1652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Compiler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 cannot be applied to AList.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4052250" y="9521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>
            <a:off x="4339875" y="8248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2"/>
          <p:cNvCxnSpPr/>
          <p:nvPr/>
        </p:nvCxnSpPr>
        <p:spPr>
          <a:xfrm flipH="1">
            <a:off x="4442575" y="9725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