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74A09-0426-42A5-9675-66EA57681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3C2C6-4FEE-48F7-9C07-461A8077C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933683-31FE-4DE9-99AB-20F2844D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3D615-9A05-4B1C-A678-649D99A7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D2871-3E96-4B33-A6E7-86306BD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31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E1BF-EEEE-4C49-B50C-B619196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B774CB-6635-4A77-A83A-6D9F320A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1A74E-5898-41E5-BDB1-C8933C70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C0F0F-0BA1-4940-B634-5955D255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93DEE-BE45-455B-B1F9-F2C632AD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95674E-092A-43EE-88DE-E0ADD5DDE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7E9E82-A149-4548-8F82-A6AFA188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86C0A-9502-4125-85FE-F99E6C45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F9F18-FE71-4220-8693-502A0EA6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6369C-2801-47EA-8D83-0BA1283E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B295-2BC8-4285-AF52-8393BB9A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5B543-D09E-404F-A5EB-896F67D5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868174-1C11-41E6-9A98-9F3147A4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6C233-64C2-4B01-8AAB-6A3F0985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4DA8E-F2A1-434E-A16B-96B8E679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9195-7DB5-4437-9B6E-250C6213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F8308E-E5A1-4007-93D9-164C49E7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D0E1E-1122-4507-A275-1B12D8A1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CF64B-0987-4EF4-A455-D3549FDD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787B8-026B-4F70-9A64-6E514C5B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9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928A8-1589-41B8-BB02-DE62BB7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23D9C-A0C5-4B81-A0A4-80F7921DE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FE606E-44F4-4159-B8B2-09EC5D11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DFB2A2-AC46-4E86-BA7E-F35AF7FE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3C7469-5068-4ADF-A930-D4B62975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095AD-8AB7-45C9-8A9B-F2342C1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88E4E-56EA-44E9-8E7A-5ACE6B52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E0D49E-E672-4AAB-A977-BB5E6961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CF0A92-1CF8-4D84-9875-B87C9930A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15E1D0-158A-4FA1-A2D8-DDF2D4CBE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E94C22-0B54-4C6A-9993-6BE3D22CC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6B85B-584D-4A71-B8E7-A8DD2FF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59FCEF-FB7E-4C61-BC75-53C55253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2E09A8-B62E-4726-8F05-AEA4BB90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39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F67EA-A155-4E80-B483-D05AD05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C12285-1CEE-4EC1-BAA1-C42B19B6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D811D-5A8E-43AF-ABC8-B3B46462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33907A-543F-4B56-BE67-0DBABC0F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8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77E73A-A51F-474B-B44A-7182C20A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37EF02-DE6A-4C40-A492-8436E425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A1D86B-E975-4520-8634-1D04012F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95B9-9BB1-4BF1-A934-DB3316C0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32147-3EA3-4244-B4C6-B9022494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484BFD-2424-418C-A2E3-9F97A2DB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833349-8332-48F0-9C3B-88DEF50E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3E7844-54E2-45DD-BCEE-0F28C649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E9A42B-1457-4F7E-BA4B-C2CE9BFD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8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A6DB-E2BB-44D8-8A15-5695F41C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EAFDA3-2AEB-4598-BB1C-5826BBDE9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B045A1-4557-4E63-B935-066F257BB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859D7-57DD-4A09-B9C3-4EED18C4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07B86C-5C75-467D-B9F0-8D2A81A4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C5D955-FFFF-41EF-B7BD-7C9A0235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1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7254F7-88C0-4B05-8649-AAC31A3C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2A13C7-77C6-4468-8E5B-F23C9883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B6430-6A04-410F-B7FE-90AE023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D286-466A-41C1-BBD3-53CB09B3BBF2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0955B-9139-4BA9-BF11-8B8F9EA0E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5EE47-A3C7-4D24-BDAC-C7B5D5117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2822C-FB6D-4373-A1EC-D998045F9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4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C63907-3531-42B3-92C8-FACBD1B8AF65}"/>
              </a:ext>
            </a:extLst>
          </p:cNvPr>
          <p:cNvSpPr txBox="1"/>
          <p:nvPr/>
        </p:nvSpPr>
        <p:spPr>
          <a:xfrm>
            <a:off x="140487" y="224642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Proposta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0520E9-A455-4ED0-A46D-C4CAFEEA05F0}"/>
              </a:ext>
            </a:extLst>
          </p:cNvPr>
          <p:cNvSpPr txBox="1"/>
          <p:nvPr/>
        </p:nvSpPr>
        <p:spPr>
          <a:xfrm>
            <a:off x="140487" y="747862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Mercado dos </a:t>
            </a:r>
            <a:r>
              <a:rPr lang="pt-BR" sz="2800" b="1" dirty="0" err="1">
                <a:latin typeface="Rubik Medium" pitchFamily="2" charset="-79"/>
                <a:cs typeface="Rubik Medium" pitchFamily="2" charset="-79"/>
              </a:rPr>
              <a:t>Devs</a:t>
            </a:r>
            <a:endParaRPr lang="pt-BR" sz="2800" b="1" dirty="0"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1748C4-9565-43F4-B794-54E8C6BDFD09}"/>
              </a:ext>
            </a:extLst>
          </p:cNvPr>
          <p:cNvSpPr txBox="1"/>
          <p:nvPr/>
        </p:nvSpPr>
        <p:spPr>
          <a:xfrm>
            <a:off x="140487" y="1271082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ubik Medium" pitchFamily="2" charset="-79"/>
                <a:cs typeface="Rubik Medium" pitchFamily="2" charset="-79"/>
              </a:rPr>
              <a:t>Proposta gerada para entrega do projeto proposto de </a:t>
            </a:r>
          </a:p>
          <a:p>
            <a:r>
              <a:rPr lang="pt-BR" dirty="0">
                <a:latin typeface="Rubik Medium" pitchFamily="2" charset="-79"/>
                <a:cs typeface="Rubik Medium" pitchFamily="2" charset="-79"/>
              </a:rPr>
              <a:t>construção de sistema para um mercado</a:t>
            </a:r>
          </a:p>
        </p:txBody>
      </p:sp>
    </p:spTree>
    <p:extLst>
      <p:ext uri="{BB962C8B-B14F-4D97-AF65-F5344CB8AC3E}">
        <p14:creationId xmlns:p14="http://schemas.microsoft.com/office/powerpoint/2010/main" val="29947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6FA1C8-0BF8-4ED8-ABB0-61E36C47A2BD}"/>
              </a:ext>
            </a:extLst>
          </p:cNvPr>
          <p:cNvSpPr/>
          <p:nvPr/>
        </p:nvSpPr>
        <p:spPr>
          <a:xfrm>
            <a:off x="0" y="0"/>
            <a:ext cx="286449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7F3320-3252-4E95-BF99-2460DCE5AF3F}"/>
              </a:ext>
            </a:extLst>
          </p:cNvPr>
          <p:cNvSpPr txBox="1"/>
          <p:nvPr/>
        </p:nvSpPr>
        <p:spPr>
          <a:xfrm>
            <a:off x="1000079" y="4292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ubik Medium" pitchFamily="2" charset="-79"/>
                <a:cs typeface="Rubik Medium" pitchFamily="2" charset="-79"/>
              </a:rPr>
              <a:t>Índice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AC391-55CE-494C-B439-5EECCF5A6B5D}"/>
              </a:ext>
            </a:extLst>
          </p:cNvPr>
          <p:cNvSpPr txBox="1"/>
          <p:nvPr/>
        </p:nvSpPr>
        <p:spPr>
          <a:xfrm>
            <a:off x="3256384" y="429209"/>
            <a:ext cx="26952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Rubik Medium" pitchFamily="2" charset="-79"/>
                <a:cs typeface="Rubik Medium" pitchFamily="2" charset="-79"/>
              </a:rPr>
              <a:t>01. </a:t>
            </a:r>
            <a:r>
              <a:rPr lang="pt-BR" sz="2800" dirty="0">
                <a:latin typeface="Arial Nova" panose="020B0504020202020204" pitchFamily="34" charset="0"/>
                <a:cs typeface="Rubik Medium" pitchFamily="2" charset="-79"/>
              </a:rPr>
              <a:t>Objetivo</a:t>
            </a:r>
            <a:endParaRPr lang="pt-BR" sz="4000" dirty="0">
              <a:latin typeface="Arial Nova" panose="020B0504020202020204" pitchFamily="34" charset="0"/>
              <a:cs typeface="Rubik Medium" pitchFamily="2" charset="-79"/>
            </a:endParaRPr>
          </a:p>
          <a:p>
            <a:r>
              <a:rPr lang="pt-BR" sz="4000" dirty="0">
                <a:latin typeface="Rubik Medium" pitchFamily="2" charset="-79"/>
                <a:cs typeface="Rubik Medium" pitchFamily="2" charset="-79"/>
              </a:rPr>
              <a:t>02. </a:t>
            </a:r>
            <a:r>
              <a:rPr lang="pt-BR" sz="2800" dirty="0">
                <a:latin typeface="Arial Nova" panose="020B0504020202020204" pitchFamily="34" charset="0"/>
                <a:cs typeface="Rubik Medium" pitchFamily="2" charset="-79"/>
              </a:rPr>
              <a:t>Fluxo</a:t>
            </a:r>
            <a:endParaRPr lang="pt-BR" sz="4000" dirty="0">
              <a:latin typeface="Arial Nova" panose="020B0504020202020204" pitchFamily="34" charset="0"/>
              <a:cs typeface="Rubik Medium" pitchFamily="2" charset="-79"/>
            </a:endParaRPr>
          </a:p>
          <a:p>
            <a:r>
              <a:rPr lang="pt-BR" sz="4000" dirty="0">
                <a:latin typeface="Rubik Medium" pitchFamily="2" charset="-79"/>
                <a:cs typeface="Rubik Medium" pitchFamily="2" charset="-79"/>
              </a:rPr>
              <a:t>03. </a:t>
            </a:r>
            <a:r>
              <a:rPr lang="pt-BR" sz="2800" dirty="0">
                <a:latin typeface="Arial Nova" panose="020B0504020202020204" pitchFamily="34" charset="0"/>
                <a:cs typeface="Rubik Medium" pitchFamily="2" charset="-79"/>
              </a:rPr>
              <a:t>Problema</a:t>
            </a:r>
            <a:endParaRPr lang="pt-BR" sz="4000" dirty="0">
              <a:latin typeface="Arial Nova" panose="020B0504020202020204" pitchFamily="34" charset="0"/>
              <a:cs typeface="Rubik Medium" pitchFamily="2" charset="-79"/>
            </a:endParaRPr>
          </a:p>
          <a:p>
            <a:r>
              <a:rPr lang="pt-BR" sz="4000" dirty="0">
                <a:latin typeface="Rubik Medium" pitchFamily="2" charset="-79"/>
                <a:cs typeface="Rubik Medium" pitchFamily="2" charset="-79"/>
              </a:rPr>
              <a:t>04. </a:t>
            </a:r>
            <a:r>
              <a:rPr lang="pt-BR" sz="2800" dirty="0">
                <a:latin typeface="Arial Nova" panose="020B0504020202020204" pitchFamily="34" charset="0"/>
                <a:cs typeface="Rubik Medium" pitchFamily="2" charset="-79"/>
              </a:rPr>
              <a:t>Solução</a:t>
            </a:r>
            <a:endParaRPr lang="pt-BR" sz="4000" dirty="0">
              <a:latin typeface="Arial Nova" panose="020B0504020202020204" pitchFamily="34" charset="0"/>
              <a:cs typeface="Rubik Medium" pitchFamily="2" charset="-79"/>
            </a:endParaRPr>
          </a:p>
          <a:p>
            <a:r>
              <a:rPr lang="pt-BR" sz="4000" dirty="0">
                <a:latin typeface="Rubik Medium" pitchFamily="2" charset="-79"/>
                <a:cs typeface="Rubik Medium" pitchFamily="2" charset="-79"/>
              </a:rPr>
              <a:t>05. </a:t>
            </a:r>
            <a:r>
              <a:rPr lang="pt-BR" sz="2800" dirty="0">
                <a:latin typeface="Arial Nova" panose="020B0504020202020204" pitchFamily="34" charset="0"/>
                <a:cs typeface="Rubik Medium" pitchFamily="2" charset="-79"/>
              </a:rPr>
              <a:t>MVP</a:t>
            </a:r>
            <a:endParaRPr lang="pt-BR" sz="4000" dirty="0">
              <a:latin typeface="Arial Nova" panose="020B0504020202020204" pitchFamily="34" charset="0"/>
              <a:cs typeface="Rubik Medium" pitchFamily="2" charset="-79"/>
            </a:endParaRPr>
          </a:p>
          <a:p>
            <a:r>
              <a:rPr lang="pt-BR" sz="4000" dirty="0">
                <a:latin typeface="Rubik Medium" pitchFamily="2" charset="-79"/>
                <a:cs typeface="Rubik Medium" pitchFamily="2" charset="-79"/>
              </a:rPr>
              <a:t>06. </a:t>
            </a:r>
            <a:r>
              <a:rPr lang="pt-BR" sz="2800" dirty="0">
                <a:latin typeface="Arial Nova" panose="020B0504020202020204" pitchFamily="34" charset="0"/>
                <a:cs typeface="Arial" panose="020B0604020202020204" pitchFamily="34" charset="0"/>
              </a:rPr>
              <a:t>SPRINT</a:t>
            </a:r>
            <a:endParaRPr lang="pt-BR" sz="4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0821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3C5260-C326-429F-AFD5-52E2C5C48D7D}"/>
              </a:ext>
            </a:extLst>
          </p:cNvPr>
          <p:cNvSpPr/>
          <p:nvPr/>
        </p:nvSpPr>
        <p:spPr>
          <a:xfrm>
            <a:off x="10832841" y="0"/>
            <a:ext cx="1359159" cy="5253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F865CF-BE85-4E84-AEFE-9CA6AC10E5BC}"/>
              </a:ext>
            </a:extLst>
          </p:cNvPr>
          <p:cNvSpPr/>
          <p:nvPr/>
        </p:nvSpPr>
        <p:spPr>
          <a:xfrm>
            <a:off x="10356979" y="3578290"/>
            <a:ext cx="1359159" cy="3149082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BD101-DFC8-4860-A2E2-8D7A51B7996D}"/>
              </a:ext>
            </a:extLst>
          </p:cNvPr>
          <p:cNvSpPr txBox="1"/>
          <p:nvPr/>
        </p:nvSpPr>
        <p:spPr>
          <a:xfrm>
            <a:off x="392414" y="261965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OBJETIVO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40BA8-AC4A-4142-A628-541DEE7537BE}"/>
              </a:ext>
            </a:extLst>
          </p:cNvPr>
          <p:cNvSpPr txBox="1"/>
          <p:nvPr/>
        </p:nvSpPr>
        <p:spPr>
          <a:xfrm>
            <a:off x="392414" y="785185"/>
            <a:ext cx="9708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Objetivo da proposta para o cliente é de ofertar um rendimento maior no seu processo</a:t>
            </a:r>
            <a:b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do dia a dia, ajudando a metrificar melhor seus rendimentos, gerenciar suas vendas e</a:t>
            </a:r>
            <a:b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gerenciar seus produtos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F3A9FE-1DD5-4B69-B9BF-64FA82037261}"/>
              </a:ext>
            </a:extLst>
          </p:cNvPr>
          <p:cNvSpPr txBox="1"/>
          <p:nvPr/>
        </p:nvSpPr>
        <p:spPr>
          <a:xfrm>
            <a:off x="392414" y="2231735"/>
            <a:ext cx="10198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Cliente precisa conseguir fazer análise do seu faturamento, obter relatórios com filtros</a:t>
            </a:r>
            <a:b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personalizados, gerenciar seus produtos e também conseguir registrar suas compras para</a:t>
            </a:r>
            <a:b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os cliente de forma rápida e eficaz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B52301-FC83-4EBC-A9D1-00E06BBEEE36}"/>
              </a:ext>
            </a:extLst>
          </p:cNvPr>
          <p:cNvSpPr txBox="1"/>
          <p:nvPr/>
        </p:nvSpPr>
        <p:spPr>
          <a:xfrm>
            <a:off x="392414" y="1708515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OBJETIVO - Cliente</a:t>
            </a:r>
          </a:p>
        </p:txBody>
      </p:sp>
      <p:pic>
        <p:nvPicPr>
          <p:cNvPr id="9" name="Imagem 8" descr="Cesta de basquete&#10;&#10;Descrição gerada automaticamente com confiança média">
            <a:extLst>
              <a:ext uri="{FF2B5EF4-FFF2-40B4-BE49-F238E27FC236}">
                <a16:creationId xmlns:a16="http://schemas.microsoft.com/office/drawing/2014/main" id="{2AD885B9-B7D6-4AA5-A3BF-6B78DE800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498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3C5260-C326-429F-AFD5-52E2C5C48D7D}"/>
              </a:ext>
            </a:extLst>
          </p:cNvPr>
          <p:cNvSpPr/>
          <p:nvPr/>
        </p:nvSpPr>
        <p:spPr>
          <a:xfrm>
            <a:off x="10832841" y="0"/>
            <a:ext cx="1359159" cy="5253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F865CF-BE85-4E84-AEFE-9CA6AC10E5BC}"/>
              </a:ext>
            </a:extLst>
          </p:cNvPr>
          <p:cNvSpPr/>
          <p:nvPr/>
        </p:nvSpPr>
        <p:spPr>
          <a:xfrm>
            <a:off x="10356979" y="3578290"/>
            <a:ext cx="1359159" cy="3149082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BD101-DFC8-4860-A2E2-8D7A51B7996D}"/>
              </a:ext>
            </a:extLst>
          </p:cNvPr>
          <p:cNvSpPr txBox="1"/>
          <p:nvPr/>
        </p:nvSpPr>
        <p:spPr>
          <a:xfrm>
            <a:off x="392414" y="261965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Fluxo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40BA8-AC4A-4142-A628-541DEE7537BE}"/>
              </a:ext>
            </a:extLst>
          </p:cNvPr>
          <p:cNvSpPr txBox="1"/>
          <p:nvPr/>
        </p:nvSpPr>
        <p:spPr>
          <a:xfrm>
            <a:off x="392414" y="785185"/>
            <a:ext cx="1040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O intuito da apresentação do fluxo do negócio é para entendimento de como os funcionários</a:t>
            </a:r>
          </a:p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trabalham dia a dia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0EBC0A5-1DD8-4DD7-B5FD-4C2756DD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2" y="1431517"/>
            <a:ext cx="4148468" cy="2554946"/>
          </a:xfrm>
          <a:prstGeom prst="rect">
            <a:avLst/>
          </a:prstGeom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4501BF9E-6EF9-4885-B55D-AD65A6DEB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2" y="4098689"/>
            <a:ext cx="4508574" cy="2108284"/>
          </a:xfrm>
          <a:prstGeom prst="rect">
            <a:avLst/>
          </a:prstGeom>
        </p:spPr>
      </p:pic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4D7AF2FB-063C-4D51-8667-A9A2803F5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41" y="1242511"/>
            <a:ext cx="4466766" cy="2743952"/>
          </a:xfrm>
          <a:prstGeom prst="rect">
            <a:avLst/>
          </a:prstGeom>
        </p:spPr>
      </p:pic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AF548513-6020-475F-8EFB-B4B4BF933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60" y="3986463"/>
            <a:ext cx="3547968" cy="24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3C5260-C326-429F-AFD5-52E2C5C48D7D}"/>
              </a:ext>
            </a:extLst>
          </p:cNvPr>
          <p:cNvSpPr/>
          <p:nvPr/>
        </p:nvSpPr>
        <p:spPr>
          <a:xfrm>
            <a:off x="10832841" y="0"/>
            <a:ext cx="1359159" cy="5253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F865CF-BE85-4E84-AEFE-9CA6AC10E5BC}"/>
              </a:ext>
            </a:extLst>
          </p:cNvPr>
          <p:cNvSpPr/>
          <p:nvPr/>
        </p:nvSpPr>
        <p:spPr>
          <a:xfrm>
            <a:off x="10356979" y="3578290"/>
            <a:ext cx="1359159" cy="3149082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BD101-DFC8-4860-A2E2-8D7A51B7996D}"/>
              </a:ext>
            </a:extLst>
          </p:cNvPr>
          <p:cNvSpPr txBox="1"/>
          <p:nvPr/>
        </p:nvSpPr>
        <p:spPr>
          <a:xfrm>
            <a:off x="392414" y="261965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Problema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40BA8-AC4A-4142-A628-541DEE7537BE}"/>
              </a:ext>
            </a:extLst>
          </p:cNvPr>
          <p:cNvSpPr txBox="1"/>
          <p:nvPr/>
        </p:nvSpPr>
        <p:spPr>
          <a:xfrm>
            <a:off x="392414" y="785185"/>
            <a:ext cx="857638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Cliente trouxe a seguinte situação onde está comprometendo sua operação</a:t>
            </a:r>
          </a:p>
          <a:p>
            <a:endParaRPr lang="pt-BR" b="1" dirty="0">
              <a:solidFill>
                <a:schemeClr val="bg1">
                  <a:lumMod val="5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Problema para estimar relatório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Atendimento lendo nos caixas de operação para os clientes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Controle de estoque via planilha Excel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Não tem controle dos clientes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>
              <a:solidFill>
                <a:schemeClr val="bg1">
                  <a:lumMod val="5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Desta forma o cliente está procurando uma solução que automatize diversos processos e agilize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seu processo no dia a dia</a:t>
            </a:r>
            <a:endParaRPr lang="pt-BR" sz="1400" b="1" dirty="0">
              <a:solidFill>
                <a:schemeClr val="bg1">
                  <a:lumMod val="50000"/>
                </a:schemeClr>
              </a:solidFill>
              <a:latin typeface="Rubik Medium" pitchFamily="2" charset="-79"/>
              <a:cs typeface="Rubik Medium" pitchFamily="2" charset="-79"/>
            </a:endParaRPr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FA67091-5FDF-4267-B103-76387378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311"/>
            <a:ext cx="4982491" cy="39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3C5260-C326-429F-AFD5-52E2C5C48D7D}"/>
              </a:ext>
            </a:extLst>
          </p:cNvPr>
          <p:cNvSpPr/>
          <p:nvPr/>
        </p:nvSpPr>
        <p:spPr>
          <a:xfrm>
            <a:off x="10832841" y="0"/>
            <a:ext cx="1359159" cy="5253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F865CF-BE85-4E84-AEFE-9CA6AC10E5BC}"/>
              </a:ext>
            </a:extLst>
          </p:cNvPr>
          <p:cNvSpPr/>
          <p:nvPr/>
        </p:nvSpPr>
        <p:spPr>
          <a:xfrm>
            <a:off x="10356979" y="3578290"/>
            <a:ext cx="1359159" cy="3149082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BD101-DFC8-4860-A2E2-8D7A51B7996D}"/>
              </a:ext>
            </a:extLst>
          </p:cNvPr>
          <p:cNvSpPr txBox="1"/>
          <p:nvPr/>
        </p:nvSpPr>
        <p:spPr>
          <a:xfrm>
            <a:off x="392414" y="261965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40BA8-AC4A-4142-A628-541DEE7537BE}"/>
              </a:ext>
            </a:extLst>
          </p:cNvPr>
          <p:cNvSpPr txBox="1"/>
          <p:nvPr/>
        </p:nvSpPr>
        <p:spPr>
          <a:xfrm>
            <a:off x="392414" y="785185"/>
            <a:ext cx="981711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Desta forma a empresa oferece ao cliente um sistema integrado com todas seus</a:t>
            </a:r>
            <a:b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departamentos, construindo uma aplicação ágil com conexão direta ao banco de dados</a:t>
            </a:r>
            <a:b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para gerar histórico das ações feita no mercado de cada área.</a:t>
            </a:r>
          </a:p>
          <a:p>
            <a:endParaRPr lang="pt-BR" sz="1400" b="1" dirty="0">
              <a:solidFill>
                <a:schemeClr val="bg1">
                  <a:lumMod val="5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Desta forma vamos atender os seguintes pontos</a:t>
            </a:r>
          </a:p>
          <a:p>
            <a:endParaRPr lang="pt-BR" sz="1400" b="1" dirty="0">
              <a:solidFill>
                <a:schemeClr val="bg1">
                  <a:lumMod val="5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Relatórios analíticos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Gerenciamento de produtos (estoque)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Gerenciamento de clientes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Gerenciamento de funcionários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8D5CDE5-8907-4840-B2C3-9A08FFEF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4" y="3429000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3C5260-C326-429F-AFD5-52E2C5C48D7D}"/>
              </a:ext>
            </a:extLst>
          </p:cNvPr>
          <p:cNvSpPr/>
          <p:nvPr/>
        </p:nvSpPr>
        <p:spPr>
          <a:xfrm>
            <a:off x="10832841" y="0"/>
            <a:ext cx="1359159" cy="5253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F865CF-BE85-4E84-AEFE-9CA6AC10E5BC}"/>
              </a:ext>
            </a:extLst>
          </p:cNvPr>
          <p:cNvSpPr/>
          <p:nvPr/>
        </p:nvSpPr>
        <p:spPr>
          <a:xfrm>
            <a:off x="10356979" y="3578290"/>
            <a:ext cx="1359159" cy="3149082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BD101-DFC8-4860-A2E2-8D7A51B7996D}"/>
              </a:ext>
            </a:extLst>
          </p:cNvPr>
          <p:cNvSpPr txBox="1"/>
          <p:nvPr/>
        </p:nvSpPr>
        <p:spPr>
          <a:xfrm>
            <a:off x="392414" y="261965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MVP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40BA8-AC4A-4142-A628-541DEE7537BE}"/>
              </a:ext>
            </a:extLst>
          </p:cNvPr>
          <p:cNvSpPr txBox="1"/>
          <p:nvPr/>
        </p:nvSpPr>
        <p:spPr>
          <a:xfrm>
            <a:off x="392414" y="785185"/>
            <a:ext cx="926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Desta forma para agregarmos valor ao cliente e conseguir dar tempo para que se adapte ao novo sistema</a:t>
            </a:r>
            <a:b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vamos entregar o sistema por partes e módulos onde iremos sempre entregar algo novo para o cliente</a:t>
            </a:r>
          </a:p>
        </p:txBody>
      </p:sp>
      <p:pic>
        <p:nvPicPr>
          <p:cNvPr id="23" name="Picture 8" descr="Resultado de imagem para time icon png">
            <a:extLst>
              <a:ext uri="{FF2B5EF4-FFF2-40B4-BE49-F238E27FC236}">
                <a16:creationId xmlns:a16="http://schemas.microsoft.com/office/drawing/2014/main" id="{2EF744F0-03C6-422F-B647-BBF3EC00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51" y="2933955"/>
            <a:ext cx="1105441" cy="13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43A6F8-9184-492E-A29E-8044EA65D4B1}"/>
              </a:ext>
            </a:extLst>
          </p:cNvPr>
          <p:cNvSpPr txBox="1"/>
          <p:nvPr/>
        </p:nvSpPr>
        <p:spPr bwMode="auto">
          <a:xfrm>
            <a:off x="490061" y="4241086"/>
            <a:ext cx="1384621" cy="70788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Arial Rounded MT Bold" panose="020F0704030504030204" pitchFamily="34" charset="0"/>
              </a:rPr>
              <a:t>280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D0047EF-03EC-4AA2-9E8D-73D618A3522A}"/>
              </a:ext>
            </a:extLst>
          </p:cNvPr>
          <p:cNvSpPr txBox="1"/>
          <p:nvPr/>
        </p:nvSpPr>
        <p:spPr bwMode="auto">
          <a:xfrm>
            <a:off x="629651" y="4829860"/>
            <a:ext cx="1329070" cy="4730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HORAS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2FBED04-6FF2-4EA1-B1FB-71A5497CEEF6}"/>
              </a:ext>
            </a:extLst>
          </p:cNvPr>
          <p:cNvSpPr txBox="1"/>
          <p:nvPr/>
        </p:nvSpPr>
        <p:spPr bwMode="auto">
          <a:xfrm>
            <a:off x="164883" y="2108632"/>
            <a:ext cx="2112250" cy="83701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ESFORÇO ESTIMADO</a:t>
            </a: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C4AD471A-E1A4-45CA-9333-DB9255B2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651" y="3489326"/>
            <a:ext cx="333267" cy="33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2A928D-28BE-4BB3-A219-64E478F50BE5}"/>
              </a:ext>
            </a:extLst>
          </p:cNvPr>
          <p:cNvSpPr txBox="1"/>
          <p:nvPr/>
        </p:nvSpPr>
        <p:spPr bwMode="auto">
          <a:xfrm>
            <a:off x="7291257" y="3541529"/>
            <a:ext cx="2471702" cy="2769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SPRINT DE 3 SEMANAS (120h)</a:t>
            </a: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FA96AA01-8C31-41E4-840C-CC6E2834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5553" y="1746488"/>
            <a:ext cx="731569" cy="7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C0F5BAB-185D-4173-8BDA-6D87AFE75ED0}"/>
              </a:ext>
            </a:extLst>
          </p:cNvPr>
          <p:cNvSpPr txBox="1"/>
          <p:nvPr/>
        </p:nvSpPr>
        <p:spPr bwMode="auto">
          <a:xfrm>
            <a:off x="6827619" y="1949945"/>
            <a:ext cx="2412840" cy="40011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40h Planejamento</a:t>
            </a:r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27A237CB-3F45-43FE-81C7-69E8D7B7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611193">
            <a:off x="6145988" y="2876612"/>
            <a:ext cx="641017" cy="6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A956EFB-F7E4-46FC-87B6-D66BD3FDCCB3}"/>
              </a:ext>
            </a:extLst>
          </p:cNvPr>
          <p:cNvSpPr txBox="1"/>
          <p:nvPr/>
        </p:nvSpPr>
        <p:spPr bwMode="auto">
          <a:xfrm>
            <a:off x="6827619" y="3080517"/>
            <a:ext cx="3676006" cy="40011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120h Construção (1 Sprint)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EDAB91CC-0B92-4806-B195-2799CCF2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5553" y="4034243"/>
            <a:ext cx="731569" cy="7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32120980-A3E9-47BB-900E-092339E59C39}"/>
              </a:ext>
            </a:extLst>
          </p:cNvPr>
          <p:cNvSpPr txBox="1"/>
          <p:nvPr/>
        </p:nvSpPr>
        <p:spPr bwMode="auto">
          <a:xfrm>
            <a:off x="6827619" y="4289480"/>
            <a:ext cx="2433680" cy="40011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80h Homologação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98CFC005-A202-4626-B7A8-C60AEC3D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5553" y="5147801"/>
            <a:ext cx="731569" cy="7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585DE1-BF18-4F18-A18D-4EFEC1B42F8E}"/>
              </a:ext>
            </a:extLst>
          </p:cNvPr>
          <p:cNvSpPr txBox="1"/>
          <p:nvPr/>
        </p:nvSpPr>
        <p:spPr bwMode="auto">
          <a:xfrm>
            <a:off x="6827619" y="5367104"/>
            <a:ext cx="2257349" cy="40011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40h Implantação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7564A96-4F0D-4DD3-8383-E109D4EB8D74}"/>
              </a:ext>
            </a:extLst>
          </p:cNvPr>
          <p:cNvSpPr txBox="1"/>
          <p:nvPr/>
        </p:nvSpPr>
        <p:spPr bwMode="auto">
          <a:xfrm>
            <a:off x="1408215" y="3416232"/>
            <a:ext cx="4940862" cy="584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DISTRIBUÍDAS</a:t>
            </a:r>
          </a:p>
        </p:txBody>
      </p:sp>
    </p:spTree>
    <p:extLst>
      <p:ext uri="{BB962C8B-B14F-4D97-AF65-F5344CB8AC3E}">
        <p14:creationId xmlns:p14="http://schemas.microsoft.com/office/powerpoint/2010/main" val="23513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30" grpId="0"/>
      <p:bldP spid="32" grpId="0"/>
      <p:bldP spid="34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3C5260-C326-429F-AFD5-52E2C5C48D7D}"/>
              </a:ext>
            </a:extLst>
          </p:cNvPr>
          <p:cNvSpPr/>
          <p:nvPr/>
        </p:nvSpPr>
        <p:spPr>
          <a:xfrm>
            <a:off x="10832841" y="0"/>
            <a:ext cx="1359159" cy="5253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F865CF-BE85-4E84-AEFE-9CA6AC10E5BC}"/>
              </a:ext>
            </a:extLst>
          </p:cNvPr>
          <p:cNvSpPr/>
          <p:nvPr/>
        </p:nvSpPr>
        <p:spPr>
          <a:xfrm>
            <a:off x="10356979" y="3578290"/>
            <a:ext cx="1359159" cy="3149082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BD101-DFC8-4860-A2E2-8D7A51B7996D}"/>
              </a:ext>
            </a:extLst>
          </p:cNvPr>
          <p:cNvSpPr txBox="1"/>
          <p:nvPr/>
        </p:nvSpPr>
        <p:spPr>
          <a:xfrm>
            <a:off x="392414" y="26196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Rubik Medium" pitchFamily="2" charset="-79"/>
                <a:cs typeface="Rubik Medium" pitchFamily="2" charset="-79"/>
              </a:rPr>
              <a:t>Sprint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40BA8-AC4A-4142-A628-541DEE7537BE}"/>
              </a:ext>
            </a:extLst>
          </p:cNvPr>
          <p:cNvSpPr txBox="1"/>
          <p:nvPr/>
        </p:nvSpPr>
        <p:spPr>
          <a:xfrm>
            <a:off x="392414" y="785185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Sprint com o cronograma das entregas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687397-7D3C-4C9D-8B1A-59B993EB8C2D}"/>
              </a:ext>
            </a:extLst>
          </p:cNvPr>
          <p:cNvSpPr txBox="1"/>
          <p:nvPr/>
        </p:nvSpPr>
        <p:spPr bwMode="auto">
          <a:xfrm>
            <a:off x="1214534" y="2077847"/>
            <a:ext cx="71840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s-ES_tradnl"/>
            </a:defPPr>
            <a:lvl1pPr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pt-BR" sz="1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Estruturação de base de dados, customização da aplicação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>
                <a:latin typeface="Arial Rounded MT Bold" panose="020F0704030504030204" pitchFamily="34" charset="0"/>
              </a:rPr>
              <a:t>Estruturação da base de dados (criação de tabelas, visões, etc.)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>
                <a:latin typeface="Arial Rounded MT Bold" panose="020F0704030504030204" pitchFamily="34" charset="0"/>
              </a:rPr>
              <a:t>Estruturação da aplicação (Arquitetura)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 err="1">
                <a:latin typeface="Arial Rounded MT Bold" panose="020F0704030504030204" pitchFamily="34" charset="0"/>
              </a:rPr>
              <a:t>FrontEnd</a:t>
            </a:r>
            <a:endParaRPr lang="pt-BR" sz="1600" dirty="0">
              <a:latin typeface="Arial Rounded MT Bold" panose="020F07040305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1600" dirty="0">
              <a:latin typeface="Arial Rounded MT Bold" panose="020F0704030504030204" pitchFamily="34" charset="0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1A629034-D3CE-431A-A73F-946DFB73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611193">
            <a:off x="447827" y="1491368"/>
            <a:ext cx="711294" cy="71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C4625375-CE24-4CC5-9A59-1C0A0695126B}"/>
              </a:ext>
            </a:extLst>
          </p:cNvPr>
          <p:cNvSpPr txBox="1"/>
          <p:nvPr/>
        </p:nvSpPr>
        <p:spPr bwMode="auto">
          <a:xfrm>
            <a:off x="1214534" y="1616182"/>
            <a:ext cx="1598515" cy="4616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SPRINT 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BAAC607-0F82-4AD2-9AF8-AAE0E35F3A81}"/>
              </a:ext>
            </a:extLst>
          </p:cNvPr>
          <p:cNvSpPr txBox="1"/>
          <p:nvPr/>
        </p:nvSpPr>
        <p:spPr bwMode="auto">
          <a:xfrm>
            <a:off x="1214534" y="4075613"/>
            <a:ext cx="7184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s-ES_tradnl"/>
            </a:defPPr>
            <a:lvl1pPr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pt-BR" sz="1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Estruturação da aplicação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>
                <a:latin typeface="Arial Rounded MT Bold" panose="020F0704030504030204" pitchFamily="34" charset="0"/>
              </a:rPr>
              <a:t>Criação do </a:t>
            </a:r>
            <a:r>
              <a:rPr lang="pt-BR" sz="1600" dirty="0" err="1">
                <a:latin typeface="Arial Rounded MT Bold" panose="020F0704030504030204" pitchFamily="34" charset="0"/>
              </a:rPr>
              <a:t>backend</a:t>
            </a:r>
            <a:endParaRPr lang="pt-BR" sz="1600" dirty="0">
              <a:latin typeface="Arial Rounded MT Bold" panose="020F07040305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>
                <a:latin typeface="Arial Rounded MT Bold" panose="020F0704030504030204" pitchFamily="34" charset="0"/>
              </a:rPr>
              <a:t>Divisão de tarefas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>
                <a:latin typeface="Arial Rounded MT Bold" panose="020F0704030504030204" pitchFamily="34" charset="0"/>
              </a:rPr>
              <a:t>Estruturação e teste</a:t>
            </a:r>
          </a:p>
        </p:txBody>
      </p:sp>
      <p:pic>
        <p:nvPicPr>
          <p:cNvPr id="40" name="Picture 8">
            <a:extLst>
              <a:ext uri="{FF2B5EF4-FFF2-40B4-BE49-F238E27FC236}">
                <a16:creationId xmlns:a16="http://schemas.microsoft.com/office/drawing/2014/main" id="{01EF7588-3763-4446-8D79-7E17A83B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611193">
            <a:off x="447827" y="3453476"/>
            <a:ext cx="711294" cy="71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8F40A886-27DE-4699-83AB-3B1609EDAC1E}"/>
              </a:ext>
            </a:extLst>
          </p:cNvPr>
          <p:cNvSpPr txBox="1"/>
          <p:nvPr/>
        </p:nvSpPr>
        <p:spPr bwMode="auto">
          <a:xfrm>
            <a:off x="1214534" y="3578290"/>
            <a:ext cx="1598515" cy="4616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SPRINT 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6D98F90-E518-466D-9148-3A09C7AF9F9C}"/>
              </a:ext>
            </a:extLst>
          </p:cNvPr>
          <p:cNvSpPr txBox="1"/>
          <p:nvPr/>
        </p:nvSpPr>
        <p:spPr bwMode="auto">
          <a:xfrm>
            <a:off x="1214534" y="5719928"/>
            <a:ext cx="7184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s-ES_tradnl"/>
            </a:defPPr>
            <a:lvl1pPr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pt-BR" sz="1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Integração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>
                <a:latin typeface="Arial Rounded MT Bold" panose="020F0704030504030204" pitchFamily="34" charset="0"/>
              </a:rPr>
              <a:t>Integração do </a:t>
            </a:r>
            <a:r>
              <a:rPr lang="pt-BR" sz="1600" dirty="0" err="1">
                <a:latin typeface="Arial Rounded MT Bold" panose="020F0704030504030204" pitchFamily="34" charset="0"/>
              </a:rPr>
              <a:t>frontend</a:t>
            </a:r>
            <a:r>
              <a:rPr lang="pt-BR" sz="1600" dirty="0">
                <a:latin typeface="Arial Rounded MT Bold" panose="020F0704030504030204" pitchFamily="34" charset="0"/>
              </a:rPr>
              <a:t> com </a:t>
            </a:r>
            <a:r>
              <a:rPr lang="pt-BR" sz="1600" dirty="0" err="1">
                <a:latin typeface="Arial Rounded MT Bold" panose="020F0704030504030204" pitchFamily="34" charset="0"/>
              </a:rPr>
              <a:t>backend</a:t>
            </a:r>
            <a:endParaRPr lang="pt-BR" sz="1600" dirty="0">
              <a:latin typeface="Arial Rounded MT Bold" panose="020F07040305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1600" dirty="0">
                <a:latin typeface="Arial Rounded MT Bold" panose="020F0704030504030204" pitchFamily="34" charset="0"/>
              </a:rPr>
              <a:t>Testes</a:t>
            </a:r>
          </a:p>
        </p:txBody>
      </p:sp>
      <p:pic>
        <p:nvPicPr>
          <p:cNvPr id="43" name="Picture 8">
            <a:extLst>
              <a:ext uri="{FF2B5EF4-FFF2-40B4-BE49-F238E27FC236}">
                <a16:creationId xmlns:a16="http://schemas.microsoft.com/office/drawing/2014/main" id="{8CB721B7-0C60-43B5-A03F-546AD0E7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611193">
            <a:off x="447827" y="5097791"/>
            <a:ext cx="711294" cy="71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422A84C4-8DFE-49D7-AB60-D69FAFDBC38C}"/>
              </a:ext>
            </a:extLst>
          </p:cNvPr>
          <p:cNvSpPr txBox="1"/>
          <p:nvPr/>
        </p:nvSpPr>
        <p:spPr bwMode="auto">
          <a:xfrm>
            <a:off x="1214534" y="5222605"/>
            <a:ext cx="1598515" cy="4616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8449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  <p:bldP spid="39" grpId="0"/>
      <p:bldP spid="41" grpId="0"/>
      <p:bldP spid="42" grpId="0"/>
      <p:bldP spid="4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Arial Nova</vt:lpstr>
      <vt:lpstr>Arial Rounded MT Bold</vt:lpstr>
      <vt:lpstr>Calibri</vt:lpstr>
      <vt:lpstr>Calibri Light</vt:lpstr>
      <vt:lpstr>Courier New</vt:lpstr>
      <vt:lpstr>Rubik Medium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Nascimento</dc:creator>
  <cp:lastModifiedBy>Gustavo Nascimento</cp:lastModifiedBy>
  <cp:revision>1</cp:revision>
  <dcterms:created xsi:type="dcterms:W3CDTF">2021-09-30T19:22:56Z</dcterms:created>
  <dcterms:modified xsi:type="dcterms:W3CDTF">2021-09-30T20:11:53Z</dcterms:modified>
</cp:coreProperties>
</file>