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89" r:id="rId6"/>
    <p:sldId id="291" r:id="rId7"/>
    <p:sldId id="259" r:id="rId9"/>
    <p:sldId id="324" r:id="rId10"/>
    <p:sldId id="260" r:id="rId11"/>
    <p:sldId id="263" r:id="rId12"/>
    <p:sldId id="264" r:id="rId13"/>
    <p:sldId id="265" r:id="rId14"/>
    <p:sldId id="267" r:id="rId15"/>
    <p:sldId id="425" r:id="rId16"/>
    <p:sldId id="379" r:id="rId17"/>
    <p:sldId id="394" r:id="rId18"/>
    <p:sldId id="266" r:id="rId19"/>
    <p:sldId id="410" r:id="rId20"/>
    <p:sldId id="426" r:id="rId21"/>
    <p:sldId id="378" r:id="rId22"/>
    <p:sldId id="276" r:id="rId23"/>
    <p:sldId id="278" r:id="rId24"/>
    <p:sldId id="282" r:id="rId25"/>
    <p:sldId id="283" r:id="rId26"/>
    <p:sldId id="440" r:id="rId27"/>
    <p:sldId id="285" r:id="rId28"/>
    <p:sldId id="286" r:id="rId29"/>
    <p:sldId id="287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神雕侠的帝国" initials="神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3024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0181" y="-100837"/>
            <a:ext cx="5231637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465C-6BFD-42EA-9584-800D1E8906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86F-3166-4151-B635-3F10E88062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61B97A4F-394B-4ED4-8D4D-101D374A723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9" y="6235836"/>
            <a:ext cx="2311153" cy="553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687" y="-62026"/>
            <a:ext cx="11704624" cy="173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177" y="1304035"/>
            <a:ext cx="11483644" cy="452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file:///C:\Users\&#31070;&#38613;&#20384;&#30340;&#24093;&#22269;\AppData\Local\Temp\wps\INetCache\c555ec41d7ce0336ed5687930f705b9f" TargetMode="External"/><Relationship Id="rId3" Type="http://schemas.openxmlformats.org/officeDocument/2006/relationships/image" Target="../media/image3.jpeg"/><Relationship Id="rId2" Type="http://schemas.openxmlformats.org/officeDocument/2006/relationships/image" Target="file:///C:\Users\&#31070;&#38613;&#20384;&#30340;&#24093;&#22269;\AppData\Local\Temp\wps\INetCache\6ded6fcd35a0e20aaaafa626c4116431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55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53.wmf"/><Relationship Id="rId2" Type="http://schemas.openxmlformats.org/officeDocument/2006/relationships/oleObject" Target="../embeddings/oleObject22.bin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57.wmf"/><Relationship Id="rId10" Type="http://schemas.openxmlformats.org/officeDocument/2006/relationships/oleObject" Target="../embeddings/oleObject26.bin"/><Relationship Id="rId1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61.jpeg"/><Relationship Id="rId10" Type="http://schemas.openxmlformats.org/officeDocument/2006/relationships/vmlDrawing" Target="../drawings/vmlDrawing6.vml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32.bin"/><Relationship Id="rId2" Type="http://schemas.microsoft.com/office/2007/relationships/hdphoto" Target="../media/image66.wdp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70.wmf"/><Relationship Id="rId1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78.png"/><Relationship Id="rId4" Type="http://schemas.openxmlformats.org/officeDocument/2006/relationships/image" Target="../media/image7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76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0" Type="http://schemas.openxmlformats.org/officeDocument/2006/relationships/vmlDrawing" Target="../drawings/vmlDrawing1.vml"/><Relationship Id="rId3" Type="http://schemas.openxmlformats.org/officeDocument/2006/relationships/image" Target="../media/image24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38.wmf"/><Relationship Id="rId27" Type="http://schemas.openxmlformats.org/officeDocument/2006/relationships/oleObject" Target="../embeddings/oleObject11.bin"/><Relationship Id="rId26" Type="http://schemas.openxmlformats.org/officeDocument/2006/relationships/image" Target="../media/image37.wmf"/><Relationship Id="rId25" Type="http://schemas.openxmlformats.org/officeDocument/2006/relationships/oleObject" Target="../embeddings/oleObject10.bin"/><Relationship Id="rId24" Type="http://schemas.openxmlformats.org/officeDocument/2006/relationships/image" Target="../media/image36.wmf"/><Relationship Id="rId23" Type="http://schemas.openxmlformats.org/officeDocument/2006/relationships/oleObject" Target="../embeddings/oleObject9.bin"/><Relationship Id="rId22" Type="http://schemas.openxmlformats.org/officeDocument/2006/relationships/image" Target="../media/image35.wmf"/><Relationship Id="rId21" Type="http://schemas.openxmlformats.org/officeDocument/2006/relationships/oleObject" Target="../embeddings/oleObject8.bin"/><Relationship Id="rId20" Type="http://schemas.openxmlformats.org/officeDocument/2006/relationships/image" Target="../media/image34.wmf"/><Relationship Id="rId2" Type="http://schemas.openxmlformats.org/officeDocument/2006/relationships/image" Target="../media/image23.png"/><Relationship Id="rId19" Type="http://schemas.openxmlformats.org/officeDocument/2006/relationships/oleObject" Target="../embeddings/oleObject7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6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.bin"/><Relationship Id="rId10" Type="http://schemas.openxmlformats.org/officeDocument/2006/relationships/image" Target="../media/image29.wmf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11786235" cy="14243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836930" marR="5080" indent="-824865" algn="dist">
              <a:lnSpc>
                <a:spcPts val="5180"/>
              </a:lnSpc>
              <a:spcBef>
                <a:spcPts val="755"/>
              </a:spcBef>
              <a:tabLst>
                <a:tab pos="3347085" algn="l"/>
                <a:tab pos="5519420" algn="l"/>
              </a:tabLst>
            </a:pPr>
            <a:r>
              <a:rPr sz="4800" i="1" spc="-5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Cooperative	</a:t>
            </a:r>
            <a:r>
              <a:rPr sz="4800" i="1" spc="-15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</a:t>
            </a:r>
            <a:r>
              <a:rPr lang="en-US" sz="4800" i="1" spc="-15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 </a:t>
            </a:r>
            <a:r>
              <a:rPr lang="en-US" sz="48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Second Order</a:t>
            </a:r>
            <a:r>
              <a:rPr sz="48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sz="4800" i="1" spc="-5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Multi-agent</a:t>
            </a:r>
            <a:r>
              <a:rPr sz="4800" i="1" spc="-1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sz="48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Systems</a:t>
            </a:r>
            <a:r>
              <a:rPr lang="en-US" sz="48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Under Switching topologies</a:t>
            </a:r>
            <a:endParaRPr lang="en-US" sz="4800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3370" y="2397760"/>
            <a:ext cx="8899525" cy="163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Jiayi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-45" dirty="0">
                <a:latin typeface="Times New Roman" panose="02020603050405020304"/>
                <a:cs typeface="Times New Roman" panose="02020603050405020304"/>
              </a:rPr>
              <a:t>Cai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caijiayi2018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@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email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szu.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edu.cn)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900">
                <a:latin typeface="Times New Roman" panose="02020603050405020304"/>
                <a:cs typeface="Times New Roman" panose="02020603050405020304"/>
              </a:rPr>
              <a:t>                         </a:t>
            </a:r>
            <a:r>
              <a:rPr sz="2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Student number: </a:t>
            </a:r>
            <a:r>
              <a:rPr lang="en-US" sz="2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2050201001</a:t>
            </a: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270" algn="ctr"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ollege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Mathematics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 and Statistics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henzhen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China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92075" algn="ctr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Supervisor: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Prof. </a:t>
            </a:r>
            <a:r>
              <a:rPr lang="en-US" sz="2400" b="1" spc="-35" dirty="0">
                <a:latin typeface="Times New Roman" panose="02020603050405020304"/>
                <a:cs typeface="Times New Roman" panose="02020603050405020304"/>
              </a:rPr>
              <a:t>Jianwen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229" dirty="0">
                <a:latin typeface="Times New Roman" panose="02020603050405020304"/>
                <a:cs typeface="Times New Roman" panose="02020603050405020304"/>
              </a:rPr>
              <a:t>Feng</a:t>
            </a:r>
            <a:endParaRPr lang="en-US" sz="2400" b="1" spc="-229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6324600"/>
            <a:ext cx="1423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r>
              <a:rPr b="1" spc="-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US" b="1" spc="-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b="1" spc="-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-20</a:t>
            </a:r>
            <a:r>
              <a:rPr lang="en-US" b="1" spc="-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21</a:t>
            </a:r>
            <a:endParaRPr lang="en-US" b="1" spc="-5" dirty="0">
              <a:solidFill>
                <a:srgbClr val="2092BB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069080" y="4603750"/>
            <a:ext cx="1678940" cy="1596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6096000" y="4623435"/>
            <a:ext cx="1586865" cy="157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67584" cy="1274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25" y="0"/>
            <a:ext cx="2237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</a:rPr>
              <a:t>Outline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54177" y="1304035"/>
            <a:ext cx="11483644" cy="466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890" indent="-687705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770890" algn="l"/>
                <a:tab pos="771525" algn="l"/>
              </a:tabLst>
            </a:pPr>
            <a:r>
              <a:rPr dirty="0"/>
              <a:t>Background</a:t>
            </a:r>
            <a:endParaRPr dirty="0"/>
          </a:p>
          <a:p>
            <a:pPr marL="71120">
              <a:lnSpc>
                <a:spcPct val="100000"/>
              </a:lnSpc>
              <a:buClr>
                <a:srgbClr val="A40020"/>
              </a:buClr>
              <a:buFont typeface="Wingdings" panose="05000000000000000000"/>
              <a:buChar char="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682625" indent="-599440">
              <a:lnSpc>
                <a:spcPct val="100000"/>
              </a:lnSpc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82625" algn="l"/>
                <a:tab pos="683260" algn="l"/>
              </a:tabLst>
            </a:pPr>
            <a:r>
              <a:rPr spc="-5" dirty="0"/>
              <a:t>Cooperative Anti-Disturbance Control: </a:t>
            </a:r>
            <a:r>
              <a:rPr dirty="0"/>
              <a:t>main</a:t>
            </a:r>
            <a:r>
              <a:rPr spc="-85" dirty="0"/>
              <a:t> </a:t>
            </a:r>
            <a:r>
              <a:rPr dirty="0"/>
              <a:t>results</a:t>
            </a:r>
            <a:endParaRPr dirty="0"/>
          </a:p>
          <a:p>
            <a:pPr marL="1112520" marR="5080" lvl="1" indent="-457835">
              <a:lnSpc>
                <a:spcPct val="122000"/>
              </a:lnSpc>
              <a:spcBef>
                <a:spcPts val="1210"/>
              </a:spcBef>
              <a:buSzPct val="97000"/>
              <a:buFont typeface="Times New Roman" panose="02020603050405020304"/>
              <a:buChar char="►"/>
              <a:tabLst>
                <a:tab pos="1109345" algn="l"/>
                <a:tab pos="9185910" algn="l"/>
              </a:tabLst>
            </a:pPr>
            <a:r>
              <a:rPr sz="36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Tracking Consensus of Multi-agent Systems Under Switching Topologies via Novel SMC: An Event-Triggered Approach  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682625" indent="-599440">
              <a:lnSpc>
                <a:spcPct val="100000"/>
              </a:lnSpc>
              <a:spcBef>
                <a:spcPts val="2080"/>
              </a:spcBef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82625" algn="l"/>
                <a:tab pos="683260" algn="l"/>
              </a:tabLst>
            </a:pPr>
            <a:r>
              <a:rPr spc="-5" dirty="0"/>
              <a:t>Future Consideration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135" y="1835150"/>
            <a:ext cx="11588750" cy="49580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4820" marR="5080">
              <a:lnSpc>
                <a:spcPts val="3380"/>
              </a:lnSpc>
              <a:spcBef>
                <a:spcPts val="600"/>
              </a:spcBef>
            </a:pPr>
            <a:r>
              <a:rPr sz="3200" b="1" i="1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For cooperative control, what has not been</a:t>
            </a:r>
            <a:r>
              <a:rPr sz="3200" b="1" i="1" spc="-7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addressed  </a:t>
            </a:r>
            <a:r>
              <a:rPr sz="3200" b="1" i="1" spc="-5" dirty="0">
                <a:solidFill>
                  <a:srgbClr val="2092BB"/>
                </a:solidFill>
                <a:latin typeface="Times New Roman" panose="02020603050405020304"/>
                <a:cs typeface="Times New Roman" panose="02020603050405020304"/>
              </a:rPr>
              <a:t>sufficiently?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74625" marR="531495" indent="287655">
              <a:lnSpc>
                <a:spcPts val="3460"/>
              </a:lnSpc>
              <a:spcBef>
                <a:spcPts val="75"/>
              </a:spcBef>
              <a:tabLst>
                <a:tab pos="361124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 important performance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index for evaluating a proposed consensus protocol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sav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resources	</a:t>
            </a:r>
            <a:endParaRPr sz="2400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7525" indent="-343535">
              <a:lnSpc>
                <a:spcPct val="100000"/>
              </a:lnSpc>
              <a:spcBef>
                <a:spcPts val="360"/>
              </a:spcBef>
              <a:buClr>
                <a:srgbClr val="354A5E"/>
              </a:buClr>
              <a:buChar char="►"/>
              <a:tabLst>
                <a:tab pos="51752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First-order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17525">
              <a:lnSpc>
                <a:spcPct val="100000"/>
              </a:lnSpc>
              <a:spcBef>
                <a:spcPts val="580"/>
              </a:spcBef>
              <a:tabLst>
                <a:tab pos="2197100" algn="l"/>
              </a:tabLst>
            </a:pP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undirected</a:t>
            </a:r>
            <a:r>
              <a:rPr sz="24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√	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directed</a:t>
            </a:r>
            <a:r>
              <a:rPr sz="24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√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17525" indent="-343535">
              <a:lnSpc>
                <a:spcPct val="100000"/>
              </a:lnSpc>
              <a:spcBef>
                <a:spcPts val="575"/>
              </a:spcBef>
              <a:buClr>
                <a:srgbClr val="354A5E"/>
              </a:buClr>
              <a:buChar char="►"/>
              <a:tabLst>
                <a:tab pos="51752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Second-order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17525">
              <a:lnSpc>
                <a:spcPct val="100000"/>
              </a:lnSpc>
              <a:spcBef>
                <a:spcPts val="580"/>
              </a:spcBef>
              <a:tabLst>
                <a:tab pos="2197100" algn="l"/>
                <a:tab pos="5722620" algn="l"/>
              </a:tabLst>
            </a:pP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time-invariant</a:t>
            </a:r>
            <a:r>
              <a:rPr sz="24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√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switching topologies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400" spc="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7525">
              <a:lnSpc>
                <a:spcPct val="100000"/>
              </a:lnSpc>
              <a:spcBef>
                <a:spcPts val="580"/>
              </a:spcBef>
              <a:tabLst>
                <a:tab pos="2197100" algn="l"/>
                <a:tab pos="5722620" algn="l"/>
              </a:tabLst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174625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How to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use event-triggered SMC strategy to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design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Tracking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consensus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control protocol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prove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correctness?</a:t>
            </a:r>
            <a:endParaRPr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174625">
              <a:lnSpc>
                <a:spcPct val="100000"/>
              </a:lnSpc>
            </a:pPr>
            <a:endParaRPr sz="1600" spc="-5" dirty="0">
              <a:solidFill>
                <a:srgbClr val="006FC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4625">
              <a:lnSpc>
                <a:spcPct val="100000"/>
              </a:lnSpc>
            </a:pPr>
            <a:r>
              <a:rPr sz="16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H. </a:t>
            </a:r>
            <a:r>
              <a:rPr sz="1600" spc="-3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Wang, </a:t>
            </a:r>
            <a:r>
              <a:rPr sz="1600" spc="-8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W. </a:t>
            </a:r>
            <a:r>
              <a:rPr sz="1600" spc="-6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Yu, </a:t>
            </a:r>
            <a:r>
              <a:rPr sz="16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G. </a:t>
            </a:r>
            <a:r>
              <a:rPr sz="1600" spc="-4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Wen, </a:t>
            </a:r>
            <a:r>
              <a:rPr sz="16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and G. Chen, </a:t>
            </a:r>
            <a:r>
              <a:rPr sz="1600" i="1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IEEE </a:t>
            </a:r>
            <a:r>
              <a:rPr sz="1600" i="1" spc="-2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Trans. </a:t>
            </a:r>
            <a:r>
              <a:rPr sz="1600" i="1" spc="-1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Circuits </a:t>
            </a:r>
            <a:r>
              <a:rPr sz="1600" i="1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Syst. I. Regul. Pap.</a:t>
            </a:r>
            <a:r>
              <a:rPr sz="16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, vol. 65, no. 12, </a:t>
            </a:r>
            <a:r>
              <a:rPr sz="160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pp. </a:t>
            </a:r>
            <a:r>
              <a:rPr sz="16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4336-4348,</a:t>
            </a:r>
            <a:r>
              <a:rPr sz="1600" spc="27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2018.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2176" y="3371088"/>
            <a:ext cx="746760" cy="238125"/>
          </a:xfrm>
          <a:custGeom>
            <a:avLst/>
            <a:gdLst/>
            <a:ahLst/>
            <a:cxnLst/>
            <a:rect l="l" t="t" r="r" b="b"/>
            <a:pathLst>
              <a:path w="746760" h="238125">
                <a:moveTo>
                  <a:pt x="627888" y="0"/>
                </a:moveTo>
                <a:lnTo>
                  <a:pt x="627888" y="59436"/>
                </a:lnTo>
                <a:lnTo>
                  <a:pt x="0" y="59436"/>
                </a:lnTo>
                <a:lnTo>
                  <a:pt x="0" y="178308"/>
                </a:lnTo>
                <a:lnTo>
                  <a:pt x="627888" y="178308"/>
                </a:lnTo>
                <a:lnTo>
                  <a:pt x="627888" y="237744"/>
                </a:lnTo>
                <a:lnTo>
                  <a:pt x="746760" y="118872"/>
                </a:lnTo>
                <a:lnTo>
                  <a:pt x="627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2176" y="3371088"/>
            <a:ext cx="746760" cy="238125"/>
          </a:xfrm>
          <a:custGeom>
            <a:avLst/>
            <a:gdLst/>
            <a:ahLst/>
            <a:cxnLst/>
            <a:rect l="l" t="t" r="r" b="b"/>
            <a:pathLst>
              <a:path w="746760" h="238125">
                <a:moveTo>
                  <a:pt x="0" y="59436"/>
                </a:moveTo>
                <a:lnTo>
                  <a:pt x="627888" y="59436"/>
                </a:lnTo>
                <a:lnTo>
                  <a:pt x="627888" y="0"/>
                </a:lnTo>
                <a:lnTo>
                  <a:pt x="746760" y="118872"/>
                </a:lnTo>
                <a:lnTo>
                  <a:pt x="627888" y="237744"/>
                </a:lnTo>
                <a:lnTo>
                  <a:pt x="627888" y="178308"/>
                </a:lnTo>
                <a:lnTo>
                  <a:pt x="0" y="178308"/>
                </a:lnTo>
                <a:lnTo>
                  <a:pt x="0" y="59436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352" y="0"/>
            <a:ext cx="11897995" cy="1704339"/>
          </a:xfrm>
          <a:custGeom>
            <a:avLst/>
            <a:gdLst/>
            <a:ahLst/>
            <a:cxnLst/>
            <a:rect l="l" t="t" r="r" b="b"/>
            <a:pathLst>
              <a:path w="11897995" h="1704339">
                <a:moveTo>
                  <a:pt x="0" y="1703832"/>
                </a:moveTo>
                <a:lnTo>
                  <a:pt x="11897868" y="1703832"/>
                </a:lnTo>
                <a:lnTo>
                  <a:pt x="11897868" y="0"/>
                </a:lnTo>
                <a:lnTo>
                  <a:pt x="0" y="0"/>
                </a:lnTo>
                <a:lnTo>
                  <a:pt x="0" y="170383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687" y="-62026"/>
            <a:ext cx="11704624" cy="17348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15" marR="5080" algn="ctr">
              <a:lnSpc>
                <a:spcPct val="90000"/>
              </a:lnSpc>
              <a:spcBef>
                <a:spcPts val="575"/>
              </a:spcBef>
            </a:pPr>
            <a:r>
              <a:rPr dirty="0"/>
              <a:t>Tracking Consensus of Multi-agent Systems Under </a:t>
            </a:r>
            <a:br>
              <a:rPr dirty="0"/>
            </a:br>
            <a:r>
              <a:rPr dirty="0"/>
              <a:t>Switching Topologies via Novel SMC: An Event-Triggered Approach</a:t>
            </a:r>
            <a:endParaRPr dirty="0"/>
          </a:p>
        </p:txBody>
      </p:sp>
      <p:sp>
        <p:nvSpPr>
          <p:cNvPr id="7" name="object 4"/>
          <p:cNvSpPr/>
          <p:nvPr/>
        </p:nvSpPr>
        <p:spPr>
          <a:xfrm>
            <a:off x="2971546" y="4267073"/>
            <a:ext cx="746760" cy="238125"/>
          </a:xfrm>
          <a:custGeom>
            <a:avLst/>
            <a:gdLst/>
            <a:ahLst/>
            <a:cxnLst/>
            <a:rect l="l" t="t" r="r" b="b"/>
            <a:pathLst>
              <a:path w="746760" h="238125">
                <a:moveTo>
                  <a:pt x="0" y="59436"/>
                </a:moveTo>
                <a:lnTo>
                  <a:pt x="627888" y="59436"/>
                </a:lnTo>
                <a:lnTo>
                  <a:pt x="627888" y="0"/>
                </a:lnTo>
                <a:lnTo>
                  <a:pt x="746760" y="118872"/>
                </a:lnTo>
                <a:lnTo>
                  <a:pt x="627888" y="237744"/>
                </a:lnTo>
                <a:lnTo>
                  <a:pt x="627888" y="178308"/>
                </a:lnTo>
                <a:lnTo>
                  <a:pt x="0" y="178308"/>
                </a:lnTo>
                <a:lnTo>
                  <a:pt x="0" y="59436"/>
                </a:lnTo>
                <a:close/>
              </a:path>
            </a:pathLst>
          </a:custGeom>
          <a:solidFill>
            <a:srgbClr val="FF0000"/>
          </a:solidFill>
          <a:ln w="12192">
            <a:solidFill>
              <a:srgbClr val="FF0000"/>
            </a:solidFill>
          </a:ln>
        </p:spPr>
        <p:txBody>
          <a:bodyPr wrap="square" lIns="0" tIns="0" rIns="0" bIns="0" rtlCol="0"/>
          <a:p>
            <a:endParaRPr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4800" y="3657600"/>
            <a:ext cx="7884795" cy="521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Event triggered sliding mode control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(SMC)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strategy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5284" y="0"/>
            <a:ext cx="5387340" cy="608330"/>
          </a:xfrm>
          <a:custGeom>
            <a:avLst/>
            <a:gdLst/>
            <a:ahLst/>
            <a:cxnLst/>
            <a:rect l="l" t="t" r="r" b="b"/>
            <a:pathLst>
              <a:path w="5387340" h="608330">
                <a:moveTo>
                  <a:pt x="0" y="608076"/>
                </a:moveTo>
                <a:lnTo>
                  <a:pt x="5387340" y="608076"/>
                </a:lnTo>
                <a:lnTo>
                  <a:pt x="5387340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4023" y="0"/>
            <a:ext cx="5217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Problem</a:t>
            </a:r>
            <a:r>
              <a:rPr sz="4400" spc="-55" dirty="0"/>
              <a:t> </a:t>
            </a:r>
            <a:r>
              <a:rPr sz="4400" dirty="0"/>
              <a:t>Formulation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6200" y="700405"/>
            <a:ext cx="683069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Second order multi agent system dynamics</a:t>
            </a:r>
            <a:r>
              <a:rPr lang="zh-CN" sz="2800" b="1" spc="-5" dirty="0">
                <a:latin typeface="Times New Roman" panose="02020603050405020304"/>
                <a:cs typeface="Times New Roman" panose="02020603050405020304"/>
              </a:rPr>
              <a:t>：</a:t>
            </a:r>
            <a:endParaRPr lang="zh-CN" sz="2800" b="1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5071110"/>
            <a:ext cx="43992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Topologies switching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对象 -2147482616"/>
          <p:cNvGraphicFramePr>
            <a:graphicFrameLocks noChangeAspect="1"/>
          </p:cNvGraphicFramePr>
          <p:nvPr/>
        </p:nvGraphicFramePr>
        <p:xfrm>
          <a:off x="2705100" y="1149668"/>
          <a:ext cx="9483090" cy="175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46065" imgH="990600" progId="Equation.KSEE3">
                  <p:embed/>
                </p:oleObj>
              </mc:Choice>
              <mc:Fallback>
                <p:oleObj name="" r:id="rId1" imgW="5346065" imgH="990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5100" y="1149668"/>
                        <a:ext cx="9483090" cy="175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4"/>
          <p:cNvGraphicFramePr>
            <a:graphicFrameLocks noChangeAspect="1"/>
          </p:cNvGraphicFramePr>
          <p:nvPr/>
        </p:nvGraphicFramePr>
        <p:xfrm>
          <a:off x="2666683" y="2819083"/>
          <a:ext cx="9332595" cy="225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080000" imgH="1270000" progId="Equation.KSEE3">
                  <p:embed/>
                </p:oleObj>
              </mc:Choice>
              <mc:Fallback>
                <p:oleObj name="" r:id="rId3" imgW="5080000" imgH="12700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683" y="2819083"/>
                        <a:ext cx="9332595" cy="225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24384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8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-2147482612"/>
          <p:cNvGraphicFramePr>
            <a:graphicFrameLocks noChangeAspect="1"/>
          </p:cNvGraphicFramePr>
          <p:nvPr/>
        </p:nvGraphicFramePr>
        <p:xfrm>
          <a:off x="2259013" y="5551170"/>
          <a:ext cx="100666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969000" imgH="774065" progId="Equation.KSEE3">
                  <p:embed/>
                </p:oleObj>
              </mc:Choice>
              <mc:Fallback>
                <p:oleObj name="" r:id="rId5" imgW="5969000" imgH="77406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9013" y="5551170"/>
                        <a:ext cx="10066655" cy="1306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1905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5284" y="0"/>
            <a:ext cx="5387340" cy="608330"/>
          </a:xfrm>
          <a:custGeom>
            <a:avLst/>
            <a:gdLst/>
            <a:ahLst/>
            <a:cxnLst/>
            <a:rect l="l" t="t" r="r" b="b"/>
            <a:pathLst>
              <a:path w="5387340" h="608330">
                <a:moveTo>
                  <a:pt x="0" y="608076"/>
                </a:moveTo>
                <a:lnTo>
                  <a:pt x="5387340" y="608076"/>
                </a:lnTo>
                <a:lnTo>
                  <a:pt x="5387340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4023" y="0"/>
            <a:ext cx="5217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Problem</a:t>
            </a:r>
            <a:r>
              <a:rPr sz="4400" spc="-55" dirty="0"/>
              <a:t> </a:t>
            </a:r>
            <a:r>
              <a:rPr sz="4400" dirty="0"/>
              <a:t>Formulation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6200" y="700405"/>
            <a:ext cx="683069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Second order multi agent system dynamics</a:t>
            </a:r>
            <a:r>
              <a:rPr lang="zh-CN" sz="2800" b="1" spc="-5" dirty="0">
                <a:latin typeface="Times New Roman" panose="02020603050405020304"/>
                <a:cs typeface="Times New Roman" panose="02020603050405020304"/>
              </a:rPr>
              <a:t>：</a:t>
            </a:r>
            <a:endParaRPr lang="zh-CN" sz="2800" b="1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5071110"/>
            <a:ext cx="43992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Topologies switching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对象 -2147482616"/>
          <p:cNvGraphicFramePr>
            <a:graphicFrameLocks noChangeAspect="1"/>
          </p:cNvGraphicFramePr>
          <p:nvPr/>
        </p:nvGraphicFramePr>
        <p:xfrm>
          <a:off x="2705100" y="1149668"/>
          <a:ext cx="9483090" cy="175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46065" imgH="990600" progId="Equation.KSEE3">
                  <p:embed/>
                </p:oleObj>
              </mc:Choice>
              <mc:Fallback>
                <p:oleObj name="" r:id="rId1" imgW="5346065" imgH="990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5100" y="1149668"/>
                        <a:ext cx="9483090" cy="175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4"/>
          <p:cNvGraphicFramePr>
            <a:graphicFrameLocks noChangeAspect="1"/>
          </p:cNvGraphicFramePr>
          <p:nvPr/>
        </p:nvGraphicFramePr>
        <p:xfrm>
          <a:off x="2666683" y="2819083"/>
          <a:ext cx="9332595" cy="225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080000" imgH="1270000" progId="Equation.KSEE3">
                  <p:embed/>
                </p:oleObj>
              </mc:Choice>
              <mc:Fallback>
                <p:oleObj name="" r:id="rId3" imgW="5080000" imgH="12700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683" y="2819083"/>
                        <a:ext cx="9332595" cy="225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24384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8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-2147482612"/>
          <p:cNvGraphicFramePr>
            <a:graphicFrameLocks noChangeAspect="1"/>
          </p:cNvGraphicFramePr>
          <p:nvPr/>
        </p:nvGraphicFramePr>
        <p:xfrm>
          <a:off x="2259013" y="5551170"/>
          <a:ext cx="100666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969000" imgH="774065" progId="Equation.KSEE3">
                  <p:embed/>
                </p:oleObj>
              </mc:Choice>
              <mc:Fallback>
                <p:oleObj name="" r:id="rId5" imgW="5969000" imgH="77406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9013" y="5551170"/>
                        <a:ext cx="10066655" cy="1306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1905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2170" y="2237740"/>
            <a:ext cx="6527800" cy="30460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48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Our purpose：</a:t>
            </a:r>
            <a:endParaRPr lang="zh-CN" altLang="en-US" sz="4800" b="1" i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endParaRPr lang="zh-CN" altLang="en-US" sz="4800" b="1" i="1">
              <a:solidFill>
                <a:srgbClr val="FF0000"/>
              </a:solidFill>
            </a:endParaRPr>
          </a:p>
          <a:p>
            <a:endParaRPr lang="zh-CN" altLang="en-US" sz="4800" b="1" i="1">
              <a:solidFill>
                <a:srgbClr val="FF0000"/>
              </a:solidFill>
            </a:endParaRPr>
          </a:p>
          <a:p>
            <a:endParaRPr lang="zh-CN" altLang="en-US" sz="4800" b="1" i="1">
              <a:solidFill>
                <a:srgbClr val="FF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94168" y="3352800"/>
          <a:ext cx="5212715" cy="155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2133600" imgH="634365" progId="Equation.KSEE3">
                  <p:embed/>
                </p:oleObj>
              </mc:Choice>
              <mc:Fallback>
                <p:oleObj name="" r:id="rId7" imgW="2133600" imgH="634365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4168" y="3352800"/>
                        <a:ext cx="5212715" cy="1550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743200" y="6271260"/>
            <a:ext cx="1537970" cy="5219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 sz="1400">
              <a:solidFill>
                <a:srgbClr val="FF0000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74985" y="4038600"/>
            <a:ext cx="1387475" cy="6451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9800" y="5257800"/>
            <a:ext cx="5918835" cy="6451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29200" y="2362200"/>
            <a:ext cx="2473960" cy="5219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 sz="1400">
              <a:solidFill>
                <a:srgbClr val="FF0000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3415284" y="0"/>
            <a:ext cx="5387340" cy="608330"/>
          </a:xfrm>
          <a:custGeom>
            <a:avLst/>
            <a:gdLst/>
            <a:ahLst/>
            <a:cxnLst/>
            <a:rect l="l" t="t" r="r" b="b"/>
            <a:pathLst>
              <a:path w="5387340" h="608330">
                <a:moveTo>
                  <a:pt x="0" y="608076"/>
                </a:moveTo>
                <a:lnTo>
                  <a:pt x="5387340" y="608076"/>
                </a:lnTo>
                <a:lnTo>
                  <a:pt x="5387340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4023" y="0"/>
            <a:ext cx="5217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Problem</a:t>
            </a:r>
            <a:r>
              <a:rPr sz="4400" spc="-55" dirty="0"/>
              <a:t> </a:t>
            </a:r>
            <a:r>
              <a:rPr sz="4400" dirty="0"/>
              <a:t>Formulation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57200" y="700405"/>
            <a:ext cx="683069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sumptions</a:t>
            </a:r>
            <a:r>
              <a:rPr lang="zh-CN" sz="2800" b="1" spc="-5" dirty="0">
                <a:latin typeface="Times New Roman" panose="02020603050405020304"/>
                <a:cs typeface="Times New Roman" panose="02020603050405020304"/>
              </a:rPr>
              <a:t>：</a:t>
            </a:r>
            <a:endParaRPr lang="zh-CN" sz="2800" b="1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812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8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2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2209800" y="1295083"/>
          <a:ext cx="9398635" cy="157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4991100" imgH="838200" progId="Equation.KSEE3">
                  <p:embed/>
                </p:oleObj>
              </mc:Choice>
              <mc:Fallback>
                <p:oleObj name="" r:id="rId1" imgW="4991100" imgH="8382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1295083"/>
                        <a:ext cx="9398635" cy="1578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3"/>
          <p:cNvGraphicFramePr>
            <a:graphicFrameLocks noChangeAspect="1"/>
          </p:cNvGraphicFramePr>
          <p:nvPr/>
        </p:nvGraphicFramePr>
        <p:xfrm>
          <a:off x="2209483" y="3066733"/>
          <a:ext cx="985329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5016500" imgH="774065" progId="Equation.KSEE3">
                  <p:embed/>
                </p:oleObj>
              </mc:Choice>
              <mc:Fallback>
                <p:oleObj name="" r:id="rId3" imgW="5016500" imgH="774065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483" y="3066733"/>
                        <a:ext cx="9853295" cy="152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2"/>
          <p:cNvGraphicFramePr>
            <a:graphicFrameLocks noChangeAspect="1"/>
          </p:cNvGraphicFramePr>
          <p:nvPr/>
        </p:nvGraphicFramePr>
        <p:xfrm>
          <a:off x="2071053" y="4724400"/>
          <a:ext cx="9770110" cy="205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4940300" imgH="1041400" progId="Equation.KSEE3">
                  <p:embed/>
                </p:oleObj>
              </mc:Choice>
              <mc:Fallback>
                <p:oleObj name="" r:id="rId5" imgW="4940300" imgH="10414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053" y="4724400"/>
                        <a:ext cx="9770110" cy="205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/>
          <p:nvPr/>
        </p:nvSpPr>
        <p:spPr>
          <a:xfrm>
            <a:off x="2195195" y="0"/>
            <a:ext cx="8527415" cy="1115060"/>
          </a:xfrm>
          <a:custGeom>
            <a:avLst/>
            <a:gdLst/>
            <a:ahLst/>
            <a:cxnLst/>
            <a:rect l="l" t="t" r="r" b="b"/>
            <a:pathLst>
              <a:path w="5387340" h="608330">
                <a:moveTo>
                  <a:pt x="0" y="608076"/>
                </a:moveTo>
                <a:lnTo>
                  <a:pt x="5387340" y="608076"/>
                </a:lnTo>
                <a:lnTo>
                  <a:pt x="5387340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grpSp>
        <p:nvGrpSpPr>
          <p:cNvPr id="59" name="组合 58"/>
          <p:cNvGrpSpPr/>
          <p:nvPr/>
        </p:nvGrpSpPr>
        <p:grpSpPr>
          <a:xfrm>
            <a:off x="2009775" y="0"/>
            <a:ext cx="8591550" cy="1115060"/>
            <a:chOff x="-933" y="329"/>
            <a:chExt cx="13530" cy="1756"/>
          </a:xfrm>
        </p:grpSpPr>
        <p:sp>
          <p:nvSpPr>
            <p:cNvPr id="5" name="文本框 4"/>
            <p:cNvSpPr txBox="1"/>
            <p:nvPr/>
          </p:nvSpPr>
          <p:spPr>
            <a:xfrm>
              <a:off x="-933" y="329"/>
              <a:ext cx="1353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sz="4400" b="1" kern="0" spc="-15" dirty="0">
                  <a:solidFill>
                    <a:schemeClr val="bg1"/>
                  </a:solidFill>
                  <a:latin typeface="Times New Roman" panose="02020603050405020304"/>
                  <a:ea typeface="+mj-ea"/>
                  <a:cs typeface="Times New Roman" panose="02020603050405020304"/>
                  <a:sym typeface="+mn-ea"/>
                </a:rPr>
                <a:t>Event-triggered  Configuration</a:t>
              </a:r>
              <a:endParaRPr sz="4400" b="1" kern="0" spc="-15" dirty="0">
                <a:solidFill>
                  <a:schemeClr val="bg1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" y="1360"/>
              <a:ext cx="119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rPr>
                <a:t>Time-triggered Sampling  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VS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rPr>
                <a:t> Event-Triggered Sampling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726440" y="1329690"/>
            <a:ext cx="5308600" cy="2819400"/>
            <a:chOff x="1144" y="2380"/>
            <a:chExt cx="8360" cy="4440"/>
          </a:xfrm>
        </p:grpSpPr>
        <p:sp>
          <p:nvSpPr>
            <p:cNvPr id="93" name="圆角矩形 92"/>
            <p:cNvSpPr/>
            <p:nvPr/>
          </p:nvSpPr>
          <p:spPr>
            <a:xfrm>
              <a:off x="1144" y="2380"/>
              <a:ext cx="8360" cy="4440"/>
            </a:xfrm>
            <a:prstGeom prst="roundRect">
              <a:avLst>
                <a:gd name="adj" fmla="val 450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14300" dir="8100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1576" y="2590"/>
              <a:ext cx="0" cy="36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>
            <a:xfrm>
              <a:off x="1606" y="3451"/>
              <a:ext cx="6213" cy="2759"/>
            </a:xfrm>
            <a:custGeom>
              <a:avLst/>
              <a:gdLst>
                <a:gd name="connsiteX0" fmla="*/ 0 w 6213"/>
                <a:gd name="connsiteY0" fmla="*/ 2759 h 2759"/>
                <a:gd name="connsiteX1" fmla="*/ 673 w 6213"/>
                <a:gd name="connsiteY1" fmla="*/ 434 h 2759"/>
                <a:gd name="connsiteX2" fmla="*/ 1477 w 6213"/>
                <a:gd name="connsiteY2" fmla="*/ 1260 h 2759"/>
                <a:gd name="connsiteX3" fmla="*/ 2879 w 6213"/>
                <a:gd name="connsiteY3" fmla="*/ 1259 h 2759"/>
                <a:gd name="connsiteX4" fmla="*/ 3671 w 6213"/>
                <a:gd name="connsiteY4" fmla="*/ 348 h 2759"/>
                <a:gd name="connsiteX5" fmla="*/ 4604 w 6213"/>
                <a:gd name="connsiteY5" fmla="*/ 1949 h 2759"/>
                <a:gd name="connsiteX6" fmla="*/ 5459 w 6213"/>
                <a:gd name="connsiteY6" fmla="*/ 1544 h 2759"/>
                <a:gd name="connsiteX7" fmla="*/ 5692 w 6213"/>
                <a:gd name="connsiteY7" fmla="*/ 587 h 2759"/>
                <a:gd name="connsiteX8" fmla="*/ 6213 w 6213"/>
                <a:gd name="connsiteY8" fmla="*/ 0 h 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3" h="2759">
                  <a:moveTo>
                    <a:pt x="0" y="2759"/>
                  </a:moveTo>
                  <a:cubicBezTo>
                    <a:pt x="119" y="2278"/>
                    <a:pt x="378" y="734"/>
                    <a:pt x="673" y="434"/>
                  </a:cubicBezTo>
                  <a:cubicBezTo>
                    <a:pt x="969" y="135"/>
                    <a:pt x="982" y="1147"/>
                    <a:pt x="1477" y="1260"/>
                  </a:cubicBezTo>
                  <a:cubicBezTo>
                    <a:pt x="1973" y="1373"/>
                    <a:pt x="2414" y="1334"/>
                    <a:pt x="2879" y="1259"/>
                  </a:cubicBezTo>
                  <a:cubicBezTo>
                    <a:pt x="3344" y="1184"/>
                    <a:pt x="3363" y="126"/>
                    <a:pt x="3671" y="348"/>
                  </a:cubicBezTo>
                  <a:cubicBezTo>
                    <a:pt x="3980" y="569"/>
                    <a:pt x="4209" y="1715"/>
                    <a:pt x="4604" y="1949"/>
                  </a:cubicBezTo>
                  <a:cubicBezTo>
                    <a:pt x="5000" y="2184"/>
                    <a:pt x="5189" y="1814"/>
                    <a:pt x="5459" y="1544"/>
                  </a:cubicBezTo>
                  <a:cubicBezTo>
                    <a:pt x="5729" y="1274"/>
                    <a:pt x="5579" y="891"/>
                    <a:pt x="5692" y="587"/>
                  </a:cubicBezTo>
                  <a:cubicBezTo>
                    <a:pt x="5805" y="282"/>
                    <a:pt x="6110" y="98"/>
                    <a:pt x="6213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44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0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96" y="4156"/>
              <a:ext cx="43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rgbClr val="905F9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a</a:t>
              </a:r>
              <a:endParaRPr lang="en-US" altLang="zh-CN" sz="1200">
                <a:solidFill>
                  <a:srgbClr val="905F9B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085" y="403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65" y="409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45" y="4651"/>
              <a:ext cx="120" cy="120"/>
            </a:xfrm>
            <a:prstGeom prst="ellipse">
              <a:avLst/>
            </a:prstGeom>
            <a:solidFill>
              <a:srgbClr val="000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561" y="6195"/>
              <a:ext cx="61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615" y="4725"/>
              <a:ext cx="120" cy="120"/>
            </a:xfrm>
            <a:prstGeom prst="ellipse">
              <a:avLst/>
            </a:prstGeom>
            <a:solidFill>
              <a:srgbClr val="000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185" y="4680"/>
              <a:ext cx="120" cy="120"/>
            </a:xfrm>
            <a:prstGeom prst="ellipse">
              <a:avLst/>
            </a:prstGeom>
            <a:solidFill>
              <a:srgbClr val="000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620" y="456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145" y="372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610" y="444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090" y="529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682" y="529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132" y="475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14" idx="4"/>
            </p:cNvCxnSpPr>
            <p:nvPr/>
          </p:nvCxnSpPr>
          <p:spPr>
            <a:xfrm>
              <a:off x="2145" y="4156"/>
              <a:ext cx="0" cy="202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625" y="4156"/>
              <a:ext cx="0" cy="202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105" y="4725"/>
              <a:ext cx="0" cy="148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674" y="4771"/>
              <a:ext cx="0" cy="14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45" y="4801"/>
              <a:ext cx="0" cy="14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9" idx="4"/>
            </p:cNvCxnSpPr>
            <p:nvPr/>
          </p:nvCxnSpPr>
          <p:spPr>
            <a:xfrm>
              <a:off x="4680" y="4680"/>
              <a:ext cx="0" cy="15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4"/>
            </p:cNvCxnSpPr>
            <p:nvPr/>
          </p:nvCxnSpPr>
          <p:spPr>
            <a:xfrm flipH="1">
              <a:off x="5203" y="3840"/>
              <a:ext cx="2" cy="24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4"/>
            </p:cNvCxnSpPr>
            <p:nvPr/>
          </p:nvCxnSpPr>
          <p:spPr>
            <a:xfrm>
              <a:off x="5670" y="4560"/>
              <a:ext cx="0" cy="168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50" y="5400"/>
              <a:ext cx="0" cy="7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735" y="5385"/>
              <a:ext cx="0" cy="7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4" idx="4"/>
            </p:cNvCxnSpPr>
            <p:nvPr/>
          </p:nvCxnSpPr>
          <p:spPr>
            <a:xfrm flipH="1">
              <a:off x="7185" y="4875"/>
              <a:ext cx="7" cy="13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457" y="4198"/>
              <a:ext cx="43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rgbClr val="905F9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b</a:t>
              </a:r>
              <a:endParaRPr lang="en-US" altLang="zh-CN" sz="1200">
                <a:solidFill>
                  <a:srgbClr val="905F9B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037" y="4198"/>
              <a:ext cx="43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rgbClr val="905F9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c</a:t>
              </a:r>
              <a:endParaRPr lang="en-US" altLang="zh-CN" sz="1200">
                <a:solidFill>
                  <a:srgbClr val="905F9B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45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369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2h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850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3h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422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4h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995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5h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416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6h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23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8h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05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9h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23" y="6237"/>
              <a:ext cx="68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10h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900" y="6237"/>
              <a:ext cx="66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11h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964" y="6237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7h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372" y="6237"/>
              <a:ext cx="66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282" y="5252"/>
              <a:ext cx="66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50" y="2695"/>
              <a:ext cx="39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1800" b="1" dirty="0">
                  <a:latin typeface="Times New Roman" panose="02020603050405020304"/>
                  <a:cs typeface="Times New Roman" panose="02020603050405020304"/>
                  <a:sym typeface="+mn-ea"/>
                </a:rPr>
                <a:t>Time-Triggered Sampling</a:t>
              </a:r>
              <a:endParaRPr lang="en-US" sz="1800" b="1" dirty="0">
                <a:latin typeface="Times New Roman" panose="02020603050405020304"/>
                <a:cs typeface="Times New Roman" panose="02020603050405020304"/>
                <a:sym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372" y="3795"/>
              <a:ext cx="146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1000" b="1" dirty="0">
                  <a:latin typeface="Times New Roman" panose="02020603050405020304"/>
                  <a:cs typeface="Times New Roman" panose="02020603050405020304"/>
                  <a:sym typeface="+mn-ea"/>
                </a:rPr>
                <a:t>Measurement</a:t>
              </a:r>
              <a:endParaRPr lang="en-US" sz="1000" b="1" dirty="0">
                <a:latin typeface="Times New Roman" panose="02020603050405020304"/>
                <a:cs typeface="Times New Roman" panose="02020603050405020304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774" y="5319"/>
              <a:ext cx="1258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000" b="1" dirty="0">
                  <a:latin typeface="Times New Roman" panose="02020603050405020304"/>
                  <a:cs typeface="Times New Roman" panose="02020603050405020304"/>
                  <a:sym typeface="+mn-ea"/>
                </a:rPr>
                <a:t>sampling</a:t>
              </a:r>
              <a:endParaRPr lang="en-US" sz="1000" b="1" dirty="0">
                <a:latin typeface="Times New Roman" panose="02020603050405020304"/>
                <a:cs typeface="Times New Roman" panose="02020603050405020304"/>
                <a:sym typeface="+mn-ea"/>
              </a:endParaRPr>
            </a:p>
            <a:p>
              <a:r>
                <a:rPr lang="en-US" sz="1000" b="1" dirty="0">
                  <a:latin typeface="Times New Roman" panose="02020603050405020304"/>
                  <a:cs typeface="Times New Roman" panose="02020603050405020304"/>
                  <a:sym typeface="+mn-ea"/>
                </a:rPr>
                <a:t>time</a:t>
              </a:r>
              <a:endParaRPr lang="en-US" sz="1000" b="1" dirty="0">
                <a:latin typeface="Times New Roman" panose="02020603050405020304"/>
                <a:cs typeface="Times New Roman" panose="02020603050405020304"/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679" y="5987"/>
              <a:ext cx="3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endParaRPr lang="en-US" altLang="zh-CN" sz="1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238240" y="1329690"/>
            <a:ext cx="5308600" cy="2832100"/>
            <a:chOff x="9824" y="2380"/>
            <a:chExt cx="8360" cy="4460"/>
          </a:xfrm>
        </p:grpSpPr>
        <p:sp>
          <p:nvSpPr>
            <p:cNvPr id="94" name="圆角矩形 93"/>
            <p:cNvSpPr/>
            <p:nvPr/>
          </p:nvSpPr>
          <p:spPr>
            <a:xfrm>
              <a:off x="9824" y="2380"/>
              <a:ext cx="8360" cy="4460"/>
            </a:xfrm>
            <a:prstGeom prst="roundRect">
              <a:avLst>
                <a:gd name="adj" fmla="val 450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14300" dir="8100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 flipV="1">
              <a:off x="10606" y="2548"/>
              <a:ext cx="0" cy="36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10591" y="6153"/>
              <a:ext cx="61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6402" y="6195"/>
              <a:ext cx="66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6432" y="5162"/>
              <a:ext cx="66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754" y="5957"/>
              <a:ext cx="3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endParaRPr lang="en-US" altLang="zh-CN" sz="10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10606" y="3286"/>
              <a:ext cx="5774" cy="2864"/>
            </a:xfrm>
            <a:custGeom>
              <a:avLst/>
              <a:gdLst>
                <a:gd name="connsiteX0" fmla="*/ 0 w 5774"/>
                <a:gd name="connsiteY0" fmla="*/ 2864 h 2864"/>
                <a:gd name="connsiteX1" fmla="*/ 554 w 5774"/>
                <a:gd name="connsiteY1" fmla="*/ 525 h 2864"/>
                <a:gd name="connsiteX2" fmla="*/ 1244 w 5774"/>
                <a:gd name="connsiteY2" fmla="*/ 1301 h 2864"/>
                <a:gd name="connsiteX3" fmla="*/ 2879 w 5774"/>
                <a:gd name="connsiteY3" fmla="*/ 1245 h 2864"/>
                <a:gd name="connsiteX4" fmla="*/ 3349 w 5774"/>
                <a:gd name="connsiteY4" fmla="*/ 378 h 2864"/>
                <a:gd name="connsiteX5" fmla="*/ 4238 w 5774"/>
                <a:gd name="connsiteY5" fmla="*/ 2240 h 2864"/>
                <a:gd name="connsiteX6" fmla="*/ 5179 w 5774"/>
                <a:gd name="connsiteY6" fmla="*/ 1562 h 2864"/>
                <a:gd name="connsiteX7" fmla="*/ 5143 w 5774"/>
                <a:gd name="connsiteY7" fmla="*/ 733 h 2864"/>
                <a:gd name="connsiteX8" fmla="*/ 5774 w 5774"/>
                <a:gd name="connsiteY8" fmla="*/ 0 h 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4" h="2864">
                  <a:moveTo>
                    <a:pt x="0" y="2864"/>
                  </a:moveTo>
                  <a:cubicBezTo>
                    <a:pt x="100" y="2375"/>
                    <a:pt x="284" y="810"/>
                    <a:pt x="554" y="525"/>
                  </a:cubicBezTo>
                  <a:cubicBezTo>
                    <a:pt x="824" y="240"/>
                    <a:pt x="780" y="1169"/>
                    <a:pt x="1244" y="1301"/>
                  </a:cubicBezTo>
                  <a:cubicBezTo>
                    <a:pt x="1709" y="1434"/>
                    <a:pt x="2354" y="1380"/>
                    <a:pt x="2879" y="1245"/>
                  </a:cubicBezTo>
                  <a:cubicBezTo>
                    <a:pt x="3404" y="1110"/>
                    <a:pt x="3009" y="396"/>
                    <a:pt x="3349" y="378"/>
                  </a:cubicBezTo>
                  <a:cubicBezTo>
                    <a:pt x="3689" y="360"/>
                    <a:pt x="3803" y="2000"/>
                    <a:pt x="4238" y="2240"/>
                  </a:cubicBezTo>
                  <a:cubicBezTo>
                    <a:pt x="4673" y="2480"/>
                    <a:pt x="5000" y="1860"/>
                    <a:pt x="5179" y="1562"/>
                  </a:cubicBezTo>
                  <a:cubicBezTo>
                    <a:pt x="5359" y="1264"/>
                    <a:pt x="5047" y="1013"/>
                    <a:pt x="5143" y="733"/>
                  </a:cubicBezTo>
                  <a:cubicBezTo>
                    <a:pt x="5238" y="454"/>
                    <a:pt x="5670" y="96"/>
                    <a:pt x="577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0651" y="5518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0741" y="498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0846" y="447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0981" y="397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1671" y="445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4476" y="498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4986" y="551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5601" y="498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10711" y="5548"/>
              <a:ext cx="1" cy="61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0805" y="5038"/>
              <a:ext cx="6" cy="113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0910" y="4632"/>
              <a:ext cx="6" cy="150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5" idx="4"/>
            </p:cNvCxnSpPr>
            <p:nvPr/>
          </p:nvCxnSpPr>
          <p:spPr>
            <a:xfrm>
              <a:off x="11041" y="4096"/>
              <a:ext cx="3" cy="20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714" y="4542"/>
              <a:ext cx="2" cy="160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14518" y="5052"/>
              <a:ext cx="2" cy="109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5032" y="5571"/>
              <a:ext cx="1" cy="56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5661" y="5100"/>
              <a:ext cx="0" cy="10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 flipV="1">
              <a:off x="10606" y="4036"/>
              <a:ext cx="2456" cy="1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10606" y="4509"/>
              <a:ext cx="2456" cy="1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9" idx="6"/>
            </p:cNvCxnSpPr>
            <p:nvPr/>
          </p:nvCxnSpPr>
          <p:spPr>
            <a:xfrm flipH="1" flipV="1">
              <a:off x="10606" y="5022"/>
              <a:ext cx="5115" cy="1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10591" y="5571"/>
              <a:ext cx="5069" cy="17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86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12525" y="4050"/>
              <a:ext cx="0" cy="465"/>
            </a:xfrm>
            <a:prstGeom prst="straightConnector1">
              <a:avLst/>
            </a:prstGeom>
            <a:ln w="12700">
              <a:solidFill>
                <a:srgbClr val="0001F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10939" y="2695"/>
              <a:ext cx="416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1800" b="1" dirty="0">
                  <a:latin typeface="Times New Roman" panose="02020603050405020304"/>
                  <a:cs typeface="Times New Roman" panose="02020603050405020304"/>
                  <a:sym typeface="+mn-ea"/>
                </a:rPr>
                <a:t>Event-Triggered Sampling</a:t>
              </a:r>
              <a:endParaRPr lang="en-US" sz="1800" b="1" dirty="0">
                <a:latin typeface="Times New Roman" panose="02020603050405020304"/>
                <a:cs typeface="Times New Roman" panose="02020603050405020304"/>
                <a:sym typeface="+mn-ea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1891" y="3632"/>
              <a:ext cx="1143" cy="4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1000" b="1" dirty="0">
                  <a:solidFill>
                    <a:srgbClr val="0070C0"/>
                  </a:solidFill>
                  <a:latin typeface="Times New Roman" panose="02020603050405020304"/>
                  <a:cs typeface="Times New Roman" panose="02020603050405020304"/>
                  <a:sym typeface="+mn-ea"/>
                </a:rPr>
                <a:t>t</a:t>
              </a:r>
              <a:r>
                <a:rPr lang="en-US" sz="1000" b="1" dirty="0">
                  <a:solidFill>
                    <a:srgbClr val="0070C0"/>
                  </a:solidFill>
                  <a:latin typeface="Times New Roman" panose="02020603050405020304"/>
                  <a:cs typeface="Times New Roman" panose="02020603050405020304"/>
                  <a:sym typeface="+mn-ea"/>
                </a:rPr>
                <a:t>hreshold</a:t>
              </a:r>
              <a:endParaRPr lang="en-US" sz="1000" b="1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+mn-ea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436" y="6240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0</a:t>
              </a:r>
              <a:endParaRPr lang="en-US" altLang="zh-CN" sz="1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886" y="6225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r>
                <a:rPr lang="en-US" altLang="zh-CN" sz="1000" baseline="-25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4</a:t>
              </a:r>
              <a:endParaRPr lang="en-US" altLang="zh-CN" sz="1000" baseline="-25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1513" y="6240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r>
                <a:rPr lang="en-US" altLang="zh-CN" sz="1000" baseline="-25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5</a:t>
              </a:r>
              <a:endParaRPr lang="en-US" altLang="zh-CN" sz="1000" baseline="-25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286" y="6240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r>
                <a:rPr lang="en-US" altLang="zh-CN" sz="1000" baseline="-25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6</a:t>
              </a:r>
              <a:endParaRPr lang="en-US" altLang="zh-CN" sz="1000" baseline="-25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4811" y="6240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r>
                <a:rPr lang="en-US" altLang="zh-CN" sz="1000" baseline="-25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7</a:t>
              </a:r>
              <a:endParaRPr lang="en-US" altLang="zh-CN" sz="1000" baseline="-25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5444" y="6240"/>
              <a:ext cx="5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</a:t>
              </a:r>
              <a:r>
                <a:rPr lang="en-US" altLang="zh-CN" sz="1000" baseline="-25000">
                  <a:solidFill>
                    <a:srgbClr val="0001F2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8</a:t>
              </a:r>
              <a:endParaRPr lang="en-US" altLang="zh-CN" sz="1000" baseline="-25000">
                <a:solidFill>
                  <a:srgbClr val="0001F2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13105" y="4390390"/>
            <a:ext cx="5360035" cy="2112645"/>
            <a:chOff x="1145" y="7200"/>
            <a:chExt cx="8441" cy="3327"/>
          </a:xfrm>
        </p:grpSpPr>
        <p:sp>
          <p:nvSpPr>
            <p:cNvPr id="95" name="圆角矩形 94"/>
            <p:cNvSpPr/>
            <p:nvPr/>
          </p:nvSpPr>
          <p:spPr>
            <a:xfrm>
              <a:off x="1145" y="7200"/>
              <a:ext cx="8361" cy="3327"/>
            </a:xfrm>
            <a:prstGeom prst="roundRect">
              <a:avLst>
                <a:gd name="adj" fmla="val 1064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8100000" algn="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48" y="7354"/>
              <a:ext cx="8338" cy="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Periodical sampling instants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Irrespective of real-time network resource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utilization and dynamic system evolution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Resource-wasteful (e.g., little fluctuation at points: a,b,c)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38875" y="4376420"/>
            <a:ext cx="5307330" cy="2112645"/>
            <a:chOff x="9825" y="7068"/>
            <a:chExt cx="8358" cy="3327"/>
          </a:xfrm>
        </p:grpSpPr>
        <p:sp>
          <p:nvSpPr>
            <p:cNvPr id="99" name="圆角矩形 98"/>
            <p:cNvSpPr/>
            <p:nvPr/>
          </p:nvSpPr>
          <p:spPr>
            <a:xfrm>
              <a:off x="9825" y="7068"/>
              <a:ext cx="8358" cy="3327"/>
            </a:xfrm>
            <a:prstGeom prst="roundRect">
              <a:avLst>
                <a:gd name="adj" fmla="val 1064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8100000" algn="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438" y="7238"/>
              <a:ext cx="7384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Sample only when an event occurs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e.g., a threshold is violated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latin typeface="Times New Roman" panose="02020603050405020304"/>
                  <a:cs typeface="Times New Roman" panose="02020603050405020304"/>
                </a:rPr>
                <a:t>Dynamic and intelligent sampling Resource-efficient</a:t>
              </a:r>
              <a:endParaRPr lang="en-US" b="1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/>
          <p:cNvSpPr/>
          <p:nvPr/>
        </p:nvSpPr>
        <p:spPr>
          <a:xfrm>
            <a:off x="2738755" y="0"/>
            <a:ext cx="7056120" cy="1322070"/>
          </a:xfrm>
          <a:custGeom>
            <a:avLst/>
            <a:gdLst/>
            <a:ahLst/>
            <a:cxnLst/>
            <a:rect l="l" t="t" r="r" b="b"/>
            <a:pathLst>
              <a:path w="11897995" h="1704339">
                <a:moveTo>
                  <a:pt x="0" y="1703832"/>
                </a:moveTo>
                <a:lnTo>
                  <a:pt x="11897868" y="1703832"/>
                </a:lnTo>
                <a:lnTo>
                  <a:pt x="11897868" y="0"/>
                </a:lnTo>
                <a:lnTo>
                  <a:pt x="0" y="0"/>
                </a:lnTo>
                <a:lnTo>
                  <a:pt x="0" y="170383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sp>
        <p:nvSpPr>
          <p:cNvPr id="12" name="object 12"/>
          <p:cNvSpPr txBox="1"/>
          <p:nvPr/>
        </p:nvSpPr>
        <p:spPr>
          <a:xfrm>
            <a:off x="142874" y="6443980"/>
            <a:ext cx="110229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8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H. </a:t>
            </a:r>
            <a:r>
              <a:rPr sz="1800" spc="-3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Wang, </a:t>
            </a:r>
            <a:r>
              <a:rPr sz="1800" spc="-9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W. </a:t>
            </a:r>
            <a:r>
              <a:rPr sz="1800" spc="-7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Yu, </a:t>
            </a:r>
            <a:r>
              <a:rPr sz="1800" spc="-9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W. </a:t>
            </a:r>
            <a:r>
              <a:rPr sz="180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Ren, and </a:t>
            </a:r>
            <a:r>
              <a:rPr sz="18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J. </a:t>
            </a:r>
            <a:r>
              <a:rPr sz="1800" spc="-4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Lv, </a:t>
            </a:r>
            <a:r>
              <a:rPr sz="1800" i="1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IEEE </a:t>
            </a:r>
            <a:r>
              <a:rPr sz="1800" i="1" spc="-2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Trans. </a:t>
            </a:r>
            <a:r>
              <a:rPr sz="1800" i="1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cybern.</a:t>
            </a:r>
            <a:r>
              <a:rPr sz="180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, doi:</a:t>
            </a:r>
            <a:r>
              <a:rPr sz="1800" spc="200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10.1109/TCYB.2019.2903218.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6430" y="0"/>
            <a:ext cx="8700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sz="4000" b="1" dirty="0">
                <a:solidFill>
                  <a:schemeClr val="bg1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Event-triggered  Configuration</a:t>
            </a:r>
            <a:endParaRPr sz="4000" b="1" dirty="0">
              <a:solidFill>
                <a:schemeClr val="bg1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  <a:p>
            <a:pPr lvl="0" algn="ctr">
              <a:buClrTx/>
              <a:buSzTx/>
              <a:buFontTx/>
            </a:pPr>
            <a:endParaRPr sz="4000" b="1" dirty="0">
              <a:solidFill>
                <a:schemeClr val="bg1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1960880"/>
            <a:ext cx="6026150" cy="340995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1960880"/>
            <a:ext cx="5156200" cy="122555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0" y="3837305"/>
            <a:ext cx="5524500" cy="123190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2657475" y="654685"/>
            <a:ext cx="7501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Time-triggered Sampling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Event-Based Sampling</a:t>
            </a:r>
            <a:endParaRPr lang="en-US" sz="24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285865" y="5334000"/>
            <a:ext cx="5906135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object 5"/>
          <p:cNvSpPr/>
          <p:nvPr/>
        </p:nvSpPr>
        <p:spPr>
          <a:xfrm>
            <a:off x="2738755" y="0"/>
            <a:ext cx="7056120" cy="1322070"/>
          </a:xfrm>
          <a:custGeom>
            <a:avLst/>
            <a:gdLst/>
            <a:ahLst/>
            <a:cxnLst/>
            <a:rect l="l" t="t" r="r" b="b"/>
            <a:pathLst>
              <a:path w="11897995" h="1704339">
                <a:moveTo>
                  <a:pt x="0" y="1703832"/>
                </a:moveTo>
                <a:lnTo>
                  <a:pt x="11897868" y="1703832"/>
                </a:lnTo>
                <a:lnTo>
                  <a:pt x="11897868" y="0"/>
                </a:lnTo>
                <a:lnTo>
                  <a:pt x="0" y="0"/>
                </a:lnTo>
                <a:lnTo>
                  <a:pt x="0" y="170383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1916430" y="0"/>
            <a:ext cx="8700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Novel sliding mode control</a:t>
            </a:r>
            <a:endParaRPr lang="en-US" sz="4000" b="1" dirty="0">
              <a:solidFill>
                <a:schemeClr val="bg1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034665" y="706755"/>
            <a:ext cx="7501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Novel level sets-based SMC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VS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General SMC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1361440"/>
            <a:ext cx="12039600" cy="1624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✹</a:t>
            </a:r>
            <a:r>
              <a:rPr lang="en-US" sz="2800" b="1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General sliding mode control method</a:t>
            </a:r>
            <a:r>
              <a:rPr lang="zh-CN" sz="2800" b="1" spc="-5" dirty="0">
                <a:latin typeface="Times New Roman" panose="02020603050405020304"/>
                <a:cs typeface="Times New Roman" panose="02020603050405020304"/>
              </a:rPr>
              <a:t>：</a:t>
            </a:r>
            <a:endParaRPr lang="zh-CN" sz="28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华文中宋" pitchFamily="2" charset="-122"/>
                <a:sym typeface="+mn-ea"/>
              </a:rPr>
              <a:t>   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A variable structure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control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        is used to drive and maintain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system state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       from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initial state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         to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hyperplane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             determined by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switching function  (Sliding mode valued function)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         in a finite time.</a:t>
            </a:r>
            <a:endParaRPr lang="en-US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" y="1676400"/>
            <a:ext cx="792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→</a:t>
            </a:r>
            <a:endParaRPr lang="zh-CN" altLang="en-US" sz="48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4847" name="矩形 504846"/>
          <p:cNvSpPr/>
          <p:nvPr/>
        </p:nvSpPr>
        <p:spPr>
          <a:xfrm>
            <a:off x="798195" y="3003233"/>
            <a:ext cx="5104765" cy="1076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Arrival process: </a:t>
            </a:r>
            <a:r>
              <a:rPr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reaching the hyperplane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Symbolic functions            usually appear in the controller.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4848" name="矩形 504847"/>
          <p:cNvSpPr/>
          <p:nvPr/>
        </p:nvSpPr>
        <p:spPr>
          <a:xfrm>
            <a:off x="798195" y="4097338"/>
            <a:ext cx="5088890" cy="138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Sliding mode motion:</a:t>
            </a:r>
            <a:r>
              <a:rPr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itchFamily="2" charset="-122"/>
              </a:rPr>
              <a:t> </a:t>
            </a:r>
            <a:r>
              <a:rPr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hyperplane is called sliding mode surface, and the motion of the system on the sliding mode surface is called sliding mode motion.</a:t>
            </a:r>
            <a:r>
              <a:rPr 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04844" name="组合 504843"/>
          <p:cNvGrpSpPr/>
          <p:nvPr/>
        </p:nvGrpSpPr>
        <p:grpSpPr>
          <a:xfrm>
            <a:off x="4685030" y="2743200"/>
            <a:ext cx="5394325" cy="2434590"/>
            <a:chOff x="476" y="2704"/>
            <a:chExt cx="3511" cy="1146"/>
          </a:xfrm>
        </p:grpSpPr>
        <p:pic>
          <p:nvPicPr>
            <p:cNvPr id="504845" name="图片 5048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91" y="2704"/>
              <a:ext cx="2196" cy="114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4846" name="矩形 504845"/>
            <p:cNvSpPr/>
            <p:nvPr/>
          </p:nvSpPr>
          <p:spPr>
            <a:xfrm>
              <a:off x="476" y="3113"/>
              <a:ext cx="1542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4400" u="none" kern="1200" baseline="0">
                  <a:solidFill>
                    <a:schemeClr val="tx2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</a:lstStyle>
            <a:p>
              <a:pPr lvl="0" algn="l"/>
              <a:endParaRPr sz="4800" b="1" dirty="0"/>
            </a:p>
          </p:txBody>
        </p:sp>
      </p:grpSp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4572000" y="1915160"/>
          <a:ext cx="44704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66700" imgH="203200" progId="Equation.KSEE3">
                  <p:embed/>
                </p:oleObj>
              </mc:Choice>
              <mc:Fallback>
                <p:oleObj name="" r:id="rId2" imgW="2667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1915160"/>
                        <a:ext cx="447040" cy="340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24"/>
          <p:cNvGraphicFramePr>
            <a:graphicFrameLocks noChangeAspect="1"/>
          </p:cNvGraphicFramePr>
          <p:nvPr/>
        </p:nvGraphicFramePr>
        <p:xfrm>
          <a:off x="11023600" y="1889760"/>
          <a:ext cx="44704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266700" imgH="203200" progId="Equation.KSEE3">
                  <p:embed/>
                </p:oleObj>
              </mc:Choice>
              <mc:Fallback>
                <p:oleObj name="" r:id="rId4" imgW="2667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23600" y="1889760"/>
                        <a:ext cx="447040" cy="340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24"/>
          <p:cNvGraphicFramePr>
            <a:graphicFrameLocks noChangeAspect="1"/>
          </p:cNvGraphicFramePr>
          <p:nvPr/>
        </p:nvGraphicFramePr>
        <p:xfrm>
          <a:off x="2133600" y="2255203"/>
          <a:ext cx="57531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42900" imgH="228600" progId="Equation.KSEE3">
                  <p:embed/>
                </p:oleObj>
              </mc:Choice>
              <mc:Fallback>
                <p:oleObj name="" r:id="rId6" imgW="3429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2255203"/>
                        <a:ext cx="575310" cy="382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3"/>
          <p:cNvGraphicFramePr>
            <a:graphicFrameLocks noChangeAspect="1"/>
          </p:cNvGraphicFramePr>
          <p:nvPr/>
        </p:nvGraphicFramePr>
        <p:xfrm>
          <a:off x="4876800" y="2303780"/>
          <a:ext cx="848995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520700" imgH="203200" progId="Equation.KSEE3">
                  <p:embed/>
                </p:oleObj>
              </mc:Choice>
              <mc:Fallback>
                <p:oleObj name="" r:id="rId8" imgW="520700" imgH="2032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6800" y="2303780"/>
                        <a:ext cx="848995" cy="33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7" name="对象 115736"/>
          <p:cNvGraphicFramePr/>
          <p:nvPr/>
        </p:nvGraphicFramePr>
        <p:xfrm>
          <a:off x="3124200" y="2591276"/>
          <a:ext cx="65024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304800" imgH="203200" progId="Equation.DSMT4">
                  <p:embed/>
                </p:oleObj>
              </mc:Choice>
              <mc:Fallback>
                <p:oleObj name="" r:id="rId10" imgW="3048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2591276"/>
                        <a:ext cx="650240" cy="433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0" y="6021070"/>
            <a:ext cx="7695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</a:rPr>
              <a:t>Lyapunov type arrival conditions</a:t>
            </a:r>
            <a:r>
              <a:rPr lang="zh-CN" altLang="en-US" sz="2400">
                <a:solidFill>
                  <a:srgbClr val="FF0000"/>
                </a:solidFill>
              </a:rPr>
              <a:t>: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685030" y="5791835"/>
          <a:ext cx="1404620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952500" imgH="634365" progId="Equation.KSEE3">
                  <p:embed/>
                </p:oleObj>
              </mc:Choice>
              <mc:Fallback>
                <p:oleObj name="" r:id="rId12" imgW="952500" imgH="634365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85030" y="5791835"/>
                        <a:ext cx="1404620" cy="935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324600" y="5791200"/>
            <a:ext cx="261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rawback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：</a:t>
            </a:r>
            <a:endParaRPr lang="en-US" altLang="zh-CN" sz="9600" b="1" dirty="0">
              <a:solidFill>
                <a:srgbClr val="FF0000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72400" y="5177790"/>
            <a:ext cx="663575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96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{</a:t>
            </a:r>
            <a:endParaRPr lang="zh-CN" altLang="en-US" sz="9600"/>
          </a:p>
        </p:txBody>
      </p:sp>
      <p:sp>
        <p:nvSpPr>
          <p:cNvPr id="19" name="文本框 18"/>
          <p:cNvSpPr txBox="1"/>
          <p:nvPr/>
        </p:nvSpPr>
        <p:spPr>
          <a:xfrm>
            <a:off x="8229600" y="5334000"/>
            <a:ext cx="485711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➱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>
                <a:solidFill>
                  <a:srgbClr val="FF0000"/>
                </a:solidFill>
              </a:rPr>
              <a:t>The discontinuous behavior of the co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nt</a:t>
            </a:r>
            <a:r>
              <a:rPr lang="en-US" altLang="zh-CN" sz="1600" b="1">
                <a:solidFill>
                  <a:srgbClr val="FF0000"/>
                </a:solidFill>
              </a:rPr>
              <a:t>-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 sz="1600" b="1">
                <a:solidFill>
                  <a:srgbClr val="FF0000"/>
                </a:solidFill>
              </a:rPr>
              <a:t>oller leads to more energy consumption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9600" y="6019800"/>
            <a:ext cx="399097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➱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b="1">
                <a:solidFill>
                  <a:srgbClr val="FF0000"/>
                </a:solidFill>
              </a:rPr>
              <a:t>When the system dynamics reaches the </a:t>
            </a:r>
            <a:endParaRPr sz="1600" b="1">
              <a:solidFill>
                <a:srgbClr val="FF0000"/>
              </a:solidFill>
            </a:endParaRPr>
          </a:p>
          <a:p>
            <a:r>
              <a:rPr sz="1600" b="1">
                <a:solidFill>
                  <a:srgbClr val="FF0000"/>
                </a:solidFill>
              </a:rPr>
              <a:t>sliding surface, it will produce shaking </a:t>
            </a:r>
            <a:r>
              <a:rPr sz="1600" b="1">
                <a:solidFill>
                  <a:srgbClr val="FF0000"/>
                </a:solidFill>
                <a:sym typeface="+mn-ea"/>
              </a:rPr>
              <a:t>beh</a:t>
            </a:r>
            <a:r>
              <a:rPr lang="en-US" sz="1600" b="1">
                <a:solidFill>
                  <a:srgbClr val="FF0000"/>
                </a:solidFill>
                <a:sym typeface="+mn-ea"/>
              </a:rPr>
              <a:t>-</a:t>
            </a:r>
            <a:endParaRPr sz="1600" b="1">
              <a:solidFill>
                <a:srgbClr val="FF0000"/>
              </a:solidFill>
            </a:endParaRPr>
          </a:p>
          <a:p>
            <a:r>
              <a:rPr sz="1600" b="1">
                <a:solidFill>
                  <a:srgbClr val="FF0000"/>
                </a:solidFill>
                <a:sym typeface="+mn-ea"/>
              </a:rPr>
              <a:t>a</a:t>
            </a:r>
            <a:r>
              <a:rPr sz="1600" b="1">
                <a:solidFill>
                  <a:srgbClr val="FF0000"/>
                </a:solidFill>
              </a:rPr>
              <a:t>vior</a:t>
            </a:r>
            <a:r>
              <a:rPr lang="en-US" sz="1600" b="1">
                <a:solidFill>
                  <a:srgbClr val="FF0000"/>
                </a:solidFill>
              </a:rPr>
              <a:t>, which will shorten the machine life</a:t>
            </a:r>
            <a:endParaRPr 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22" name="对象 -2147482622"/>
          <p:cNvGraphicFramePr>
            <a:graphicFrameLocks noChangeAspect="1"/>
          </p:cNvGraphicFramePr>
          <p:nvPr/>
        </p:nvGraphicFramePr>
        <p:xfrm>
          <a:off x="2971483" y="3475355"/>
          <a:ext cx="518795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444500" imgH="203200" progId="Equation.KSEE3">
                  <p:embed/>
                </p:oleObj>
              </mc:Choice>
              <mc:Fallback>
                <p:oleObj name="" r:id="rId14" imgW="444500" imgH="2032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71483" y="3475355"/>
                        <a:ext cx="518795" cy="237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src=http___www.51wendang.com_pic_113f044f8502a102f5f331fe_3-810-jpg_6-1080-0-0-1080.jpg&amp;refer=http___www.51wenda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80225"/>
          </a:xfrm>
          <a:prstGeom prst="rect">
            <a:avLst/>
          </a:prstGeom>
        </p:spPr>
      </p:pic>
      <p:pic>
        <p:nvPicPr>
          <p:cNvPr id="25" name="图片 2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905000"/>
            <a:ext cx="8373745" cy="398907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346065" y="5105400"/>
            <a:ext cx="6750050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object 5"/>
          <p:cNvSpPr/>
          <p:nvPr/>
        </p:nvSpPr>
        <p:spPr>
          <a:xfrm>
            <a:off x="2738755" y="0"/>
            <a:ext cx="7056120" cy="1322070"/>
          </a:xfrm>
          <a:custGeom>
            <a:avLst/>
            <a:gdLst/>
            <a:ahLst/>
            <a:cxnLst/>
            <a:rect l="l" t="t" r="r" b="b"/>
            <a:pathLst>
              <a:path w="11897995" h="1704339">
                <a:moveTo>
                  <a:pt x="0" y="1703832"/>
                </a:moveTo>
                <a:lnTo>
                  <a:pt x="11897868" y="1703832"/>
                </a:lnTo>
                <a:lnTo>
                  <a:pt x="11897868" y="0"/>
                </a:lnTo>
                <a:lnTo>
                  <a:pt x="0" y="0"/>
                </a:lnTo>
                <a:lnTo>
                  <a:pt x="0" y="170383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1916430" y="0"/>
            <a:ext cx="8700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Novel sliding mode control</a:t>
            </a:r>
            <a:endParaRPr lang="en-US" sz="4000" b="1" dirty="0">
              <a:solidFill>
                <a:schemeClr val="bg1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034665" y="706755"/>
            <a:ext cx="7501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Novel level sets-based SMC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VS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General SMC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1361440"/>
            <a:ext cx="12039600" cy="233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✹</a:t>
            </a:r>
            <a:r>
              <a:rPr lang="en-US" sz="2800" b="1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  <a:sym typeface="+mn-ea"/>
              </a:rPr>
              <a:t>Novel level sets-based sliding mode control</a:t>
            </a:r>
            <a:r>
              <a:rPr lang="zh-CN" sz="2800" b="1" spc="-5" dirty="0">
                <a:latin typeface="Times New Roman" panose="02020603050405020304"/>
                <a:cs typeface="Times New Roman" panose="02020603050405020304"/>
              </a:rPr>
              <a:t>：</a:t>
            </a:r>
            <a:endParaRPr lang="zh-CN" sz="28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华文中宋" pitchFamily="2" charset="-122"/>
                <a:sym typeface="+mn-ea"/>
              </a:rPr>
              <a:t>    </a:t>
            </a:r>
            <a:r>
              <a:rPr lang="en-US" b="1" dirty="0">
                <a:latin typeface="Times New Roman" panose="02020603050405020304"/>
                <a:cs typeface="Times New Roman" panose="02020603050405020304"/>
                <a:sym typeface="+mn-ea"/>
              </a:rPr>
              <a:t> The novel dynamic sliding mode control (SMC) mechanism is proposed based 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two quantization level sets</a:t>
            </a:r>
            <a:endParaRPr lang="en-US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                                                                    .   By using the boundary layer technique, the control protocol is designed to</a:t>
            </a:r>
            <a:endParaRPr lang="en-US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 continuous</a:t>
            </a:r>
            <a:endParaRPr lang="en-US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b="1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" y="1666240"/>
            <a:ext cx="792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→</a:t>
            </a:r>
            <a:endParaRPr lang="zh-CN" altLang="en-US" sz="48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4847" name="矩形 504846"/>
          <p:cNvSpPr/>
          <p:nvPr/>
        </p:nvSpPr>
        <p:spPr>
          <a:xfrm>
            <a:off x="0" y="3581718"/>
            <a:ext cx="5296535" cy="138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Arrival process: </a:t>
            </a:r>
            <a:r>
              <a:rPr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boundary layer technique;</a:t>
            </a:r>
            <a:endParaRPr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endParaRPr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                        </a:t>
            </a:r>
            <a:endParaRPr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pitchFamily="2" charset="2"/>
              <a:buNone/>
            </a:pPr>
            <a:endParaRPr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4848" name="矩形 504847"/>
          <p:cNvSpPr/>
          <p:nvPr/>
        </p:nvSpPr>
        <p:spPr>
          <a:xfrm>
            <a:off x="0" y="5181600"/>
            <a:ext cx="5288280" cy="138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  <a:scene3d>
              <a:camera prst="orthographicFront"/>
              <a:lightRig rig="threePt" dir="t"/>
            </a:scene3d>
          </a:bodyPr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Sliding mode motion:</a:t>
            </a:r>
            <a:r>
              <a:rPr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itchFamily="2" charset="-122"/>
              </a:rPr>
              <a:t> </a:t>
            </a:r>
            <a:r>
              <a:rPr 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 does not need the system dynamics to reach the sliding surface, and the error is reduced continuously by reducing the level set</a:t>
            </a:r>
            <a:r>
              <a:rPr 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88280" y="5378450"/>
            <a:ext cx="3477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endParaRPr lang="en-US" sz="2400" b="1" dirty="0">
              <a:solidFill>
                <a:srgbClr val="FF0000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Advantage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：</a:t>
            </a:r>
            <a:endParaRPr lang="en-US" altLang="zh-CN" sz="9600" b="1" dirty="0">
              <a:solidFill>
                <a:srgbClr val="FF0000"/>
              </a:solidFill>
              <a:latin typeface="Times New Roman" panose="02020603050405020304"/>
              <a:ea typeface="+mj-ea"/>
              <a:cs typeface="Times New Roman" panose="02020603050405020304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81800" y="5105400"/>
            <a:ext cx="6635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600" b="1" dirty="0">
                <a:solidFill>
                  <a:srgbClr val="FF0000"/>
                </a:solidFill>
                <a:latin typeface="Times New Roman" panose="02020603050405020304"/>
                <a:ea typeface="+mj-ea"/>
                <a:cs typeface="Times New Roman" panose="02020603050405020304"/>
                <a:sym typeface="+mn-ea"/>
              </a:rPr>
              <a:t>{</a:t>
            </a:r>
            <a:endParaRPr lang="zh-CN" altLang="en-US" sz="9600"/>
          </a:p>
        </p:txBody>
      </p:sp>
      <p:sp>
        <p:nvSpPr>
          <p:cNvPr id="19" name="文本框 18"/>
          <p:cNvSpPr txBox="1"/>
          <p:nvPr/>
        </p:nvSpPr>
        <p:spPr>
          <a:xfrm>
            <a:off x="7239000" y="5320665"/>
            <a:ext cx="48571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➱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b="1">
                <a:solidFill>
                  <a:srgbClr val="FF0000"/>
                </a:solidFill>
              </a:rPr>
              <a:t>T</a:t>
            </a:r>
            <a:r>
              <a:rPr sz="1600" b="1">
                <a:solidFill>
                  <a:srgbClr val="FF0000"/>
                </a:solidFill>
                <a:sym typeface="+mn-ea"/>
              </a:rPr>
              <a:t>he control protocol is designed to be continuous, which can reduce the chattering of the system and increase the life of machine.</a:t>
            </a:r>
            <a:endParaRPr sz="1600" b="1">
              <a:solidFill>
                <a:srgbClr val="FF0000"/>
              </a:solidFill>
              <a:sym typeface="+mn-ea"/>
            </a:endParaRPr>
          </a:p>
          <a:p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39000" y="6096000"/>
            <a:ext cx="49244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➱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b="1">
                <a:solidFill>
                  <a:srgbClr val="FF0000"/>
                </a:solidFill>
              </a:rPr>
              <a:t>The system dynamics does not need to reach the sliding surface, which reduces the conservatism</a:t>
            </a:r>
            <a:endParaRPr 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7" name="对象 -2147482620"/>
          <p:cNvGraphicFramePr>
            <a:graphicFrameLocks noChangeAspect="1"/>
          </p:cNvGraphicFramePr>
          <p:nvPr/>
        </p:nvGraphicFramePr>
        <p:xfrm>
          <a:off x="113665" y="2209800"/>
          <a:ext cx="4424045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3" imgW="3644900" imgH="634365" progId="Equation.KSEE3">
                  <p:embed/>
                </p:oleObj>
              </mc:Choice>
              <mc:Fallback>
                <p:oleObj name="" r:id="rId3" imgW="3644900" imgH="63436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65" y="2209800"/>
                        <a:ext cx="4424045" cy="769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457200" y="3886200"/>
          <a:ext cx="465328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3987800" imgH="952500" progId="Equation.KSEE3">
                  <p:embed/>
                </p:oleObj>
              </mc:Choice>
              <mc:Fallback>
                <p:oleObj name="" r:id="rId5" imgW="3987800" imgH="9525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886200"/>
                        <a:ext cx="465328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619"/>
          <p:cNvGraphicFramePr>
            <a:graphicFrameLocks noChangeAspect="1"/>
          </p:cNvGraphicFramePr>
          <p:nvPr/>
        </p:nvGraphicFramePr>
        <p:xfrm>
          <a:off x="1698625" y="6208395"/>
          <a:ext cx="217043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1739900" imgH="254000" progId="Equation.KSEE3">
                  <p:embed/>
                </p:oleObj>
              </mc:Choice>
              <mc:Fallback>
                <p:oleObj name="" r:id="rId7" imgW="1739900" imgH="25400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8625" y="6208395"/>
                        <a:ext cx="2170430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77395" cy="605155"/>
          </a:xfrm>
          <a:custGeom>
            <a:avLst/>
            <a:gdLst/>
            <a:ahLst/>
            <a:cxnLst/>
            <a:rect l="l" t="t" r="r" b="b"/>
            <a:pathLst>
              <a:path w="11897995" h="1704339">
                <a:moveTo>
                  <a:pt x="0" y="1703832"/>
                </a:moveTo>
                <a:lnTo>
                  <a:pt x="11897868" y="1703832"/>
                </a:lnTo>
                <a:lnTo>
                  <a:pt x="11897868" y="0"/>
                </a:lnTo>
                <a:lnTo>
                  <a:pt x="0" y="0"/>
                </a:lnTo>
                <a:lnTo>
                  <a:pt x="0" y="170383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62230"/>
            <a:ext cx="12192635" cy="5708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15" marR="5080" algn="ctr">
              <a:lnSpc>
                <a:spcPct val="90000"/>
              </a:lnSpc>
              <a:spcBef>
                <a:spcPts val="575"/>
              </a:spcBef>
            </a:pPr>
            <a:r>
              <a:rPr sz="3600" dirty="0">
                <a:sym typeface="+mn-ea"/>
              </a:rPr>
              <a:t>The advantages of the event triggered SMC control strategy</a:t>
            </a:r>
            <a:endParaRPr sz="3600" dirty="0"/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9601200" y="4343400"/>
            <a:ext cx="1371600" cy="1143000"/>
          </a:xfrm>
          <a:prstGeom prst="lin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31" idx="2"/>
          </p:cNvCxnSpPr>
          <p:nvPr/>
        </p:nvCxnSpPr>
        <p:spPr>
          <a:xfrm flipV="1">
            <a:off x="9822180" y="1907540"/>
            <a:ext cx="694055" cy="607060"/>
          </a:xfrm>
          <a:prstGeom prst="lin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819400" y="2286000"/>
            <a:ext cx="525145" cy="582295"/>
          </a:xfrm>
          <a:prstGeom prst="lin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9" idx="3"/>
          </p:cNvCxnSpPr>
          <p:nvPr/>
        </p:nvCxnSpPr>
        <p:spPr>
          <a:xfrm flipV="1">
            <a:off x="3045460" y="5029200"/>
            <a:ext cx="612775" cy="790575"/>
          </a:xfrm>
          <a:prstGeom prst="lin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165" y="2846070"/>
            <a:ext cx="5615940" cy="38341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云形 22"/>
          <p:cNvSpPr/>
          <p:nvPr/>
        </p:nvSpPr>
        <p:spPr>
          <a:xfrm>
            <a:off x="914400" y="2399665"/>
            <a:ext cx="5839460" cy="2907665"/>
          </a:xfrm>
          <a:prstGeom prst="clou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云形 23"/>
          <p:cNvSpPr/>
          <p:nvPr/>
        </p:nvSpPr>
        <p:spPr>
          <a:xfrm>
            <a:off x="6918960" y="2438400"/>
            <a:ext cx="5139055" cy="2810510"/>
          </a:xfrm>
          <a:prstGeom prst="cloud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29200" y="5603875"/>
            <a:ext cx="188976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The advantages of the event triggered SMC  strategy</a:t>
            </a:r>
            <a:endParaRPr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7400" y="2580005"/>
            <a:ext cx="4529455" cy="52197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</a:rPr>
              <a:t>Event triggered control</a:t>
            </a:r>
            <a:endParaRPr lang="en-US" altLang="zh-CN" sz="2800" b="1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87970" y="2546985"/>
            <a:ext cx="407606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</a:rPr>
              <a:t>Sliding mode control</a:t>
            </a:r>
            <a:endParaRPr lang="en-US" altLang="zh-CN" sz="2800" b="1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43840" y="1524000"/>
            <a:ext cx="2801620" cy="793115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</a:rPr>
              <a:t>Saving network communication resources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1635" y="5257800"/>
            <a:ext cx="2663825" cy="112395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</a:rPr>
              <a:t>Determine the update of control protocol and the time of level set reduction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289925" y="5443855"/>
            <a:ext cx="3674110" cy="125222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indent="0" algn="l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indent="0" algn="l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endParaRPr lang="en-US" altLang="zh-CN" sz="1600" b="1" dirty="0">
              <a:solidFill>
                <a:schemeClr val="bg1"/>
              </a:solidFill>
              <a:latin typeface="+mj-ea"/>
            </a:endParaRPr>
          </a:p>
          <a:p>
            <a:pPr indent="0" algn="l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j-ea"/>
              </a:rPr>
              <a:t>Based on two level sets: reduce the size of the level sets</a:t>
            </a:r>
            <a:endParaRPr lang="en-US" altLang="zh-CN" sz="1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144000" y="685800"/>
            <a:ext cx="2743835" cy="122174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 fontAlgn="base">
              <a:buClrTx/>
              <a:buSzTx/>
              <a:buFont typeface="+mj-lt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</a:rPr>
              <a:t>Counteracting the effects of external disturbances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2" name="对象 -2147482621"/>
          <p:cNvGraphicFramePr>
            <a:graphicFrameLocks noChangeAspect="1"/>
          </p:cNvGraphicFramePr>
          <p:nvPr/>
        </p:nvGraphicFramePr>
        <p:xfrm>
          <a:off x="1504950" y="2994661"/>
          <a:ext cx="4567555" cy="203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882900" imgH="1282700" progId="Equation.KSEE3">
                  <p:embed/>
                </p:oleObj>
              </mc:Choice>
              <mc:Fallback>
                <p:oleObj name="" r:id="rId3" imgW="2882900" imgH="1282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2994661"/>
                        <a:ext cx="4567555" cy="2034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0"/>
          <p:cNvGraphicFramePr>
            <a:graphicFrameLocks noChangeAspect="1"/>
          </p:cNvGraphicFramePr>
          <p:nvPr/>
        </p:nvGraphicFramePr>
        <p:xfrm>
          <a:off x="7414578" y="2942908"/>
          <a:ext cx="4473575" cy="187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908300" imgH="1219200" progId="Equation.KSEE3">
                  <p:embed/>
                </p:oleObj>
              </mc:Choice>
              <mc:Fallback>
                <p:oleObj name="" r:id="rId5" imgW="2908300" imgH="12192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4578" y="2942908"/>
                        <a:ext cx="4473575" cy="1874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20"/>
          <p:cNvGraphicFramePr>
            <a:graphicFrameLocks noChangeAspect="1"/>
          </p:cNvGraphicFramePr>
          <p:nvPr/>
        </p:nvGraphicFramePr>
        <p:xfrm>
          <a:off x="9938068" y="688023"/>
          <a:ext cx="115506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749300" imgH="254000" progId="Equation.KSEE3">
                  <p:embed/>
                </p:oleObj>
              </mc:Choice>
              <mc:Fallback>
                <p:oleObj name="" r:id="rId7" imgW="749300" imgH="2540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38068" y="688023"/>
                        <a:ext cx="1155065" cy="391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620"/>
          <p:cNvGraphicFramePr>
            <a:graphicFrameLocks noChangeAspect="1"/>
          </p:cNvGraphicFramePr>
          <p:nvPr/>
        </p:nvGraphicFramePr>
        <p:xfrm>
          <a:off x="8465820" y="5443855"/>
          <a:ext cx="340677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209800" imgH="634365" progId="Equation.KSEE3">
                  <p:embed/>
                </p:oleObj>
              </mc:Choice>
              <mc:Fallback>
                <p:oleObj name="" r:id="rId9" imgW="2209800" imgH="63436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65820" y="5443855"/>
                        <a:ext cx="3406775" cy="867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H="1" flipV="1">
            <a:off x="6096000" y="1905000"/>
            <a:ext cx="1295400" cy="1295400"/>
          </a:xfrm>
          <a:prstGeom prst="line">
            <a:avLst/>
          </a:prstGeom>
          <a:ln w="28575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352800" y="702945"/>
            <a:ext cx="5597525" cy="159512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>
              <a:buClrTx/>
              <a:buSzTx/>
              <a:buFont typeface="+mj-lt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+mj-ea"/>
                <a:sym typeface="+mn-ea"/>
              </a:rPr>
              <a:t>Two level sets：The relationship between sliding mode value and error is established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pPr indent="0" algn="ctr" fontAlgn="base">
              <a:spcBef>
                <a:spcPct val="0"/>
              </a:spcBef>
              <a:spcAft>
                <a:spcPct val="0"/>
              </a:spcAft>
              <a:buFont typeface="+mj-lt"/>
              <a:buNone/>
              <a:defRPr/>
            </a:pP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16" name="对象 -2147482620"/>
          <p:cNvGraphicFramePr>
            <a:graphicFrameLocks noChangeAspect="1"/>
          </p:cNvGraphicFramePr>
          <p:nvPr/>
        </p:nvGraphicFramePr>
        <p:xfrm>
          <a:off x="3483293" y="1339850"/>
          <a:ext cx="5521325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1" imgW="3581400" imgH="634365" progId="Equation.KSEE3">
                  <p:embed/>
                </p:oleObj>
              </mc:Choice>
              <mc:Fallback>
                <p:oleObj name="" r:id="rId11" imgW="3581400" imgH="63436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3293" y="1339850"/>
                        <a:ext cx="5521325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67584" cy="1274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25" y="0"/>
            <a:ext cx="2237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</a:rPr>
              <a:t>Outline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91515" y="1615440"/>
            <a:ext cx="10889615" cy="509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indent="-634365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67000"/>
              <a:buFont typeface="Wingdings" panose="05000000000000000000"/>
              <a:buChar char=""/>
              <a:tabLst>
                <a:tab pos="646430" algn="l"/>
                <a:tab pos="647065" algn="l"/>
              </a:tabLst>
            </a:pPr>
            <a:r>
              <a:rPr sz="36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Background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har char="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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611505" indent="-599440">
              <a:lnSpc>
                <a:spcPct val="100000"/>
              </a:lnSpc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11505" algn="l"/>
                <a:tab pos="612140" algn="l"/>
              </a:tabLst>
            </a:pPr>
            <a:r>
              <a:rPr sz="3600" b="1" i="1" spc="-5" dirty="0">
                <a:latin typeface="Times New Roman" panose="02020603050405020304"/>
                <a:cs typeface="Times New Roman" panose="02020603050405020304"/>
              </a:rPr>
              <a:t>Cooperative Control</a:t>
            </a:r>
            <a:r>
              <a:rPr lang="en-US" sz="3600" b="1" i="1" spc="-5" dirty="0">
                <a:latin typeface="Times New Roman" panose="02020603050405020304"/>
                <a:cs typeface="Times New Roman" panose="02020603050405020304"/>
              </a:rPr>
              <a:t> of Second Order Multi-agent Systems (MAS) Under Switching Topologies</a:t>
            </a:r>
            <a:r>
              <a:rPr sz="3600" b="1" i="1" spc="-5" dirty="0">
                <a:latin typeface="Times New Roman" panose="02020603050405020304"/>
                <a:cs typeface="Times New Roman" panose="02020603050405020304"/>
              </a:rPr>
              <a:t>: main</a:t>
            </a:r>
            <a:r>
              <a:rPr sz="3600" b="1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dirty="0">
                <a:latin typeface="Times New Roman" panose="02020603050405020304"/>
                <a:cs typeface="Times New Roman" panose="02020603050405020304"/>
              </a:rPr>
              <a:t>results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har char="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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611505" indent="-599440">
              <a:lnSpc>
                <a:spcPct val="100000"/>
              </a:lnSpc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11505" algn="l"/>
                <a:tab pos="612140" algn="l"/>
              </a:tabLst>
            </a:pPr>
            <a:r>
              <a:rPr sz="3600" b="1" i="1" spc="-5" dirty="0">
                <a:latin typeface="Times New Roman" panose="02020603050405020304"/>
                <a:cs typeface="Times New Roman" panose="02020603050405020304"/>
              </a:rPr>
              <a:t>Future Consideration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57400" y="5715000"/>
            <a:ext cx="3058795" cy="36830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0" y="5257800"/>
            <a:ext cx="2496820" cy="36830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1805939" y="0"/>
            <a:ext cx="8600440" cy="769620"/>
          </a:xfrm>
          <a:custGeom>
            <a:avLst/>
            <a:gdLst/>
            <a:ahLst/>
            <a:cxnLst/>
            <a:rect l="l" t="t" r="r" b="b"/>
            <a:pathLst>
              <a:path w="8600440" h="769620">
                <a:moveTo>
                  <a:pt x="0" y="769620"/>
                </a:moveTo>
                <a:lnTo>
                  <a:pt x="8599931" y="769620"/>
                </a:lnTo>
                <a:lnTo>
                  <a:pt x="8599931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8902" y="965708"/>
            <a:ext cx="82835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Stage 1: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System dynamics can enter level set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s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514599" y="203"/>
            <a:ext cx="8169909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Theorem and main conclusion</a:t>
            </a:r>
            <a:endParaRPr sz="4400" b="1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对象 -2147482618"/>
          <p:cNvGraphicFramePr>
            <a:graphicFrameLocks noChangeAspect="1"/>
          </p:cNvGraphicFramePr>
          <p:nvPr/>
        </p:nvGraphicFramePr>
        <p:xfrm>
          <a:off x="304800" y="3624263"/>
          <a:ext cx="961136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61000" imgH="279400" progId="Equation.KSEE3">
                  <p:embed/>
                </p:oleObj>
              </mc:Choice>
              <mc:Fallback>
                <p:oleObj name="" r:id="rId1" imgW="5461000" imgH="279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624263"/>
                        <a:ext cx="961136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7"/>
          <p:cNvGraphicFramePr>
            <a:graphicFrameLocks noChangeAspect="1"/>
          </p:cNvGraphicFramePr>
          <p:nvPr/>
        </p:nvGraphicFramePr>
        <p:xfrm>
          <a:off x="304800" y="1447483"/>
          <a:ext cx="11221720" cy="217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680200" imgH="1295400" progId="Equation.KSEE3">
                  <p:embed/>
                </p:oleObj>
              </mc:Choice>
              <mc:Fallback>
                <p:oleObj name="" r:id="rId3" imgW="6680200" imgH="12954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447483"/>
                        <a:ext cx="11221720" cy="217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762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62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810" y="4116705"/>
          <a:ext cx="12061190" cy="264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7886700" imgH="1727200" progId="Equation.KSEE3">
                  <p:embed/>
                </p:oleObj>
              </mc:Choice>
              <mc:Fallback>
                <p:oleObj name="" r:id="rId5" imgW="7886700" imgH="17272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810" y="4116705"/>
                        <a:ext cx="12061190" cy="264287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02" y="965708"/>
            <a:ext cx="82835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Stage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chieve the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leader-following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cons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ensus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of the system</a:t>
            </a:r>
            <a:endParaRPr sz="24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5939" y="0"/>
            <a:ext cx="8600440" cy="769620"/>
          </a:xfrm>
          <a:custGeom>
            <a:avLst/>
            <a:gdLst/>
            <a:ahLst/>
            <a:cxnLst/>
            <a:rect l="l" t="t" r="r" b="b"/>
            <a:pathLst>
              <a:path w="8600440" h="769620">
                <a:moveTo>
                  <a:pt x="0" y="769620"/>
                </a:moveTo>
                <a:lnTo>
                  <a:pt x="8599931" y="769620"/>
                </a:lnTo>
                <a:lnTo>
                  <a:pt x="8599931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84933" y="12903"/>
            <a:ext cx="841819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Theorem and main conclusion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对象 -2147482616"/>
          <p:cNvGraphicFramePr>
            <a:graphicFrameLocks noChangeAspect="1"/>
          </p:cNvGraphicFramePr>
          <p:nvPr/>
        </p:nvGraphicFramePr>
        <p:xfrm>
          <a:off x="158750" y="2514600"/>
          <a:ext cx="11825605" cy="236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337300" imgH="1270000" progId="Equation.KSEE3">
                  <p:embed/>
                </p:oleObj>
              </mc:Choice>
              <mc:Fallback>
                <p:oleObj name="" r:id="rId1" imgW="6337300" imgH="1270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750" y="2514600"/>
                        <a:ext cx="11825605" cy="236982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57945" y="2971495"/>
            <a:ext cx="3062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contain a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spanning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2771" y="0"/>
            <a:ext cx="2847340" cy="769620"/>
          </a:xfrm>
          <a:custGeom>
            <a:avLst/>
            <a:gdLst/>
            <a:ahLst/>
            <a:cxnLst/>
            <a:rect l="l" t="t" r="r" b="b"/>
            <a:pathLst>
              <a:path w="2847340" h="769620">
                <a:moveTo>
                  <a:pt x="0" y="769620"/>
                </a:moveTo>
                <a:lnTo>
                  <a:pt x="2846831" y="769620"/>
                </a:lnTo>
                <a:lnTo>
                  <a:pt x="2846831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31765" y="12903"/>
            <a:ext cx="2637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Simulation</a:t>
            </a:r>
            <a:endParaRPr sz="4400"/>
          </a:p>
        </p:txBody>
      </p:sp>
      <p:graphicFrame>
        <p:nvGraphicFramePr>
          <p:cNvPr id="2" name="对象 -2147482615"/>
          <p:cNvGraphicFramePr>
            <a:graphicFrameLocks noChangeAspect="1"/>
          </p:cNvGraphicFramePr>
          <p:nvPr/>
        </p:nvGraphicFramePr>
        <p:xfrm>
          <a:off x="381000" y="228600"/>
          <a:ext cx="7087235" cy="191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57600" imgH="990600" progId="Equation.KSEE3">
                  <p:embed/>
                </p:oleObj>
              </mc:Choice>
              <mc:Fallback>
                <p:oleObj name="" r:id="rId1" imgW="3657600" imgH="990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28600"/>
                        <a:ext cx="7087235" cy="1919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4"/>
          <p:cNvGraphicFramePr>
            <a:graphicFrameLocks noChangeAspect="1"/>
          </p:cNvGraphicFramePr>
          <p:nvPr/>
        </p:nvGraphicFramePr>
        <p:xfrm>
          <a:off x="287020" y="4892675"/>
          <a:ext cx="1123378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663565" imgH="990600" progId="Equation.KSEE3">
                  <p:embed/>
                </p:oleObj>
              </mc:Choice>
              <mc:Fallback>
                <p:oleObj name="" r:id="rId3" imgW="5663565" imgH="990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020" y="4892675"/>
                        <a:ext cx="11233785" cy="196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685800"/>
            <a:ext cx="4248150" cy="2238375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81000" y="3886200"/>
          <a:ext cx="95186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6858000" imgH="965200" progId="Equation.KSEE3">
                  <p:embed/>
                </p:oleObj>
              </mc:Choice>
              <mc:Fallback>
                <p:oleObj name="" r:id="rId6" imgW="6858000" imgH="9652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3886200"/>
                        <a:ext cx="9518650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15"/>
          <p:cNvGraphicFramePr>
            <a:graphicFrameLocks noChangeAspect="1"/>
          </p:cNvGraphicFramePr>
          <p:nvPr/>
        </p:nvGraphicFramePr>
        <p:xfrm>
          <a:off x="456883" y="2527618"/>
          <a:ext cx="669417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454400" imgH="660400" progId="Equation.KSEE3">
                  <p:embed/>
                </p:oleObj>
              </mc:Choice>
              <mc:Fallback>
                <p:oleObj name="" r:id="rId8" imgW="3454400" imgH="660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883" y="2527618"/>
                        <a:ext cx="6694170" cy="1280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标题"/>
          <p:cNvPicPr>
            <a:picLocks noChangeAspect="1"/>
          </p:cNvPicPr>
          <p:nvPr/>
        </p:nvPicPr>
        <p:blipFill>
          <a:blip r:embed="rId1"/>
          <a:srcRect l="28732" t="10301" r="30454" b="14274"/>
          <a:stretch>
            <a:fillRect/>
          </a:stretch>
        </p:blipFill>
        <p:spPr>
          <a:xfrm>
            <a:off x="484505" y="1114425"/>
            <a:ext cx="3932555" cy="3540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8000" y="4800726"/>
            <a:ext cx="376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tracking error of each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follower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9340" y="12700"/>
            <a:ext cx="4972685" cy="769620"/>
          </a:xfrm>
          <a:custGeom>
            <a:avLst/>
            <a:gdLst/>
            <a:ahLst/>
            <a:cxnLst/>
            <a:rect l="l" t="t" r="r" b="b"/>
            <a:pathLst>
              <a:path w="2847340" h="769620">
                <a:moveTo>
                  <a:pt x="0" y="769620"/>
                </a:moveTo>
                <a:lnTo>
                  <a:pt x="2846831" y="769620"/>
                </a:lnTo>
                <a:lnTo>
                  <a:pt x="2846831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02685" y="12700"/>
            <a:ext cx="478536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Simulation</a:t>
            </a:r>
            <a:r>
              <a:rPr lang="en-US" sz="4400" dirty="0"/>
              <a:t> of case 1 </a:t>
            </a:r>
            <a:endParaRPr 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143000"/>
            <a:ext cx="6969125" cy="3496310"/>
          </a:xfrm>
          <a:prstGeom prst="rect">
            <a:avLst/>
          </a:prstGeom>
        </p:spPr>
      </p:pic>
      <p:sp>
        <p:nvSpPr>
          <p:cNvPr id="10" name="object 5"/>
          <p:cNvSpPr txBox="1"/>
          <p:nvPr/>
        </p:nvSpPr>
        <p:spPr>
          <a:xfrm>
            <a:off x="1400175" y="4800600"/>
            <a:ext cx="17056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sliding value 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58000" y="4800726"/>
            <a:ext cx="376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tracking error of each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follower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400175" y="4800600"/>
            <a:ext cx="17056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sliding value 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1143000"/>
            <a:ext cx="4544695" cy="354838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90" y="1165225"/>
            <a:ext cx="7176770" cy="3488055"/>
          </a:xfrm>
          <a:prstGeom prst="rect">
            <a:avLst/>
          </a:prstGeom>
        </p:spPr>
      </p:pic>
      <p:sp>
        <p:nvSpPr>
          <p:cNvPr id="4" name="object 6"/>
          <p:cNvSpPr/>
          <p:nvPr/>
        </p:nvSpPr>
        <p:spPr>
          <a:xfrm>
            <a:off x="3505200" y="0"/>
            <a:ext cx="5180330" cy="769620"/>
          </a:xfrm>
          <a:custGeom>
            <a:avLst/>
            <a:gdLst/>
            <a:ahLst/>
            <a:cxnLst/>
            <a:rect l="l" t="t" r="r" b="b"/>
            <a:pathLst>
              <a:path w="2847340" h="769620">
                <a:moveTo>
                  <a:pt x="0" y="769620"/>
                </a:moveTo>
                <a:lnTo>
                  <a:pt x="2846831" y="769620"/>
                </a:lnTo>
                <a:lnTo>
                  <a:pt x="2846831" y="0"/>
                </a:lnTo>
                <a:lnTo>
                  <a:pt x="0" y="0"/>
                </a:lnTo>
                <a:lnTo>
                  <a:pt x="0" y="769620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sp>
        <p:nvSpPr>
          <p:cNvPr id="12" name="object 7"/>
          <p:cNvSpPr txBox="1">
            <a:spLocks noGrp="1"/>
          </p:cNvSpPr>
          <p:nvPr>
            <p:ph type="title"/>
          </p:nvPr>
        </p:nvSpPr>
        <p:spPr>
          <a:xfrm>
            <a:off x="3702685" y="12700"/>
            <a:ext cx="478536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Simulation</a:t>
            </a:r>
            <a:r>
              <a:rPr lang="en-US" sz="4400" dirty="0"/>
              <a:t> of case 2 </a:t>
            </a:r>
            <a:endParaRPr lang="en-US"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67584" cy="1274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25" y="0"/>
            <a:ext cx="2237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</a:rPr>
              <a:t>Outline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425602" y="1304035"/>
            <a:ext cx="1041527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770" indent="-687705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99770" algn="l"/>
                <a:tab pos="700405" algn="l"/>
              </a:tabLst>
            </a:pPr>
            <a:r>
              <a:rPr sz="3600" b="1" i="1" dirty="0">
                <a:latin typeface="Times New Roman" panose="02020603050405020304"/>
                <a:cs typeface="Times New Roman" panose="02020603050405020304"/>
              </a:rPr>
              <a:t>Background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A40020"/>
              </a:buClr>
              <a:buFont typeface="Wingdings" panose="05000000000000000000"/>
              <a:buChar char="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40020"/>
              </a:buClr>
              <a:buFont typeface="Wingdings" panose="05000000000000000000"/>
              <a:buChar char="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611505" indent="-599440">
              <a:lnSpc>
                <a:spcPct val="100000"/>
              </a:lnSpc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11505" algn="l"/>
                <a:tab pos="612140" algn="l"/>
              </a:tabLst>
            </a:pPr>
            <a:r>
              <a:rPr sz="3600" b="1" i="1" spc="-5" dirty="0">
                <a:latin typeface="Times New Roman" panose="02020603050405020304"/>
                <a:cs typeface="Times New Roman" panose="02020603050405020304"/>
              </a:rPr>
              <a:t>Cooperative Anti-Disturbance Control: </a:t>
            </a:r>
            <a:r>
              <a:rPr sz="3600" b="1" i="1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36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dirty="0">
                <a:latin typeface="Times New Roman" panose="02020603050405020304"/>
                <a:cs typeface="Times New Roman" panose="02020603050405020304"/>
              </a:rPr>
              <a:t>results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A40020"/>
              </a:buClr>
              <a:buFont typeface="Wingdings" panose="05000000000000000000"/>
              <a:buChar char="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40020"/>
              </a:buClr>
              <a:buFont typeface="Wingdings" panose="05000000000000000000"/>
              <a:buChar char="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611505" indent="-599440">
              <a:lnSpc>
                <a:spcPct val="100000"/>
              </a:lnSpc>
              <a:buClr>
                <a:srgbClr val="A40020"/>
              </a:buClr>
              <a:buSzPct val="75000"/>
              <a:buFont typeface="Wingdings" panose="05000000000000000000"/>
              <a:buChar char=""/>
              <a:tabLst>
                <a:tab pos="611505" algn="l"/>
                <a:tab pos="612140" algn="l"/>
              </a:tabLst>
            </a:pPr>
            <a:r>
              <a:rPr sz="36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Future Consideration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7320" cy="812800"/>
          </a:xfrm>
          <a:custGeom>
            <a:avLst/>
            <a:gdLst/>
            <a:ahLst/>
            <a:cxnLst/>
            <a:rect l="l" t="t" r="r" b="b"/>
            <a:pathLst>
              <a:path w="5227320" h="812800">
                <a:moveTo>
                  <a:pt x="0" y="812291"/>
                </a:moveTo>
                <a:lnTo>
                  <a:pt x="5227320" y="812291"/>
                </a:lnTo>
                <a:lnTo>
                  <a:pt x="5227320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1274"/>
            <a:ext cx="4798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Further</a:t>
            </a:r>
            <a:r>
              <a:rPr spc="-95" dirty="0"/>
              <a:t> </a:t>
            </a:r>
            <a:r>
              <a:rPr spc="-5" dirty="0"/>
              <a:t>consideration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31190" y="1198245"/>
            <a:ext cx="10842625" cy="46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96000"/>
              <a:buChar char="►"/>
              <a:tabLst>
                <a:tab pos="3409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Multiple types of </a:t>
            </a: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switching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endParaRPr sz="2600" spc="-80" dirty="0">
              <a:latin typeface="Times New Roman" panose="02020603050405020304"/>
              <a:cs typeface="Times New Roman" panose="02020603050405020304"/>
            </a:endParaRPr>
          </a:p>
          <a:p>
            <a:pPr marL="340360" indent="-32829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96000"/>
              <a:buChar char="►"/>
              <a:tabLst>
                <a:tab pos="340995" algn="l"/>
              </a:tabLst>
            </a:pPr>
            <a:endParaRPr sz="2600" spc="-80" dirty="0">
              <a:latin typeface="Times New Roman" panose="02020603050405020304"/>
              <a:cs typeface="Times New Roman" panose="02020603050405020304"/>
            </a:endParaRPr>
          </a:p>
          <a:p>
            <a:pPr marL="12065" indent="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96000"/>
              <a:buNone/>
              <a:tabLst>
                <a:tab pos="3409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Real applications: robot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arms,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UAVs…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40360" indent="-328295">
              <a:lnSpc>
                <a:spcPct val="100000"/>
              </a:lnSpc>
              <a:spcBef>
                <a:spcPts val="1935"/>
              </a:spcBef>
              <a:buClr>
                <a:srgbClr val="00AFEF"/>
              </a:buClr>
              <a:buSzPct val="96000"/>
              <a:buChar char="►"/>
              <a:tabLst>
                <a:tab pos="3409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Cooperative control with only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relative information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 complex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situations</a:t>
            </a: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(switching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topologies, connectivity preserving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topologies</a:t>
            </a: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, Markov switching topologies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…)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42900" marR="3799840" indent="-330835">
              <a:lnSpc>
                <a:spcPct val="162000"/>
              </a:lnSpc>
              <a:spcBef>
                <a:spcPts val="5"/>
              </a:spcBef>
              <a:buClr>
                <a:srgbClr val="00AFEF"/>
              </a:buClr>
              <a:buSzPct val="96000"/>
              <a:buChar char="►"/>
              <a:tabLst>
                <a:tab pos="3409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New types of observers (Adaptive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finite-time</a:t>
            </a:r>
            <a:r>
              <a:rPr lang="en-US" sz="2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  <a:sym typeface="+mn-ea"/>
              </a:rPr>
              <a:t>observers…)</a:t>
            </a:r>
            <a:r>
              <a:rPr lang="en-US" sz="2600" spc="-5" dirty="0">
                <a:latin typeface="Times New Roman" panose="02020603050405020304"/>
                <a:cs typeface="Times New Roman" panose="02020603050405020304"/>
              </a:rPr>
              <a:t>         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40360" indent="-328295">
              <a:lnSpc>
                <a:spcPct val="100000"/>
              </a:lnSpc>
              <a:spcBef>
                <a:spcPts val="1945"/>
              </a:spcBef>
              <a:buClr>
                <a:srgbClr val="00AFEF"/>
              </a:buClr>
              <a:buSzPct val="96000"/>
              <a:buChar char="►"/>
              <a:tabLst>
                <a:tab pos="3409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……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5830" y="2635250"/>
            <a:ext cx="7352665" cy="11214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0070" y="2452370"/>
            <a:ext cx="7718425" cy="170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1070" y="2688590"/>
            <a:ext cx="7197725" cy="1015365"/>
          </a:xfrm>
          <a:custGeom>
            <a:avLst/>
            <a:gdLst/>
            <a:ahLst/>
            <a:cxnLst/>
            <a:rect l="l" t="t" r="r" b="b"/>
            <a:pathLst>
              <a:path w="7806055" h="1015364">
                <a:moveTo>
                  <a:pt x="0" y="1014983"/>
                </a:moveTo>
                <a:lnTo>
                  <a:pt x="7805928" y="1014983"/>
                </a:lnTo>
                <a:lnTo>
                  <a:pt x="7805928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9810" y="2695397"/>
            <a:ext cx="69938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1" dirty="0">
                <a:latin typeface="Times New Roman" panose="02020603050405020304"/>
                <a:cs typeface="Times New Roman" panose="02020603050405020304"/>
              </a:rPr>
              <a:t>Thanks for your</a:t>
            </a:r>
            <a:r>
              <a:rPr sz="600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000" i="1" dirty="0">
                <a:latin typeface="Times New Roman" panose="02020603050405020304"/>
                <a:cs typeface="Times New Roman" panose="02020603050405020304"/>
              </a:rPr>
              <a:t>time!</a:t>
            </a:r>
            <a:endParaRPr sz="6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497445" cy="767080"/>
          </a:xfrm>
          <a:custGeom>
            <a:avLst/>
            <a:gdLst/>
            <a:ahLst/>
            <a:cxnLst/>
            <a:rect l="l" t="t" r="r" b="b"/>
            <a:pathLst>
              <a:path w="8434070" h="767080">
                <a:moveTo>
                  <a:pt x="0" y="766572"/>
                </a:moveTo>
                <a:lnTo>
                  <a:pt x="8433816" y="766572"/>
                </a:lnTo>
                <a:lnTo>
                  <a:pt x="8433816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99" y="66293"/>
            <a:ext cx="796226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Network exists </a:t>
            </a:r>
            <a:r>
              <a:rPr spc="-10" dirty="0"/>
              <a:t>everywhere </a:t>
            </a:r>
            <a:r>
              <a:rPr dirty="0"/>
              <a:t>in</a:t>
            </a:r>
            <a:r>
              <a:rPr spc="-10" dirty="0"/>
              <a:t> </a:t>
            </a:r>
            <a:r>
              <a:rPr lang="en-US" spc="-15" dirty="0"/>
              <a:t>life</a:t>
            </a:r>
            <a:endParaRPr lang="en-US"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1447927" y="4191279"/>
            <a:ext cx="7132320" cy="2567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is a set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967865">
              <a:lnSpc>
                <a:spcPct val="100000"/>
              </a:lnSpc>
              <a:spcBef>
                <a:spcPts val="340"/>
              </a:spcBef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interconnected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8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links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155700" lvl="1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Internet: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000" b="1" spc="-5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spc="-5" dirty="0">
                <a:solidFill>
                  <a:srgbClr val="FB751A"/>
                </a:solidFill>
                <a:uFill>
                  <a:solidFill>
                    <a:srgbClr val="FB751A"/>
                  </a:solidFill>
                </a:u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000" b="1" spc="-5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wires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lvl="1" indent="-229235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1155700" algn="l"/>
                <a:tab pos="1156335" algn="l"/>
                <a:tab pos="3124835" algn="l"/>
              </a:tabLst>
            </a:pPr>
            <a:r>
              <a:rPr sz="2000" b="1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Neural</a:t>
            </a:r>
            <a:r>
              <a:rPr sz="2000" b="1" spc="-20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Network:	</a:t>
            </a:r>
            <a:r>
              <a:rPr sz="2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cells</a:t>
            </a:r>
            <a:r>
              <a:rPr sz="2000" b="1" spc="-5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spc="-5" dirty="0">
                <a:solidFill>
                  <a:srgbClr val="FB751A"/>
                </a:solidFill>
                <a:uFill>
                  <a:solidFill>
                    <a:srgbClr val="FB751A"/>
                  </a:solidFill>
                </a:u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000" b="1" spc="-5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nerves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lvl="1" indent="-229235"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Social Networks: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– individuals</a:t>
            </a:r>
            <a:r>
              <a:rPr sz="2000" b="1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spc="-5" dirty="0">
                <a:solidFill>
                  <a:srgbClr val="FB751A"/>
                </a:solidFill>
                <a:uFill>
                  <a:solidFill>
                    <a:srgbClr val="FB751A"/>
                  </a:solidFill>
                </a:u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000" b="1" spc="-5" dirty="0">
                <a:solidFill>
                  <a:srgbClr val="FB75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relations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19835" lvl="1" indent="-29337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1219835" algn="l"/>
                <a:tab pos="122047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209550" y="920750"/>
            <a:ext cx="3195955" cy="2794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 sz="3430"/>
          </a:p>
        </p:txBody>
      </p:sp>
      <p:pic>
        <p:nvPicPr>
          <p:cNvPr id="21" name="Picture 4" descr="IT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942975"/>
            <a:ext cx="3918585" cy="2772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object 8"/>
          <p:cNvSpPr/>
          <p:nvPr/>
        </p:nvSpPr>
        <p:spPr>
          <a:xfrm>
            <a:off x="8305800" y="920750"/>
            <a:ext cx="3343910" cy="2800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2"/>
          <p:cNvSpPr txBox="1"/>
          <p:nvPr/>
        </p:nvSpPr>
        <p:spPr>
          <a:xfrm>
            <a:off x="8564245" y="3810000"/>
            <a:ext cx="30099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lang="en-US" sz="1800" b="1" spc="-5" dirty="0">
                <a:latin typeface="Times New Roman" panose="02020603050405020304"/>
                <a:cs typeface="Times New Roman" panose="02020603050405020304"/>
              </a:rPr>
              <a:t> network</a:t>
            </a:r>
            <a:endParaRPr lang="en-US" sz="1800" b="1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7200" y="3768725"/>
            <a:ext cx="275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spc="-5" dirty="0">
                <a:latin typeface="Times New Roman" panose="02020603050405020304"/>
                <a:cs typeface="Times New Roman" panose="02020603050405020304"/>
              </a:rPr>
              <a:t>Highway system network</a:t>
            </a:r>
            <a:endParaRPr b="1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9600" y="3768725"/>
            <a:ext cx="2829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spc="-5" dirty="0">
                <a:latin typeface="Times New Roman" panose="02020603050405020304"/>
                <a:cs typeface="Times New Roman" panose="02020603050405020304"/>
              </a:rPr>
              <a:t>Communication network</a:t>
            </a:r>
            <a:endParaRPr b="1" spc="-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8691245" cy="767080"/>
          </a:xfrm>
          <a:custGeom>
            <a:avLst/>
            <a:gdLst/>
            <a:ahLst/>
            <a:cxnLst/>
            <a:rect l="l" t="t" r="r" b="b"/>
            <a:pathLst>
              <a:path w="8434070" h="767080">
                <a:moveTo>
                  <a:pt x="0" y="766572"/>
                </a:moveTo>
                <a:lnTo>
                  <a:pt x="8433816" y="766572"/>
                </a:lnTo>
                <a:lnTo>
                  <a:pt x="8433816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sp>
        <p:nvSpPr>
          <p:cNvPr id="2" name="object 2"/>
          <p:cNvSpPr txBox="1"/>
          <p:nvPr/>
        </p:nvSpPr>
        <p:spPr>
          <a:xfrm>
            <a:off x="152400" y="60325"/>
            <a:ext cx="12259310" cy="646430"/>
          </a:xfrm>
          <a:prstGeom prst="rect">
            <a:avLst/>
          </a:prstGeom>
        </p:spPr>
        <p:txBody>
          <a:bodyPr vert="horz" wrap="square" lIns="0" tIns="314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Network synchronization phenomenon</a:t>
            </a:r>
            <a:endParaRPr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044575"/>
            <a:ext cx="4363085" cy="26746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1" name="object 5"/>
          <p:cNvSpPr/>
          <p:nvPr/>
        </p:nvSpPr>
        <p:spPr>
          <a:xfrm>
            <a:off x="6409055" y="1057910"/>
            <a:ext cx="4199255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6"/>
          <p:cNvSpPr/>
          <p:nvPr/>
        </p:nvSpPr>
        <p:spPr>
          <a:xfrm>
            <a:off x="1248410" y="3962400"/>
            <a:ext cx="4284980" cy="25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20" y="3961765"/>
            <a:ext cx="4219575" cy="2531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5" name="文本框 14"/>
          <p:cNvSpPr txBox="1"/>
          <p:nvPr/>
        </p:nvSpPr>
        <p:spPr>
          <a:xfrm>
            <a:off x="2819400" y="365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</a:t>
            </a:r>
            <a:r>
              <a:rPr lang="zh-CN" altLang="en-US"/>
              <a:t>endulum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24800" y="365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Fish Swarm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43200" y="6477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</a:t>
            </a:r>
            <a:r>
              <a:rPr lang="zh-CN" altLang="en-US"/>
              <a:t>ird flocking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68310" y="6477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Fireflies</a:t>
            </a:r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8393430" cy="767080"/>
          </a:xfrm>
          <a:custGeom>
            <a:avLst/>
            <a:gdLst/>
            <a:ahLst/>
            <a:cxnLst/>
            <a:rect l="l" t="t" r="r" b="b"/>
            <a:pathLst>
              <a:path w="8434070" h="767080">
                <a:moveTo>
                  <a:pt x="0" y="766572"/>
                </a:moveTo>
                <a:lnTo>
                  <a:pt x="8433816" y="766572"/>
                </a:lnTo>
                <a:lnTo>
                  <a:pt x="8433816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1" y="1370436"/>
            <a:ext cx="2528673" cy="242110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8" y="1370436"/>
            <a:ext cx="2665076" cy="242110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08" y="4267442"/>
            <a:ext cx="3308451" cy="208997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57065"/>
            <a:ext cx="3842385" cy="23571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012815" y="1394460"/>
            <a:ext cx="5634355" cy="244729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矩形 43"/>
          <p:cNvSpPr/>
          <p:nvPr/>
        </p:nvSpPr>
        <p:spPr>
          <a:xfrm>
            <a:off x="6248400" y="2438400"/>
            <a:ext cx="5265420" cy="141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The individual of the whole network achieves the purpose of cooperative control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Some individuals need privacy of their sensitive state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77585" y="1394460"/>
            <a:ext cx="546227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800" b="1" i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Cooperative control of Multi-agent systems</a:t>
            </a:r>
            <a:endParaRPr lang="en-US" altLang="zh-CN" sz="28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60" y="3962092"/>
            <a:ext cx="3824527" cy="2153305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76200" y="0"/>
            <a:ext cx="12259310" cy="646430"/>
          </a:xfrm>
          <a:prstGeom prst="rect">
            <a:avLst/>
          </a:prstGeom>
        </p:spPr>
        <p:txBody>
          <a:bodyPr vert="horz" wrap="square" lIns="0" tIns="31447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consensus of  multi-agent systems</a:t>
            </a:r>
            <a:endParaRPr lang="en-US"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33410" cy="767080"/>
          </a:xfrm>
          <a:custGeom>
            <a:avLst/>
            <a:gdLst/>
            <a:ahLst/>
            <a:cxnLst/>
            <a:rect l="l" t="t" r="r" b="b"/>
            <a:pathLst>
              <a:path w="9772015" h="767080">
                <a:moveTo>
                  <a:pt x="0" y="766572"/>
                </a:moveTo>
                <a:lnTo>
                  <a:pt x="9771888" y="766572"/>
                </a:lnTo>
                <a:lnTo>
                  <a:pt x="9771888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95561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 of </a:t>
            </a:r>
            <a:r>
              <a:rPr lang="en-US" dirty="0"/>
              <a:t>m</a:t>
            </a:r>
            <a:r>
              <a:rPr dirty="0"/>
              <a:t>ulti</a:t>
            </a:r>
            <a:r>
              <a:rPr lang="en-US" dirty="0"/>
              <a:t>-</a:t>
            </a:r>
            <a:r>
              <a:rPr dirty="0"/>
              <a:t>agent </a:t>
            </a:r>
            <a:r>
              <a:rPr lang="en-US" dirty="0"/>
              <a:t>c</a:t>
            </a:r>
            <a:r>
              <a:rPr lang="en-US" dirty="0"/>
              <a:t>onsensus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267200" y="2514472"/>
            <a:ext cx="3262884" cy="2446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12123" y="851916"/>
            <a:ext cx="3308604" cy="240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" y="4160520"/>
            <a:ext cx="2950464" cy="244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244" y="851916"/>
            <a:ext cx="2772156" cy="245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5505" y="3361435"/>
            <a:ext cx="241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Battle field</a:t>
            </a:r>
            <a:r>
              <a:rPr sz="18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9775" y="6380175"/>
            <a:ext cx="109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Smart</a:t>
            </a:r>
            <a:r>
              <a:rPr sz="18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grid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0200" y="5046598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mation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8938" y="3335273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Attitude</a:t>
            </a:r>
            <a:r>
              <a:rPr sz="1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synchronization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14785" y="3810000"/>
            <a:ext cx="6206070" cy="2931160"/>
            <a:chOff x="-2187023" y="3870956"/>
            <a:chExt cx="6224833" cy="3158807"/>
          </a:xfrm>
        </p:grpSpPr>
        <p:sp>
          <p:nvSpPr>
            <p:cNvPr id="28" name="矩形 27"/>
            <p:cNvSpPr/>
            <p:nvPr/>
          </p:nvSpPr>
          <p:spPr>
            <a:xfrm>
              <a:off x="457257" y="3870956"/>
              <a:ext cx="3580553" cy="2987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7" name="Picture 2" descr="C:\Users\RonChen\Desktop\mech_net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410" y="3870956"/>
              <a:ext cx="3581400" cy="25298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" name="文本框 4"/>
            <p:cNvSpPr txBox="1"/>
            <p:nvPr/>
          </p:nvSpPr>
          <p:spPr>
            <a:xfrm>
              <a:off x="-2187023" y="6334497"/>
              <a:ext cx="3048935" cy="6952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sz="1800" b="1" spc="-5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  <a:sym typeface="+mn-ea"/>
                </a:rPr>
                <a:t>Mechanical structure network</a:t>
              </a:r>
              <a:endParaRPr sz="18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7239000" y="990600"/>
            <a:ext cx="3048000" cy="198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object 2"/>
          <p:cNvSpPr/>
          <p:nvPr/>
        </p:nvSpPr>
        <p:spPr>
          <a:xfrm>
            <a:off x="157480" y="5866765"/>
            <a:ext cx="11884025" cy="991235"/>
          </a:xfrm>
          <a:custGeom>
            <a:avLst/>
            <a:gdLst/>
            <a:ahLst/>
            <a:cxnLst/>
            <a:rect l="l" t="t" r="r" b="b"/>
            <a:pathLst>
              <a:path w="8434070" h="767080">
                <a:moveTo>
                  <a:pt x="0" y="766572"/>
                </a:moveTo>
                <a:lnTo>
                  <a:pt x="8433816" y="766572"/>
                </a:lnTo>
                <a:lnTo>
                  <a:pt x="8433816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p/>
        </p:txBody>
      </p:sp>
      <p:sp>
        <p:nvSpPr>
          <p:cNvPr id="71" name="object 2"/>
          <p:cNvSpPr/>
          <p:nvPr/>
        </p:nvSpPr>
        <p:spPr>
          <a:xfrm>
            <a:off x="7620" y="0"/>
            <a:ext cx="11189335" cy="767080"/>
          </a:xfrm>
          <a:custGeom>
            <a:avLst/>
            <a:gdLst/>
            <a:ahLst/>
            <a:cxnLst/>
            <a:rect l="l" t="t" r="r" b="b"/>
            <a:pathLst>
              <a:path w="8434070" h="767080">
                <a:moveTo>
                  <a:pt x="0" y="766572"/>
                </a:moveTo>
                <a:lnTo>
                  <a:pt x="8433816" y="766572"/>
                </a:lnTo>
                <a:lnTo>
                  <a:pt x="8433816" y="0"/>
                </a:lnTo>
                <a:lnTo>
                  <a:pt x="0" y="0"/>
                </a:lnTo>
                <a:lnTo>
                  <a:pt x="0" y="766572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" y="60325"/>
            <a:ext cx="11760835" cy="646430"/>
          </a:xfrm>
          <a:prstGeom prst="rect">
            <a:avLst/>
          </a:prstGeom>
        </p:spPr>
        <p:txBody>
          <a:bodyPr vert="horz" wrap="square" lIns="0" tIns="314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Complex </a:t>
            </a:r>
            <a:r>
              <a:rPr lang="en-US" spc="10" dirty="0"/>
              <a:t>d</a:t>
            </a:r>
            <a:r>
              <a:rPr spc="10" dirty="0"/>
              <a:t>ynamical </a:t>
            </a:r>
            <a:r>
              <a:rPr lang="en-US" spc="10" dirty="0"/>
              <a:t>n</a:t>
            </a:r>
            <a:r>
              <a:rPr spc="10" dirty="0"/>
              <a:t>etwork</a:t>
            </a:r>
            <a:r>
              <a:rPr lang="en-US" spc="10" dirty="0"/>
              <a:t> mathematical model</a:t>
            </a:r>
            <a:r>
              <a:rPr spc="10" dirty="0"/>
              <a:t>: 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3854996" y="1274926"/>
            <a:ext cx="293568" cy="293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4" name="object 4"/>
          <p:cNvSpPr txBox="1"/>
          <p:nvPr/>
        </p:nvSpPr>
        <p:spPr>
          <a:xfrm>
            <a:off x="3917331" y="1241371"/>
            <a:ext cx="169333" cy="31496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5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endParaRPr sz="190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7872" y="2097800"/>
            <a:ext cx="293568" cy="29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6" name="object 6"/>
          <p:cNvSpPr txBox="1"/>
          <p:nvPr/>
        </p:nvSpPr>
        <p:spPr>
          <a:xfrm>
            <a:off x="4740219" y="2063436"/>
            <a:ext cx="169333" cy="31496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5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endParaRPr sz="190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1507" y="2097185"/>
            <a:ext cx="294798" cy="29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8" name="object 8"/>
          <p:cNvSpPr txBox="1"/>
          <p:nvPr/>
        </p:nvSpPr>
        <p:spPr>
          <a:xfrm>
            <a:off x="3094469" y="2062251"/>
            <a:ext cx="169333" cy="31496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5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3</a:t>
            </a:r>
            <a:endParaRPr sz="190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3560" y="2920676"/>
            <a:ext cx="293568" cy="29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10" name="object 10"/>
          <p:cNvSpPr txBox="1"/>
          <p:nvPr/>
        </p:nvSpPr>
        <p:spPr>
          <a:xfrm>
            <a:off x="3505901" y="2883785"/>
            <a:ext cx="169333" cy="31496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5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endParaRPr sz="190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6434" y="2920676"/>
            <a:ext cx="293568" cy="293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12" name="object 12"/>
          <p:cNvSpPr txBox="1"/>
          <p:nvPr/>
        </p:nvSpPr>
        <p:spPr>
          <a:xfrm>
            <a:off x="4328789" y="2886832"/>
            <a:ext cx="169333" cy="31496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5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endParaRPr sz="190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5187" y="1525451"/>
            <a:ext cx="603552" cy="603552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316467" y="0"/>
                </a:moveTo>
                <a:lnTo>
                  <a:pt x="0" y="316468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14" name="object 14"/>
          <p:cNvSpPr/>
          <p:nvPr/>
        </p:nvSpPr>
        <p:spPr>
          <a:xfrm>
            <a:off x="3286326" y="2066221"/>
            <a:ext cx="71362" cy="71362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37217" y="37217"/>
                </a:moveTo>
                <a:lnTo>
                  <a:pt x="28803" y="34255"/>
                </a:lnTo>
                <a:lnTo>
                  <a:pt x="17881" y="33582"/>
                </a:lnTo>
                <a:lnTo>
                  <a:pt x="7614" y="34436"/>
                </a:lnTo>
                <a:lnTo>
                  <a:pt x="1163" y="36054"/>
                </a:lnTo>
                <a:lnTo>
                  <a:pt x="2780" y="29603"/>
                </a:lnTo>
                <a:lnTo>
                  <a:pt x="3634" y="19335"/>
                </a:lnTo>
                <a:lnTo>
                  <a:pt x="2962" y="8413"/>
                </a:lnTo>
                <a:lnTo>
                  <a:pt x="0" y="0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15" name="object 15"/>
          <p:cNvSpPr txBox="1"/>
          <p:nvPr/>
        </p:nvSpPr>
        <p:spPr>
          <a:xfrm rot="18900000">
            <a:off x="3284771" y="1676385"/>
            <a:ext cx="228423" cy="1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1525" i="1" spc="-5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3407701" y="1640050"/>
            <a:ext cx="229518" cy="7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1145" spc="65" dirty="0">
                <a:latin typeface="Times New Roman" panose="02020603050405020304"/>
                <a:cs typeface="Times New Roman" panose="02020603050405020304"/>
              </a:rPr>
              <a:t>31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05581" y="1525451"/>
            <a:ext cx="603552" cy="603552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0" y="0"/>
                </a:moveTo>
                <a:lnTo>
                  <a:pt x="316695" y="31669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18" name="object 18"/>
          <p:cNvSpPr/>
          <p:nvPr/>
        </p:nvSpPr>
        <p:spPr>
          <a:xfrm>
            <a:off x="4646783" y="2066655"/>
            <a:ext cx="71362" cy="71362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7217" y="0"/>
                </a:moveTo>
                <a:lnTo>
                  <a:pt x="34255" y="8413"/>
                </a:lnTo>
                <a:lnTo>
                  <a:pt x="33582" y="19335"/>
                </a:lnTo>
                <a:lnTo>
                  <a:pt x="34436" y="29603"/>
                </a:lnTo>
                <a:lnTo>
                  <a:pt x="36054" y="36054"/>
                </a:lnTo>
                <a:lnTo>
                  <a:pt x="29603" y="34436"/>
                </a:lnTo>
                <a:lnTo>
                  <a:pt x="19335" y="33582"/>
                </a:lnTo>
                <a:lnTo>
                  <a:pt x="8413" y="34255"/>
                </a:lnTo>
                <a:lnTo>
                  <a:pt x="0" y="37217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19" name="object 19"/>
          <p:cNvSpPr txBox="1"/>
          <p:nvPr/>
        </p:nvSpPr>
        <p:spPr>
          <a:xfrm rot="2700000">
            <a:off x="4357339" y="1543006"/>
            <a:ext cx="228423" cy="1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1525" i="1" spc="-5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 rot="2700000">
            <a:off x="4419310" y="1692490"/>
            <a:ext cx="229518" cy="7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1145" spc="65" dirty="0">
                <a:latin typeface="Times New Roman" panose="02020603050405020304"/>
                <a:cs typeface="Times New Roman" panose="02020603050405020304"/>
              </a:rPr>
              <a:t>21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4768" y="2376427"/>
            <a:ext cx="273352" cy="545495"/>
          </a:xfrm>
          <a:custGeom>
            <a:avLst/>
            <a:gdLst/>
            <a:ahLst/>
            <a:cxnLst/>
            <a:rect l="l" t="t" r="r" b="b"/>
            <a:pathLst>
              <a:path w="143509" h="286384">
                <a:moveTo>
                  <a:pt x="0" y="0"/>
                </a:moveTo>
                <a:lnTo>
                  <a:pt x="142932" y="28585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22" name="object 22"/>
          <p:cNvSpPr/>
          <p:nvPr/>
        </p:nvSpPr>
        <p:spPr>
          <a:xfrm>
            <a:off x="3455375" y="2864878"/>
            <a:ext cx="90714" cy="65314"/>
          </a:xfrm>
          <a:custGeom>
            <a:avLst/>
            <a:gdLst/>
            <a:ahLst/>
            <a:cxnLst/>
            <a:rect l="l" t="t" r="r" b="b"/>
            <a:pathLst>
              <a:path w="47625" h="34290">
                <a:moveTo>
                  <a:pt x="47073" y="0"/>
                </a:moveTo>
                <a:lnTo>
                  <a:pt x="41603" y="7044"/>
                </a:lnTo>
                <a:lnTo>
                  <a:pt x="37511" y="17192"/>
                </a:lnTo>
                <a:lnTo>
                  <a:pt x="35075" y="27202"/>
                </a:lnTo>
                <a:lnTo>
                  <a:pt x="34569" y="33833"/>
                </a:lnTo>
                <a:lnTo>
                  <a:pt x="28961" y="30259"/>
                </a:lnTo>
                <a:lnTo>
                  <a:pt x="19491" y="26202"/>
                </a:lnTo>
                <a:lnTo>
                  <a:pt x="8918" y="23386"/>
                </a:lnTo>
                <a:lnTo>
                  <a:pt x="0" y="23536"/>
                </a:lnTo>
              </a:path>
            </a:pathLst>
          </a:custGeom>
          <a:ln w="8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23" name="object 23"/>
          <p:cNvSpPr txBox="1"/>
          <p:nvPr/>
        </p:nvSpPr>
        <p:spPr>
          <a:xfrm rot="3780000">
            <a:off x="3105217" y="2534672"/>
            <a:ext cx="230000" cy="1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1525" i="1" spc="-5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 rot="3780000">
            <a:off x="3124598" y="2697823"/>
            <a:ext cx="231221" cy="7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1145" spc="65" dirty="0">
                <a:latin typeface="Times New Roman" panose="02020603050405020304"/>
                <a:cs typeface="Times New Roman" panose="02020603050405020304"/>
              </a:rPr>
              <a:t>53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86543" y="2375876"/>
            <a:ext cx="273352" cy="545495"/>
          </a:xfrm>
          <a:custGeom>
            <a:avLst/>
            <a:gdLst/>
            <a:ahLst/>
            <a:cxnLst/>
            <a:rect l="l" t="t" r="r" b="b"/>
            <a:pathLst>
              <a:path w="143510" h="286384">
                <a:moveTo>
                  <a:pt x="143076" y="0"/>
                </a:moveTo>
                <a:lnTo>
                  <a:pt x="0" y="28614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26" name="object 26"/>
          <p:cNvSpPr/>
          <p:nvPr/>
        </p:nvSpPr>
        <p:spPr>
          <a:xfrm>
            <a:off x="4458524" y="2864876"/>
            <a:ext cx="90714" cy="65314"/>
          </a:xfrm>
          <a:custGeom>
            <a:avLst/>
            <a:gdLst/>
            <a:ahLst/>
            <a:cxnLst/>
            <a:rect l="l" t="t" r="r" b="b"/>
            <a:pathLst>
              <a:path w="47625" h="34290">
                <a:moveTo>
                  <a:pt x="47074" y="23537"/>
                </a:moveTo>
                <a:lnTo>
                  <a:pt x="38156" y="23388"/>
                </a:lnTo>
                <a:lnTo>
                  <a:pt x="27582" y="26203"/>
                </a:lnTo>
                <a:lnTo>
                  <a:pt x="18112" y="30260"/>
                </a:lnTo>
                <a:lnTo>
                  <a:pt x="12504" y="33834"/>
                </a:lnTo>
                <a:lnTo>
                  <a:pt x="11998" y="27203"/>
                </a:lnTo>
                <a:lnTo>
                  <a:pt x="9562" y="17193"/>
                </a:lnTo>
                <a:lnTo>
                  <a:pt x="5470" y="7045"/>
                </a:lnTo>
                <a:lnTo>
                  <a:pt x="0" y="0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27" name="object 27"/>
          <p:cNvSpPr/>
          <p:nvPr/>
        </p:nvSpPr>
        <p:spPr>
          <a:xfrm>
            <a:off x="4041530" y="1580670"/>
            <a:ext cx="336248" cy="1344990"/>
          </a:xfrm>
          <a:custGeom>
            <a:avLst/>
            <a:gdLst/>
            <a:ahLst/>
            <a:cxnLst/>
            <a:rect l="l" t="t" r="r" b="b"/>
            <a:pathLst>
              <a:path w="176530" h="706119">
                <a:moveTo>
                  <a:pt x="176460" y="705824"/>
                </a:move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28" name="object 28"/>
          <p:cNvSpPr/>
          <p:nvPr/>
        </p:nvSpPr>
        <p:spPr>
          <a:xfrm>
            <a:off x="4002015" y="1571552"/>
            <a:ext cx="97971" cy="58057"/>
          </a:xfrm>
          <a:custGeom>
            <a:avLst/>
            <a:gdLst/>
            <a:ahLst/>
            <a:cxnLst/>
            <a:rect l="l" t="t" r="r" b="b"/>
            <a:pathLst>
              <a:path w="51435" h="30480">
                <a:moveTo>
                  <a:pt x="0" y="30317"/>
                </a:moveTo>
                <a:lnTo>
                  <a:pt x="6869" y="24626"/>
                </a:lnTo>
                <a:lnTo>
                  <a:pt x="13065" y="15607"/>
                </a:lnTo>
                <a:lnTo>
                  <a:pt x="17615" y="6363"/>
                </a:lnTo>
                <a:lnTo>
                  <a:pt x="19547" y="0"/>
                </a:lnTo>
                <a:lnTo>
                  <a:pt x="24247" y="4706"/>
                </a:lnTo>
                <a:lnTo>
                  <a:pt x="32612" y="10721"/>
                </a:lnTo>
                <a:lnTo>
                  <a:pt x="42323" y="15763"/>
                </a:lnTo>
                <a:lnTo>
                  <a:pt x="51062" y="17553"/>
                </a:lnTo>
              </a:path>
            </a:pathLst>
          </a:custGeom>
          <a:ln w="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29" name="object 29"/>
          <p:cNvSpPr txBox="1"/>
          <p:nvPr/>
        </p:nvSpPr>
        <p:spPr>
          <a:xfrm rot="4500000">
            <a:off x="3936122" y="2087909"/>
            <a:ext cx="230926" cy="1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1525" i="1" spc="-5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0" name="object 30"/>
          <p:cNvSpPr txBox="1"/>
          <p:nvPr/>
        </p:nvSpPr>
        <p:spPr>
          <a:xfrm rot="4500000">
            <a:off x="3925160" y="2251910"/>
            <a:ext cx="232922" cy="7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0"/>
              </a:lnSpc>
            </a:pPr>
            <a:r>
              <a:rPr sz="1145" spc="65" dirty="0">
                <a:latin typeface="Times New Roman" panose="02020603050405020304"/>
                <a:cs typeface="Times New Roman" panose="02020603050405020304"/>
              </a:rPr>
              <a:t>14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78893" y="2391179"/>
            <a:ext cx="273352" cy="545495"/>
          </a:xfrm>
          <a:custGeom>
            <a:avLst/>
            <a:gdLst/>
            <a:ahLst/>
            <a:cxnLst/>
            <a:rect l="l" t="t" r="r" b="b"/>
            <a:pathLst>
              <a:path w="143510" h="286384">
                <a:moveTo>
                  <a:pt x="0" y="286149"/>
                </a:moveTo>
                <a:lnTo>
                  <a:pt x="143074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32" name="object 32"/>
          <p:cNvSpPr/>
          <p:nvPr/>
        </p:nvSpPr>
        <p:spPr>
          <a:xfrm>
            <a:off x="4689771" y="2382773"/>
            <a:ext cx="90714" cy="65314"/>
          </a:xfrm>
          <a:custGeom>
            <a:avLst/>
            <a:gdLst/>
            <a:ahLst/>
            <a:cxnLst/>
            <a:rect l="l" t="t" r="r" b="b"/>
            <a:pathLst>
              <a:path w="47625" h="34290">
                <a:moveTo>
                  <a:pt x="0" y="10297"/>
                </a:moveTo>
                <a:lnTo>
                  <a:pt x="8918" y="10446"/>
                </a:lnTo>
                <a:lnTo>
                  <a:pt x="19491" y="7631"/>
                </a:lnTo>
                <a:lnTo>
                  <a:pt x="28961" y="3574"/>
                </a:lnTo>
                <a:lnTo>
                  <a:pt x="34569" y="0"/>
                </a:lnTo>
                <a:lnTo>
                  <a:pt x="35075" y="6631"/>
                </a:lnTo>
                <a:lnTo>
                  <a:pt x="37511" y="16640"/>
                </a:lnTo>
                <a:lnTo>
                  <a:pt x="41603" y="26788"/>
                </a:lnTo>
                <a:lnTo>
                  <a:pt x="47073" y="33833"/>
                </a:lnTo>
              </a:path>
            </a:pathLst>
          </a:custGeom>
          <a:ln w="8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33" name="object 33"/>
          <p:cNvSpPr txBox="1"/>
          <p:nvPr/>
        </p:nvSpPr>
        <p:spPr>
          <a:xfrm rot="17820000">
            <a:off x="4304072" y="2563133"/>
            <a:ext cx="230000" cy="1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1525" i="1" spc="-5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 rot="17820000">
            <a:off x="4400850" y="2490817"/>
            <a:ext cx="230286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1145" spc="65" dirty="0">
                <a:latin typeface="Times New Roman" panose="02020603050405020304"/>
                <a:cs typeface="Times New Roman" panose="02020603050405020304"/>
              </a:rPr>
              <a:t>24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 rot="17820000">
            <a:off x="4584861" y="2703514"/>
            <a:ext cx="230000" cy="1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1525" i="1" spc="-5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 rot="17820000">
            <a:off x="4681177" y="2631800"/>
            <a:ext cx="231221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1145" spc="65" dirty="0">
                <a:latin typeface="Times New Roman" panose="02020603050405020304"/>
                <a:cs typeface="Times New Roman" panose="02020603050405020304"/>
              </a:rPr>
              <a:t>42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25918" y="1580670"/>
            <a:ext cx="336248" cy="1344990"/>
          </a:xfrm>
          <a:custGeom>
            <a:avLst/>
            <a:gdLst/>
            <a:ahLst/>
            <a:cxnLst/>
            <a:rect l="l" t="t" r="r" b="b"/>
            <a:pathLst>
              <a:path w="176530" h="706119">
                <a:moveTo>
                  <a:pt x="0" y="705824"/>
                </a:moveTo>
                <a:lnTo>
                  <a:pt x="176460" y="0"/>
                </a:lnTo>
              </a:path>
            </a:pathLst>
          </a:custGeom>
          <a:ln w="10122">
            <a:solidFill>
              <a:srgbClr val="258AD2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38" name="object 38"/>
          <p:cNvSpPr/>
          <p:nvPr/>
        </p:nvSpPr>
        <p:spPr>
          <a:xfrm>
            <a:off x="3904286" y="1571552"/>
            <a:ext cx="97971" cy="58057"/>
          </a:xfrm>
          <a:custGeom>
            <a:avLst/>
            <a:gdLst/>
            <a:ahLst/>
            <a:cxnLst/>
            <a:rect l="l" t="t" r="r" b="b"/>
            <a:pathLst>
              <a:path w="51435" h="30480">
                <a:moveTo>
                  <a:pt x="0" y="17553"/>
                </a:moveTo>
                <a:lnTo>
                  <a:pt x="8738" y="15763"/>
                </a:lnTo>
                <a:lnTo>
                  <a:pt x="18450" y="10721"/>
                </a:lnTo>
                <a:lnTo>
                  <a:pt x="26814" y="4706"/>
                </a:lnTo>
                <a:lnTo>
                  <a:pt x="31514" y="0"/>
                </a:lnTo>
                <a:lnTo>
                  <a:pt x="33446" y="6363"/>
                </a:lnTo>
                <a:lnTo>
                  <a:pt x="37997" y="15607"/>
                </a:lnTo>
                <a:lnTo>
                  <a:pt x="44193" y="24626"/>
                </a:lnTo>
                <a:lnTo>
                  <a:pt x="51062" y="30317"/>
                </a:lnTo>
              </a:path>
            </a:pathLst>
          </a:custGeom>
          <a:ln w="8097">
            <a:solidFill>
              <a:srgbClr val="258AD2"/>
            </a:solidFill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39" name="object 39"/>
          <p:cNvSpPr txBox="1"/>
          <p:nvPr/>
        </p:nvSpPr>
        <p:spPr>
          <a:xfrm rot="17100000">
            <a:off x="3486248" y="2194623"/>
            <a:ext cx="230926" cy="10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0"/>
              </a:lnSpc>
            </a:pPr>
            <a:r>
              <a:rPr sz="1525" i="1" spc="-5" dirty="0">
                <a:solidFill>
                  <a:srgbClr val="258AD2"/>
                </a:solidFill>
                <a:latin typeface="Palatino Linotype" panose="02040502050505030304"/>
                <a:cs typeface="Palatino Linotype" panose="02040502050505030304"/>
              </a:rPr>
              <a:t>a</a:t>
            </a:r>
            <a:endParaRPr sz="1525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 rot="17100000">
            <a:off x="3558737" y="2104470"/>
            <a:ext cx="232922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1145" spc="65" dirty="0">
                <a:solidFill>
                  <a:srgbClr val="258AD2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4364" y="2685217"/>
            <a:ext cx="354390" cy="277495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70" i="1" spc="44" baseline="6000" dirty="0">
                <a:solidFill>
                  <a:srgbClr val="859900"/>
                </a:solidFill>
                <a:latin typeface="Palatino Linotype" panose="02040502050505030304"/>
                <a:cs typeface="Palatino Linotype" panose="02040502050505030304"/>
              </a:rPr>
              <a:t>u</a:t>
            </a:r>
            <a:r>
              <a:rPr sz="1145" spc="30" dirty="0">
                <a:solidFill>
                  <a:srgbClr val="8599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3396" y="2365930"/>
            <a:ext cx="252760" cy="344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43" name="object 43"/>
          <p:cNvSpPr txBox="1"/>
          <p:nvPr/>
        </p:nvSpPr>
        <p:spPr>
          <a:xfrm>
            <a:off x="5053002" y="2685217"/>
            <a:ext cx="354390" cy="277495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70" i="1" spc="44" baseline="6000" dirty="0">
                <a:solidFill>
                  <a:srgbClr val="859900"/>
                </a:solidFill>
                <a:latin typeface="Palatino Linotype" panose="02040502050505030304"/>
                <a:cs typeface="Palatino Linotype" panose="02040502050505030304"/>
              </a:rPr>
              <a:t>u</a:t>
            </a:r>
            <a:r>
              <a:rPr sz="1145" spc="30" dirty="0">
                <a:solidFill>
                  <a:srgbClr val="8599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14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87067" y="2365419"/>
            <a:ext cx="251221" cy="3446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46" name="object 46"/>
          <p:cNvSpPr txBox="1"/>
          <p:nvPr/>
        </p:nvSpPr>
        <p:spPr>
          <a:xfrm>
            <a:off x="7998025" y="1564564"/>
            <a:ext cx="224971" cy="34417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95" spc="-135" dirty="0">
                <a:latin typeface="Arial Black" panose="020B0A04020102020204"/>
                <a:cs typeface="Arial Black" panose="020B0A04020102020204"/>
              </a:rPr>
              <a:t></a:t>
            </a:r>
            <a:endParaRPr sz="2095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98025" y="1881242"/>
            <a:ext cx="224971" cy="34417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95" spc="-135" dirty="0">
                <a:latin typeface="Arial Black" panose="020B0A04020102020204"/>
                <a:cs typeface="Arial Black" panose="020B0A04020102020204"/>
              </a:rPr>
              <a:t></a:t>
            </a:r>
            <a:endParaRPr sz="2095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98025" y="2050139"/>
            <a:ext cx="224971" cy="34417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95" spc="-135" dirty="0">
                <a:latin typeface="Arial Black" panose="020B0A04020102020204"/>
                <a:cs typeface="Arial Black" panose="020B0A04020102020204"/>
              </a:rPr>
              <a:t></a:t>
            </a:r>
            <a:endParaRPr sz="2095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86771" y="1564564"/>
            <a:ext cx="224971" cy="34417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95" spc="-135" dirty="0">
                <a:latin typeface="Arial Black" panose="020B0A04020102020204"/>
                <a:cs typeface="Arial Black" panose="020B0A04020102020204"/>
              </a:rPr>
              <a:t></a:t>
            </a:r>
            <a:endParaRPr sz="2095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86771" y="1881242"/>
            <a:ext cx="224971" cy="34417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95" spc="-135" dirty="0">
                <a:latin typeface="Arial Black" panose="020B0A04020102020204"/>
                <a:cs typeface="Arial Black" panose="020B0A04020102020204"/>
              </a:rPr>
              <a:t></a:t>
            </a:r>
            <a:endParaRPr sz="2095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86771" y="2050139"/>
            <a:ext cx="224971" cy="344170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95" spc="-135" dirty="0">
                <a:latin typeface="Arial Black" panose="020B0A04020102020204"/>
                <a:cs typeface="Arial Black" panose="020B0A04020102020204"/>
              </a:rPr>
              <a:t></a:t>
            </a:r>
            <a:endParaRPr sz="2095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929339" y="3213642"/>
            <a:ext cx="648305" cy="706362"/>
          </a:xfrm>
          <a:custGeom>
            <a:avLst/>
            <a:gdLst/>
            <a:ahLst/>
            <a:cxnLst/>
            <a:rect l="l" t="t" r="r" b="b"/>
            <a:pathLst>
              <a:path w="340359" h="370839">
                <a:moveTo>
                  <a:pt x="0" y="370715"/>
                </a:moveTo>
                <a:lnTo>
                  <a:pt x="4717" y="331773"/>
                </a:lnTo>
                <a:lnTo>
                  <a:pt x="38330" y="270122"/>
                </a:lnTo>
                <a:lnTo>
                  <a:pt x="95007" y="223764"/>
                </a:lnTo>
                <a:lnTo>
                  <a:pt x="128554" y="203938"/>
                </a:lnTo>
                <a:lnTo>
                  <a:pt x="163740" y="185076"/>
                </a:lnTo>
                <a:lnTo>
                  <a:pt x="199188" y="166226"/>
                </a:lnTo>
                <a:lnTo>
                  <a:pt x="233522" y="146434"/>
                </a:lnTo>
                <a:lnTo>
                  <a:pt x="265367" y="124748"/>
                </a:lnTo>
                <a:lnTo>
                  <a:pt x="293346" y="100214"/>
                </a:lnTo>
                <a:lnTo>
                  <a:pt x="316083" y="71880"/>
                </a:lnTo>
                <a:lnTo>
                  <a:pt x="332203" y="38793"/>
                </a:lnTo>
                <a:lnTo>
                  <a:pt x="340330" y="0"/>
                </a:lnTo>
              </a:path>
            </a:pathLst>
          </a:custGeom>
          <a:ln w="10122">
            <a:solidFill>
              <a:srgbClr val="DC312E"/>
            </a:solidFill>
            <a:prstDash val="dash"/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64" name="object 64"/>
          <p:cNvSpPr/>
          <p:nvPr/>
        </p:nvSpPr>
        <p:spPr>
          <a:xfrm>
            <a:off x="3802253" y="2219876"/>
            <a:ext cx="844248" cy="1771952"/>
          </a:xfrm>
          <a:custGeom>
            <a:avLst/>
            <a:gdLst/>
            <a:ahLst/>
            <a:cxnLst/>
            <a:rect l="l" t="t" r="r" b="b"/>
            <a:pathLst>
              <a:path w="443230" h="930275">
                <a:moveTo>
                  <a:pt x="443009" y="930258"/>
                </a:moveTo>
                <a:lnTo>
                  <a:pt x="441825" y="874637"/>
                </a:lnTo>
                <a:lnTo>
                  <a:pt x="438323" y="821359"/>
                </a:lnTo>
                <a:lnTo>
                  <a:pt x="432581" y="770263"/>
                </a:lnTo>
                <a:lnTo>
                  <a:pt x="424674" y="721186"/>
                </a:lnTo>
                <a:lnTo>
                  <a:pt x="414681" y="673970"/>
                </a:lnTo>
                <a:lnTo>
                  <a:pt x="402678" y="628452"/>
                </a:lnTo>
                <a:lnTo>
                  <a:pt x="388741" y="584473"/>
                </a:lnTo>
                <a:lnTo>
                  <a:pt x="372949" y="541871"/>
                </a:lnTo>
                <a:lnTo>
                  <a:pt x="355377" y="500485"/>
                </a:lnTo>
                <a:lnTo>
                  <a:pt x="336102" y="460155"/>
                </a:lnTo>
                <a:lnTo>
                  <a:pt x="315202" y="420720"/>
                </a:lnTo>
                <a:lnTo>
                  <a:pt x="292754" y="382019"/>
                </a:lnTo>
                <a:lnTo>
                  <a:pt x="268833" y="343891"/>
                </a:lnTo>
                <a:lnTo>
                  <a:pt x="243517" y="306175"/>
                </a:lnTo>
                <a:lnTo>
                  <a:pt x="216884" y="268711"/>
                </a:lnTo>
                <a:lnTo>
                  <a:pt x="189009" y="231338"/>
                </a:lnTo>
                <a:lnTo>
                  <a:pt x="159970" y="193895"/>
                </a:lnTo>
                <a:lnTo>
                  <a:pt x="129843" y="156221"/>
                </a:lnTo>
                <a:lnTo>
                  <a:pt x="98706" y="118155"/>
                </a:lnTo>
                <a:lnTo>
                  <a:pt x="66635" y="79537"/>
                </a:lnTo>
                <a:lnTo>
                  <a:pt x="33707" y="40205"/>
                </a:lnTo>
                <a:lnTo>
                  <a:pt x="0" y="0"/>
                </a:lnTo>
              </a:path>
            </a:pathLst>
          </a:custGeom>
          <a:ln w="10122">
            <a:solidFill>
              <a:srgbClr val="258AD2"/>
            </a:solidFill>
            <a:prstDash val="dash"/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65" name="object 65"/>
          <p:cNvSpPr/>
          <p:nvPr/>
        </p:nvSpPr>
        <p:spPr>
          <a:xfrm>
            <a:off x="4646082" y="1422206"/>
            <a:ext cx="4968724" cy="2570238"/>
          </a:xfrm>
          <a:custGeom>
            <a:avLst/>
            <a:gdLst/>
            <a:ahLst/>
            <a:cxnLst/>
            <a:rect l="l" t="t" r="r" b="b"/>
            <a:pathLst>
              <a:path w="2608579" h="1349375">
                <a:moveTo>
                  <a:pt x="0" y="1349035"/>
                </a:moveTo>
                <a:lnTo>
                  <a:pt x="796" y="1307864"/>
                </a:lnTo>
                <a:lnTo>
                  <a:pt x="3167" y="1268225"/>
                </a:lnTo>
                <a:lnTo>
                  <a:pt x="7081" y="1230082"/>
                </a:lnTo>
                <a:lnTo>
                  <a:pt x="19419" y="1158150"/>
                </a:lnTo>
                <a:lnTo>
                  <a:pt x="37567" y="1091790"/>
                </a:lnTo>
                <a:lnTo>
                  <a:pt x="61283" y="1030727"/>
                </a:lnTo>
                <a:lnTo>
                  <a:pt x="90324" y="974684"/>
                </a:lnTo>
                <a:lnTo>
                  <a:pt x="124449" y="923385"/>
                </a:lnTo>
                <a:lnTo>
                  <a:pt x="163414" y="876554"/>
                </a:lnTo>
                <a:lnTo>
                  <a:pt x="206977" y="833914"/>
                </a:lnTo>
                <a:lnTo>
                  <a:pt x="254897" y="795189"/>
                </a:lnTo>
                <a:lnTo>
                  <a:pt x="306929" y="760103"/>
                </a:lnTo>
                <a:lnTo>
                  <a:pt x="362833" y="728379"/>
                </a:lnTo>
                <a:lnTo>
                  <a:pt x="422366" y="699741"/>
                </a:lnTo>
                <a:lnTo>
                  <a:pt x="485284" y="673914"/>
                </a:lnTo>
                <a:lnTo>
                  <a:pt x="551347" y="650619"/>
                </a:lnTo>
                <a:lnTo>
                  <a:pt x="620310" y="629582"/>
                </a:lnTo>
                <a:lnTo>
                  <a:pt x="691933" y="610526"/>
                </a:lnTo>
                <a:lnTo>
                  <a:pt x="765973" y="593174"/>
                </a:lnTo>
                <a:lnTo>
                  <a:pt x="803823" y="585051"/>
                </a:lnTo>
                <a:lnTo>
                  <a:pt x="842187" y="577251"/>
                </a:lnTo>
                <a:lnTo>
                  <a:pt x="881033" y="569738"/>
                </a:lnTo>
                <a:lnTo>
                  <a:pt x="920332" y="562479"/>
                </a:lnTo>
                <a:lnTo>
                  <a:pt x="960053" y="555439"/>
                </a:lnTo>
                <a:lnTo>
                  <a:pt x="1000167" y="548583"/>
                </a:lnTo>
                <a:lnTo>
                  <a:pt x="1040642" y="541877"/>
                </a:lnTo>
                <a:lnTo>
                  <a:pt x="1081449" y="535287"/>
                </a:lnTo>
                <a:lnTo>
                  <a:pt x="1122557" y="528777"/>
                </a:lnTo>
                <a:lnTo>
                  <a:pt x="1163935" y="522313"/>
                </a:lnTo>
                <a:lnTo>
                  <a:pt x="1205554" y="515861"/>
                </a:lnTo>
                <a:lnTo>
                  <a:pt x="1247384" y="509386"/>
                </a:lnTo>
                <a:lnTo>
                  <a:pt x="1289393" y="502854"/>
                </a:lnTo>
                <a:lnTo>
                  <a:pt x="1331552" y="496230"/>
                </a:lnTo>
                <a:lnTo>
                  <a:pt x="1373831" y="489479"/>
                </a:lnTo>
                <a:lnTo>
                  <a:pt x="1416198" y="482568"/>
                </a:lnTo>
                <a:lnTo>
                  <a:pt x="1458624" y="475460"/>
                </a:lnTo>
                <a:lnTo>
                  <a:pt x="1501079" y="468123"/>
                </a:lnTo>
                <a:lnTo>
                  <a:pt x="1543531" y="460521"/>
                </a:lnTo>
                <a:lnTo>
                  <a:pt x="1585952" y="452620"/>
                </a:lnTo>
                <a:lnTo>
                  <a:pt x="1628310" y="444385"/>
                </a:lnTo>
                <a:lnTo>
                  <a:pt x="1670575" y="435782"/>
                </a:lnTo>
                <a:lnTo>
                  <a:pt x="1712718" y="426776"/>
                </a:lnTo>
                <a:lnTo>
                  <a:pt x="1754706" y="417333"/>
                </a:lnTo>
                <a:lnTo>
                  <a:pt x="1796512" y="407418"/>
                </a:lnTo>
                <a:lnTo>
                  <a:pt x="1838103" y="396997"/>
                </a:lnTo>
                <a:lnTo>
                  <a:pt x="1879450" y="386034"/>
                </a:lnTo>
                <a:lnTo>
                  <a:pt x="1920522" y="374496"/>
                </a:lnTo>
                <a:lnTo>
                  <a:pt x="1961290" y="362349"/>
                </a:lnTo>
                <a:lnTo>
                  <a:pt x="2001722" y="349556"/>
                </a:lnTo>
                <a:lnTo>
                  <a:pt x="2041789" y="336085"/>
                </a:lnTo>
                <a:lnTo>
                  <a:pt x="2081460" y="321899"/>
                </a:lnTo>
                <a:lnTo>
                  <a:pt x="2120705" y="306966"/>
                </a:lnTo>
                <a:lnTo>
                  <a:pt x="2159494" y="291250"/>
                </a:lnTo>
                <a:lnTo>
                  <a:pt x="2197796" y="274717"/>
                </a:lnTo>
                <a:lnTo>
                  <a:pt x="2235581" y="257332"/>
                </a:lnTo>
                <a:lnTo>
                  <a:pt x="2272819" y="239060"/>
                </a:lnTo>
                <a:lnTo>
                  <a:pt x="2309479" y="219868"/>
                </a:lnTo>
                <a:lnTo>
                  <a:pt x="2345531" y="199720"/>
                </a:lnTo>
                <a:lnTo>
                  <a:pt x="2380945" y="178583"/>
                </a:lnTo>
                <a:lnTo>
                  <a:pt x="2415691" y="156420"/>
                </a:lnTo>
                <a:lnTo>
                  <a:pt x="2449738" y="133199"/>
                </a:lnTo>
                <a:lnTo>
                  <a:pt x="2483056" y="108885"/>
                </a:lnTo>
                <a:lnTo>
                  <a:pt x="2515614" y="83442"/>
                </a:lnTo>
                <a:lnTo>
                  <a:pt x="2547383" y="56836"/>
                </a:lnTo>
                <a:lnTo>
                  <a:pt x="2578331" y="29034"/>
                </a:lnTo>
                <a:lnTo>
                  <a:pt x="2608430" y="0"/>
                </a:lnTo>
              </a:path>
            </a:pathLst>
          </a:custGeom>
          <a:ln w="10122">
            <a:solidFill>
              <a:srgbClr val="258AD2"/>
            </a:solidFill>
            <a:prstDash val="dash"/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66" name="object 66"/>
          <p:cNvSpPr/>
          <p:nvPr/>
        </p:nvSpPr>
        <p:spPr>
          <a:xfrm>
            <a:off x="3810771" y="1422206"/>
            <a:ext cx="5804505" cy="764419"/>
          </a:xfrm>
          <a:custGeom>
            <a:avLst/>
            <a:gdLst/>
            <a:ahLst/>
            <a:cxnLst/>
            <a:rect l="l" t="t" r="r" b="b"/>
            <a:pathLst>
              <a:path w="3047365" h="401319">
                <a:moveTo>
                  <a:pt x="0" y="400889"/>
                </a:moveTo>
                <a:lnTo>
                  <a:pt x="41378" y="380522"/>
                </a:lnTo>
                <a:lnTo>
                  <a:pt x="82803" y="361688"/>
                </a:lnTo>
                <a:lnTo>
                  <a:pt x="124271" y="344342"/>
                </a:lnTo>
                <a:lnTo>
                  <a:pt x="165776" y="328438"/>
                </a:lnTo>
                <a:lnTo>
                  <a:pt x="207317" y="313931"/>
                </a:lnTo>
                <a:lnTo>
                  <a:pt x="248888" y="300776"/>
                </a:lnTo>
                <a:lnTo>
                  <a:pt x="290486" y="288926"/>
                </a:lnTo>
                <a:lnTo>
                  <a:pt x="332109" y="278338"/>
                </a:lnTo>
                <a:lnTo>
                  <a:pt x="373750" y="268965"/>
                </a:lnTo>
                <a:lnTo>
                  <a:pt x="415408" y="260762"/>
                </a:lnTo>
                <a:lnTo>
                  <a:pt x="457079" y="253684"/>
                </a:lnTo>
                <a:lnTo>
                  <a:pt x="498757" y="247685"/>
                </a:lnTo>
                <a:lnTo>
                  <a:pt x="540441" y="242720"/>
                </a:lnTo>
                <a:lnTo>
                  <a:pt x="582126" y="238744"/>
                </a:lnTo>
                <a:lnTo>
                  <a:pt x="623808" y="235711"/>
                </a:lnTo>
                <a:lnTo>
                  <a:pt x="665483" y="233576"/>
                </a:lnTo>
                <a:lnTo>
                  <a:pt x="707148" y="232294"/>
                </a:lnTo>
                <a:lnTo>
                  <a:pt x="748800" y="231819"/>
                </a:lnTo>
                <a:lnTo>
                  <a:pt x="790434" y="232105"/>
                </a:lnTo>
                <a:lnTo>
                  <a:pt x="832046" y="233109"/>
                </a:lnTo>
                <a:lnTo>
                  <a:pt x="873634" y="234783"/>
                </a:lnTo>
                <a:lnTo>
                  <a:pt x="915192" y="237083"/>
                </a:lnTo>
                <a:lnTo>
                  <a:pt x="956718" y="239963"/>
                </a:lnTo>
                <a:lnTo>
                  <a:pt x="998207" y="243379"/>
                </a:lnTo>
                <a:lnTo>
                  <a:pt x="1039657" y="247284"/>
                </a:lnTo>
                <a:lnTo>
                  <a:pt x="1081062" y="251633"/>
                </a:lnTo>
                <a:lnTo>
                  <a:pt x="1122420" y="256382"/>
                </a:lnTo>
                <a:lnTo>
                  <a:pt x="1163727" y="261484"/>
                </a:lnTo>
                <a:lnTo>
                  <a:pt x="1204979" y="266894"/>
                </a:lnTo>
                <a:lnTo>
                  <a:pt x="1246171" y="272567"/>
                </a:lnTo>
                <a:lnTo>
                  <a:pt x="1287302" y="278458"/>
                </a:lnTo>
                <a:lnTo>
                  <a:pt x="1328366" y="284520"/>
                </a:lnTo>
                <a:lnTo>
                  <a:pt x="1369360" y="290710"/>
                </a:lnTo>
                <a:lnTo>
                  <a:pt x="1410280" y="296981"/>
                </a:lnTo>
                <a:lnTo>
                  <a:pt x="1451122" y="303288"/>
                </a:lnTo>
                <a:lnTo>
                  <a:pt x="1491884" y="309586"/>
                </a:lnTo>
                <a:lnTo>
                  <a:pt x="1532560" y="315829"/>
                </a:lnTo>
                <a:lnTo>
                  <a:pt x="1573148" y="321972"/>
                </a:lnTo>
                <a:lnTo>
                  <a:pt x="1613643" y="327970"/>
                </a:lnTo>
                <a:lnTo>
                  <a:pt x="1654042" y="333777"/>
                </a:lnTo>
                <a:lnTo>
                  <a:pt x="1694341" y="339348"/>
                </a:lnTo>
                <a:lnTo>
                  <a:pt x="1734537" y="344637"/>
                </a:lnTo>
                <a:lnTo>
                  <a:pt x="1774625" y="349600"/>
                </a:lnTo>
                <a:lnTo>
                  <a:pt x="1814601" y="354190"/>
                </a:lnTo>
                <a:lnTo>
                  <a:pt x="1854463" y="358363"/>
                </a:lnTo>
                <a:lnTo>
                  <a:pt x="1894206" y="362073"/>
                </a:lnTo>
                <a:lnTo>
                  <a:pt x="1933827" y="365275"/>
                </a:lnTo>
                <a:lnTo>
                  <a:pt x="1973322" y="367923"/>
                </a:lnTo>
                <a:lnTo>
                  <a:pt x="2012686" y="369973"/>
                </a:lnTo>
                <a:lnTo>
                  <a:pt x="2051917" y="371377"/>
                </a:lnTo>
                <a:lnTo>
                  <a:pt x="2091011" y="372093"/>
                </a:lnTo>
                <a:lnTo>
                  <a:pt x="2129964" y="372073"/>
                </a:lnTo>
                <a:lnTo>
                  <a:pt x="2168771" y="371272"/>
                </a:lnTo>
                <a:lnTo>
                  <a:pt x="2207431" y="369646"/>
                </a:lnTo>
                <a:lnTo>
                  <a:pt x="2245937" y="367149"/>
                </a:lnTo>
                <a:lnTo>
                  <a:pt x="2284288" y="363735"/>
                </a:lnTo>
                <a:lnTo>
                  <a:pt x="2322479" y="359360"/>
                </a:lnTo>
                <a:lnTo>
                  <a:pt x="2360506" y="353977"/>
                </a:lnTo>
                <a:lnTo>
                  <a:pt x="2398366" y="347541"/>
                </a:lnTo>
                <a:lnTo>
                  <a:pt x="2436055" y="340008"/>
                </a:lnTo>
                <a:lnTo>
                  <a:pt x="2473569" y="331331"/>
                </a:lnTo>
                <a:lnTo>
                  <a:pt x="2510905" y="321466"/>
                </a:lnTo>
                <a:lnTo>
                  <a:pt x="2548058" y="310366"/>
                </a:lnTo>
                <a:lnTo>
                  <a:pt x="2585026" y="297988"/>
                </a:lnTo>
                <a:lnTo>
                  <a:pt x="2621803" y="284284"/>
                </a:lnTo>
                <a:lnTo>
                  <a:pt x="2658388" y="269210"/>
                </a:lnTo>
                <a:lnTo>
                  <a:pt x="2694774" y="252721"/>
                </a:lnTo>
                <a:lnTo>
                  <a:pt x="2730960" y="234771"/>
                </a:lnTo>
                <a:lnTo>
                  <a:pt x="2766942" y="215315"/>
                </a:lnTo>
                <a:lnTo>
                  <a:pt x="2802714" y="194307"/>
                </a:lnTo>
                <a:lnTo>
                  <a:pt x="2838275" y="171703"/>
                </a:lnTo>
                <a:lnTo>
                  <a:pt x="2873619" y="147456"/>
                </a:lnTo>
                <a:lnTo>
                  <a:pt x="2908744" y="121521"/>
                </a:lnTo>
                <a:lnTo>
                  <a:pt x="2943646" y="93854"/>
                </a:lnTo>
                <a:lnTo>
                  <a:pt x="2978320" y="64408"/>
                </a:lnTo>
                <a:lnTo>
                  <a:pt x="3012763" y="33138"/>
                </a:lnTo>
                <a:lnTo>
                  <a:pt x="3046972" y="0"/>
                </a:lnTo>
              </a:path>
            </a:pathLst>
          </a:custGeom>
          <a:ln w="10122">
            <a:solidFill>
              <a:srgbClr val="258AD2"/>
            </a:solidFill>
            <a:prstDash val="dash"/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67" name="object 67"/>
          <p:cNvSpPr/>
          <p:nvPr/>
        </p:nvSpPr>
        <p:spPr>
          <a:xfrm>
            <a:off x="2928728" y="3023030"/>
            <a:ext cx="3871686" cy="897467"/>
          </a:xfrm>
          <a:custGeom>
            <a:avLst/>
            <a:gdLst/>
            <a:ahLst/>
            <a:cxnLst/>
            <a:rect l="l" t="t" r="r" b="b"/>
            <a:pathLst>
              <a:path w="2032635" h="471169">
                <a:moveTo>
                  <a:pt x="2032450" y="470786"/>
                </a:moveTo>
                <a:lnTo>
                  <a:pt x="2000132" y="440058"/>
                </a:lnTo>
                <a:lnTo>
                  <a:pt x="1967211" y="411822"/>
                </a:lnTo>
                <a:lnTo>
                  <a:pt x="1933710" y="385981"/>
                </a:lnTo>
                <a:lnTo>
                  <a:pt x="1899655" y="362441"/>
                </a:lnTo>
                <a:lnTo>
                  <a:pt x="1865066" y="341104"/>
                </a:lnTo>
                <a:lnTo>
                  <a:pt x="1829968" y="321876"/>
                </a:lnTo>
                <a:lnTo>
                  <a:pt x="1794383" y="304661"/>
                </a:lnTo>
                <a:lnTo>
                  <a:pt x="1758335" y="289362"/>
                </a:lnTo>
                <a:lnTo>
                  <a:pt x="1721847" y="275884"/>
                </a:lnTo>
                <a:lnTo>
                  <a:pt x="1684943" y="264131"/>
                </a:lnTo>
                <a:lnTo>
                  <a:pt x="1647644" y="254007"/>
                </a:lnTo>
                <a:lnTo>
                  <a:pt x="1609975" y="245417"/>
                </a:lnTo>
                <a:lnTo>
                  <a:pt x="1571959" y="238264"/>
                </a:lnTo>
                <a:lnTo>
                  <a:pt x="1533618" y="232452"/>
                </a:lnTo>
                <a:lnTo>
                  <a:pt x="1494976" y="227887"/>
                </a:lnTo>
                <a:lnTo>
                  <a:pt x="1456056" y="224471"/>
                </a:lnTo>
                <a:lnTo>
                  <a:pt x="1416882" y="222110"/>
                </a:lnTo>
                <a:lnTo>
                  <a:pt x="1377476" y="220707"/>
                </a:lnTo>
                <a:lnTo>
                  <a:pt x="1337861" y="220167"/>
                </a:lnTo>
                <a:lnTo>
                  <a:pt x="1298061" y="220393"/>
                </a:lnTo>
                <a:lnTo>
                  <a:pt x="1258099" y="221290"/>
                </a:lnTo>
                <a:lnTo>
                  <a:pt x="1217998" y="222762"/>
                </a:lnTo>
                <a:lnTo>
                  <a:pt x="1177782" y="224713"/>
                </a:lnTo>
                <a:lnTo>
                  <a:pt x="1137472" y="227047"/>
                </a:lnTo>
                <a:lnTo>
                  <a:pt x="1097094" y="229669"/>
                </a:lnTo>
                <a:lnTo>
                  <a:pt x="1056669" y="232483"/>
                </a:lnTo>
                <a:lnTo>
                  <a:pt x="1016220" y="235393"/>
                </a:lnTo>
                <a:lnTo>
                  <a:pt x="975772" y="238302"/>
                </a:lnTo>
                <a:lnTo>
                  <a:pt x="935347" y="241116"/>
                </a:lnTo>
                <a:lnTo>
                  <a:pt x="894968" y="243738"/>
                </a:lnTo>
                <a:lnTo>
                  <a:pt x="854659" y="246072"/>
                </a:lnTo>
                <a:lnTo>
                  <a:pt x="814442" y="248023"/>
                </a:lnTo>
                <a:lnTo>
                  <a:pt x="774342" y="249495"/>
                </a:lnTo>
                <a:lnTo>
                  <a:pt x="734380" y="250392"/>
                </a:lnTo>
                <a:lnTo>
                  <a:pt x="694580" y="250619"/>
                </a:lnTo>
                <a:lnTo>
                  <a:pt x="654966" y="250078"/>
                </a:lnTo>
                <a:lnTo>
                  <a:pt x="615560" y="248675"/>
                </a:lnTo>
                <a:lnTo>
                  <a:pt x="576386" y="246314"/>
                </a:lnTo>
                <a:lnTo>
                  <a:pt x="537466" y="242898"/>
                </a:lnTo>
                <a:lnTo>
                  <a:pt x="498825" y="238333"/>
                </a:lnTo>
                <a:lnTo>
                  <a:pt x="460484" y="232522"/>
                </a:lnTo>
                <a:lnTo>
                  <a:pt x="422468" y="225369"/>
                </a:lnTo>
                <a:lnTo>
                  <a:pt x="384800" y="216778"/>
                </a:lnTo>
                <a:lnTo>
                  <a:pt x="347502" y="206654"/>
                </a:lnTo>
                <a:lnTo>
                  <a:pt x="310597" y="194901"/>
                </a:lnTo>
                <a:lnTo>
                  <a:pt x="274110" y="181423"/>
                </a:lnTo>
                <a:lnTo>
                  <a:pt x="238063" y="166124"/>
                </a:lnTo>
                <a:lnTo>
                  <a:pt x="202479" y="148909"/>
                </a:lnTo>
                <a:lnTo>
                  <a:pt x="167381" y="129681"/>
                </a:lnTo>
                <a:lnTo>
                  <a:pt x="132793" y="108345"/>
                </a:lnTo>
                <a:lnTo>
                  <a:pt x="98737" y="84804"/>
                </a:lnTo>
                <a:lnTo>
                  <a:pt x="65238" y="58964"/>
                </a:lnTo>
                <a:lnTo>
                  <a:pt x="32318" y="30727"/>
                </a:lnTo>
                <a:lnTo>
                  <a:pt x="0" y="0"/>
                </a:lnTo>
              </a:path>
            </a:pathLst>
          </a:custGeom>
          <a:ln w="10122">
            <a:solidFill>
              <a:srgbClr val="859900"/>
            </a:solidFill>
            <a:prstDash val="dash"/>
          </a:ln>
        </p:spPr>
        <p:txBody>
          <a:bodyPr wrap="square" lIns="0" tIns="0" rIns="0" bIns="0" rtlCol="0"/>
          <a:lstStyle/>
          <a:p>
            <a:endParaRPr sz="3430"/>
          </a:p>
        </p:txBody>
      </p:sp>
      <p:sp>
        <p:nvSpPr>
          <p:cNvPr id="68" name="object 68"/>
          <p:cNvSpPr/>
          <p:nvPr/>
        </p:nvSpPr>
        <p:spPr>
          <a:xfrm>
            <a:off x="5397432" y="3023030"/>
            <a:ext cx="1403048" cy="897467"/>
          </a:xfrm>
          <a:custGeom>
            <a:avLst/>
            <a:gdLst/>
            <a:ahLst/>
            <a:cxnLst/>
            <a:rect l="l" t="t" r="r" b="b"/>
            <a:pathLst>
              <a:path w="736600" h="471169">
                <a:moveTo>
                  <a:pt x="736322" y="470786"/>
                </a:moveTo>
                <a:lnTo>
                  <a:pt x="695954" y="432789"/>
                </a:lnTo>
                <a:lnTo>
                  <a:pt x="655397" y="398971"/>
                </a:lnTo>
                <a:lnTo>
                  <a:pt x="614672" y="368811"/>
                </a:lnTo>
                <a:lnTo>
                  <a:pt x="573805" y="341785"/>
                </a:lnTo>
                <a:lnTo>
                  <a:pt x="532819" y="317372"/>
                </a:lnTo>
                <a:lnTo>
                  <a:pt x="491738" y="295048"/>
                </a:lnTo>
                <a:lnTo>
                  <a:pt x="450586" y="274292"/>
                </a:lnTo>
                <a:lnTo>
                  <a:pt x="409386" y="254581"/>
                </a:lnTo>
                <a:lnTo>
                  <a:pt x="368162" y="235393"/>
                </a:lnTo>
                <a:lnTo>
                  <a:pt x="326938" y="216204"/>
                </a:lnTo>
                <a:lnTo>
                  <a:pt x="285738" y="196493"/>
                </a:lnTo>
                <a:lnTo>
                  <a:pt x="244586" y="175737"/>
                </a:lnTo>
                <a:lnTo>
                  <a:pt x="203504" y="153414"/>
                </a:lnTo>
                <a:lnTo>
                  <a:pt x="162518" y="129000"/>
                </a:lnTo>
                <a:lnTo>
                  <a:pt x="121651" y="101975"/>
                </a:lnTo>
                <a:lnTo>
                  <a:pt x="80926" y="71814"/>
                </a:lnTo>
                <a:lnTo>
                  <a:pt x="40368" y="37997"/>
                </a:lnTo>
                <a:lnTo>
                  <a:pt x="0" y="0"/>
                </a:lnTo>
              </a:path>
            </a:pathLst>
          </a:custGeom>
          <a:ln w="10122">
            <a:solidFill>
              <a:srgbClr val="859900"/>
            </a:solidFill>
            <a:prstDash val="dash"/>
          </a:ln>
        </p:spPr>
        <p:txBody>
          <a:bodyPr wrap="square" lIns="0" tIns="0" rIns="0" bIns="0" rtlCol="0"/>
          <a:lstStyle/>
          <a:p>
            <a:endParaRPr sz="3430"/>
          </a:p>
        </p:txBody>
      </p:sp>
      <p:graphicFrame>
        <p:nvGraphicFramePr>
          <p:cNvPr id="45" name="对象 -2147482624"/>
          <p:cNvGraphicFramePr>
            <a:graphicFrameLocks noChangeAspect="1"/>
          </p:cNvGraphicFramePr>
          <p:nvPr/>
        </p:nvGraphicFramePr>
        <p:xfrm>
          <a:off x="7348220" y="1143000"/>
          <a:ext cx="26384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892300" imgH="1168400" progId="Equation.KSEE3">
                  <p:embed/>
                </p:oleObj>
              </mc:Choice>
              <mc:Fallback>
                <p:oleObj name="" r:id="rId7" imgW="1892300" imgH="1168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8220" y="1143000"/>
                        <a:ext cx="2638425" cy="162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-2147482623"/>
          <p:cNvGraphicFramePr>
            <a:graphicFrameLocks noChangeAspect="1"/>
          </p:cNvGraphicFramePr>
          <p:nvPr/>
        </p:nvGraphicFramePr>
        <p:xfrm>
          <a:off x="1859280" y="3645535"/>
          <a:ext cx="6962775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9" imgW="3708400" imgH="444500" progId="Equation.KSEE3">
                  <p:embed/>
                </p:oleObj>
              </mc:Choice>
              <mc:Fallback>
                <p:oleObj name="" r:id="rId9" imgW="3708400" imgH="444500" progId="Equation.KSEE3">
                  <p:embed/>
                  <p:pic>
                    <p:nvPicPr>
                      <p:cNvPr id="0" name="图片 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9280" y="3645535"/>
                        <a:ext cx="6962775" cy="801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-2147482623"/>
          <p:cNvGraphicFramePr>
            <a:graphicFrameLocks noChangeAspect="1"/>
          </p:cNvGraphicFramePr>
          <p:nvPr/>
        </p:nvGraphicFramePr>
        <p:xfrm>
          <a:off x="8839200" y="3931285"/>
          <a:ext cx="299847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1" imgW="1587500" imgH="279400" progId="Equation.KSEE3">
                  <p:embed/>
                </p:oleObj>
              </mc:Choice>
              <mc:Fallback>
                <p:oleObj name="" r:id="rId11" imgW="1587500" imgH="279400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39200" y="3931285"/>
                        <a:ext cx="2998470" cy="527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00025" y="4458970"/>
            <a:ext cx="11797030" cy="706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is called the state vector of the node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is called the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nternal coupling matrix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called the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coupling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matrix, and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is called the controller applied to node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.        is the state vector of leader.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6" name="对象 -2147482623"/>
          <p:cNvGraphicFramePr>
            <a:graphicFrameLocks noChangeAspect="1"/>
          </p:cNvGraphicFramePr>
          <p:nvPr/>
        </p:nvGraphicFramePr>
        <p:xfrm>
          <a:off x="304800" y="4419283"/>
          <a:ext cx="28829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3" imgW="152400" imgH="228600" progId="Equation.KSEE3">
                  <p:embed/>
                </p:oleObj>
              </mc:Choice>
              <mc:Fallback>
                <p:oleObj name="" r:id="rId13" imgW="152400" imgH="228600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4419283"/>
                        <a:ext cx="28829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-2147482622"/>
          <p:cNvGraphicFramePr>
            <a:graphicFrameLocks noChangeAspect="1"/>
          </p:cNvGraphicFramePr>
          <p:nvPr/>
        </p:nvGraphicFramePr>
        <p:xfrm>
          <a:off x="4421505" y="4515485"/>
          <a:ext cx="219710" cy="24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5" imgW="139700" imgH="152400" progId="Equation.KSEE3">
                  <p:embed/>
                </p:oleObj>
              </mc:Choice>
              <mc:Fallback>
                <p:oleObj name="" r:id="rId15" imgW="139700" imgH="152400" progId="Equation.KSEE3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1505" y="4515485"/>
                        <a:ext cx="219710" cy="240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-2147482623"/>
          <p:cNvGraphicFramePr>
            <a:graphicFrameLocks noChangeAspect="1"/>
          </p:cNvGraphicFramePr>
          <p:nvPr/>
        </p:nvGraphicFramePr>
        <p:xfrm>
          <a:off x="685800" y="4752975"/>
          <a:ext cx="59499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7" imgW="316865" imgH="228600" progId="Equation.KSEE3">
                  <p:embed/>
                </p:oleObj>
              </mc:Choice>
              <mc:Fallback>
                <p:oleObj name="" r:id="rId17" imgW="316865" imgH="228600" progId="Equation.KSEE3">
                  <p:embed/>
                  <p:pic>
                    <p:nvPicPr>
                      <p:cNvPr id="0" name="图片 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5800" y="4752975"/>
                        <a:ext cx="59499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-2147482623"/>
          <p:cNvGraphicFramePr>
            <a:graphicFrameLocks noChangeAspect="1"/>
          </p:cNvGraphicFramePr>
          <p:nvPr/>
        </p:nvGraphicFramePr>
        <p:xfrm>
          <a:off x="5257800" y="4811713"/>
          <a:ext cx="16573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19" imgW="88265" imgH="165100" progId="Equation.KSEE3">
                  <p:embed/>
                </p:oleObj>
              </mc:Choice>
              <mc:Fallback>
                <p:oleObj name="" r:id="rId19" imgW="88265" imgH="165100" progId="Equation.KSEE3">
                  <p:embed/>
                  <p:pic>
                    <p:nvPicPr>
                      <p:cNvPr id="0" name="图片 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57800" y="4811713"/>
                        <a:ext cx="165735" cy="29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-2147482620"/>
          <p:cNvGraphicFramePr>
            <a:graphicFrameLocks noChangeAspect="1"/>
          </p:cNvGraphicFramePr>
          <p:nvPr/>
        </p:nvGraphicFramePr>
        <p:xfrm>
          <a:off x="411798" y="3810000"/>
          <a:ext cx="141668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21" imgW="762000" imgH="254000" progId="Equation.KSEE3">
                  <p:embed/>
                </p:oleObj>
              </mc:Choice>
              <mc:Fallback>
                <p:oleObj name="" r:id="rId21" imgW="762000" imgH="254000" progId="Equation.KSEE3">
                  <p:embed/>
                  <p:pic>
                    <p:nvPicPr>
                      <p:cNvPr id="0" name="图片 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1798" y="3810000"/>
                        <a:ext cx="1416685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-2147482623"/>
          <p:cNvGraphicFramePr>
            <a:graphicFrameLocks noChangeAspect="1"/>
          </p:cNvGraphicFramePr>
          <p:nvPr/>
        </p:nvGraphicFramePr>
        <p:xfrm>
          <a:off x="5550535" y="4733608"/>
          <a:ext cx="3124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23" imgW="165100" imgH="228600" progId="Equation.KSEE3">
                  <p:embed/>
                </p:oleObj>
              </mc:Choice>
              <mc:Fallback>
                <p:oleObj name="" r:id="rId23" imgW="165100" imgH="228600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50535" y="4733608"/>
                        <a:ext cx="31242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-2147482617"/>
          <p:cNvGraphicFramePr>
            <a:graphicFrameLocks noChangeAspect="1"/>
          </p:cNvGraphicFramePr>
          <p:nvPr/>
        </p:nvGraphicFramePr>
        <p:xfrm>
          <a:off x="157480" y="5867400"/>
          <a:ext cx="12034520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25" imgW="6197600" imgH="533400" progId="Equation.KSEE3">
                  <p:embed/>
                </p:oleObj>
              </mc:Choice>
              <mc:Fallback>
                <p:oleObj name="" r:id="rId25" imgW="6197600" imgH="533400" progId="Equation.KSEE3">
                  <p:embed/>
                  <p:pic>
                    <p:nvPicPr>
                      <p:cNvPr id="0" name="图片 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7480" y="5867400"/>
                        <a:ext cx="12034520" cy="1035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-2147482619"/>
          <p:cNvGraphicFramePr>
            <a:graphicFrameLocks noChangeAspect="1"/>
          </p:cNvGraphicFramePr>
          <p:nvPr/>
        </p:nvGraphicFramePr>
        <p:xfrm>
          <a:off x="3733483" y="5197158"/>
          <a:ext cx="776668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27" imgW="5156200" imgH="444500" progId="Equation.KSEE3">
                  <p:embed/>
                </p:oleObj>
              </mc:Choice>
              <mc:Fallback>
                <p:oleObj name="" r:id="rId27" imgW="5156200" imgH="4445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33483" y="5197158"/>
                        <a:ext cx="776668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545465" y="5334000"/>
            <a:ext cx="319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ulti</a:t>
            </a:r>
            <a:r>
              <a:rPr lang="en-US" altLang="zh-CN"/>
              <a:t>-</a:t>
            </a:r>
            <a:r>
              <a:rPr lang="zh-CN" altLang="en-US"/>
              <a:t>agent</a:t>
            </a:r>
            <a:r>
              <a:rPr lang="en-US" altLang="zh-CN"/>
              <a:t> systems</a:t>
            </a:r>
            <a:r>
              <a:rPr lang="zh-CN" altLang="en-US"/>
              <a:t> con</a:t>
            </a:r>
            <a:r>
              <a:rPr lang="en-US" altLang="zh-CN"/>
              <a:t>sensus</a:t>
            </a:r>
            <a:r>
              <a:rPr lang="zh-CN" altLang="en-US"/>
              <a:t>：</a:t>
            </a:r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10287000" y="2774315"/>
            <a:ext cx="301625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220200" y="2962910"/>
            <a:ext cx="2672715" cy="92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The matrix describes the topological structure of the network</a:t>
            </a:r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776" y="1348739"/>
            <a:ext cx="3156204" cy="24277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2642" y="3717544"/>
            <a:ext cx="2844165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3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 Control 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grinding</a:t>
            </a:r>
            <a:r>
              <a:rPr sz="2400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classification 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92075" algn="ctr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grain-size </a:t>
            </a: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5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hardness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93980" algn="ctr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variation of</a:t>
            </a:r>
            <a:r>
              <a:rPr sz="2000" b="1" spc="-80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mineral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2520" y="1348770"/>
            <a:ext cx="2468232" cy="243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01895" y="3724065"/>
            <a:ext cx="2084070" cy="207898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6035" algn="just">
              <a:lnSpc>
                <a:spcPct val="128000"/>
              </a:lnSpc>
              <a:spcBef>
                <a:spcPts val="175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Motion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control  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permanent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magnet 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synchronous</a:t>
            </a:r>
            <a:r>
              <a:rPr sz="2000" spc="-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motor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03530" algn="ctr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load</a:t>
            </a:r>
            <a:r>
              <a:rPr sz="2000" b="1" spc="-3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torque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01625" algn="ctr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pivoting</a:t>
            </a:r>
            <a:r>
              <a:rPr sz="2000" b="1" spc="-9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friction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0271" y="1348739"/>
            <a:ext cx="3157728" cy="2429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77404" y="3715887"/>
            <a:ext cx="2750185" cy="21837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7185" marR="194310" algn="ctr">
              <a:lnSpc>
                <a:spcPct val="128000"/>
              </a:lnSpc>
              <a:spcBef>
                <a:spcPts val="17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Aerospace 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(missile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guidance</a:t>
            </a:r>
            <a:r>
              <a:rPr sz="2000" spc="-10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  control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system)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258570">
              <a:lnSpc>
                <a:spcPct val="130000"/>
              </a:lnSpc>
              <a:spcBef>
                <a:spcPts val="730"/>
              </a:spcBef>
            </a:pPr>
            <a:r>
              <a:rPr sz="2000" b="1" spc="-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wind  </a:t>
            </a:r>
            <a:r>
              <a:rPr sz="2000" b="1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geomagnetic</a:t>
            </a:r>
            <a:r>
              <a:rPr sz="2000" b="1" spc="-9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44536A"/>
                </a:solidFill>
                <a:latin typeface="Times New Roman" panose="02020603050405020304"/>
                <a:cs typeface="Times New Roman" panose="02020603050405020304"/>
              </a:rPr>
              <a:t>interference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70"/>
            <a:ext cx="7073900" cy="707390"/>
          </a:xfrm>
          <a:custGeom>
            <a:avLst/>
            <a:gdLst/>
            <a:ahLst/>
            <a:cxnLst/>
            <a:rect l="l" t="t" r="r" b="b"/>
            <a:pathLst>
              <a:path w="6878320" h="707390">
                <a:moveTo>
                  <a:pt x="0" y="707136"/>
                </a:moveTo>
                <a:lnTo>
                  <a:pt x="6877811" y="707136"/>
                </a:lnTo>
                <a:lnTo>
                  <a:pt x="6877811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40" y="17145"/>
            <a:ext cx="70719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Swiching</a:t>
            </a:r>
            <a:r>
              <a:rPr spc="-5" dirty="0"/>
              <a:t> </a:t>
            </a:r>
            <a:r>
              <a:rPr lang="en-US" spc="-5" dirty="0"/>
              <a:t>topologies</a:t>
            </a:r>
            <a:r>
              <a:rPr spc="10" dirty="0"/>
              <a:t> </a:t>
            </a:r>
            <a:r>
              <a:rPr spc="-10" dirty="0"/>
              <a:t>everywhere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7170" y="3175"/>
            <a:ext cx="9240520" cy="711835"/>
          </a:xfrm>
          <a:custGeom>
            <a:avLst/>
            <a:gdLst/>
            <a:ahLst/>
            <a:cxnLst/>
            <a:rect l="l" t="t" r="r" b="b"/>
            <a:pathLst>
              <a:path w="9240520" h="833755">
                <a:moveTo>
                  <a:pt x="0" y="833627"/>
                </a:moveTo>
                <a:lnTo>
                  <a:pt x="9240012" y="833627"/>
                </a:lnTo>
                <a:lnTo>
                  <a:pt x="9240012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solidFill>
            <a:srgbClr val="53C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1060" y="18669"/>
            <a:ext cx="89541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Motivation: </a:t>
            </a:r>
            <a:r>
              <a:rPr lang="en-US" sz="4400" dirty="0"/>
              <a:t>switching</a:t>
            </a:r>
            <a:r>
              <a:rPr sz="4400" dirty="0"/>
              <a:t> in</a:t>
            </a:r>
            <a:r>
              <a:rPr sz="4400" spc="-95" dirty="0"/>
              <a:t> </a:t>
            </a:r>
            <a:r>
              <a:rPr sz="4400" dirty="0"/>
              <a:t>networks!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40665" y="898525"/>
            <a:ext cx="11898630" cy="458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Theoretically,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there are at least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three directions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about this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topic: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34365" marR="5080" indent="-622300">
              <a:lnSpc>
                <a:spcPct val="170000"/>
              </a:lnSpc>
              <a:spcBef>
                <a:spcPts val="57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D1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switching topologies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information: 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cooperative control +  </a:t>
            </a:r>
            <a:r>
              <a:rPr sz="2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disturbance</a:t>
            </a:r>
            <a:r>
              <a:rPr sz="28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rejection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34365" marR="674370" indent="-622300">
              <a:lnSpc>
                <a:spcPct val="170000"/>
              </a:lnSpc>
              <a:spcBef>
                <a:spcPts val="101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D2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he diversity of dynamics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nonlinear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dynamics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D3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communication between leader and followers is time-varying</a:t>
            </a:r>
            <a:r>
              <a:rPr lang="zh-CN" sz="2800" dirty="0">
                <a:latin typeface="Times New Roman" panose="02020603050405020304"/>
                <a:cs typeface="Times New Roman" panose="02020603050405020304"/>
              </a:rPr>
              <a:t>：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switching </a:t>
            </a:r>
            <a:r>
              <a:rPr lang="en-US"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800" spc="-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lang="en-US" sz="2800" spc="-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      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topologies</a:t>
            </a:r>
            <a:endParaRPr sz="2800" spc="-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6799</Words>
  <Application>WPS 演示</Application>
  <PresentationFormat>On-screen Show (4:3)</PresentationFormat>
  <Paragraphs>420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27</vt:i4>
      </vt:variant>
    </vt:vector>
  </HeadingPairs>
  <TitlesOfParts>
    <vt:vector size="87" baseType="lpstr">
      <vt:lpstr>Arial</vt:lpstr>
      <vt:lpstr>宋体</vt:lpstr>
      <vt:lpstr>Wingdings</vt:lpstr>
      <vt:lpstr>Times New Roman</vt:lpstr>
      <vt:lpstr>Wingdings</vt:lpstr>
      <vt:lpstr>Arial</vt:lpstr>
      <vt:lpstr>Times New Roman</vt:lpstr>
      <vt:lpstr>Palatino Linotype</vt:lpstr>
      <vt:lpstr>Arial Black</vt:lpstr>
      <vt:lpstr>Calibri</vt:lpstr>
      <vt:lpstr>微软雅黑</vt:lpstr>
      <vt:lpstr>Arial Unicode MS</vt:lpstr>
      <vt:lpstr>思源黑体 CN Bold</vt:lpstr>
      <vt:lpstr>黑体</vt:lpstr>
      <vt:lpstr>华文中宋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Cooperative	Control of Second Order Multi-agent Systems Under Switching topologies</vt:lpstr>
      <vt:lpstr>Outline</vt:lpstr>
      <vt:lpstr>Network exists everywhere in life</vt:lpstr>
      <vt:lpstr>PowerPoint 演示文稿</vt:lpstr>
      <vt:lpstr>PowerPoint 演示文稿</vt:lpstr>
      <vt:lpstr>Application of multi-agent consensus</vt:lpstr>
      <vt:lpstr>Complex dynamical network mathematical model: </vt:lpstr>
      <vt:lpstr>Swiching topologies everywhere</vt:lpstr>
      <vt:lpstr>Motivation: switching in networks!</vt:lpstr>
      <vt:lpstr>Outline</vt:lpstr>
      <vt:lpstr>Tracking Consensus of Multi-agent Systems Under  Switching Topologies via Novel SMC: An Event-Triggered Approach</vt:lpstr>
      <vt:lpstr>Problem Formulation</vt:lpstr>
      <vt:lpstr>Problem Formulation</vt:lpstr>
      <vt:lpstr>Problem Formulation</vt:lpstr>
      <vt:lpstr>PowerPoint 演示文稿</vt:lpstr>
      <vt:lpstr>PowerPoint 演示文稿</vt:lpstr>
      <vt:lpstr>PowerPoint 演示文稿</vt:lpstr>
      <vt:lpstr>PowerPoint 演示文稿</vt:lpstr>
      <vt:lpstr>The advantages of the event triggered SMC control strategy</vt:lpstr>
      <vt:lpstr>PowerPoint 演示文稿</vt:lpstr>
      <vt:lpstr>PowerPoint 演示文稿</vt:lpstr>
      <vt:lpstr>Simulation</vt:lpstr>
      <vt:lpstr>Simulation of case 1 </vt:lpstr>
      <vt:lpstr>Simulation of case 2 </vt:lpstr>
      <vt:lpstr>Outline</vt:lpstr>
      <vt:lpstr>Further consideration</vt:lpstr>
      <vt:lpstr>Thanks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	Control	for Several Classes  of Second Order Multi-agent Systems Under Switching topologies</dc:title>
  <dc:creator>贺镕庄</dc:creator>
  <cp:lastModifiedBy>神雕俠的帝国</cp:lastModifiedBy>
  <cp:revision>60</cp:revision>
  <dcterms:created xsi:type="dcterms:W3CDTF">2021-04-28T07:41:00Z</dcterms:created>
  <dcterms:modified xsi:type="dcterms:W3CDTF">2021-05-30T11:51:01Z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2019-05-16T16:00:00Z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2021-05-02T16:00:00Z</vt:filetime>
  </property>
  <property fmtid="{D5CDD505-2E9C-101B-9397-08002B2CF9AE}" pid="5" name="ICV">
    <vt:lpwstr>B38256F54606468390AE3F58BECD35FD</vt:lpwstr>
  </property>
  <property fmtid="{D5CDD505-2E9C-101B-9397-08002B2CF9AE}" pid="6" name="KSOProductBuildVer">
    <vt:lpwstr>2052-11.1.0.10495</vt:lpwstr>
  </property>
</Properties>
</file>