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331" r:id="rId3"/>
    <p:sldId id="332" r:id="rId4"/>
    <p:sldId id="261" r:id="rId5"/>
    <p:sldId id="287" r:id="rId6"/>
    <p:sldId id="288" r:id="rId7"/>
    <p:sldId id="289" r:id="rId8"/>
    <p:sldId id="333" r:id="rId9"/>
    <p:sldId id="334" r:id="rId10"/>
    <p:sldId id="290" r:id="rId11"/>
    <p:sldId id="293" r:id="rId12"/>
    <p:sldId id="296" r:id="rId13"/>
    <p:sldId id="318" r:id="rId14"/>
    <p:sldId id="330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21" r:id="rId24"/>
    <p:sldId id="322" r:id="rId25"/>
    <p:sldId id="323" r:id="rId26"/>
    <p:sldId id="324" r:id="rId27"/>
    <p:sldId id="325" r:id="rId28"/>
    <p:sldId id="310" r:id="rId29"/>
    <p:sldId id="326" r:id="rId30"/>
    <p:sldId id="327" r:id="rId31"/>
    <p:sldId id="313" r:id="rId32"/>
    <p:sldId id="328" r:id="rId33"/>
    <p:sldId id="329" r:id="rId34"/>
    <p:sldId id="316" r:id="rId35"/>
    <p:sldId id="317" r:id="rId36"/>
    <p:sldId id="280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296"/>
    <a:srgbClr val="FF6600"/>
    <a:srgbClr val="317ABD"/>
    <a:srgbClr val="3E79BC"/>
    <a:srgbClr val="6392B8"/>
    <a:srgbClr val="00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E9240-5021-4C7F-8805-616F8022D994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5508F-159F-434E-A5B6-DAE2B512E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019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CF435-E3F5-448F-B3E2-EDCBA5C01AFB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64447-13CC-4A0C-98C2-EADA8ACAD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320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64447-13CC-4A0C-98C2-EADA8ACADEA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860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F657-9C6A-4D85-A623-C458C127F412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08D3-B567-4B5C-86B2-6FEA3C718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9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F657-9C6A-4D85-A623-C458C127F412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08D3-B567-4B5C-86B2-6FEA3C718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8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F657-9C6A-4D85-A623-C458C127F412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08D3-B567-4B5C-86B2-6FEA3C718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6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F657-9C6A-4D85-A623-C458C127F412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08D3-B567-4B5C-86B2-6FEA3C718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77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F657-9C6A-4D85-A623-C458C127F412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08D3-B567-4B5C-86B2-6FEA3C718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97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F657-9C6A-4D85-A623-C458C127F412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08D3-B567-4B5C-86B2-6FEA3C718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3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F657-9C6A-4D85-A623-C458C127F412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08D3-B567-4B5C-86B2-6FEA3C718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37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F657-9C6A-4D85-A623-C458C127F412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08D3-B567-4B5C-86B2-6FEA3C718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36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F657-9C6A-4D85-A623-C458C127F412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08D3-B567-4B5C-86B2-6FEA3C718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59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F657-9C6A-4D85-A623-C458C127F412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08D3-B567-4B5C-86B2-6FEA3C718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39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F657-9C6A-4D85-A623-C458C127F412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08D3-B567-4B5C-86B2-6FEA3C718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91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9F657-9C6A-4D85-A623-C458C127F412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D08D3-B567-4B5C-86B2-6FEA3C718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91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3.gif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5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5.png"/><Relationship Id="rId7" Type="http://schemas.openxmlformats.org/officeDocument/2006/relationships/image" Target="../media/image4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59.gif"/><Relationship Id="rId4" Type="http://schemas.openxmlformats.org/officeDocument/2006/relationships/image" Target="../media/image58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0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8010"/>
            <a:ext cx="12192000" cy="336347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37185" y="3545612"/>
            <a:ext cx="5698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融伊</a:t>
            </a: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ERP V2.0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45428" y="1037231"/>
            <a:ext cx="83567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专为</a:t>
            </a:r>
            <a:r>
              <a:rPr lang="en-US" altLang="zh-CN" sz="4000" b="1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  <a:r>
              <a:rPr lang="zh-CN" altLang="en-US" sz="4000" b="1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集成电路设计行业定制的</a:t>
            </a:r>
            <a:r>
              <a:rPr lang="en-US" altLang="zh-CN" sz="4000" b="1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endParaRPr lang="zh-CN" altLang="en-US" sz="4000" b="1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72822" y="4434126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上海融伊信息</a:t>
            </a: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</a:t>
            </a:r>
            <a:r>
              <a:rPr lang="zh-CN" altLang="en-US" sz="28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有限公司</a:t>
            </a:r>
            <a:endParaRPr lang="zh-CN" altLang="en-US" sz="28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18132" y="1023583"/>
            <a:ext cx="83567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专为</a:t>
            </a:r>
            <a:r>
              <a:rPr lang="en-US" altLang="zh-CN" sz="4000" b="1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  <a:r>
              <a:rPr lang="zh-CN" altLang="en-US" sz="4000" b="1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集成电路设计行业定制的</a:t>
            </a:r>
            <a:r>
              <a:rPr lang="en-US" altLang="zh-CN" sz="4000" b="1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endParaRPr lang="zh-CN" altLang="en-US" sz="4000" b="1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72822" y="5184610"/>
            <a:ext cx="4079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24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www.rongyi-it.com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0963" y="1490414"/>
            <a:ext cx="6858000" cy="6858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872822" y="5804472"/>
            <a:ext cx="3268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热线：</a:t>
            </a:r>
            <a:r>
              <a:rPr lang="en-US" altLang="zh-CN" sz="24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4007-160-776</a:t>
            </a:r>
          </a:p>
        </p:txBody>
      </p:sp>
    </p:spTree>
    <p:extLst>
      <p:ext uri="{BB962C8B-B14F-4D97-AF65-F5344CB8AC3E}">
        <p14:creationId xmlns:p14="http://schemas.microsoft.com/office/powerpoint/2010/main" val="160741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04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7979" y="423335"/>
            <a:ext cx="712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融伊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ERP – 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主要功能框架图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740" y="1190455"/>
            <a:ext cx="75835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27511" y="1541629"/>
            <a:ext cx="11361215" cy="5126457"/>
          </a:xfrm>
          <a:prstGeom prst="roundRect">
            <a:avLst>
              <a:gd name="adj" fmla="val 16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803740" y="5964489"/>
            <a:ext cx="10616066" cy="537420"/>
            <a:chOff x="803740" y="5823810"/>
            <a:chExt cx="9994227" cy="537420"/>
          </a:xfrm>
        </p:grpSpPr>
        <p:sp>
          <p:nvSpPr>
            <p:cNvPr id="7" name="圆角矩形 6"/>
            <p:cNvSpPr/>
            <p:nvPr/>
          </p:nvSpPr>
          <p:spPr>
            <a:xfrm>
              <a:off x="803740" y="5823810"/>
              <a:ext cx="9994227" cy="5374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流程图: 磁盘 7"/>
            <p:cNvSpPr/>
            <p:nvPr/>
          </p:nvSpPr>
          <p:spPr>
            <a:xfrm>
              <a:off x="2478937" y="5929744"/>
              <a:ext cx="1456792" cy="329946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应用数据库</a:t>
              </a:r>
              <a:endPara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流程图: 磁盘 51"/>
            <p:cNvSpPr/>
            <p:nvPr/>
          </p:nvSpPr>
          <p:spPr>
            <a:xfrm>
              <a:off x="5739204" y="5929744"/>
              <a:ext cx="1456792" cy="329946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备份数据库</a:t>
              </a:r>
              <a:endPara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流程图: 磁盘 61"/>
            <p:cNvSpPr/>
            <p:nvPr/>
          </p:nvSpPr>
          <p:spPr>
            <a:xfrm>
              <a:off x="8999471" y="5929744"/>
              <a:ext cx="1456792" cy="329946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异构数据库</a:t>
              </a:r>
              <a:endPara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134280" y="5942563"/>
              <a:ext cx="1019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数据层</a:t>
              </a:r>
              <a:endPara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03740" y="5101852"/>
            <a:ext cx="10616066" cy="709735"/>
            <a:chOff x="803740" y="4820498"/>
            <a:chExt cx="9994227" cy="709735"/>
          </a:xfrm>
        </p:grpSpPr>
        <p:sp>
          <p:nvSpPr>
            <p:cNvPr id="79" name="圆角矩形 78"/>
            <p:cNvSpPr/>
            <p:nvPr/>
          </p:nvSpPr>
          <p:spPr>
            <a:xfrm>
              <a:off x="803740" y="4820498"/>
              <a:ext cx="9994227" cy="70973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966268" y="5060615"/>
              <a:ext cx="1334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基础服务层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490930" y="5054445"/>
              <a:ext cx="1217066" cy="30024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3879091" y="5054445"/>
              <a:ext cx="1217066" cy="30024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MongoDB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5206399" y="5054445"/>
              <a:ext cx="1338773" cy="30024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 Service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6594560" y="5054445"/>
              <a:ext cx="1338773" cy="30024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Win Service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8043574" y="5054445"/>
              <a:ext cx="1217066" cy="30024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9431737" y="5054445"/>
              <a:ext cx="1217066" cy="30024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中间件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1" name="圆角矩形 90"/>
          <p:cNvSpPr/>
          <p:nvPr/>
        </p:nvSpPr>
        <p:spPr>
          <a:xfrm>
            <a:off x="803740" y="1785912"/>
            <a:ext cx="10616066" cy="5374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1134280" y="1904665"/>
            <a:ext cx="1019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展示层</a:t>
            </a:r>
            <a:endParaRPr lang="zh-CN" altLang="en-US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803740" y="2460329"/>
            <a:ext cx="10616066" cy="2579002"/>
          </a:xfrm>
          <a:prstGeom prst="roundRect">
            <a:avLst>
              <a:gd name="adj" fmla="val 632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1162291" y="2863017"/>
            <a:ext cx="5429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主要核心服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务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859709" y="2557279"/>
            <a:ext cx="1257421" cy="2333461"/>
            <a:chOff x="1859709" y="2582567"/>
            <a:chExt cx="1257421" cy="2333461"/>
          </a:xfrm>
        </p:grpSpPr>
        <p:sp>
          <p:nvSpPr>
            <p:cNvPr id="30" name="矩形 29"/>
            <p:cNvSpPr/>
            <p:nvPr/>
          </p:nvSpPr>
          <p:spPr>
            <a:xfrm>
              <a:off x="1859709" y="2582567"/>
              <a:ext cx="1257421" cy="233346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926887" y="2672862"/>
              <a:ext cx="115393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采购管理</a:t>
              </a:r>
              <a:endPara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供应商管理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联系人管理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晶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圆报价单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晶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圆订单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01770" y="2557279"/>
            <a:ext cx="1375400" cy="2318819"/>
            <a:chOff x="3186580" y="2597210"/>
            <a:chExt cx="1375400" cy="2318819"/>
          </a:xfrm>
        </p:grpSpPr>
        <p:sp>
          <p:nvSpPr>
            <p:cNvPr id="95" name="矩形 94"/>
            <p:cNvSpPr/>
            <p:nvPr/>
          </p:nvSpPr>
          <p:spPr>
            <a:xfrm>
              <a:off x="3200061" y="2597210"/>
              <a:ext cx="1361919" cy="231881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3186580" y="2687505"/>
              <a:ext cx="135948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  <a:endPara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  <a:r>
                <a:rPr lang="zh-CN" altLang="en-US" sz="14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  <a:endPara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划片管理</a:t>
              </a:r>
              <a:endPara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封装管理</a:t>
              </a:r>
              <a:endPara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IC</a:t>
              </a:r>
              <a:r>
                <a:rPr lang="zh-CN" altLang="en-US" sz="14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测试管理</a:t>
              </a:r>
              <a:endPara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Lot</a:t>
              </a:r>
              <a:r>
                <a:rPr lang="zh-CN" altLang="en-US" sz="14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片号</a:t>
              </a:r>
              <a:r>
                <a:rPr lang="en-US" altLang="zh-CN" sz="14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封装批号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追溯</a:t>
              </a:r>
              <a:endPara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晶圆辐照</a:t>
              </a:r>
              <a:r>
                <a:rPr lang="zh-CN" altLang="en-US" sz="14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成本</a:t>
              </a:r>
              <a:endPara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661810" y="2557279"/>
            <a:ext cx="1200137" cy="2337063"/>
            <a:chOff x="4663032" y="2597211"/>
            <a:chExt cx="1200137" cy="2337063"/>
          </a:xfrm>
        </p:grpSpPr>
        <p:sp>
          <p:nvSpPr>
            <p:cNvPr id="97" name="矩形 96"/>
            <p:cNvSpPr/>
            <p:nvPr/>
          </p:nvSpPr>
          <p:spPr>
            <a:xfrm>
              <a:off x="4665303" y="2597211"/>
              <a:ext cx="1197866" cy="23188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4663032" y="2687505"/>
              <a:ext cx="1129552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仓库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  <a:endPara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发料通知单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收货通知单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入库单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库单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库存调拨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库存调整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盘点单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实时库存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946587" y="2557279"/>
            <a:ext cx="1202410" cy="2318819"/>
            <a:chOff x="5984678" y="2597210"/>
            <a:chExt cx="1202410" cy="2318819"/>
          </a:xfrm>
        </p:grpSpPr>
        <p:sp>
          <p:nvSpPr>
            <p:cNvPr id="99" name="矩形 98"/>
            <p:cNvSpPr/>
            <p:nvPr/>
          </p:nvSpPr>
          <p:spPr>
            <a:xfrm>
              <a:off x="5986950" y="2597210"/>
              <a:ext cx="1200138" cy="231881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5984678" y="2687505"/>
              <a:ext cx="115393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销售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  <a:endPara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联系人管理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晶圆预选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料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销售报价单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销售订单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送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样需求单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客户对账单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233637" y="2557279"/>
            <a:ext cx="1153937" cy="2335705"/>
            <a:chOff x="7306325" y="2580325"/>
            <a:chExt cx="1153937" cy="2335705"/>
          </a:xfrm>
        </p:grpSpPr>
        <p:sp>
          <p:nvSpPr>
            <p:cNvPr id="101" name="矩形 100"/>
            <p:cNvSpPr/>
            <p:nvPr/>
          </p:nvSpPr>
          <p:spPr>
            <a:xfrm>
              <a:off x="7308597" y="2580325"/>
              <a:ext cx="1151665" cy="233570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7306325" y="2670620"/>
              <a:ext cx="1153937" cy="2139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应收款管理</a:t>
              </a:r>
              <a:endPara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应收款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开票管理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收款管理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预收款管理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预收冲应收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472214" y="2557279"/>
            <a:ext cx="1225514" cy="2358693"/>
            <a:chOff x="8561313" y="2567614"/>
            <a:chExt cx="1225514" cy="2358693"/>
          </a:xfrm>
        </p:grpSpPr>
        <p:sp>
          <p:nvSpPr>
            <p:cNvPr id="103" name="矩形 102"/>
            <p:cNvSpPr/>
            <p:nvPr/>
          </p:nvSpPr>
          <p:spPr>
            <a:xfrm>
              <a:off x="8561313" y="2567614"/>
              <a:ext cx="1225514" cy="2358693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8627972" y="2652332"/>
              <a:ext cx="115885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应付款管理</a:t>
              </a:r>
              <a:endPara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应付款查询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到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票管理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付款管理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预付款管理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预付冲应付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加工费管理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加工费付款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加工费到票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810689" y="2557279"/>
            <a:ext cx="1387466" cy="2358752"/>
            <a:chOff x="10032340" y="2557279"/>
            <a:chExt cx="1387466" cy="2358752"/>
          </a:xfrm>
        </p:grpSpPr>
        <p:sp>
          <p:nvSpPr>
            <p:cNvPr id="105" name="矩形 104"/>
            <p:cNvSpPr/>
            <p:nvPr/>
          </p:nvSpPr>
          <p:spPr>
            <a:xfrm>
              <a:off x="10032340" y="2557279"/>
              <a:ext cx="1334048" cy="235875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0086870" y="2635616"/>
              <a:ext cx="133293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统计分析</a:t>
              </a:r>
              <a:endPara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晶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圆采购分析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库存资金汇总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销售统计分析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收付款汇总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7" name="圆角矩形 106"/>
          <p:cNvSpPr/>
          <p:nvPr/>
        </p:nvSpPr>
        <p:spPr>
          <a:xfrm>
            <a:off x="2667300" y="1913023"/>
            <a:ext cx="1292792" cy="30024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372407" y="1913023"/>
            <a:ext cx="1292792" cy="30024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6077514" y="1913023"/>
            <a:ext cx="1292792" cy="30024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7782621" y="1913023"/>
            <a:ext cx="1292792" cy="30024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信公众号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9487726" y="1913023"/>
            <a:ext cx="1292792" cy="30024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智能客户端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919" y="-42172"/>
            <a:ext cx="2549081" cy="14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6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04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7979" y="423335"/>
            <a:ext cx="910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标准化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按计划进度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保障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的落地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740" y="1190455"/>
            <a:ext cx="75835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59793" y="2002012"/>
            <a:ext cx="368961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制定完善的项目实施计划，设置项目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里程碑，并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积极推进项目进程，缩短实施周期，快速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7448133" y="2002012"/>
            <a:ext cx="378060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对不同业务部门，深入调研业务需求，总结形成完整的项目调研报告，将系统实施方案与业务实际吻合，实现企业管理需求。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94471" y="4488198"/>
            <a:ext cx="368961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质量控制</a:t>
            </a:r>
            <a:endParaRPr lang="en-US" altLang="zh-CN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在实施过程中，项目经理协调项目各类资源，定义监控各阶段项目交付物，严格保密管理项目文档及数据信息。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482811" y="4488198"/>
            <a:ext cx="382647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制度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</a:t>
            </a:r>
            <a:endParaRPr lang="en-US" altLang="zh-CN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配合客户方共同完成管理制度的制定与落地，制定系统上线培训计划，根据客户需求，制定培训计划，培训方式包括：现场、远程。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4185981" y="2709898"/>
            <a:ext cx="3130939" cy="2791773"/>
            <a:chOff x="3436083" y="2064431"/>
            <a:chExt cx="3828385" cy="3413667"/>
          </a:xfrm>
        </p:grpSpPr>
        <p:sp>
          <p:nvSpPr>
            <p:cNvPr id="24" name="任意多边形 23"/>
            <p:cNvSpPr/>
            <p:nvPr/>
          </p:nvSpPr>
          <p:spPr>
            <a:xfrm rot="5400000">
              <a:off x="5474049" y="2064431"/>
              <a:ext cx="1631090" cy="1631090"/>
            </a:xfrm>
            <a:custGeom>
              <a:avLst/>
              <a:gdLst>
                <a:gd name="connsiteX0" fmla="*/ 3150973 w 3150973"/>
                <a:gd name="connsiteY0" fmla="*/ 0 h 3150973"/>
                <a:gd name="connsiteX1" fmla="*/ 3150973 w 3150973"/>
                <a:gd name="connsiteY1" fmla="*/ 3150973 h 3150973"/>
                <a:gd name="connsiteX2" fmla="*/ 0 w 3150973"/>
                <a:gd name="connsiteY2" fmla="*/ 3150973 h 3150973"/>
                <a:gd name="connsiteX3" fmla="*/ 3150973 w 3150973"/>
                <a:gd name="connsiteY3" fmla="*/ 0 h 315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0973" h="3150973">
                  <a:moveTo>
                    <a:pt x="3150973" y="0"/>
                  </a:moveTo>
                  <a:lnTo>
                    <a:pt x="3150973" y="3150973"/>
                  </a:lnTo>
                  <a:lnTo>
                    <a:pt x="0" y="3150973"/>
                  </a:lnTo>
                  <a:cubicBezTo>
                    <a:pt x="0" y="1410739"/>
                    <a:pt x="1410739" y="0"/>
                    <a:pt x="315097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 rot="16200000">
              <a:off x="3657606" y="3847008"/>
              <a:ext cx="1631090" cy="1631090"/>
            </a:xfrm>
            <a:custGeom>
              <a:avLst/>
              <a:gdLst>
                <a:gd name="connsiteX0" fmla="*/ 3150973 w 3150973"/>
                <a:gd name="connsiteY0" fmla="*/ 0 h 3150973"/>
                <a:gd name="connsiteX1" fmla="*/ 3150973 w 3150973"/>
                <a:gd name="connsiteY1" fmla="*/ 3150973 h 3150973"/>
                <a:gd name="connsiteX2" fmla="*/ 0 w 3150973"/>
                <a:gd name="connsiteY2" fmla="*/ 3150973 h 3150973"/>
                <a:gd name="connsiteX3" fmla="*/ 3150973 w 3150973"/>
                <a:gd name="connsiteY3" fmla="*/ 0 h 315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0973" h="3150973">
                  <a:moveTo>
                    <a:pt x="3150973" y="0"/>
                  </a:moveTo>
                  <a:lnTo>
                    <a:pt x="3150973" y="3150973"/>
                  </a:lnTo>
                  <a:lnTo>
                    <a:pt x="0" y="3150973"/>
                  </a:lnTo>
                  <a:cubicBezTo>
                    <a:pt x="0" y="1410739"/>
                    <a:pt x="1410739" y="0"/>
                    <a:pt x="315097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3436083" y="2064431"/>
              <a:ext cx="3828385" cy="3413667"/>
              <a:chOff x="3436083" y="2064431"/>
              <a:chExt cx="3828385" cy="3413667"/>
            </a:xfrm>
          </p:grpSpPr>
          <p:sp>
            <p:nvSpPr>
              <p:cNvPr id="17" name="任意多边形 16"/>
              <p:cNvSpPr/>
              <p:nvPr/>
            </p:nvSpPr>
            <p:spPr>
              <a:xfrm>
                <a:off x="3657606" y="2064431"/>
                <a:ext cx="1631090" cy="1631090"/>
              </a:xfrm>
              <a:custGeom>
                <a:avLst/>
                <a:gdLst>
                  <a:gd name="connsiteX0" fmla="*/ 3150973 w 3150973"/>
                  <a:gd name="connsiteY0" fmla="*/ 0 h 3150973"/>
                  <a:gd name="connsiteX1" fmla="*/ 3150973 w 3150973"/>
                  <a:gd name="connsiteY1" fmla="*/ 3150973 h 3150973"/>
                  <a:gd name="connsiteX2" fmla="*/ 0 w 3150973"/>
                  <a:gd name="connsiteY2" fmla="*/ 3150973 h 3150973"/>
                  <a:gd name="connsiteX3" fmla="*/ 3150973 w 3150973"/>
                  <a:gd name="connsiteY3" fmla="*/ 0 h 315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50973" h="3150973">
                    <a:moveTo>
                      <a:pt x="3150973" y="0"/>
                    </a:moveTo>
                    <a:lnTo>
                      <a:pt x="3150973" y="3150973"/>
                    </a:lnTo>
                    <a:lnTo>
                      <a:pt x="0" y="3150973"/>
                    </a:lnTo>
                    <a:cubicBezTo>
                      <a:pt x="0" y="1410739"/>
                      <a:pt x="1410739" y="0"/>
                      <a:pt x="3150973" y="0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 rot="10800000">
                <a:off x="5474049" y="3847008"/>
                <a:ext cx="1631090" cy="1631090"/>
              </a:xfrm>
              <a:custGeom>
                <a:avLst/>
                <a:gdLst>
                  <a:gd name="connsiteX0" fmla="*/ 3150973 w 3150973"/>
                  <a:gd name="connsiteY0" fmla="*/ 0 h 3150973"/>
                  <a:gd name="connsiteX1" fmla="*/ 3150973 w 3150973"/>
                  <a:gd name="connsiteY1" fmla="*/ 3150973 h 3150973"/>
                  <a:gd name="connsiteX2" fmla="*/ 0 w 3150973"/>
                  <a:gd name="connsiteY2" fmla="*/ 3150973 h 3150973"/>
                  <a:gd name="connsiteX3" fmla="*/ 3150973 w 3150973"/>
                  <a:gd name="connsiteY3" fmla="*/ 0 h 315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50973" h="3150973">
                    <a:moveTo>
                      <a:pt x="3150973" y="0"/>
                    </a:moveTo>
                    <a:lnTo>
                      <a:pt x="3150973" y="3150973"/>
                    </a:lnTo>
                    <a:lnTo>
                      <a:pt x="0" y="3150973"/>
                    </a:lnTo>
                    <a:cubicBezTo>
                      <a:pt x="0" y="1410739"/>
                      <a:pt x="1410739" y="0"/>
                      <a:pt x="3150973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0442" y="2700210"/>
                <a:ext cx="731478" cy="731478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3984" y="4064783"/>
                <a:ext cx="902826" cy="902826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3188" y="3958411"/>
                <a:ext cx="1009198" cy="1009198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59819" y="2683525"/>
                <a:ext cx="748163" cy="748163"/>
              </a:xfrm>
              <a:prstGeom prst="rect">
                <a:avLst/>
              </a:prstGeom>
            </p:spPr>
          </p:pic>
          <p:sp>
            <p:nvSpPr>
              <p:cNvPr id="28" name="等腰三角形 27"/>
              <p:cNvSpPr/>
              <p:nvPr/>
            </p:nvSpPr>
            <p:spPr>
              <a:xfrm rot="17953911">
                <a:off x="3426177" y="2278394"/>
                <a:ext cx="479702" cy="413536"/>
              </a:xfrm>
              <a:prstGeom prst="triangl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/>
              <p:cNvSpPr/>
              <p:nvPr/>
            </p:nvSpPr>
            <p:spPr>
              <a:xfrm rot="14191035">
                <a:off x="3403000" y="4766064"/>
                <a:ext cx="479702" cy="413536"/>
              </a:xfrm>
              <a:prstGeom prst="triangle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/>
              <p:cNvSpPr/>
              <p:nvPr/>
            </p:nvSpPr>
            <p:spPr>
              <a:xfrm rot="3337094">
                <a:off x="6778788" y="2282824"/>
                <a:ext cx="479702" cy="413536"/>
              </a:xfrm>
              <a:prstGeom prst="triangle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/>
              <p:cNvSpPr/>
              <p:nvPr/>
            </p:nvSpPr>
            <p:spPr>
              <a:xfrm rot="7465170">
                <a:off x="6817849" y="4766678"/>
                <a:ext cx="479702" cy="413536"/>
              </a:xfrm>
              <a:prstGeom prst="triangl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5105022" y="3502782"/>
                <a:ext cx="566056" cy="5660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919" y="-42172"/>
            <a:ext cx="2549081" cy="14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0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04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7979" y="423335"/>
            <a:ext cx="712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服务体系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客户的成功定义成功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740" y="1190455"/>
            <a:ext cx="75835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六边形 1"/>
          <p:cNvSpPr/>
          <p:nvPr/>
        </p:nvSpPr>
        <p:spPr>
          <a:xfrm>
            <a:off x="345983" y="2174790"/>
            <a:ext cx="3495941" cy="3560234"/>
          </a:xfrm>
          <a:prstGeom prst="hexagon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六边形 11"/>
          <p:cNvSpPr/>
          <p:nvPr/>
        </p:nvSpPr>
        <p:spPr>
          <a:xfrm>
            <a:off x="3107040" y="2174789"/>
            <a:ext cx="3495941" cy="3560234"/>
          </a:xfrm>
          <a:prstGeom prst="hexagon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六边形 12"/>
          <p:cNvSpPr/>
          <p:nvPr/>
        </p:nvSpPr>
        <p:spPr>
          <a:xfrm>
            <a:off x="5868097" y="2174788"/>
            <a:ext cx="3495941" cy="3560234"/>
          </a:xfrm>
          <a:prstGeom prst="hexagon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六边形 13"/>
          <p:cNvSpPr/>
          <p:nvPr/>
        </p:nvSpPr>
        <p:spPr>
          <a:xfrm>
            <a:off x="8629153" y="2174787"/>
            <a:ext cx="3495941" cy="3560234"/>
          </a:xfrm>
          <a:prstGeom prst="hexago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0288" y="2956758"/>
            <a:ext cx="238485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一对一全程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企业提供一对一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服务从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产品咨询、业务调研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到产品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落地，实施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全过程无缝专业服务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53822" y="2956758"/>
            <a:ext cx="2384854" cy="2172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团队协同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咨询顾问团队、实施团队、服务团队快速协同、快速响应，以专业的业务和服务能力做坚实支撑。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533283" y="2956758"/>
            <a:ext cx="2384854" cy="2680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无缝对接专业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需求梳理、部署培训、系统实施、使用反馈、售后服务、应用扩展全生命周期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个阶段打造全生命周期无缝对接专业服务。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9295395" y="2956758"/>
            <a:ext cx="238485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7*24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全天候线上线下服务团队，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7*24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小时电话服务，远程协作支持，实时解决客户问题和反馈。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835" y="2261659"/>
            <a:ext cx="485879" cy="4858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925" y="2236944"/>
            <a:ext cx="643820" cy="6438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969" y="2236944"/>
            <a:ext cx="555683" cy="5556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710" y="2274015"/>
            <a:ext cx="505214" cy="50521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919" y="-42172"/>
            <a:ext cx="2549081" cy="14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7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04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7979" y="423335"/>
            <a:ext cx="712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客户感言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740" y="1190455"/>
            <a:ext cx="75835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53822" y="2956758"/>
            <a:ext cx="2384854" cy="2172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团队协同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咨询顾问团队、实施团队、服务团队快速协同、快速响应，以专业的业务和服务能力做坚实支撑。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9295395" y="2956758"/>
            <a:ext cx="238485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7*24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全天候线上线下服务团队，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7*24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小时电话服务，远程协作支持，实时解决客户问题和反馈。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835" y="2261659"/>
            <a:ext cx="485879" cy="4858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925" y="2236944"/>
            <a:ext cx="643820" cy="6438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969" y="2236944"/>
            <a:ext cx="555683" cy="55568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919" y="-42172"/>
            <a:ext cx="2549081" cy="143805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037" y="3721842"/>
            <a:ext cx="2085549" cy="64234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32923" y="1804216"/>
            <a:ext cx="10947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是完全针对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设计行业开发的，很多行业的细节通过软件很简单的就实现了。使用融伊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后，公司的所有工作都透明化、数字化了，特别是委外生产这块，我能实时掌握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、划片、封装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的库存和进度情况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。另外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我外地的分支机构也都在使用，通过系统能够实时查看到库存和销售参考价，各机构、部门、销售员的业绩一目了然。希望融伊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能够继续在行业里做大、做强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！”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00586" y="3868818"/>
            <a:ext cx="5389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上海功成半导体科技有限公司 总经理：罗杰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馨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900752" y="4743784"/>
            <a:ext cx="10953583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上海功成半导体科技有限公司主要产品包括：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20V~150V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沟槽型功率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VDMOS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沟道和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沟道），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600V~700V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超结功率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MOSFET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600V~1200V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沟槽栅场截止型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IGBT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等半导体功率器件的研发与产业化。</a:t>
            </a:r>
          </a:p>
        </p:txBody>
      </p:sp>
    </p:spTree>
    <p:extLst>
      <p:ext uri="{BB962C8B-B14F-4D97-AF65-F5344CB8AC3E}">
        <p14:creationId xmlns:p14="http://schemas.microsoft.com/office/powerpoint/2010/main" val="108824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04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7979" y="423335"/>
            <a:ext cx="712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典型案例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740" y="1190455"/>
            <a:ext cx="75835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295395" y="2956758"/>
            <a:ext cx="238485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7*24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全天候线上线下服务团队，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7*24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小时电话服务，远程协作支持，实时解决客户问题和反馈。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835" y="2261659"/>
            <a:ext cx="485879" cy="4858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925" y="2236944"/>
            <a:ext cx="643820" cy="6438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969" y="2236944"/>
            <a:ext cx="555683" cy="55568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919" y="-42172"/>
            <a:ext cx="2549081" cy="143805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2647" y="1903792"/>
            <a:ext cx="6961905" cy="4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04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7979" y="423335"/>
            <a:ext cx="712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融伊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ERP V2.0 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模块介绍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740" y="1190455"/>
            <a:ext cx="75835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919" y="-42172"/>
            <a:ext cx="2549081" cy="1438054"/>
          </a:xfrm>
          <a:prstGeom prst="rect">
            <a:avLst/>
          </a:prstGeom>
        </p:spPr>
      </p:pic>
      <p:grpSp>
        <p:nvGrpSpPr>
          <p:cNvPr id="102" name="组合 101"/>
          <p:cNvGrpSpPr/>
          <p:nvPr/>
        </p:nvGrpSpPr>
        <p:grpSpPr>
          <a:xfrm>
            <a:off x="3260061" y="1522629"/>
            <a:ext cx="5468616" cy="5303792"/>
            <a:chOff x="3693783" y="1529244"/>
            <a:chExt cx="5468616" cy="5303792"/>
          </a:xfrm>
        </p:grpSpPr>
        <p:sp>
          <p:nvSpPr>
            <p:cNvPr id="22" name="椭圆 21"/>
            <p:cNvSpPr/>
            <p:nvPr/>
          </p:nvSpPr>
          <p:spPr>
            <a:xfrm>
              <a:off x="4246538" y="1799094"/>
              <a:ext cx="4336333" cy="4496139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479891" y="3104737"/>
              <a:ext cx="2547631" cy="2305547"/>
              <a:chOff x="5942970" y="3089880"/>
              <a:chExt cx="2310672" cy="2091105"/>
            </a:xfrm>
          </p:grpSpPr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2970" y="3089880"/>
                <a:ext cx="2310672" cy="2091105"/>
              </a:xfrm>
              <a:prstGeom prst="rect">
                <a:avLst/>
              </a:prstGeom>
            </p:spPr>
          </p:pic>
          <p:sp>
            <p:nvSpPr>
              <p:cNvPr id="26" name="文本框 25"/>
              <p:cNvSpPr txBox="1"/>
              <p:nvPr/>
            </p:nvSpPr>
            <p:spPr>
              <a:xfrm>
                <a:off x="6594347" y="3755516"/>
                <a:ext cx="1080543" cy="362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34629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融伊</a:t>
                </a:r>
                <a:r>
                  <a:rPr lang="en-US" altLang="zh-CN" sz="2000" b="1" dirty="0" smtClean="0">
                    <a:solidFill>
                      <a:srgbClr val="34629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ERP</a:t>
                </a:r>
                <a:endParaRPr lang="zh-CN" altLang="en-US" sz="2000" b="1" dirty="0">
                  <a:solidFill>
                    <a:srgbClr val="34629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3998338" y="4778892"/>
              <a:ext cx="1107996" cy="1075606"/>
              <a:chOff x="4148169" y="5054632"/>
              <a:chExt cx="1107996" cy="1075606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4148169" y="5054632"/>
                <a:ext cx="1107996" cy="1075606"/>
                <a:chOff x="4803398" y="4489820"/>
                <a:chExt cx="1107996" cy="1075606"/>
              </a:xfrm>
            </p:grpSpPr>
            <p:sp>
              <p:nvSpPr>
                <p:cNvPr id="48" name="椭圆 47"/>
                <p:cNvSpPr/>
                <p:nvPr/>
              </p:nvSpPr>
              <p:spPr>
                <a:xfrm>
                  <a:off x="4996009" y="4489820"/>
                  <a:ext cx="665942" cy="665942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文本框 4"/>
                <p:cNvSpPr txBox="1"/>
                <p:nvPr/>
              </p:nvSpPr>
              <p:spPr>
                <a:xfrm>
                  <a:off x="4803398" y="5196094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rgbClr val="346296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系统</a:t>
                  </a:r>
                  <a:r>
                    <a:rPr lang="zh-CN" altLang="en-US" b="1" dirty="0" smtClean="0">
                      <a:solidFill>
                        <a:srgbClr val="346296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管理</a:t>
                  </a:r>
                  <a:endParaRPr lang="zh-CN" altLang="en-US" b="1" dirty="0">
                    <a:solidFill>
                      <a:srgbClr val="34629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84" name="图片 8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77260" y="5184952"/>
                <a:ext cx="399248" cy="399248"/>
              </a:xfrm>
              <a:prstGeom prst="rect">
                <a:avLst/>
              </a:prstGeom>
            </p:spPr>
          </p:pic>
        </p:grpSp>
        <p:grpSp>
          <p:nvGrpSpPr>
            <p:cNvPr id="87" name="组合 86"/>
            <p:cNvGrpSpPr/>
            <p:nvPr/>
          </p:nvGrpSpPr>
          <p:grpSpPr>
            <a:xfrm>
              <a:off x="3693783" y="3411177"/>
              <a:ext cx="1107996" cy="1075606"/>
              <a:chOff x="3617367" y="3594027"/>
              <a:chExt cx="1107996" cy="1075606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3617367" y="3594027"/>
                <a:ext cx="1107996" cy="1075606"/>
                <a:chOff x="4803398" y="4489820"/>
                <a:chExt cx="1107996" cy="1075606"/>
              </a:xfrm>
            </p:grpSpPr>
            <p:sp>
              <p:nvSpPr>
                <p:cNvPr id="53" name="椭圆 52"/>
                <p:cNvSpPr/>
                <p:nvPr/>
              </p:nvSpPr>
              <p:spPr>
                <a:xfrm>
                  <a:off x="4996009" y="4489820"/>
                  <a:ext cx="665942" cy="665942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4803398" y="5196094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rgbClr val="346296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物料管理</a:t>
                  </a:r>
                  <a:endParaRPr lang="zh-CN" altLang="en-US" b="1" dirty="0">
                    <a:solidFill>
                      <a:srgbClr val="34629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86" name="图片 8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82958" y="3652647"/>
                <a:ext cx="519981" cy="519981"/>
              </a:xfrm>
              <a:prstGeom prst="rect">
                <a:avLst/>
              </a:prstGeom>
            </p:spPr>
          </p:pic>
        </p:grpSp>
        <p:grpSp>
          <p:nvGrpSpPr>
            <p:cNvPr id="89" name="组合 88"/>
            <p:cNvGrpSpPr/>
            <p:nvPr/>
          </p:nvGrpSpPr>
          <p:grpSpPr>
            <a:xfrm>
              <a:off x="4382455" y="1950049"/>
              <a:ext cx="1107996" cy="1075606"/>
              <a:chOff x="4382455" y="1950049"/>
              <a:chExt cx="1107996" cy="1075606"/>
            </a:xfrm>
          </p:grpSpPr>
          <p:grpSp>
            <p:nvGrpSpPr>
              <p:cNvPr id="56" name="组合 55"/>
              <p:cNvGrpSpPr/>
              <p:nvPr/>
            </p:nvGrpSpPr>
            <p:grpSpPr>
              <a:xfrm>
                <a:off x="4382455" y="1950049"/>
                <a:ext cx="1107996" cy="1075606"/>
                <a:chOff x="4803398" y="4489820"/>
                <a:chExt cx="1107996" cy="1075606"/>
              </a:xfrm>
            </p:grpSpPr>
            <p:sp>
              <p:nvSpPr>
                <p:cNvPr id="57" name="椭圆 56"/>
                <p:cNvSpPr/>
                <p:nvPr/>
              </p:nvSpPr>
              <p:spPr>
                <a:xfrm>
                  <a:off x="4996009" y="4489820"/>
                  <a:ext cx="665942" cy="665942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4803398" y="5196094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rgbClr val="346296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采购</a:t>
                  </a:r>
                  <a:r>
                    <a:rPr lang="zh-CN" altLang="en-US" b="1" dirty="0" smtClean="0">
                      <a:solidFill>
                        <a:srgbClr val="346296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管理</a:t>
                  </a:r>
                  <a:endParaRPr lang="zh-CN" altLang="en-US" b="1" dirty="0">
                    <a:solidFill>
                      <a:srgbClr val="34629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88" name="图片 8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0306" y="2032054"/>
                <a:ext cx="459274" cy="459274"/>
              </a:xfrm>
              <a:prstGeom prst="rect">
                <a:avLst/>
              </a:prstGeom>
            </p:spPr>
          </p:pic>
        </p:grpSp>
        <p:grpSp>
          <p:nvGrpSpPr>
            <p:cNvPr id="91" name="组合 90"/>
            <p:cNvGrpSpPr/>
            <p:nvPr/>
          </p:nvGrpSpPr>
          <p:grpSpPr>
            <a:xfrm>
              <a:off x="5828667" y="1529244"/>
              <a:ext cx="1107996" cy="1075606"/>
              <a:chOff x="5994977" y="1533616"/>
              <a:chExt cx="1107996" cy="1075606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5994977" y="1533616"/>
                <a:ext cx="1107996" cy="1075606"/>
                <a:chOff x="4803398" y="4489820"/>
                <a:chExt cx="1107996" cy="1075606"/>
              </a:xfrm>
            </p:grpSpPr>
            <p:sp>
              <p:nvSpPr>
                <p:cNvPr id="61" name="椭圆 60"/>
                <p:cNvSpPr/>
                <p:nvPr/>
              </p:nvSpPr>
              <p:spPr>
                <a:xfrm>
                  <a:off x="4996009" y="4489820"/>
                  <a:ext cx="665942" cy="665942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文本框 62"/>
                <p:cNvSpPr txBox="1"/>
                <p:nvPr/>
              </p:nvSpPr>
              <p:spPr>
                <a:xfrm>
                  <a:off x="4803398" y="5196094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rgbClr val="346296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生产</a:t>
                  </a:r>
                  <a:r>
                    <a:rPr lang="zh-CN" altLang="en-US" b="1" dirty="0" smtClean="0">
                      <a:solidFill>
                        <a:srgbClr val="346296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管理</a:t>
                  </a:r>
                  <a:endParaRPr lang="zh-CN" altLang="en-US" b="1" dirty="0">
                    <a:solidFill>
                      <a:srgbClr val="34629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90" name="图片 8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0038" y="1667956"/>
                <a:ext cx="412615" cy="412615"/>
              </a:xfrm>
              <a:prstGeom prst="rect">
                <a:avLst/>
              </a:prstGeom>
            </p:spPr>
          </p:pic>
        </p:grpSp>
        <p:grpSp>
          <p:nvGrpSpPr>
            <p:cNvPr id="93" name="组合 92"/>
            <p:cNvGrpSpPr/>
            <p:nvPr/>
          </p:nvGrpSpPr>
          <p:grpSpPr>
            <a:xfrm>
              <a:off x="7242663" y="1882010"/>
              <a:ext cx="1107996" cy="1075606"/>
              <a:chOff x="7394167" y="1953525"/>
              <a:chExt cx="1107996" cy="107560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7394167" y="1953525"/>
                <a:ext cx="1107996" cy="1075606"/>
                <a:chOff x="4803398" y="4489820"/>
                <a:chExt cx="1107996" cy="1075606"/>
              </a:xfrm>
            </p:grpSpPr>
            <p:sp>
              <p:nvSpPr>
                <p:cNvPr id="81" name="椭圆 80"/>
                <p:cNvSpPr/>
                <p:nvPr/>
              </p:nvSpPr>
              <p:spPr>
                <a:xfrm>
                  <a:off x="4996009" y="4489820"/>
                  <a:ext cx="665942" cy="665942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4803398" y="5196094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rgbClr val="346296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</a:t>
                  </a:r>
                  <a:r>
                    <a:rPr lang="zh-CN" altLang="en-US" b="1" dirty="0" smtClean="0">
                      <a:solidFill>
                        <a:srgbClr val="346296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管理</a:t>
                  </a:r>
                  <a:endParaRPr lang="zh-CN" altLang="en-US" b="1" dirty="0">
                    <a:solidFill>
                      <a:srgbClr val="34629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92" name="图片 91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7655" y="1983742"/>
                <a:ext cx="522724" cy="522724"/>
              </a:xfrm>
              <a:prstGeom prst="rect">
                <a:avLst/>
              </a:prstGeom>
            </p:spPr>
          </p:pic>
        </p:grpSp>
        <p:grpSp>
          <p:nvGrpSpPr>
            <p:cNvPr id="95" name="组合 94"/>
            <p:cNvGrpSpPr/>
            <p:nvPr/>
          </p:nvGrpSpPr>
          <p:grpSpPr>
            <a:xfrm>
              <a:off x="8054403" y="3088125"/>
              <a:ext cx="1107996" cy="1075606"/>
              <a:chOff x="8522883" y="2556832"/>
              <a:chExt cx="1107996" cy="1075606"/>
            </a:xfrm>
          </p:grpSpPr>
          <p:grpSp>
            <p:nvGrpSpPr>
              <p:cNvPr id="64" name="组合 63"/>
              <p:cNvGrpSpPr/>
              <p:nvPr/>
            </p:nvGrpSpPr>
            <p:grpSpPr>
              <a:xfrm>
                <a:off x="8522883" y="2556832"/>
                <a:ext cx="1107996" cy="1075606"/>
                <a:chOff x="4803398" y="4489820"/>
                <a:chExt cx="1107996" cy="1075606"/>
              </a:xfrm>
            </p:grpSpPr>
            <p:sp>
              <p:nvSpPr>
                <p:cNvPr id="65" name="椭圆 64"/>
                <p:cNvSpPr/>
                <p:nvPr/>
              </p:nvSpPr>
              <p:spPr>
                <a:xfrm>
                  <a:off x="4996009" y="4489820"/>
                  <a:ext cx="665942" cy="665942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文本框 66"/>
                <p:cNvSpPr txBox="1"/>
                <p:nvPr/>
              </p:nvSpPr>
              <p:spPr>
                <a:xfrm>
                  <a:off x="4803398" y="5196094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rgbClr val="346296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销售</a:t>
                  </a:r>
                  <a:r>
                    <a:rPr lang="zh-CN" altLang="en-US" b="1" dirty="0" smtClean="0">
                      <a:solidFill>
                        <a:srgbClr val="346296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管理</a:t>
                  </a:r>
                  <a:endParaRPr lang="zh-CN" altLang="en-US" b="1" dirty="0">
                    <a:solidFill>
                      <a:srgbClr val="34629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94" name="图片 9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4302" y="2647224"/>
                <a:ext cx="485158" cy="485158"/>
              </a:xfrm>
              <a:prstGeom prst="rect">
                <a:avLst/>
              </a:prstGeom>
            </p:spPr>
          </p:pic>
        </p:grpSp>
        <p:grpSp>
          <p:nvGrpSpPr>
            <p:cNvPr id="97" name="组合 96"/>
            <p:cNvGrpSpPr/>
            <p:nvPr/>
          </p:nvGrpSpPr>
          <p:grpSpPr>
            <a:xfrm>
              <a:off x="7847962" y="4574926"/>
              <a:ext cx="1107996" cy="1075606"/>
              <a:chOff x="7911435" y="4440632"/>
              <a:chExt cx="1107996" cy="1075606"/>
            </a:xfrm>
          </p:grpSpPr>
          <p:grpSp>
            <p:nvGrpSpPr>
              <p:cNvPr id="68" name="组合 67"/>
              <p:cNvGrpSpPr/>
              <p:nvPr/>
            </p:nvGrpSpPr>
            <p:grpSpPr>
              <a:xfrm>
                <a:off x="7911435" y="4440632"/>
                <a:ext cx="1107996" cy="1075606"/>
                <a:chOff x="4803398" y="4489820"/>
                <a:chExt cx="1107996" cy="1075606"/>
              </a:xfrm>
            </p:grpSpPr>
            <p:sp>
              <p:nvSpPr>
                <p:cNvPr id="69" name="椭圆 68"/>
                <p:cNvSpPr/>
                <p:nvPr/>
              </p:nvSpPr>
              <p:spPr>
                <a:xfrm>
                  <a:off x="4996009" y="4489820"/>
                  <a:ext cx="665942" cy="665942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文本框 70"/>
                <p:cNvSpPr txBox="1"/>
                <p:nvPr/>
              </p:nvSpPr>
              <p:spPr>
                <a:xfrm>
                  <a:off x="4803398" y="5196094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rgbClr val="346296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应收</a:t>
                  </a:r>
                  <a:r>
                    <a:rPr lang="zh-CN" altLang="en-US" b="1" dirty="0" smtClean="0">
                      <a:solidFill>
                        <a:srgbClr val="346296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管理</a:t>
                  </a:r>
                  <a:endParaRPr lang="zh-CN" altLang="en-US" b="1" dirty="0">
                    <a:solidFill>
                      <a:srgbClr val="34629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96" name="图片 9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9653" y="4602599"/>
                <a:ext cx="340131" cy="340131"/>
              </a:xfrm>
              <a:prstGeom prst="rect">
                <a:avLst/>
              </a:prstGeom>
            </p:spPr>
          </p:pic>
        </p:grpSp>
        <p:grpSp>
          <p:nvGrpSpPr>
            <p:cNvPr id="99" name="组合 98"/>
            <p:cNvGrpSpPr/>
            <p:nvPr/>
          </p:nvGrpSpPr>
          <p:grpSpPr>
            <a:xfrm>
              <a:off x="6900769" y="5691256"/>
              <a:ext cx="1107996" cy="1075606"/>
              <a:chOff x="7165693" y="5507085"/>
              <a:chExt cx="1107996" cy="1075606"/>
            </a:xfrm>
          </p:grpSpPr>
          <p:grpSp>
            <p:nvGrpSpPr>
              <p:cNvPr id="72" name="组合 71"/>
              <p:cNvGrpSpPr/>
              <p:nvPr/>
            </p:nvGrpSpPr>
            <p:grpSpPr>
              <a:xfrm>
                <a:off x="7165693" y="5507085"/>
                <a:ext cx="1107996" cy="1075606"/>
                <a:chOff x="4803398" y="4489820"/>
                <a:chExt cx="1107996" cy="1075606"/>
              </a:xfrm>
            </p:grpSpPr>
            <p:sp>
              <p:nvSpPr>
                <p:cNvPr id="73" name="椭圆 72"/>
                <p:cNvSpPr/>
                <p:nvPr/>
              </p:nvSpPr>
              <p:spPr>
                <a:xfrm>
                  <a:off x="4996009" y="4489820"/>
                  <a:ext cx="665942" cy="665942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文本框 74"/>
                <p:cNvSpPr txBox="1"/>
                <p:nvPr/>
              </p:nvSpPr>
              <p:spPr>
                <a:xfrm>
                  <a:off x="4803398" y="5196094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rgbClr val="346296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应付</a:t>
                  </a:r>
                  <a:r>
                    <a:rPr lang="zh-CN" altLang="en-US" b="1" dirty="0" smtClean="0">
                      <a:solidFill>
                        <a:srgbClr val="346296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管理</a:t>
                  </a:r>
                  <a:endParaRPr lang="zh-CN" altLang="en-US" b="1" dirty="0">
                    <a:solidFill>
                      <a:srgbClr val="34629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98" name="图片 97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1603" y="5622520"/>
                <a:ext cx="406184" cy="406184"/>
              </a:xfrm>
              <a:prstGeom prst="rect">
                <a:avLst/>
              </a:prstGeom>
            </p:spPr>
          </p:pic>
        </p:grpSp>
        <p:grpSp>
          <p:nvGrpSpPr>
            <p:cNvPr id="101" name="组合 100"/>
            <p:cNvGrpSpPr/>
            <p:nvPr/>
          </p:nvGrpSpPr>
          <p:grpSpPr>
            <a:xfrm>
              <a:off x="5315660" y="5757430"/>
              <a:ext cx="1107996" cy="1075606"/>
              <a:chOff x="5645710" y="5823427"/>
              <a:chExt cx="1107996" cy="1075606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5645710" y="5823427"/>
                <a:ext cx="1107996" cy="1075606"/>
                <a:chOff x="4803398" y="4489820"/>
                <a:chExt cx="1107996" cy="1075606"/>
              </a:xfrm>
            </p:grpSpPr>
            <p:sp>
              <p:nvSpPr>
                <p:cNvPr id="77" name="椭圆 76"/>
                <p:cNvSpPr/>
                <p:nvPr/>
              </p:nvSpPr>
              <p:spPr>
                <a:xfrm>
                  <a:off x="4996009" y="4489820"/>
                  <a:ext cx="665942" cy="665942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4803398" y="5196094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rgbClr val="346296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统计分析</a:t>
                  </a:r>
                  <a:endParaRPr lang="zh-CN" altLang="en-US" b="1" dirty="0">
                    <a:solidFill>
                      <a:srgbClr val="34629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100" name="图片 9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8926" y="5909445"/>
                <a:ext cx="504731" cy="50473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3601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04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7979" y="423335"/>
            <a:ext cx="712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物料管理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740" y="1190455"/>
            <a:ext cx="75835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091577" y="1816802"/>
            <a:ext cx="6846843" cy="4430728"/>
          </a:xfrm>
          <a:prstGeom prst="roundRect">
            <a:avLst>
              <a:gd name="adj" fmla="val 2498"/>
            </a:avLst>
          </a:prstGeom>
          <a:solidFill>
            <a:srgbClr val="3E7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物料组管理，如晶圆、成品、光罩、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探针卡、晶圆辐照，支持多级分类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产品种类管理，支持多级分类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计量单位 晶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圆可以按片销售也可以按颗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批次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片号管理晶圆，使用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批号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DateCode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管理芯片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自定义包装方式、封装形式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自动计算角片的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Gross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Die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参考成本价、参考销售价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 Die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919" y="-42172"/>
            <a:ext cx="2549081" cy="143805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00" y="2076164"/>
            <a:ext cx="4792576" cy="343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7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04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7979" y="423335"/>
            <a:ext cx="712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采购管理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主要功能介绍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740" y="1190455"/>
            <a:ext cx="75835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919" y="-42172"/>
            <a:ext cx="2549081" cy="1438054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5117911" y="1903793"/>
            <a:ext cx="1859664" cy="4578472"/>
          </a:xfrm>
          <a:prstGeom prst="ellipse">
            <a:avLst/>
          </a:prstGeom>
          <a:solidFill>
            <a:schemeClr val="bg1"/>
          </a:solidFill>
          <a:ln w="34925">
            <a:solidFill>
              <a:srgbClr val="3E79B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5224653" y="3308200"/>
            <a:ext cx="1645223" cy="1488889"/>
            <a:chOff x="5158855" y="3511595"/>
            <a:chExt cx="1721774" cy="155816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8855" y="3511595"/>
              <a:ext cx="1721774" cy="1558166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5671530" y="3797129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采购</a:t>
              </a:r>
              <a:endParaRPr lang="en-US" altLang="zh-CN" sz="2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0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  <a:endPara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638045" y="2249849"/>
            <a:ext cx="1074429" cy="665942"/>
            <a:chOff x="4638045" y="2249849"/>
            <a:chExt cx="1074429" cy="665942"/>
          </a:xfrm>
        </p:grpSpPr>
        <p:sp>
          <p:nvSpPr>
            <p:cNvPr id="3" name="椭圆 2"/>
            <p:cNvSpPr/>
            <p:nvPr/>
          </p:nvSpPr>
          <p:spPr>
            <a:xfrm>
              <a:off x="5046532" y="2249849"/>
              <a:ext cx="665942" cy="665942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8855" y="2362172"/>
              <a:ext cx="397083" cy="397083"/>
            </a:xfrm>
            <a:prstGeom prst="rect">
              <a:avLst/>
            </a:prstGeom>
          </p:spPr>
        </p:pic>
        <p:cxnSp>
          <p:nvCxnSpPr>
            <p:cNvPr id="22" name="直接连接符 21"/>
            <p:cNvCxnSpPr/>
            <p:nvPr/>
          </p:nvCxnSpPr>
          <p:spPr>
            <a:xfrm>
              <a:off x="4753834" y="2550030"/>
              <a:ext cx="295732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4638045" y="2494946"/>
              <a:ext cx="119845" cy="119845"/>
            </a:xfrm>
            <a:prstGeom prst="ellipse">
              <a:avLst/>
            </a:prstGeom>
            <a:solidFill>
              <a:srgbClr val="317A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86882" y="1966745"/>
            <a:ext cx="401919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供应商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自定义供应商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类别如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晶圆制造、晶圆销售、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测试、划片、封装、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85290" y="3485143"/>
            <a:ext cx="40009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联系人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个供应商具有多个联系人，支持默认联系人、默认订单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联系人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12586" y="4850707"/>
            <a:ext cx="41709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晶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圆报价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汇率设置、美金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人民币报价，美金转人民币结算、正常价、工程价、加急价、特急价，按报价有效期预警提醒</a:t>
            </a:r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7626237" y="1939245"/>
            <a:ext cx="4228098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晶圆订单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识别晶圆报价有效期、报价币种、自动识别汇率、订单条款、导出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，收货通知单、快速录入晶圆、快速录入非晶圆、订单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附件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7711548" y="4214962"/>
            <a:ext cx="4199575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订单执行跟踪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收货情况跟踪、到票情况跟踪、付款情况跟踪</a:t>
            </a:r>
            <a:endParaRPr lang="zh-CN" altLang="en-US" sz="2000" dirty="0"/>
          </a:p>
        </p:txBody>
      </p:sp>
      <p:grpSp>
        <p:nvGrpSpPr>
          <p:cNvPr id="62" name="组合 61"/>
          <p:cNvGrpSpPr/>
          <p:nvPr/>
        </p:nvGrpSpPr>
        <p:grpSpPr>
          <a:xfrm>
            <a:off x="6419640" y="2415684"/>
            <a:ext cx="1093868" cy="665942"/>
            <a:chOff x="6419640" y="2415684"/>
            <a:chExt cx="1093868" cy="665942"/>
          </a:xfrm>
        </p:grpSpPr>
        <p:sp>
          <p:nvSpPr>
            <p:cNvPr id="36" name="椭圆 35"/>
            <p:cNvSpPr/>
            <p:nvPr/>
          </p:nvSpPr>
          <p:spPr>
            <a:xfrm>
              <a:off x="6419640" y="2415684"/>
              <a:ext cx="665942" cy="665942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7393663" y="2677897"/>
              <a:ext cx="119845" cy="119845"/>
            </a:xfrm>
            <a:prstGeom prst="ellipse">
              <a:avLst/>
            </a:prstGeom>
            <a:solidFill>
              <a:srgbClr val="317A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1893" y="2534551"/>
              <a:ext cx="382077" cy="382077"/>
            </a:xfrm>
            <a:prstGeom prst="rect">
              <a:avLst/>
            </a:prstGeom>
          </p:spPr>
        </p:pic>
        <p:cxnSp>
          <p:nvCxnSpPr>
            <p:cNvPr id="58" name="直接连接符 57"/>
            <p:cNvCxnSpPr/>
            <p:nvPr/>
          </p:nvCxnSpPr>
          <p:spPr>
            <a:xfrm>
              <a:off x="7096217" y="2725763"/>
              <a:ext cx="295732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6621261" y="4348668"/>
            <a:ext cx="1090288" cy="665942"/>
            <a:chOff x="6648557" y="4212188"/>
            <a:chExt cx="1090288" cy="665942"/>
          </a:xfrm>
        </p:grpSpPr>
        <p:sp>
          <p:nvSpPr>
            <p:cNvPr id="41" name="椭圆 40"/>
            <p:cNvSpPr/>
            <p:nvPr/>
          </p:nvSpPr>
          <p:spPr>
            <a:xfrm>
              <a:off x="6648557" y="4212188"/>
              <a:ext cx="665942" cy="665942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7619000" y="4518882"/>
              <a:ext cx="119845" cy="119845"/>
            </a:xfrm>
            <a:prstGeom prst="ellipse">
              <a:avLst/>
            </a:prstGeom>
            <a:solidFill>
              <a:srgbClr val="317A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9927" y="4311009"/>
              <a:ext cx="486080" cy="486080"/>
            </a:xfrm>
            <a:prstGeom prst="rect">
              <a:avLst/>
            </a:prstGeom>
          </p:spPr>
        </p:pic>
        <p:cxnSp>
          <p:nvCxnSpPr>
            <p:cNvPr id="59" name="直接连接符 58"/>
            <p:cNvCxnSpPr/>
            <p:nvPr/>
          </p:nvCxnSpPr>
          <p:spPr>
            <a:xfrm>
              <a:off x="7330505" y="4570487"/>
              <a:ext cx="295732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4286235" y="3609089"/>
            <a:ext cx="1074430" cy="665942"/>
            <a:chOff x="4286235" y="3609089"/>
            <a:chExt cx="1074430" cy="665942"/>
          </a:xfrm>
        </p:grpSpPr>
        <p:sp>
          <p:nvSpPr>
            <p:cNvPr id="26" name="椭圆 25"/>
            <p:cNvSpPr/>
            <p:nvPr/>
          </p:nvSpPr>
          <p:spPr>
            <a:xfrm>
              <a:off x="4694723" y="3609089"/>
              <a:ext cx="665942" cy="665942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4286235" y="3867834"/>
              <a:ext cx="119845" cy="119845"/>
            </a:xfrm>
            <a:prstGeom prst="ellipse">
              <a:avLst/>
            </a:prstGeom>
            <a:solidFill>
              <a:srgbClr val="317A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46410" y="3753114"/>
              <a:ext cx="368681" cy="368681"/>
            </a:xfrm>
            <a:prstGeom prst="rect">
              <a:avLst/>
            </a:prstGeom>
          </p:spPr>
        </p:pic>
        <p:cxnSp>
          <p:nvCxnSpPr>
            <p:cNvPr id="60" name="直接连接符 59"/>
            <p:cNvCxnSpPr/>
            <p:nvPr/>
          </p:nvCxnSpPr>
          <p:spPr>
            <a:xfrm>
              <a:off x="4398991" y="3912135"/>
              <a:ext cx="295732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4553013" y="5017811"/>
            <a:ext cx="1006193" cy="665942"/>
            <a:chOff x="4553013" y="4976867"/>
            <a:chExt cx="1006193" cy="665942"/>
          </a:xfrm>
        </p:grpSpPr>
        <p:sp>
          <p:nvSpPr>
            <p:cNvPr id="31" name="椭圆 30"/>
            <p:cNvSpPr/>
            <p:nvPr/>
          </p:nvSpPr>
          <p:spPr>
            <a:xfrm>
              <a:off x="4893264" y="4976867"/>
              <a:ext cx="665942" cy="665942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5587" y="5089190"/>
              <a:ext cx="397083" cy="397083"/>
            </a:xfrm>
            <a:prstGeom prst="rect">
              <a:avLst/>
            </a:prstGeom>
          </p:spPr>
        </p:pic>
        <p:sp>
          <p:nvSpPr>
            <p:cNvPr id="34" name="椭圆 33"/>
            <p:cNvSpPr/>
            <p:nvPr/>
          </p:nvSpPr>
          <p:spPr>
            <a:xfrm>
              <a:off x="4553013" y="5262908"/>
              <a:ext cx="119845" cy="119845"/>
            </a:xfrm>
            <a:prstGeom prst="ellipse">
              <a:avLst/>
            </a:prstGeom>
            <a:solidFill>
              <a:srgbClr val="317A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4641402" y="5309838"/>
              <a:ext cx="295732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516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04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7979" y="423335"/>
            <a:ext cx="712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采购管理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晶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圆报价管理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740" y="1190455"/>
            <a:ext cx="75835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85288" y="2129640"/>
            <a:ext cx="6328229" cy="3195933"/>
          </a:xfrm>
          <a:prstGeom prst="roundRect">
            <a:avLst/>
          </a:prstGeom>
          <a:solidFill>
            <a:srgbClr val="3E7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汇率设置、美金报价、人民币报价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美金转人民币结算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正常价、工程价、加急价、特急价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自动识别报价有效期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按报价有效期预警提醒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043" y="2173006"/>
            <a:ext cx="4641206" cy="3109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919" y="-42172"/>
            <a:ext cx="2549081" cy="14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3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04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7979" y="423335"/>
            <a:ext cx="712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采购管理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晶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圆订单管理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740" y="1190455"/>
            <a:ext cx="75835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35"/>
          <p:cNvSpPr txBox="1">
            <a:spLocks noChangeArrowheads="1"/>
          </p:cNvSpPr>
          <p:nvPr/>
        </p:nvSpPr>
        <p:spPr bwMode="auto">
          <a:xfrm>
            <a:off x="6504132" y="2708709"/>
            <a:ext cx="5466195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kern="3000" spc="3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订单的全过程跟踪、状态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提醒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单号可设置规则自动生成，也可手动输入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报价单币种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美金根据订单日期，自动识别汇率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根据供应商名称，自动识别有效内最新的报价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价格类型支持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正常价、工程价、加急价、特急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订单内容、条款内容导出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55" y="2566505"/>
            <a:ext cx="5819048" cy="316190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919" y="-42172"/>
            <a:ext cx="2549081" cy="14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6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04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7979" y="423335"/>
            <a:ext cx="712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关于融伊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740" y="1190455"/>
            <a:ext cx="75835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1228738" y="6176564"/>
            <a:ext cx="709682" cy="369332"/>
            <a:chOff x="10017458" y="6117189"/>
            <a:chExt cx="709682" cy="369332"/>
          </a:xfrm>
        </p:grpSpPr>
        <p:sp>
          <p:nvSpPr>
            <p:cNvPr id="19" name="矩形 18"/>
            <p:cNvSpPr/>
            <p:nvPr/>
          </p:nvSpPr>
          <p:spPr>
            <a:xfrm flipV="1">
              <a:off x="10017458" y="6250676"/>
              <a:ext cx="191068" cy="1722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flipV="1">
              <a:off x="10210798" y="6378281"/>
              <a:ext cx="516342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294883" y="6117189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3E79B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02</a:t>
              </a:r>
              <a:endParaRPr lang="zh-CN" altLang="en-US" dirty="0">
                <a:solidFill>
                  <a:srgbClr val="3E79BC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27900" y="1962097"/>
            <a:ext cx="9605319" cy="926755"/>
            <a:chOff x="963827" y="2854411"/>
            <a:chExt cx="9605319" cy="926755"/>
          </a:xfrm>
        </p:grpSpPr>
        <p:sp>
          <p:nvSpPr>
            <p:cNvPr id="2" name="椭圆 1"/>
            <p:cNvSpPr/>
            <p:nvPr/>
          </p:nvSpPr>
          <p:spPr>
            <a:xfrm>
              <a:off x="2100649" y="2854411"/>
              <a:ext cx="926755" cy="926755"/>
            </a:xfrm>
            <a:prstGeom prst="ellipse">
              <a:avLst/>
            </a:prstGeom>
            <a:solidFill>
              <a:srgbClr val="FF6600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2014</a:t>
              </a:r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5336061" y="2854411"/>
              <a:ext cx="926755" cy="926755"/>
            </a:xfrm>
            <a:prstGeom prst="ellipse">
              <a:avLst/>
            </a:prstGeom>
            <a:solidFill>
              <a:srgbClr val="FF6600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2018</a:t>
              </a:r>
              <a:endParaRPr lang="zh-CN" altLang="en-US" dirty="0"/>
            </a:p>
          </p:txBody>
        </p:sp>
        <p:sp>
          <p:nvSpPr>
            <p:cNvPr id="30" name="椭圆 29"/>
            <p:cNvSpPr/>
            <p:nvPr/>
          </p:nvSpPr>
          <p:spPr>
            <a:xfrm>
              <a:off x="8571472" y="2854411"/>
              <a:ext cx="926755" cy="926755"/>
            </a:xfrm>
            <a:prstGeom prst="ellipse">
              <a:avLst/>
            </a:prstGeom>
            <a:solidFill>
              <a:srgbClr val="FF6600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2020</a:t>
              </a:r>
              <a:endParaRPr lang="zh-CN" altLang="en-US" dirty="0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963827" y="3317788"/>
              <a:ext cx="951470" cy="0"/>
            </a:xfrm>
            <a:prstGeom prst="line">
              <a:avLst/>
            </a:prstGeom>
            <a:ln w="635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3167448" y="3317788"/>
              <a:ext cx="2034747" cy="10296"/>
            </a:xfrm>
            <a:prstGeom prst="line">
              <a:avLst/>
            </a:prstGeom>
            <a:ln w="635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6396682" y="3317788"/>
              <a:ext cx="2034747" cy="10296"/>
            </a:xfrm>
            <a:prstGeom prst="line">
              <a:avLst/>
            </a:prstGeom>
            <a:ln w="635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9617676" y="3317788"/>
              <a:ext cx="951470" cy="0"/>
            </a:xfrm>
            <a:prstGeom prst="line">
              <a:avLst/>
            </a:prstGeom>
            <a:ln w="635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1046990" y="3177860"/>
            <a:ext cx="2622964" cy="2571776"/>
            <a:chOff x="1182917" y="3538457"/>
            <a:chExt cx="2622964" cy="2503780"/>
          </a:xfrm>
        </p:grpSpPr>
        <p:sp>
          <p:nvSpPr>
            <p:cNvPr id="36" name="圆角矩形 35"/>
            <p:cNvSpPr/>
            <p:nvPr/>
          </p:nvSpPr>
          <p:spPr>
            <a:xfrm>
              <a:off x="1182917" y="3538457"/>
              <a:ext cx="2622964" cy="2503780"/>
            </a:xfrm>
            <a:prstGeom prst="roundRect">
              <a:avLst>
                <a:gd name="adj" fmla="val 3342"/>
              </a:avLst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390133" y="4110462"/>
              <a:ext cx="236632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由金蝶软件、用友软件、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SAP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等多名资深研发、实施人员联合创立商信软件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403462" y="3177859"/>
            <a:ext cx="2622964" cy="2571777"/>
            <a:chOff x="4539389" y="3507811"/>
            <a:chExt cx="2622964" cy="2503780"/>
          </a:xfrm>
        </p:grpSpPr>
        <p:sp>
          <p:nvSpPr>
            <p:cNvPr id="38" name="圆角矩形 37"/>
            <p:cNvSpPr/>
            <p:nvPr/>
          </p:nvSpPr>
          <p:spPr>
            <a:xfrm>
              <a:off x="4539389" y="3507811"/>
              <a:ext cx="2622964" cy="2503780"/>
            </a:xfrm>
            <a:prstGeom prst="roundRect">
              <a:avLst>
                <a:gd name="adj" fmla="val 3342"/>
              </a:avLst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820748" y="4000193"/>
              <a:ext cx="2082114" cy="87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信软件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ICD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行业套件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V1.0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版诞生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741910" y="3159784"/>
            <a:ext cx="2622964" cy="2589851"/>
            <a:chOff x="7877837" y="3538457"/>
            <a:chExt cx="2622964" cy="2503780"/>
          </a:xfrm>
        </p:grpSpPr>
        <p:sp>
          <p:nvSpPr>
            <p:cNvPr id="40" name="圆角矩形 39"/>
            <p:cNvSpPr/>
            <p:nvPr/>
          </p:nvSpPr>
          <p:spPr>
            <a:xfrm>
              <a:off x="7877837" y="3538457"/>
              <a:ext cx="2622964" cy="2503780"/>
            </a:xfrm>
            <a:prstGeom prst="roundRect">
              <a:avLst>
                <a:gd name="adj" fmla="val 3342"/>
              </a:avLst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039078" y="3945490"/>
              <a:ext cx="2420884" cy="7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资源整合    资源重组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推广品牌“融伊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ERP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0027304" y="1588050"/>
            <a:ext cx="1478859" cy="1478859"/>
            <a:chOff x="10013878" y="1483865"/>
            <a:chExt cx="1840457" cy="1840457"/>
          </a:xfrm>
        </p:grpSpPr>
        <p:sp>
          <p:nvSpPr>
            <p:cNvPr id="46" name="椭圆 45"/>
            <p:cNvSpPr/>
            <p:nvPr/>
          </p:nvSpPr>
          <p:spPr>
            <a:xfrm>
              <a:off x="10013878" y="1483865"/>
              <a:ext cx="1840457" cy="184045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3E79BC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35300" y="1979808"/>
              <a:ext cx="1466266" cy="834777"/>
            </a:xfrm>
            <a:prstGeom prst="rect">
              <a:avLst/>
            </a:prstGeom>
          </p:spPr>
        </p:pic>
      </p:grpSp>
      <p:pic>
        <p:nvPicPr>
          <p:cNvPr id="49" name="图片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919" y="-42172"/>
            <a:ext cx="2549081" cy="143805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55" y="3307235"/>
            <a:ext cx="340919" cy="340919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807" y="3307235"/>
            <a:ext cx="340919" cy="340919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266" y="3307235"/>
            <a:ext cx="340919" cy="340919"/>
          </a:xfrm>
          <a:prstGeom prst="rect">
            <a:avLst/>
          </a:prstGeom>
        </p:spPr>
      </p:pic>
      <p:sp>
        <p:nvSpPr>
          <p:cNvPr id="50" name="燕尾形 49"/>
          <p:cNvSpPr/>
          <p:nvPr/>
        </p:nvSpPr>
        <p:spPr>
          <a:xfrm>
            <a:off x="1089291" y="6086713"/>
            <a:ext cx="3352800" cy="500923"/>
          </a:xfrm>
          <a:prstGeom prst="chevron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聚焦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燕尾形 50"/>
          <p:cNvSpPr/>
          <p:nvPr/>
        </p:nvSpPr>
        <p:spPr>
          <a:xfrm>
            <a:off x="3991925" y="6086712"/>
            <a:ext cx="3352800" cy="500923"/>
          </a:xfrm>
          <a:prstGeom prst="chevron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燕尾形 51"/>
          <p:cNvSpPr/>
          <p:nvPr/>
        </p:nvSpPr>
        <p:spPr>
          <a:xfrm>
            <a:off x="6946423" y="6086711"/>
            <a:ext cx="3352800" cy="500923"/>
          </a:xfrm>
          <a:prstGeom prst="chevron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19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04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7979" y="423335"/>
            <a:ext cx="712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主要功能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ERP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中单据的批量操作快捷操作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740" y="1190455"/>
            <a:ext cx="75835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42" y="1903792"/>
            <a:ext cx="7558314" cy="42515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95854" y="2444518"/>
            <a:ext cx="3933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批量操作快捷操作</a:t>
            </a:r>
            <a:endParaRPr lang="en-US" altLang="zh-CN" sz="20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批量删除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批量修改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复制行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批量下达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批量撤回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不同类型的单据快速录入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为您最大程度的减少录入工作量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919" y="-42172"/>
            <a:ext cx="2549081" cy="14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04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7979" y="423335"/>
            <a:ext cx="712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采购管理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快速录入晶圆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740" y="1190455"/>
            <a:ext cx="75835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3319" y="2174165"/>
            <a:ext cx="498763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2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CSV/TXT/Excel</a:t>
            </a:r>
            <a:r>
              <a:rPr lang="zh-CN" altLang="en-US" sz="2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endParaRPr lang="en-US" altLang="zh-CN" sz="20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支持快速录入</a:t>
            </a:r>
            <a:endParaRPr lang="en-US" altLang="zh-CN" sz="20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自动识别订单中的晶圆物料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Frontend Lot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批次号、完成流片日期、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测试类型、良率、入库仓库等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支持多片混合录入如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#01-#04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#08-#13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为您最大程度的减少录入工作量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79" y="2079162"/>
            <a:ext cx="5799773" cy="39197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919" y="-42172"/>
            <a:ext cx="2549081" cy="14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3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04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7979" y="423335"/>
            <a:ext cx="712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主要功能介绍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740" y="1190455"/>
            <a:ext cx="75835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六边形 7"/>
          <p:cNvSpPr/>
          <p:nvPr/>
        </p:nvSpPr>
        <p:spPr>
          <a:xfrm>
            <a:off x="398652" y="2031495"/>
            <a:ext cx="1261489" cy="914400"/>
          </a:xfrm>
          <a:prstGeom prst="hexagon">
            <a:avLst/>
          </a:prstGeom>
          <a:solidFill>
            <a:srgbClr val="317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六边形 10"/>
          <p:cNvSpPr/>
          <p:nvPr/>
        </p:nvSpPr>
        <p:spPr>
          <a:xfrm>
            <a:off x="1816625" y="2031495"/>
            <a:ext cx="1261489" cy="914400"/>
          </a:xfrm>
          <a:prstGeom prst="hexagon">
            <a:avLst/>
          </a:prstGeom>
          <a:solidFill>
            <a:srgbClr val="317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划片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六边形 11"/>
          <p:cNvSpPr/>
          <p:nvPr/>
        </p:nvSpPr>
        <p:spPr>
          <a:xfrm>
            <a:off x="3234598" y="2031495"/>
            <a:ext cx="1261489" cy="914400"/>
          </a:xfrm>
          <a:prstGeom prst="hexagon">
            <a:avLst/>
          </a:prstGeom>
          <a:solidFill>
            <a:srgbClr val="317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六边形 16"/>
          <p:cNvSpPr/>
          <p:nvPr/>
        </p:nvSpPr>
        <p:spPr>
          <a:xfrm>
            <a:off x="4652571" y="2031495"/>
            <a:ext cx="1261489" cy="914400"/>
          </a:xfrm>
          <a:prstGeom prst="hexagon">
            <a:avLst/>
          </a:prstGeom>
          <a:solidFill>
            <a:srgbClr val="317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35"/>
          <p:cNvSpPr txBox="1">
            <a:spLocks noChangeArrowheads="1"/>
          </p:cNvSpPr>
          <p:nvPr/>
        </p:nvSpPr>
        <p:spPr bwMode="auto">
          <a:xfrm>
            <a:off x="2175772" y="3764457"/>
            <a:ext cx="7015555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kern="3000" spc="3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订单的进度监控，发料状态、收货状态、付款状态、到票状态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与仓库部门的协同，下达发料通知单、收货通知单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物流信息管理，包括快递单号、出库单号、分批出库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Wafer Lot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批次片号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/IC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封装批号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DateCode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追溯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加工费、晶圆辐照成本、划片损耗、封装不良品等实际成本核算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六边形 19"/>
          <p:cNvSpPr/>
          <p:nvPr/>
        </p:nvSpPr>
        <p:spPr>
          <a:xfrm>
            <a:off x="6070544" y="2031495"/>
            <a:ext cx="1261489" cy="914400"/>
          </a:xfrm>
          <a:prstGeom prst="hexagon">
            <a:avLst/>
          </a:prstGeom>
          <a:solidFill>
            <a:srgbClr val="317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订单执行跟踪管理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六边形 20"/>
          <p:cNvSpPr/>
          <p:nvPr/>
        </p:nvSpPr>
        <p:spPr>
          <a:xfrm>
            <a:off x="8906490" y="2031495"/>
            <a:ext cx="1261489" cy="914400"/>
          </a:xfrm>
          <a:prstGeom prst="hexagon">
            <a:avLst/>
          </a:prstGeom>
          <a:solidFill>
            <a:srgbClr val="317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交期管理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六边形 21"/>
          <p:cNvSpPr/>
          <p:nvPr/>
        </p:nvSpPr>
        <p:spPr>
          <a:xfrm>
            <a:off x="10324466" y="2031495"/>
            <a:ext cx="1261489" cy="914400"/>
          </a:xfrm>
          <a:prstGeom prst="hexagon">
            <a:avLst/>
          </a:prstGeom>
          <a:solidFill>
            <a:srgbClr val="317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晶圆辐照成本分摊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六边形 22"/>
          <p:cNvSpPr/>
          <p:nvPr/>
        </p:nvSpPr>
        <p:spPr>
          <a:xfrm>
            <a:off x="7488517" y="2017697"/>
            <a:ext cx="1261489" cy="914400"/>
          </a:xfrm>
          <a:prstGeom prst="hexagon">
            <a:avLst/>
          </a:prstGeom>
          <a:solidFill>
            <a:srgbClr val="317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WaferIC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追溯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919" y="-42172"/>
            <a:ext cx="2549081" cy="14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6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04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7979" y="423335"/>
            <a:ext cx="712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生产管理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CP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测试管理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740" y="1190455"/>
            <a:ext cx="75835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967785" y="1816802"/>
            <a:ext cx="6970635" cy="4430728"/>
          </a:xfrm>
          <a:prstGeom prst="roundRect">
            <a:avLst>
              <a:gd name="adj" fmla="val 2498"/>
            </a:avLst>
          </a:prstGeom>
          <a:solidFill>
            <a:srgbClr val="3E7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测试订单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是否打墨点、测试筛选条件、交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期、条款、导出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物流信息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获取默认物流信息、从历史发货记录中选择、查看快递单号及出库单号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发料清单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从订单中生成、批量删除、批量修改、批量下达、批量撤回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收货清单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完成流片日期、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GoodDie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IsINK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加工费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附件管理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919" y="-42172"/>
            <a:ext cx="2549081" cy="14380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28" y="2208433"/>
            <a:ext cx="4562649" cy="350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3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04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7979" y="423335"/>
            <a:ext cx="712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生产管理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划片管理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740" y="1190455"/>
            <a:ext cx="75835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967785" y="1816802"/>
            <a:ext cx="6970635" cy="4430728"/>
          </a:xfrm>
          <a:prstGeom prst="roundRect">
            <a:avLst>
              <a:gd name="adj" fmla="val 2498"/>
            </a:avLst>
          </a:prstGeom>
          <a:solidFill>
            <a:srgbClr val="3E7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划片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划片自动计算裸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数量，划片示意图、划片后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GoodDie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、划片损耗、角片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物流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获取默认物流信息、从历史发货记录中选择、查看快递单号及出库单号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发料清单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从订单中生成、批量删除、批量修改、批量下达、批量撤回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收货清单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从订单中生成、批量删除、批量修改、批量下达、批量撤回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附件管理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919" y="-42172"/>
            <a:ext cx="2549081" cy="143805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43" y="2574729"/>
            <a:ext cx="4434808" cy="3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4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04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7979" y="423335"/>
            <a:ext cx="712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生产管理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740" y="1190455"/>
            <a:ext cx="75835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76716" y="1965665"/>
            <a:ext cx="7161704" cy="4430493"/>
          </a:xfrm>
          <a:prstGeom prst="roundRect">
            <a:avLst>
              <a:gd name="adj" fmla="val 2498"/>
            </a:avLst>
          </a:prstGeom>
          <a:solidFill>
            <a:srgbClr val="3E7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封装形式、包装方式自定义，印章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、内容自定义，支持晶圆封装裸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封装、根据晶圆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GoodDie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自动计算封装颗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物流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获取默认物流信息、从历史发货记录中选择、查看快递单号及出库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发料清单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从订单中生成、批量删除、批量修改、批量下达、批量撤回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收货清单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封装批次管理、良品数量、不良品数量、不良品仓、批量操作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附件管理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919" y="-42172"/>
            <a:ext cx="2549081" cy="143805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81770"/>
            <a:ext cx="4680115" cy="330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7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04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7979" y="423335"/>
            <a:ext cx="712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生产管理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芯片测试管理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740" y="1190455"/>
            <a:ext cx="75835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76716" y="1965665"/>
            <a:ext cx="7161704" cy="3425201"/>
          </a:xfrm>
          <a:prstGeom prst="roundRect">
            <a:avLst>
              <a:gd name="adj" fmla="val 2498"/>
            </a:avLst>
          </a:prstGeom>
          <a:solidFill>
            <a:srgbClr val="3E7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芯片测试订单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测试订单管理，测试项目、测试条件、交期、测试条款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物流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获取默认物流信息、从历史发货记录中选择、查看快递单号及出库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发料清单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从订单中生成、批量删除、批量修改、批量下达、批量撤回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附件管理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919" y="-42172"/>
            <a:ext cx="2549081" cy="143805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16" y="2396669"/>
            <a:ext cx="4111434" cy="299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04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7979" y="423335"/>
            <a:ext cx="712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主要功能介绍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740" y="1190455"/>
            <a:ext cx="75835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919" y="-42172"/>
            <a:ext cx="2549081" cy="1438054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5117911" y="1903793"/>
            <a:ext cx="1859664" cy="4578472"/>
          </a:xfrm>
          <a:prstGeom prst="ellipse">
            <a:avLst/>
          </a:prstGeom>
          <a:solidFill>
            <a:schemeClr val="bg1"/>
          </a:solidFill>
          <a:ln w="34925">
            <a:solidFill>
              <a:srgbClr val="3E79B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5224653" y="3308200"/>
            <a:ext cx="1645223" cy="1488889"/>
            <a:chOff x="5158855" y="3511595"/>
            <a:chExt cx="1721774" cy="155816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8855" y="3511595"/>
              <a:ext cx="1721774" cy="1558166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5671530" y="3797129"/>
              <a:ext cx="730087" cy="740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</a:t>
              </a:r>
              <a:endParaRPr lang="en-US" altLang="zh-CN" sz="2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0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  <a:endPara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712473" y="2098204"/>
            <a:ext cx="1074429" cy="665942"/>
            <a:chOff x="4638045" y="2249849"/>
            <a:chExt cx="1074429" cy="665942"/>
          </a:xfrm>
        </p:grpSpPr>
        <p:sp>
          <p:nvSpPr>
            <p:cNvPr id="3" name="椭圆 2"/>
            <p:cNvSpPr/>
            <p:nvPr/>
          </p:nvSpPr>
          <p:spPr>
            <a:xfrm>
              <a:off x="5046532" y="2249849"/>
              <a:ext cx="665942" cy="665942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4753834" y="2550030"/>
              <a:ext cx="295732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4638045" y="2494946"/>
              <a:ext cx="119845" cy="119845"/>
            </a:xfrm>
            <a:prstGeom prst="ellipse">
              <a:avLst/>
            </a:prstGeom>
            <a:solidFill>
              <a:srgbClr val="317A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365778" y="2265096"/>
            <a:ext cx="4019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测试订单执行跟踪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938707" y="3228785"/>
            <a:ext cx="266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划片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执行跟踪</a:t>
            </a:r>
            <a:endParaRPr lang="en-US" altLang="zh-CN" dirty="0"/>
          </a:p>
        </p:txBody>
      </p:sp>
      <p:sp>
        <p:nvSpPr>
          <p:cNvPr id="40" name="文本框 39"/>
          <p:cNvSpPr txBox="1"/>
          <p:nvPr/>
        </p:nvSpPr>
        <p:spPr>
          <a:xfrm>
            <a:off x="7626237" y="2244584"/>
            <a:ext cx="422809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生产交期管理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即将到达交期、超出交期查询和预警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7779656" y="3708960"/>
            <a:ext cx="419957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批次片号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批号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追溯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晶圆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批次、片号追溯、芯片批号追溯</a:t>
            </a:r>
            <a:endParaRPr lang="zh-CN" altLang="en-US" sz="2000" dirty="0"/>
          </a:p>
        </p:txBody>
      </p:sp>
      <p:grpSp>
        <p:nvGrpSpPr>
          <p:cNvPr id="62" name="组合 61"/>
          <p:cNvGrpSpPr/>
          <p:nvPr/>
        </p:nvGrpSpPr>
        <p:grpSpPr>
          <a:xfrm>
            <a:off x="6419640" y="2415684"/>
            <a:ext cx="1093868" cy="665942"/>
            <a:chOff x="6419640" y="2415684"/>
            <a:chExt cx="1093868" cy="665942"/>
          </a:xfrm>
        </p:grpSpPr>
        <p:sp>
          <p:nvSpPr>
            <p:cNvPr id="36" name="椭圆 35"/>
            <p:cNvSpPr/>
            <p:nvPr/>
          </p:nvSpPr>
          <p:spPr>
            <a:xfrm>
              <a:off x="6419640" y="2415684"/>
              <a:ext cx="665942" cy="665942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7393663" y="2677897"/>
              <a:ext cx="119845" cy="119845"/>
            </a:xfrm>
            <a:prstGeom prst="ellipse">
              <a:avLst/>
            </a:prstGeom>
            <a:solidFill>
              <a:srgbClr val="317A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7096217" y="2725763"/>
              <a:ext cx="295732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6689369" y="3842666"/>
            <a:ext cx="1090288" cy="665942"/>
            <a:chOff x="6648557" y="4212188"/>
            <a:chExt cx="1090288" cy="665942"/>
          </a:xfrm>
        </p:grpSpPr>
        <p:sp>
          <p:nvSpPr>
            <p:cNvPr id="41" name="椭圆 40"/>
            <p:cNvSpPr/>
            <p:nvPr/>
          </p:nvSpPr>
          <p:spPr>
            <a:xfrm>
              <a:off x="6648557" y="4212188"/>
              <a:ext cx="665942" cy="665942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7619000" y="4518882"/>
              <a:ext cx="119845" cy="119845"/>
            </a:xfrm>
            <a:prstGeom prst="ellipse">
              <a:avLst/>
            </a:prstGeom>
            <a:solidFill>
              <a:srgbClr val="317A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7330505" y="4570487"/>
              <a:ext cx="295732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4418968" y="3064327"/>
            <a:ext cx="1074430" cy="665942"/>
            <a:chOff x="4286235" y="3609089"/>
            <a:chExt cx="1074430" cy="665942"/>
          </a:xfrm>
        </p:grpSpPr>
        <p:sp>
          <p:nvSpPr>
            <p:cNvPr id="26" name="椭圆 25"/>
            <p:cNvSpPr/>
            <p:nvPr/>
          </p:nvSpPr>
          <p:spPr>
            <a:xfrm>
              <a:off x="4694723" y="3609089"/>
              <a:ext cx="665942" cy="665942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4286235" y="3867834"/>
              <a:ext cx="119845" cy="119845"/>
            </a:xfrm>
            <a:prstGeom prst="ellipse">
              <a:avLst/>
            </a:prstGeom>
            <a:solidFill>
              <a:srgbClr val="317A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4398991" y="3912135"/>
              <a:ext cx="295732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4701856" y="5450595"/>
            <a:ext cx="1006193" cy="665942"/>
            <a:chOff x="4553013" y="4976867"/>
            <a:chExt cx="1006193" cy="665942"/>
          </a:xfrm>
        </p:grpSpPr>
        <p:sp>
          <p:nvSpPr>
            <p:cNvPr id="31" name="椭圆 30"/>
            <p:cNvSpPr/>
            <p:nvPr/>
          </p:nvSpPr>
          <p:spPr>
            <a:xfrm>
              <a:off x="4893264" y="4976867"/>
              <a:ext cx="665942" cy="665942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4553013" y="5262908"/>
              <a:ext cx="119845" cy="119845"/>
            </a:xfrm>
            <a:prstGeom prst="ellipse">
              <a:avLst/>
            </a:prstGeom>
            <a:solidFill>
              <a:srgbClr val="317A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4641402" y="5309838"/>
              <a:ext cx="295732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文本框 46"/>
          <p:cNvSpPr txBox="1"/>
          <p:nvPr/>
        </p:nvSpPr>
        <p:spPr>
          <a:xfrm>
            <a:off x="1364466" y="4419678"/>
            <a:ext cx="400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封装订单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执行跟踪</a:t>
            </a:r>
            <a:endParaRPr lang="en-US" altLang="zh-CN" dirty="0"/>
          </a:p>
        </p:txBody>
      </p:sp>
      <p:grpSp>
        <p:nvGrpSpPr>
          <p:cNvPr id="48" name="组合 47"/>
          <p:cNvGrpSpPr/>
          <p:nvPr/>
        </p:nvGrpSpPr>
        <p:grpSpPr>
          <a:xfrm>
            <a:off x="4406031" y="4268401"/>
            <a:ext cx="1074430" cy="665942"/>
            <a:chOff x="4286235" y="3609089"/>
            <a:chExt cx="1074430" cy="665942"/>
          </a:xfrm>
        </p:grpSpPr>
        <p:sp>
          <p:nvSpPr>
            <p:cNvPr id="50" name="椭圆 49"/>
            <p:cNvSpPr/>
            <p:nvPr/>
          </p:nvSpPr>
          <p:spPr>
            <a:xfrm>
              <a:off x="4694723" y="3609089"/>
              <a:ext cx="665942" cy="665942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286235" y="3867834"/>
              <a:ext cx="119845" cy="119845"/>
            </a:xfrm>
            <a:prstGeom prst="ellipse">
              <a:avLst/>
            </a:prstGeom>
            <a:solidFill>
              <a:srgbClr val="317A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/>
            <p:cNvCxnSpPr/>
            <p:nvPr/>
          </p:nvCxnSpPr>
          <p:spPr>
            <a:xfrm>
              <a:off x="4398991" y="3912135"/>
              <a:ext cx="295732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/>
          <p:cNvSpPr txBox="1"/>
          <p:nvPr/>
        </p:nvSpPr>
        <p:spPr>
          <a:xfrm>
            <a:off x="1278453" y="5597893"/>
            <a:ext cx="400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芯片测试订单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执行跟踪</a:t>
            </a:r>
            <a:endParaRPr lang="en-US" altLang="zh-CN" dirty="0"/>
          </a:p>
        </p:txBody>
      </p:sp>
      <p:sp>
        <p:nvSpPr>
          <p:cNvPr id="71" name="文本框 70"/>
          <p:cNvSpPr txBox="1"/>
          <p:nvPr/>
        </p:nvSpPr>
        <p:spPr>
          <a:xfrm>
            <a:off x="8027059" y="5278013"/>
            <a:ext cx="37047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晶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圆辐照成本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分摊</a:t>
            </a:r>
            <a:endParaRPr lang="zh-CN" altLang="en-US" sz="2000" dirty="0"/>
          </a:p>
        </p:txBody>
      </p:sp>
      <p:grpSp>
        <p:nvGrpSpPr>
          <p:cNvPr id="72" name="组合 71"/>
          <p:cNvGrpSpPr/>
          <p:nvPr/>
        </p:nvGrpSpPr>
        <p:grpSpPr>
          <a:xfrm>
            <a:off x="6564473" y="5212606"/>
            <a:ext cx="1090288" cy="665942"/>
            <a:chOff x="6648557" y="4212188"/>
            <a:chExt cx="1090288" cy="665942"/>
          </a:xfrm>
        </p:grpSpPr>
        <p:sp>
          <p:nvSpPr>
            <p:cNvPr id="73" name="椭圆 72"/>
            <p:cNvSpPr/>
            <p:nvPr/>
          </p:nvSpPr>
          <p:spPr>
            <a:xfrm>
              <a:off x="6648557" y="4212188"/>
              <a:ext cx="665942" cy="665942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7619000" y="4518882"/>
              <a:ext cx="119845" cy="119845"/>
            </a:xfrm>
            <a:prstGeom prst="ellipse">
              <a:avLst/>
            </a:prstGeom>
            <a:solidFill>
              <a:srgbClr val="317A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7330505" y="4570487"/>
              <a:ext cx="295732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342" y="2312324"/>
            <a:ext cx="249399" cy="249399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086" y="3271288"/>
            <a:ext cx="249399" cy="249399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911" y="2632242"/>
            <a:ext cx="249399" cy="249399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097" y="4060331"/>
            <a:ext cx="249399" cy="249399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053" y="4476672"/>
            <a:ext cx="249399" cy="249399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613" y="5657859"/>
            <a:ext cx="249399" cy="249399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179" y="5420877"/>
            <a:ext cx="249399" cy="24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5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04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7979" y="423335"/>
            <a:ext cx="712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生产管理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晶圆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批次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号追溯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芯片批号追溯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740" y="1190455"/>
            <a:ext cx="75835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779656" y="1590277"/>
            <a:ext cx="502195" cy="502195"/>
          </a:xfrm>
          <a:prstGeom prst="ellipse">
            <a:avLst/>
          </a:prstGeom>
          <a:solidFill>
            <a:srgbClr val="639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412479" y="1655592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圆入库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晶圆订单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779656" y="2349411"/>
            <a:ext cx="502195" cy="5021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</a:p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412479" y="2090668"/>
            <a:ext cx="24224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发料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CP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测试订单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收货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779656" y="3291426"/>
            <a:ext cx="502195" cy="5021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</a:p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412479" y="3079742"/>
            <a:ext cx="2294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划片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发料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划片订单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划片收货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划片订单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779656" y="4194252"/>
            <a:ext cx="502195" cy="50219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</a:p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412479" y="4029627"/>
            <a:ext cx="2294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发料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收货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779656" y="4992575"/>
            <a:ext cx="502195" cy="50219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412479" y="5057890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芯片销售出库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54" y="1785912"/>
            <a:ext cx="5489876" cy="3464279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041554" y="5384527"/>
            <a:ext cx="796536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全过程跟踪追溯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晶圆订单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晶圆入库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-CP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测试订单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-CP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发料－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收货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划片订单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划片发料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划片收货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封装订单－封装发料－封装收货－销售订单－销售出库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919" y="-42172"/>
            <a:ext cx="2549081" cy="14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04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7979" y="423335"/>
            <a:ext cx="712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740" y="1190455"/>
            <a:ext cx="75835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919" y="-42172"/>
            <a:ext cx="2549081" cy="1438054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5117911" y="1903793"/>
            <a:ext cx="2549138" cy="4155813"/>
          </a:xfrm>
          <a:prstGeom prst="ellipse">
            <a:avLst/>
          </a:prstGeom>
          <a:solidFill>
            <a:schemeClr val="bg1"/>
          </a:solidFill>
          <a:ln w="34925">
            <a:solidFill>
              <a:srgbClr val="3E79B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5592967" y="3243557"/>
            <a:ext cx="1556006" cy="1488889"/>
            <a:chOff x="5158855" y="3511595"/>
            <a:chExt cx="1721774" cy="155816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8855" y="3511595"/>
              <a:ext cx="1721774" cy="1558166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5671530" y="3797129"/>
              <a:ext cx="730087" cy="740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仓库</a:t>
              </a:r>
              <a:endParaRPr lang="en-US" altLang="zh-CN" sz="2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0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  <a:endPara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834203" y="2019378"/>
            <a:ext cx="255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收货通知单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717721" y="3066176"/>
            <a:ext cx="266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发料通知单</a:t>
            </a:r>
            <a:endParaRPr lang="en-US" altLang="zh-CN" dirty="0"/>
          </a:p>
        </p:txBody>
      </p:sp>
      <p:sp>
        <p:nvSpPr>
          <p:cNvPr id="47" name="文本框 46"/>
          <p:cNvSpPr txBox="1"/>
          <p:nvPr/>
        </p:nvSpPr>
        <p:spPr>
          <a:xfrm>
            <a:off x="384389" y="4204110"/>
            <a:ext cx="400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入库单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出库单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4942456" y="1901194"/>
            <a:ext cx="1074429" cy="665942"/>
            <a:chOff x="4712473" y="2098204"/>
            <a:chExt cx="1074429" cy="665942"/>
          </a:xfrm>
        </p:grpSpPr>
        <p:grpSp>
          <p:nvGrpSpPr>
            <p:cNvPr id="64" name="组合 63"/>
            <p:cNvGrpSpPr/>
            <p:nvPr/>
          </p:nvGrpSpPr>
          <p:grpSpPr>
            <a:xfrm>
              <a:off x="4712473" y="2098204"/>
              <a:ext cx="1074429" cy="665942"/>
              <a:chOff x="4638045" y="2249849"/>
              <a:chExt cx="1074429" cy="665942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5046532" y="2249849"/>
                <a:ext cx="665942" cy="66594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" name="直接连接符 21"/>
              <p:cNvCxnSpPr/>
              <p:nvPr/>
            </p:nvCxnSpPr>
            <p:spPr>
              <a:xfrm>
                <a:off x="4753834" y="2550030"/>
                <a:ext cx="295732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/>
              <p:cNvSpPr/>
              <p:nvPr/>
            </p:nvSpPr>
            <p:spPr>
              <a:xfrm>
                <a:off x="4638045" y="2494946"/>
                <a:ext cx="119845" cy="119845"/>
              </a:xfrm>
              <a:prstGeom prst="ellipse">
                <a:avLst/>
              </a:prstGeom>
              <a:solidFill>
                <a:srgbClr val="317A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0342" y="2312324"/>
              <a:ext cx="249399" cy="249399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4552891" y="2953886"/>
            <a:ext cx="1074430" cy="665942"/>
            <a:chOff x="4418968" y="3064327"/>
            <a:chExt cx="1074430" cy="665942"/>
          </a:xfrm>
        </p:grpSpPr>
        <p:grpSp>
          <p:nvGrpSpPr>
            <p:cNvPr id="65" name="组合 64"/>
            <p:cNvGrpSpPr/>
            <p:nvPr/>
          </p:nvGrpSpPr>
          <p:grpSpPr>
            <a:xfrm>
              <a:off x="4418968" y="3064327"/>
              <a:ext cx="1074430" cy="665942"/>
              <a:chOff x="4286235" y="3609089"/>
              <a:chExt cx="1074430" cy="665942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4694723" y="3609089"/>
                <a:ext cx="665942" cy="66594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4286235" y="3867834"/>
                <a:ext cx="119845" cy="119845"/>
              </a:xfrm>
              <a:prstGeom prst="ellipse">
                <a:avLst/>
              </a:prstGeom>
              <a:solidFill>
                <a:srgbClr val="317A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0" name="直接连接符 59"/>
              <p:cNvCxnSpPr/>
              <p:nvPr/>
            </p:nvCxnSpPr>
            <p:spPr>
              <a:xfrm>
                <a:off x="4398991" y="3912135"/>
                <a:ext cx="295732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0086" y="3271288"/>
              <a:ext cx="249399" cy="249399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6759495" y="1901194"/>
            <a:ext cx="1093868" cy="665942"/>
            <a:chOff x="6419640" y="2415684"/>
            <a:chExt cx="1093868" cy="665942"/>
          </a:xfrm>
        </p:grpSpPr>
        <p:grpSp>
          <p:nvGrpSpPr>
            <p:cNvPr id="62" name="组合 61"/>
            <p:cNvGrpSpPr/>
            <p:nvPr/>
          </p:nvGrpSpPr>
          <p:grpSpPr>
            <a:xfrm>
              <a:off x="6419640" y="2415684"/>
              <a:ext cx="1093868" cy="665942"/>
              <a:chOff x="6419640" y="2415684"/>
              <a:chExt cx="1093868" cy="665942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6419640" y="2415684"/>
                <a:ext cx="665942" cy="66594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7393663" y="2677897"/>
                <a:ext cx="119845" cy="119845"/>
              </a:xfrm>
              <a:prstGeom prst="ellipse">
                <a:avLst/>
              </a:prstGeom>
              <a:solidFill>
                <a:srgbClr val="317A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>
                <a:off x="7096217" y="2725763"/>
                <a:ext cx="295732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8" name="图片 7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911" y="2632242"/>
              <a:ext cx="249399" cy="249399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7271452" y="2953886"/>
            <a:ext cx="1090288" cy="665942"/>
            <a:chOff x="6689369" y="3842666"/>
            <a:chExt cx="1090288" cy="665942"/>
          </a:xfrm>
        </p:grpSpPr>
        <p:grpSp>
          <p:nvGrpSpPr>
            <p:cNvPr id="63" name="组合 62"/>
            <p:cNvGrpSpPr/>
            <p:nvPr/>
          </p:nvGrpSpPr>
          <p:grpSpPr>
            <a:xfrm>
              <a:off x="6689369" y="3842666"/>
              <a:ext cx="1090288" cy="665942"/>
              <a:chOff x="6648557" y="4212188"/>
              <a:chExt cx="1090288" cy="665942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6648557" y="4212188"/>
                <a:ext cx="665942" cy="66594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619000" y="4518882"/>
                <a:ext cx="119845" cy="119845"/>
              </a:xfrm>
              <a:prstGeom prst="ellipse">
                <a:avLst/>
              </a:prstGeom>
              <a:solidFill>
                <a:srgbClr val="317A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/>
              <p:cNvCxnSpPr/>
              <p:nvPr/>
            </p:nvCxnSpPr>
            <p:spPr>
              <a:xfrm>
                <a:off x="7330505" y="4570487"/>
                <a:ext cx="295732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7097" y="4060331"/>
              <a:ext cx="249399" cy="249399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4435698" y="4101151"/>
            <a:ext cx="1074430" cy="665942"/>
            <a:chOff x="4406031" y="4268401"/>
            <a:chExt cx="1074430" cy="665942"/>
          </a:xfrm>
        </p:grpSpPr>
        <p:grpSp>
          <p:nvGrpSpPr>
            <p:cNvPr id="48" name="组合 47"/>
            <p:cNvGrpSpPr/>
            <p:nvPr/>
          </p:nvGrpSpPr>
          <p:grpSpPr>
            <a:xfrm>
              <a:off x="4406031" y="4268401"/>
              <a:ext cx="1074430" cy="665942"/>
              <a:chOff x="4286235" y="3609089"/>
              <a:chExt cx="1074430" cy="665942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4694723" y="3609089"/>
                <a:ext cx="665942" cy="66594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4286235" y="3867834"/>
                <a:ext cx="119845" cy="119845"/>
              </a:xfrm>
              <a:prstGeom prst="ellipse">
                <a:avLst/>
              </a:prstGeom>
              <a:solidFill>
                <a:srgbClr val="317A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4" name="直接连接符 53"/>
              <p:cNvCxnSpPr/>
              <p:nvPr/>
            </p:nvCxnSpPr>
            <p:spPr>
              <a:xfrm>
                <a:off x="4398991" y="3912135"/>
                <a:ext cx="295732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8053" y="4476672"/>
              <a:ext cx="249399" cy="249399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7359757" y="4101151"/>
            <a:ext cx="1090288" cy="665942"/>
            <a:chOff x="7354944" y="4728415"/>
            <a:chExt cx="1090288" cy="665942"/>
          </a:xfrm>
        </p:grpSpPr>
        <p:grpSp>
          <p:nvGrpSpPr>
            <p:cNvPr id="72" name="组合 71"/>
            <p:cNvGrpSpPr/>
            <p:nvPr/>
          </p:nvGrpSpPr>
          <p:grpSpPr>
            <a:xfrm>
              <a:off x="7354944" y="4728415"/>
              <a:ext cx="1090288" cy="665942"/>
              <a:chOff x="6648557" y="4212188"/>
              <a:chExt cx="1090288" cy="665942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6648557" y="4212188"/>
                <a:ext cx="665942" cy="66594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7619000" y="4518882"/>
                <a:ext cx="119845" cy="119845"/>
              </a:xfrm>
              <a:prstGeom prst="ellipse">
                <a:avLst/>
              </a:prstGeom>
              <a:solidFill>
                <a:srgbClr val="317A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6" name="直接连接符 75"/>
              <p:cNvCxnSpPr/>
              <p:nvPr/>
            </p:nvCxnSpPr>
            <p:spPr>
              <a:xfrm>
                <a:off x="7330505" y="4570487"/>
                <a:ext cx="295732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3961" y="4937705"/>
              <a:ext cx="249399" cy="249399"/>
            </a:xfrm>
            <a:prstGeom prst="rect">
              <a:avLst/>
            </a:prstGeom>
          </p:spPr>
        </p:pic>
      </p:grpSp>
      <p:grpSp>
        <p:nvGrpSpPr>
          <p:cNvPr id="67" name="组合 66"/>
          <p:cNvGrpSpPr/>
          <p:nvPr/>
        </p:nvGrpSpPr>
        <p:grpSpPr>
          <a:xfrm>
            <a:off x="6962543" y="5157862"/>
            <a:ext cx="1090288" cy="665942"/>
            <a:chOff x="7354944" y="4728415"/>
            <a:chExt cx="1090288" cy="665942"/>
          </a:xfrm>
        </p:grpSpPr>
        <p:grpSp>
          <p:nvGrpSpPr>
            <p:cNvPr id="68" name="组合 67"/>
            <p:cNvGrpSpPr/>
            <p:nvPr/>
          </p:nvGrpSpPr>
          <p:grpSpPr>
            <a:xfrm>
              <a:off x="7354944" y="4728415"/>
              <a:ext cx="1090288" cy="665942"/>
              <a:chOff x="6648557" y="4212188"/>
              <a:chExt cx="1090288" cy="665942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6648557" y="4212188"/>
                <a:ext cx="665942" cy="66594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7619000" y="4518882"/>
                <a:ext cx="119845" cy="119845"/>
              </a:xfrm>
              <a:prstGeom prst="ellipse">
                <a:avLst/>
              </a:prstGeom>
              <a:solidFill>
                <a:srgbClr val="317A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3" name="直接连接符 82"/>
              <p:cNvCxnSpPr/>
              <p:nvPr/>
            </p:nvCxnSpPr>
            <p:spPr>
              <a:xfrm>
                <a:off x="7330505" y="4570487"/>
                <a:ext cx="295732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3961" y="4937705"/>
              <a:ext cx="249399" cy="249399"/>
            </a:xfrm>
            <a:prstGeom prst="rect">
              <a:avLst/>
            </a:prstGeom>
          </p:spPr>
        </p:pic>
      </p:grpSp>
      <p:grpSp>
        <p:nvGrpSpPr>
          <p:cNvPr id="84" name="组合 83"/>
          <p:cNvGrpSpPr/>
          <p:nvPr/>
        </p:nvGrpSpPr>
        <p:grpSpPr>
          <a:xfrm>
            <a:off x="4813513" y="5157862"/>
            <a:ext cx="1074430" cy="665942"/>
            <a:chOff x="4406031" y="4268401"/>
            <a:chExt cx="1074430" cy="665942"/>
          </a:xfrm>
        </p:grpSpPr>
        <p:grpSp>
          <p:nvGrpSpPr>
            <p:cNvPr id="85" name="组合 84"/>
            <p:cNvGrpSpPr/>
            <p:nvPr/>
          </p:nvGrpSpPr>
          <p:grpSpPr>
            <a:xfrm>
              <a:off x="4406031" y="4268401"/>
              <a:ext cx="1074430" cy="665942"/>
              <a:chOff x="4286235" y="3609089"/>
              <a:chExt cx="1074430" cy="665942"/>
            </a:xfrm>
          </p:grpSpPr>
          <p:sp>
            <p:nvSpPr>
              <p:cNvPr id="87" name="椭圆 86"/>
              <p:cNvSpPr/>
              <p:nvPr/>
            </p:nvSpPr>
            <p:spPr>
              <a:xfrm>
                <a:off x="4694723" y="3609089"/>
                <a:ext cx="665942" cy="66594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4286235" y="3867834"/>
                <a:ext cx="119845" cy="119845"/>
              </a:xfrm>
              <a:prstGeom prst="ellipse">
                <a:avLst/>
              </a:prstGeom>
              <a:solidFill>
                <a:srgbClr val="317A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9" name="直接连接符 88"/>
              <p:cNvCxnSpPr/>
              <p:nvPr/>
            </p:nvCxnSpPr>
            <p:spPr>
              <a:xfrm>
                <a:off x="4398991" y="3912135"/>
                <a:ext cx="295732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8053" y="4476672"/>
              <a:ext cx="249399" cy="249399"/>
            </a:xfrm>
            <a:prstGeom prst="rect">
              <a:avLst/>
            </a:prstGeom>
          </p:spPr>
        </p:pic>
      </p:grpSp>
      <p:sp>
        <p:nvSpPr>
          <p:cNvPr id="90" name="文本框 89"/>
          <p:cNvSpPr txBox="1"/>
          <p:nvPr/>
        </p:nvSpPr>
        <p:spPr>
          <a:xfrm>
            <a:off x="384389" y="5306166"/>
            <a:ext cx="400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其他入库单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其他出库单</a:t>
            </a:r>
            <a:endParaRPr lang="en-US" altLang="zh-CN" dirty="0"/>
          </a:p>
        </p:txBody>
      </p:sp>
      <p:sp>
        <p:nvSpPr>
          <p:cNvPr id="91" name="文本框 90"/>
          <p:cNvSpPr txBox="1"/>
          <p:nvPr/>
        </p:nvSpPr>
        <p:spPr>
          <a:xfrm>
            <a:off x="8570282" y="2006864"/>
            <a:ext cx="255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库存查询</a:t>
            </a:r>
            <a:endParaRPr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8570282" y="3100880"/>
            <a:ext cx="255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库存调拨</a:t>
            </a:r>
            <a:endParaRPr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8570282" y="4274784"/>
            <a:ext cx="255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库存调整</a:t>
            </a:r>
            <a:endParaRPr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8570282" y="5306166"/>
            <a:ext cx="255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库存盘点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97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04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7979" y="423335"/>
            <a:ext cx="712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关于融伊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740" y="1190455"/>
            <a:ext cx="75835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1228738" y="6176564"/>
            <a:ext cx="709682" cy="369332"/>
            <a:chOff x="10017458" y="6117189"/>
            <a:chExt cx="709682" cy="369332"/>
          </a:xfrm>
        </p:grpSpPr>
        <p:sp>
          <p:nvSpPr>
            <p:cNvPr id="19" name="矩形 18"/>
            <p:cNvSpPr/>
            <p:nvPr/>
          </p:nvSpPr>
          <p:spPr>
            <a:xfrm flipV="1">
              <a:off x="10017458" y="6250676"/>
              <a:ext cx="191068" cy="1722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flipV="1">
              <a:off x="10210798" y="6378281"/>
              <a:ext cx="516342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294883" y="6117189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3E79B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03</a:t>
              </a:r>
              <a:endParaRPr lang="zh-CN" altLang="en-US" dirty="0">
                <a:solidFill>
                  <a:srgbClr val="3E79BC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580042" y="1723949"/>
            <a:ext cx="7031916" cy="2736627"/>
            <a:chOff x="2689243" y="2409011"/>
            <a:chExt cx="7031916" cy="2736627"/>
          </a:xfrm>
        </p:grpSpPr>
        <p:grpSp>
          <p:nvGrpSpPr>
            <p:cNvPr id="11" name="组合 10"/>
            <p:cNvGrpSpPr/>
            <p:nvPr/>
          </p:nvGrpSpPr>
          <p:grpSpPr>
            <a:xfrm>
              <a:off x="2689243" y="2409011"/>
              <a:ext cx="3312913" cy="1434907"/>
              <a:chOff x="1033301" y="2048983"/>
              <a:chExt cx="3312913" cy="1434907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1033301" y="2048983"/>
                <a:ext cx="3312913" cy="1311617"/>
              </a:xfrm>
              <a:prstGeom prst="roundRect">
                <a:avLst>
                  <a:gd name="adj" fmla="val 905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1182917" y="2068118"/>
                <a:ext cx="2555281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企业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使命</a:t>
                </a:r>
                <a:endPara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专注于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IC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集成电路设计行业信息化整体解决方案</a:t>
                </a:r>
                <a:endPara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dirty="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6408246" y="2409011"/>
              <a:ext cx="3312913" cy="1311617"/>
              <a:chOff x="4752304" y="2147299"/>
              <a:chExt cx="3312913" cy="1311617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4752304" y="2147299"/>
                <a:ext cx="3312913" cy="1311617"/>
              </a:xfrm>
              <a:prstGeom prst="roundRect">
                <a:avLst>
                  <a:gd name="adj" fmla="val 9058"/>
                </a:avLst>
              </a:prstGeom>
              <a:solidFill>
                <a:srgbClr val="317A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655056" y="2156776"/>
                <a:ext cx="2380482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企业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愿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景</a:t>
                </a:r>
                <a:endPara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利用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最先进的信息化技术，助力中国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IC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集成电路设计企业的发展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702505" y="3834021"/>
              <a:ext cx="3312913" cy="1311617"/>
              <a:chOff x="1046563" y="3555886"/>
              <a:chExt cx="3312913" cy="1311617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1046563" y="3555886"/>
                <a:ext cx="3312913" cy="1311617"/>
              </a:xfrm>
              <a:prstGeom prst="roundRect">
                <a:avLst>
                  <a:gd name="adj" fmla="val 9058"/>
                </a:avLst>
              </a:prstGeom>
              <a:solidFill>
                <a:srgbClr val="3462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1174446" y="3678752"/>
                <a:ext cx="269370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经验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理念</a:t>
                </a:r>
                <a:endPara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专业、尊重、创新</a:t>
                </a:r>
                <a:endPara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dirty="0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6408246" y="3834021"/>
              <a:ext cx="3312913" cy="1311617"/>
              <a:chOff x="4752304" y="3469569"/>
              <a:chExt cx="3312913" cy="1311617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4752304" y="3469569"/>
                <a:ext cx="3312913" cy="1311617"/>
              </a:xfrm>
              <a:prstGeom prst="roundRect">
                <a:avLst>
                  <a:gd name="adj" fmla="val 905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5655056" y="3673548"/>
                <a:ext cx="2321959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文化精神</a:t>
                </a:r>
                <a:endPara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责任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、热忱、激情</a:t>
                </a:r>
                <a:endPara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5132877" y="2657227"/>
              <a:ext cx="2178122" cy="2178122"/>
              <a:chOff x="3476935" y="2292775"/>
              <a:chExt cx="2178122" cy="2178122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3476935" y="2292775"/>
                <a:ext cx="2178122" cy="21781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8356" y="2788718"/>
                <a:ext cx="1735279" cy="987932"/>
              </a:xfrm>
              <a:prstGeom prst="rect">
                <a:avLst/>
              </a:prstGeom>
            </p:spPr>
          </p:pic>
        </p:grpSp>
      </p:grpSp>
      <p:sp>
        <p:nvSpPr>
          <p:cNvPr id="31" name="文本框 30"/>
          <p:cNvSpPr txBox="1"/>
          <p:nvPr/>
        </p:nvSpPr>
        <p:spPr>
          <a:xfrm>
            <a:off x="514558" y="4583442"/>
            <a:ext cx="111963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融伊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，核心技术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团队均具有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十年以上的金蝶、用友、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等管理软件的开发和实施经验，近年来一直积极引入先进的移动互联网技术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计算技术、条码和二维码技术、大数据技术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技术等，为客户提供可落地的、先进的信息化管理系统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上海融伊信息科技有限公司，专注于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设计行业的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、外协厂商平台、代理商平台、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等信息化系统的研发、销售和服务以及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设计行业的信息化集成方案。 利用最先进的信息化技术，助力中国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集成电路设计企业的发展！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919" y="-42172"/>
            <a:ext cx="2549081" cy="14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0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04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7979" y="423335"/>
            <a:ext cx="712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740" y="1190455"/>
            <a:ext cx="75835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919" y="-42172"/>
            <a:ext cx="2549081" cy="1438054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4421873" y="1903793"/>
            <a:ext cx="2549138" cy="4155813"/>
          </a:xfrm>
          <a:prstGeom prst="ellipse">
            <a:avLst/>
          </a:prstGeom>
          <a:solidFill>
            <a:schemeClr val="bg1"/>
          </a:solidFill>
          <a:ln w="34925">
            <a:solidFill>
              <a:srgbClr val="3E79B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4896929" y="3243557"/>
            <a:ext cx="1556006" cy="1488889"/>
            <a:chOff x="5158855" y="3511595"/>
            <a:chExt cx="1721774" cy="155816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8855" y="3511595"/>
              <a:ext cx="1721774" cy="1558166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5671530" y="3797129"/>
              <a:ext cx="771948" cy="740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销售</a:t>
              </a:r>
              <a:endParaRPr lang="en-US" altLang="zh-CN" sz="2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0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  <a:endPara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32013" y="2019378"/>
            <a:ext cx="34572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客户管理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自定义客户类别、行业、标签、区域等属性，按客户属性汇总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32013" y="3066176"/>
            <a:ext cx="3457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联系人管理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一个客户多个联系人，设置默认订单联系人、发货联系人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32012" y="4204110"/>
            <a:ext cx="3457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晶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圆预选料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按晶圆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GoodDie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汇总、锁库，生成销售订单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246418" y="1901194"/>
            <a:ext cx="1074429" cy="665942"/>
            <a:chOff x="4712473" y="2098204"/>
            <a:chExt cx="1074429" cy="665942"/>
          </a:xfrm>
        </p:grpSpPr>
        <p:grpSp>
          <p:nvGrpSpPr>
            <p:cNvPr id="64" name="组合 63"/>
            <p:cNvGrpSpPr/>
            <p:nvPr/>
          </p:nvGrpSpPr>
          <p:grpSpPr>
            <a:xfrm>
              <a:off x="4712473" y="2098204"/>
              <a:ext cx="1074429" cy="665942"/>
              <a:chOff x="4638045" y="2249849"/>
              <a:chExt cx="1074429" cy="665942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5046532" y="2249849"/>
                <a:ext cx="665942" cy="66594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" name="直接连接符 21"/>
              <p:cNvCxnSpPr/>
              <p:nvPr/>
            </p:nvCxnSpPr>
            <p:spPr>
              <a:xfrm>
                <a:off x="4753834" y="2550030"/>
                <a:ext cx="295732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/>
              <p:cNvSpPr/>
              <p:nvPr/>
            </p:nvSpPr>
            <p:spPr>
              <a:xfrm>
                <a:off x="4638045" y="2494946"/>
                <a:ext cx="119845" cy="119845"/>
              </a:xfrm>
              <a:prstGeom prst="ellipse">
                <a:avLst/>
              </a:prstGeom>
              <a:solidFill>
                <a:srgbClr val="317A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0342" y="2312324"/>
              <a:ext cx="249399" cy="249399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3856853" y="2953886"/>
            <a:ext cx="1074430" cy="665942"/>
            <a:chOff x="4418968" y="3064327"/>
            <a:chExt cx="1074430" cy="665942"/>
          </a:xfrm>
        </p:grpSpPr>
        <p:grpSp>
          <p:nvGrpSpPr>
            <p:cNvPr id="65" name="组合 64"/>
            <p:cNvGrpSpPr/>
            <p:nvPr/>
          </p:nvGrpSpPr>
          <p:grpSpPr>
            <a:xfrm>
              <a:off x="4418968" y="3064327"/>
              <a:ext cx="1074430" cy="665942"/>
              <a:chOff x="4286235" y="3609089"/>
              <a:chExt cx="1074430" cy="665942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4694723" y="3609089"/>
                <a:ext cx="665942" cy="66594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4286235" y="3867834"/>
                <a:ext cx="119845" cy="119845"/>
              </a:xfrm>
              <a:prstGeom prst="ellipse">
                <a:avLst/>
              </a:prstGeom>
              <a:solidFill>
                <a:srgbClr val="317A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0" name="直接连接符 59"/>
              <p:cNvCxnSpPr/>
              <p:nvPr/>
            </p:nvCxnSpPr>
            <p:spPr>
              <a:xfrm>
                <a:off x="4398991" y="3912135"/>
                <a:ext cx="295732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0086" y="3271288"/>
              <a:ext cx="249399" cy="249399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6063457" y="1901194"/>
            <a:ext cx="1093868" cy="665942"/>
            <a:chOff x="6419640" y="2415684"/>
            <a:chExt cx="1093868" cy="665942"/>
          </a:xfrm>
        </p:grpSpPr>
        <p:grpSp>
          <p:nvGrpSpPr>
            <p:cNvPr id="62" name="组合 61"/>
            <p:cNvGrpSpPr/>
            <p:nvPr/>
          </p:nvGrpSpPr>
          <p:grpSpPr>
            <a:xfrm>
              <a:off x="6419640" y="2415684"/>
              <a:ext cx="1093868" cy="665942"/>
              <a:chOff x="6419640" y="2415684"/>
              <a:chExt cx="1093868" cy="665942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6419640" y="2415684"/>
                <a:ext cx="665942" cy="66594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7393663" y="2677897"/>
                <a:ext cx="119845" cy="119845"/>
              </a:xfrm>
              <a:prstGeom prst="ellipse">
                <a:avLst/>
              </a:prstGeom>
              <a:solidFill>
                <a:srgbClr val="317A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>
                <a:off x="7096217" y="2725763"/>
                <a:ext cx="295732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8" name="图片 7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911" y="2632242"/>
              <a:ext cx="249399" cy="249399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6575414" y="2953886"/>
            <a:ext cx="1090288" cy="665942"/>
            <a:chOff x="6689369" y="3842666"/>
            <a:chExt cx="1090288" cy="665942"/>
          </a:xfrm>
        </p:grpSpPr>
        <p:grpSp>
          <p:nvGrpSpPr>
            <p:cNvPr id="63" name="组合 62"/>
            <p:cNvGrpSpPr/>
            <p:nvPr/>
          </p:nvGrpSpPr>
          <p:grpSpPr>
            <a:xfrm>
              <a:off x="6689369" y="3842666"/>
              <a:ext cx="1090288" cy="665942"/>
              <a:chOff x="6648557" y="4212188"/>
              <a:chExt cx="1090288" cy="665942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6648557" y="4212188"/>
                <a:ext cx="665942" cy="66594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619000" y="4518882"/>
                <a:ext cx="119845" cy="119845"/>
              </a:xfrm>
              <a:prstGeom prst="ellipse">
                <a:avLst/>
              </a:prstGeom>
              <a:solidFill>
                <a:srgbClr val="317A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/>
              <p:cNvCxnSpPr/>
              <p:nvPr/>
            </p:nvCxnSpPr>
            <p:spPr>
              <a:xfrm>
                <a:off x="7330505" y="4570487"/>
                <a:ext cx="295732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7097" y="4060331"/>
              <a:ext cx="249399" cy="249399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3739660" y="4101151"/>
            <a:ext cx="1074430" cy="665942"/>
            <a:chOff x="4406031" y="4268401"/>
            <a:chExt cx="1074430" cy="665942"/>
          </a:xfrm>
        </p:grpSpPr>
        <p:grpSp>
          <p:nvGrpSpPr>
            <p:cNvPr id="48" name="组合 47"/>
            <p:cNvGrpSpPr/>
            <p:nvPr/>
          </p:nvGrpSpPr>
          <p:grpSpPr>
            <a:xfrm>
              <a:off x="4406031" y="4268401"/>
              <a:ext cx="1074430" cy="665942"/>
              <a:chOff x="4286235" y="3609089"/>
              <a:chExt cx="1074430" cy="665942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4694723" y="3609089"/>
                <a:ext cx="665942" cy="66594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4286235" y="3867834"/>
                <a:ext cx="119845" cy="119845"/>
              </a:xfrm>
              <a:prstGeom prst="ellipse">
                <a:avLst/>
              </a:prstGeom>
              <a:solidFill>
                <a:srgbClr val="317A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4" name="直接连接符 53"/>
              <p:cNvCxnSpPr/>
              <p:nvPr/>
            </p:nvCxnSpPr>
            <p:spPr>
              <a:xfrm>
                <a:off x="4398991" y="3912135"/>
                <a:ext cx="295732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8053" y="4476672"/>
              <a:ext cx="249399" cy="249399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6663719" y="4101151"/>
            <a:ext cx="1090288" cy="665942"/>
            <a:chOff x="7354944" y="4728415"/>
            <a:chExt cx="1090288" cy="665942"/>
          </a:xfrm>
        </p:grpSpPr>
        <p:grpSp>
          <p:nvGrpSpPr>
            <p:cNvPr id="72" name="组合 71"/>
            <p:cNvGrpSpPr/>
            <p:nvPr/>
          </p:nvGrpSpPr>
          <p:grpSpPr>
            <a:xfrm>
              <a:off x="7354944" y="4728415"/>
              <a:ext cx="1090288" cy="665942"/>
              <a:chOff x="6648557" y="4212188"/>
              <a:chExt cx="1090288" cy="665942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6648557" y="4212188"/>
                <a:ext cx="665942" cy="66594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7619000" y="4518882"/>
                <a:ext cx="119845" cy="119845"/>
              </a:xfrm>
              <a:prstGeom prst="ellipse">
                <a:avLst/>
              </a:prstGeom>
              <a:solidFill>
                <a:srgbClr val="317A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6" name="直接连接符 75"/>
              <p:cNvCxnSpPr/>
              <p:nvPr/>
            </p:nvCxnSpPr>
            <p:spPr>
              <a:xfrm>
                <a:off x="7330505" y="4570487"/>
                <a:ext cx="295732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3961" y="4937705"/>
              <a:ext cx="249399" cy="249399"/>
            </a:xfrm>
            <a:prstGeom prst="rect">
              <a:avLst/>
            </a:prstGeom>
          </p:spPr>
        </p:pic>
      </p:grpSp>
      <p:grpSp>
        <p:nvGrpSpPr>
          <p:cNvPr id="67" name="组合 66"/>
          <p:cNvGrpSpPr/>
          <p:nvPr/>
        </p:nvGrpSpPr>
        <p:grpSpPr>
          <a:xfrm>
            <a:off x="6266505" y="5157862"/>
            <a:ext cx="1090288" cy="665942"/>
            <a:chOff x="7354944" y="4728415"/>
            <a:chExt cx="1090288" cy="665942"/>
          </a:xfrm>
        </p:grpSpPr>
        <p:grpSp>
          <p:nvGrpSpPr>
            <p:cNvPr id="68" name="组合 67"/>
            <p:cNvGrpSpPr/>
            <p:nvPr/>
          </p:nvGrpSpPr>
          <p:grpSpPr>
            <a:xfrm>
              <a:off x="7354944" y="4728415"/>
              <a:ext cx="1090288" cy="665942"/>
              <a:chOff x="6648557" y="4212188"/>
              <a:chExt cx="1090288" cy="665942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6648557" y="4212188"/>
                <a:ext cx="665942" cy="66594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7619000" y="4518882"/>
                <a:ext cx="119845" cy="119845"/>
              </a:xfrm>
              <a:prstGeom prst="ellipse">
                <a:avLst/>
              </a:prstGeom>
              <a:solidFill>
                <a:srgbClr val="317A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3" name="直接连接符 82"/>
              <p:cNvCxnSpPr/>
              <p:nvPr/>
            </p:nvCxnSpPr>
            <p:spPr>
              <a:xfrm>
                <a:off x="7330505" y="4570487"/>
                <a:ext cx="295732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3961" y="4937705"/>
              <a:ext cx="249399" cy="249399"/>
            </a:xfrm>
            <a:prstGeom prst="rect">
              <a:avLst/>
            </a:prstGeom>
          </p:spPr>
        </p:pic>
      </p:grpSp>
      <p:grpSp>
        <p:nvGrpSpPr>
          <p:cNvPr id="84" name="组合 83"/>
          <p:cNvGrpSpPr/>
          <p:nvPr/>
        </p:nvGrpSpPr>
        <p:grpSpPr>
          <a:xfrm>
            <a:off x="4117475" y="5157862"/>
            <a:ext cx="1074430" cy="665942"/>
            <a:chOff x="4406031" y="4268401"/>
            <a:chExt cx="1074430" cy="665942"/>
          </a:xfrm>
        </p:grpSpPr>
        <p:grpSp>
          <p:nvGrpSpPr>
            <p:cNvPr id="85" name="组合 84"/>
            <p:cNvGrpSpPr/>
            <p:nvPr/>
          </p:nvGrpSpPr>
          <p:grpSpPr>
            <a:xfrm>
              <a:off x="4406031" y="4268401"/>
              <a:ext cx="1074430" cy="665942"/>
              <a:chOff x="4286235" y="3609089"/>
              <a:chExt cx="1074430" cy="665942"/>
            </a:xfrm>
          </p:grpSpPr>
          <p:sp>
            <p:nvSpPr>
              <p:cNvPr id="87" name="椭圆 86"/>
              <p:cNvSpPr/>
              <p:nvPr/>
            </p:nvSpPr>
            <p:spPr>
              <a:xfrm>
                <a:off x="4694723" y="3609089"/>
                <a:ext cx="665942" cy="66594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4286235" y="3867834"/>
                <a:ext cx="119845" cy="119845"/>
              </a:xfrm>
              <a:prstGeom prst="ellipse">
                <a:avLst/>
              </a:prstGeom>
              <a:solidFill>
                <a:srgbClr val="317A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9" name="直接连接符 88"/>
              <p:cNvCxnSpPr/>
              <p:nvPr/>
            </p:nvCxnSpPr>
            <p:spPr>
              <a:xfrm>
                <a:off x="4398991" y="3912135"/>
                <a:ext cx="295732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8053" y="4476672"/>
              <a:ext cx="249399" cy="249399"/>
            </a:xfrm>
            <a:prstGeom prst="rect">
              <a:avLst/>
            </a:prstGeom>
          </p:spPr>
        </p:pic>
      </p:grpSp>
      <p:sp>
        <p:nvSpPr>
          <p:cNvPr id="90" name="文本框 89"/>
          <p:cNvSpPr txBox="1"/>
          <p:nvPr/>
        </p:nvSpPr>
        <p:spPr>
          <a:xfrm>
            <a:off x="232013" y="5306166"/>
            <a:ext cx="3457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销售报价单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生成销售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订单、统计报价成功率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en-US" altLang="zh-CN" dirty="0"/>
          </a:p>
        </p:txBody>
      </p:sp>
      <p:sp>
        <p:nvSpPr>
          <p:cNvPr id="91" name="文本框 90"/>
          <p:cNvSpPr txBox="1"/>
          <p:nvPr/>
        </p:nvSpPr>
        <p:spPr>
          <a:xfrm>
            <a:off x="7874244" y="2006864"/>
            <a:ext cx="3849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销售订单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多计量单位，按片按颗销售结算，交期管理、物流信息、发货跟踪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7874244" y="3100880"/>
            <a:ext cx="3849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订单执行跟踪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情况跟踪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、开票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情况跟踪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、受款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情况跟踪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7874244" y="4274784"/>
            <a:ext cx="3849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送样需求单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经销商送样、客户送样，物流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信息、发货跟踪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7874244" y="5306166"/>
            <a:ext cx="3631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产品价格查询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含税成本价、销售参考价</a:t>
            </a:r>
          </a:p>
        </p:txBody>
      </p:sp>
    </p:spTree>
    <p:extLst>
      <p:ext uri="{BB962C8B-B14F-4D97-AF65-F5344CB8AC3E}">
        <p14:creationId xmlns:p14="http://schemas.microsoft.com/office/powerpoint/2010/main" val="137041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04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7979" y="423335"/>
            <a:ext cx="712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销售订单管理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740" y="1190455"/>
            <a:ext cx="75835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87822" y="2047485"/>
            <a:ext cx="46863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晶圆按片销售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按颗销售结算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交期管理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物流信息 获取默认物流信息、从历史物流中选择，快递单号、出库单号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下打发货通知单至仓库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分批发货，按产品规格汇总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片号汇总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GoodDie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汇总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36" y="2047485"/>
            <a:ext cx="6619048" cy="35619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919" y="-42172"/>
            <a:ext cx="2549081" cy="14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3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04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7979" y="423335"/>
            <a:ext cx="712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应收款管理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740" y="1190455"/>
            <a:ext cx="75835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919" y="-42172"/>
            <a:ext cx="2549081" cy="1438054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4421873" y="1903793"/>
            <a:ext cx="2549138" cy="4155813"/>
          </a:xfrm>
          <a:prstGeom prst="ellipse">
            <a:avLst/>
          </a:prstGeom>
          <a:solidFill>
            <a:schemeClr val="bg1"/>
          </a:solidFill>
          <a:ln w="34925">
            <a:solidFill>
              <a:srgbClr val="3E79B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4896928" y="3243557"/>
            <a:ext cx="1556006" cy="1488889"/>
            <a:chOff x="5158855" y="3511595"/>
            <a:chExt cx="1721774" cy="155816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8855" y="3511595"/>
              <a:ext cx="1721774" cy="1558166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5671530" y="3797129"/>
              <a:ext cx="771948" cy="740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应收</a:t>
              </a:r>
              <a:endParaRPr lang="en-US" altLang="zh-CN" sz="2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款</a:t>
              </a:r>
              <a:endPara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66682" y="2004504"/>
            <a:ext cx="34572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应收款列表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已收金额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应收金额、已开发票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应开发票，合并收款，合并开票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66683" y="3665061"/>
            <a:ext cx="3457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收款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按单核销、按出库明细核销，预收冲应收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66683" y="5241638"/>
            <a:ext cx="345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开票管理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按单开票、按出库明细开票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246418" y="1969434"/>
            <a:ext cx="1074429" cy="665942"/>
            <a:chOff x="4712473" y="2098204"/>
            <a:chExt cx="1074429" cy="665942"/>
          </a:xfrm>
        </p:grpSpPr>
        <p:grpSp>
          <p:nvGrpSpPr>
            <p:cNvPr id="64" name="组合 63"/>
            <p:cNvGrpSpPr/>
            <p:nvPr/>
          </p:nvGrpSpPr>
          <p:grpSpPr>
            <a:xfrm>
              <a:off x="4712473" y="2098204"/>
              <a:ext cx="1074429" cy="665942"/>
              <a:chOff x="4638045" y="2249849"/>
              <a:chExt cx="1074429" cy="665942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5046532" y="2249849"/>
                <a:ext cx="665942" cy="66594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" name="直接连接符 21"/>
              <p:cNvCxnSpPr/>
              <p:nvPr/>
            </p:nvCxnSpPr>
            <p:spPr>
              <a:xfrm>
                <a:off x="4753834" y="2550030"/>
                <a:ext cx="295732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/>
              <p:cNvSpPr/>
              <p:nvPr/>
            </p:nvSpPr>
            <p:spPr>
              <a:xfrm>
                <a:off x="4638045" y="2494946"/>
                <a:ext cx="119845" cy="119845"/>
              </a:xfrm>
              <a:prstGeom prst="ellipse">
                <a:avLst/>
              </a:prstGeom>
              <a:solidFill>
                <a:srgbClr val="317A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0342" y="2312324"/>
              <a:ext cx="249399" cy="249399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3747667" y="3552771"/>
            <a:ext cx="1074430" cy="665942"/>
            <a:chOff x="4418968" y="3064327"/>
            <a:chExt cx="1074430" cy="665942"/>
          </a:xfrm>
        </p:grpSpPr>
        <p:grpSp>
          <p:nvGrpSpPr>
            <p:cNvPr id="65" name="组合 64"/>
            <p:cNvGrpSpPr/>
            <p:nvPr/>
          </p:nvGrpSpPr>
          <p:grpSpPr>
            <a:xfrm>
              <a:off x="4418968" y="3064327"/>
              <a:ext cx="1074430" cy="665942"/>
              <a:chOff x="4286235" y="3609089"/>
              <a:chExt cx="1074430" cy="665942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4694723" y="3609089"/>
                <a:ext cx="665942" cy="66594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4286235" y="3867834"/>
                <a:ext cx="119845" cy="119845"/>
              </a:xfrm>
              <a:prstGeom prst="ellipse">
                <a:avLst/>
              </a:prstGeom>
              <a:solidFill>
                <a:srgbClr val="317A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0" name="直接连接符 59"/>
              <p:cNvCxnSpPr/>
              <p:nvPr/>
            </p:nvCxnSpPr>
            <p:spPr>
              <a:xfrm>
                <a:off x="4398991" y="3912135"/>
                <a:ext cx="295732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0086" y="3271288"/>
              <a:ext cx="249399" cy="249399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6445601" y="2774654"/>
            <a:ext cx="1093868" cy="665942"/>
            <a:chOff x="6419640" y="2415684"/>
            <a:chExt cx="1093868" cy="665942"/>
          </a:xfrm>
        </p:grpSpPr>
        <p:grpSp>
          <p:nvGrpSpPr>
            <p:cNvPr id="62" name="组合 61"/>
            <p:cNvGrpSpPr/>
            <p:nvPr/>
          </p:nvGrpSpPr>
          <p:grpSpPr>
            <a:xfrm>
              <a:off x="6419640" y="2415684"/>
              <a:ext cx="1093868" cy="665942"/>
              <a:chOff x="6419640" y="2415684"/>
              <a:chExt cx="1093868" cy="665942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6419640" y="2415684"/>
                <a:ext cx="665942" cy="66594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7393663" y="2677897"/>
                <a:ext cx="119845" cy="119845"/>
              </a:xfrm>
              <a:prstGeom prst="ellipse">
                <a:avLst/>
              </a:prstGeom>
              <a:solidFill>
                <a:srgbClr val="317A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>
                <a:off x="7096217" y="2725763"/>
                <a:ext cx="295732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8" name="图片 7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911" y="2632242"/>
              <a:ext cx="249399" cy="249399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6612367" y="4255420"/>
            <a:ext cx="1090288" cy="665942"/>
            <a:chOff x="6689369" y="3842666"/>
            <a:chExt cx="1090288" cy="665942"/>
          </a:xfrm>
        </p:grpSpPr>
        <p:grpSp>
          <p:nvGrpSpPr>
            <p:cNvPr id="63" name="组合 62"/>
            <p:cNvGrpSpPr/>
            <p:nvPr/>
          </p:nvGrpSpPr>
          <p:grpSpPr>
            <a:xfrm>
              <a:off x="6689369" y="3842666"/>
              <a:ext cx="1090288" cy="665942"/>
              <a:chOff x="6648557" y="4212188"/>
              <a:chExt cx="1090288" cy="665942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6648557" y="4212188"/>
                <a:ext cx="665942" cy="66594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619000" y="4518882"/>
                <a:ext cx="119845" cy="119845"/>
              </a:xfrm>
              <a:prstGeom prst="ellipse">
                <a:avLst/>
              </a:prstGeom>
              <a:solidFill>
                <a:srgbClr val="317A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/>
              <p:cNvCxnSpPr/>
              <p:nvPr/>
            </p:nvCxnSpPr>
            <p:spPr>
              <a:xfrm>
                <a:off x="7330505" y="4570487"/>
                <a:ext cx="295732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7097" y="4060331"/>
              <a:ext cx="249399" cy="249399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4101880" y="5138679"/>
            <a:ext cx="1074430" cy="665942"/>
            <a:chOff x="4406031" y="4268401"/>
            <a:chExt cx="1074430" cy="665942"/>
          </a:xfrm>
        </p:grpSpPr>
        <p:grpSp>
          <p:nvGrpSpPr>
            <p:cNvPr id="48" name="组合 47"/>
            <p:cNvGrpSpPr/>
            <p:nvPr/>
          </p:nvGrpSpPr>
          <p:grpSpPr>
            <a:xfrm>
              <a:off x="4406031" y="4268401"/>
              <a:ext cx="1074430" cy="665942"/>
              <a:chOff x="4286235" y="3609089"/>
              <a:chExt cx="1074430" cy="665942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4694723" y="3609089"/>
                <a:ext cx="665942" cy="66594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4286235" y="3867834"/>
                <a:ext cx="119845" cy="119845"/>
              </a:xfrm>
              <a:prstGeom prst="ellipse">
                <a:avLst/>
              </a:prstGeom>
              <a:solidFill>
                <a:srgbClr val="317A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4" name="直接连接符 53"/>
              <p:cNvCxnSpPr/>
              <p:nvPr/>
            </p:nvCxnSpPr>
            <p:spPr>
              <a:xfrm>
                <a:off x="4398991" y="3912135"/>
                <a:ext cx="295732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8053" y="4476672"/>
              <a:ext cx="249399" cy="249399"/>
            </a:xfrm>
            <a:prstGeom prst="rect">
              <a:avLst/>
            </a:prstGeom>
          </p:spPr>
        </p:pic>
      </p:grpSp>
      <p:sp>
        <p:nvSpPr>
          <p:cNvPr id="91" name="文本框 90"/>
          <p:cNvSpPr txBox="1"/>
          <p:nvPr/>
        </p:nvSpPr>
        <p:spPr>
          <a:xfrm>
            <a:off x="7874244" y="2771140"/>
            <a:ext cx="384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预收款管理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按客户预收，按订单预收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874244" y="4276527"/>
            <a:ext cx="384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户对账单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对账单、导出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971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04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7979" y="423335"/>
            <a:ext cx="712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付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款管理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740" y="1190455"/>
            <a:ext cx="75835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919" y="-42172"/>
            <a:ext cx="2549081" cy="1438054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4421873" y="1903793"/>
            <a:ext cx="2549138" cy="4155813"/>
          </a:xfrm>
          <a:prstGeom prst="ellipse">
            <a:avLst/>
          </a:prstGeom>
          <a:solidFill>
            <a:schemeClr val="bg1"/>
          </a:solidFill>
          <a:ln w="34925">
            <a:solidFill>
              <a:srgbClr val="3E79B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4896928" y="3243557"/>
            <a:ext cx="1556006" cy="1488889"/>
            <a:chOff x="5158855" y="3511595"/>
            <a:chExt cx="1721774" cy="155816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8855" y="3511595"/>
              <a:ext cx="1721774" cy="1558166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5671530" y="3797129"/>
              <a:ext cx="771948" cy="740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应付</a:t>
              </a:r>
              <a:endParaRPr lang="en-US" altLang="zh-CN" sz="2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款</a:t>
              </a:r>
              <a:endPara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19606" y="2004504"/>
            <a:ext cx="34572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应付款列表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已付金额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应付金额、已到发票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应到发票，合并付款，合并到票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19607" y="3232100"/>
            <a:ext cx="3457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付款管理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按单核销、按入库明细核销，预付冲应付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19607" y="4275031"/>
            <a:ext cx="345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票管理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按单到票、按入库明细到票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246418" y="1969434"/>
            <a:ext cx="1074429" cy="665942"/>
            <a:chOff x="4712473" y="2098204"/>
            <a:chExt cx="1074429" cy="665942"/>
          </a:xfrm>
        </p:grpSpPr>
        <p:grpSp>
          <p:nvGrpSpPr>
            <p:cNvPr id="64" name="组合 63"/>
            <p:cNvGrpSpPr/>
            <p:nvPr/>
          </p:nvGrpSpPr>
          <p:grpSpPr>
            <a:xfrm>
              <a:off x="4712473" y="2098204"/>
              <a:ext cx="1074429" cy="665942"/>
              <a:chOff x="4638045" y="2249849"/>
              <a:chExt cx="1074429" cy="665942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5046532" y="2249849"/>
                <a:ext cx="665942" cy="66594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" name="直接连接符 21"/>
              <p:cNvCxnSpPr/>
              <p:nvPr/>
            </p:nvCxnSpPr>
            <p:spPr>
              <a:xfrm>
                <a:off x="4753834" y="2550030"/>
                <a:ext cx="295732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/>
              <p:cNvSpPr/>
              <p:nvPr/>
            </p:nvSpPr>
            <p:spPr>
              <a:xfrm>
                <a:off x="4638045" y="2494946"/>
                <a:ext cx="119845" cy="119845"/>
              </a:xfrm>
              <a:prstGeom prst="ellipse">
                <a:avLst/>
              </a:prstGeom>
              <a:solidFill>
                <a:srgbClr val="317A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0342" y="2312324"/>
              <a:ext cx="249399" cy="249399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3800591" y="3119810"/>
            <a:ext cx="1074430" cy="665942"/>
            <a:chOff x="4418968" y="3064327"/>
            <a:chExt cx="1074430" cy="665942"/>
          </a:xfrm>
        </p:grpSpPr>
        <p:grpSp>
          <p:nvGrpSpPr>
            <p:cNvPr id="65" name="组合 64"/>
            <p:cNvGrpSpPr/>
            <p:nvPr/>
          </p:nvGrpSpPr>
          <p:grpSpPr>
            <a:xfrm>
              <a:off x="4418968" y="3064327"/>
              <a:ext cx="1074430" cy="665942"/>
              <a:chOff x="4286235" y="3609089"/>
              <a:chExt cx="1074430" cy="665942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4694723" y="3609089"/>
                <a:ext cx="665942" cy="66594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4286235" y="3867834"/>
                <a:ext cx="119845" cy="119845"/>
              </a:xfrm>
              <a:prstGeom prst="ellipse">
                <a:avLst/>
              </a:prstGeom>
              <a:solidFill>
                <a:srgbClr val="317A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0" name="直接连接符 59"/>
              <p:cNvCxnSpPr/>
              <p:nvPr/>
            </p:nvCxnSpPr>
            <p:spPr>
              <a:xfrm>
                <a:off x="4398991" y="3912135"/>
                <a:ext cx="295732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0086" y="3271288"/>
              <a:ext cx="249399" cy="249399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6155291" y="2023307"/>
            <a:ext cx="1093868" cy="665942"/>
            <a:chOff x="6419640" y="2415684"/>
            <a:chExt cx="1093868" cy="665942"/>
          </a:xfrm>
        </p:grpSpPr>
        <p:grpSp>
          <p:nvGrpSpPr>
            <p:cNvPr id="62" name="组合 61"/>
            <p:cNvGrpSpPr/>
            <p:nvPr/>
          </p:nvGrpSpPr>
          <p:grpSpPr>
            <a:xfrm>
              <a:off x="6419640" y="2415684"/>
              <a:ext cx="1093868" cy="665942"/>
              <a:chOff x="6419640" y="2415684"/>
              <a:chExt cx="1093868" cy="665942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6419640" y="2415684"/>
                <a:ext cx="665942" cy="66594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7393663" y="2677897"/>
                <a:ext cx="119845" cy="119845"/>
              </a:xfrm>
              <a:prstGeom prst="ellipse">
                <a:avLst/>
              </a:prstGeom>
              <a:solidFill>
                <a:srgbClr val="317A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>
                <a:off x="7096217" y="2725763"/>
                <a:ext cx="295732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8" name="图片 7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911" y="2632242"/>
              <a:ext cx="249399" cy="249399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6638661" y="3409035"/>
            <a:ext cx="1090288" cy="665942"/>
            <a:chOff x="6689369" y="3842666"/>
            <a:chExt cx="1090288" cy="665942"/>
          </a:xfrm>
        </p:grpSpPr>
        <p:grpSp>
          <p:nvGrpSpPr>
            <p:cNvPr id="63" name="组合 62"/>
            <p:cNvGrpSpPr/>
            <p:nvPr/>
          </p:nvGrpSpPr>
          <p:grpSpPr>
            <a:xfrm>
              <a:off x="6689369" y="3842666"/>
              <a:ext cx="1090288" cy="665942"/>
              <a:chOff x="6648557" y="4212188"/>
              <a:chExt cx="1090288" cy="665942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6648557" y="4212188"/>
                <a:ext cx="665942" cy="66594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619000" y="4518882"/>
                <a:ext cx="119845" cy="119845"/>
              </a:xfrm>
              <a:prstGeom prst="ellipse">
                <a:avLst/>
              </a:prstGeom>
              <a:solidFill>
                <a:srgbClr val="317A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/>
              <p:cNvCxnSpPr/>
              <p:nvPr/>
            </p:nvCxnSpPr>
            <p:spPr>
              <a:xfrm>
                <a:off x="7330505" y="4570487"/>
                <a:ext cx="295732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7097" y="4060331"/>
              <a:ext cx="249399" cy="249399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3896554" y="4172072"/>
            <a:ext cx="1074430" cy="665942"/>
            <a:chOff x="4406031" y="4268401"/>
            <a:chExt cx="1074430" cy="665942"/>
          </a:xfrm>
        </p:grpSpPr>
        <p:grpSp>
          <p:nvGrpSpPr>
            <p:cNvPr id="48" name="组合 47"/>
            <p:cNvGrpSpPr/>
            <p:nvPr/>
          </p:nvGrpSpPr>
          <p:grpSpPr>
            <a:xfrm>
              <a:off x="4406031" y="4268401"/>
              <a:ext cx="1074430" cy="665942"/>
              <a:chOff x="4286235" y="3609089"/>
              <a:chExt cx="1074430" cy="665942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4694723" y="3609089"/>
                <a:ext cx="665942" cy="66594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4286235" y="3867834"/>
                <a:ext cx="119845" cy="119845"/>
              </a:xfrm>
              <a:prstGeom prst="ellipse">
                <a:avLst/>
              </a:prstGeom>
              <a:solidFill>
                <a:srgbClr val="317A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4" name="直接连接符 53"/>
              <p:cNvCxnSpPr/>
              <p:nvPr/>
            </p:nvCxnSpPr>
            <p:spPr>
              <a:xfrm>
                <a:off x="4398991" y="3912135"/>
                <a:ext cx="295732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8053" y="4476672"/>
              <a:ext cx="249399" cy="249399"/>
            </a:xfrm>
            <a:prstGeom prst="rect">
              <a:avLst/>
            </a:prstGeom>
          </p:spPr>
        </p:pic>
      </p:grpSp>
      <p:sp>
        <p:nvSpPr>
          <p:cNvPr id="91" name="文本框 90"/>
          <p:cNvSpPr txBox="1"/>
          <p:nvPr/>
        </p:nvSpPr>
        <p:spPr>
          <a:xfrm>
            <a:off x="7731555" y="1913569"/>
            <a:ext cx="3849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加工费管理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已付金额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应付金额、已到发票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应到发票，合并付款，合并到票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7731555" y="3537117"/>
            <a:ext cx="384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加工费付款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19607" y="5309351"/>
            <a:ext cx="345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付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款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预付，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按订单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4104192" y="5206392"/>
            <a:ext cx="1074430" cy="665942"/>
            <a:chOff x="4406031" y="4268401"/>
            <a:chExt cx="1074430" cy="665942"/>
          </a:xfrm>
        </p:grpSpPr>
        <p:grpSp>
          <p:nvGrpSpPr>
            <p:cNvPr id="55" name="组合 54"/>
            <p:cNvGrpSpPr/>
            <p:nvPr/>
          </p:nvGrpSpPr>
          <p:grpSpPr>
            <a:xfrm>
              <a:off x="4406031" y="4268401"/>
              <a:ext cx="1074430" cy="665942"/>
              <a:chOff x="4286235" y="3609089"/>
              <a:chExt cx="1074430" cy="665942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4694723" y="3609089"/>
                <a:ext cx="665942" cy="66594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4286235" y="3867834"/>
                <a:ext cx="119845" cy="119845"/>
              </a:xfrm>
              <a:prstGeom prst="ellipse">
                <a:avLst/>
              </a:prstGeom>
              <a:solidFill>
                <a:srgbClr val="317A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6" name="直接连接符 65"/>
              <p:cNvCxnSpPr/>
              <p:nvPr/>
            </p:nvCxnSpPr>
            <p:spPr>
              <a:xfrm>
                <a:off x="4398991" y="3912135"/>
                <a:ext cx="295732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8053" y="4476672"/>
              <a:ext cx="249399" cy="249399"/>
            </a:xfrm>
            <a:prstGeom prst="rect">
              <a:avLst/>
            </a:prstGeom>
          </p:spPr>
        </p:pic>
      </p:grpSp>
      <p:grpSp>
        <p:nvGrpSpPr>
          <p:cNvPr id="67" name="组合 66"/>
          <p:cNvGrpSpPr/>
          <p:nvPr/>
        </p:nvGrpSpPr>
        <p:grpSpPr>
          <a:xfrm>
            <a:off x="6458205" y="4950798"/>
            <a:ext cx="1090288" cy="665942"/>
            <a:chOff x="6689369" y="3842666"/>
            <a:chExt cx="1090288" cy="665942"/>
          </a:xfrm>
        </p:grpSpPr>
        <p:grpSp>
          <p:nvGrpSpPr>
            <p:cNvPr id="68" name="组合 67"/>
            <p:cNvGrpSpPr/>
            <p:nvPr/>
          </p:nvGrpSpPr>
          <p:grpSpPr>
            <a:xfrm>
              <a:off x="6689369" y="3842666"/>
              <a:ext cx="1090288" cy="665942"/>
              <a:chOff x="6648557" y="4212188"/>
              <a:chExt cx="1090288" cy="665942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6648557" y="4212188"/>
                <a:ext cx="665942" cy="66594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7619000" y="4518882"/>
                <a:ext cx="119845" cy="119845"/>
              </a:xfrm>
              <a:prstGeom prst="ellipse">
                <a:avLst/>
              </a:prstGeom>
              <a:solidFill>
                <a:srgbClr val="317A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>
                <a:off x="7330505" y="4570487"/>
                <a:ext cx="295732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7097" y="4060331"/>
              <a:ext cx="249399" cy="249399"/>
            </a:xfrm>
            <a:prstGeom prst="rect">
              <a:avLst/>
            </a:prstGeom>
          </p:spPr>
        </p:pic>
      </p:grpSp>
      <p:sp>
        <p:nvSpPr>
          <p:cNvPr id="73" name="文本框 72"/>
          <p:cNvSpPr txBox="1"/>
          <p:nvPr/>
        </p:nvSpPr>
        <p:spPr>
          <a:xfrm>
            <a:off x="7731555" y="5108496"/>
            <a:ext cx="384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加工费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票管理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846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04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7979" y="423335"/>
            <a:ext cx="712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统计分析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740" y="1190455"/>
            <a:ext cx="75835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983" y="2482614"/>
            <a:ext cx="3827889" cy="21173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09" y="2482614"/>
            <a:ext cx="3870778" cy="21173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568" y="2482614"/>
            <a:ext cx="3111746" cy="211734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2996" y="4911634"/>
            <a:ext cx="3801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销售订单订单金额订单数量统计表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80150" y="4911634"/>
            <a:ext cx="163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库存资金汇总表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423225" y="4911634"/>
            <a:ext cx="192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付款结余汇总表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919" y="-42172"/>
            <a:ext cx="2549081" cy="14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6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04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7979" y="423335"/>
            <a:ext cx="712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系统管理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740" y="1190455"/>
            <a:ext cx="75835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六边形 16"/>
          <p:cNvSpPr/>
          <p:nvPr/>
        </p:nvSpPr>
        <p:spPr>
          <a:xfrm>
            <a:off x="931349" y="1978469"/>
            <a:ext cx="1261489" cy="914400"/>
          </a:xfrm>
          <a:prstGeom prst="hexagon">
            <a:avLst/>
          </a:prstGeom>
          <a:solidFill>
            <a:srgbClr val="317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sp>
        <p:nvSpPr>
          <p:cNvPr id="18" name="六边形 17"/>
          <p:cNvSpPr/>
          <p:nvPr/>
        </p:nvSpPr>
        <p:spPr>
          <a:xfrm>
            <a:off x="2425396" y="1978469"/>
            <a:ext cx="1261489" cy="914400"/>
          </a:xfrm>
          <a:prstGeom prst="hexagon">
            <a:avLst/>
          </a:prstGeom>
          <a:solidFill>
            <a:srgbClr val="317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六边形 18"/>
          <p:cNvSpPr/>
          <p:nvPr/>
        </p:nvSpPr>
        <p:spPr>
          <a:xfrm>
            <a:off x="3919443" y="1978469"/>
            <a:ext cx="1261489" cy="914400"/>
          </a:xfrm>
          <a:prstGeom prst="hexagon">
            <a:avLst/>
          </a:prstGeom>
          <a:solidFill>
            <a:srgbClr val="317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六边形 19"/>
          <p:cNvSpPr/>
          <p:nvPr/>
        </p:nvSpPr>
        <p:spPr>
          <a:xfrm>
            <a:off x="5413490" y="1978469"/>
            <a:ext cx="1261489" cy="914400"/>
          </a:xfrm>
          <a:prstGeom prst="hexagon">
            <a:avLst/>
          </a:prstGeom>
          <a:solidFill>
            <a:srgbClr val="317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35"/>
          <p:cNvSpPr txBox="1">
            <a:spLocks noChangeArrowheads="1"/>
          </p:cNvSpPr>
          <p:nvPr/>
        </p:nvSpPr>
        <p:spPr bwMode="auto">
          <a:xfrm>
            <a:off x="2476788" y="3739223"/>
            <a:ext cx="7792067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kern="3000" spc="3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支持多公司的集团化应用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用户的角色权限、功能权限、数据权限、仓库权限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字典设置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不同的公司设置不同的参数，不同的单号生成规则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审计日志管理，登录登出日志、操作日志、改密日志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六边形 21"/>
          <p:cNvSpPr/>
          <p:nvPr/>
        </p:nvSpPr>
        <p:spPr>
          <a:xfrm>
            <a:off x="6907537" y="1978469"/>
            <a:ext cx="1261489" cy="914400"/>
          </a:xfrm>
          <a:prstGeom prst="hexagon">
            <a:avLst/>
          </a:prstGeom>
          <a:solidFill>
            <a:srgbClr val="317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六边形 22"/>
          <p:cNvSpPr/>
          <p:nvPr/>
        </p:nvSpPr>
        <p:spPr>
          <a:xfrm>
            <a:off x="8401584" y="1978469"/>
            <a:ext cx="1261489" cy="914400"/>
          </a:xfrm>
          <a:prstGeom prst="hexagon">
            <a:avLst/>
          </a:prstGeom>
          <a:solidFill>
            <a:srgbClr val="317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六边形 23"/>
          <p:cNvSpPr/>
          <p:nvPr/>
        </p:nvSpPr>
        <p:spPr>
          <a:xfrm>
            <a:off x="9895633" y="1978469"/>
            <a:ext cx="1261489" cy="914400"/>
          </a:xfrm>
          <a:prstGeom prst="hexagon">
            <a:avLst/>
          </a:prstGeom>
          <a:solidFill>
            <a:srgbClr val="317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审计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919" y="-42172"/>
            <a:ext cx="2549081" cy="14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8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803740" y="1190455"/>
            <a:ext cx="75835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84628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679138" y="972410"/>
            <a:ext cx="69557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支持中国芯片国产化战略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助力中国梦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35200" y="4548320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上海融伊信息科技有限公司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33926" y="5210902"/>
            <a:ext cx="3558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www.rongyi-it.com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157" y="1781902"/>
            <a:ext cx="6858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70664" y="5842984"/>
            <a:ext cx="3558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雷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13636301636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（微信同）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156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04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7979" y="423335"/>
            <a:ext cx="712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集成电路行业痛点的专属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740" y="1190455"/>
            <a:ext cx="75835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35"/>
          <p:cNvSpPr txBox="1">
            <a:spLocks noChangeArrowheads="1"/>
          </p:cNvSpPr>
          <p:nvPr/>
        </p:nvSpPr>
        <p:spPr bwMode="auto">
          <a:xfrm>
            <a:off x="4859543" y="1882776"/>
            <a:ext cx="6838339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kern="3000" spc="3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产成品料号不确定、产品更新换代速度快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生产周期长、受上游厂商产能限制。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Wafer Lot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批次片号、芯片批号追溯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难。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生产全部外协，外协进度、交期无法及时掌握 。发料、收货频繁，外协工厂间频繁发料收货。委外收货直接影响下一道委外生产的进度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与上游委外工厂数据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对接难、造成信息不对称不及时。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出货单位不确定，按片、按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颗，按颗销售按片发货。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主要靠代理商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划片损耗、封装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不良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品、加工费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不确定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86" y="2564111"/>
            <a:ext cx="3946038" cy="252879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919" y="-42172"/>
            <a:ext cx="2549081" cy="14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4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04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7979" y="423335"/>
            <a:ext cx="712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应用价值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强化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外协生产过程管控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740" y="1190455"/>
            <a:ext cx="75835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2729549" y="3398294"/>
            <a:ext cx="1078172" cy="107817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核算</a:t>
            </a:r>
          </a:p>
        </p:txBody>
      </p:sp>
      <p:sp>
        <p:nvSpPr>
          <p:cNvPr id="3" name="六边形 2"/>
          <p:cNvSpPr/>
          <p:nvPr/>
        </p:nvSpPr>
        <p:spPr>
          <a:xfrm>
            <a:off x="1516557" y="3417853"/>
            <a:ext cx="1179658" cy="863100"/>
          </a:xfrm>
          <a:prstGeom prst="hex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测试管理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六边形 25"/>
          <p:cNvSpPr/>
          <p:nvPr/>
        </p:nvSpPr>
        <p:spPr>
          <a:xfrm>
            <a:off x="2709904" y="2449065"/>
            <a:ext cx="1097816" cy="863100"/>
          </a:xfrm>
          <a:prstGeom prst="hex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划片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六边形 26"/>
          <p:cNvSpPr/>
          <p:nvPr/>
        </p:nvSpPr>
        <p:spPr>
          <a:xfrm>
            <a:off x="3875955" y="3417853"/>
            <a:ext cx="1097816" cy="863100"/>
          </a:xfrm>
          <a:prstGeom prst="hex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六边形 27"/>
          <p:cNvSpPr/>
          <p:nvPr/>
        </p:nvSpPr>
        <p:spPr>
          <a:xfrm>
            <a:off x="2709903" y="4572543"/>
            <a:ext cx="1220643" cy="863100"/>
          </a:xfrm>
          <a:prstGeom prst="hex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测试管理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空心弧 6"/>
          <p:cNvSpPr/>
          <p:nvPr/>
        </p:nvSpPr>
        <p:spPr>
          <a:xfrm rot="19581657">
            <a:off x="1289091" y="1963968"/>
            <a:ext cx="2169466" cy="1215530"/>
          </a:xfrm>
          <a:prstGeom prst="blockArc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空心弧 28"/>
          <p:cNvSpPr/>
          <p:nvPr/>
        </p:nvSpPr>
        <p:spPr>
          <a:xfrm rot="2156091">
            <a:off x="3267891" y="2095969"/>
            <a:ext cx="2173294" cy="1118367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空心弧 29"/>
          <p:cNvSpPr/>
          <p:nvPr/>
        </p:nvSpPr>
        <p:spPr>
          <a:xfrm rot="6391620">
            <a:off x="3873190" y="3900947"/>
            <a:ext cx="2173294" cy="1118367"/>
          </a:xfrm>
          <a:prstGeom prst="blockArc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空心弧 30"/>
          <p:cNvSpPr/>
          <p:nvPr/>
        </p:nvSpPr>
        <p:spPr>
          <a:xfrm rot="10800000">
            <a:off x="2250527" y="5039624"/>
            <a:ext cx="2173294" cy="1118367"/>
          </a:xfrm>
          <a:prstGeom prst="blockArc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514818" y="1903791"/>
            <a:ext cx="500417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形成数据闭环，及时了解生产进度及在制品所在仓库和状态。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委外订单、物流、资金流全程可视化跟踪。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发了多少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原料还有多少没发，收了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多少货还有多少没收。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到了多少票还有多少没到，付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了多少加工费、还有多少没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付。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划片损耗、封装不良品等实际成本核算。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交期管理、交期提醒。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51393" y="3338685"/>
            <a:ext cx="1740644" cy="2173294"/>
            <a:chOff x="451393" y="3338685"/>
            <a:chExt cx="1740644" cy="2173294"/>
          </a:xfrm>
        </p:grpSpPr>
        <p:sp>
          <p:nvSpPr>
            <p:cNvPr id="32" name="空心弧 31"/>
            <p:cNvSpPr/>
            <p:nvPr/>
          </p:nvSpPr>
          <p:spPr>
            <a:xfrm rot="15042998">
              <a:off x="546207" y="3866148"/>
              <a:ext cx="2173294" cy="1118367"/>
            </a:xfrm>
            <a:prstGeom prst="blockArc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51393" y="4166736"/>
              <a:ext cx="833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1360645" y="1674655"/>
            <a:ext cx="83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料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4909507" y="1963387"/>
            <a:ext cx="83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收货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499589" y="4518086"/>
            <a:ext cx="83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到票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2974107" y="6329564"/>
            <a:ext cx="83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付款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919" y="-42172"/>
            <a:ext cx="2549081" cy="14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7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04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7979" y="423335"/>
            <a:ext cx="712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应用价值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 提高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整体运营效率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740" y="1190455"/>
            <a:ext cx="75835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38166" y="4963183"/>
            <a:ext cx="99064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与上游委外工厂数据对接：通过信息化的手段和对接模式，实现与委外工厂的数据同步，可实时掌握外协厂商的生产进度以及库存状况。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代理商平台：代理商通过平台实时在线协同作业，提高代理商的管理水平以及增加代理商粘性，提高整体运营效率。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059185" y="1759916"/>
            <a:ext cx="1475351" cy="3064144"/>
            <a:chOff x="2157779" y="2891137"/>
            <a:chExt cx="1410342" cy="2788854"/>
          </a:xfrm>
        </p:grpSpPr>
        <p:sp>
          <p:nvSpPr>
            <p:cNvPr id="22" name="矩形 21"/>
            <p:cNvSpPr/>
            <p:nvPr/>
          </p:nvSpPr>
          <p:spPr>
            <a:xfrm>
              <a:off x="2157984" y="2914907"/>
              <a:ext cx="1341120" cy="276508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157779" y="2891137"/>
              <a:ext cx="1341324" cy="1004115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融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伊</a:t>
              </a:r>
              <a:endPara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外协厂数据交互平台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397689" y="3943770"/>
              <a:ext cx="1170432" cy="13542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FTP</a:t>
              </a:r>
            </a:p>
            <a:p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Mail</a:t>
              </a:r>
            </a:p>
            <a:p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Txt</a:t>
              </a:r>
            </a:p>
            <a:p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CSV</a:t>
              </a:r>
            </a:p>
            <a:p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EXCE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2" name="椭圆 61"/>
          <p:cNvSpPr/>
          <p:nvPr/>
        </p:nvSpPr>
        <p:spPr>
          <a:xfrm>
            <a:off x="7308190" y="2732642"/>
            <a:ext cx="1260955" cy="12609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融伊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</a:p>
        </p:txBody>
      </p:sp>
      <p:sp>
        <p:nvSpPr>
          <p:cNvPr id="63" name="椭圆 62"/>
          <p:cNvSpPr/>
          <p:nvPr/>
        </p:nvSpPr>
        <p:spPr>
          <a:xfrm>
            <a:off x="9307833" y="2732642"/>
            <a:ext cx="1260955" cy="12609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融伊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代理商平台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左右箭头 79"/>
          <p:cNvSpPr/>
          <p:nvPr/>
        </p:nvSpPr>
        <p:spPr>
          <a:xfrm>
            <a:off x="8554117" y="3243287"/>
            <a:ext cx="693359" cy="298965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左右箭头 80"/>
          <p:cNvSpPr/>
          <p:nvPr/>
        </p:nvSpPr>
        <p:spPr>
          <a:xfrm>
            <a:off x="6524252" y="3243287"/>
            <a:ext cx="693359" cy="298965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左右箭头 81"/>
          <p:cNvSpPr/>
          <p:nvPr/>
        </p:nvSpPr>
        <p:spPr>
          <a:xfrm>
            <a:off x="4139624" y="3255513"/>
            <a:ext cx="693359" cy="298965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1479478" y="1713689"/>
            <a:ext cx="2662982" cy="3158930"/>
            <a:chOff x="144266" y="2615982"/>
            <a:chExt cx="2662982" cy="3158930"/>
          </a:xfrm>
        </p:grpSpPr>
        <p:grpSp>
          <p:nvGrpSpPr>
            <p:cNvPr id="75" name="组合 74"/>
            <p:cNvGrpSpPr/>
            <p:nvPr/>
          </p:nvGrpSpPr>
          <p:grpSpPr>
            <a:xfrm>
              <a:off x="1138225" y="2646829"/>
              <a:ext cx="1422952" cy="536155"/>
              <a:chOff x="1186993" y="2646829"/>
              <a:chExt cx="1422952" cy="536155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1186993" y="2646829"/>
                <a:ext cx="536155" cy="536155"/>
                <a:chOff x="866218" y="2706624"/>
                <a:chExt cx="536155" cy="536155"/>
              </a:xfrm>
            </p:grpSpPr>
            <p:sp>
              <p:nvSpPr>
                <p:cNvPr id="19" name="椭圆 18"/>
                <p:cNvSpPr/>
                <p:nvPr/>
              </p:nvSpPr>
              <p:spPr>
                <a:xfrm>
                  <a:off x="866218" y="2706624"/>
                  <a:ext cx="536155" cy="53615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20" name="图片 1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76415" y="2781007"/>
                  <a:ext cx="340145" cy="340145"/>
                </a:xfrm>
                <a:prstGeom prst="rect">
                  <a:avLst/>
                </a:prstGeom>
              </p:spPr>
            </p:pic>
          </p:grpSp>
          <p:sp>
            <p:nvSpPr>
              <p:cNvPr id="65" name="文本框 64"/>
              <p:cNvSpPr txBox="1"/>
              <p:nvPr/>
            </p:nvSpPr>
            <p:spPr>
              <a:xfrm>
                <a:off x="1732782" y="2744833"/>
                <a:ext cx="877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晶</a:t>
                </a:r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圆厂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1138225" y="3294811"/>
              <a:ext cx="1669023" cy="536155"/>
              <a:chOff x="1186993" y="3274919"/>
              <a:chExt cx="1669023" cy="536155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1186993" y="3274919"/>
                <a:ext cx="536155" cy="536155"/>
                <a:chOff x="866218" y="2706624"/>
                <a:chExt cx="536155" cy="536155"/>
              </a:xfrm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866218" y="2706624"/>
                  <a:ext cx="536155" cy="53615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52" name="图片 5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76415" y="2781007"/>
                  <a:ext cx="340145" cy="340145"/>
                </a:xfrm>
                <a:prstGeom prst="rect">
                  <a:avLst/>
                </a:prstGeom>
              </p:spPr>
            </p:pic>
          </p:grpSp>
          <p:sp>
            <p:nvSpPr>
              <p:cNvPr id="66" name="文本框 65"/>
              <p:cNvSpPr txBox="1"/>
              <p:nvPr/>
            </p:nvSpPr>
            <p:spPr>
              <a:xfrm>
                <a:off x="1732782" y="3372721"/>
                <a:ext cx="1123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CP</a:t>
                </a:r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测试厂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1138225" y="3942793"/>
              <a:ext cx="1669023" cy="536155"/>
              <a:chOff x="1186993" y="4000545"/>
              <a:chExt cx="1669023" cy="536155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1186993" y="4000545"/>
                <a:ext cx="536155" cy="536155"/>
                <a:chOff x="866218" y="2706624"/>
                <a:chExt cx="536155" cy="536155"/>
              </a:xfrm>
            </p:grpSpPr>
            <p:sp>
              <p:nvSpPr>
                <p:cNvPr id="54" name="椭圆 53"/>
                <p:cNvSpPr/>
                <p:nvPr/>
              </p:nvSpPr>
              <p:spPr>
                <a:xfrm>
                  <a:off x="866218" y="2706624"/>
                  <a:ext cx="536155" cy="53615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55" name="图片 5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76415" y="2781007"/>
                  <a:ext cx="340145" cy="340145"/>
                </a:xfrm>
                <a:prstGeom prst="rect">
                  <a:avLst/>
                </a:prstGeom>
              </p:spPr>
            </p:pic>
          </p:grpSp>
          <p:sp>
            <p:nvSpPr>
              <p:cNvPr id="67" name="文本框 66"/>
              <p:cNvSpPr txBox="1"/>
              <p:nvPr/>
            </p:nvSpPr>
            <p:spPr>
              <a:xfrm>
                <a:off x="1732782" y="4098145"/>
                <a:ext cx="1123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划片</a:t>
                </a:r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厂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1138225" y="4590775"/>
              <a:ext cx="1669023" cy="536155"/>
              <a:chOff x="1186993" y="4726282"/>
              <a:chExt cx="1669023" cy="536155"/>
            </a:xfrm>
          </p:grpSpPr>
          <p:grpSp>
            <p:nvGrpSpPr>
              <p:cNvPr id="56" name="组合 55"/>
              <p:cNvGrpSpPr/>
              <p:nvPr/>
            </p:nvGrpSpPr>
            <p:grpSpPr>
              <a:xfrm>
                <a:off x="1186993" y="4726282"/>
                <a:ext cx="536155" cy="536155"/>
                <a:chOff x="866218" y="2706624"/>
                <a:chExt cx="536155" cy="536155"/>
              </a:xfrm>
            </p:grpSpPr>
            <p:sp>
              <p:nvSpPr>
                <p:cNvPr id="57" name="椭圆 56"/>
                <p:cNvSpPr/>
                <p:nvPr/>
              </p:nvSpPr>
              <p:spPr>
                <a:xfrm>
                  <a:off x="866218" y="2706624"/>
                  <a:ext cx="536155" cy="53615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58" name="图片 5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76415" y="2781007"/>
                  <a:ext cx="340145" cy="340145"/>
                </a:xfrm>
                <a:prstGeom prst="rect">
                  <a:avLst/>
                </a:prstGeom>
              </p:spPr>
            </p:pic>
          </p:grpSp>
          <p:sp>
            <p:nvSpPr>
              <p:cNvPr id="68" name="文本框 67"/>
              <p:cNvSpPr txBox="1"/>
              <p:nvPr/>
            </p:nvSpPr>
            <p:spPr>
              <a:xfrm>
                <a:off x="1732782" y="4825049"/>
                <a:ext cx="1123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封装</a:t>
                </a:r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厂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138225" y="5238757"/>
              <a:ext cx="1669023" cy="536155"/>
              <a:chOff x="1186993" y="5421637"/>
              <a:chExt cx="1669023" cy="536155"/>
            </a:xfrm>
          </p:grpSpPr>
          <p:grpSp>
            <p:nvGrpSpPr>
              <p:cNvPr id="59" name="组合 58"/>
              <p:cNvGrpSpPr/>
              <p:nvPr/>
            </p:nvGrpSpPr>
            <p:grpSpPr>
              <a:xfrm>
                <a:off x="1186993" y="5421637"/>
                <a:ext cx="536155" cy="536155"/>
                <a:chOff x="866218" y="2706624"/>
                <a:chExt cx="536155" cy="536155"/>
              </a:xfrm>
            </p:grpSpPr>
            <p:sp>
              <p:nvSpPr>
                <p:cNvPr id="60" name="椭圆 59"/>
                <p:cNvSpPr/>
                <p:nvPr/>
              </p:nvSpPr>
              <p:spPr>
                <a:xfrm>
                  <a:off x="866218" y="2706624"/>
                  <a:ext cx="536155" cy="53615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61" name="图片 6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76415" y="2781007"/>
                  <a:ext cx="340145" cy="340145"/>
                </a:xfrm>
                <a:prstGeom prst="rect">
                  <a:avLst/>
                </a:prstGeom>
              </p:spPr>
            </p:pic>
          </p:grpSp>
          <p:sp>
            <p:nvSpPr>
              <p:cNvPr id="69" name="文本框 68"/>
              <p:cNvSpPr txBox="1"/>
              <p:nvPr/>
            </p:nvSpPr>
            <p:spPr>
              <a:xfrm>
                <a:off x="1732782" y="5526089"/>
                <a:ext cx="1123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IC</a:t>
                </a:r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测试厂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144266" y="2615982"/>
              <a:ext cx="877163" cy="918315"/>
              <a:chOff x="144266" y="2640366"/>
              <a:chExt cx="877163" cy="918315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196009" y="2640366"/>
                <a:ext cx="536155" cy="536155"/>
                <a:chOff x="866218" y="2706624"/>
                <a:chExt cx="536155" cy="536155"/>
              </a:xfrm>
            </p:grpSpPr>
            <p:sp>
              <p:nvSpPr>
                <p:cNvPr id="71" name="椭圆 70"/>
                <p:cNvSpPr/>
                <p:nvPr/>
              </p:nvSpPr>
              <p:spPr>
                <a:xfrm>
                  <a:off x="866218" y="2706624"/>
                  <a:ext cx="536155" cy="53615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72" name="图片 7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76415" y="2781007"/>
                  <a:ext cx="340145" cy="340145"/>
                </a:xfrm>
                <a:prstGeom prst="rect">
                  <a:avLst/>
                </a:prstGeom>
              </p:spPr>
            </p:pic>
          </p:grpSp>
          <p:sp>
            <p:nvSpPr>
              <p:cNvPr id="73" name="文本框 72"/>
              <p:cNvSpPr txBox="1"/>
              <p:nvPr/>
            </p:nvSpPr>
            <p:spPr>
              <a:xfrm>
                <a:off x="144266" y="3250904"/>
                <a:ext cx="877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光罩</a:t>
                </a:r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厂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3" name="左右箭头 82"/>
            <p:cNvSpPr/>
            <p:nvPr/>
          </p:nvSpPr>
          <p:spPr>
            <a:xfrm>
              <a:off x="778436" y="2809428"/>
              <a:ext cx="323458" cy="150157"/>
            </a:xfrm>
            <a:prstGeom prst="left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5" name="图片 8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919" y="-42172"/>
            <a:ext cx="2549081" cy="14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0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椭圆 77"/>
          <p:cNvSpPr/>
          <p:nvPr/>
        </p:nvSpPr>
        <p:spPr>
          <a:xfrm>
            <a:off x="2201874" y="2996068"/>
            <a:ext cx="1895919" cy="1895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融伊一体化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04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7979" y="423335"/>
            <a:ext cx="712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应用价值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一体化解决方案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740" y="1190455"/>
            <a:ext cx="75835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130590" y="1819450"/>
            <a:ext cx="580783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设计行业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，专为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设计行业定制的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工作流、审批流与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系统紧密集成。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与外协工厂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对接实时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掌握外协厂商的生产进度以及库存状况。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与代理商实时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在线协同作业，提高代理商的管理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水平提高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整体运营效率。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授权认证开放接口，可以与任何系统轻松对接。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基于微信公众号的应用开发，如小程序、微商城等，共享基础数据。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应式官网、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CMS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内容发布系统，兼容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、微信公众号。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782756" y="1785912"/>
            <a:ext cx="1170157" cy="959122"/>
            <a:chOff x="1877687" y="2427375"/>
            <a:chExt cx="1170157" cy="959122"/>
          </a:xfrm>
        </p:grpSpPr>
        <p:grpSp>
          <p:nvGrpSpPr>
            <p:cNvPr id="18" name="组合 17"/>
            <p:cNvGrpSpPr/>
            <p:nvPr/>
          </p:nvGrpSpPr>
          <p:grpSpPr>
            <a:xfrm>
              <a:off x="2123147" y="2427375"/>
              <a:ext cx="616196" cy="616196"/>
              <a:chOff x="1316736" y="1903791"/>
              <a:chExt cx="938784" cy="938784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316736" y="1903791"/>
                <a:ext cx="938784" cy="9387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4752" y="2054530"/>
                <a:ext cx="686423" cy="686423"/>
              </a:xfrm>
              <a:prstGeom prst="rect">
                <a:avLst/>
              </a:prstGeom>
            </p:spPr>
          </p:pic>
        </p:grpSp>
        <p:sp>
          <p:nvSpPr>
            <p:cNvPr id="64" name="文本框 63"/>
            <p:cNvSpPr txBox="1"/>
            <p:nvPr/>
          </p:nvSpPr>
          <p:spPr>
            <a:xfrm>
              <a:off x="1877687" y="3078720"/>
              <a:ext cx="1170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IC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</a:t>
              </a: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ERP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818364" y="1873994"/>
            <a:ext cx="1278094" cy="981391"/>
            <a:chOff x="3613603" y="2535773"/>
            <a:chExt cx="1278094" cy="981391"/>
          </a:xfrm>
        </p:grpSpPr>
        <p:grpSp>
          <p:nvGrpSpPr>
            <p:cNvPr id="55" name="组合 54"/>
            <p:cNvGrpSpPr/>
            <p:nvPr/>
          </p:nvGrpSpPr>
          <p:grpSpPr>
            <a:xfrm>
              <a:off x="3947963" y="2535773"/>
              <a:ext cx="616196" cy="616196"/>
              <a:chOff x="3280033" y="2305030"/>
              <a:chExt cx="938784" cy="938784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3280033" y="2305030"/>
                <a:ext cx="938784" cy="9387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6622" y="2481222"/>
                <a:ext cx="595214" cy="595214"/>
              </a:xfrm>
              <a:prstGeom prst="rect">
                <a:avLst/>
              </a:prstGeom>
            </p:spPr>
          </p:pic>
        </p:grpSp>
        <p:sp>
          <p:nvSpPr>
            <p:cNvPr id="66" name="文本框 65"/>
            <p:cNvSpPr txBox="1"/>
            <p:nvPr/>
          </p:nvSpPr>
          <p:spPr>
            <a:xfrm>
              <a:off x="3613603" y="3209387"/>
              <a:ext cx="12780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工作流审批流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812271" y="3163483"/>
            <a:ext cx="1187448" cy="1212294"/>
            <a:chOff x="4375137" y="3819700"/>
            <a:chExt cx="1187448" cy="1212294"/>
          </a:xfrm>
        </p:grpSpPr>
        <p:grpSp>
          <p:nvGrpSpPr>
            <p:cNvPr id="57" name="组合 56"/>
            <p:cNvGrpSpPr/>
            <p:nvPr/>
          </p:nvGrpSpPr>
          <p:grpSpPr>
            <a:xfrm>
              <a:off x="4600978" y="3819700"/>
              <a:ext cx="616196" cy="616196"/>
              <a:chOff x="4431468" y="3988915"/>
              <a:chExt cx="938784" cy="938784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4431468" y="3988915"/>
                <a:ext cx="938784" cy="938784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003">
                <a:schemeClr val="dk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6" name="图片 5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1489" y="4164317"/>
                <a:ext cx="554314" cy="554314"/>
              </a:xfrm>
              <a:prstGeom prst="rect">
                <a:avLst/>
              </a:prstGeom>
            </p:spPr>
          </p:pic>
        </p:grpSp>
        <p:sp>
          <p:nvSpPr>
            <p:cNvPr id="68" name="文本框 67"/>
            <p:cNvSpPr txBox="1"/>
            <p:nvPr/>
          </p:nvSpPr>
          <p:spPr>
            <a:xfrm>
              <a:off x="4375137" y="4508774"/>
              <a:ext cx="11874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外协厂数据</a:t>
              </a:r>
              <a:endPara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交互平台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4262069" y="4695618"/>
            <a:ext cx="1082348" cy="972556"/>
            <a:chOff x="3755123" y="5109960"/>
            <a:chExt cx="1082348" cy="972556"/>
          </a:xfrm>
        </p:grpSpPr>
        <p:grpSp>
          <p:nvGrpSpPr>
            <p:cNvPr id="59" name="组合 58"/>
            <p:cNvGrpSpPr/>
            <p:nvPr/>
          </p:nvGrpSpPr>
          <p:grpSpPr>
            <a:xfrm>
              <a:off x="3937579" y="5109960"/>
              <a:ext cx="616196" cy="616196"/>
              <a:chOff x="4178675" y="4908543"/>
              <a:chExt cx="938784" cy="938784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4178675" y="4908543"/>
                <a:ext cx="938784" cy="938784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8" name="图片 5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7280" y="5101327"/>
                <a:ext cx="553216" cy="553216"/>
              </a:xfrm>
              <a:prstGeom prst="rect">
                <a:avLst/>
              </a:prstGeom>
            </p:spPr>
          </p:pic>
        </p:grpSp>
        <p:sp>
          <p:nvSpPr>
            <p:cNvPr id="70" name="文本框 69"/>
            <p:cNvSpPr txBox="1"/>
            <p:nvPr/>
          </p:nvSpPr>
          <p:spPr>
            <a:xfrm>
              <a:off x="3755123" y="5774739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代理商平台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2328225" y="5136198"/>
            <a:ext cx="1346844" cy="1224016"/>
            <a:chOff x="2178449" y="5236499"/>
            <a:chExt cx="1346844" cy="1224016"/>
          </a:xfrm>
        </p:grpSpPr>
        <p:grpSp>
          <p:nvGrpSpPr>
            <p:cNvPr id="61" name="组合 60"/>
            <p:cNvGrpSpPr/>
            <p:nvPr/>
          </p:nvGrpSpPr>
          <p:grpSpPr>
            <a:xfrm>
              <a:off x="2518430" y="5236499"/>
              <a:ext cx="616196" cy="616196"/>
              <a:chOff x="2269623" y="5250080"/>
              <a:chExt cx="938784" cy="938784"/>
            </a:xfrm>
          </p:grpSpPr>
          <p:sp>
            <p:nvSpPr>
              <p:cNvPr id="51" name="椭圆 50"/>
              <p:cNvSpPr/>
              <p:nvPr/>
            </p:nvSpPr>
            <p:spPr>
              <a:xfrm>
                <a:off x="2269623" y="5250080"/>
                <a:ext cx="938784" cy="938784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0" name="图片 5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7615" y="5464703"/>
                <a:ext cx="521569" cy="521569"/>
              </a:xfrm>
              <a:prstGeom prst="rect">
                <a:avLst/>
              </a:prstGeom>
            </p:spPr>
          </p:pic>
        </p:grpSp>
        <p:sp>
          <p:nvSpPr>
            <p:cNvPr id="71" name="文本框 70"/>
            <p:cNvSpPr txBox="1"/>
            <p:nvPr/>
          </p:nvSpPr>
          <p:spPr>
            <a:xfrm>
              <a:off x="2178449" y="5937295"/>
              <a:ext cx="1346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开放接口</a:t>
              </a:r>
              <a:endPara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4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OpenAPI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770801" y="4527812"/>
            <a:ext cx="1082348" cy="964919"/>
            <a:chOff x="865137" y="4634377"/>
            <a:chExt cx="1082348" cy="964919"/>
          </a:xfrm>
        </p:grpSpPr>
        <p:grpSp>
          <p:nvGrpSpPr>
            <p:cNvPr id="22" name="组合 21"/>
            <p:cNvGrpSpPr/>
            <p:nvPr/>
          </p:nvGrpSpPr>
          <p:grpSpPr>
            <a:xfrm>
              <a:off x="1099281" y="4634377"/>
              <a:ext cx="616196" cy="616196"/>
              <a:chOff x="1626490" y="4327433"/>
              <a:chExt cx="938784" cy="938784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1626490" y="4327433"/>
                <a:ext cx="938784" cy="938784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0033" y="4458964"/>
                <a:ext cx="628444" cy="628444"/>
              </a:xfrm>
              <a:prstGeom prst="rect">
                <a:avLst/>
              </a:prstGeom>
            </p:spPr>
          </p:pic>
        </p:grpSp>
        <p:sp>
          <p:nvSpPr>
            <p:cNvPr id="72" name="文本框 71"/>
            <p:cNvSpPr txBox="1"/>
            <p:nvPr/>
          </p:nvSpPr>
          <p:spPr>
            <a:xfrm>
              <a:off x="865137" y="5291519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公众号应用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382781" y="2855385"/>
            <a:ext cx="1308371" cy="1101303"/>
            <a:chOff x="510952" y="3326264"/>
            <a:chExt cx="1308371" cy="1101303"/>
          </a:xfrm>
        </p:grpSpPr>
        <p:grpSp>
          <p:nvGrpSpPr>
            <p:cNvPr id="20" name="组合 19"/>
            <p:cNvGrpSpPr/>
            <p:nvPr/>
          </p:nvGrpSpPr>
          <p:grpSpPr>
            <a:xfrm>
              <a:off x="874819" y="3326264"/>
              <a:ext cx="616196" cy="616196"/>
              <a:chOff x="918071" y="3350308"/>
              <a:chExt cx="938784" cy="938784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918071" y="3350308"/>
                <a:ext cx="938784" cy="938784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7781" y="3464519"/>
                <a:ext cx="703484" cy="703484"/>
              </a:xfrm>
              <a:prstGeom prst="rect">
                <a:avLst/>
              </a:prstGeom>
            </p:spPr>
          </p:pic>
        </p:grpSp>
        <p:sp>
          <p:nvSpPr>
            <p:cNvPr id="73" name="文本框 72"/>
            <p:cNvSpPr txBox="1"/>
            <p:nvPr/>
          </p:nvSpPr>
          <p:spPr>
            <a:xfrm>
              <a:off x="510952" y="3904347"/>
              <a:ext cx="13083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官网</a:t>
              </a:r>
              <a:endPara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CMS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内容发布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919" y="-42172"/>
            <a:ext cx="2549081" cy="14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8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04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7979" y="423335"/>
            <a:ext cx="712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我们的优势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 全方位的保障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740" y="1190455"/>
            <a:ext cx="75835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228738" y="6176564"/>
            <a:ext cx="709682" cy="369332"/>
            <a:chOff x="10017458" y="6117189"/>
            <a:chExt cx="709682" cy="369332"/>
          </a:xfrm>
        </p:grpSpPr>
        <p:sp>
          <p:nvSpPr>
            <p:cNvPr id="8" name="矩形 7"/>
            <p:cNvSpPr/>
            <p:nvPr/>
          </p:nvSpPr>
          <p:spPr>
            <a:xfrm flipV="1">
              <a:off x="10017458" y="6250676"/>
              <a:ext cx="191068" cy="1722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flipV="1">
              <a:off x="10210798" y="6378281"/>
              <a:ext cx="516342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294883" y="6117189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3E79B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05</a:t>
              </a:r>
              <a:endParaRPr lang="zh-CN" altLang="en-US" dirty="0">
                <a:solidFill>
                  <a:srgbClr val="3E79BC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919" y="-42172"/>
            <a:ext cx="2549081" cy="1438054"/>
          </a:xfrm>
          <a:prstGeom prst="rect">
            <a:avLst/>
          </a:prstGeom>
        </p:spPr>
      </p:pic>
      <p:sp>
        <p:nvSpPr>
          <p:cNvPr id="18" name="任意多边形 17"/>
          <p:cNvSpPr/>
          <p:nvPr/>
        </p:nvSpPr>
        <p:spPr>
          <a:xfrm rot="5400000">
            <a:off x="3143895" y="2286817"/>
            <a:ext cx="1872947" cy="1872948"/>
          </a:xfrm>
          <a:custGeom>
            <a:avLst/>
            <a:gdLst>
              <a:gd name="connsiteX0" fmla="*/ 3150973 w 3150973"/>
              <a:gd name="connsiteY0" fmla="*/ 0 h 3150973"/>
              <a:gd name="connsiteX1" fmla="*/ 3150973 w 3150973"/>
              <a:gd name="connsiteY1" fmla="*/ 3150973 h 3150973"/>
              <a:gd name="connsiteX2" fmla="*/ 0 w 3150973"/>
              <a:gd name="connsiteY2" fmla="*/ 3150973 h 3150973"/>
              <a:gd name="connsiteX3" fmla="*/ 3150973 w 3150973"/>
              <a:gd name="connsiteY3" fmla="*/ 0 h 315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0973" h="3150973">
                <a:moveTo>
                  <a:pt x="3150973" y="0"/>
                </a:moveTo>
                <a:lnTo>
                  <a:pt x="3150973" y="3150973"/>
                </a:lnTo>
                <a:lnTo>
                  <a:pt x="0" y="3150973"/>
                </a:lnTo>
                <a:cubicBezTo>
                  <a:pt x="0" y="1410739"/>
                  <a:pt x="1410739" y="0"/>
                  <a:pt x="3150973" y="0"/>
                </a:cubicBez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 rot="16200000">
            <a:off x="1058111" y="4333714"/>
            <a:ext cx="1872947" cy="1872948"/>
          </a:xfrm>
          <a:custGeom>
            <a:avLst/>
            <a:gdLst>
              <a:gd name="connsiteX0" fmla="*/ 3150973 w 3150973"/>
              <a:gd name="connsiteY0" fmla="*/ 0 h 3150973"/>
              <a:gd name="connsiteX1" fmla="*/ 3150973 w 3150973"/>
              <a:gd name="connsiteY1" fmla="*/ 3150973 h 3150973"/>
              <a:gd name="connsiteX2" fmla="*/ 0 w 3150973"/>
              <a:gd name="connsiteY2" fmla="*/ 3150973 h 3150973"/>
              <a:gd name="connsiteX3" fmla="*/ 3150973 w 3150973"/>
              <a:gd name="connsiteY3" fmla="*/ 0 h 315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0973" h="3150973">
                <a:moveTo>
                  <a:pt x="3150973" y="0"/>
                </a:moveTo>
                <a:lnTo>
                  <a:pt x="3150973" y="3150973"/>
                </a:lnTo>
                <a:lnTo>
                  <a:pt x="0" y="3150973"/>
                </a:lnTo>
                <a:cubicBezTo>
                  <a:pt x="0" y="1410739"/>
                  <a:pt x="1410739" y="0"/>
                  <a:pt x="3150973" y="0"/>
                </a:cubicBez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1058110" y="2286817"/>
            <a:ext cx="1872948" cy="1872947"/>
          </a:xfrm>
          <a:custGeom>
            <a:avLst/>
            <a:gdLst>
              <a:gd name="connsiteX0" fmla="*/ 3150973 w 3150973"/>
              <a:gd name="connsiteY0" fmla="*/ 0 h 3150973"/>
              <a:gd name="connsiteX1" fmla="*/ 3150973 w 3150973"/>
              <a:gd name="connsiteY1" fmla="*/ 3150973 h 3150973"/>
              <a:gd name="connsiteX2" fmla="*/ 0 w 3150973"/>
              <a:gd name="connsiteY2" fmla="*/ 3150973 h 3150973"/>
              <a:gd name="connsiteX3" fmla="*/ 3150973 w 3150973"/>
              <a:gd name="connsiteY3" fmla="*/ 0 h 315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0973" h="3150973">
                <a:moveTo>
                  <a:pt x="3150973" y="0"/>
                </a:moveTo>
                <a:lnTo>
                  <a:pt x="3150973" y="3150973"/>
                </a:lnTo>
                <a:lnTo>
                  <a:pt x="0" y="3150973"/>
                </a:lnTo>
                <a:cubicBezTo>
                  <a:pt x="0" y="1410739"/>
                  <a:pt x="1410739" y="0"/>
                  <a:pt x="3150973" y="0"/>
                </a:cubicBezTo>
                <a:close/>
              </a:path>
            </a:pathLst>
          </a:cu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10800000">
            <a:off x="3143895" y="4333714"/>
            <a:ext cx="1872948" cy="1872947"/>
          </a:xfrm>
          <a:custGeom>
            <a:avLst/>
            <a:gdLst>
              <a:gd name="connsiteX0" fmla="*/ 3150973 w 3150973"/>
              <a:gd name="connsiteY0" fmla="*/ 0 h 3150973"/>
              <a:gd name="connsiteX1" fmla="*/ 3150973 w 3150973"/>
              <a:gd name="connsiteY1" fmla="*/ 3150973 h 3150973"/>
              <a:gd name="connsiteX2" fmla="*/ 0 w 3150973"/>
              <a:gd name="connsiteY2" fmla="*/ 3150973 h 3150973"/>
              <a:gd name="connsiteX3" fmla="*/ 3150973 w 3150973"/>
              <a:gd name="connsiteY3" fmla="*/ 0 h 315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0973" h="3150973">
                <a:moveTo>
                  <a:pt x="3150973" y="0"/>
                </a:moveTo>
                <a:lnTo>
                  <a:pt x="3150973" y="3150973"/>
                </a:lnTo>
                <a:lnTo>
                  <a:pt x="0" y="3150973"/>
                </a:lnTo>
                <a:cubicBezTo>
                  <a:pt x="0" y="1410739"/>
                  <a:pt x="1410739" y="0"/>
                  <a:pt x="3150973" y="0"/>
                </a:cubicBez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984370" y="3213076"/>
            <a:ext cx="2041720" cy="20417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全方位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的保障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671795" y="2900501"/>
            <a:ext cx="625150" cy="625150"/>
          </a:xfrm>
          <a:prstGeom prst="ellipse">
            <a:avLst/>
          </a:prstGeom>
          <a:solidFill>
            <a:srgbClr val="317ABD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857318" y="2900501"/>
            <a:ext cx="625150" cy="625150"/>
          </a:xfrm>
          <a:prstGeom prst="ellipse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857318" y="4985361"/>
            <a:ext cx="625150" cy="625150"/>
          </a:xfrm>
          <a:prstGeom prst="ellipse">
            <a:avLst/>
          </a:prstGeom>
          <a:solidFill>
            <a:srgbClr val="00B0F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671795" y="4985361"/>
            <a:ext cx="625150" cy="62515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316553" y="1988744"/>
            <a:ext cx="625150" cy="625150"/>
          </a:xfrm>
          <a:prstGeom prst="ellipse">
            <a:avLst/>
          </a:prstGeom>
          <a:solidFill>
            <a:srgbClr val="317ABD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316553" y="3175415"/>
            <a:ext cx="625150" cy="625150"/>
          </a:xfrm>
          <a:prstGeom prst="ellipse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5316553" y="4362086"/>
            <a:ext cx="625150" cy="625150"/>
          </a:xfrm>
          <a:prstGeom prst="ellipse">
            <a:avLst/>
          </a:prstGeom>
          <a:solidFill>
            <a:srgbClr val="00B0F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316553" y="5548758"/>
            <a:ext cx="625150" cy="62515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033405" y="1819846"/>
            <a:ext cx="4870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行业管理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专家的智慧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数十位半导体行业管理专家的智慧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033405" y="3034821"/>
            <a:ext cx="4612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咨询团队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行业智慧、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经验共同为您定制方案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033405" y="4208852"/>
            <a:ext cx="4612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实施团队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人均十年以上的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实施经验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033405" y="5410179"/>
            <a:ext cx="558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一对一全程服务，全生命周期无缝对接专业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190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04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7979" y="423335"/>
            <a:ext cx="712167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符合国家三级等保要求 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 API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740" y="1190455"/>
            <a:ext cx="75835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228738" y="6176564"/>
            <a:ext cx="709682" cy="369332"/>
            <a:chOff x="10017458" y="6117189"/>
            <a:chExt cx="709682" cy="369332"/>
          </a:xfrm>
        </p:grpSpPr>
        <p:sp>
          <p:nvSpPr>
            <p:cNvPr id="8" name="矩形 7"/>
            <p:cNvSpPr/>
            <p:nvPr/>
          </p:nvSpPr>
          <p:spPr>
            <a:xfrm flipV="1">
              <a:off x="10017458" y="6250676"/>
              <a:ext cx="191068" cy="1722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flipV="1">
              <a:off x="10210798" y="6378281"/>
              <a:ext cx="516342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294883" y="6117189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3E79B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10</a:t>
              </a:r>
              <a:endParaRPr lang="zh-CN" altLang="en-US" dirty="0">
                <a:solidFill>
                  <a:srgbClr val="3E79BC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63" y="460046"/>
            <a:ext cx="362116" cy="36211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372061" y="2065044"/>
            <a:ext cx="4335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</a:t>
            </a:r>
            <a:r>
              <a:rPr lang="en-US" altLang="zh-CN" b="1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b="1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b="1" i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授权认证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，对接三方系统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597" y="3159184"/>
            <a:ext cx="2198752" cy="80291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2844" y="4291054"/>
            <a:ext cx="1640846" cy="8720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979" y="1995612"/>
            <a:ext cx="6171429" cy="418095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919" y="-42172"/>
            <a:ext cx="2549081" cy="143805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2443" y="5490850"/>
            <a:ext cx="1380952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2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FF66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6111</TotalTime>
  <Words>3118</Words>
  <Application>Microsoft Office PowerPoint</Application>
  <PresentationFormat>宽屏</PresentationFormat>
  <Paragraphs>491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华文行楷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54017457@qq.com</dc:creator>
  <cp:lastModifiedBy>gary</cp:lastModifiedBy>
  <cp:revision>335</cp:revision>
  <dcterms:created xsi:type="dcterms:W3CDTF">2020-10-10T00:32:06Z</dcterms:created>
  <dcterms:modified xsi:type="dcterms:W3CDTF">2020-12-06T03:38:31Z</dcterms:modified>
</cp:coreProperties>
</file>