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6" r:id="rId6"/>
    <p:sldId id="262" r:id="rId7"/>
    <p:sldId id="268" r:id="rId8"/>
    <p:sldId id="267" r:id="rId9"/>
    <p:sldId id="264" r:id="rId10"/>
    <p:sldId id="265"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12:59:42.133"/>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12:59:47.271"/>
    </inkml:context>
    <inkml:brush xml:id="br0">
      <inkml:brushProperty name="width" value="0.035" units="cm"/>
      <inkml:brushProperty name="height" value="0.035" units="cm"/>
      <inkml:brushProperty name="color" value="#E71224"/>
    </inkml:brush>
  </inkml:definitions>
  <inkml:trace contextRef="#ctx0" brushRef="#br0">28 20 24575,'-1'21'0,"0"-15"0,1 0 0,0 0 0,0 1 0,0-1 0,1 0 0,0 0 0,0 0 0,2 6 0,-3-12 0,0 1 0,0-1 0,0 0 0,0 0 0,1 1 0,-1-1 0,0 0 0,0 0 0,0 0 0,0 1 0,0-1 0,0 0 0,1 0 0,-1 0 0,0 0 0,0 1 0,0-1 0,0 0 0,1 0 0,-1 0 0,0 0 0,0 0 0,0 0 0,1 1 0,-1-1 0,0 0 0,0 0 0,1 0 0,-1 0 0,0 0 0,0 0 0,0 0 0,1 0 0,-1 0 0,0 0 0,0 0 0,1 0 0,-1 0 0,0 0 0,0-1 0,9-8 0,2-15 0,-9 19 0,-1 1 0,0-1 0,0 1 0,-1-1 0,1 1 0,-1-1 0,0-9 0,0 13 0,0 0 0,-1 0 0,1 0 0,0 0 0,0-1 0,0 1 0,-1 0 0,1 0 0,0 0 0,-1 0 0,1 0 0,-1 0 0,0 0 0,1 0 0,-1 0 0,0 1 0,1-1 0,-1 0 0,0 0 0,0 0 0,0 1 0,1-1 0,-1 0 0,0 1 0,0-1 0,0 1 0,0-1 0,0 1 0,-1 0 0,1-1 0,0 1 0,0 0 0,0 0 0,0 0 0,0-1 0,0 1 0,0 0 0,-3 1 0,3-1 0,0 0 0,-1 1 0,1-1 0,-1 1 0,1-1 0,0 1 0,0 0 0,-1-1 0,1 1 0,0 0 0,0 0 0,0 0 0,0 0 0,0 0 0,0 0 0,0 0 0,0 0 0,0 0 0,1 0 0,-1 1 0,0-1 0,1 0 0,-1 1 0,1-1 0,-1 0 0,1 1 0,-1-1 0,1 0 0,0 1 0,0-1 0,0 1 0,0-1 0,0 3 0,0-2 0,0 0 0,0 0 0,1 0 0,-1 1 0,1-1 0,-1 0 0,1 0 0,-1 0 0,1 0 0,0 0 0,0 0 0,0 0 0,1 0 0,-1 0 0,0 0 0,1 0 0,-1-1 0,1 1 0,-1-1 0,1 1 0,2 1 0,0-1 0,0-1 0,0 1 0,1-1 0,-1 0 0,0 0 0,1 0 0,-1-1 0,0 1 0,6-1 0,-9 0 0,0 0 0,1 0 0,-1 0 0,0 0 0,1 0 0,-1-1 0,1 1 0,-1 0 0,0-1 0,0 1 0,1-1 0,-1 1 0,0-1 0,0 0 0,0 1 0,1-1 0,-1 0 0,0 0 0,0 0 0,0 0 0,0 0 0,-1 0 0,1 0 0,0 0 0,0 0 0,-1 0 0,1 0 0,0-1 0,-1 1 0,1 0 0,-1-1 0,1-1 0,-1 2 0,0-1 0,0 1 0,0 0 0,0-1 0,0 1 0,0-1 0,0 1 0,-1 0 0,1 0 0,0-1 0,-1 1 0,1 0 0,-1-1 0,0 1 0,1 0 0,-1 0 0,0 0 0,0 0 0,0 0 0,1 0 0,-1 0 0,0 0 0,0 0 0,-1 0 0,1 0 0,0 1 0,0-1 0,0 0 0,0 1 0,-1-1 0,1 1 0,0-1 0,0 1 0,-1 0 0,-1-1 0,1 1 0,0 0 0,0-1 0,-1 1 0,1 0 0,0 0 0,0 0 0,0 1 0,0-1 0,-1 0 0,1 1 0,0 0 0,0-1 0,0 1 0,0 0 0,0 0 0,0 0 0,0 0 0,1 0 0,-1 1 0,0-1 0,-2 3 0,-1 3 0,1-1 0,0 2 0,0-1 0,0 0 0,-2 9 0,1-5 0,5-11 0,0 0 0,0 0 0,0 0 0,0 0 0,0 0 0,0 0 0,0 0 0,0 1 0,0-1 0,0 0 0,0 0 0,0 0 0,-1 0 0,1 0 0,0 0 0,0 0 0,0 0 0,0 0 0,0 0 0,0 0 0,0 0 0,0 0 0,0 0 0,0 0 0,0 1 0,-1-1 0,1 0 0,0 0 0,0 0 0,0 0 0,0 0 0,0 0 0,0 0 0,0 0 0,0 0 0,-1 0 0,1 0 0,0 0 0,0 0 0,0-1 0,0 1 0,0 0 0,0 0 0,0 0 0,0 0 0,0 0 0,0 0 0,-1 0 0,1 0 0,0 0 0,0 0 0,0 0 0,0 0 0,0 0 0,0 0 0,0 0 0,0-1 0,0 1 0,0 0 0,0 0 0,0 0 0,0 0 0,0 0 0,0 0 0,0 0 0,0-1 0,0 1 0,0 0 0,0 0 0,0 0 0,0 0 0,0 0 0,0-1 0,0 1 0,0 0 0,0 0 0,0 0 0,0 0 0,0-1 0,0 1 0,0 0 0,0 0 0,0 0 0,0 0 0,0 0 0,0-1 0,0 1 0,0 0 0,0 0 0,0 0 0,1 0 0,-1 0 0,0 0 0,0 0 0,0-1 0,0 1 0,0 0 0,0 0 0,1 0 0,-1 0 0,0 0 0,0 0 0,0 0 0,0 0 0,0 0 0,1 0 0,-1 0 0,0 0 0,0 0 0,0 0 0,0 0 0,1 0 0,-1 0 0,0 0 0,0 0 0,0 0 0,0 0 0,0 0 0,1 0 0,-1 0 0,0 0 0,1 0 0,-1 0 0,1 0 0,-1 0 0,1 0 0,-1 0 0,1 0 0,-1 0 0,1 0 0,-1 0 0,1-1 0,-1 1 0,1 0 0,-1 0 0,1-1 0,-1 1 0,0 0 0,1-1 0,-1 1 0,1 0 0,-1-1 0,1 1 0,-1-1 0,0 1 0,1-1 0,-1 1 0,0 0 0,1-1 0,-1 1 0,1 0 0,-1 0 0,1-1 0,-1 1 0,1 0 0,-1 0 0,1 0 0,-1 0 0,1 0 0,-1-1 0,1 1 0,-1 0 0,1 0 0,-1 0 0,1 0 0,-1 0 0,1 1 0,-1-1 0,1 0 0,0 0 0,24 14 0,-21-12 0,0 1 0,0-1 0,1 1 0,-1-1 0,1 0 0,-1-1 0,9 3 0,-13-4 0,1 0 0,0 0 0,0 0 0,0 0 0,-1 0 0,1 0 0,0-1 0,0 1 0,-1 0 0,1 0 0,0-1 0,0 1 0,-1 0 0,1-1 0,0 1 0,-1-1 0,1 1 0,0-1 0,-1 1 0,2-2 0,-1 1 0,0-1 0,0 0 0,0 0 0,0 0 0,0 0 0,-1 0 0,1 0 0,-1 0 0,1 0 0,-1 0 0,1-3 0,-1 3 4,0 1 0,0-1 0,0 0 0,0 1 0,0-1-1,0 0 1,-1 1 0,1-1 0,-1 0 0,1 1 0,-1-1 0,1 1-1,-1-1 1,0 1 0,0-1 0,0 1 0,0-1 0,0 1 0,0 0 0,0 0-1,0-1 1,0 1 0,0 0 0,-1 0 0,1 0 0,-1 0 0,1 0-1,-1 1 1,1-1 0,-3 0 0,0-1-128,0 1 0,1 0 1,-1 1-1,0-1 0,0 1 0,0-1 1,-1 1-1,1 1 0,0-1 0,0 0 1,-6 2-1,-6 3-6702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12:59:58.536"/>
    </inkml:context>
    <inkml:brush xml:id="br0">
      <inkml:brushProperty name="width" value="0.035" units="cm"/>
      <inkml:brushProperty name="height" value="0.035" units="cm"/>
      <inkml:brushProperty name="color" value="#E71224"/>
    </inkml:brush>
  </inkml:definitions>
  <inkml:trace contextRef="#ctx0" brushRef="#br0">1 34 24575,'0'1'0,"0"0"0,0 0 0,1 0 0,-1 0 0,1 0 0,-1 0 0,1 0 0,-1 0 0,1-1 0,0 1 0,-1 0 0,1 0 0,0 0 0,0-1 0,-1 1 0,1-1 0,1 2 0,-1-2 0,-1 0 0,0 1 0,0-1 0,1 0 0,-1 0 0,0 0 0,1 0 0,-1 1 0,0-1 0,0 0 0,1 0 0,-1 0 0,0 0 0,1 0 0,-1 0 0,0 0 0,1 0 0,-1 0 0,0 0 0,1 0 0,-1 0 0,0 0 0,1 0 0,-1 0 0,0 0 0,1 0 0,-1 0 0,0 0 0,1-1 0,-1 1 0,0 0 0,1 0 0,-1 0 0,0-1 0,0 1 0,1 0 0,-1 0 0,0-1 0,0 1 0,0 0 0,1 0 0,-1-1 0,0 1 0,0 0 0,0-1 0,0 1 0,0 0 0,1-1 0,-1 1 0,0 0 0,0-1 0,0 1 0,0 0 0,0-1 0,0 1 0,0-4 0,1 0 0,0 0 0,-1 1 0,1-1 0,1 0 0,2-5 0,-4 8 0,1 0 0,-1 0 0,1 1 0,-1-1 0,0 0 0,1 1 0,0-1 0,-1 1 0,1-1 0,-1 0 0,1 1 0,0-1 0,-1 1 0,1 0 0,0-1 0,0 1 0,-1-1 0,1 1 0,0 0 0,0 0 0,-1 0 0,1-1 0,0 1 0,0 0 0,0 0 0,0 0 0,-1 0 0,1 0 0,0 0 0,0 0 0,0 1 0,-1-1 0,1 0 0,0 0 0,0 1 0,0-1 0,0 1 0,0-1 0,-1 0 0,1 1 0,-1-1 0,1 0 0,-1 1 0,1-1 0,-1 0 0,1 1 0,-1-1 0,1 0 0,-1 1 0,0-1 0,1 1 0,-1-1 0,0 1 0,1-1 0,-1 1 0,0-1 0,0 1 0,0-1 0,1 1 0,-1-1 0,0 1 0,0 0 0,0-1 0,0 1 0,0-1 0,0 1 0,0-1 0,0 2 0,-8 16 0,1-3 0,7-14 2,0-1 1,0 1-1,0-1 0,-1 1 0,1-1 1,0 1-1,-1-1 0,1 1 0,0-1 1,-1 1-1,1-1 0,-1 0 0,1 1 0,0-1 1,-1 0-1,1 1 0,-1-1 0,1 0 1,-1 0-1,1 1 0,-1-1 0,1 0 0,-1 0 1,1 0-1,-1 0 0,0 0 0,0 1 1,-17-1-597,13 0-240,-10 0-5992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E19C639-C510-4930-89B6-84AE20DAABFE}" type="datetimeFigureOut">
              <a:rPr lang="it-IT" smtClean="0"/>
              <a:t>07/02/2024</a:t>
            </a:fld>
            <a:endParaRPr lang="it-I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t-I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F024FDF-9169-40B8-B761-BD42B05F23E9}" type="slidenum">
              <a:rPr lang="it-IT" smtClean="0"/>
              <a:t>‹N›</a:t>
            </a:fld>
            <a:endParaRPr lang="it-I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914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19C639-C510-4930-89B6-84AE20DAABFE}" type="datetimeFigureOut">
              <a:rPr lang="it-IT" smtClean="0"/>
              <a:t>07/02/2024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024FDF-9169-40B8-B761-BD42B05F23E9}" type="slidenum">
              <a:rPr lang="it-IT" smtClean="0"/>
              <a:t>‹N›</a:t>
            </a:fld>
            <a:endParaRPr lang="it-IT"/>
          </a:p>
        </p:txBody>
      </p:sp>
    </p:spTree>
    <p:extLst>
      <p:ext uri="{BB962C8B-B14F-4D97-AF65-F5344CB8AC3E}">
        <p14:creationId xmlns:p14="http://schemas.microsoft.com/office/powerpoint/2010/main" val="69825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19C639-C510-4930-89B6-84AE20DAABFE}" type="datetimeFigureOut">
              <a:rPr lang="it-IT" smtClean="0"/>
              <a:t>07/02/2024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024FDF-9169-40B8-B761-BD42B05F23E9}" type="slidenum">
              <a:rPr lang="it-IT" smtClean="0"/>
              <a:t>‹N›</a:t>
            </a:fld>
            <a:endParaRPr lang="it-IT"/>
          </a:p>
        </p:txBody>
      </p:sp>
    </p:spTree>
    <p:extLst>
      <p:ext uri="{BB962C8B-B14F-4D97-AF65-F5344CB8AC3E}">
        <p14:creationId xmlns:p14="http://schemas.microsoft.com/office/powerpoint/2010/main" val="234893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19C639-C510-4930-89B6-84AE20DAABFE}" type="datetimeFigureOut">
              <a:rPr lang="it-IT" smtClean="0"/>
              <a:t>07/02/2024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024FDF-9169-40B8-B761-BD42B05F23E9}" type="slidenum">
              <a:rPr lang="it-IT" smtClean="0"/>
              <a:t>‹N›</a:t>
            </a:fld>
            <a:endParaRPr lang="it-IT"/>
          </a:p>
        </p:txBody>
      </p:sp>
    </p:spTree>
    <p:extLst>
      <p:ext uri="{BB962C8B-B14F-4D97-AF65-F5344CB8AC3E}">
        <p14:creationId xmlns:p14="http://schemas.microsoft.com/office/powerpoint/2010/main" val="390879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E19C639-C510-4930-89B6-84AE20DAABFE}" type="datetimeFigureOut">
              <a:rPr lang="it-IT" smtClean="0"/>
              <a:t>07/02/2024</a:t>
            </a:fld>
            <a:endParaRPr lang="it-I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F024FDF-9169-40B8-B761-BD42B05F23E9}" type="slidenum">
              <a:rPr lang="it-IT" smtClean="0"/>
              <a:t>‹N›</a:t>
            </a:fld>
            <a:endParaRPr lang="it-I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510946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E19C639-C510-4930-89B6-84AE20DAABFE}" type="datetimeFigureOut">
              <a:rPr lang="it-IT" smtClean="0"/>
              <a:t>07/02/2024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F024FDF-9169-40B8-B761-BD42B05F23E9}" type="slidenum">
              <a:rPr lang="it-IT" smtClean="0"/>
              <a:t>‹N›</a:t>
            </a:fld>
            <a:endParaRPr lang="it-IT"/>
          </a:p>
        </p:txBody>
      </p:sp>
    </p:spTree>
    <p:extLst>
      <p:ext uri="{BB962C8B-B14F-4D97-AF65-F5344CB8AC3E}">
        <p14:creationId xmlns:p14="http://schemas.microsoft.com/office/powerpoint/2010/main" val="6334508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E19C639-C510-4930-89B6-84AE20DAABFE}" type="datetimeFigureOut">
              <a:rPr lang="it-IT" smtClean="0"/>
              <a:t>07/02/2024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F024FDF-9169-40B8-B761-BD42B05F23E9}" type="slidenum">
              <a:rPr lang="it-IT" smtClean="0"/>
              <a:t>‹N›</a:t>
            </a:fld>
            <a:endParaRPr lang="it-IT"/>
          </a:p>
        </p:txBody>
      </p:sp>
    </p:spTree>
    <p:extLst>
      <p:ext uri="{BB962C8B-B14F-4D97-AF65-F5344CB8AC3E}">
        <p14:creationId xmlns:p14="http://schemas.microsoft.com/office/powerpoint/2010/main" val="14992781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E19C639-C510-4930-89B6-84AE20DAABFE}" type="datetimeFigureOut">
              <a:rPr lang="it-IT" smtClean="0"/>
              <a:t>07/02/2024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F024FDF-9169-40B8-B761-BD42B05F23E9}" type="slidenum">
              <a:rPr lang="it-IT" smtClean="0"/>
              <a:t>‹N›</a:t>
            </a:fld>
            <a:endParaRPr lang="it-IT"/>
          </a:p>
        </p:txBody>
      </p:sp>
    </p:spTree>
    <p:extLst>
      <p:ext uri="{BB962C8B-B14F-4D97-AF65-F5344CB8AC3E}">
        <p14:creationId xmlns:p14="http://schemas.microsoft.com/office/powerpoint/2010/main" val="390757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9C639-C510-4930-89B6-84AE20DAABFE}" type="datetimeFigureOut">
              <a:rPr lang="it-IT" smtClean="0"/>
              <a:t>07/02/2024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F024FDF-9169-40B8-B761-BD42B05F23E9}" type="slidenum">
              <a:rPr lang="it-IT" smtClean="0"/>
              <a:t>‹N›</a:t>
            </a:fld>
            <a:endParaRPr lang="it-IT"/>
          </a:p>
        </p:txBody>
      </p:sp>
    </p:spTree>
    <p:extLst>
      <p:ext uri="{BB962C8B-B14F-4D97-AF65-F5344CB8AC3E}">
        <p14:creationId xmlns:p14="http://schemas.microsoft.com/office/powerpoint/2010/main" val="158897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DE19C639-C510-4930-89B6-84AE20DAABFE}" type="datetimeFigureOut">
              <a:rPr lang="it-IT" smtClean="0"/>
              <a:t>07/02/2024</a:t>
            </a:fld>
            <a:endParaRPr lang="it-IT"/>
          </a:p>
        </p:txBody>
      </p:sp>
      <p:sp>
        <p:nvSpPr>
          <p:cNvPr id="6" name="Footer Placeholder 5"/>
          <p:cNvSpPr>
            <a:spLocks noGrp="1"/>
          </p:cNvSpPr>
          <p:nvPr>
            <p:ph type="ftr" sz="quarter" idx="11"/>
          </p:nvPr>
        </p:nvSpPr>
        <p:spPr>
          <a:xfrm>
            <a:off x="2103620" y="6375679"/>
            <a:ext cx="3482179" cy="345796"/>
          </a:xfrm>
        </p:spPr>
        <p:txBody>
          <a:bodyPr/>
          <a:lstStyle/>
          <a:p>
            <a:endParaRPr lang="it-IT"/>
          </a:p>
        </p:txBody>
      </p:sp>
      <p:sp>
        <p:nvSpPr>
          <p:cNvPr id="7" name="Slide Number Placeholder 6"/>
          <p:cNvSpPr>
            <a:spLocks noGrp="1"/>
          </p:cNvSpPr>
          <p:nvPr>
            <p:ph type="sldNum" sz="quarter" idx="12"/>
          </p:nvPr>
        </p:nvSpPr>
        <p:spPr>
          <a:xfrm>
            <a:off x="5691014" y="6375679"/>
            <a:ext cx="1232456" cy="345796"/>
          </a:xfrm>
        </p:spPr>
        <p:txBody>
          <a:bodyPr/>
          <a:lstStyle/>
          <a:p>
            <a:fld id="{BF024FDF-9169-40B8-B761-BD42B05F23E9}" type="slidenum">
              <a:rPr lang="it-IT" smtClean="0"/>
              <a:t>‹N›</a:t>
            </a:fld>
            <a:endParaRPr lang="it-I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152665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DE19C639-C510-4930-89B6-84AE20DAABFE}" type="datetimeFigureOut">
              <a:rPr lang="it-IT" smtClean="0"/>
              <a:t>07/02/2024</a:t>
            </a:fld>
            <a:endParaRPr lang="it-IT"/>
          </a:p>
        </p:txBody>
      </p:sp>
      <p:sp>
        <p:nvSpPr>
          <p:cNvPr id="6" name="Footer Placeholder 5"/>
          <p:cNvSpPr>
            <a:spLocks noGrp="1"/>
          </p:cNvSpPr>
          <p:nvPr>
            <p:ph type="ftr" sz="quarter" idx="11"/>
          </p:nvPr>
        </p:nvSpPr>
        <p:spPr>
          <a:xfrm>
            <a:off x="2103621" y="6375679"/>
            <a:ext cx="3482178" cy="345796"/>
          </a:xfrm>
        </p:spPr>
        <p:txBody>
          <a:bodyPr/>
          <a:lstStyle/>
          <a:p>
            <a:endParaRPr lang="it-IT"/>
          </a:p>
        </p:txBody>
      </p:sp>
      <p:sp>
        <p:nvSpPr>
          <p:cNvPr id="7" name="Slide Number Placeholder 6"/>
          <p:cNvSpPr>
            <a:spLocks noGrp="1"/>
          </p:cNvSpPr>
          <p:nvPr>
            <p:ph type="sldNum" sz="quarter" idx="12"/>
          </p:nvPr>
        </p:nvSpPr>
        <p:spPr>
          <a:xfrm>
            <a:off x="5687568" y="6375679"/>
            <a:ext cx="1234440" cy="345796"/>
          </a:xfrm>
        </p:spPr>
        <p:txBody>
          <a:bodyPr/>
          <a:lstStyle/>
          <a:p>
            <a:fld id="{BF024FDF-9169-40B8-B761-BD42B05F23E9}" type="slidenum">
              <a:rPr lang="it-IT" smtClean="0"/>
              <a:t>‹N›</a:t>
            </a:fld>
            <a:endParaRPr lang="it-IT"/>
          </a:p>
        </p:txBody>
      </p:sp>
    </p:spTree>
    <p:extLst>
      <p:ext uri="{BB962C8B-B14F-4D97-AF65-F5344CB8AC3E}">
        <p14:creationId xmlns:p14="http://schemas.microsoft.com/office/powerpoint/2010/main" val="248435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E19C639-C510-4930-89B6-84AE20DAABFE}" type="datetimeFigureOut">
              <a:rPr lang="it-IT" smtClean="0"/>
              <a:t>07/02/2024</a:t>
            </a:fld>
            <a:endParaRPr lang="it-I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t-I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F024FDF-9169-40B8-B761-BD42B05F23E9}" type="slidenum">
              <a:rPr lang="it-IT" smtClean="0"/>
              <a:t>‹N›</a:t>
            </a:fld>
            <a:endParaRPr lang="it-I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242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amiafuentes/DJITelloPy" TargetMode="External"/><Relationship Id="rId2" Type="http://schemas.openxmlformats.org/officeDocument/2006/relationships/hyperlink" Target="https://dl.djicdn.com/downloads/RoboMaster+TT/Tello_SDK_3.0_User_Guide_en.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txBody>
          <a:bodyPr/>
          <a:lstStyle/>
          <a:p>
            <a:endParaRPr lang="it-IT"/>
          </a:p>
        </p:txBody>
      </p:sp>
      <p:sp>
        <p:nvSpPr>
          <p:cNvPr id="2" name="Titolo 1">
            <a:extLst>
              <a:ext uri="{FF2B5EF4-FFF2-40B4-BE49-F238E27FC236}">
                <a16:creationId xmlns:a16="http://schemas.microsoft.com/office/drawing/2014/main" id="{98E434C1-5E82-8460-DD9F-40A013C6C6C7}"/>
              </a:ext>
            </a:extLst>
          </p:cNvPr>
          <p:cNvSpPr>
            <a:spLocks noGrp="1"/>
          </p:cNvSpPr>
          <p:nvPr>
            <p:ph type="ctrTitle"/>
          </p:nvPr>
        </p:nvSpPr>
        <p:spPr>
          <a:xfrm>
            <a:off x="926927" y="1231894"/>
            <a:ext cx="5490143" cy="4339177"/>
          </a:xfrm>
        </p:spPr>
        <p:txBody>
          <a:bodyPr>
            <a:normAutofit/>
          </a:bodyPr>
          <a:lstStyle/>
          <a:p>
            <a:pPr algn="l"/>
            <a:r>
              <a:rPr lang="it-IT" sz="4800">
                <a:solidFill>
                  <a:srgbClr val="2A1A00"/>
                </a:solidFill>
              </a:rPr>
              <a:t>Tracciamento di drone </a:t>
            </a:r>
            <a:br>
              <a:rPr lang="it-IT" sz="4800">
                <a:solidFill>
                  <a:srgbClr val="2A1A00"/>
                </a:solidFill>
              </a:rPr>
            </a:br>
            <a:endParaRPr lang="it-IT" sz="4800">
              <a:solidFill>
                <a:srgbClr val="2A1A00"/>
              </a:solidFill>
            </a:endParaRPr>
          </a:p>
        </p:txBody>
      </p:sp>
      <p:sp>
        <p:nvSpPr>
          <p:cNvPr id="3" name="Sottotitolo 2">
            <a:extLst>
              <a:ext uri="{FF2B5EF4-FFF2-40B4-BE49-F238E27FC236}">
                <a16:creationId xmlns:a16="http://schemas.microsoft.com/office/drawing/2014/main" id="{80007E80-7370-CE08-E2A9-52223240B571}"/>
              </a:ext>
            </a:extLst>
          </p:cNvPr>
          <p:cNvSpPr>
            <a:spLocks noGrp="1"/>
          </p:cNvSpPr>
          <p:nvPr>
            <p:ph type="subTitle" idx="1"/>
          </p:nvPr>
        </p:nvSpPr>
        <p:spPr>
          <a:xfrm>
            <a:off x="926927" y="5660572"/>
            <a:ext cx="6020627" cy="785904"/>
          </a:xfrm>
        </p:spPr>
        <p:txBody>
          <a:bodyPr anchor="ctr">
            <a:normAutofit/>
          </a:bodyPr>
          <a:lstStyle/>
          <a:p>
            <a:pPr algn="l">
              <a:lnSpc>
                <a:spcPct val="90000"/>
              </a:lnSpc>
            </a:pPr>
            <a:r>
              <a:rPr lang="it-IT" sz="1100">
                <a:solidFill>
                  <a:srgbClr val="F3F3F2"/>
                </a:solidFill>
              </a:rPr>
              <a:t>Cappiello Marco</a:t>
            </a:r>
          </a:p>
          <a:p>
            <a:pPr algn="l">
              <a:lnSpc>
                <a:spcPct val="90000"/>
              </a:lnSpc>
            </a:pPr>
            <a:r>
              <a:rPr lang="it-IT" sz="1100">
                <a:solidFill>
                  <a:srgbClr val="F3F3F2"/>
                </a:solidFill>
              </a:rPr>
              <a:t>Eduardo Autore</a:t>
            </a:r>
          </a:p>
          <a:p>
            <a:pPr algn="l">
              <a:lnSpc>
                <a:spcPct val="90000"/>
              </a:lnSpc>
            </a:pPr>
            <a:r>
              <a:rPr lang="it-IT" sz="1100">
                <a:solidFill>
                  <a:srgbClr val="F3F3F2"/>
                </a:solidFill>
              </a:rPr>
              <a:t>2023/2024</a:t>
            </a:r>
          </a:p>
        </p:txBody>
      </p:sp>
      <p:sp>
        <p:nvSpPr>
          <p:cNvPr id="14" name="Rectangle 13">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pic>
        <p:nvPicPr>
          <p:cNvPr id="5" name="Immagine 4">
            <a:extLst>
              <a:ext uri="{FF2B5EF4-FFF2-40B4-BE49-F238E27FC236}">
                <a16:creationId xmlns:a16="http://schemas.microsoft.com/office/drawing/2014/main" id="{D9E884B2-9AD6-148B-25F7-6D788BA01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944" y="1433476"/>
            <a:ext cx="3995592" cy="3995592"/>
          </a:xfrm>
          <a:prstGeom prst="rect">
            <a:avLst/>
          </a:prstGeom>
        </p:spPr>
      </p:pic>
    </p:spTree>
    <p:extLst>
      <p:ext uri="{BB962C8B-B14F-4D97-AF65-F5344CB8AC3E}">
        <p14:creationId xmlns:p14="http://schemas.microsoft.com/office/powerpoint/2010/main" val="285709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517CDF-F6C0-9DAB-9D3F-E824B8C20CBA}"/>
              </a:ext>
            </a:extLst>
          </p:cNvPr>
          <p:cNvSpPr>
            <a:spLocks noGrp="1"/>
          </p:cNvSpPr>
          <p:nvPr>
            <p:ph type="title"/>
          </p:nvPr>
        </p:nvSpPr>
        <p:spPr/>
        <p:txBody>
          <a:bodyPr/>
          <a:lstStyle/>
          <a:p>
            <a:r>
              <a:rPr lang="it-IT" dirty="0"/>
              <a:t>CONCLUSIONI E Sviluppi futuri</a:t>
            </a:r>
          </a:p>
        </p:txBody>
      </p:sp>
      <p:sp>
        <p:nvSpPr>
          <p:cNvPr id="3" name="Segnaposto contenuto 2">
            <a:extLst>
              <a:ext uri="{FF2B5EF4-FFF2-40B4-BE49-F238E27FC236}">
                <a16:creationId xmlns:a16="http://schemas.microsoft.com/office/drawing/2014/main" id="{20320C1F-4773-786E-7BF3-FDAFA7877875}"/>
              </a:ext>
            </a:extLst>
          </p:cNvPr>
          <p:cNvSpPr>
            <a:spLocks noGrp="1"/>
          </p:cNvSpPr>
          <p:nvPr>
            <p:ph idx="1"/>
          </p:nvPr>
        </p:nvSpPr>
        <p:spPr/>
        <p:txBody>
          <a:bodyPr/>
          <a:lstStyle/>
          <a:p>
            <a:r>
              <a:rPr lang="it-IT" dirty="0"/>
              <a:t>Applicando il filtro mediana (O(n</a:t>
            </a:r>
            <a:r>
              <a:rPr lang="it-IT" baseline="30000" dirty="0"/>
              <a:t>2</a:t>
            </a:r>
            <a:r>
              <a:rPr lang="it-IT" dirty="0"/>
              <a:t>log(n)</a:t>
            </a:r>
            <a:r>
              <a:rPr lang="it-IT" baseline="30000" dirty="0"/>
              <a:t> </a:t>
            </a:r>
            <a:r>
              <a:rPr lang="it-IT" dirty="0"/>
              <a:t>) si potrebbe eliminare il rumore ma verrebbero intaccate le prestazioni del programma</a:t>
            </a:r>
          </a:p>
          <a:p>
            <a:r>
              <a:rPr lang="it-IT" dirty="0"/>
              <a:t>Il tracciamento in base al colore è efficiente dal punto di vista computazionale ma genera molti falsi positivi, un approccio alternativo può essere quello di usare yolo4 per il riconoscimento in tempo reale di droni dopo un opportuno addestramento</a:t>
            </a:r>
          </a:p>
          <a:p>
            <a:r>
              <a:rPr lang="it-IT" dirty="0"/>
              <a:t>Modificando la variabile «</a:t>
            </a:r>
            <a:r>
              <a:rPr lang="it-IT" dirty="0" err="1"/>
              <a:t>deadzone</a:t>
            </a:r>
            <a:r>
              <a:rPr lang="it-IT" dirty="0"/>
              <a:t>» si può modificare la forma della matrice e il tracciamento relativo risultante </a:t>
            </a:r>
          </a:p>
        </p:txBody>
      </p:sp>
    </p:spTree>
    <p:extLst>
      <p:ext uri="{BB962C8B-B14F-4D97-AF65-F5344CB8AC3E}">
        <p14:creationId xmlns:p14="http://schemas.microsoft.com/office/powerpoint/2010/main" val="148585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B55DD4-E58F-591C-CDEF-0CB43DC65073}"/>
              </a:ext>
            </a:extLst>
          </p:cNvPr>
          <p:cNvSpPr>
            <a:spLocks noGrp="1"/>
          </p:cNvSpPr>
          <p:nvPr>
            <p:ph type="title"/>
          </p:nvPr>
        </p:nvSpPr>
        <p:spPr/>
        <p:txBody>
          <a:bodyPr/>
          <a:lstStyle/>
          <a:p>
            <a:r>
              <a:rPr lang="it-IT" dirty="0"/>
              <a:t>Software: Documentazione</a:t>
            </a:r>
          </a:p>
        </p:txBody>
      </p:sp>
      <p:sp>
        <p:nvSpPr>
          <p:cNvPr id="3" name="Segnaposto contenuto 2">
            <a:extLst>
              <a:ext uri="{FF2B5EF4-FFF2-40B4-BE49-F238E27FC236}">
                <a16:creationId xmlns:a16="http://schemas.microsoft.com/office/drawing/2014/main" id="{9D205737-EF59-690C-AB69-C8D2ABA8E792}"/>
              </a:ext>
            </a:extLst>
          </p:cNvPr>
          <p:cNvSpPr>
            <a:spLocks noGrp="1"/>
          </p:cNvSpPr>
          <p:nvPr>
            <p:ph idx="1"/>
          </p:nvPr>
        </p:nvSpPr>
        <p:spPr>
          <a:xfrm>
            <a:off x="1251678" y="2286001"/>
            <a:ext cx="9900416" cy="3593591"/>
          </a:xfrm>
        </p:spPr>
        <p:txBody>
          <a:bodyPr/>
          <a:lstStyle/>
          <a:p>
            <a:r>
              <a:rPr lang="it-IT" dirty="0">
                <a:hlinkClick r:id="rId2"/>
              </a:rPr>
              <a:t>https://dl.djicdn.com/downloads/RoboMaster+TT/Tello_SDK_3.0_User_Guide_en.pdf</a:t>
            </a:r>
            <a:endParaRPr lang="it-IT" dirty="0"/>
          </a:p>
          <a:p>
            <a:r>
              <a:rPr lang="it-IT" dirty="0"/>
              <a:t>https://dl.djicdn.com/downloads/RoboMaster+TT/RoboMaster_TT_Tello_Talent_User_Manual_en.pdf</a:t>
            </a:r>
          </a:p>
          <a:p>
            <a:r>
              <a:rPr lang="it-IT" dirty="0" err="1"/>
              <a:t>Github</a:t>
            </a:r>
            <a:r>
              <a:rPr lang="it-IT" dirty="0"/>
              <a:t> SDK </a:t>
            </a:r>
            <a:r>
              <a:rPr lang="it-IT" dirty="0" err="1"/>
              <a:t>python</a:t>
            </a:r>
            <a:r>
              <a:rPr lang="it-IT" dirty="0"/>
              <a:t>: </a:t>
            </a:r>
            <a:r>
              <a:rPr lang="it-IT" dirty="0">
                <a:hlinkClick r:id="rId3"/>
              </a:rPr>
              <a:t>https://github.com/damiafuentes/DJITelloPy</a:t>
            </a:r>
            <a:endParaRPr lang="it-IT" dirty="0"/>
          </a:p>
          <a:p>
            <a:r>
              <a:rPr lang="it-IT" dirty="0" err="1"/>
              <a:t>Github</a:t>
            </a:r>
            <a:r>
              <a:rPr lang="it-IT" dirty="0"/>
              <a:t> di questo progetto: https://github.com/CapMark/TelloTalent-ColorDetection</a:t>
            </a:r>
          </a:p>
        </p:txBody>
      </p:sp>
    </p:spTree>
    <p:extLst>
      <p:ext uri="{BB962C8B-B14F-4D97-AF65-F5344CB8AC3E}">
        <p14:creationId xmlns:p14="http://schemas.microsoft.com/office/powerpoint/2010/main" val="333805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F38D94-959B-02DF-B655-4D5F2D3FEEC6}"/>
              </a:ext>
            </a:extLst>
          </p:cNvPr>
          <p:cNvSpPr>
            <a:spLocks noGrp="1"/>
          </p:cNvSpPr>
          <p:nvPr>
            <p:ph type="title"/>
          </p:nvPr>
        </p:nvSpPr>
        <p:spPr/>
        <p:txBody>
          <a:bodyPr/>
          <a:lstStyle/>
          <a:p>
            <a:r>
              <a:rPr lang="it-IT" dirty="0"/>
              <a:t>problema</a:t>
            </a:r>
          </a:p>
        </p:txBody>
      </p:sp>
      <p:sp>
        <p:nvSpPr>
          <p:cNvPr id="3" name="Segnaposto contenuto 2">
            <a:extLst>
              <a:ext uri="{FF2B5EF4-FFF2-40B4-BE49-F238E27FC236}">
                <a16:creationId xmlns:a16="http://schemas.microsoft.com/office/drawing/2014/main" id="{FD6DB69C-C2BA-ABE0-BE8E-F9877D2C17C3}"/>
              </a:ext>
            </a:extLst>
          </p:cNvPr>
          <p:cNvSpPr>
            <a:spLocks noGrp="1"/>
          </p:cNvSpPr>
          <p:nvPr>
            <p:ph idx="1"/>
          </p:nvPr>
        </p:nvSpPr>
        <p:spPr>
          <a:xfrm>
            <a:off x="1251678" y="2286001"/>
            <a:ext cx="3243540" cy="3593591"/>
          </a:xfrm>
        </p:spPr>
        <p:txBody>
          <a:bodyPr>
            <a:normAutofit/>
          </a:bodyPr>
          <a:lstStyle/>
          <a:p>
            <a:r>
              <a:rPr lang="it-IT" sz="2400" dirty="0"/>
              <a:t>Dati due droni, creare un programma che sia capace di riconoscere il movimento di uno dei due e allinearsi con la sua posizione in volo</a:t>
            </a:r>
          </a:p>
        </p:txBody>
      </p:sp>
      <p:pic>
        <p:nvPicPr>
          <p:cNvPr id="7" name="Immagine 6" descr="Immagine che contiene schermata, interno, quadrato&#10;&#10;Descrizione generata automaticamente">
            <a:extLst>
              <a:ext uri="{FF2B5EF4-FFF2-40B4-BE49-F238E27FC236}">
                <a16:creationId xmlns:a16="http://schemas.microsoft.com/office/drawing/2014/main" id="{D0C34B40-5F33-24C8-1A00-C2E30FA61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953" y="3429000"/>
            <a:ext cx="3496014" cy="2810810"/>
          </a:xfrm>
          <a:prstGeom prst="rect">
            <a:avLst/>
          </a:prstGeom>
        </p:spPr>
      </p:pic>
      <p:pic>
        <p:nvPicPr>
          <p:cNvPr id="8" name="Immagine 7">
            <a:extLst>
              <a:ext uri="{FF2B5EF4-FFF2-40B4-BE49-F238E27FC236}">
                <a16:creationId xmlns:a16="http://schemas.microsoft.com/office/drawing/2014/main" id="{F02B461E-1ACA-410D-9F9E-E613D84C3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59141"/>
            <a:ext cx="3496014" cy="2630751"/>
          </a:xfrm>
          <a:prstGeom prst="rect">
            <a:avLst/>
          </a:prstGeom>
        </p:spPr>
      </p:pic>
    </p:spTree>
    <p:extLst>
      <p:ext uri="{BB962C8B-B14F-4D97-AF65-F5344CB8AC3E}">
        <p14:creationId xmlns:p14="http://schemas.microsoft.com/office/powerpoint/2010/main" val="195595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A5486-1296-0F4A-DBB5-692A3D65B331}"/>
              </a:ext>
            </a:extLst>
          </p:cNvPr>
          <p:cNvSpPr>
            <a:spLocks noGrp="1"/>
          </p:cNvSpPr>
          <p:nvPr>
            <p:ph type="title"/>
          </p:nvPr>
        </p:nvSpPr>
        <p:spPr/>
        <p:txBody>
          <a:bodyPr/>
          <a:lstStyle/>
          <a:p>
            <a:r>
              <a:rPr lang="it-IT" dirty="0"/>
              <a:t>Hardware</a:t>
            </a:r>
          </a:p>
        </p:txBody>
      </p:sp>
      <p:sp>
        <p:nvSpPr>
          <p:cNvPr id="3" name="Segnaposto contenuto 2">
            <a:extLst>
              <a:ext uri="{FF2B5EF4-FFF2-40B4-BE49-F238E27FC236}">
                <a16:creationId xmlns:a16="http://schemas.microsoft.com/office/drawing/2014/main" id="{06215B28-9737-A907-038E-7392B40FC192}"/>
              </a:ext>
            </a:extLst>
          </p:cNvPr>
          <p:cNvSpPr>
            <a:spLocks noGrp="1"/>
          </p:cNvSpPr>
          <p:nvPr>
            <p:ph idx="1"/>
          </p:nvPr>
        </p:nvSpPr>
        <p:spPr>
          <a:xfrm>
            <a:off x="1251678" y="1451873"/>
            <a:ext cx="4220762" cy="4427720"/>
          </a:xfrm>
        </p:spPr>
        <p:txBody>
          <a:bodyPr/>
          <a:lstStyle/>
          <a:p>
            <a:r>
              <a:rPr lang="it-IT" dirty="0"/>
              <a:t>I droni utilizzati sono due Tello Talent:  </a:t>
            </a:r>
          </a:p>
          <a:p>
            <a:r>
              <a:rPr lang="it-IT" dirty="0"/>
              <a:t>fotocamera 5 megapixel</a:t>
            </a:r>
          </a:p>
          <a:p>
            <a:r>
              <a:rPr lang="it-IT" dirty="0" err="1"/>
              <a:t>expansion</a:t>
            </a:r>
            <a:r>
              <a:rPr lang="it-IT" dirty="0"/>
              <a:t> board con scheda di rete dedicata</a:t>
            </a:r>
          </a:p>
          <a:p>
            <a:endParaRPr lang="it-IT" dirty="0"/>
          </a:p>
        </p:txBody>
      </p:sp>
      <p:pic>
        <p:nvPicPr>
          <p:cNvPr id="5" name="Immagine 4" descr="Immagine che contiene Veicolo giocattolo, Giocattolo radiocomandato, ruota, Modello in scala&#10;&#10;Descrizione generata automaticamente">
            <a:extLst>
              <a:ext uri="{FF2B5EF4-FFF2-40B4-BE49-F238E27FC236}">
                <a16:creationId xmlns:a16="http://schemas.microsoft.com/office/drawing/2014/main" id="{F3D94CF7-4AA8-D900-459C-2A2688668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239" y="382385"/>
            <a:ext cx="3271526" cy="2453645"/>
          </a:xfrm>
          <a:prstGeom prst="rect">
            <a:avLst/>
          </a:prstGeom>
        </p:spPr>
      </p:pic>
      <p:pic>
        <p:nvPicPr>
          <p:cNvPr id="7" name="Immagine 6" descr="Immagine che contiene interno, testo, elettronica, Dispositivo elettronico&#10;&#10;Descrizione generata automaticamente">
            <a:extLst>
              <a:ext uri="{FF2B5EF4-FFF2-40B4-BE49-F238E27FC236}">
                <a16:creationId xmlns:a16="http://schemas.microsoft.com/office/drawing/2014/main" id="{CE850956-33D7-2637-5A5D-0B62BC742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39" y="2969980"/>
            <a:ext cx="2637990" cy="3505635"/>
          </a:xfrm>
          <a:prstGeom prst="rect">
            <a:avLst/>
          </a:prstGeom>
        </p:spPr>
      </p:pic>
    </p:spTree>
    <p:extLst>
      <p:ext uri="{BB962C8B-B14F-4D97-AF65-F5344CB8AC3E}">
        <p14:creationId xmlns:p14="http://schemas.microsoft.com/office/powerpoint/2010/main" val="305002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5B3BC-0306-14FC-7C5A-2A355127E92A}"/>
              </a:ext>
            </a:extLst>
          </p:cNvPr>
          <p:cNvSpPr>
            <a:spLocks noGrp="1"/>
          </p:cNvSpPr>
          <p:nvPr>
            <p:ph type="title"/>
          </p:nvPr>
        </p:nvSpPr>
        <p:spPr>
          <a:xfrm>
            <a:off x="1251677" y="645105"/>
            <a:ext cx="4479820" cy="1320855"/>
          </a:xfrm>
        </p:spPr>
        <p:txBody>
          <a:bodyPr>
            <a:normAutofit/>
          </a:bodyPr>
          <a:lstStyle/>
          <a:p>
            <a:r>
              <a:rPr lang="it-IT" sz="4000"/>
              <a:t>Collegamento</a:t>
            </a:r>
          </a:p>
        </p:txBody>
      </p:sp>
      <p:sp>
        <p:nvSpPr>
          <p:cNvPr id="3" name="Segnaposto contenuto 2">
            <a:extLst>
              <a:ext uri="{FF2B5EF4-FFF2-40B4-BE49-F238E27FC236}">
                <a16:creationId xmlns:a16="http://schemas.microsoft.com/office/drawing/2014/main" id="{EA50180A-D9FC-6FB9-6C4A-92EE7BA9EB4A}"/>
              </a:ext>
            </a:extLst>
          </p:cNvPr>
          <p:cNvSpPr>
            <a:spLocks noGrp="1"/>
          </p:cNvSpPr>
          <p:nvPr>
            <p:ph idx="1"/>
          </p:nvPr>
        </p:nvSpPr>
        <p:spPr>
          <a:xfrm>
            <a:off x="1251678" y="2286001"/>
            <a:ext cx="4363595" cy="3593591"/>
          </a:xfrm>
        </p:spPr>
        <p:txBody>
          <a:bodyPr>
            <a:normAutofit/>
          </a:bodyPr>
          <a:lstStyle/>
          <a:p>
            <a:pPr>
              <a:lnSpc>
                <a:spcPct val="100000"/>
              </a:lnSpc>
            </a:pPr>
            <a:r>
              <a:rPr lang="it-IT" sz="1700"/>
              <a:t>Per collegare il drone ad una rete WiFi bisogna seguire un semplice procedimento:</a:t>
            </a:r>
          </a:p>
          <a:p>
            <a:pPr>
              <a:lnSpc>
                <a:spcPct val="100000"/>
              </a:lnSpc>
            </a:pPr>
            <a:r>
              <a:rPr lang="it-IT" sz="1700"/>
              <a:t>Collegare la scheda di espansione al drone</a:t>
            </a:r>
          </a:p>
          <a:p>
            <a:pPr>
              <a:lnSpc>
                <a:spcPct val="100000"/>
              </a:lnSpc>
            </a:pPr>
            <a:r>
              <a:rPr lang="it-IT" sz="1700"/>
              <a:t>Collegarsi direttamente alla rete generata dal drone</a:t>
            </a:r>
          </a:p>
          <a:p>
            <a:pPr>
              <a:lnSpc>
                <a:spcPct val="100000"/>
              </a:lnSpc>
            </a:pPr>
            <a:r>
              <a:rPr lang="it-IT" sz="1700"/>
              <a:t>Mandare un pacchetto </a:t>
            </a:r>
            <a:r>
              <a:rPr lang="it-IT" sz="1700" err="1"/>
              <a:t>udp</a:t>
            </a:r>
            <a:r>
              <a:rPr lang="it-IT" sz="1700"/>
              <a:t> «</a:t>
            </a:r>
            <a:r>
              <a:rPr lang="it-IT" sz="1700" err="1"/>
              <a:t>command</a:t>
            </a:r>
            <a:r>
              <a:rPr lang="it-IT" sz="1700"/>
              <a:t>» all’indirizzo </a:t>
            </a:r>
            <a:r>
              <a:rPr lang="it-IT" sz="1700" err="1"/>
              <a:t>ip</a:t>
            </a:r>
            <a:r>
              <a:rPr lang="it-IT" sz="1700"/>
              <a:t> 192.168.10.1 alla porta 8889</a:t>
            </a:r>
          </a:p>
          <a:p>
            <a:pPr>
              <a:lnSpc>
                <a:spcPct val="100000"/>
              </a:lnSpc>
            </a:pPr>
            <a:r>
              <a:rPr lang="it-IT" sz="1700"/>
              <a:t>Mandare un pacchetto </a:t>
            </a:r>
            <a:r>
              <a:rPr lang="it-IT" sz="1700" err="1"/>
              <a:t>udp</a:t>
            </a:r>
            <a:r>
              <a:rPr lang="it-IT" sz="1700"/>
              <a:t> «ap </a:t>
            </a:r>
            <a:r>
              <a:rPr lang="it-IT" sz="1700" err="1"/>
              <a:t>ssid</a:t>
            </a:r>
            <a:r>
              <a:rPr lang="it-IT" sz="1700"/>
              <a:t> password» per connetterlo al </a:t>
            </a:r>
            <a:r>
              <a:rPr lang="it-IT" sz="1700" err="1"/>
              <a:t>wifi</a:t>
            </a:r>
            <a:endParaRPr lang="it-IT" sz="1700"/>
          </a:p>
          <a:p>
            <a:pPr>
              <a:lnSpc>
                <a:spcPct val="100000"/>
              </a:lnSpc>
            </a:pPr>
            <a:r>
              <a:rPr lang="it-IT" sz="1700"/>
              <a:t>Spegnere il drone, alzare la levetta sulla scheda di espansione e riaccendere il drone</a:t>
            </a:r>
          </a:p>
        </p:txBody>
      </p:sp>
      <p:pic>
        <p:nvPicPr>
          <p:cNvPr id="7" name="Immagine 6">
            <a:extLst>
              <a:ext uri="{FF2B5EF4-FFF2-40B4-BE49-F238E27FC236}">
                <a16:creationId xmlns:a16="http://schemas.microsoft.com/office/drawing/2014/main" id="{F0EFE8BD-BE25-FF5E-D083-A6E9D8A73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215" y="3111292"/>
            <a:ext cx="3369773" cy="822542"/>
          </a:xfrm>
          <a:prstGeom prst="rect">
            <a:avLst/>
          </a:prstGeom>
        </p:spPr>
      </p:pic>
      <p:pic>
        <p:nvPicPr>
          <p:cNvPr id="9" name="Immagine 8" descr="Immagine che contiene testo, cavo, elettronica, interno&#10;&#10;Descrizione generata automaticamente">
            <a:extLst>
              <a:ext uri="{FF2B5EF4-FFF2-40B4-BE49-F238E27FC236}">
                <a16:creationId xmlns:a16="http://schemas.microsoft.com/office/drawing/2014/main" id="{C24138FF-FE62-E579-E82C-3AD433A37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465" y="3522563"/>
            <a:ext cx="1541664" cy="2716590"/>
          </a:xfrm>
          <a:prstGeom prst="rect">
            <a:avLst/>
          </a:prstGeom>
        </p:spPr>
      </p:pic>
      <p:pic>
        <p:nvPicPr>
          <p:cNvPr id="5" name="Immagine 4">
            <a:extLst>
              <a:ext uri="{FF2B5EF4-FFF2-40B4-BE49-F238E27FC236}">
                <a16:creationId xmlns:a16="http://schemas.microsoft.com/office/drawing/2014/main" id="{49D20E29-FC84-E1D2-BDBD-3D18A25F4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465" y="1557451"/>
            <a:ext cx="3589474" cy="907843"/>
          </a:xfrm>
          <a:prstGeom prst="rect">
            <a:avLst/>
          </a:prstGeom>
        </p:spPr>
      </p:pic>
    </p:spTree>
    <p:extLst>
      <p:ext uri="{BB962C8B-B14F-4D97-AF65-F5344CB8AC3E}">
        <p14:creationId xmlns:p14="http://schemas.microsoft.com/office/powerpoint/2010/main" val="49705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0C7193-4AB6-DA8B-6683-4135DC8E7DD6}"/>
              </a:ext>
            </a:extLst>
          </p:cNvPr>
          <p:cNvSpPr>
            <a:spLocks noGrp="1"/>
          </p:cNvSpPr>
          <p:nvPr>
            <p:ph type="title"/>
          </p:nvPr>
        </p:nvSpPr>
        <p:spPr/>
        <p:txBody>
          <a:bodyPr/>
          <a:lstStyle/>
          <a:p>
            <a:r>
              <a:rPr lang="it-IT" dirty="0"/>
              <a:t>Recuperare l’</a:t>
            </a:r>
            <a:r>
              <a:rPr lang="it-IT" dirty="0" err="1"/>
              <a:t>ip</a:t>
            </a:r>
            <a:endParaRPr lang="it-IT" dirty="0"/>
          </a:p>
        </p:txBody>
      </p:sp>
      <p:sp>
        <p:nvSpPr>
          <p:cNvPr id="3" name="Segnaposto contenuto 2">
            <a:extLst>
              <a:ext uri="{FF2B5EF4-FFF2-40B4-BE49-F238E27FC236}">
                <a16:creationId xmlns:a16="http://schemas.microsoft.com/office/drawing/2014/main" id="{0118CC54-3E62-2B8C-D962-A2D208FE5A9E}"/>
              </a:ext>
            </a:extLst>
          </p:cNvPr>
          <p:cNvSpPr>
            <a:spLocks noGrp="1"/>
          </p:cNvSpPr>
          <p:nvPr>
            <p:ph idx="1"/>
          </p:nvPr>
        </p:nvSpPr>
        <p:spPr>
          <a:xfrm>
            <a:off x="1251678" y="1189411"/>
            <a:ext cx="3598996" cy="4005075"/>
          </a:xfrm>
        </p:spPr>
        <p:txBody>
          <a:bodyPr>
            <a:normAutofit/>
          </a:bodyPr>
          <a:lstStyle/>
          <a:p>
            <a:r>
              <a:rPr lang="it-IT" dirty="0"/>
              <a:t>Una volta connesso il drone al WIFI bisogna recuperare il suo indirizzo </a:t>
            </a:r>
            <a:r>
              <a:rPr lang="it-IT" dirty="0" err="1"/>
              <a:t>ip</a:t>
            </a:r>
            <a:r>
              <a:rPr lang="it-IT" dirty="0"/>
              <a:t> (che non può essere settato come fisso) attraverso </a:t>
            </a:r>
            <a:r>
              <a:rPr lang="it-IT" dirty="0" err="1"/>
              <a:t>nmap</a:t>
            </a:r>
            <a:r>
              <a:rPr lang="it-IT" dirty="0"/>
              <a:t>. Per fare questo si è utilizzata un’espressione regolare per trovare l’</a:t>
            </a:r>
            <a:r>
              <a:rPr lang="it-IT" dirty="0" err="1"/>
              <a:t>ip</a:t>
            </a:r>
            <a:r>
              <a:rPr lang="it-IT" dirty="0"/>
              <a:t> all’interno dell’output di </a:t>
            </a:r>
            <a:r>
              <a:rPr lang="it-IT" dirty="0" err="1"/>
              <a:t>nmap</a:t>
            </a:r>
            <a:r>
              <a:rPr lang="it-IT" dirty="0"/>
              <a:t> attraverso il </a:t>
            </a:r>
            <a:r>
              <a:rPr lang="it-IT" dirty="0" err="1"/>
              <a:t>mac</a:t>
            </a:r>
            <a:r>
              <a:rPr lang="it-IT" dirty="0"/>
              <a:t> della scheda di espansione.</a:t>
            </a:r>
          </a:p>
        </p:txBody>
      </p:sp>
      <p:pic>
        <p:nvPicPr>
          <p:cNvPr id="7" name="Immagine 6" descr="Immagine che contiene testo, schermata, software&#10;&#10;Descrizione generata automaticamente">
            <a:extLst>
              <a:ext uri="{FF2B5EF4-FFF2-40B4-BE49-F238E27FC236}">
                <a16:creationId xmlns:a16="http://schemas.microsoft.com/office/drawing/2014/main" id="{B05D652C-6821-EFBF-275D-B9A7957B7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2121" y="382385"/>
            <a:ext cx="3796432" cy="4794985"/>
          </a:xfrm>
          <a:prstGeom prst="rect">
            <a:avLst/>
          </a:prstGeom>
        </p:spPr>
      </p:pic>
      <p:pic>
        <p:nvPicPr>
          <p:cNvPr id="9" name="Immagine 8" descr="Immagine che contiene testo, schermata, Carattere&#10;&#10;Descrizione generata automaticamente">
            <a:extLst>
              <a:ext uri="{FF2B5EF4-FFF2-40B4-BE49-F238E27FC236}">
                <a16:creationId xmlns:a16="http://schemas.microsoft.com/office/drawing/2014/main" id="{7D9151EC-1616-E807-854C-B1E4D3BA7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534" y="5361823"/>
            <a:ext cx="4959605" cy="958899"/>
          </a:xfrm>
          <a:prstGeom prst="rect">
            <a:avLst/>
          </a:prstGeom>
        </p:spPr>
      </p:pic>
    </p:spTree>
    <p:extLst>
      <p:ext uri="{BB962C8B-B14F-4D97-AF65-F5344CB8AC3E}">
        <p14:creationId xmlns:p14="http://schemas.microsoft.com/office/powerpoint/2010/main" val="3972754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204A60-E382-E48A-102D-2D8B48F04413}"/>
              </a:ext>
            </a:extLst>
          </p:cNvPr>
          <p:cNvSpPr>
            <a:spLocks noGrp="1"/>
          </p:cNvSpPr>
          <p:nvPr>
            <p:ph type="title"/>
          </p:nvPr>
        </p:nvSpPr>
        <p:spPr/>
        <p:txBody>
          <a:bodyPr/>
          <a:lstStyle/>
          <a:p>
            <a:r>
              <a:rPr lang="it-IT" dirty="0"/>
              <a:t>Software: streaming</a:t>
            </a:r>
          </a:p>
        </p:txBody>
      </p:sp>
      <p:sp>
        <p:nvSpPr>
          <p:cNvPr id="3" name="Segnaposto contenuto 2">
            <a:extLst>
              <a:ext uri="{FF2B5EF4-FFF2-40B4-BE49-F238E27FC236}">
                <a16:creationId xmlns:a16="http://schemas.microsoft.com/office/drawing/2014/main" id="{EDE1F206-75C6-1CCA-8DE0-1352960B3980}"/>
              </a:ext>
            </a:extLst>
          </p:cNvPr>
          <p:cNvSpPr>
            <a:spLocks noGrp="1"/>
          </p:cNvSpPr>
          <p:nvPr>
            <p:ph idx="1"/>
          </p:nvPr>
        </p:nvSpPr>
        <p:spPr>
          <a:xfrm>
            <a:off x="1251678" y="2286001"/>
            <a:ext cx="4234722" cy="3593591"/>
          </a:xfrm>
        </p:spPr>
        <p:txBody>
          <a:bodyPr>
            <a:normAutofit fontScale="92500"/>
          </a:bodyPr>
          <a:lstStyle/>
          <a:p>
            <a:r>
              <a:rPr lang="it-IT" dirty="0"/>
              <a:t>Lo stream viene ricevuto sulla porta 11111</a:t>
            </a:r>
          </a:p>
          <a:p>
            <a:r>
              <a:rPr lang="it-IT" dirty="0"/>
              <a:t>Viene gestito da un opportuno </a:t>
            </a:r>
            <a:r>
              <a:rPr lang="it-IT" dirty="0" err="1"/>
              <a:t>thread</a:t>
            </a:r>
            <a:endParaRPr lang="it-IT" dirty="0"/>
          </a:p>
          <a:p>
            <a:r>
              <a:rPr lang="it-IT" dirty="0"/>
              <a:t>La funzione cv2.medianBlur() può essere richiamata per eliminare il rumore dell’immagine</a:t>
            </a:r>
          </a:p>
          <a:p>
            <a:r>
              <a:rPr lang="it-IT" dirty="0"/>
              <a:t>Viene applicata una maschera per escludere tutti gli oggetti di colore non rossi h: (150-179) s: (100-255) v:(100-255)</a:t>
            </a:r>
          </a:p>
        </p:txBody>
      </p:sp>
      <p:pic>
        <p:nvPicPr>
          <p:cNvPr id="9" name="Immagine 8" descr="Immagine che contiene testo, schermata, software&#10;&#10;Descrizione generata automaticamente">
            <a:extLst>
              <a:ext uri="{FF2B5EF4-FFF2-40B4-BE49-F238E27FC236}">
                <a16:creationId xmlns:a16="http://schemas.microsoft.com/office/drawing/2014/main" id="{E7D8FE51-DF90-5F94-31AE-C6B5B8CB6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272" y="1718068"/>
            <a:ext cx="4660050" cy="4729455"/>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put penna 9">
                <a:extLst>
                  <a:ext uri="{FF2B5EF4-FFF2-40B4-BE49-F238E27FC236}">
                    <a16:creationId xmlns:a16="http://schemas.microsoft.com/office/drawing/2014/main" id="{758FE69D-F214-200B-4978-A2409F2473AE}"/>
                  </a:ext>
                </a:extLst>
              </p14:cNvPr>
              <p14:cNvContentPartPr/>
              <p14:nvPr/>
            </p14:nvContentPartPr>
            <p14:xfrm>
              <a:off x="6687994" y="3605126"/>
              <a:ext cx="360" cy="360"/>
            </p14:xfrm>
          </p:contentPart>
        </mc:Choice>
        <mc:Fallback xmlns="">
          <p:pic>
            <p:nvPicPr>
              <p:cNvPr id="10" name="Input penna 9">
                <a:extLst>
                  <a:ext uri="{FF2B5EF4-FFF2-40B4-BE49-F238E27FC236}">
                    <a16:creationId xmlns:a16="http://schemas.microsoft.com/office/drawing/2014/main" id="{758FE69D-F214-200B-4978-A2409F2473AE}"/>
                  </a:ext>
                </a:extLst>
              </p:cNvPr>
              <p:cNvPicPr/>
              <p:nvPr/>
            </p:nvPicPr>
            <p:blipFill>
              <a:blip r:embed="rId4"/>
              <a:stretch>
                <a:fillRect/>
              </a:stretch>
            </p:blipFill>
            <p:spPr>
              <a:xfrm>
                <a:off x="6681874" y="359900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put penna 10">
                <a:extLst>
                  <a:ext uri="{FF2B5EF4-FFF2-40B4-BE49-F238E27FC236}">
                    <a16:creationId xmlns:a16="http://schemas.microsoft.com/office/drawing/2014/main" id="{BDC79764-369E-4877-2C4E-F5667433C511}"/>
                  </a:ext>
                </a:extLst>
              </p14:cNvPr>
              <p14:cNvContentPartPr/>
              <p14:nvPr/>
            </p14:nvContentPartPr>
            <p14:xfrm>
              <a:off x="6678274" y="3563726"/>
              <a:ext cx="44280" cy="45720"/>
            </p14:xfrm>
          </p:contentPart>
        </mc:Choice>
        <mc:Fallback xmlns="">
          <p:pic>
            <p:nvPicPr>
              <p:cNvPr id="11" name="Input penna 10">
                <a:extLst>
                  <a:ext uri="{FF2B5EF4-FFF2-40B4-BE49-F238E27FC236}">
                    <a16:creationId xmlns:a16="http://schemas.microsoft.com/office/drawing/2014/main" id="{BDC79764-369E-4877-2C4E-F5667433C511}"/>
                  </a:ext>
                </a:extLst>
              </p:cNvPr>
              <p:cNvPicPr/>
              <p:nvPr/>
            </p:nvPicPr>
            <p:blipFill>
              <a:blip r:embed="rId6"/>
              <a:stretch>
                <a:fillRect/>
              </a:stretch>
            </p:blipFill>
            <p:spPr>
              <a:xfrm>
                <a:off x="6672154" y="3557606"/>
                <a:ext cx="565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put penna 11">
                <a:extLst>
                  <a:ext uri="{FF2B5EF4-FFF2-40B4-BE49-F238E27FC236}">
                    <a16:creationId xmlns:a16="http://schemas.microsoft.com/office/drawing/2014/main" id="{E4104DC8-C981-41AE-C57B-AAF7C1A3CB4E}"/>
                  </a:ext>
                </a:extLst>
              </p14:cNvPr>
              <p14:cNvContentPartPr/>
              <p14:nvPr/>
            </p14:nvContentPartPr>
            <p14:xfrm>
              <a:off x="6905794" y="4550846"/>
              <a:ext cx="25920" cy="22320"/>
            </p14:xfrm>
          </p:contentPart>
        </mc:Choice>
        <mc:Fallback xmlns="">
          <p:pic>
            <p:nvPicPr>
              <p:cNvPr id="12" name="Input penna 11">
                <a:extLst>
                  <a:ext uri="{FF2B5EF4-FFF2-40B4-BE49-F238E27FC236}">
                    <a16:creationId xmlns:a16="http://schemas.microsoft.com/office/drawing/2014/main" id="{E4104DC8-C981-41AE-C57B-AAF7C1A3CB4E}"/>
                  </a:ext>
                </a:extLst>
              </p:cNvPr>
              <p:cNvPicPr/>
              <p:nvPr/>
            </p:nvPicPr>
            <p:blipFill>
              <a:blip r:embed="rId8"/>
              <a:stretch>
                <a:fillRect/>
              </a:stretch>
            </p:blipFill>
            <p:spPr>
              <a:xfrm>
                <a:off x="6899674" y="4544726"/>
                <a:ext cx="38160" cy="34560"/>
              </a:xfrm>
              <a:prstGeom prst="rect">
                <a:avLst/>
              </a:prstGeom>
            </p:spPr>
          </p:pic>
        </mc:Fallback>
      </mc:AlternateContent>
    </p:spTree>
    <p:extLst>
      <p:ext uri="{BB962C8B-B14F-4D97-AF65-F5344CB8AC3E}">
        <p14:creationId xmlns:p14="http://schemas.microsoft.com/office/powerpoint/2010/main" val="2619524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A5DAC-AB02-B498-A965-75824C494D3D}"/>
              </a:ext>
            </a:extLst>
          </p:cNvPr>
          <p:cNvSpPr>
            <a:spLocks noGrp="1"/>
          </p:cNvSpPr>
          <p:nvPr>
            <p:ph type="title"/>
          </p:nvPr>
        </p:nvSpPr>
        <p:spPr/>
        <p:txBody>
          <a:bodyPr/>
          <a:lstStyle/>
          <a:p>
            <a:r>
              <a:rPr lang="it-IT" dirty="0"/>
              <a:t>Software: matrice video</a:t>
            </a:r>
          </a:p>
        </p:txBody>
      </p:sp>
      <p:pic>
        <p:nvPicPr>
          <p:cNvPr id="5" name="Immagine 4" descr="Immagine che contiene schermata, interno, quadrato&#10;&#10;Descrizione generata automaticamente">
            <a:extLst>
              <a:ext uri="{FF2B5EF4-FFF2-40B4-BE49-F238E27FC236}">
                <a16:creationId xmlns:a16="http://schemas.microsoft.com/office/drawing/2014/main" id="{3C9BFF6A-7071-19D8-8026-659C85208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96" y="1128451"/>
            <a:ext cx="4505904" cy="3622766"/>
          </a:xfrm>
          <a:prstGeom prst="rect">
            <a:avLst/>
          </a:prstGeom>
        </p:spPr>
      </p:pic>
      <p:pic>
        <p:nvPicPr>
          <p:cNvPr id="7" name="Immagine 6">
            <a:extLst>
              <a:ext uri="{FF2B5EF4-FFF2-40B4-BE49-F238E27FC236}">
                <a16:creationId xmlns:a16="http://schemas.microsoft.com/office/drawing/2014/main" id="{AFA4C238-3FD6-17E5-748F-DEEDE8FE8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096" y="4983484"/>
            <a:ext cx="9947102" cy="1208104"/>
          </a:xfrm>
          <a:prstGeom prst="rect">
            <a:avLst/>
          </a:prstGeom>
        </p:spPr>
      </p:pic>
      <p:sp>
        <p:nvSpPr>
          <p:cNvPr id="8" name="Segnaposto contenuto 2">
            <a:extLst>
              <a:ext uri="{FF2B5EF4-FFF2-40B4-BE49-F238E27FC236}">
                <a16:creationId xmlns:a16="http://schemas.microsoft.com/office/drawing/2014/main" id="{4ADDFDBF-2C31-1537-5626-D4AB905556FC}"/>
              </a:ext>
            </a:extLst>
          </p:cNvPr>
          <p:cNvSpPr>
            <a:spLocks noGrp="1"/>
          </p:cNvSpPr>
          <p:nvPr>
            <p:ph idx="1"/>
          </p:nvPr>
        </p:nvSpPr>
        <p:spPr>
          <a:xfrm>
            <a:off x="6563647" y="1241067"/>
            <a:ext cx="4297584" cy="3456576"/>
          </a:xfrm>
        </p:spPr>
        <p:txBody>
          <a:bodyPr>
            <a:normAutofit/>
          </a:bodyPr>
          <a:lstStyle/>
          <a:p>
            <a:r>
              <a:rPr lang="it-IT" dirty="0"/>
              <a:t>Griglia applicata allo stream video del drone</a:t>
            </a:r>
          </a:p>
        </p:txBody>
      </p:sp>
    </p:spTree>
    <p:extLst>
      <p:ext uri="{BB962C8B-B14F-4D97-AF65-F5344CB8AC3E}">
        <p14:creationId xmlns:p14="http://schemas.microsoft.com/office/powerpoint/2010/main" val="27334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6407D-D915-3612-498E-43B096D32533}"/>
              </a:ext>
            </a:extLst>
          </p:cNvPr>
          <p:cNvSpPr>
            <a:spLocks noGrp="1"/>
          </p:cNvSpPr>
          <p:nvPr>
            <p:ph type="title"/>
          </p:nvPr>
        </p:nvSpPr>
        <p:spPr/>
        <p:txBody>
          <a:bodyPr/>
          <a:lstStyle/>
          <a:p>
            <a:r>
              <a:rPr lang="it-IT" dirty="0"/>
              <a:t>Software: ricevere posizione</a:t>
            </a:r>
          </a:p>
        </p:txBody>
      </p:sp>
      <p:sp>
        <p:nvSpPr>
          <p:cNvPr id="3" name="Segnaposto contenuto 2">
            <a:extLst>
              <a:ext uri="{FF2B5EF4-FFF2-40B4-BE49-F238E27FC236}">
                <a16:creationId xmlns:a16="http://schemas.microsoft.com/office/drawing/2014/main" id="{A360BBFE-E5CE-AE02-DD9D-5BC18BA3E056}"/>
              </a:ext>
            </a:extLst>
          </p:cNvPr>
          <p:cNvSpPr>
            <a:spLocks noGrp="1"/>
          </p:cNvSpPr>
          <p:nvPr>
            <p:ph idx="1"/>
          </p:nvPr>
        </p:nvSpPr>
        <p:spPr>
          <a:xfrm>
            <a:off x="1649547" y="5758625"/>
            <a:ext cx="8999498" cy="846902"/>
          </a:xfrm>
        </p:spPr>
        <p:txBody>
          <a:bodyPr/>
          <a:lstStyle/>
          <a:p>
            <a:r>
              <a:rPr lang="it-IT" dirty="0"/>
              <a:t>Funzione che trova la posizione del drone rispetto alla matrice video</a:t>
            </a:r>
          </a:p>
        </p:txBody>
      </p:sp>
      <p:pic>
        <p:nvPicPr>
          <p:cNvPr id="5" name="Immagine 4">
            <a:extLst>
              <a:ext uri="{FF2B5EF4-FFF2-40B4-BE49-F238E27FC236}">
                <a16:creationId xmlns:a16="http://schemas.microsoft.com/office/drawing/2014/main" id="{8B7CD32C-C5B5-3B7F-DB09-E94562ECF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250" y="1196881"/>
            <a:ext cx="8999499" cy="4464238"/>
          </a:xfrm>
          <a:prstGeom prst="rect">
            <a:avLst/>
          </a:prstGeom>
        </p:spPr>
      </p:pic>
    </p:spTree>
    <p:extLst>
      <p:ext uri="{BB962C8B-B14F-4D97-AF65-F5344CB8AC3E}">
        <p14:creationId xmlns:p14="http://schemas.microsoft.com/office/powerpoint/2010/main" val="43326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3839C-80B9-C6F0-E714-A8A8D54F2A07}"/>
              </a:ext>
            </a:extLst>
          </p:cNvPr>
          <p:cNvSpPr>
            <a:spLocks noGrp="1"/>
          </p:cNvSpPr>
          <p:nvPr>
            <p:ph type="title"/>
          </p:nvPr>
        </p:nvSpPr>
        <p:spPr/>
        <p:txBody>
          <a:bodyPr/>
          <a:lstStyle/>
          <a:p>
            <a:r>
              <a:rPr lang="it-IT" dirty="0"/>
              <a:t>Software: mandare comandi </a:t>
            </a:r>
          </a:p>
        </p:txBody>
      </p:sp>
      <p:pic>
        <p:nvPicPr>
          <p:cNvPr id="5" name="Segnaposto contenuto 4" descr="Immagine che contiene testo, schermata, Carattere&#10;&#10;Descrizione generata automaticamente">
            <a:extLst>
              <a:ext uri="{FF2B5EF4-FFF2-40B4-BE49-F238E27FC236}">
                <a16:creationId xmlns:a16="http://schemas.microsoft.com/office/drawing/2014/main" id="{DBB60B70-5951-D5E9-3D36-C8855879EB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913" y="1421671"/>
            <a:ext cx="4486087" cy="4346443"/>
          </a:xfrm>
        </p:spPr>
      </p:pic>
    </p:spTree>
    <p:extLst>
      <p:ext uri="{BB962C8B-B14F-4D97-AF65-F5344CB8AC3E}">
        <p14:creationId xmlns:p14="http://schemas.microsoft.com/office/powerpoint/2010/main" val="226468342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279</TotalTime>
  <Words>434</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Gill Sans MT</vt:lpstr>
      <vt:lpstr>Impact</vt:lpstr>
      <vt:lpstr>Badge</vt:lpstr>
      <vt:lpstr>Tracciamento di drone  </vt:lpstr>
      <vt:lpstr>problema</vt:lpstr>
      <vt:lpstr>Hardware</vt:lpstr>
      <vt:lpstr>Collegamento</vt:lpstr>
      <vt:lpstr>Recuperare l’ip</vt:lpstr>
      <vt:lpstr>Software: streaming</vt:lpstr>
      <vt:lpstr>Software: matrice video</vt:lpstr>
      <vt:lpstr>Software: ricevere posizione</vt:lpstr>
      <vt:lpstr>Software: mandare comandi </vt:lpstr>
      <vt:lpstr>CONCLUSIONI E Sviluppi futuri</vt:lpstr>
      <vt:lpstr>Software: Documentazione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Tracciamento di drone  </dc:title>
  <dc:creator>Marco Cappiello</dc:creator>
  <cp:lastModifiedBy>Marco Cappiello</cp:lastModifiedBy>
  <cp:revision>5</cp:revision>
  <dcterms:created xsi:type="dcterms:W3CDTF">2024-02-07T09:03:34Z</dcterms:created>
  <dcterms:modified xsi:type="dcterms:W3CDTF">2024-02-07T15:05:38Z</dcterms:modified>
</cp:coreProperties>
</file>