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6" r:id="rId6"/>
    <p:sldId id="262" r:id="rId7"/>
    <p:sldId id="268" r:id="rId8"/>
    <p:sldId id="267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2:59:42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2:59:47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20 24575,'-1'21'0,"0"-15"0,1 0 0,0 0 0,0 1 0,0-1 0,1 0 0,0 0 0,0 0 0,2 6 0,-3-12 0,0 1 0,0-1 0,0 0 0,0 0 0,1 1 0,-1-1 0,0 0 0,0 0 0,0 0 0,0 1 0,0-1 0,0 0 0,1 0 0,-1 0 0,0 0 0,0 1 0,0-1 0,0 0 0,1 0 0,-1 0 0,0 0 0,0 0 0,0 0 0,1 1 0,-1-1 0,0 0 0,0 0 0,1 0 0,-1 0 0,0 0 0,0 0 0,0 0 0,1 0 0,-1 0 0,0 0 0,0 0 0,1 0 0,-1 0 0,0 0 0,0-1 0,9-8 0,2-15 0,-9 19 0,-1 1 0,0-1 0,0 1 0,-1-1 0,1 1 0,-1-1 0,0-9 0,0 13 0,0 0 0,-1 0 0,1 0 0,0 0 0,0-1 0,0 1 0,-1 0 0,1 0 0,0 0 0,-1 0 0,1 0 0,-1 0 0,0 0 0,1 0 0,-1 0 0,0 1 0,1-1 0,-1 0 0,0 0 0,0 0 0,0 1 0,1-1 0,-1 0 0,0 1 0,0-1 0,0 1 0,0-1 0,0 1 0,-1 0 0,1-1 0,0 1 0,0 0 0,0 0 0,0 0 0,0-1 0,0 1 0,0 0 0,-3 1 0,3-1 0,0 0 0,-1 1 0,1-1 0,-1 1 0,1-1 0,0 1 0,0 0 0,-1-1 0,1 1 0,0 0 0,0 0 0,0 0 0,0 0 0,0 0 0,0 0 0,0 0 0,0 0 0,0 0 0,1 0 0,-1 1 0,0-1 0,1 0 0,-1 1 0,1-1 0,-1 0 0,1 1 0,-1-1 0,1 0 0,0 1 0,0-1 0,0 1 0,0-1 0,0 3 0,0-2 0,0 0 0,0 0 0,1 0 0,-1 1 0,1-1 0,-1 0 0,1 0 0,-1 0 0,1 0 0,0 0 0,0 0 0,0 0 0,1 0 0,-1 0 0,0 0 0,1 0 0,-1-1 0,1 1 0,-1-1 0,1 1 0,2 1 0,0-1 0,0-1 0,0 1 0,1-1 0,-1 0 0,0 0 0,1 0 0,-1-1 0,0 1 0,6-1 0,-9 0 0,0 0 0,1 0 0,-1 0 0,0 0 0,1 0 0,-1-1 0,1 1 0,-1 0 0,0-1 0,0 1 0,1-1 0,-1 1 0,0-1 0,0 0 0,0 1 0,1-1 0,-1 0 0,0 0 0,0 0 0,0 0 0,0 0 0,-1 0 0,1 0 0,0 0 0,0 0 0,-1 0 0,1 0 0,0-1 0,-1 1 0,1 0 0,-1-1 0,1-1 0,-1 2 0,0-1 0,0 1 0,0 0 0,0-1 0,0 1 0,0-1 0,0 1 0,-1 0 0,1 0 0,0-1 0,-1 1 0,1 0 0,-1-1 0,0 1 0,1 0 0,-1 0 0,0 0 0,0 0 0,0 0 0,1 0 0,-1 0 0,0 0 0,0 0 0,-1 0 0,1 0 0,0 1 0,0-1 0,0 0 0,0 1 0,-1-1 0,1 1 0,0-1 0,0 1 0,-1 0 0,-1-1 0,1 1 0,0 0 0,0-1 0,-1 1 0,1 0 0,0 0 0,0 0 0,0 1 0,0-1 0,-1 0 0,1 1 0,0 0 0,0-1 0,0 1 0,0 0 0,0 0 0,0 0 0,0 0 0,1 0 0,-1 1 0,0-1 0,-2 3 0,-1 3 0,1-1 0,0 2 0,0-1 0,0 0 0,-2 9 0,1-5 0,5-11 0,0 0 0,0 0 0,0 0 0,0 0 0,0 0 0,0 0 0,0 0 0,0 1 0,0-1 0,0 0 0,0 0 0,0 0 0,-1 0 0,1 0 0,0 0 0,0 0 0,0 0 0,0 0 0,0 0 0,0 0 0,0 0 0,0 0 0,0 0 0,0 0 0,0 1 0,-1-1 0,1 0 0,0 0 0,0 0 0,0 0 0,0 0 0,0 0 0,0 0 0,0 0 0,0 0 0,-1 0 0,1 0 0,0 0 0,0 0 0,0-1 0,0 1 0,0 0 0,0 0 0,0 0 0,0 0 0,0 0 0,0 0 0,-1 0 0,1 0 0,0 0 0,0 0 0,0 0 0,0 0 0,0 0 0,0 0 0,0 0 0,0-1 0,0 1 0,0 0 0,0 0 0,0 0 0,0 0 0,0 0 0,0 0 0,0 0 0,0-1 0,0 1 0,0 0 0,0 0 0,0 0 0,0 0 0,0 0 0,0-1 0,0 1 0,0 0 0,0 0 0,0 0 0,0 0 0,0-1 0,0 1 0,0 0 0,0 0 0,0 0 0,0 0 0,0 0 0,0-1 0,0 1 0,0 0 0,0 0 0,0 0 0,1 0 0,-1 0 0,0 0 0,0 0 0,0-1 0,0 1 0,0 0 0,0 0 0,1 0 0,-1 0 0,0 0 0,0 0 0,0 0 0,0 0 0,0 0 0,1 0 0,-1 0 0,0 0 0,0 0 0,0 0 0,0 0 0,1 0 0,-1 0 0,0 0 0,0 0 0,0 0 0,0 0 0,0 0 0,1 0 0,-1 0 0,0 0 0,1 0 0,-1 0 0,1 0 0,-1 0 0,1 0 0,-1 0 0,1 0 0,-1 0 0,1 0 0,-1 0 0,1-1 0,-1 1 0,1 0 0,-1 0 0,1-1 0,-1 1 0,0 0 0,1-1 0,-1 1 0,1 0 0,-1-1 0,1 1 0,-1-1 0,0 1 0,1-1 0,-1 1 0,0 0 0,1-1 0,-1 1 0,1 0 0,-1 0 0,1-1 0,-1 1 0,1 0 0,-1 0 0,1 0 0,-1 0 0,1 0 0,-1-1 0,1 1 0,-1 0 0,1 0 0,-1 0 0,1 0 0,-1 0 0,1 1 0,-1-1 0,1 0 0,0 0 0,24 14 0,-21-12 0,0 1 0,0-1 0,1 1 0,-1-1 0,1 0 0,-1-1 0,9 3 0,-13-4 0,1 0 0,0 0 0,0 0 0,0 0 0,-1 0 0,1 0 0,0-1 0,0 1 0,-1 0 0,1 0 0,0-1 0,0 1 0,-1 0 0,1-1 0,0 1 0,-1-1 0,1 1 0,0-1 0,-1 1 0,2-2 0,-1 1 0,0-1 0,0 0 0,0 0 0,0 0 0,0 0 0,-1 0 0,1 0 0,-1 0 0,1 0 0,-1 0 0,1-3 0,-1 3 4,0 1 0,0-1 0,0 0 0,0 1 0,0-1-1,0 0 1,-1 1 0,1-1 0,-1 0 0,1 1 0,-1-1 0,1 1-1,-1-1 1,0 1 0,0-1 0,0 1 0,0-1 0,0 1 0,0 0 0,0 0-1,0-1 1,0 1 0,0 0 0,-1 0 0,1 0 0,-1 0 0,1 0-1,-1 1 1,1-1 0,-3 0 0,0-1-128,0 1 0,1 0 1,-1 1-1,0-1 0,0 1 0,0-1 1,-1 1-1,1 1 0,0-1 0,0 0 1,-6 2-1,-6 3-6702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2:59:58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24575,'0'1'0,"0"0"0,0 0 0,1 0 0,-1 0 0,1 0 0,-1 0 0,1 0 0,-1 0 0,1-1 0,0 1 0,-1 0 0,1 0 0,0 0 0,0-1 0,-1 1 0,1-1 0,1 2 0,-1-2 0,-1 0 0,0 1 0,0-1 0,1 0 0,-1 0 0,0 0 0,1 0 0,-1 1 0,0-1 0,0 0 0,1 0 0,-1 0 0,0 0 0,1 0 0,-1 0 0,0 0 0,1 0 0,-1 0 0,0 0 0,1 0 0,-1 0 0,0 0 0,1 0 0,-1 0 0,0 0 0,1 0 0,-1 0 0,0 0 0,1-1 0,-1 1 0,0 0 0,1 0 0,-1 0 0,0-1 0,0 1 0,1 0 0,-1 0 0,0-1 0,0 1 0,0 0 0,1 0 0,-1-1 0,0 1 0,0 0 0,0-1 0,0 1 0,0 0 0,1-1 0,-1 1 0,0 0 0,0-1 0,0 1 0,0 0 0,0-1 0,0 1 0,0-4 0,1 0 0,0 0 0,-1 1 0,1-1 0,1 0 0,2-5 0,-4 8 0,1 0 0,-1 0 0,1 1 0,-1-1 0,0 0 0,1 1 0,0-1 0,-1 1 0,1-1 0,-1 0 0,1 1 0,0-1 0,-1 1 0,1 0 0,0-1 0,0 1 0,-1-1 0,1 1 0,0 0 0,0 0 0,-1 0 0,1-1 0,0 1 0,0 0 0,0 0 0,0 0 0,-1 0 0,1 0 0,0 0 0,0 0 0,0 1 0,-1-1 0,1 0 0,0 0 0,0 1 0,0-1 0,0 1 0,0-1 0,-1 0 0,1 1 0,-1-1 0,1 0 0,-1 1 0,1-1 0,-1 0 0,1 1 0,-1-1 0,1 0 0,-1 1 0,0-1 0,1 1 0,-1-1 0,0 1 0,1-1 0,-1 1 0,0-1 0,0 1 0,0-1 0,1 1 0,-1-1 0,0 1 0,0 0 0,0-1 0,0 1 0,0-1 0,0 1 0,0-1 0,0 2 0,-8 16 0,1-3 0,7-14 2,0-1 1,0 1-1,0-1 0,-1 1 0,1-1 1,0 1-1,-1-1 0,1 1 0,0-1 1,-1 1-1,1-1 0,-1 0 0,1 1 0,0-1 1,-1 0-1,1 1 0,-1-1 0,1 0 1,-1 0-1,1 1 0,-1-1 0,1 0 0,-1 0 1,1 0-1,-1 0 0,0 0 0,0 1 1,-17-1-597,13 0-240,-10 0-5992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2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9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7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109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450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27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5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9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526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19C639-C510-4930-89B6-84AE20DAABFE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024FDF-9169-40B8-B761-BD42B05F23E9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2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fuentes/DJITelloPy" TargetMode="External"/><Relationship Id="rId2" Type="http://schemas.openxmlformats.org/officeDocument/2006/relationships/hyperlink" Target="https://dl.djicdn.com/downloads/RoboMaster+TT/Tello_SDK_3.0_User_Guide_e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E434C1-5E82-8460-DD9F-40A013C6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2A1A00"/>
                </a:solidFill>
              </a:rPr>
              <a:t>Drone tracking</a:t>
            </a:r>
            <a:br>
              <a:rPr lang="it-IT" sz="4800" dirty="0">
                <a:solidFill>
                  <a:srgbClr val="2A1A00"/>
                </a:solidFill>
              </a:rPr>
            </a:br>
            <a:endParaRPr lang="it-IT" sz="4800" dirty="0">
              <a:solidFill>
                <a:srgbClr val="2A1A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007E80-7370-CE08-E2A9-52223240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1100">
                <a:solidFill>
                  <a:srgbClr val="F3F3F2"/>
                </a:solidFill>
              </a:rPr>
              <a:t>Cappiello Marco</a:t>
            </a:r>
          </a:p>
          <a:p>
            <a:pPr algn="l">
              <a:lnSpc>
                <a:spcPct val="90000"/>
              </a:lnSpc>
            </a:pPr>
            <a:r>
              <a:rPr lang="it-IT" sz="1100">
                <a:solidFill>
                  <a:srgbClr val="F3F3F2"/>
                </a:solidFill>
              </a:rPr>
              <a:t>Eduardo Autore</a:t>
            </a:r>
          </a:p>
          <a:p>
            <a:pPr algn="l">
              <a:lnSpc>
                <a:spcPct val="90000"/>
              </a:lnSpc>
            </a:pPr>
            <a:r>
              <a:rPr lang="it-IT" sz="1100">
                <a:solidFill>
                  <a:srgbClr val="F3F3F2"/>
                </a:solidFill>
              </a:rPr>
              <a:t>2023/2024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E884B2-9AD6-148B-25F7-6D788BA0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17CDF-F6C0-9DAB-9D3F-E824B8C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20C1F-4773-786E-7BF3-FDAFA787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median filter (O(n^2log(n)) could eliminate the noise, but it might affect the performance of the program.</a:t>
            </a:r>
          </a:p>
          <a:p>
            <a:r>
              <a:rPr lang="en-US" dirty="0"/>
              <a:t>Color-based tracking is computationally efficient but may generate many false positives. An alternative approach could be to use YOLOv4 for real-time drone detection after appropriate training.</a:t>
            </a:r>
          </a:p>
          <a:p>
            <a:r>
              <a:rPr lang="en-US" dirty="0"/>
              <a:t>By modifying the '</a:t>
            </a:r>
            <a:r>
              <a:rPr lang="en-US" dirty="0" err="1"/>
              <a:t>deadzone</a:t>
            </a:r>
            <a:r>
              <a:rPr lang="en-US" dirty="0"/>
              <a:t>' variable, the shape of the matrix and the resulting relative tracking can be altered.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85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55DD4-E58F-591C-CDEF-0CB43DC6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</a:t>
            </a:r>
            <a:r>
              <a:rPr lang="it-IT" dirty="0" err="1"/>
              <a:t>documentation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05737-EF59-690C-AB69-C8D2ABA8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900416" cy="3593591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https://dl.djicdn.com/downloads/RoboMaster+TT/Tello_SDK_3.0_User_Guide_en.pdf</a:t>
            </a:r>
            <a:endParaRPr lang="it-IT" dirty="0"/>
          </a:p>
          <a:p>
            <a:r>
              <a:rPr lang="it-IT" dirty="0"/>
              <a:t>https://dl.djicdn.com/downloads/RoboMaster+TT/RoboMaster_TT_Tello_Talent_User_Manual_en.pdf</a:t>
            </a:r>
          </a:p>
          <a:p>
            <a:r>
              <a:rPr lang="it-IT" dirty="0" err="1"/>
              <a:t>Github</a:t>
            </a:r>
            <a:r>
              <a:rPr lang="it-IT" dirty="0"/>
              <a:t> SDK </a:t>
            </a:r>
            <a:r>
              <a:rPr lang="it-IT" dirty="0" err="1"/>
              <a:t>python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https://github.com/damiafuentes/DJITelloPy</a:t>
            </a:r>
            <a:endParaRPr lang="it-IT" dirty="0"/>
          </a:p>
          <a:p>
            <a:r>
              <a:rPr lang="it-IT" dirty="0" err="1"/>
              <a:t>Github</a:t>
            </a:r>
            <a:r>
              <a:rPr lang="it-IT" dirty="0"/>
              <a:t> of the project: https://github.com/CapMark/TelloTalent-ColorDetection</a:t>
            </a:r>
          </a:p>
        </p:txBody>
      </p:sp>
    </p:spTree>
    <p:extLst>
      <p:ext uri="{BB962C8B-B14F-4D97-AF65-F5344CB8AC3E}">
        <p14:creationId xmlns:p14="http://schemas.microsoft.com/office/powerpoint/2010/main" val="33380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38D94-959B-02DF-B655-4D5F2D3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6DB69C-C2BA-ABE0-BE8E-F9877D2C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243540" cy="3593591"/>
          </a:xfrm>
        </p:spPr>
        <p:txBody>
          <a:bodyPr>
            <a:normAutofit/>
          </a:bodyPr>
          <a:lstStyle/>
          <a:p>
            <a:r>
              <a:rPr lang="en-US" sz="2000" dirty="0"/>
              <a:t>Given two drones, create a program capable of recognizing the movement of one of the two and aligning with its position in flight.</a:t>
            </a:r>
            <a:endParaRPr lang="it-IT" sz="2400" dirty="0"/>
          </a:p>
        </p:txBody>
      </p:sp>
      <p:pic>
        <p:nvPicPr>
          <p:cNvPr id="7" name="Immagine 6" descr="Immagine che contiene schermata, interno, quadrato&#10;&#10;Descrizione generata automaticamente">
            <a:extLst>
              <a:ext uri="{FF2B5EF4-FFF2-40B4-BE49-F238E27FC236}">
                <a16:creationId xmlns:a16="http://schemas.microsoft.com/office/drawing/2014/main" id="{D0C34B40-5F33-24C8-1A00-C2E30FA6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53" y="3429000"/>
            <a:ext cx="3496014" cy="28108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2B461E-1ACA-410D-9F9E-E613D84C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9141"/>
            <a:ext cx="3496014" cy="26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A5486-1296-0F4A-DBB5-692A3D6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15B28-9737-A907-038E-7392B40F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1873"/>
            <a:ext cx="4220762" cy="442772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drones</a:t>
            </a:r>
            <a:r>
              <a:rPr lang="it-IT" dirty="0"/>
              <a:t> are </a:t>
            </a:r>
            <a:r>
              <a:rPr lang="it-IT" dirty="0" err="1"/>
              <a:t>tello</a:t>
            </a:r>
            <a:r>
              <a:rPr lang="it-IT" dirty="0"/>
              <a:t> talent</a:t>
            </a:r>
          </a:p>
          <a:p>
            <a:r>
              <a:rPr lang="it-IT" dirty="0"/>
              <a:t>5 megapixel camera</a:t>
            </a:r>
          </a:p>
          <a:p>
            <a:r>
              <a:rPr lang="it-IT" dirty="0" err="1"/>
              <a:t>expansion</a:t>
            </a:r>
            <a:r>
              <a:rPr lang="it-IT" dirty="0"/>
              <a:t> board with network board</a:t>
            </a:r>
          </a:p>
          <a:p>
            <a:endParaRPr lang="it-IT" dirty="0"/>
          </a:p>
        </p:txBody>
      </p:sp>
      <p:pic>
        <p:nvPicPr>
          <p:cNvPr id="5" name="Immagine 4" descr="Immagine che contiene Veicolo giocattolo, Giocattolo radiocomandato, ruota, Modello in scala&#10;&#10;Descrizione generata automaticamente">
            <a:extLst>
              <a:ext uri="{FF2B5EF4-FFF2-40B4-BE49-F238E27FC236}">
                <a16:creationId xmlns:a16="http://schemas.microsoft.com/office/drawing/2014/main" id="{F3D94CF7-4AA8-D900-459C-2A2688668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239" y="382385"/>
            <a:ext cx="3271526" cy="2453645"/>
          </a:xfrm>
          <a:prstGeom prst="rect">
            <a:avLst/>
          </a:prstGeom>
        </p:spPr>
      </p:pic>
      <p:pic>
        <p:nvPicPr>
          <p:cNvPr id="7" name="Immagine 6" descr="Immagine che contiene interno, testo, elettronica, Dispositivo elettronico&#10;&#10;Descrizione generata automaticamente">
            <a:extLst>
              <a:ext uri="{FF2B5EF4-FFF2-40B4-BE49-F238E27FC236}">
                <a16:creationId xmlns:a16="http://schemas.microsoft.com/office/drawing/2014/main" id="{CE850956-33D7-2637-5A5D-0B62BC742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2969980"/>
            <a:ext cx="2637990" cy="3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2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B3BC-0306-14FC-7C5A-2A355127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479820" cy="1320855"/>
          </a:xfrm>
        </p:spPr>
        <p:txBody>
          <a:bodyPr>
            <a:normAutofit/>
          </a:bodyPr>
          <a:lstStyle/>
          <a:p>
            <a:r>
              <a:rPr lang="it-IT" sz="4000" dirty="0"/>
              <a:t>connection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50180A-D9FC-6FB9-6C4A-92EE7BA9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To connect the drone to a </a:t>
            </a:r>
            <a:r>
              <a:rPr lang="en-US" sz="1600" dirty="0" err="1"/>
              <a:t>WiFi</a:t>
            </a:r>
            <a:r>
              <a:rPr lang="en-US" sz="1600" dirty="0"/>
              <a:t> network, you need to follow a simple procedure:</a:t>
            </a:r>
            <a:r>
              <a:rPr lang="it-IT" sz="1700" dirty="0"/>
              <a:t>Collegare la scheda di espansione al drone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Connect directly to the network generated by the drone.</a:t>
            </a:r>
          </a:p>
          <a:p>
            <a:pPr>
              <a:lnSpc>
                <a:spcPct val="100000"/>
              </a:lnSpc>
            </a:pPr>
            <a:r>
              <a:rPr lang="it-IT" sz="1700" dirty="0" err="1"/>
              <a:t>Send</a:t>
            </a:r>
            <a:r>
              <a:rPr lang="it-IT" sz="1700" dirty="0"/>
              <a:t> a </a:t>
            </a:r>
            <a:r>
              <a:rPr lang="it-IT" sz="1700" dirty="0" err="1"/>
              <a:t>udp</a:t>
            </a:r>
            <a:r>
              <a:rPr lang="it-IT" sz="1700" dirty="0"/>
              <a:t>  package «</a:t>
            </a:r>
            <a:r>
              <a:rPr lang="it-IT" sz="1700" dirty="0" err="1"/>
              <a:t>command</a:t>
            </a:r>
            <a:r>
              <a:rPr lang="it-IT" sz="1700" dirty="0"/>
              <a:t>» to </a:t>
            </a:r>
            <a:r>
              <a:rPr lang="it-IT" sz="1700" dirty="0" err="1"/>
              <a:t>ip</a:t>
            </a:r>
            <a:r>
              <a:rPr lang="it-IT" sz="1700" dirty="0"/>
              <a:t> 192.168.10.1 and port 8889</a:t>
            </a:r>
          </a:p>
          <a:p>
            <a:pPr>
              <a:lnSpc>
                <a:spcPct val="100000"/>
              </a:lnSpc>
            </a:pPr>
            <a:r>
              <a:rPr lang="it-IT" sz="1700" dirty="0" err="1"/>
              <a:t>Send</a:t>
            </a:r>
            <a:r>
              <a:rPr lang="it-IT" sz="1700" dirty="0"/>
              <a:t> a  </a:t>
            </a:r>
            <a:r>
              <a:rPr lang="it-IT" sz="1700" dirty="0" err="1"/>
              <a:t>udp</a:t>
            </a:r>
            <a:r>
              <a:rPr lang="it-IT" sz="1700" dirty="0"/>
              <a:t> package  to «ap </a:t>
            </a:r>
            <a:r>
              <a:rPr lang="it-IT" sz="1700" dirty="0" err="1"/>
              <a:t>ssid</a:t>
            </a:r>
            <a:r>
              <a:rPr lang="it-IT" sz="1700" dirty="0"/>
              <a:t> password»</a:t>
            </a:r>
          </a:p>
          <a:p>
            <a:pPr>
              <a:lnSpc>
                <a:spcPct val="100000"/>
              </a:lnSpc>
            </a:pPr>
            <a:r>
              <a:rPr lang="it-IT" sz="1700" dirty="0"/>
              <a:t>Turn off the drone, </a:t>
            </a:r>
            <a:r>
              <a:rPr lang="en-US" sz="1600" dirty="0"/>
              <a:t>lift  the switch on the expansion board and restart the drone</a:t>
            </a:r>
            <a:endParaRPr lang="it-IT" sz="17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EFE8BD-BE25-FF5E-D083-A6E9D8A7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15" y="3111292"/>
            <a:ext cx="3369773" cy="822542"/>
          </a:xfrm>
          <a:prstGeom prst="rect">
            <a:avLst/>
          </a:prstGeom>
        </p:spPr>
      </p:pic>
      <p:pic>
        <p:nvPicPr>
          <p:cNvPr id="9" name="Immagine 8" descr="Immagine che contiene testo, cavo, elettronica, interno&#10;&#10;Descrizione generata automaticamente">
            <a:extLst>
              <a:ext uri="{FF2B5EF4-FFF2-40B4-BE49-F238E27FC236}">
                <a16:creationId xmlns:a16="http://schemas.microsoft.com/office/drawing/2014/main" id="{C24138FF-FE62-E579-E82C-3AD433A37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65" y="3522563"/>
            <a:ext cx="1541664" cy="27165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9D20E29-FC84-E1D2-BDBD-3D18A25F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65" y="1557451"/>
            <a:ext cx="3589474" cy="9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0C7193-4AB6-DA8B-6683-4135DC8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ip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8CC54-3E62-2B8C-D962-A2D208FE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9411"/>
            <a:ext cx="3598996" cy="4005075"/>
          </a:xfrm>
        </p:spPr>
        <p:txBody>
          <a:bodyPr>
            <a:normAutofit/>
          </a:bodyPr>
          <a:lstStyle/>
          <a:p>
            <a:r>
              <a:rPr lang="en-US" dirty="0"/>
              <a:t>Once the drone is connected to the WIFI, you need to retrieve its IP address (which cannot be set as fixed) using </a:t>
            </a:r>
            <a:r>
              <a:rPr lang="en-US" dirty="0" err="1"/>
              <a:t>nmap</a:t>
            </a:r>
            <a:r>
              <a:rPr lang="en-US" dirty="0"/>
              <a:t>. To do this, a regular expression has been used to find the IP within the output of </a:t>
            </a:r>
            <a:r>
              <a:rPr lang="en-US" dirty="0" err="1"/>
              <a:t>nmap</a:t>
            </a:r>
            <a:r>
              <a:rPr lang="en-US" dirty="0"/>
              <a:t> using the MAC address of the expansion board.</a:t>
            </a:r>
            <a:endParaRPr lang="it-IT" dirty="0"/>
          </a:p>
        </p:txBody>
      </p:sp>
      <p:pic>
        <p:nvPicPr>
          <p:cNvPr id="7" name="Immagine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05D652C-6821-EFBF-275D-B9A7957B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21" y="382385"/>
            <a:ext cx="3796432" cy="479498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D9151EC-1616-E807-854C-B1E4D3BA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34" y="5361823"/>
            <a:ext cx="4959605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04A60-E382-E48A-102D-2D8B48F0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streaming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1F206-75C6-1CCA-8DE0-1352960B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234722" cy="3593591"/>
          </a:xfrm>
        </p:spPr>
        <p:txBody>
          <a:bodyPr>
            <a:normAutofit/>
          </a:bodyPr>
          <a:lstStyle/>
          <a:p>
            <a:r>
              <a:rPr lang="en-US" dirty="0"/>
              <a:t>The stream is received on port 11111 on a separate thread.</a:t>
            </a:r>
          </a:p>
          <a:p>
            <a:r>
              <a:rPr lang="en-US" dirty="0"/>
              <a:t>The cv2.medianBlur() function can be called to eliminate noise from the image.</a:t>
            </a:r>
          </a:p>
          <a:p>
            <a:r>
              <a:rPr lang="en-US" dirty="0"/>
              <a:t>A mask is applied to exclude all objects of non-red color with H: (150-179), S: (100-255), V: (100-255).</a:t>
            </a:r>
            <a:endParaRPr lang="it-IT" dirty="0"/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7D8FE51-DF90-5F94-31AE-C6B5B8CB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72" y="1718068"/>
            <a:ext cx="4660050" cy="472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758FE69D-F214-200B-4978-A2409F2473AE}"/>
                  </a:ext>
                </a:extLst>
              </p14:cNvPr>
              <p14:cNvContentPartPr/>
              <p14:nvPr/>
            </p14:nvContentPartPr>
            <p14:xfrm>
              <a:off x="6687994" y="3605126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758FE69D-F214-200B-4978-A2409F247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1874" y="359900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DC79764-369E-4877-2C4E-F5667433C511}"/>
                  </a:ext>
                </a:extLst>
              </p14:cNvPr>
              <p14:cNvContentPartPr/>
              <p14:nvPr/>
            </p14:nvContentPartPr>
            <p14:xfrm>
              <a:off x="6678274" y="3563726"/>
              <a:ext cx="44280" cy="457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DC79764-369E-4877-2C4E-F5667433C5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2154" y="3557606"/>
                <a:ext cx="56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E4104DC8-C981-41AE-C57B-AAF7C1A3CB4E}"/>
                  </a:ext>
                </a:extLst>
              </p14:cNvPr>
              <p14:cNvContentPartPr/>
              <p14:nvPr/>
            </p14:nvContentPartPr>
            <p14:xfrm>
              <a:off x="6905794" y="4550846"/>
              <a:ext cx="25920" cy="223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E4104DC8-C981-41AE-C57B-AAF7C1A3CB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9674" y="4544726"/>
                <a:ext cx="3816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52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A5DAC-AB02-B498-A965-75824C49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video </a:t>
            </a:r>
            <a:r>
              <a:rPr lang="it-IT" dirty="0" err="1"/>
              <a:t>matrix</a:t>
            </a:r>
            <a:endParaRPr lang="it-IT" dirty="0"/>
          </a:p>
        </p:txBody>
      </p:sp>
      <p:pic>
        <p:nvPicPr>
          <p:cNvPr id="5" name="Immagine 4" descr="Immagine che contiene schermata, interno, quadrato&#10;&#10;Descrizione generata automaticamente">
            <a:extLst>
              <a:ext uri="{FF2B5EF4-FFF2-40B4-BE49-F238E27FC236}">
                <a16:creationId xmlns:a16="http://schemas.microsoft.com/office/drawing/2014/main" id="{3C9BFF6A-7071-19D8-8026-659C8520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6" y="1128451"/>
            <a:ext cx="4505904" cy="36227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A4C238-3FD6-17E5-748F-DEEDE8FE8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6" y="4983484"/>
            <a:ext cx="9947102" cy="1208104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ADDFDBF-2C31-1537-5626-D4AB9055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647" y="1241067"/>
            <a:ext cx="4297584" cy="3456576"/>
          </a:xfrm>
        </p:spPr>
        <p:txBody>
          <a:bodyPr>
            <a:normAutofit/>
          </a:bodyPr>
          <a:lstStyle/>
          <a:p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on the stream video</a:t>
            </a:r>
          </a:p>
        </p:txBody>
      </p:sp>
    </p:spTree>
    <p:extLst>
      <p:ext uri="{BB962C8B-B14F-4D97-AF65-F5344CB8AC3E}">
        <p14:creationId xmlns:p14="http://schemas.microsoft.com/office/powerpoint/2010/main" val="27334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6407D-D915-3612-498E-43B096D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</a:t>
            </a:r>
            <a:r>
              <a:rPr lang="it-IT" dirty="0" err="1"/>
              <a:t>get</a:t>
            </a:r>
            <a:r>
              <a:rPr lang="it-IT" dirty="0"/>
              <a:t> position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7CD32C-C5B5-3B7F-DB09-E94562EC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50" y="1196881"/>
            <a:ext cx="8999499" cy="4464238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987420-EF67-A370-7D10-ABC501F3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2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3839C-80B9-C6F0-E714-A8A8D54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command</a:t>
            </a:r>
            <a:endParaRPr lang="it-IT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BB60B70-5951-D5E9-3D36-C8855879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13" y="1421671"/>
            <a:ext cx="4486087" cy="4346443"/>
          </a:xfrm>
        </p:spPr>
      </p:pic>
    </p:spTree>
    <p:extLst>
      <p:ext uri="{BB962C8B-B14F-4D97-AF65-F5344CB8AC3E}">
        <p14:creationId xmlns:p14="http://schemas.microsoft.com/office/powerpoint/2010/main" val="22646834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373</TotalTime>
  <Words>420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Drone tracking </vt:lpstr>
      <vt:lpstr>problem</vt:lpstr>
      <vt:lpstr>Hardware</vt:lpstr>
      <vt:lpstr>connection</vt:lpstr>
      <vt:lpstr>Recover the ip</vt:lpstr>
      <vt:lpstr>Software: streaming</vt:lpstr>
      <vt:lpstr>Software: video matrix</vt:lpstr>
      <vt:lpstr>Software: get position</vt:lpstr>
      <vt:lpstr>Software: send command</vt:lpstr>
      <vt:lpstr>Conclusions</vt:lpstr>
      <vt:lpstr>Software: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Tracciamento di drone  </dc:title>
  <dc:creator>Marco Cappiello</dc:creator>
  <cp:lastModifiedBy>Marco Cappiello</cp:lastModifiedBy>
  <cp:revision>6</cp:revision>
  <dcterms:created xsi:type="dcterms:W3CDTF">2024-02-07T09:03:34Z</dcterms:created>
  <dcterms:modified xsi:type="dcterms:W3CDTF">2024-02-08T16:33:31Z</dcterms:modified>
</cp:coreProperties>
</file>