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7ADA29-8F81-48CF-A4B3-7A6B03292D76}">
  <a:tblStyle styleId="{897ADA29-8F81-48CF-A4B3-7A6B03292D76}" styleName="Table_0">
    <a:wholeTbl>
      <a:tcTxStyle b="off" i="off">
        <a:font>
          <a:latin typeface="Bookman Old Style"/>
          <a:ea typeface="Bookman Old Style"/>
          <a:cs typeface="Bookman Old Style"/>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904AA74-00FF-4CC7-9974-BBD6646CD84D}" styleName="Table_1">
    <a:wholeTbl>
      <a:tcTxStyle b="off" i="off">
        <a:font>
          <a:latin typeface="Bookman Old Style"/>
          <a:ea typeface="Bookman Old Style"/>
          <a:cs typeface="Bookman Old Styl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Bookman Old Style"/>
          <a:ea typeface="Bookman Old Style"/>
          <a:cs typeface="Bookman Old Style"/>
        </a:font>
        <a:schemeClr val="lt1"/>
      </a:tcTxStyle>
      <a:tcStyle>
        <a:fill>
          <a:solidFill>
            <a:schemeClr val="accent1"/>
          </a:solidFill>
        </a:fill>
      </a:tcStyle>
    </a:lastCol>
    <a:firstCol>
      <a:tcTxStyle b="on" i="off">
        <a:font>
          <a:latin typeface="Bookman Old Style"/>
          <a:ea typeface="Bookman Old Style"/>
          <a:cs typeface="Bookman Old Style"/>
        </a:font>
        <a:schemeClr val="lt1"/>
      </a:tcTxStyle>
      <a:tcStyle>
        <a:fill>
          <a:solidFill>
            <a:schemeClr val="accent1"/>
          </a:solidFill>
        </a:fill>
      </a:tcStyle>
    </a:firstCol>
    <a:lastRow>
      <a:tcTxStyle b="on" i="off">
        <a:font>
          <a:latin typeface="Bookman Old Style"/>
          <a:ea typeface="Bookman Old Style"/>
          <a:cs typeface="Bookman Old Style"/>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Bookman Old Style"/>
          <a:ea typeface="Bookman Old Style"/>
          <a:cs typeface="Bookman Old Style"/>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6" name="Shape 336"/>
        <p:cNvGrpSpPr/>
        <p:nvPr/>
      </p:nvGrpSpPr>
      <p:grpSpPr>
        <a:xfrm>
          <a:off x="0" y="0"/>
          <a:ext cx="0" cy="0"/>
          <a:chOff x="0" y="0"/>
          <a:chExt cx="0" cy="0"/>
        </a:xfrm>
      </p:grpSpPr>
      <p:sp>
        <p:nvSpPr>
          <p:cNvPr id="337" name="Google Shape;337;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8" name="Google Shape;338;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9" name="Google Shape;339;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341" name="Google Shape;341;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2" name="Google Shape;342;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423" name="Google Shape;42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603" name="Google Shape;60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627" name="Google Shape;627;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635" name="Google Shape;635;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641" name="Google Shape;641;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647" name="Google Shape;64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653" name="Google Shape;65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51" name="Shape 351"/>
        <p:cNvGrpSpPr/>
        <p:nvPr/>
      </p:nvGrpSpPr>
      <p:grpSpPr>
        <a:xfrm>
          <a:off x="0" y="0"/>
          <a:ext cx="0" cy="0"/>
          <a:chOff x="0" y="0"/>
          <a:chExt cx="0" cy="0"/>
        </a:xfrm>
      </p:grpSpPr>
      <p:sp>
        <p:nvSpPr>
          <p:cNvPr id="352" name="Google Shape;352;p2"/>
          <p:cNvSpPr txBox="1"/>
          <p:nvPr>
            <p:ph type="ctrTitle"/>
          </p:nvPr>
        </p:nvSpPr>
        <p:spPr>
          <a:xfrm>
            <a:off x="1050877" y="1322386"/>
            <a:ext cx="10363200" cy="1470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3" name="Google Shape;353;p2"/>
          <p:cNvSpPr txBox="1"/>
          <p:nvPr>
            <p:ph idx="1" type="subTitle"/>
          </p:nvPr>
        </p:nvSpPr>
        <p:spPr>
          <a:xfrm>
            <a:off x="2032000" y="3326641"/>
            <a:ext cx="8534400" cy="1752600"/>
          </a:xfrm>
          <a:prstGeom prst="rect">
            <a:avLst/>
          </a:prstGeom>
          <a:noFill/>
          <a:ln>
            <a:noFill/>
          </a:ln>
        </p:spPr>
        <p:txBody>
          <a:bodyPr anchorCtr="0" anchor="t" bIns="45700" lIns="91425" spcFirstLastPara="1" rIns="91425" wrap="square" tIns="45700">
            <a:normAutofit/>
          </a:bodyPr>
          <a:lstStyle>
            <a:lvl1pPr lvl="0" rtl="0" algn="ctr">
              <a:spcBef>
                <a:spcPts val="400"/>
              </a:spcBef>
              <a:spcAft>
                <a:spcPts val="0"/>
              </a:spcAft>
              <a:buClr>
                <a:srgbClr val="17365D"/>
              </a:buClr>
              <a:buSzPts val="2000"/>
              <a:buNone/>
              <a:defRPr b="1" sz="2000">
                <a:solidFill>
                  <a:srgbClr val="17365D"/>
                </a:solidFill>
              </a:defRPr>
            </a:lvl1pPr>
            <a:lvl2pPr lvl="1" rtl="0" algn="ctr">
              <a:spcBef>
                <a:spcPts val="400"/>
              </a:spcBef>
              <a:spcAft>
                <a:spcPts val="0"/>
              </a:spcAft>
              <a:buClr>
                <a:srgbClr val="888888"/>
              </a:buClr>
              <a:buSzPts val="2000"/>
              <a:buNone/>
              <a:defRPr>
                <a:solidFill>
                  <a:srgbClr val="888888"/>
                </a:solidFill>
              </a:defRPr>
            </a:lvl2pPr>
            <a:lvl3pPr lvl="2" rtl="0" algn="ctr">
              <a:spcBef>
                <a:spcPts val="360"/>
              </a:spcBef>
              <a:spcAft>
                <a:spcPts val="0"/>
              </a:spcAft>
              <a:buClr>
                <a:srgbClr val="888888"/>
              </a:buClr>
              <a:buSzPts val="1800"/>
              <a:buNone/>
              <a:defRPr>
                <a:solidFill>
                  <a:srgbClr val="888888"/>
                </a:solidFill>
              </a:defRPr>
            </a:lvl3pPr>
            <a:lvl4pPr lvl="3" rtl="0" algn="ctr">
              <a:spcBef>
                <a:spcPts val="320"/>
              </a:spcBef>
              <a:spcAft>
                <a:spcPts val="0"/>
              </a:spcAft>
              <a:buClr>
                <a:srgbClr val="888888"/>
              </a:buClr>
              <a:buSzPts val="1600"/>
              <a:buNone/>
              <a:defRPr>
                <a:solidFill>
                  <a:srgbClr val="888888"/>
                </a:solidFill>
              </a:defRPr>
            </a:lvl4pPr>
            <a:lvl5pPr lvl="4" rtl="0" algn="ctr">
              <a:spcBef>
                <a:spcPts val="320"/>
              </a:spcBef>
              <a:spcAft>
                <a:spcPts val="0"/>
              </a:spcAft>
              <a:buClr>
                <a:srgbClr val="888888"/>
              </a:buClr>
              <a:buSzPts val="16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354" name="Google Shape;354;p2"/>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5" name="Google Shape;355;p2"/>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6" name="Google Shape;356;p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09" name="Shape 409"/>
        <p:cNvGrpSpPr/>
        <p:nvPr/>
      </p:nvGrpSpPr>
      <p:grpSpPr>
        <a:xfrm>
          <a:off x="0" y="0"/>
          <a:ext cx="0" cy="0"/>
          <a:chOff x="0" y="0"/>
          <a:chExt cx="0" cy="0"/>
        </a:xfrm>
      </p:grpSpPr>
      <p:sp>
        <p:nvSpPr>
          <p:cNvPr id="410" name="Google Shape;410;p1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1" name="Google Shape;411;p11"/>
          <p:cNvSpPr txBox="1"/>
          <p:nvPr>
            <p:ph idx="1" type="body"/>
          </p:nvPr>
        </p:nvSpPr>
        <p:spPr>
          <a:xfrm rot="5400000">
            <a:off x="3670300" y="-1714499"/>
            <a:ext cx="4953000" cy="106680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412" name="Google Shape;412;p11"/>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3" name="Google Shape;413;p11"/>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4" name="Google Shape;414;p11"/>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15" name="Shape 415"/>
        <p:cNvGrpSpPr/>
        <p:nvPr/>
      </p:nvGrpSpPr>
      <p:grpSpPr>
        <a:xfrm>
          <a:off x="0" y="0"/>
          <a:ext cx="0" cy="0"/>
          <a:chOff x="0" y="0"/>
          <a:chExt cx="0" cy="0"/>
        </a:xfrm>
      </p:grpSpPr>
      <p:sp>
        <p:nvSpPr>
          <p:cNvPr id="416" name="Google Shape;416;p12"/>
          <p:cNvSpPr txBox="1"/>
          <p:nvPr>
            <p:ph type="title"/>
          </p:nvPr>
        </p:nvSpPr>
        <p:spPr>
          <a:xfrm rot="5400000">
            <a:off x="7285050" y="1828791"/>
            <a:ext cx="5851500" cy="2743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7" name="Google Shape;417;p12"/>
          <p:cNvSpPr txBox="1"/>
          <p:nvPr>
            <p:ph idx="1" type="body"/>
          </p:nvPr>
        </p:nvSpPr>
        <p:spPr>
          <a:xfrm rot="5400000">
            <a:off x="1697000" y="-812859"/>
            <a:ext cx="5851500" cy="80265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418" name="Google Shape;418;p12"/>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9" name="Google Shape;419;p12"/>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20" name="Google Shape;420;p1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7" name="Shape 357"/>
        <p:cNvGrpSpPr/>
        <p:nvPr/>
      </p:nvGrpSpPr>
      <p:grpSpPr>
        <a:xfrm>
          <a:off x="0" y="0"/>
          <a:ext cx="0" cy="0"/>
          <a:chOff x="0" y="0"/>
          <a:chExt cx="0" cy="0"/>
        </a:xfrm>
      </p:grpSpPr>
      <p:sp>
        <p:nvSpPr>
          <p:cNvPr id="358" name="Google Shape;358;p3"/>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9" name="Google Shape;359;p3"/>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a:solidFill>
                  <a:schemeClr val="dk1"/>
                </a:solidFill>
              </a:defRPr>
            </a:lvl1pPr>
            <a:lvl2pPr indent="-355600" lvl="1" marL="914400" rtl="0" algn="l">
              <a:spcBef>
                <a:spcPts val="400"/>
              </a:spcBef>
              <a:spcAft>
                <a:spcPts val="0"/>
              </a:spcAft>
              <a:buClr>
                <a:schemeClr val="dk1"/>
              </a:buClr>
              <a:buSzPts val="2000"/>
              <a:buChar char="–"/>
              <a:defRPr>
                <a:solidFill>
                  <a:schemeClr val="dk1"/>
                </a:solidFill>
              </a:defRPr>
            </a:lvl2pPr>
            <a:lvl3pPr indent="-342900" lvl="2" marL="1371600" rtl="0" algn="l">
              <a:spcBef>
                <a:spcPts val="360"/>
              </a:spcBef>
              <a:spcAft>
                <a:spcPts val="0"/>
              </a:spcAft>
              <a:buClr>
                <a:schemeClr val="dk1"/>
              </a:buClr>
              <a:buSzPts val="1800"/>
              <a:buChar char="•"/>
              <a:defRPr>
                <a:solidFill>
                  <a:schemeClr val="dk1"/>
                </a:solidFill>
              </a:defRPr>
            </a:lvl3pPr>
            <a:lvl4pPr indent="-330200" lvl="3" marL="1828800" rtl="0" algn="l">
              <a:spcBef>
                <a:spcPts val="320"/>
              </a:spcBef>
              <a:spcAft>
                <a:spcPts val="0"/>
              </a:spcAft>
              <a:buClr>
                <a:schemeClr val="dk1"/>
              </a:buClr>
              <a:buSzPts val="1600"/>
              <a:buChar char="–"/>
              <a:defRPr>
                <a:solidFill>
                  <a:schemeClr val="dk1"/>
                </a:solidFill>
              </a:defRPr>
            </a:lvl4pPr>
            <a:lvl5pPr indent="-330200" lvl="4" marL="2286000" rtl="0" algn="l">
              <a:spcBef>
                <a:spcPts val="320"/>
              </a:spcBef>
              <a:spcAft>
                <a:spcPts val="0"/>
              </a:spcAft>
              <a:buClr>
                <a:schemeClr val="dk1"/>
              </a:buClr>
              <a:buSzPts val="1600"/>
              <a:buChar char="»"/>
              <a:defRPr>
                <a:solidFill>
                  <a:schemeClr val="dk1"/>
                </a:solidFill>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360" name="Google Shape;360;p3"/>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1" name="Google Shape;361;p3"/>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2" name="Google Shape;362;p3"/>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3" name="Shape 363"/>
        <p:cNvGrpSpPr/>
        <p:nvPr/>
      </p:nvGrpSpPr>
      <p:grpSpPr>
        <a:xfrm>
          <a:off x="0" y="0"/>
          <a:ext cx="0" cy="0"/>
          <a:chOff x="0" y="0"/>
          <a:chExt cx="0" cy="0"/>
        </a:xfrm>
      </p:grpSpPr>
      <p:sp>
        <p:nvSpPr>
          <p:cNvPr id="364" name="Google Shape;364;p4"/>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5" name="Google Shape;365;p4"/>
          <p:cNvSpPr txBox="1"/>
          <p:nvPr>
            <p:ph idx="1" type="body"/>
          </p:nvPr>
        </p:nvSpPr>
        <p:spPr>
          <a:xfrm>
            <a:off x="609600" y="1600203"/>
            <a:ext cx="53847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366" name="Google Shape;366;p4"/>
          <p:cNvSpPr txBox="1"/>
          <p:nvPr>
            <p:ph idx="2" type="body"/>
          </p:nvPr>
        </p:nvSpPr>
        <p:spPr>
          <a:xfrm>
            <a:off x="6197600" y="1600203"/>
            <a:ext cx="5384700" cy="45261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367" name="Google Shape;367;p4"/>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8" name="Google Shape;368;p4"/>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9" name="Google Shape;369;p4"/>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0" name="Shape 370"/>
        <p:cNvGrpSpPr/>
        <p:nvPr/>
      </p:nvGrpSpPr>
      <p:grpSpPr>
        <a:xfrm>
          <a:off x="0" y="0"/>
          <a:ext cx="0" cy="0"/>
          <a:chOff x="0" y="0"/>
          <a:chExt cx="0" cy="0"/>
        </a:xfrm>
      </p:grpSpPr>
      <p:sp>
        <p:nvSpPr>
          <p:cNvPr id="371" name="Google Shape;371;p5"/>
          <p:cNvSpPr txBox="1"/>
          <p:nvPr>
            <p:ph type="title"/>
          </p:nvPr>
        </p:nvSpPr>
        <p:spPr>
          <a:xfrm>
            <a:off x="963084" y="4406903"/>
            <a:ext cx="10363200" cy="1362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rgbClr val="FF0000"/>
              </a:buClr>
              <a:buSzPts val="4000"/>
              <a:buFont typeface="Verdana"/>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2" name="Google Shape;372;p5"/>
          <p:cNvSpPr txBox="1"/>
          <p:nvPr>
            <p:ph idx="1" type="body"/>
          </p:nvPr>
        </p:nvSpPr>
        <p:spPr>
          <a:xfrm>
            <a:off x="963084" y="2906713"/>
            <a:ext cx="10363200" cy="1500300"/>
          </a:xfrm>
          <a:prstGeom prst="rect">
            <a:avLst/>
          </a:prstGeom>
          <a:noFill/>
          <a:ln>
            <a:noFill/>
          </a:ln>
        </p:spPr>
        <p:txBody>
          <a:bodyPr anchorCtr="0" anchor="b" bIns="45700" lIns="91425" spcFirstLastPara="1" rIns="91425" wrap="square" tIns="45700">
            <a:norm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373" name="Google Shape;373;p5"/>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4" name="Google Shape;374;p5"/>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5" name="Google Shape;375;p5"/>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6" name="Shape 376"/>
        <p:cNvGrpSpPr/>
        <p:nvPr/>
      </p:nvGrpSpPr>
      <p:grpSpPr>
        <a:xfrm>
          <a:off x="0" y="0"/>
          <a:ext cx="0" cy="0"/>
          <a:chOff x="0" y="0"/>
          <a:chExt cx="0" cy="0"/>
        </a:xfrm>
      </p:grpSpPr>
      <p:sp>
        <p:nvSpPr>
          <p:cNvPr id="377" name="Google Shape;377;p6"/>
          <p:cNvSpPr txBox="1"/>
          <p:nvPr>
            <p:ph type="title"/>
          </p:nvPr>
        </p:nvSpPr>
        <p:spPr>
          <a:xfrm>
            <a:off x="859368" y="304800"/>
            <a:ext cx="10668000" cy="4875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8" name="Google Shape;378;p6"/>
          <p:cNvSpPr txBox="1"/>
          <p:nvPr>
            <p:ph idx="1" type="body"/>
          </p:nvPr>
        </p:nvSpPr>
        <p:spPr>
          <a:xfrm>
            <a:off x="609600" y="1535113"/>
            <a:ext cx="53868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379" name="Google Shape;379;p6"/>
          <p:cNvSpPr txBox="1"/>
          <p:nvPr>
            <p:ph idx="2" type="body"/>
          </p:nvPr>
        </p:nvSpPr>
        <p:spPr>
          <a:xfrm>
            <a:off x="609600" y="2174875"/>
            <a:ext cx="53868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380" name="Google Shape;380;p6"/>
          <p:cNvSpPr txBox="1"/>
          <p:nvPr>
            <p:ph idx="3" type="body"/>
          </p:nvPr>
        </p:nvSpPr>
        <p:spPr>
          <a:xfrm>
            <a:off x="6193369" y="1535113"/>
            <a:ext cx="5388900" cy="6399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381" name="Google Shape;381;p6"/>
          <p:cNvSpPr txBox="1"/>
          <p:nvPr>
            <p:ph idx="4" type="body"/>
          </p:nvPr>
        </p:nvSpPr>
        <p:spPr>
          <a:xfrm>
            <a:off x="6193369" y="2174875"/>
            <a:ext cx="5388900" cy="39513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382" name="Google Shape;382;p6"/>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3" name="Google Shape;383;p6"/>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4" name="Google Shape;384;p6"/>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5" name="Shape 385"/>
        <p:cNvGrpSpPr/>
        <p:nvPr/>
      </p:nvGrpSpPr>
      <p:grpSpPr>
        <a:xfrm>
          <a:off x="0" y="0"/>
          <a:ext cx="0" cy="0"/>
          <a:chOff x="0" y="0"/>
          <a:chExt cx="0" cy="0"/>
        </a:xfrm>
      </p:grpSpPr>
      <p:sp>
        <p:nvSpPr>
          <p:cNvPr id="386" name="Google Shape;386;p7"/>
          <p:cNvSpPr txBox="1"/>
          <p:nvPr>
            <p:ph type="title"/>
          </p:nvPr>
        </p:nvSpPr>
        <p:spPr>
          <a:xfrm>
            <a:off x="3860800" y="274638"/>
            <a:ext cx="7721700" cy="4875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7" name="Google Shape;387;p7"/>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8" name="Google Shape;388;p7"/>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9" name="Google Shape;389;p7"/>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descr="C:\Users\AMMU\Desktop\Border.png" id="390" name="Google Shape;390;p7"/>
          <p:cNvPicPr preferRelativeResize="0"/>
          <p:nvPr/>
        </p:nvPicPr>
        <p:blipFill rotWithShape="1">
          <a:blip r:embed="rId2">
            <a:alphaModFix/>
          </a:blip>
          <a:srcRect b="0" l="0" r="0" t="0"/>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1" name="Shape 391"/>
        <p:cNvGrpSpPr/>
        <p:nvPr/>
      </p:nvGrpSpPr>
      <p:grpSpPr>
        <a:xfrm>
          <a:off x="0" y="0"/>
          <a:ext cx="0" cy="0"/>
          <a:chOff x="0" y="0"/>
          <a:chExt cx="0" cy="0"/>
        </a:xfrm>
      </p:grpSpPr>
      <p:sp>
        <p:nvSpPr>
          <p:cNvPr id="392" name="Google Shape;392;p8"/>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3" name="Google Shape;393;p8"/>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4" name="Google Shape;394;p8"/>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95" name="Shape 395"/>
        <p:cNvGrpSpPr/>
        <p:nvPr/>
      </p:nvGrpSpPr>
      <p:grpSpPr>
        <a:xfrm>
          <a:off x="0" y="0"/>
          <a:ext cx="0" cy="0"/>
          <a:chOff x="0" y="0"/>
          <a:chExt cx="0" cy="0"/>
        </a:xfrm>
      </p:grpSpPr>
      <p:sp>
        <p:nvSpPr>
          <p:cNvPr id="396" name="Google Shape;396;p9"/>
          <p:cNvSpPr txBox="1"/>
          <p:nvPr>
            <p:ph type="title"/>
          </p:nvPr>
        </p:nvSpPr>
        <p:spPr>
          <a:xfrm>
            <a:off x="609602" y="273050"/>
            <a:ext cx="4011000" cy="1162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FF0000"/>
              </a:buClr>
              <a:buSzPts val="2000"/>
              <a:buFont typeface="Verdana"/>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97" name="Google Shape;397;p9"/>
          <p:cNvSpPr txBox="1"/>
          <p:nvPr>
            <p:ph idx="1" type="body"/>
          </p:nvPr>
        </p:nvSpPr>
        <p:spPr>
          <a:xfrm>
            <a:off x="4766733" y="273053"/>
            <a:ext cx="6815700" cy="5853000"/>
          </a:xfrm>
          <a:prstGeom prst="rect">
            <a:avLst/>
          </a:prstGeom>
          <a:noFill/>
          <a:ln>
            <a:noFill/>
          </a:ln>
        </p:spPr>
        <p:txBody>
          <a:bodyPr anchorCtr="0" anchor="t" bIns="45700" lIns="91425" spcFirstLastPara="1" rIns="91425" wrap="square" tIns="45700">
            <a:norm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398" name="Google Shape;398;p9"/>
          <p:cNvSpPr txBox="1"/>
          <p:nvPr>
            <p:ph idx="2" type="body"/>
          </p:nvPr>
        </p:nvSpPr>
        <p:spPr>
          <a:xfrm>
            <a:off x="609602" y="1435103"/>
            <a:ext cx="4011000" cy="46911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399" name="Google Shape;399;p9"/>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0" name="Google Shape;400;p9"/>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1" name="Google Shape;401;p9"/>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02" name="Shape 402"/>
        <p:cNvGrpSpPr/>
        <p:nvPr/>
      </p:nvGrpSpPr>
      <p:grpSpPr>
        <a:xfrm>
          <a:off x="0" y="0"/>
          <a:ext cx="0" cy="0"/>
          <a:chOff x="0" y="0"/>
          <a:chExt cx="0" cy="0"/>
        </a:xfrm>
      </p:grpSpPr>
      <p:sp>
        <p:nvSpPr>
          <p:cNvPr id="403" name="Google Shape;403;p10"/>
          <p:cNvSpPr txBox="1"/>
          <p:nvPr>
            <p:ph type="title"/>
          </p:nvPr>
        </p:nvSpPr>
        <p:spPr>
          <a:xfrm>
            <a:off x="2389717" y="4800600"/>
            <a:ext cx="73152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FF0000"/>
              </a:buClr>
              <a:buSzPts val="2000"/>
              <a:buFont typeface="Verdana"/>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4" name="Google Shape;404;p10"/>
          <p:cNvSpPr/>
          <p:nvPr>
            <p:ph idx="2" type="pic"/>
          </p:nvPr>
        </p:nvSpPr>
        <p:spPr>
          <a:xfrm>
            <a:off x="2389717" y="612775"/>
            <a:ext cx="7315200" cy="4114800"/>
          </a:xfrm>
          <a:prstGeom prst="rect">
            <a:avLst/>
          </a:prstGeom>
          <a:noFill/>
          <a:ln>
            <a:noFill/>
          </a:ln>
        </p:spPr>
      </p:sp>
      <p:sp>
        <p:nvSpPr>
          <p:cNvPr id="405" name="Google Shape;405;p10"/>
          <p:cNvSpPr txBox="1"/>
          <p:nvPr>
            <p:ph idx="1" type="body"/>
          </p:nvPr>
        </p:nvSpPr>
        <p:spPr>
          <a:xfrm>
            <a:off x="2389717" y="5367338"/>
            <a:ext cx="7315200" cy="8049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406" name="Google Shape;406;p10"/>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7" name="Google Shape;407;p10"/>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8" name="Google Shape;408;p10"/>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3" name="Shape 343"/>
        <p:cNvGrpSpPr/>
        <p:nvPr/>
      </p:nvGrpSpPr>
      <p:grpSpPr>
        <a:xfrm>
          <a:off x="0" y="0"/>
          <a:ext cx="0" cy="0"/>
          <a:chOff x="0" y="0"/>
          <a:chExt cx="0" cy="0"/>
        </a:xfrm>
      </p:grpSpPr>
      <p:sp>
        <p:nvSpPr>
          <p:cNvPr id="344" name="Google Shape;344;p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FF0000"/>
              </a:buClr>
              <a:buSzPts val="2800"/>
              <a:buFont typeface="Verdana"/>
              <a:buNone/>
              <a:defRPr b="1" i="0" sz="2800" u="none" cap="none" strike="noStrik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345" name="Google Shape;345;p1"/>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9pPr>
          </a:lstStyle>
          <a:p/>
        </p:txBody>
      </p:sp>
      <p:sp>
        <p:nvSpPr>
          <p:cNvPr id="346" name="Google Shape;346;p1"/>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347" name="Google Shape;347;p1"/>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348" name="Google Shape;348;p1"/>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Verdana"/>
                <a:ea typeface="Verdana"/>
                <a:cs typeface="Verdana"/>
                <a:sym typeface="Verdana"/>
              </a:defRPr>
            </a:lvl1pPr>
            <a:lvl2pPr indent="0" lvl="1" marL="0" marR="0" rtl="0" algn="r">
              <a:spcBef>
                <a:spcPts val="0"/>
              </a:spcBef>
              <a:buNone/>
              <a:defRPr b="0" i="0" sz="1200" u="none" cap="none" strike="noStrike">
                <a:solidFill>
                  <a:srgbClr val="888888"/>
                </a:solidFill>
                <a:latin typeface="Verdana"/>
                <a:ea typeface="Verdana"/>
                <a:cs typeface="Verdana"/>
                <a:sym typeface="Verdana"/>
              </a:defRPr>
            </a:lvl2pPr>
            <a:lvl3pPr indent="0" lvl="2" marL="0" marR="0" rtl="0" algn="r">
              <a:spcBef>
                <a:spcPts val="0"/>
              </a:spcBef>
              <a:buNone/>
              <a:defRPr b="0" i="0" sz="1200" u="none" cap="none" strike="noStrike">
                <a:solidFill>
                  <a:srgbClr val="888888"/>
                </a:solidFill>
                <a:latin typeface="Verdana"/>
                <a:ea typeface="Verdana"/>
                <a:cs typeface="Verdana"/>
                <a:sym typeface="Verdana"/>
              </a:defRPr>
            </a:lvl3pPr>
            <a:lvl4pPr indent="0" lvl="3" marL="0" marR="0" rtl="0" algn="r">
              <a:spcBef>
                <a:spcPts val="0"/>
              </a:spcBef>
              <a:buNone/>
              <a:defRPr b="0" i="0" sz="1200" u="none" cap="none" strike="noStrike">
                <a:solidFill>
                  <a:srgbClr val="888888"/>
                </a:solidFill>
                <a:latin typeface="Verdana"/>
                <a:ea typeface="Verdana"/>
                <a:cs typeface="Verdana"/>
                <a:sym typeface="Verdana"/>
              </a:defRPr>
            </a:lvl4pPr>
            <a:lvl5pPr indent="0" lvl="4" marL="0" marR="0" rtl="0" algn="r">
              <a:spcBef>
                <a:spcPts val="0"/>
              </a:spcBef>
              <a:buNone/>
              <a:defRPr b="0" i="0" sz="1200" u="none" cap="none" strike="noStrike">
                <a:solidFill>
                  <a:srgbClr val="888888"/>
                </a:solidFill>
                <a:latin typeface="Verdana"/>
                <a:ea typeface="Verdana"/>
                <a:cs typeface="Verdana"/>
                <a:sym typeface="Verdana"/>
              </a:defRPr>
            </a:lvl5pPr>
            <a:lvl6pPr indent="0" lvl="5" marL="0" marR="0" rtl="0" algn="r">
              <a:spcBef>
                <a:spcPts val="0"/>
              </a:spcBef>
              <a:buNone/>
              <a:defRPr b="0" i="0" sz="1200" u="none" cap="none" strike="noStrike">
                <a:solidFill>
                  <a:srgbClr val="888888"/>
                </a:solidFill>
                <a:latin typeface="Verdana"/>
                <a:ea typeface="Verdana"/>
                <a:cs typeface="Verdana"/>
                <a:sym typeface="Verdana"/>
              </a:defRPr>
            </a:lvl6pPr>
            <a:lvl7pPr indent="0" lvl="6" marL="0" marR="0" rtl="0" algn="r">
              <a:spcBef>
                <a:spcPts val="0"/>
              </a:spcBef>
              <a:buNone/>
              <a:defRPr b="0" i="0" sz="1200" u="none" cap="none" strike="noStrike">
                <a:solidFill>
                  <a:srgbClr val="888888"/>
                </a:solidFill>
                <a:latin typeface="Verdana"/>
                <a:ea typeface="Verdana"/>
                <a:cs typeface="Verdana"/>
                <a:sym typeface="Verdana"/>
              </a:defRPr>
            </a:lvl7pPr>
            <a:lvl8pPr indent="0" lvl="7" marL="0" marR="0" rtl="0" algn="r">
              <a:spcBef>
                <a:spcPts val="0"/>
              </a:spcBef>
              <a:buNone/>
              <a:defRPr b="0" i="0" sz="1200" u="none" cap="none" strike="noStrike">
                <a:solidFill>
                  <a:srgbClr val="888888"/>
                </a:solidFill>
                <a:latin typeface="Verdana"/>
                <a:ea typeface="Verdana"/>
                <a:cs typeface="Verdana"/>
                <a:sym typeface="Verdana"/>
              </a:defRPr>
            </a:lvl8pPr>
            <a:lvl9pPr indent="0" lvl="8" marL="0" marR="0" rtl="0" algn="r">
              <a:spcBef>
                <a:spcPts val="0"/>
              </a:spcBef>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cxnSp>
        <p:nvCxnSpPr>
          <p:cNvPr id="349" name="Google Shape;349;p1"/>
          <p:cNvCxnSpPr/>
          <p:nvPr/>
        </p:nvCxnSpPr>
        <p:spPr>
          <a:xfrm>
            <a:off x="812800" y="914400"/>
            <a:ext cx="10668000" cy="0"/>
          </a:xfrm>
          <a:prstGeom prst="straightConnector1">
            <a:avLst/>
          </a:prstGeom>
          <a:noFill/>
          <a:ln cap="flat" cmpd="thickThin" w="57150">
            <a:solidFill>
              <a:schemeClr val="dk1"/>
            </a:solidFill>
            <a:prstDash val="solid"/>
            <a:round/>
            <a:headEnd len="sm" w="sm" type="none"/>
            <a:tailEnd len="sm" w="sm" type="none"/>
          </a:ln>
        </p:spPr>
      </p:cxnSp>
      <p:pic>
        <p:nvPicPr>
          <p:cNvPr id="350" name="Google Shape;350;p1"/>
          <p:cNvPicPr preferRelativeResize="0"/>
          <p:nvPr/>
        </p:nvPicPr>
        <p:blipFill rotWithShape="1">
          <a:blip r:embed="rId1">
            <a:alphaModFix/>
          </a:blip>
          <a:srcRect b="18046" l="0" r="0" t="0"/>
          <a:stretch/>
        </p:blipFill>
        <p:spPr>
          <a:xfrm>
            <a:off x="0" y="5991366"/>
            <a:ext cx="12192001" cy="8666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13"/>
          <p:cNvSpPr txBox="1"/>
          <p:nvPr>
            <p:ph type="ctrTitle"/>
          </p:nvPr>
        </p:nvSpPr>
        <p:spPr>
          <a:xfrm>
            <a:off x="553085" y="998855"/>
            <a:ext cx="11104800" cy="72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7365D"/>
              </a:buClr>
              <a:buSzPts val="2800"/>
              <a:buFont typeface="Verdana"/>
              <a:buNone/>
            </a:pPr>
            <a:r>
              <a:rPr lang="en-IN" sz="2500">
                <a:solidFill>
                  <a:schemeClr val="dk1"/>
                </a:solidFill>
                <a:latin typeface="Cambria"/>
                <a:ea typeface="Cambria"/>
                <a:cs typeface="Cambria"/>
                <a:sym typeface="Cambria"/>
              </a:rPr>
              <a:t>PSCS46 Diagnosis of acute diseases in villages and smaller towns using AI</a:t>
            </a:r>
            <a:endParaRPr sz="2500">
              <a:solidFill>
                <a:schemeClr val="dk1"/>
              </a:solidFill>
              <a:latin typeface="Cambria"/>
              <a:ea typeface="Cambria"/>
              <a:cs typeface="Cambria"/>
              <a:sym typeface="Cambria"/>
            </a:endParaRPr>
          </a:p>
        </p:txBody>
      </p:sp>
      <p:sp>
        <p:nvSpPr>
          <p:cNvPr id="426" name="Google Shape;426;p13"/>
          <p:cNvSpPr txBox="1"/>
          <p:nvPr>
            <p:ph idx="1" type="subTitle"/>
          </p:nvPr>
        </p:nvSpPr>
        <p:spPr>
          <a:xfrm>
            <a:off x="790469" y="1809305"/>
            <a:ext cx="3970500" cy="552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7365D"/>
              </a:buClr>
              <a:buSzPts val="2000"/>
              <a:buNone/>
            </a:pPr>
            <a:r>
              <a:rPr lang="en-IN">
                <a:latin typeface="Cambria"/>
                <a:ea typeface="Cambria"/>
                <a:cs typeface="Cambria"/>
                <a:sym typeface="Cambria"/>
              </a:rPr>
              <a:t>Batch Number:</a:t>
            </a:r>
            <a:endParaRPr>
              <a:latin typeface="Cambria"/>
              <a:ea typeface="Cambria"/>
              <a:cs typeface="Cambria"/>
              <a:sym typeface="Cambria"/>
            </a:endParaRPr>
          </a:p>
          <a:p>
            <a:pPr indent="0" lvl="0" marL="0" rtl="0" algn="l">
              <a:spcBef>
                <a:spcPts val="400"/>
              </a:spcBef>
              <a:spcAft>
                <a:spcPts val="0"/>
              </a:spcAft>
              <a:buClr>
                <a:srgbClr val="17365D"/>
              </a:buClr>
              <a:buSzPts val="2000"/>
              <a:buNone/>
            </a:pPr>
            <a:r>
              <a:t/>
            </a:r>
            <a:endParaRPr>
              <a:latin typeface="Cambria"/>
              <a:ea typeface="Cambria"/>
              <a:cs typeface="Cambria"/>
              <a:sym typeface="Cambria"/>
            </a:endParaRPr>
          </a:p>
        </p:txBody>
      </p:sp>
      <p:graphicFrame>
        <p:nvGraphicFramePr>
          <p:cNvPr id="427" name="Google Shape;427;p13"/>
          <p:cNvGraphicFramePr/>
          <p:nvPr/>
        </p:nvGraphicFramePr>
        <p:xfrm>
          <a:off x="553347" y="2274800"/>
          <a:ext cx="3000000" cy="3000000"/>
        </p:xfrm>
        <a:graphic>
          <a:graphicData uri="http://schemas.openxmlformats.org/drawingml/2006/table">
            <a:tbl>
              <a:tblPr bandRow="1" firstRow="1">
                <a:noFill/>
                <a:tableStyleId>{897ADA29-8F81-48CF-A4B3-7A6B03292D76}</a:tableStyleId>
              </a:tblPr>
              <a:tblGrid>
                <a:gridCol w="2085000"/>
                <a:gridCol w="3333675"/>
              </a:tblGrid>
              <a:tr h="365750">
                <a:tc>
                  <a:txBody>
                    <a:bodyPr/>
                    <a:lstStyle/>
                    <a:p>
                      <a:pPr indent="0" lvl="1" marL="0" marR="0" rtl="0" algn="ctr">
                        <a:spcBef>
                          <a:spcPts val="0"/>
                        </a:spcBef>
                        <a:spcAft>
                          <a:spcPts val="0"/>
                        </a:spcAft>
                        <a:buClr>
                          <a:srgbClr val="17365D"/>
                        </a:buClr>
                        <a:buSzPts val="1700"/>
                        <a:buFont typeface="Cambria"/>
                        <a:buNone/>
                      </a:pPr>
                      <a:r>
                        <a:rPr b="1" lang="en-IN" sz="1700" u="none" cap="none" strike="noStrike">
                          <a:solidFill>
                            <a:srgbClr val="17365D"/>
                          </a:solidFill>
                          <a:latin typeface="Cambria"/>
                          <a:ea typeface="Cambria"/>
                          <a:cs typeface="Cambria"/>
                          <a:sym typeface="Cambria"/>
                        </a:rPr>
                        <a:t>Roll Number</a:t>
                      </a:r>
                      <a:endParaRPr b="1" sz="1700" u="none" cap="none" strike="noStrike">
                        <a:solidFill>
                          <a:srgbClr val="17365D"/>
                        </a:solidFill>
                        <a:latin typeface="Cambria"/>
                        <a:ea typeface="Cambria"/>
                        <a:cs typeface="Cambria"/>
                        <a:sym typeface="Cambria"/>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rgbClr val="17365D"/>
                        </a:buClr>
                        <a:buSzPts val="1700"/>
                        <a:buFont typeface="Cambria"/>
                        <a:buNone/>
                      </a:pPr>
                      <a:r>
                        <a:rPr b="1" lang="en-IN" sz="1700" u="none" cap="none" strike="noStrike">
                          <a:solidFill>
                            <a:srgbClr val="17365D"/>
                          </a:solidFill>
                          <a:latin typeface="Cambria"/>
                          <a:ea typeface="Cambria"/>
                          <a:cs typeface="Cambria"/>
                          <a:sym typeface="Cambria"/>
                        </a:rPr>
                        <a:t>Student Name</a:t>
                      </a:r>
                      <a:endParaRPr b="1" sz="1700" u="none" cap="none" strike="noStrike">
                        <a:solidFill>
                          <a:srgbClr val="17365D"/>
                        </a:solidFill>
                        <a:latin typeface="Cambria"/>
                        <a:ea typeface="Cambria"/>
                        <a:cs typeface="Cambria"/>
                        <a:sym typeface="Cambria"/>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50">
                <a:tc>
                  <a:txBody>
                    <a:bodyPr/>
                    <a:lstStyle/>
                    <a:p>
                      <a:pPr indent="0" lvl="0" marL="0" marR="0" rtl="0" algn="ctr">
                        <a:spcBef>
                          <a:spcPts val="0"/>
                        </a:spcBef>
                        <a:spcAft>
                          <a:spcPts val="0"/>
                        </a:spcAft>
                        <a:buClr>
                          <a:schemeClr val="dk1"/>
                        </a:buClr>
                        <a:buSzPts val="1700"/>
                        <a:buFont typeface="Bookman Old Style"/>
                        <a:buNone/>
                      </a:pPr>
                      <a:r>
                        <a:rPr b="0" lang="en-IN" sz="1700" u="none" cap="none" strike="noStrike">
                          <a:latin typeface="Cambria"/>
                          <a:ea typeface="Cambria"/>
                          <a:cs typeface="Cambria"/>
                          <a:sym typeface="Cambria"/>
                        </a:rPr>
                        <a:t>20211CSE0596</a:t>
                      </a:r>
                      <a:endParaRPr b="0" sz="1700" u="none" cap="none" strike="noStrike">
                        <a:latin typeface="Cambria"/>
                        <a:ea typeface="Cambria"/>
                        <a:cs typeface="Cambria"/>
                        <a:sym typeface="Cambria"/>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700"/>
                        <a:buFont typeface="Cambria"/>
                        <a:buNone/>
                      </a:pPr>
                      <a:r>
                        <a:rPr b="0" lang="en-IN" sz="1700" u="none" cap="none" strike="noStrike">
                          <a:latin typeface="Cambria"/>
                          <a:ea typeface="Cambria"/>
                          <a:cs typeface="Cambria"/>
                          <a:sym typeface="Cambria"/>
                        </a:rPr>
                        <a:t>Suprith M</a:t>
                      </a:r>
                      <a:endParaRPr b="0" sz="1700" u="none" cap="none" strike="noStrike">
                        <a:latin typeface="Cambria"/>
                        <a:ea typeface="Cambria"/>
                        <a:cs typeface="Cambria"/>
                        <a:sym typeface="Cambria"/>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spcBef>
                          <a:spcPts val="0"/>
                        </a:spcBef>
                        <a:spcAft>
                          <a:spcPts val="0"/>
                        </a:spcAft>
                        <a:buClr>
                          <a:schemeClr val="dk1"/>
                        </a:buClr>
                        <a:buSzPts val="1700"/>
                        <a:buFont typeface="Cambria"/>
                        <a:buNone/>
                      </a:pPr>
                      <a:r>
                        <a:rPr b="0" lang="en-IN" sz="1700" u="none" cap="none" strike="noStrike">
                          <a:latin typeface="Cambria"/>
                          <a:ea typeface="Cambria"/>
                          <a:cs typeface="Cambria"/>
                          <a:sym typeface="Cambria"/>
                        </a:rPr>
                        <a:t>20211CSE0603</a:t>
                      </a:r>
                      <a:endParaRPr b="0" sz="1700" u="none" cap="none" strike="noStrike">
                        <a:latin typeface="Cambria"/>
                        <a:ea typeface="Cambria"/>
                        <a:cs typeface="Cambria"/>
                        <a:sym typeface="Cambria"/>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700"/>
                        <a:buFont typeface="Cambria"/>
                        <a:buNone/>
                      </a:pPr>
                      <a:r>
                        <a:rPr b="0" lang="en-IN" sz="1700" u="none" cap="none" strike="noStrike">
                          <a:latin typeface="Cambria"/>
                          <a:ea typeface="Cambria"/>
                          <a:cs typeface="Cambria"/>
                          <a:sym typeface="Cambria"/>
                        </a:rPr>
                        <a:t>Prajwal J</a:t>
                      </a:r>
                      <a:endParaRPr b="0" sz="1700" u="none" cap="none" strike="noStrike">
                        <a:latin typeface="Cambria"/>
                        <a:ea typeface="Cambria"/>
                        <a:cs typeface="Cambria"/>
                        <a:sym typeface="Cambria"/>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spcBef>
                          <a:spcPts val="0"/>
                        </a:spcBef>
                        <a:spcAft>
                          <a:spcPts val="0"/>
                        </a:spcAft>
                        <a:buClr>
                          <a:schemeClr val="dk1"/>
                        </a:buClr>
                        <a:buSzPts val="1700"/>
                        <a:buFont typeface="Cambria"/>
                        <a:buNone/>
                      </a:pPr>
                      <a:r>
                        <a:rPr b="0" lang="en-IN" sz="1700" u="none" cap="none" strike="noStrike">
                          <a:latin typeface="Cambria"/>
                          <a:ea typeface="Cambria"/>
                          <a:cs typeface="Cambria"/>
                          <a:sym typeface="Cambria"/>
                        </a:rPr>
                        <a:t>20211CSE0613</a:t>
                      </a:r>
                      <a:endParaRPr b="0" sz="1700" u="none" cap="none" strike="noStrike">
                        <a:latin typeface="Cambria"/>
                        <a:ea typeface="Cambria"/>
                        <a:cs typeface="Cambria"/>
                        <a:sym typeface="Cambria"/>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700"/>
                        <a:buFont typeface="Cambria"/>
                        <a:buNone/>
                      </a:pPr>
                      <a:r>
                        <a:rPr b="0" lang="en-IN" sz="1700" u="none" cap="none" strike="noStrike">
                          <a:latin typeface="Cambria"/>
                          <a:ea typeface="Cambria"/>
                          <a:cs typeface="Cambria"/>
                          <a:sym typeface="Cambria"/>
                        </a:rPr>
                        <a:t>Rahul M</a:t>
                      </a:r>
                      <a:endParaRPr b="0" sz="1700" u="none" cap="none" strike="noStrike">
                        <a:latin typeface="Cambria"/>
                        <a:ea typeface="Cambria"/>
                        <a:cs typeface="Cambria"/>
                        <a:sym typeface="Cambria"/>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spcBef>
                          <a:spcPts val="0"/>
                        </a:spcBef>
                        <a:spcAft>
                          <a:spcPts val="0"/>
                        </a:spcAft>
                        <a:buClr>
                          <a:schemeClr val="dk1"/>
                        </a:buClr>
                        <a:buSzPts val="1700"/>
                        <a:buFont typeface="Cambria"/>
                        <a:buNone/>
                      </a:pPr>
                      <a:r>
                        <a:rPr b="0" lang="en-IN" sz="1700" u="none" cap="none" strike="noStrike">
                          <a:latin typeface="Cambria"/>
                          <a:ea typeface="Cambria"/>
                          <a:cs typeface="Cambria"/>
                          <a:sym typeface="Cambria"/>
                        </a:rPr>
                        <a:t>20211CSE0617</a:t>
                      </a:r>
                      <a:endParaRPr b="0" sz="1700" u="none" cap="none" strike="noStrike">
                        <a:latin typeface="Cambria"/>
                        <a:ea typeface="Cambria"/>
                        <a:cs typeface="Cambria"/>
                        <a:sym typeface="Cambria"/>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700"/>
                        <a:buFont typeface="Cambria"/>
                        <a:buNone/>
                      </a:pPr>
                      <a:r>
                        <a:rPr b="0" lang="en-IN" sz="1700" u="none" cap="none" strike="noStrike">
                          <a:latin typeface="Cambria"/>
                          <a:ea typeface="Cambria"/>
                          <a:cs typeface="Cambria"/>
                          <a:sym typeface="Cambria"/>
                        </a:rPr>
                        <a:t>Kiran Kumar L N</a:t>
                      </a:r>
                      <a:endParaRPr b="0" sz="1700" u="none" cap="none" strike="noStrike">
                        <a:latin typeface="Cambria"/>
                        <a:ea typeface="Cambria"/>
                        <a:cs typeface="Cambria"/>
                        <a:sym typeface="Cambria"/>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spcBef>
                          <a:spcPts val="0"/>
                        </a:spcBef>
                        <a:spcAft>
                          <a:spcPts val="0"/>
                        </a:spcAft>
                        <a:buClr>
                          <a:schemeClr val="dk1"/>
                        </a:buClr>
                        <a:buSzPts val="1700"/>
                        <a:buFont typeface="Cambria"/>
                        <a:buNone/>
                      </a:pPr>
                      <a:r>
                        <a:rPr b="0" lang="en-IN" sz="1700" u="none" cap="none" strike="noStrike">
                          <a:latin typeface="Cambria"/>
                          <a:ea typeface="Cambria"/>
                          <a:cs typeface="Cambria"/>
                          <a:sym typeface="Cambria"/>
                        </a:rPr>
                        <a:t>20211CSE0620</a:t>
                      </a:r>
                      <a:endParaRPr b="0" sz="1700" u="none" cap="none" strike="noStrike">
                        <a:latin typeface="Cambria"/>
                        <a:ea typeface="Cambria"/>
                        <a:cs typeface="Cambria"/>
                        <a:sym typeface="Cambria"/>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700"/>
                        <a:buFont typeface="Cambria"/>
                        <a:buNone/>
                      </a:pPr>
                      <a:r>
                        <a:rPr b="0" lang="en-IN" sz="1700" u="none" cap="none" strike="noStrike">
                          <a:latin typeface="Cambria"/>
                          <a:ea typeface="Cambria"/>
                          <a:cs typeface="Cambria"/>
                          <a:sym typeface="Cambria"/>
                        </a:rPr>
                        <a:t>Subbireddy K</a:t>
                      </a:r>
                      <a:endParaRPr b="0" sz="1700" u="none" cap="none" strike="noStrike">
                        <a:latin typeface="Cambria"/>
                        <a:ea typeface="Cambria"/>
                        <a:cs typeface="Cambria"/>
                        <a:sym typeface="Cambria"/>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428" name="Google Shape;428;p13"/>
          <p:cNvSpPr txBox="1"/>
          <p:nvPr/>
        </p:nvSpPr>
        <p:spPr>
          <a:xfrm>
            <a:off x="6480195" y="1804045"/>
            <a:ext cx="5514300" cy="20205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rgbClr val="17365D"/>
              </a:buClr>
              <a:buSzPts val="2000"/>
              <a:buFont typeface="Arial"/>
              <a:buNone/>
            </a:pPr>
            <a:r>
              <a:rPr b="1" i="0" lang="en-IN" sz="2000" u="none" cap="none" strike="noStrike">
                <a:solidFill>
                  <a:srgbClr val="17365D"/>
                </a:solidFill>
                <a:latin typeface="Cambria"/>
                <a:ea typeface="Cambria"/>
                <a:cs typeface="Cambria"/>
                <a:sym typeface="Cambria"/>
              </a:rPr>
              <a:t>Under the Supervision of,</a:t>
            </a:r>
            <a:endParaRPr b="1" i="0" sz="2000" u="none" cap="none" strike="noStrike">
              <a:solidFill>
                <a:srgbClr val="17365D"/>
              </a:solidFill>
              <a:latin typeface="Cambria"/>
              <a:ea typeface="Cambria"/>
              <a:cs typeface="Cambria"/>
              <a:sym typeface="Cambria"/>
            </a:endParaRPr>
          </a:p>
          <a:p>
            <a:pPr indent="0" lvl="0" marL="0" marR="0" rtl="0" algn="ctr">
              <a:spcBef>
                <a:spcPts val="0"/>
              </a:spcBef>
              <a:spcAft>
                <a:spcPts val="0"/>
              </a:spcAft>
              <a:buClr>
                <a:srgbClr val="17365D"/>
              </a:buClr>
              <a:buSzPts val="2000"/>
              <a:buFont typeface="Arial"/>
              <a:buNone/>
            </a:pPr>
            <a:r>
              <a:t/>
            </a:r>
            <a:endParaRPr b="1" i="0" sz="2000" u="none" cap="none" strike="noStrike">
              <a:solidFill>
                <a:srgbClr val="17365D"/>
              </a:solidFill>
              <a:latin typeface="Cambria"/>
              <a:ea typeface="Cambria"/>
              <a:cs typeface="Cambria"/>
              <a:sym typeface="Cambria"/>
            </a:endParaRPr>
          </a:p>
          <a:p>
            <a:pPr indent="0" lvl="0" marL="0" marR="0" rtl="0" algn="l">
              <a:spcBef>
                <a:spcPts val="340"/>
              </a:spcBef>
              <a:spcAft>
                <a:spcPts val="0"/>
              </a:spcAft>
              <a:buClr>
                <a:srgbClr val="17365D"/>
              </a:buClr>
              <a:buSzPts val="1700"/>
              <a:buFont typeface="Arial"/>
              <a:buNone/>
            </a:pPr>
            <a:r>
              <a:rPr b="1" i="0" lang="en-IN" sz="1700" u="none" cap="none" strike="noStrike">
                <a:solidFill>
                  <a:srgbClr val="17365D"/>
                </a:solidFill>
                <a:latin typeface="Cambria"/>
                <a:ea typeface="Cambria"/>
                <a:cs typeface="Cambria"/>
                <a:sym typeface="Cambria"/>
              </a:rPr>
              <a:t>Dr. Serin V Simpson</a:t>
            </a:r>
            <a:endParaRPr b="0" i="0" sz="1800" u="none" cap="none" strike="noStrike">
              <a:solidFill>
                <a:schemeClr val="dk1"/>
              </a:solidFill>
              <a:latin typeface="Cambria"/>
              <a:ea typeface="Cambria"/>
              <a:cs typeface="Cambria"/>
              <a:sym typeface="Cambria"/>
            </a:endParaRPr>
          </a:p>
          <a:p>
            <a:pPr indent="0" lvl="0" marL="0" marR="0" rtl="0" algn="l">
              <a:spcBef>
                <a:spcPts val="340"/>
              </a:spcBef>
              <a:spcAft>
                <a:spcPts val="0"/>
              </a:spcAft>
              <a:buClr>
                <a:srgbClr val="17365D"/>
              </a:buClr>
              <a:buSzPts val="1700"/>
              <a:buFont typeface="Arial"/>
              <a:buNone/>
            </a:pPr>
            <a:r>
              <a:rPr b="1" i="0" lang="en-IN" sz="1700" u="none" cap="none" strike="noStrike">
                <a:solidFill>
                  <a:srgbClr val="17365D"/>
                </a:solidFill>
                <a:latin typeface="Cambria"/>
                <a:ea typeface="Cambria"/>
                <a:cs typeface="Cambria"/>
                <a:sym typeface="Cambria"/>
              </a:rPr>
              <a:t>Assistance Professor </a:t>
            </a:r>
            <a:endParaRPr b="0" i="0" sz="1800" u="none" cap="none" strike="noStrike">
              <a:solidFill>
                <a:schemeClr val="dk1"/>
              </a:solidFill>
              <a:latin typeface="Cambria"/>
              <a:ea typeface="Cambria"/>
              <a:cs typeface="Cambria"/>
              <a:sym typeface="Cambria"/>
            </a:endParaRPr>
          </a:p>
          <a:p>
            <a:pPr indent="0" lvl="0" marL="0" marR="0" rtl="0" algn="l">
              <a:spcBef>
                <a:spcPts val="340"/>
              </a:spcBef>
              <a:spcAft>
                <a:spcPts val="0"/>
              </a:spcAft>
              <a:buClr>
                <a:srgbClr val="17365D"/>
              </a:buClr>
              <a:buSzPts val="1700"/>
              <a:buFont typeface="Arial"/>
              <a:buNone/>
            </a:pPr>
            <a:r>
              <a:rPr b="1" i="0" lang="en-IN" sz="1700" u="none" cap="none" strike="noStrike">
                <a:solidFill>
                  <a:srgbClr val="17365D"/>
                </a:solidFill>
                <a:latin typeface="Cambria"/>
                <a:ea typeface="Cambria"/>
                <a:cs typeface="Cambria"/>
                <a:sym typeface="Cambria"/>
              </a:rPr>
              <a:t>School of Computer Science and Engineering</a:t>
            </a:r>
            <a:endParaRPr b="0" i="0" sz="1800" u="none" cap="none" strike="noStrike">
              <a:solidFill>
                <a:schemeClr val="dk1"/>
              </a:solidFill>
              <a:latin typeface="Cambria"/>
              <a:ea typeface="Cambria"/>
              <a:cs typeface="Cambria"/>
              <a:sym typeface="Cambria"/>
            </a:endParaRPr>
          </a:p>
          <a:p>
            <a:pPr indent="0" lvl="0" marL="0" marR="0" rtl="0" algn="l">
              <a:spcBef>
                <a:spcPts val="340"/>
              </a:spcBef>
              <a:spcAft>
                <a:spcPts val="0"/>
              </a:spcAft>
              <a:buClr>
                <a:srgbClr val="17365D"/>
              </a:buClr>
              <a:buSzPts val="1700"/>
              <a:buFont typeface="Arial"/>
              <a:buNone/>
            </a:pPr>
            <a:r>
              <a:rPr b="1" i="0" lang="en-IN" sz="1700" u="none" cap="none" strike="noStrike">
                <a:solidFill>
                  <a:srgbClr val="17365D"/>
                </a:solidFill>
                <a:latin typeface="Cambria"/>
                <a:ea typeface="Cambria"/>
                <a:cs typeface="Cambria"/>
                <a:sym typeface="Cambria"/>
              </a:rPr>
              <a:t>Presidency University</a:t>
            </a:r>
            <a:endParaRPr b="0" i="0" sz="1800" u="none" cap="none" strike="noStrike">
              <a:solidFill>
                <a:schemeClr val="dk1"/>
              </a:solidFill>
              <a:latin typeface="Cambria"/>
              <a:ea typeface="Cambria"/>
              <a:cs typeface="Cambria"/>
              <a:sym typeface="Cambria"/>
            </a:endParaRPr>
          </a:p>
          <a:p>
            <a:pPr indent="0" lvl="0" marL="0" marR="0" rtl="0" algn="l">
              <a:spcBef>
                <a:spcPts val="400"/>
              </a:spcBef>
              <a:spcAft>
                <a:spcPts val="0"/>
              </a:spcAft>
              <a:buClr>
                <a:srgbClr val="17365D"/>
              </a:buClr>
              <a:buSzPts val="2000"/>
              <a:buFont typeface="Arial"/>
              <a:buNone/>
            </a:pPr>
            <a:r>
              <a:t/>
            </a:r>
            <a:endParaRPr b="1" i="0" sz="2000" u="none" cap="none" strike="noStrike">
              <a:solidFill>
                <a:srgbClr val="17365D"/>
              </a:solidFill>
              <a:latin typeface="Cambria"/>
              <a:ea typeface="Cambria"/>
              <a:cs typeface="Cambria"/>
              <a:sym typeface="Cambria"/>
            </a:endParaRPr>
          </a:p>
        </p:txBody>
      </p:sp>
      <p:sp>
        <p:nvSpPr>
          <p:cNvPr id="429" name="Google Shape;429;p13"/>
          <p:cNvSpPr txBox="1"/>
          <p:nvPr/>
        </p:nvSpPr>
        <p:spPr>
          <a:xfrm>
            <a:off x="3986772" y="334089"/>
            <a:ext cx="3970500" cy="552300"/>
          </a:xfrm>
          <a:prstGeom prst="rect">
            <a:avLst/>
          </a:prstGeom>
          <a:noFill/>
          <a:ln>
            <a:noFill/>
          </a:ln>
        </p:spPr>
        <p:txBody>
          <a:bodyPr anchorCtr="0" anchor="t" bIns="45700" lIns="91425" spcFirstLastPara="1" rIns="91425" wrap="square" tIns="45700">
            <a:normAutofit fontScale="75000" lnSpcReduction="20000"/>
          </a:bodyPr>
          <a:lstStyle/>
          <a:p>
            <a:pPr indent="0" lvl="0" marL="0" marR="0" rtl="0" algn="ctr">
              <a:spcBef>
                <a:spcPts val="0"/>
              </a:spcBef>
              <a:spcAft>
                <a:spcPts val="0"/>
              </a:spcAft>
              <a:buClr>
                <a:srgbClr val="17365D"/>
              </a:buClr>
              <a:buSzPct val="100000"/>
              <a:buFont typeface="Arial"/>
              <a:buNone/>
            </a:pPr>
            <a:r>
              <a:rPr b="1" i="0" lang="en-IN" sz="2000" u="none" cap="none" strike="noStrike">
                <a:solidFill>
                  <a:srgbClr val="17365D"/>
                </a:solidFill>
                <a:latin typeface="Cambria"/>
                <a:ea typeface="Cambria"/>
                <a:cs typeface="Cambria"/>
                <a:sym typeface="Cambria"/>
              </a:rPr>
              <a:t>PIP2001 Capstone Project</a:t>
            </a:r>
            <a:endParaRPr b="0" i="0" sz="1800" u="none" cap="none" strike="noStrike">
              <a:solidFill>
                <a:schemeClr val="dk1"/>
              </a:solidFill>
              <a:latin typeface="Cambria"/>
              <a:ea typeface="Cambria"/>
              <a:cs typeface="Cambria"/>
              <a:sym typeface="Cambria"/>
            </a:endParaRPr>
          </a:p>
          <a:p>
            <a:pPr indent="0" lvl="0" marL="0" marR="0" rtl="0" algn="ctr">
              <a:spcBef>
                <a:spcPts val="310"/>
              </a:spcBef>
              <a:spcAft>
                <a:spcPts val="0"/>
              </a:spcAft>
              <a:buClr>
                <a:srgbClr val="17365D"/>
              </a:buClr>
              <a:buSzPct val="100000"/>
              <a:buFont typeface="Arial"/>
              <a:buNone/>
            </a:pPr>
            <a:r>
              <a:rPr b="1" i="0" lang="en-IN" sz="2000" u="none" cap="none" strike="noStrike">
                <a:solidFill>
                  <a:srgbClr val="17365D"/>
                </a:solidFill>
                <a:latin typeface="Cambria"/>
                <a:ea typeface="Cambria"/>
                <a:cs typeface="Cambria"/>
                <a:sym typeface="Cambria"/>
              </a:rPr>
              <a:t>Review-1</a:t>
            </a:r>
            <a:endParaRPr b="1" i="0" sz="2000" u="none" cap="none" strike="noStrike">
              <a:solidFill>
                <a:srgbClr val="17365D"/>
              </a:solidFill>
              <a:latin typeface="Cambria"/>
              <a:ea typeface="Cambria"/>
              <a:cs typeface="Cambria"/>
              <a:sym typeface="Cambria"/>
            </a:endParaRPr>
          </a:p>
        </p:txBody>
      </p:sp>
      <p:sp>
        <p:nvSpPr>
          <p:cNvPr id="430" name="Google Shape;430;p13"/>
          <p:cNvSpPr txBox="1"/>
          <p:nvPr/>
        </p:nvSpPr>
        <p:spPr>
          <a:xfrm>
            <a:off x="0" y="4533900"/>
            <a:ext cx="12249900" cy="156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7365D"/>
              </a:buClr>
              <a:buSzPts val="2000"/>
              <a:buFont typeface="Arial"/>
              <a:buNone/>
            </a:pPr>
            <a:r>
              <a:rPr b="1" i="0" lang="en-IN" sz="2000" u="none" cap="none" strike="noStrike">
                <a:solidFill>
                  <a:schemeClr val="accent1"/>
                </a:solidFill>
                <a:latin typeface="Cambria"/>
                <a:ea typeface="Cambria"/>
                <a:cs typeface="Cambria"/>
                <a:sym typeface="Cambria"/>
              </a:rPr>
              <a:t>Name of the Program:</a:t>
            </a:r>
            <a:r>
              <a:rPr b="1" i="0" lang="en-IN" sz="2000" u="none" cap="none" strike="noStrike">
                <a:solidFill>
                  <a:schemeClr val="dk1"/>
                </a:solidFill>
                <a:latin typeface="Cambria"/>
                <a:ea typeface="Cambria"/>
                <a:cs typeface="Cambria"/>
                <a:sym typeface="Cambria"/>
              </a:rPr>
              <a:t> B.Tech</a:t>
            </a:r>
            <a:endParaRPr b="1" i="0" sz="2000" u="none" cap="none" strike="noStrike">
              <a:solidFill>
                <a:schemeClr val="accent1"/>
              </a:solidFill>
              <a:latin typeface="Cambria"/>
              <a:ea typeface="Cambria"/>
              <a:cs typeface="Cambria"/>
              <a:sym typeface="Cambria"/>
            </a:endParaRPr>
          </a:p>
          <a:p>
            <a:pPr indent="0" lvl="0" marL="0" marR="0" rtl="0" algn="l">
              <a:spcBef>
                <a:spcPts val="0"/>
              </a:spcBef>
              <a:spcAft>
                <a:spcPts val="0"/>
              </a:spcAft>
              <a:buClr>
                <a:srgbClr val="17365D"/>
              </a:buClr>
              <a:buSzPts val="2000"/>
              <a:buFont typeface="Arial"/>
              <a:buNone/>
            </a:pPr>
            <a:r>
              <a:rPr b="1" i="0" lang="en-IN" sz="2000" u="none" cap="none" strike="noStrike">
                <a:solidFill>
                  <a:schemeClr val="accent1"/>
                </a:solidFill>
                <a:latin typeface="Cambria"/>
                <a:ea typeface="Cambria"/>
                <a:cs typeface="Cambria"/>
                <a:sym typeface="Cambria"/>
              </a:rPr>
              <a:t>Name of the HoD: </a:t>
            </a:r>
            <a:r>
              <a:rPr b="1" i="0" lang="en-IN" sz="2000" u="none" cap="none" strike="noStrike">
                <a:solidFill>
                  <a:schemeClr val="dk1"/>
                </a:solidFill>
                <a:latin typeface="Cambria"/>
                <a:ea typeface="Cambria"/>
                <a:cs typeface="Cambria"/>
                <a:sym typeface="Cambria"/>
              </a:rPr>
              <a:t>Mohammed Asif T</a:t>
            </a:r>
            <a:endParaRPr b="1" i="0" sz="2000" u="none" cap="none" strike="noStrike">
              <a:solidFill>
                <a:schemeClr val="accent1"/>
              </a:solidFill>
              <a:latin typeface="Cambria"/>
              <a:ea typeface="Cambria"/>
              <a:cs typeface="Cambria"/>
              <a:sym typeface="Cambria"/>
            </a:endParaRPr>
          </a:p>
          <a:p>
            <a:pPr indent="0" lvl="0" marL="0" marR="0" rtl="0" algn="l">
              <a:spcBef>
                <a:spcPts val="0"/>
              </a:spcBef>
              <a:spcAft>
                <a:spcPts val="0"/>
              </a:spcAft>
              <a:buClr>
                <a:srgbClr val="17365D"/>
              </a:buClr>
              <a:buSzPts val="2000"/>
              <a:buFont typeface="Arial"/>
              <a:buNone/>
            </a:pPr>
            <a:r>
              <a:rPr b="1" i="0" lang="en-IN" sz="2000" u="none" cap="none" strike="noStrike">
                <a:solidFill>
                  <a:schemeClr val="accent1"/>
                </a:solidFill>
                <a:latin typeface="Cambria"/>
                <a:ea typeface="Cambria"/>
                <a:cs typeface="Cambria"/>
                <a:sym typeface="Cambria"/>
              </a:rPr>
              <a:t>Name of the Program Project Coordinator: Mr. Amarnath J L and Dr. Jayanthi K </a:t>
            </a:r>
            <a:endParaRPr b="1" i="0" sz="2000" u="none" cap="none" strike="noStrike">
              <a:solidFill>
                <a:schemeClr val="accent1"/>
              </a:solidFill>
              <a:latin typeface="Cambria"/>
              <a:ea typeface="Cambria"/>
              <a:cs typeface="Cambria"/>
              <a:sym typeface="Cambria"/>
            </a:endParaRPr>
          </a:p>
          <a:p>
            <a:pPr indent="0" lvl="0" marL="0" marR="0" rtl="0" algn="l">
              <a:spcBef>
                <a:spcPts val="0"/>
              </a:spcBef>
              <a:spcAft>
                <a:spcPts val="0"/>
              </a:spcAft>
              <a:buNone/>
            </a:pPr>
            <a:r>
              <a:rPr b="1" i="0" lang="en-IN" sz="2000" u="none" cap="none" strike="noStrike">
                <a:solidFill>
                  <a:schemeClr val="accent1"/>
                </a:solidFill>
                <a:latin typeface="Cambria"/>
                <a:ea typeface="Cambria"/>
                <a:cs typeface="Cambria"/>
                <a:sym typeface="Cambria"/>
              </a:rPr>
              <a:t>Name of the School Project Coordinators: </a:t>
            </a:r>
            <a:r>
              <a:rPr b="1" i="0" lang="en-IN" sz="2000" u="none" cap="none" strike="noStrike">
                <a:solidFill>
                  <a:schemeClr val="dk1"/>
                </a:solidFill>
                <a:latin typeface="Cambria"/>
                <a:ea typeface="Cambria"/>
                <a:cs typeface="Cambria"/>
                <a:sym typeface="Cambria"/>
              </a:rPr>
              <a:t>Dr. Sampath A K / Dr. Abdul Khadar A / Mr. Md Ziaur Rahman</a:t>
            </a:r>
            <a:endParaRPr b="1" i="0" sz="2000" u="none" cap="none" strike="noStrike">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22"/>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Existing method Drawback</a:t>
            </a:r>
            <a:endParaRPr>
              <a:latin typeface="Cambria"/>
              <a:ea typeface="Cambria"/>
              <a:cs typeface="Cambria"/>
              <a:sym typeface="Cambria"/>
            </a:endParaRPr>
          </a:p>
        </p:txBody>
      </p:sp>
      <p:sp>
        <p:nvSpPr>
          <p:cNvPr id="486" name="Google Shape;486;p22"/>
          <p:cNvSpPr txBox="1"/>
          <p:nvPr>
            <p:ph idx="1" type="body"/>
          </p:nvPr>
        </p:nvSpPr>
        <p:spPr>
          <a:xfrm>
            <a:off x="812800" y="952501"/>
            <a:ext cx="10668000" cy="4953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700"/>
              <a:buNone/>
            </a:pPr>
            <a:r>
              <a:rPr b="1" lang="en-IN" sz="1700">
                <a:latin typeface="Cambria"/>
                <a:ea typeface="Cambria"/>
                <a:cs typeface="Cambria"/>
                <a:sym typeface="Cambria"/>
              </a:rPr>
              <a:t>5. Inconsistent Medical Knowledge and Self-Diagnosis</a:t>
            </a:r>
            <a:endParaRPr b="1" sz="1700">
              <a:latin typeface="Cambria"/>
              <a:ea typeface="Cambria"/>
              <a:cs typeface="Cambria"/>
              <a:sym typeface="Cambria"/>
            </a:endParaRPr>
          </a:p>
          <a:p>
            <a:pPr indent="0" lvl="0" marL="0" rtl="0" algn="just">
              <a:spcBef>
                <a:spcPts val="0"/>
              </a:spcBef>
              <a:spcAft>
                <a:spcPts val="0"/>
              </a:spcAft>
              <a:buClr>
                <a:schemeClr val="dk1"/>
              </a:buClr>
              <a:buSzPts val="1700"/>
              <a:buNone/>
            </a:pPr>
            <a:r>
              <a:rPr b="1" lang="en-IN" sz="1700">
                <a:latin typeface="Cambria"/>
                <a:ea typeface="Cambria"/>
                <a:cs typeface="Cambria"/>
                <a:sym typeface="Cambria"/>
              </a:rPr>
              <a:t>          - </a:t>
            </a:r>
            <a:r>
              <a:rPr lang="en-IN" sz="1700">
                <a:latin typeface="Cambria"/>
                <a:ea typeface="Cambria"/>
                <a:cs typeface="Cambria"/>
                <a:sym typeface="Cambria"/>
              </a:rPr>
              <a:t>People frequently use conventional or informal self-diagnosis techniques in rural areas, which can be  </a:t>
            </a:r>
            <a:endParaRPr sz="1700">
              <a:latin typeface="Cambria"/>
              <a:ea typeface="Cambria"/>
              <a:cs typeface="Cambria"/>
              <a:sym typeface="Cambria"/>
            </a:endParaRPr>
          </a:p>
          <a:p>
            <a:pPr indent="0" lvl="0" marL="0" rtl="0" algn="just">
              <a:spcBef>
                <a:spcPts val="0"/>
              </a:spcBef>
              <a:spcAft>
                <a:spcPts val="0"/>
              </a:spcAft>
              <a:buClr>
                <a:schemeClr val="dk1"/>
              </a:buClr>
              <a:buSzPts val="1700"/>
              <a:buNone/>
            </a:pPr>
            <a:r>
              <a:rPr lang="en-IN" sz="1700">
                <a:latin typeface="Cambria"/>
                <a:ea typeface="Cambria"/>
                <a:cs typeface="Cambria"/>
                <a:sym typeface="Cambria"/>
              </a:rPr>
              <a:t>             unreliable or worsen the situation. </a:t>
            </a:r>
            <a:endParaRPr sz="1700">
              <a:latin typeface="Cambria"/>
              <a:ea typeface="Cambria"/>
              <a:cs typeface="Cambria"/>
              <a:sym typeface="Cambria"/>
            </a:endParaRPr>
          </a:p>
          <a:p>
            <a:pPr indent="0" lvl="0" marL="0" rtl="0" algn="just">
              <a:spcBef>
                <a:spcPts val="0"/>
              </a:spcBef>
              <a:spcAft>
                <a:spcPts val="0"/>
              </a:spcAft>
              <a:buClr>
                <a:schemeClr val="dk1"/>
              </a:buClr>
              <a:buSzPts val="1700"/>
              <a:buNone/>
            </a:pPr>
            <a:r>
              <a:t/>
            </a:r>
            <a:endParaRPr sz="1700">
              <a:latin typeface="Cambria"/>
              <a:ea typeface="Cambria"/>
              <a:cs typeface="Cambria"/>
              <a:sym typeface="Cambria"/>
            </a:endParaRPr>
          </a:p>
          <a:p>
            <a:pPr indent="0" lvl="0" marL="0" rtl="0" algn="just">
              <a:spcBef>
                <a:spcPts val="340"/>
              </a:spcBef>
              <a:spcAft>
                <a:spcPts val="0"/>
              </a:spcAft>
              <a:buClr>
                <a:schemeClr val="dk1"/>
              </a:buClr>
              <a:buSzPts val="1700"/>
              <a:buNone/>
            </a:pPr>
            <a:r>
              <a:rPr b="1" lang="en-IN" sz="1700">
                <a:latin typeface="Cambria"/>
                <a:ea typeface="Cambria"/>
                <a:cs typeface="Cambria"/>
                <a:sym typeface="Cambria"/>
              </a:rPr>
              <a:t>6. Healthcare Scalability</a:t>
            </a:r>
            <a:endParaRPr b="1" sz="1700">
              <a:latin typeface="Cambria"/>
              <a:ea typeface="Cambria"/>
              <a:cs typeface="Cambria"/>
              <a:sym typeface="Cambria"/>
            </a:endParaRPr>
          </a:p>
          <a:p>
            <a:pPr indent="457200" lvl="0" marL="0" rtl="0" algn="just">
              <a:spcBef>
                <a:spcPts val="0"/>
              </a:spcBef>
              <a:spcAft>
                <a:spcPts val="0"/>
              </a:spcAft>
              <a:buClr>
                <a:schemeClr val="dk1"/>
              </a:buClr>
              <a:buSzPts val="1700"/>
              <a:buNone/>
            </a:pPr>
            <a:r>
              <a:rPr lang="en-IN" sz="1700">
                <a:latin typeface="Cambria"/>
                <a:ea typeface="Cambria"/>
                <a:cs typeface="Cambria"/>
                <a:sym typeface="Cambria"/>
              </a:rPr>
              <a:t> -  It is challenging to scale healthcare during emergencies and pandemics to meet the needs of a large 	</a:t>
            </a:r>
            <a:endParaRPr sz="1700">
              <a:latin typeface="Cambria"/>
              <a:ea typeface="Cambria"/>
              <a:cs typeface="Cambria"/>
              <a:sym typeface="Cambria"/>
            </a:endParaRPr>
          </a:p>
          <a:p>
            <a:pPr indent="457200" lvl="0" marL="0" rtl="0" algn="just">
              <a:spcBef>
                <a:spcPts val="0"/>
              </a:spcBef>
              <a:spcAft>
                <a:spcPts val="0"/>
              </a:spcAft>
              <a:buClr>
                <a:schemeClr val="dk1"/>
              </a:buClr>
              <a:buSzPts val="1700"/>
              <a:buNone/>
            </a:pPr>
            <a:r>
              <a:rPr lang="en-IN" sz="1700">
                <a:latin typeface="Cambria"/>
                <a:ea typeface="Cambria"/>
                <a:cs typeface="Cambria"/>
                <a:sym typeface="Cambria"/>
              </a:rPr>
              <a:t>     population. It may force healthcare professionals to put in longer hours than they are expected to, which          </a:t>
            </a:r>
            <a:endParaRPr sz="1700">
              <a:latin typeface="Cambria"/>
              <a:ea typeface="Cambria"/>
              <a:cs typeface="Cambria"/>
              <a:sym typeface="Cambria"/>
            </a:endParaRPr>
          </a:p>
          <a:p>
            <a:pPr indent="457200" lvl="0" marL="0" rtl="0" algn="just">
              <a:spcBef>
                <a:spcPts val="0"/>
              </a:spcBef>
              <a:spcAft>
                <a:spcPts val="0"/>
              </a:spcAft>
              <a:buClr>
                <a:schemeClr val="dk1"/>
              </a:buClr>
              <a:buSzPts val="1700"/>
              <a:buNone/>
            </a:pPr>
            <a:r>
              <a:rPr lang="en-IN" sz="1700">
                <a:latin typeface="Cambria"/>
                <a:ea typeface="Cambria"/>
                <a:cs typeface="Cambria"/>
                <a:sym typeface="Cambria"/>
              </a:rPr>
              <a:t>     may cause them to become overworked and lower the standard of care.</a:t>
            </a:r>
            <a:endParaRPr sz="1700">
              <a:latin typeface="Cambria"/>
              <a:ea typeface="Cambria"/>
              <a:cs typeface="Cambria"/>
              <a:sym typeface="Cambria"/>
            </a:endParaRPr>
          </a:p>
          <a:p>
            <a:pPr indent="457200" lvl="0" marL="0" rtl="0" algn="just">
              <a:spcBef>
                <a:spcPts val="340"/>
              </a:spcBef>
              <a:spcAft>
                <a:spcPts val="0"/>
              </a:spcAft>
              <a:buClr>
                <a:schemeClr val="dk1"/>
              </a:buClr>
              <a:buSzPts val="1700"/>
              <a:buNone/>
            </a:pPr>
            <a:r>
              <a:t/>
            </a:r>
            <a:endParaRPr sz="1700">
              <a:latin typeface="Cambria"/>
              <a:ea typeface="Cambria"/>
              <a:cs typeface="Cambria"/>
              <a:sym typeface="Cambria"/>
            </a:endParaRPr>
          </a:p>
          <a:p>
            <a:pPr indent="0" lvl="0" marL="0" rtl="0" algn="just">
              <a:spcBef>
                <a:spcPts val="340"/>
              </a:spcBef>
              <a:spcAft>
                <a:spcPts val="0"/>
              </a:spcAft>
              <a:buClr>
                <a:schemeClr val="dk1"/>
              </a:buClr>
              <a:buSzPts val="1700"/>
              <a:buNone/>
            </a:pPr>
            <a:r>
              <a:rPr b="1" lang="en-IN" sz="1700">
                <a:latin typeface="Cambria"/>
                <a:ea typeface="Cambria"/>
                <a:cs typeface="Cambria"/>
                <a:sym typeface="Cambria"/>
              </a:rPr>
              <a:t>7. Cultural and Language Barriers</a:t>
            </a:r>
            <a:endParaRPr b="1" sz="1700">
              <a:latin typeface="Cambria"/>
              <a:ea typeface="Cambria"/>
              <a:cs typeface="Cambria"/>
              <a:sym typeface="Cambria"/>
            </a:endParaRPr>
          </a:p>
          <a:p>
            <a:pPr indent="0" lvl="0" marL="0" rtl="0" algn="just">
              <a:spcBef>
                <a:spcPts val="0"/>
              </a:spcBef>
              <a:spcAft>
                <a:spcPts val="0"/>
              </a:spcAft>
              <a:buClr>
                <a:schemeClr val="dk1"/>
              </a:buClr>
              <a:buSzPts val="1700"/>
              <a:buNone/>
            </a:pPr>
            <a:r>
              <a:rPr lang="en-IN" sz="1700">
                <a:latin typeface="Cambria"/>
                <a:ea typeface="Cambria"/>
                <a:cs typeface="Cambria"/>
                <a:sym typeface="Cambria"/>
              </a:rPr>
              <a:t>          - Language and cultural barriers among diverse rural populations are a major issue that cause 	</a:t>
            </a:r>
            <a:endParaRPr sz="1700">
              <a:latin typeface="Cambria"/>
              <a:ea typeface="Cambria"/>
              <a:cs typeface="Cambria"/>
              <a:sym typeface="Cambria"/>
            </a:endParaRPr>
          </a:p>
          <a:p>
            <a:pPr indent="0" lvl="0" marL="0" rtl="0" algn="just">
              <a:spcBef>
                <a:spcPts val="0"/>
              </a:spcBef>
              <a:spcAft>
                <a:spcPts val="0"/>
              </a:spcAft>
              <a:buClr>
                <a:schemeClr val="dk1"/>
              </a:buClr>
              <a:buSzPts val="1700"/>
              <a:buNone/>
            </a:pPr>
            <a:r>
              <a:rPr lang="en-IN" sz="1700">
                <a:latin typeface="Cambria"/>
                <a:ea typeface="Cambria"/>
                <a:cs typeface="Cambria"/>
                <a:sym typeface="Cambria"/>
              </a:rPr>
              <a:t>             miscommunication between medical professionals and patients. </a:t>
            </a:r>
            <a:endParaRPr sz="1700">
              <a:latin typeface="Cambria"/>
              <a:ea typeface="Cambria"/>
              <a:cs typeface="Cambria"/>
              <a:sym typeface="Cambria"/>
            </a:endParaRPr>
          </a:p>
          <a:p>
            <a:pPr indent="0" lvl="0" marL="0" rtl="0" algn="just">
              <a:spcBef>
                <a:spcPts val="200"/>
              </a:spcBef>
              <a:spcAft>
                <a:spcPts val="0"/>
              </a:spcAft>
              <a:buClr>
                <a:schemeClr val="dk1"/>
              </a:buClr>
              <a:buSzPts val="1000"/>
              <a:buNone/>
            </a:pPr>
            <a:r>
              <a:t/>
            </a:r>
            <a:endParaRPr sz="1000">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23"/>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Proposed Method</a:t>
            </a:r>
            <a:endParaRPr>
              <a:latin typeface="Cambria"/>
              <a:ea typeface="Cambria"/>
              <a:cs typeface="Cambria"/>
              <a:sym typeface="Cambria"/>
            </a:endParaRPr>
          </a:p>
        </p:txBody>
      </p:sp>
      <p:sp>
        <p:nvSpPr>
          <p:cNvPr id="492" name="Google Shape;492;p23"/>
          <p:cNvSpPr txBox="1"/>
          <p:nvPr>
            <p:ph idx="1" type="body"/>
          </p:nvPr>
        </p:nvSpPr>
        <p:spPr>
          <a:xfrm>
            <a:off x="812800" y="1143000"/>
            <a:ext cx="11017200" cy="49530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200"/>
              <a:buNone/>
            </a:pPr>
            <a:r>
              <a:rPr lang="en-IN" sz="2200">
                <a:latin typeface="Cambria"/>
                <a:ea typeface="Cambria"/>
                <a:cs typeface="Cambria"/>
                <a:sym typeface="Cambria"/>
              </a:rPr>
              <a:t>1. AI-Driven Symptom Analysis</a:t>
            </a:r>
            <a:endParaRPr sz="2200">
              <a:latin typeface="Cambria"/>
              <a:ea typeface="Cambria"/>
              <a:cs typeface="Cambria"/>
              <a:sym typeface="Cambria"/>
            </a:endParaRPr>
          </a:p>
          <a:p>
            <a:pPr indent="457200" lvl="0" marL="0" rtl="0" algn="just">
              <a:spcBef>
                <a:spcPts val="430"/>
              </a:spcBef>
              <a:spcAft>
                <a:spcPts val="0"/>
              </a:spcAft>
              <a:buClr>
                <a:schemeClr val="dk1"/>
              </a:buClr>
              <a:buSzPts val="1800"/>
              <a:buNone/>
            </a:pPr>
            <a:r>
              <a:rPr b="1" lang="en-IN" sz="1800">
                <a:latin typeface="Cambria"/>
                <a:ea typeface="Cambria"/>
                <a:cs typeface="Cambria"/>
                <a:sym typeface="Cambria"/>
              </a:rPr>
              <a:t>Overview</a:t>
            </a:r>
            <a:r>
              <a:rPr lang="en-IN" sz="1800">
                <a:latin typeface="Cambria"/>
                <a:ea typeface="Cambria"/>
                <a:cs typeface="Cambria"/>
                <a:sym typeface="Cambria"/>
              </a:rPr>
              <a:t>: The central component of the suggested system is an artificial intelligence (AI) diagnostic    </a:t>
            </a:r>
            <a:endParaRPr sz="1800">
              <a:latin typeface="Cambria"/>
              <a:ea typeface="Cambria"/>
              <a:cs typeface="Cambria"/>
              <a:sym typeface="Cambria"/>
            </a:endParaRPr>
          </a:p>
          <a:p>
            <a:pPr indent="457200" lvl="0" marL="0" rtl="0" algn="just">
              <a:spcBef>
                <a:spcPts val="430"/>
              </a:spcBef>
              <a:spcAft>
                <a:spcPts val="0"/>
              </a:spcAft>
              <a:buClr>
                <a:schemeClr val="dk1"/>
              </a:buClr>
              <a:buSzPts val="1800"/>
              <a:buNone/>
            </a:pPr>
            <a:r>
              <a:rPr lang="en-IN" sz="1800">
                <a:latin typeface="Cambria"/>
                <a:ea typeface="Cambria"/>
                <a:cs typeface="Cambria"/>
                <a:sym typeface="Cambria"/>
              </a:rPr>
              <a:t>model that has been trained to evaluate symptoms reported by users and offer probable diagnoses for      </a:t>
            </a:r>
            <a:endParaRPr sz="1800">
              <a:latin typeface="Cambria"/>
              <a:ea typeface="Cambria"/>
              <a:cs typeface="Cambria"/>
              <a:sym typeface="Cambria"/>
            </a:endParaRPr>
          </a:p>
          <a:p>
            <a:pPr indent="457200" lvl="0" marL="0" rtl="0" algn="just">
              <a:spcBef>
                <a:spcPts val="430"/>
              </a:spcBef>
              <a:spcAft>
                <a:spcPts val="0"/>
              </a:spcAft>
              <a:buClr>
                <a:schemeClr val="dk1"/>
              </a:buClr>
              <a:buSzPts val="1800"/>
              <a:buNone/>
            </a:pPr>
            <a:r>
              <a:rPr lang="en-IN" sz="1800">
                <a:latin typeface="Cambria"/>
                <a:ea typeface="Cambria"/>
                <a:cs typeface="Cambria"/>
                <a:sym typeface="Cambria"/>
              </a:rPr>
              <a:t>common acute illnesses like headaches, colds, and the flu.</a:t>
            </a:r>
            <a:endParaRPr sz="1800">
              <a:latin typeface="Cambria"/>
              <a:ea typeface="Cambria"/>
              <a:cs typeface="Cambria"/>
              <a:sym typeface="Cambria"/>
            </a:endParaRPr>
          </a:p>
          <a:p>
            <a:pPr indent="457200" lvl="0" marL="0" rtl="0" algn="just">
              <a:spcBef>
                <a:spcPts val="430"/>
              </a:spcBef>
              <a:spcAft>
                <a:spcPts val="0"/>
              </a:spcAft>
              <a:buClr>
                <a:schemeClr val="dk1"/>
              </a:buClr>
              <a:buSzPts val="1800"/>
              <a:buNone/>
            </a:pPr>
            <a:r>
              <a:rPr b="1" lang="en-IN" sz="1800">
                <a:latin typeface="Cambria"/>
                <a:ea typeface="Cambria"/>
                <a:cs typeface="Cambria"/>
                <a:sym typeface="Cambria"/>
              </a:rPr>
              <a:t>Advantage</a:t>
            </a:r>
            <a:r>
              <a:rPr lang="en-IN" sz="1800">
                <a:latin typeface="Cambria"/>
                <a:ea typeface="Cambria"/>
                <a:cs typeface="Cambria"/>
                <a:sym typeface="Cambria"/>
              </a:rPr>
              <a:t>: This lessens reliance on medical professionals and makes basic healthcare available in rural </a:t>
            </a:r>
            <a:endParaRPr sz="1800">
              <a:latin typeface="Cambria"/>
              <a:ea typeface="Cambria"/>
              <a:cs typeface="Cambria"/>
              <a:sym typeface="Cambria"/>
            </a:endParaRPr>
          </a:p>
          <a:p>
            <a:pPr indent="457200" lvl="0" marL="0" rtl="0" algn="just">
              <a:spcBef>
                <a:spcPts val="430"/>
              </a:spcBef>
              <a:spcAft>
                <a:spcPts val="0"/>
              </a:spcAft>
              <a:buClr>
                <a:schemeClr val="dk1"/>
              </a:buClr>
              <a:buSzPts val="1800"/>
              <a:buNone/>
            </a:pPr>
            <a:r>
              <a:rPr lang="en-IN" sz="1800">
                <a:latin typeface="Cambria"/>
                <a:ea typeface="Cambria"/>
                <a:cs typeface="Cambria"/>
                <a:sym typeface="Cambria"/>
              </a:rPr>
              <a:t>areas by enabling people to receive dependable, real-time diagnostic support without the need for a </a:t>
            </a:r>
            <a:endParaRPr sz="1800">
              <a:latin typeface="Cambria"/>
              <a:ea typeface="Cambria"/>
              <a:cs typeface="Cambria"/>
              <a:sym typeface="Cambria"/>
            </a:endParaRPr>
          </a:p>
          <a:p>
            <a:pPr indent="457200" lvl="0" marL="0" rtl="0" algn="just">
              <a:spcBef>
                <a:spcPts val="430"/>
              </a:spcBef>
              <a:spcAft>
                <a:spcPts val="0"/>
              </a:spcAft>
              <a:buClr>
                <a:schemeClr val="dk1"/>
              </a:buClr>
              <a:buSzPts val="1800"/>
              <a:buNone/>
            </a:pPr>
            <a:r>
              <a:rPr lang="en-IN" sz="1800">
                <a:latin typeface="Cambria"/>
                <a:ea typeface="Cambria"/>
                <a:cs typeface="Cambria"/>
                <a:sym typeface="Cambria"/>
              </a:rPr>
              <a:t>doctor.</a:t>
            </a:r>
            <a:endParaRPr sz="1800">
              <a:latin typeface="Cambria"/>
              <a:ea typeface="Cambria"/>
              <a:cs typeface="Cambria"/>
              <a:sym typeface="Cambria"/>
            </a:endParaRPr>
          </a:p>
          <a:p>
            <a:pPr indent="457200" lvl="0" marL="0" rtl="0" algn="just">
              <a:spcBef>
                <a:spcPts val="0"/>
              </a:spcBef>
              <a:spcAft>
                <a:spcPts val="0"/>
              </a:spcAft>
              <a:buClr>
                <a:schemeClr val="dk1"/>
              </a:buClr>
              <a:buSzPts val="1800"/>
              <a:buNone/>
            </a:pPr>
            <a:r>
              <a:t/>
            </a:r>
            <a:endParaRPr sz="1800">
              <a:latin typeface="Cambria"/>
              <a:ea typeface="Cambria"/>
              <a:cs typeface="Cambria"/>
              <a:sym typeface="Cambria"/>
            </a:endParaRPr>
          </a:p>
          <a:p>
            <a:pPr indent="0" lvl="0" marL="0" rtl="0" algn="just">
              <a:spcBef>
                <a:spcPts val="440"/>
              </a:spcBef>
              <a:spcAft>
                <a:spcPts val="0"/>
              </a:spcAft>
              <a:buClr>
                <a:schemeClr val="dk1"/>
              </a:buClr>
              <a:buSzPts val="2200"/>
              <a:buNone/>
            </a:pPr>
            <a:r>
              <a:rPr lang="en-IN" sz="2200">
                <a:latin typeface="Cambria"/>
                <a:ea typeface="Cambria"/>
                <a:cs typeface="Cambria"/>
                <a:sym typeface="Cambria"/>
              </a:rPr>
              <a:t>2. Voice-Activated, Multilingual Interface</a:t>
            </a:r>
            <a:endParaRPr sz="2200">
              <a:latin typeface="Cambria"/>
              <a:ea typeface="Cambria"/>
              <a:cs typeface="Cambria"/>
              <a:sym typeface="Cambria"/>
            </a:endParaRPr>
          </a:p>
          <a:p>
            <a:pPr indent="457200" lvl="0" marL="0" rtl="0" algn="just">
              <a:spcBef>
                <a:spcPts val="430"/>
              </a:spcBef>
              <a:spcAft>
                <a:spcPts val="0"/>
              </a:spcAft>
              <a:buClr>
                <a:schemeClr val="dk1"/>
              </a:buClr>
              <a:buSzPts val="1800"/>
              <a:buNone/>
            </a:pPr>
            <a:r>
              <a:rPr b="1" lang="en-IN" sz="1800">
                <a:latin typeface="Cambria"/>
                <a:ea typeface="Cambria"/>
                <a:cs typeface="Cambria"/>
                <a:sym typeface="Cambria"/>
              </a:rPr>
              <a:t>Overview</a:t>
            </a:r>
            <a:r>
              <a:rPr lang="en-IN" sz="1800">
                <a:latin typeface="Cambria"/>
                <a:ea typeface="Cambria"/>
                <a:cs typeface="Cambria"/>
                <a:sym typeface="Cambria"/>
              </a:rPr>
              <a:t>: Voice recognition technology built into the platform allows users to communicate with the </a:t>
            </a:r>
            <a:endParaRPr sz="1800">
              <a:latin typeface="Cambria"/>
              <a:ea typeface="Cambria"/>
              <a:cs typeface="Cambria"/>
              <a:sym typeface="Cambria"/>
            </a:endParaRPr>
          </a:p>
          <a:p>
            <a:pPr indent="457200" lvl="0" marL="0" rtl="0" algn="just">
              <a:spcBef>
                <a:spcPts val="430"/>
              </a:spcBef>
              <a:spcAft>
                <a:spcPts val="0"/>
              </a:spcAft>
              <a:buClr>
                <a:schemeClr val="dk1"/>
              </a:buClr>
              <a:buSzPts val="1800"/>
              <a:buNone/>
            </a:pPr>
            <a:r>
              <a:rPr lang="en-IN" sz="1800">
                <a:latin typeface="Cambria"/>
                <a:ea typeface="Cambria"/>
                <a:cs typeface="Cambria"/>
                <a:sym typeface="Cambria"/>
              </a:rPr>
              <a:t>system in their native tongue. It can be accessed by people who are more comfortable speaking spoken </a:t>
            </a:r>
            <a:endParaRPr sz="1800">
              <a:latin typeface="Cambria"/>
              <a:ea typeface="Cambria"/>
              <a:cs typeface="Cambria"/>
              <a:sym typeface="Cambria"/>
            </a:endParaRPr>
          </a:p>
          <a:p>
            <a:pPr indent="457200" lvl="0" marL="0" rtl="0" algn="just">
              <a:spcBef>
                <a:spcPts val="430"/>
              </a:spcBef>
              <a:spcAft>
                <a:spcPts val="0"/>
              </a:spcAft>
              <a:buClr>
                <a:schemeClr val="dk1"/>
              </a:buClr>
              <a:buSzPts val="1800"/>
              <a:buNone/>
            </a:pPr>
            <a:r>
              <a:rPr lang="en-IN" sz="1800">
                <a:latin typeface="Cambria"/>
                <a:ea typeface="Cambria"/>
                <a:cs typeface="Cambria"/>
                <a:sym typeface="Cambria"/>
              </a:rPr>
              <a:t>language or who have low digital literacy because it supports several Indian vernacular languages.</a:t>
            </a:r>
            <a:endParaRPr sz="1800">
              <a:latin typeface="Cambria"/>
              <a:ea typeface="Cambria"/>
              <a:cs typeface="Cambria"/>
              <a:sym typeface="Cambria"/>
            </a:endParaRPr>
          </a:p>
          <a:p>
            <a:pPr indent="457200" lvl="0" marL="0" rtl="0" algn="just">
              <a:spcBef>
                <a:spcPts val="430"/>
              </a:spcBef>
              <a:spcAft>
                <a:spcPts val="0"/>
              </a:spcAft>
              <a:buClr>
                <a:schemeClr val="dk1"/>
              </a:buClr>
              <a:buSzPts val="1800"/>
              <a:buNone/>
            </a:pPr>
            <a:r>
              <a:rPr b="1" lang="en-IN" sz="1800">
                <a:latin typeface="Cambria"/>
                <a:ea typeface="Cambria"/>
                <a:cs typeface="Cambria"/>
                <a:sym typeface="Cambria"/>
              </a:rPr>
              <a:t>Advantage</a:t>
            </a:r>
            <a:r>
              <a:rPr lang="en-IN" sz="1800">
                <a:latin typeface="Cambria"/>
                <a:ea typeface="Cambria"/>
                <a:cs typeface="Cambria"/>
                <a:sym typeface="Cambria"/>
              </a:rPr>
              <a:t>: Because of the removal of linguistic and literacy barriers, even people who are illiterate or </a:t>
            </a:r>
            <a:endParaRPr sz="1800">
              <a:latin typeface="Cambria"/>
              <a:ea typeface="Cambria"/>
              <a:cs typeface="Cambria"/>
              <a:sym typeface="Cambria"/>
            </a:endParaRPr>
          </a:p>
          <a:p>
            <a:pPr indent="457200" lvl="0" marL="0" rtl="0" algn="just">
              <a:spcBef>
                <a:spcPts val="430"/>
              </a:spcBef>
              <a:spcAft>
                <a:spcPts val="0"/>
              </a:spcAft>
              <a:buClr>
                <a:schemeClr val="dk1"/>
              </a:buClr>
              <a:buSzPts val="1800"/>
              <a:buNone/>
            </a:pPr>
            <a:r>
              <a:rPr lang="en-IN" sz="1800">
                <a:latin typeface="Cambria"/>
                <a:ea typeface="Cambria"/>
                <a:cs typeface="Cambria"/>
                <a:sym typeface="Cambria"/>
              </a:rPr>
              <a:t>only partially literate can take advantage of the system.</a:t>
            </a:r>
            <a:endParaRPr sz="1800">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24"/>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Proposed Method</a:t>
            </a:r>
            <a:endParaRPr>
              <a:latin typeface="Cambria"/>
              <a:ea typeface="Cambria"/>
              <a:cs typeface="Cambria"/>
              <a:sym typeface="Cambria"/>
            </a:endParaRPr>
          </a:p>
        </p:txBody>
      </p:sp>
      <p:sp>
        <p:nvSpPr>
          <p:cNvPr id="498" name="Google Shape;498;p24"/>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200"/>
              <a:buNone/>
            </a:pPr>
            <a:r>
              <a:rPr lang="en-IN" sz="2200">
                <a:latin typeface="Cambria"/>
                <a:ea typeface="Cambria"/>
                <a:cs typeface="Cambria"/>
                <a:sym typeface="Cambria"/>
              </a:rPr>
              <a:t>3. User-Centered Design</a:t>
            </a:r>
            <a:endParaRPr sz="2200">
              <a:latin typeface="Cambria"/>
              <a:ea typeface="Cambria"/>
              <a:cs typeface="Cambria"/>
              <a:sym typeface="Cambria"/>
            </a:endParaRPr>
          </a:p>
          <a:p>
            <a:pPr indent="0" lvl="1" marL="457200" rtl="0" algn="just">
              <a:spcBef>
                <a:spcPts val="360"/>
              </a:spcBef>
              <a:spcAft>
                <a:spcPts val="0"/>
              </a:spcAft>
              <a:buClr>
                <a:schemeClr val="dk1"/>
              </a:buClr>
              <a:buSzPts val="1800"/>
              <a:buNone/>
            </a:pPr>
            <a:r>
              <a:rPr b="1" lang="en-IN" sz="1800">
                <a:latin typeface="Cambria"/>
                <a:ea typeface="Cambria"/>
                <a:cs typeface="Cambria"/>
                <a:sym typeface="Cambria"/>
              </a:rPr>
              <a:t>Overview:</a:t>
            </a:r>
            <a:r>
              <a:rPr lang="en-IN" sz="1800">
                <a:latin typeface="Cambria"/>
                <a:ea typeface="Cambria"/>
                <a:cs typeface="Cambria"/>
                <a:sym typeface="Cambria"/>
              </a:rPr>
              <a:t> Even for people who are not very familiar with digital technologies, the platform is made to be simple to use and intuitive. Its straightforward question-and-answer format walks users through entering their symptoms step-by-step.</a:t>
            </a:r>
            <a:endParaRPr sz="1800">
              <a:latin typeface="Cambria"/>
              <a:ea typeface="Cambria"/>
              <a:cs typeface="Cambria"/>
              <a:sym typeface="Cambria"/>
            </a:endParaRPr>
          </a:p>
          <a:p>
            <a:pPr indent="0" lvl="1" marL="457200" rtl="0" algn="just">
              <a:spcBef>
                <a:spcPts val="360"/>
              </a:spcBef>
              <a:spcAft>
                <a:spcPts val="0"/>
              </a:spcAft>
              <a:buClr>
                <a:schemeClr val="dk1"/>
              </a:buClr>
              <a:buSzPts val="1800"/>
              <a:buNone/>
            </a:pPr>
            <a:r>
              <a:rPr b="1" lang="en-IN" sz="1800">
                <a:latin typeface="Cambria"/>
                <a:ea typeface="Cambria"/>
                <a:cs typeface="Cambria"/>
                <a:sym typeface="Cambria"/>
              </a:rPr>
              <a:t>Advantage:</a:t>
            </a:r>
            <a:r>
              <a:rPr lang="en-IN" sz="1800">
                <a:latin typeface="Cambria"/>
                <a:ea typeface="Cambria"/>
                <a:cs typeface="Cambria"/>
                <a:sym typeface="Cambria"/>
              </a:rPr>
              <a:t> In places with low levels of digital literacy, this guarantees a seamless user experience, boosting adoption rates and improving healthcare outcomes.</a:t>
            </a:r>
            <a:endParaRPr sz="1800">
              <a:latin typeface="Cambria"/>
              <a:ea typeface="Cambria"/>
              <a:cs typeface="Cambria"/>
              <a:sym typeface="Cambria"/>
            </a:endParaRPr>
          </a:p>
          <a:p>
            <a:pPr indent="0" lvl="1" marL="457200" rtl="0" algn="just">
              <a:spcBef>
                <a:spcPts val="360"/>
              </a:spcBef>
              <a:spcAft>
                <a:spcPts val="0"/>
              </a:spcAft>
              <a:buClr>
                <a:schemeClr val="dk1"/>
              </a:buClr>
              <a:buSzPts val="1800"/>
              <a:buNone/>
            </a:pPr>
            <a:r>
              <a:t/>
            </a:r>
            <a:endParaRPr sz="1800">
              <a:latin typeface="Cambria"/>
              <a:ea typeface="Cambria"/>
              <a:cs typeface="Cambria"/>
              <a:sym typeface="Cambria"/>
            </a:endParaRPr>
          </a:p>
          <a:p>
            <a:pPr indent="0" lvl="0" marL="0" rtl="0" algn="just">
              <a:spcBef>
                <a:spcPts val="440"/>
              </a:spcBef>
              <a:spcAft>
                <a:spcPts val="0"/>
              </a:spcAft>
              <a:buClr>
                <a:schemeClr val="dk1"/>
              </a:buClr>
              <a:buSzPts val="2200"/>
              <a:buNone/>
            </a:pPr>
            <a:r>
              <a:rPr lang="en-IN" sz="2200">
                <a:latin typeface="Cambria"/>
                <a:ea typeface="Cambria"/>
                <a:cs typeface="Cambria"/>
                <a:sym typeface="Cambria"/>
              </a:rPr>
              <a:t>4. Multilingual and Localized Content</a:t>
            </a:r>
            <a:endParaRPr sz="2200">
              <a:latin typeface="Cambria"/>
              <a:ea typeface="Cambria"/>
              <a:cs typeface="Cambria"/>
              <a:sym typeface="Cambria"/>
            </a:endParaRPr>
          </a:p>
          <a:p>
            <a:pPr indent="457200" lvl="0" marL="0" rtl="0" algn="just">
              <a:spcBef>
                <a:spcPts val="430"/>
              </a:spcBef>
              <a:spcAft>
                <a:spcPts val="0"/>
              </a:spcAft>
              <a:buClr>
                <a:schemeClr val="dk1"/>
              </a:buClr>
              <a:buSzPts val="1800"/>
              <a:buNone/>
            </a:pPr>
            <a:r>
              <a:rPr b="1" lang="en-IN" sz="1800">
                <a:latin typeface="Cambria"/>
                <a:ea typeface="Cambria"/>
                <a:cs typeface="Cambria"/>
                <a:sym typeface="Cambria"/>
              </a:rPr>
              <a:t>Overview: </a:t>
            </a:r>
            <a:r>
              <a:rPr lang="en-IN" sz="1800">
                <a:latin typeface="Cambria"/>
                <a:ea typeface="Cambria"/>
                <a:cs typeface="Cambria"/>
                <a:sym typeface="Cambria"/>
              </a:rPr>
              <a:t>The system can localize content to meet the linguistic and cultural requirements of various </a:t>
            </a:r>
            <a:endParaRPr sz="1800">
              <a:latin typeface="Cambria"/>
              <a:ea typeface="Cambria"/>
              <a:cs typeface="Cambria"/>
              <a:sym typeface="Cambria"/>
            </a:endParaRPr>
          </a:p>
          <a:p>
            <a:pPr indent="457200" lvl="0" marL="0" rtl="0" algn="just">
              <a:spcBef>
                <a:spcPts val="430"/>
              </a:spcBef>
              <a:spcAft>
                <a:spcPts val="0"/>
              </a:spcAft>
              <a:buClr>
                <a:schemeClr val="dk1"/>
              </a:buClr>
              <a:buSzPts val="1800"/>
              <a:buNone/>
            </a:pPr>
            <a:r>
              <a:rPr lang="en-IN" sz="1800">
                <a:latin typeface="Cambria"/>
                <a:ea typeface="Cambria"/>
                <a:cs typeface="Cambria"/>
                <a:sym typeface="Cambria"/>
              </a:rPr>
              <a:t>regions and supports a number of languages. This covers not just the languages per se, but also </a:t>
            </a:r>
            <a:endParaRPr sz="1800">
              <a:latin typeface="Cambria"/>
              <a:ea typeface="Cambria"/>
              <a:cs typeface="Cambria"/>
              <a:sym typeface="Cambria"/>
            </a:endParaRPr>
          </a:p>
          <a:p>
            <a:pPr indent="457200" lvl="0" marL="0" rtl="0" algn="just">
              <a:spcBef>
                <a:spcPts val="430"/>
              </a:spcBef>
              <a:spcAft>
                <a:spcPts val="0"/>
              </a:spcAft>
              <a:buClr>
                <a:schemeClr val="dk1"/>
              </a:buClr>
              <a:buSzPts val="1800"/>
              <a:buNone/>
            </a:pPr>
            <a:r>
              <a:rPr lang="en-IN" sz="1800">
                <a:latin typeface="Cambria"/>
                <a:ea typeface="Cambria"/>
                <a:cs typeface="Cambria"/>
                <a:sym typeface="Cambria"/>
              </a:rPr>
              <a:t>medical advice specific to regional customs and medication accessibility.</a:t>
            </a:r>
            <a:endParaRPr sz="1800">
              <a:latin typeface="Cambria"/>
              <a:ea typeface="Cambria"/>
              <a:cs typeface="Cambria"/>
              <a:sym typeface="Cambria"/>
            </a:endParaRPr>
          </a:p>
          <a:p>
            <a:pPr indent="457200" lvl="0" marL="0" rtl="0" algn="just">
              <a:spcBef>
                <a:spcPts val="430"/>
              </a:spcBef>
              <a:spcAft>
                <a:spcPts val="0"/>
              </a:spcAft>
              <a:buClr>
                <a:schemeClr val="dk1"/>
              </a:buClr>
              <a:buSzPts val="1800"/>
              <a:buNone/>
            </a:pPr>
            <a:r>
              <a:rPr b="1" lang="en-IN" sz="1800">
                <a:latin typeface="Cambria"/>
                <a:ea typeface="Cambria"/>
                <a:cs typeface="Cambria"/>
                <a:sym typeface="Cambria"/>
              </a:rPr>
              <a:t>Advantage:</a:t>
            </a:r>
            <a:r>
              <a:rPr lang="en-IN" sz="1800">
                <a:latin typeface="Cambria"/>
                <a:ea typeface="Cambria"/>
                <a:cs typeface="Cambria"/>
                <a:sym typeface="Cambria"/>
              </a:rPr>
              <a:t> This feature increases the system's usefulness and impact across various rural </a:t>
            </a:r>
            <a:endParaRPr sz="1800">
              <a:latin typeface="Cambria"/>
              <a:ea typeface="Cambria"/>
              <a:cs typeface="Cambria"/>
              <a:sym typeface="Cambria"/>
            </a:endParaRPr>
          </a:p>
          <a:p>
            <a:pPr indent="457200" lvl="0" marL="0" rtl="0" algn="just">
              <a:spcBef>
                <a:spcPts val="430"/>
              </a:spcBef>
              <a:spcAft>
                <a:spcPts val="0"/>
              </a:spcAft>
              <a:buClr>
                <a:schemeClr val="dk1"/>
              </a:buClr>
              <a:buSzPts val="1800"/>
              <a:buNone/>
            </a:pPr>
            <a:r>
              <a:rPr lang="en-IN" sz="1800">
                <a:latin typeface="Cambria"/>
                <a:ea typeface="Cambria"/>
                <a:cs typeface="Cambria"/>
                <a:sym typeface="Cambria"/>
              </a:rPr>
              <a:t>communities by making it adaptable to a wide range of geographic areas.</a:t>
            </a:r>
            <a:endParaRPr sz="1800">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2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Proposed Method</a:t>
            </a:r>
            <a:endParaRPr>
              <a:latin typeface="Cambria"/>
              <a:ea typeface="Cambria"/>
              <a:cs typeface="Cambria"/>
              <a:sym typeface="Cambria"/>
            </a:endParaRPr>
          </a:p>
        </p:txBody>
      </p:sp>
      <p:sp>
        <p:nvSpPr>
          <p:cNvPr id="504" name="Google Shape;504;p25"/>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200"/>
              <a:buNone/>
            </a:pPr>
            <a:r>
              <a:rPr lang="en-IN" sz="2200">
                <a:latin typeface="Cambria"/>
                <a:ea typeface="Cambria"/>
                <a:cs typeface="Cambria"/>
                <a:sym typeface="Cambria"/>
              </a:rPr>
              <a:t>5. Research and Data-Driven Insights</a:t>
            </a:r>
            <a:endParaRPr sz="2200">
              <a:latin typeface="Cambria"/>
              <a:ea typeface="Cambria"/>
              <a:cs typeface="Cambria"/>
              <a:sym typeface="Cambria"/>
            </a:endParaRPr>
          </a:p>
          <a:p>
            <a:pPr indent="0" lvl="1" marL="457200" rtl="0" algn="just">
              <a:spcBef>
                <a:spcPts val="360"/>
              </a:spcBef>
              <a:spcAft>
                <a:spcPts val="0"/>
              </a:spcAft>
              <a:buClr>
                <a:schemeClr val="dk1"/>
              </a:buClr>
              <a:buSzPts val="1800"/>
              <a:buNone/>
            </a:pPr>
            <a:r>
              <a:rPr b="1" lang="en-IN" sz="1800">
                <a:latin typeface="Cambria"/>
                <a:ea typeface="Cambria"/>
                <a:cs typeface="Cambria"/>
                <a:sym typeface="Cambria"/>
              </a:rPr>
              <a:t>Overview</a:t>
            </a:r>
            <a:r>
              <a:rPr lang="en-IN" sz="1800">
                <a:latin typeface="Cambria"/>
                <a:ea typeface="Cambria"/>
                <a:cs typeface="Cambria"/>
                <a:sym typeface="Cambria"/>
              </a:rPr>
              <a:t>: The platform's goal is to collect anonymized health data that can be used to understand public health trends, prevalent diseases in particular areas, and areas in need of medical attention.</a:t>
            </a:r>
            <a:endParaRPr sz="1800">
              <a:latin typeface="Cambria"/>
              <a:ea typeface="Cambria"/>
              <a:cs typeface="Cambria"/>
              <a:sym typeface="Cambria"/>
            </a:endParaRPr>
          </a:p>
          <a:p>
            <a:pPr indent="0" lvl="1" marL="457200" rtl="0" algn="just">
              <a:spcBef>
                <a:spcPts val="360"/>
              </a:spcBef>
              <a:spcAft>
                <a:spcPts val="0"/>
              </a:spcAft>
              <a:buClr>
                <a:schemeClr val="dk1"/>
              </a:buClr>
              <a:buSzPts val="1800"/>
              <a:buNone/>
            </a:pPr>
            <a:r>
              <a:rPr b="1" lang="en-IN" sz="1800">
                <a:latin typeface="Cambria"/>
                <a:ea typeface="Cambria"/>
                <a:cs typeface="Cambria"/>
                <a:sym typeface="Cambria"/>
              </a:rPr>
              <a:t>Advantag</a:t>
            </a:r>
            <a:r>
              <a:rPr lang="en-IN" sz="1800">
                <a:latin typeface="Cambria"/>
                <a:ea typeface="Cambria"/>
                <a:cs typeface="Cambria"/>
                <a:sym typeface="Cambria"/>
              </a:rPr>
              <a:t>e: By utilizing a data-driven approach, the AI models and platform can be continuously improved, leading to more efficient and proactive healthcare delivery in underprivileged areas.</a:t>
            </a:r>
            <a:endParaRPr sz="1800">
              <a:latin typeface="Cambria"/>
              <a:ea typeface="Cambria"/>
              <a:cs typeface="Cambria"/>
              <a:sym typeface="Cambria"/>
            </a:endParaRPr>
          </a:p>
          <a:p>
            <a:pPr indent="-228600" lvl="0" marL="342900" rtl="0" algn="just">
              <a:spcBef>
                <a:spcPts val="360"/>
              </a:spcBef>
              <a:spcAft>
                <a:spcPts val="0"/>
              </a:spcAft>
              <a:buClr>
                <a:schemeClr val="dk1"/>
              </a:buClr>
              <a:buSzPts val="1800"/>
              <a:buNone/>
            </a:pPr>
            <a:r>
              <a:t/>
            </a:r>
            <a:endParaRPr sz="1800">
              <a:latin typeface="Cambria"/>
              <a:ea typeface="Cambria"/>
              <a:cs typeface="Cambria"/>
              <a:sym typeface="Cambria"/>
            </a:endParaRPr>
          </a:p>
          <a:p>
            <a:pPr indent="0" lvl="0" marL="0" rtl="0" algn="just">
              <a:spcBef>
                <a:spcPts val="440"/>
              </a:spcBef>
              <a:spcAft>
                <a:spcPts val="0"/>
              </a:spcAft>
              <a:buClr>
                <a:schemeClr val="dk1"/>
              </a:buClr>
              <a:buSzPts val="2200"/>
              <a:buNone/>
            </a:pPr>
            <a:r>
              <a:rPr lang="en-IN" sz="2200">
                <a:latin typeface="Cambria"/>
                <a:ea typeface="Cambria"/>
                <a:cs typeface="Cambria"/>
                <a:sym typeface="Cambria"/>
              </a:rPr>
              <a:t>6. Integration with Telemedicine Services</a:t>
            </a:r>
            <a:endParaRPr sz="2200">
              <a:latin typeface="Cambria"/>
              <a:ea typeface="Cambria"/>
              <a:cs typeface="Cambria"/>
              <a:sym typeface="Cambria"/>
            </a:endParaRPr>
          </a:p>
          <a:p>
            <a:pPr indent="457200" lvl="0" marL="0" rtl="0" algn="just">
              <a:spcBef>
                <a:spcPts val="360"/>
              </a:spcBef>
              <a:spcAft>
                <a:spcPts val="0"/>
              </a:spcAft>
              <a:buClr>
                <a:schemeClr val="dk1"/>
              </a:buClr>
              <a:buSzPts val="1800"/>
              <a:buNone/>
            </a:pPr>
            <a:r>
              <a:rPr b="1" lang="en-IN" sz="1800">
                <a:latin typeface="Cambria"/>
                <a:ea typeface="Cambria"/>
                <a:cs typeface="Cambria"/>
                <a:sym typeface="Cambria"/>
              </a:rPr>
              <a:t>Overview</a:t>
            </a:r>
            <a:r>
              <a:rPr lang="en-IN" sz="1800">
                <a:latin typeface="Cambria"/>
                <a:ea typeface="Cambria"/>
                <a:cs typeface="Cambria"/>
                <a:sym typeface="Cambria"/>
              </a:rPr>
              <a:t>: After receiving an initial diagnosis, users will be able to consult with healthcare </a:t>
            </a:r>
            <a:endParaRPr sz="1800">
              <a:latin typeface="Cambria"/>
              <a:ea typeface="Cambria"/>
              <a:cs typeface="Cambria"/>
              <a:sym typeface="Cambria"/>
            </a:endParaRPr>
          </a:p>
          <a:p>
            <a:pPr indent="457200" lvl="0" marL="0" rtl="0" algn="just">
              <a:spcBef>
                <a:spcPts val="360"/>
              </a:spcBef>
              <a:spcAft>
                <a:spcPts val="0"/>
              </a:spcAft>
              <a:buClr>
                <a:schemeClr val="dk1"/>
              </a:buClr>
              <a:buSzPts val="1800"/>
              <a:buNone/>
            </a:pPr>
            <a:r>
              <a:rPr lang="en-IN" sz="1800">
                <a:latin typeface="Cambria"/>
                <a:ea typeface="Cambria"/>
                <a:cs typeface="Cambria"/>
                <a:sym typeface="Cambria"/>
              </a:rPr>
              <a:t>professionals if necessary thanks to the platform's potential integration with currently available </a:t>
            </a:r>
            <a:endParaRPr sz="1800">
              <a:latin typeface="Cambria"/>
              <a:ea typeface="Cambria"/>
              <a:cs typeface="Cambria"/>
              <a:sym typeface="Cambria"/>
            </a:endParaRPr>
          </a:p>
          <a:p>
            <a:pPr indent="457200" lvl="0" marL="0" rtl="0" algn="just">
              <a:spcBef>
                <a:spcPts val="360"/>
              </a:spcBef>
              <a:spcAft>
                <a:spcPts val="0"/>
              </a:spcAft>
              <a:buClr>
                <a:schemeClr val="dk1"/>
              </a:buClr>
              <a:buSzPts val="1800"/>
              <a:buNone/>
            </a:pPr>
            <a:r>
              <a:rPr lang="en-IN" sz="1800">
                <a:latin typeface="Cambria"/>
                <a:ea typeface="Cambria"/>
                <a:cs typeface="Cambria"/>
                <a:sym typeface="Cambria"/>
              </a:rPr>
              <a:t>telemedicine services.</a:t>
            </a:r>
            <a:endParaRPr sz="1800">
              <a:latin typeface="Cambria"/>
              <a:ea typeface="Cambria"/>
              <a:cs typeface="Cambria"/>
              <a:sym typeface="Cambria"/>
            </a:endParaRPr>
          </a:p>
          <a:p>
            <a:pPr indent="457200" lvl="0" marL="0" rtl="0" algn="just">
              <a:spcBef>
                <a:spcPts val="360"/>
              </a:spcBef>
              <a:spcAft>
                <a:spcPts val="0"/>
              </a:spcAft>
              <a:buClr>
                <a:schemeClr val="dk1"/>
              </a:buClr>
              <a:buSzPts val="1800"/>
              <a:buNone/>
            </a:pPr>
            <a:r>
              <a:rPr b="1" lang="en-IN" sz="1800">
                <a:latin typeface="Cambria"/>
                <a:ea typeface="Cambria"/>
                <a:cs typeface="Cambria"/>
                <a:sym typeface="Cambria"/>
              </a:rPr>
              <a:t>Advantag</a:t>
            </a:r>
            <a:r>
              <a:rPr lang="en-IN" sz="1800">
                <a:latin typeface="Cambria"/>
                <a:ea typeface="Cambria"/>
                <a:cs typeface="Cambria"/>
                <a:sym typeface="Cambria"/>
              </a:rPr>
              <a:t>e: By bridging the gap between AI diagnostics and qualified medical advice, this develops a </a:t>
            </a:r>
            <a:endParaRPr sz="1800">
              <a:latin typeface="Cambria"/>
              <a:ea typeface="Cambria"/>
              <a:cs typeface="Cambria"/>
              <a:sym typeface="Cambria"/>
            </a:endParaRPr>
          </a:p>
          <a:p>
            <a:pPr indent="457200" lvl="0" marL="0" rtl="0" algn="just">
              <a:spcBef>
                <a:spcPts val="360"/>
              </a:spcBef>
              <a:spcAft>
                <a:spcPts val="0"/>
              </a:spcAft>
              <a:buClr>
                <a:schemeClr val="dk1"/>
              </a:buClr>
              <a:buSzPts val="1800"/>
              <a:buNone/>
            </a:pPr>
            <a:r>
              <a:rPr lang="en-IN" sz="1800">
                <a:latin typeface="Cambria"/>
                <a:ea typeface="Cambria"/>
                <a:cs typeface="Cambria"/>
                <a:sym typeface="Cambria"/>
              </a:rPr>
              <a:t>comprehensive healthcare solution that guarantees users receive the right caliber of care.</a:t>
            </a:r>
            <a:endParaRPr sz="1800">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26"/>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Objectives</a:t>
            </a:r>
            <a:endParaRPr>
              <a:latin typeface="Cambria"/>
              <a:ea typeface="Cambria"/>
              <a:cs typeface="Cambria"/>
              <a:sym typeface="Cambria"/>
            </a:endParaRPr>
          </a:p>
        </p:txBody>
      </p:sp>
      <p:sp>
        <p:nvSpPr>
          <p:cNvPr id="510" name="Google Shape;510;p26"/>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lnSpcReduction="20000"/>
          </a:bodyPr>
          <a:lstStyle/>
          <a:p>
            <a:pPr indent="-190500" lvl="0" marL="342900" rtl="0" algn="just">
              <a:spcBef>
                <a:spcPts val="0"/>
              </a:spcBef>
              <a:spcAft>
                <a:spcPts val="0"/>
              </a:spcAft>
              <a:buClr>
                <a:schemeClr val="dk1"/>
              </a:buClr>
              <a:buSzPts val="2000"/>
              <a:buNone/>
            </a:pPr>
            <a:r>
              <a:rPr b="1" lang="en-IN" sz="2000">
                <a:latin typeface="Cambria"/>
                <a:ea typeface="Cambria"/>
                <a:cs typeface="Cambria"/>
                <a:sym typeface="Cambria"/>
              </a:rPr>
              <a:t>1. Create a Diagnostic Platform Driven by AI</a:t>
            </a:r>
            <a:endParaRPr b="1" sz="2000">
              <a:latin typeface="Cambria"/>
              <a:ea typeface="Cambria"/>
              <a:cs typeface="Cambria"/>
              <a:sym typeface="Cambria"/>
            </a:endParaRPr>
          </a:p>
          <a:p>
            <a:pPr indent="-190500" lvl="1" marL="800100" rtl="0" algn="just">
              <a:spcBef>
                <a:spcPts val="0"/>
              </a:spcBef>
              <a:spcAft>
                <a:spcPts val="0"/>
              </a:spcAft>
              <a:buClr>
                <a:schemeClr val="dk1"/>
              </a:buClr>
              <a:buSzPts val="1900"/>
              <a:buNone/>
            </a:pPr>
            <a:r>
              <a:rPr lang="en-IN" sz="1900">
                <a:latin typeface="Cambria"/>
                <a:ea typeface="Cambria"/>
                <a:cs typeface="Cambria"/>
                <a:sym typeface="Cambria"/>
              </a:rPr>
              <a:t>- Create a mobile and web application that analyzes user symptoms and offers likely diagnoses for common acute illnesses like headaches, the flu, and colds using AI andmachine learning.</a:t>
            </a:r>
            <a:endParaRPr sz="1900">
              <a:latin typeface="Cambria"/>
              <a:ea typeface="Cambria"/>
              <a:cs typeface="Cambria"/>
              <a:sym typeface="Cambria"/>
            </a:endParaRPr>
          </a:p>
          <a:p>
            <a:pPr indent="-190500" lvl="0" marL="342900" rtl="0" algn="just">
              <a:spcBef>
                <a:spcPts val="0"/>
              </a:spcBef>
              <a:spcAft>
                <a:spcPts val="0"/>
              </a:spcAft>
              <a:buClr>
                <a:schemeClr val="dk1"/>
              </a:buClr>
              <a:buSzPts val="2000"/>
              <a:buNone/>
            </a:pPr>
            <a:r>
              <a:t/>
            </a:r>
            <a:endParaRPr b="1" sz="2000">
              <a:latin typeface="Cambria"/>
              <a:ea typeface="Cambria"/>
              <a:cs typeface="Cambria"/>
              <a:sym typeface="Cambria"/>
            </a:endParaRPr>
          </a:p>
          <a:p>
            <a:pPr indent="-190500" lvl="0" marL="342900" rtl="0" algn="just">
              <a:spcBef>
                <a:spcPts val="0"/>
              </a:spcBef>
              <a:spcAft>
                <a:spcPts val="0"/>
              </a:spcAft>
              <a:buClr>
                <a:schemeClr val="dk1"/>
              </a:buClr>
              <a:buSzPts val="2000"/>
              <a:buNone/>
            </a:pPr>
            <a:r>
              <a:rPr b="1" lang="en-IN" sz="2000">
                <a:latin typeface="Cambria"/>
                <a:ea typeface="Cambria"/>
                <a:cs typeface="Cambria"/>
                <a:sym typeface="Cambria"/>
              </a:rPr>
              <a:t>2. Increasing Rural Areas' Access to Healthcare</a:t>
            </a:r>
            <a:endParaRPr b="1" sz="2000">
              <a:latin typeface="Cambria"/>
              <a:ea typeface="Cambria"/>
              <a:cs typeface="Cambria"/>
              <a:sym typeface="Cambria"/>
            </a:endParaRPr>
          </a:p>
          <a:p>
            <a:pPr indent="457200" lvl="0" marL="342900" rtl="0" algn="just">
              <a:spcBef>
                <a:spcPts val="0"/>
              </a:spcBef>
              <a:spcAft>
                <a:spcPts val="0"/>
              </a:spcAft>
              <a:buClr>
                <a:schemeClr val="dk1"/>
              </a:buClr>
              <a:buSzPts val="2000"/>
              <a:buNone/>
            </a:pPr>
            <a:r>
              <a:rPr lang="en-IN" sz="2000">
                <a:latin typeface="Cambria"/>
                <a:ea typeface="Cambria"/>
                <a:cs typeface="Cambria"/>
                <a:sym typeface="Cambria"/>
              </a:rPr>
              <a:t>- Fill in the gaps in the healthcare infrastructure by enabling people living in underserved</a:t>
            </a:r>
            <a:endParaRPr sz="2000">
              <a:latin typeface="Cambria"/>
              <a:ea typeface="Cambria"/>
              <a:cs typeface="Cambria"/>
              <a:sym typeface="Cambria"/>
            </a:endParaRPr>
          </a:p>
          <a:p>
            <a:pPr indent="457200" lvl="0" marL="342900" rtl="0" algn="just">
              <a:spcBef>
                <a:spcPts val="0"/>
              </a:spcBef>
              <a:spcAft>
                <a:spcPts val="0"/>
              </a:spcAft>
              <a:buClr>
                <a:schemeClr val="dk1"/>
              </a:buClr>
              <a:buSzPts val="2000"/>
              <a:buNone/>
            </a:pPr>
            <a:r>
              <a:rPr lang="en-IN" sz="2000">
                <a:latin typeface="Cambria"/>
                <a:ea typeface="Cambria"/>
                <a:cs typeface="Cambria"/>
                <a:sym typeface="Cambria"/>
              </a:rPr>
              <a:t>and rural areas to obtain basic healthcare diagnostics without having to travel great </a:t>
            </a:r>
            <a:endParaRPr sz="2000">
              <a:latin typeface="Cambria"/>
              <a:ea typeface="Cambria"/>
              <a:cs typeface="Cambria"/>
              <a:sym typeface="Cambria"/>
            </a:endParaRPr>
          </a:p>
          <a:p>
            <a:pPr indent="457200" lvl="0" marL="342900" rtl="0" algn="just">
              <a:spcBef>
                <a:spcPts val="0"/>
              </a:spcBef>
              <a:spcAft>
                <a:spcPts val="0"/>
              </a:spcAft>
              <a:buClr>
                <a:schemeClr val="dk1"/>
              </a:buClr>
              <a:buSzPts val="2000"/>
              <a:buNone/>
            </a:pPr>
            <a:r>
              <a:rPr lang="en-IN" sz="2000">
                <a:latin typeface="Cambria"/>
                <a:ea typeface="Cambria"/>
                <a:cs typeface="Cambria"/>
                <a:sym typeface="Cambria"/>
              </a:rPr>
              <a:t>distances or see a doctor for minor illnesses.</a:t>
            </a:r>
            <a:endParaRPr sz="2000">
              <a:latin typeface="Cambria"/>
              <a:ea typeface="Cambria"/>
              <a:cs typeface="Cambria"/>
              <a:sym typeface="Cambria"/>
            </a:endParaRPr>
          </a:p>
          <a:p>
            <a:pPr indent="-190500" lvl="0" marL="342900" rtl="0" algn="just">
              <a:spcBef>
                <a:spcPts val="0"/>
              </a:spcBef>
              <a:spcAft>
                <a:spcPts val="0"/>
              </a:spcAft>
              <a:buClr>
                <a:schemeClr val="dk1"/>
              </a:buClr>
              <a:buSzPts val="2000"/>
              <a:buNone/>
            </a:pPr>
            <a:r>
              <a:t/>
            </a:r>
            <a:endParaRPr b="1" sz="2000">
              <a:latin typeface="Cambria"/>
              <a:ea typeface="Cambria"/>
              <a:cs typeface="Cambria"/>
              <a:sym typeface="Cambria"/>
            </a:endParaRPr>
          </a:p>
          <a:p>
            <a:pPr indent="-190500" lvl="0" marL="342900" rtl="0" algn="just">
              <a:spcBef>
                <a:spcPts val="0"/>
              </a:spcBef>
              <a:spcAft>
                <a:spcPts val="0"/>
              </a:spcAft>
              <a:buClr>
                <a:schemeClr val="dk1"/>
              </a:buClr>
              <a:buSzPts val="2000"/>
              <a:buNone/>
            </a:pPr>
            <a:r>
              <a:rPr b="1" lang="en-IN" sz="2000">
                <a:latin typeface="Cambria"/>
                <a:ea typeface="Cambria"/>
                <a:cs typeface="Cambria"/>
                <a:sym typeface="Cambria"/>
              </a:rPr>
              <a:t>3. Construct a Multilingual, User-Friendly Interface</a:t>
            </a:r>
            <a:endParaRPr b="1" sz="2000">
              <a:latin typeface="Cambria"/>
              <a:ea typeface="Cambria"/>
              <a:cs typeface="Cambria"/>
              <a:sym typeface="Cambria"/>
            </a:endParaRPr>
          </a:p>
          <a:p>
            <a:pPr indent="457200" lvl="0" marL="342900" rtl="0" algn="just">
              <a:spcBef>
                <a:spcPts val="0"/>
              </a:spcBef>
              <a:spcAft>
                <a:spcPts val="0"/>
              </a:spcAft>
              <a:buClr>
                <a:schemeClr val="dk1"/>
              </a:buClr>
              <a:buSzPts val="2000"/>
              <a:buNone/>
            </a:pPr>
            <a:r>
              <a:rPr lang="en-IN" sz="2000">
                <a:latin typeface="Cambria"/>
                <a:ea typeface="Cambria"/>
                <a:cs typeface="Cambria"/>
                <a:sym typeface="Cambria"/>
              </a:rPr>
              <a:t>- Provide a voice-activated, voice-supported interface that is easy to use for a variety </a:t>
            </a:r>
            <a:endParaRPr sz="2000">
              <a:latin typeface="Cambria"/>
              <a:ea typeface="Cambria"/>
              <a:cs typeface="Cambria"/>
              <a:sym typeface="Cambria"/>
            </a:endParaRPr>
          </a:p>
          <a:p>
            <a:pPr indent="457200" lvl="0" marL="342900" rtl="0" algn="just">
              <a:spcBef>
                <a:spcPts val="0"/>
              </a:spcBef>
              <a:spcAft>
                <a:spcPts val="0"/>
              </a:spcAft>
              <a:buClr>
                <a:schemeClr val="dk1"/>
              </a:buClr>
              <a:buSzPts val="2000"/>
              <a:buNone/>
            </a:pPr>
            <a:r>
              <a:rPr lang="en-IN" sz="2000">
                <a:latin typeface="Cambria"/>
                <a:ea typeface="Cambria"/>
                <a:cs typeface="Cambria"/>
                <a:sym typeface="Cambria"/>
              </a:rPr>
              <a:t>of users with different levels of digital literacy and supports multiple languages.</a:t>
            </a:r>
            <a:endParaRPr sz="2000">
              <a:latin typeface="Cambria"/>
              <a:ea typeface="Cambria"/>
              <a:cs typeface="Cambria"/>
              <a:sym typeface="Cambria"/>
            </a:endParaRPr>
          </a:p>
          <a:p>
            <a:pPr indent="-190500" lvl="0" marL="342900" rtl="0" algn="just">
              <a:spcBef>
                <a:spcPts val="0"/>
              </a:spcBef>
              <a:spcAft>
                <a:spcPts val="0"/>
              </a:spcAft>
              <a:buClr>
                <a:schemeClr val="dk1"/>
              </a:buClr>
              <a:buSzPts val="2000"/>
              <a:buNone/>
            </a:pPr>
            <a:r>
              <a:t/>
            </a:r>
            <a:endParaRPr sz="2000">
              <a:latin typeface="Cambria"/>
              <a:ea typeface="Cambria"/>
              <a:cs typeface="Cambria"/>
              <a:sym typeface="Cambria"/>
            </a:endParaRPr>
          </a:p>
          <a:p>
            <a:pPr indent="-190500" lvl="0" marL="342900" rtl="0" algn="just">
              <a:spcBef>
                <a:spcPts val="0"/>
              </a:spcBef>
              <a:spcAft>
                <a:spcPts val="0"/>
              </a:spcAft>
              <a:buClr>
                <a:schemeClr val="dk1"/>
              </a:buClr>
              <a:buSzPts val="2000"/>
              <a:buNone/>
            </a:pPr>
            <a:r>
              <a:rPr b="1" lang="en-IN" sz="2000">
                <a:latin typeface="Cambria"/>
                <a:ea typeface="Cambria"/>
                <a:cs typeface="Cambria"/>
                <a:sym typeface="Cambria"/>
              </a:rPr>
              <a:t>4. Offer Insights Into Public Health Based on Data</a:t>
            </a:r>
            <a:endParaRPr b="1" sz="2000">
              <a:latin typeface="Cambria"/>
              <a:ea typeface="Cambria"/>
              <a:cs typeface="Cambria"/>
              <a:sym typeface="Cambria"/>
            </a:endParaRPr>
          </a:p>
          <a:p>
            <a:pPr indent="457200" lvl="0" marL="342900" rtl="0" algn="just">
              <a:spcBef>
                <a:spcPts val="0"/>
              </a:spcBef>
              <a:spcAft>
                <a:spcPts val="0"/>
              </a:spcAft>
              <a:buClr>
                <a:schemeClr val="dk1"/>
              </a:buClr>
              <a:buSzPts val="2000"/>
              <a:buNone/>
            </a:pPr>
            <a:r>
              <a:rPr lang="en-IN" sz="2000">
                <a:latin typeface="Cambria"/>
                <a:ea typeface="Cambria"/>
                <a:cs typeface="Cambria"/>
                <a:sym typeface="Cambria"/>
              </a:rPr>
              <a:t>- Gather anonymized information on user health patterns to gain understanding of local 	public health trends and help healthcare organizations plan and allocate resources more 	effectively.</a:t>
            </a:r>
            <a:endParaRPr sz="2000">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27"/>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Objectives</a:t>
            </a:r>
            <a:endParaRPr>
              <a:latin typeface="Cambria"/>
              <a:ea typeface="Cambria"/>
              <a:cs typeface="Cambria"/>
              <a:sym typeface="Cambria"/>
            </a:endParaRPr>
          </a:p>
        </p:txBody>
      </p:sp>
      <p:sp>
        <p:nvSpPr>
          <p:cNvPr id="516" name="Google Shape;516;p27"/>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lnSpcReduction="20000"/>
          </a:bodyPr>
          <a:lstStyle/>
          <a:p>
            <a:pPr indent="-190500" lvl="0" marL="342900" rtl="0" algn="just">
              <a:spcBef>
                <a:spcPts val="0"/>
              </a:spcBef>
              <a:spcAft>
                <a:spcPts val="0"/>
              </a:spcAft>
              <a:buClr>
                <a:schemeClr val="dk1"/>
              </a:buClr>
              <a:buSzPts val="2000"/>
              <a:buNone/>
            </a:pPr>
            <a:r>
              <a:rPr b="1" lang="en-IN" sz="2000">
                <a:latin typeface="Cambria"/>
                <a:ea typeface="Cambria"/>
                <a:cs typeface="Cambria"/>
                <a:sym typeface="Cambria"/>
              </a:rPr>
              <a:t>5. Combine with Current Telemedicine Offerings</a:t>
            </a:r>
            <a:endParaRPr b="1" sz="2000">
              <a:latin typeface="Cambria"/>
              <a:ea typeface="Cambria"/>
              <a:cs typeface="Cambria"/>
              <a:sym typeface="Cambria"/>
            </a:endParaRPr>
          </a:p>
          <a:p>
            <a:pPr indent="457200" lvl="0" marL="342900" rtl="0" algn="just">
              <a:spcBef>
                <a:spcPts val="0"/>
              </a:spcBef>
              <a:spcAft>
                <a:spcPts val="0"/>
              </a:spcAft>
              <a:buClr>
                <a:schemeClr val="dk1"/>
              </a:buClr>
              <a:buSzPts val="2000"/>
              <a:buNone/>
            </a:pPr>
            <a:r>
              <a:rPr lang="en-IN" sz="2000">
                <a:latin typeface="Cambria"/>
                <a:ea typeface="Cambria"/>
                <a:cs typeface="Cambria"/>
                <a:sym typeface="Cambria"/>
              </a:rPr>
              <a:t>- Provide a comprehensive healthcare solution by laying the foundation for future 	integration with telemedicine platforms that will enable users to consult medical 	professionals for additional help when needed.</a:t>
            </a:r>
            <a:endParaRPr sz="2000">
              <a:latin typeface="Cambria"/>
              <a:ea typeface="Cambria"/>
              <a:cs typeface="Cambria"/>
              <a:sym typeface="Cambria"/>
            </a:endParaRPr>
          </a:p>
          <a:p>
            <a:pPr indent="-190500" lvl="0" marL="342900" rtl="0" algn="just">
              <a:spcBef>
                <a:spcPts val="0"/>
              </a:spcBef>
              <a:spcAft>
                <a:spcPts val="0"/>
              </a:spcAft>
              <a:buClr>
                <a:schemeClr val="dk1"/>
              </a:buClr>
              <a:buSzPts val="2000"/>
              <a:buNone/>
            </a:pPr>
            <a:r>
              <a:t/>
            </a:r>
            <a:endParaRPr sz="2000">
              <a:latin typeface="Cambria"/>
              <a:ea typeface="Cambria"/>
              <a:cs typeface="Cambria"/>
              <a:sym typeface="Cambria"/>
            </a:endParaRPr>
          </a:p>
          <a:p>
            <a:pPr indent="-190500" lvl="0" marL="342900" rtl="0" algn="just">
              <a:spcBef>
                <a:spcPts val="0"/>
              </a:spcBef>
              <a:spcAft>
                <a:spcPts val="0"/>
              </a:spcAft>
              <a:buClr>
                <a:schemeClr val="dk1"/>
              </a:buClr>
              <a:buSzPts val="2000"/>
              <a:buNone/>
            </a:pPr>
            <a:r>
              <a:rPr b="1" lang="en-IN" sz="2000">
                <a:latin typeface="Cambria"/>
                <a:ea typeface="Cambria"/>
                <a:cs typeface="Cambria"/>
                <a:sym typeface="Cambria"/>
              </a:rPr>
              <a:t>6. Enhance Artificial Intelligence and Medical Research</a:t>
            </a:r>
            <a:endParaRPr b="1" sz="2000">
              <a:latin typeface="Cambria"/>
              <a:ea typeface="Cambria"/>
              <a:cs typeface="Cambria"/>
              <a:sym typeface="Cambria"/>
            </a:endParaRPr>
          </a:p>
          <a:p>
            <a:pPr indent="457200" lvl="0" marL="342900" rtl="0" algn="just">
              <a:spcBef>
                <a:spcPts val="0"/>
              </a:spcBef>
              <a:spcAft>
                <a:spcPts val="0"/>
              </a:spcAft>
              <a:buClr>
                <a:schemeClr val="dk1"/>
              </a:buClr>
              <a:buSzPts val="2000"/>
              <a:buNone/>
            </a:pPr>
            <a:r>
              <a:rPr lang="en-IN" sz="2000">
                <a:latin typeface="Cambria"/>
                <a:ea typeface="Cambria"/>
                <a:cs typeface="Cambria"/>
                <a:sym typeface="Cambria"/>
              </a:rPr>
              <a:t>- Contribute to ongoing advancements in AI-driven healthcare by conducting research 	and iteratively improving the AI models to increase diagnostic accuracy and expand the 	range of conditions the platform can handle.</a:t>
            </a:r>
            <a:endParaRPr sz="2000">
              <a:latin typeface="Cambria"/>
              <a:ea typeface="Cambria"/>
              <a:cs typeface="Cambria"/>
              <a:sym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28"/>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Methodology</a:t>
            </a:r>
            <a:endParaRPr>
              <a:latin typeface="Cambria"/>
              <a:ea typeface="Cambria"/>
              <a:cs typeface="Cambria"/>
              <a:sym typeface="Cambria"/>
            </a:endParaRPr>
          </a:p>
        </p:txBody>
      </p:sp>
      <p:sp>
        <p:nvSpPr>
          <p:cNvPr id="522" name="Google Shape;522;p28"/>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2200"/>
              <a:buNone/>
            </a:pPr>
            <a:r>
              <a:rPr b="1" lang="en-IN" sz="2200">
                <a:latin typeface="Cambria"/>
                <a:ea typeface="Cambria"/>
                <a:cs typeface="Cambria"/>
                <a:sym typeface="Cambria"/>
              </a:rPr>
              <a:t>1. Gathering and Examining Data</a:t>
            </a:r>
            <a:endParaRPr b="1" sz="2200">
              <a:latin typeface="Cambria"/>
              <a:ea typeface="Cambria"/>
              <a:cs typeface="Cambria"/>
              <a:sym typeface="Cambria"/>
            </a:endParaRPr>
          </a:p>
          <a:p>
            <a:pPr indent="0" lvl="1" marL="457200" rtl="0" algn="just">
              <a:spcBef>
                <a:spcPts val="360"/>
              </a:spcBef>
              <a:spcAft>
                <a:spcPts val="0"/>
              </a:spcAft>
              <a:buClr>
                <a:schemeClr val="dk1"/>
              </a:buClr>
              <a:buSzPts val="1800"/>
              <a:buNone/>
            </a:pPr>
            <a:r>
              <a:rPr lang="en-IN" sz="1800">
                <a:latin typeface="Cambria"/>
                <a:ea typeface="Cambria"/>
                <a:cs typeface="Cambria"/>
                <a:sym typeface="Cambria"/>
              </a:rPr>
              <a:t>- Large-scale datasets, such as anonymized health data, publicly available medical records, and datasets assembled in association with healthcare experts, are used to train the AI models. Extensive pre-processing and testing of the data is carried out to guarantee precision and efficacy 	in the diagnosis of different acute conditions.</a:t>
            </a:r>
            <a:endParaRPr sz="1800">
              <a:latin typeface="Cambria"/>
              <a:ea typeface="Cambria"/>
              <a:cs typeface="Cambria"/>
              <a:sym typeface="Cambria"/>
            </a:endParaRPr>
          </a:p>
          <a:p>
            <a:pPr indent="-228600" lvl="0" marL="342900" rtl="0" algn="l">
              <a:spcBef>
                <a:spcPts val="360"/>
              </a:spcBef>
              <a:spcAft>
                <a:spcPts val="0"/>
              </a:spcAft>
              <a:buClr>
                <a:schemeClr val="dk1"/>
              </a:buClr>
              <a:buSzPts val="1800"/>
              <a:buNone/>
            </a:pPr>
            <a:r>
              <a:t/>
            </a:r>
            <a:endParaRPr sz="1800">
              <a:latin typeface="Cambria"/>
              <a:ea typeface="Cambria"/>
              <a:cs typeface="Cambria"/>
              <a:sym typeface="Cambria"/>
            </a:endParaRPr>
          </a:p>
          <a:p>
            <a:pPr indent="0" lvl="0" marL="0" rtl="0" algn="l">
              <a:spcBef>
                <a:spcPts val="440"/>
              </a:spcBef>
              <a:spcAft>
                <a:spcPts val="0"/>
              </a:spcAft>
              <a:buClr>
                <a:schemeClr val="dk1"/>
              </a:buClr>
              <a:buSzPts val="2200"/>
              <a:buNone/>
            </a:pPr>
            <a:r>
              <a:rPr b="1" lang="en-IN" sz="2200">
                <a:latin typeface="Cambria"/>
                <a:ea typeface="Cambria"/>
                <a:cs typeface="Cambria"/>
                <a:sym typeface="Cambria"/>
              </a:rPr>
              <a:t>2. Development of AI/ML Models</a:t>
            </a:r>
            <a:endParaRPr b="1" sz="2200">
              <a:latin typeface="Cambria"/>
              <a:ea typeface="Cambria"/>
              <a:cs typeface="Cambria"/>
              <a:sym typeface="Cambria"/>
            </a:endParaRPr>
          </a:p>
          <a:p>
            <a:pPr indent="0" lvl="1" marL="457200" rtl="0" algn="just">
              <a:spcBef>
                <a:spcPts val="360"/>
              </a:spcBef>
              <a:spcAft>
                <a:spcPts val="0"/>
              </a:spcAft>
              <a:buClr>
                <a:schemeClr val="dk1"/>
              </a:buClr>
              <a:buSzPts val="1800"/>
              <a:buNone/>
            </a:pPr>
            <a:r>
              <a:rPr lang="en-IN" sz="1800">
                <a:latin typeface="Cambria"/>
                <a:ea typeface="Cambria"/>
                <a:cs typeface="Cambria"/>
                <a:sym typeface="Cambria"/>
              </a:rPr>
              <a:t>- Through the use of machine learning models trained to analyze symptoms, the platform's core diagnostic engine is developed. construct and enhance these models, sophisticated frameworks like scikit-learn and TensorFlow are utilized. As more data is gathered, the models are continually retrained to increase the accuracy of the diagnosis.</a:t>
            </a:r>
            <a:endParaRPr sz="1800">
              <a:latin typeface="Cambria"/>
              <a:ea typeface="Cambria"/>
              <a:cs typeface="Cambria"/>
              <a:sym typeface="Cambria"/>
            </a:endParaRPr>
          </a:p>
          <a:p>
            <a:pPr indent="457200" lvl="1" marL="457200" rtl="0" algn="l">
              <a:spcBef>
                <a:spcPts val="360"/>
              </a:spcBef>
              <a:spcAft>
                <a:spcPts val="0"/>
              </a:spcAft>
              <a:buClr>
                <a:schemeClr val="dk1"/>
              </a:buClr>
              <a:buSzPts val="1800"/>
              <a:buNone/>
            </a:pPr>
            <a:r>
              <a:t/>
            </a:r>
            <a:endParaRPr sz="1800">
              <a:latin typeface="Cambria"/>
              <a:ea typeface="Cambria"/>
              <a:cs typeface="Cambria"/>
              <a:sym typeface="Cambria"/>
            </a:endParaRPr>
          </a:p>
          <a:p>
            <a:pPr indent="0" lvl="0" marL="0" rtl="0" algn="l">
              <a:spcBef>
                <a:spcPts val="440"/>
              </a:spcBef>
              <a:spcAft>
                <a:spcPts val="0"/>
              </a:spcAft>
              <a:buClr>
                <a:schemeClr val="dk1"/>
              </a:buClr>
              <a:buSzPts val="2200"/>
              <a:buNone/>
            </a:pPr>
            <a:r>
              <a:rPr b="1" lang="en-IN" sz="2200">
                <a:latin typeface="Cambria"/>
                <a:ea typeface="Cambria"/>
                <a:cs typeface="Cambria"/>
                <a:sym typeface="Cambria"/>
              </a:rPr>
              <a:t>3. Multilingual, Voice-Activated Interface</a:t>
            </a:r>
            <a:endParaRPr b="1" sz="2200">
              <a:latin typeface="Cambria"/>
              <a:ea typeface="Cambria"/>
              <a:cs typeface="Cambria"/>
              <a:sym typeface="Cambria"/>
            </a:endParaRPr>
          </a:p>
          <a:p>
            <a:pPr indent="0" lvl="1" marL="457200" rtl="0" algn="just">
              <a:spcBef>
                <a:spcPts val="360"/>
              </a:spcBef>
              <a:spcAft>
                <a:spcPts val="0"/>
              </a:spcAft>
              <a:buClr>
                <a:schemeClr val="dk1"/>
              </a:buClr>
              <a:buSzPts val="1800"/>
              <a:buNone/>
            </a:pPr>
            <a:r>
              <a:rPr lang="en-IN" sz="1800">
                <a:latin typeface="Cambria"/>
                <a:ea typeface="Cambria"/>
                <a:cs typeface="Cambria"/>
                <a:sym typeface="Cambria"/>
              </a:rPr>
              <a:t>- Natural Language Processing (NLP) techniques are integrated into the system to facilitate multilingual support and voice interaction. APIs like Text-to-Speech and Google Speech-to-Text are integrated to guarantee precise voice processing and multilingual user communication.</a:t>
            </a:r>
            <a:endParaRPr sz="1800">
              <a:latin typeface="Cambria"/>
              <a:ea typeface="Cambria"/>
              <a:cs typeface="Cambria"/>
              <a:sym typeface="Cambria"/>
            </a:endParaRPr>
          </a:p>
          <a:p>
            <a:pPr indent="457200" lvl="0" marL="0" rtl="0" algn="l">
              <a:spcBef>
                <a:spcPts val="360"/>
              </a:spcBef>
              <a:spcAft>
                <a:spcPts val="0"/>
              </a:spcAft>
              <a:buClr>
                <a:schemeClr val="dk1"/>
              </a:buClr>
              <a:buSzPts val="1800"/>
              <a:buNone/>
            </a:pPr>
            <a:r>
              <a:t/>
            </a:r>
            <a:endParaRPr sz="1800">
              <a:latin typeface="Cambria"/>
              <a:ea typeface="Cambria"/>
              <a:cs typeface="Cambria"/>
              <a:sym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29"/>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Methodology</a:t>
            </a:r>
            <a:endParaRPr>
              <a:latin typeface="Cambria"/>
              <a:ea typeface="Cambria"/>
              <a:cs typeface="Cambria"/>
              <a:sym typeface="Cambria"/>
            </a:endParaRPr>
          </a:p>
        </p:txBody>
      </p:sp>
      <p:sp>
        <p:nvSpPr>
          <p:cNvPr id="528" name="Google Shape;528;p29"/>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200"/>
              <a:buNone/>
            </a:pPr>
            <a:r>
              <a:rPr b="1" lang="en-IN" sz="2200">
                <a:latin typeface="Cambria"/>
                <a:ea typeface="Cambria"/>
                <a:cs typeface="Cambria"/>
                <a:sym typeface="Cambria"/>
              </a:rPr>
              <a:t>4. Design with the user in mind</a:t>
            </a:r>
            <a:endParaRPr b="1" sz="2200">
              <a:latin typeface="Cambria"/>
              <a:ea typeface="Cambria"/>
              <a:cs typeface="Cambria"/>
              <a:sym typeface="Cambria"/>
            </a:endParaRPr>
          </a:p>
          <a:p>
            <a:pPr indent="0" lvl="1" marL="457200" rtl="0" algn="just">
              <a:spcBef>
                <a:spcPts val="360"/>
              </a:spcBef>
              <a:spcAft>
                <a:spcPts val="0"/>
              </a:spcAft>
              <a:buClr>
                <a:schemeClr val="dk1"/>
              </a:buClr>
              <a:buSzPts val="1800"/>
              <a:buNone/>
            </a:pPr>
            <a:r>
              <a:rPr lang="en-IN" sz="1800">
                <a:latin typeface="Cambria"/>
                <a:ea typeface="Cambria"/>
                <a:cs typeface="Cambria"/>
                <a:sym typeface="Cambria"/>
              </a:rPr>
              <a:t>- The platform's design prioritizes usability and simplicity. To make sure the interface is suitable for people with low levels of digital literacy, extensive usability testing is carried out using actual users in the target areas. The system's interaction model is improved through iterative feedback.</a:t>
            </a:r>
            <a:endParaRPr sz="1800">
              <a:latin typeface="Cambria"/>
              <a:ea typeface="Cambria"/>
              <a:cs typeface="Cambria"/>
              <a:sym typeface="Cambria"/>
            </a:endParaRPr>
          </a:p>
          <a:p>
            <a:pPr indent="0" lvl="0" marL="0" rtl="0" algn="l">
              <a:spcBef>
                <a:spcPts val="360"/>
              </a:spcBef>
              <a:spcAft>
                <a:spcPts val="0"/>
              </a:spcAft>
              <a:buClr>
                <a:schemeClr val="dk1"/>
              </a:buClr>
              <a:buSzPts val="1800"/>
              <a:buNone/>
            </a:pPr>
            <a:r>
              <a:t/>
            </a:r>
            <a:endParaRPr sz="1800">
              <a:latin typeface="Cambria"/>
              <a:ea typeface="Cambria"/>
              <a:cs typeface="Cambria"/>
              <a:sym typeface="Cambria"/>
            </a:endParaRPr>
          </a:p>
          <a:p>
            <a:pPr indent="0" lvl="0" marL="0" rtl="0" algn="l">
              <a:spcBef>
                <a:spcPts val="440"/>
              </a:spcBef>
              <a:spcAft>
                <a:spcPts val="0"/>
              </a:spcAft>
              <a:buClr>
                <a:schemeClr val="dk1"/>
              </a:buClr>
              <a:buSzPts val="2200"/>
              <a:buNone/>
            </a:pPr>
            <a:r>
              <a:rPr b="1" lang="en-IN" sz="2200">
                <a:latin typeface="Cambria"/>
                <a:ea typeface="Cambria"/>
                <a:cs typeface="Cambria"/>
                <a:sym typeface="Cambria"/>
              </a:rPr>
              <a:t>5. Validation and Testing</a:t>
            </a:r>
            <a:endParaRPr b="1" sz="2200">
              <a:latin typeface="Cambria"/>
              <a:ea typeface="Cambria"/>
              <a:cs typeface="Cambria"/>
              <a:sym typeface="Cambria"/>
            </a:endParaRPr>
          </a:p>
          <a:p>
            <a:pPr indent="0" lvl="1" marL="457200" rtl="0" algn="just">
              <a:spcBef>
                <a:spcPts val="360"/>
              </a:spcBef>
              <a:spcAft>
                <a:spcPts val="0"/>
              </a:spcAft>
              <a:buClr>
                <a:schemeClr val="dk1"/>
              </a:buClr>
              <a:buSzPts val="1800"/>
              <a:buNone/>
            </a:pPr>
            <a:r>
              <a:rPr lang="en-IN" sz="1800">
                <a:latin typeface="Cambria"/>
                <a:ea typeface="Cambria"/>
                <a:cs typeface="Cambria"/>
                <a:sym typeface="Cambria"/>
              </a:rPr>
              <a:t>- Numerous levels of extensive testing are carried out, such as user acceptance testing (UAT), integration testing, and unit testing. Healthcare experts verify the accuracy of the AI model to make sure the platform's diagnostic recommendations follow recognized medical guidelines. Scalability and system dependability under various loads are guaranteed by performance testing.</a:t>
            </a:r>
            <a:endParaRPr sz="1800">
              <a:latin typeface="Cambria"/>
              <a:ea typeface="Cambria"/>
              <a:cs typeface="Cambria"/>
              <a:sym typeface="Cambria"/>
            </a:endParaRPr>
          </a:p>
          <a:p>
            <a:pPr indent="0" lvl="0" marL="0" rtl="0" algn="l">
              <a:spcBef>
                <a:spcPts val="360"/>
              </a:spcBef>
              <a:spcAft>
                <a:spcPts val="0"/>
              </a:spcAft>
              <a:buClr>
                <a:schemeClr val="dk1"/>
              </a:buClr>
              <a:buSzPts val="1800"/>
              <a:buNone/>
            </a:pPr>
            <a:r>
              <a:t/>
            </a:r>
            <a:endParaRPr sz="1800">
              <a:latin typeface="Cambria"/>
              <a:ea typeface="Cambria"/>
              <a:cs typeface="Cambria"/>
              <a:sym typeface="Cambria"/>
            </a:endParaRPr>
          </a:p>
          <a:p>
            <a:pPr indent="0" lvl="0" marL="0" rtl="0" algn="l">
              <a:spcBef>
                <a:spcPts val="440"/>
              </a:spcBef>
              <a:spcAft>
                <a:spcPts val="0"/>
              </a:spcAft>
              <a:buClr>
                <a:schemeClr val="dk1"/>
              </a:buClr>
              <a:buSzPts val="2200"/>
              <a:buNone/>
            </a:pPr>
            <a:r>
              <a:rPr b="1" lang="en-IN" sz="2200">
                <a:latin typeface="Cambria"/>
                <a:ea typeface="Cambria"/>
                <a:cs typeface="Cambria"/>
                <a:sym typeface="Cambria"/>
              </a:rPr>
              <a:t>6. Investigation and Ongoing Enhancement</a:t>
            </a:r>
            <a:endParaRPr b="1" sz="2200">
              <a:latin typeface="Cambria"/>
              <a:ea typeface="Cambria"/>
              <a:cs typeface="Cambria"/>
              <a:sym typeface="Cambria"/>
            </a:endParaRPr>
          </a:p>
          <a:p>
            <a:pPr indent="0" lvl="1" marL="457200" rtl="0" algn="just">
              <a:spcBef>
                <a:spcPts val="360"/>
              </a:spcBef>
              <a:spcAft>
                <a:spcPts val="0"/>
              </a:spcAft>
              <a:buClr>
                <a:schemeClr val="dk1"/>
              </a:buClr>
              <a:buSzPts val="1800"/>
              <a:buNone/>
            </a:pPr>
            <a:r>
              <a:rPr lang="en-IN" sz="1800">
                <a:latin typeface="Cambria"/>
                <a:ea typeface="Cambria"/>
                <a:cs typeface="Cambria"/>
                <a:sym typeface="Cambria"/>
              </a:rPr>
              <a:t>- As the platform is used, anonymized data is collected to enable continuous refinement of the AI models and to derive insights into public health trends. The platform will continuously improve over time thanks to this data-driven approach, making it more precise and efficient.</a:t>
            </a:r>
            <a:endParaRPr sz="1800">
              <a:latin typeface="Cambria"/>
              <a:ea typeface="Cambria"/>
              <a:cs typeface="Cambria"/>
              <a:sym typeface="Cambria"/>
            </a:endParaRPr>
          </a:p>
          <a:p>
            <a:pPr indent="457200" lvl="0" marL="0" rtl="0" algn="l">
              <a:spcBef>
                <a:spcPts val="360"/>
              </a:spcBef>
              <a:spcAft>
                <a:spcPts val="0"/>
              </a:spcAft>
              <a:buClr>
                <a:schemeClr val="dk1"/>
              </a:buClr>
              <a:buSzPts val="1800"/>
              <a:buNone/>
            </a:pPr>
            <a:r>
              <a:t/>
            </a:r>
            <a:endParaRPr sz="1800">
              <a:latin typeface="Cambria"/>
              <a:ea typeface="Cambria"/>
              <a:cs typeface="Cambria"/>
              <a:sym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30"/>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Modules</a:t>
            </a:r>
            <a:endParaRPr>
              <a:latin typeface="Cambria"/>
              <a:ea typeface="Cambria"/>
              <a:cs typeface="Cambria"/>
              <a:sym typeface="Cambria"/>
            </a:endParaRPr>
          </a:p>
        </p:txBody>
      </p:sp>
      <p:sp>
        <p:nvSpPr>
          <p:cNvPr id="534" name="Google Shape;534;p30"/>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200"/>
              <a:buNone/>
            </a:pPr>
            <a:r>
              <a:rPr b="1" lang="en-IN" sz="2200">
                <a:latin typeface="Cambria"/>
                <a:ea typeface="Cambria"/>
                <a:cs typeface="Cambria"/>
                <a:sym typeface="Cambria"/>
              </a:rPr>
              <a:t>1. Symptom Input Module</a:t>
            </a:r>
            <a:endParaRPr b="1" sz="2200">
              <a:latin typeface="Cambria"/>
              <a:ea typeface="Cambria"/>
              <a:cs typeface="Cambria"/>
              <a:sym typeface="Cambria"/>
            </a:endParaRPr>
          </a:p>
          <a:p>
            <a:pPr indent="-342900" lvl="0" marL="342900" rtl="0" algn="just">
              <a:spcBef>
                <a:spcPts val="360"/>
              </a:spcBef>
              <a:spcAft>
                <a:spcPts val="0"/>
              </a:spcAft>
              <a:buClr>
                <a:schemeClr val="dk1"/>
              </a:buClr>
              <a:buSzPts val="1800"/>
              <a:buChar char="•"/>
            </a:pPr>
            <a:r>
              <a:rPr lang="en-IN" sz="1800">
                <a:latin typeface="Cambria"/>
                <a:ea typeface="Cambria"/>
                <a:cs typeface="Cambria"/>
                <a:sym typeface="Cambria"/>
              </a:rPr>
              <a:t>Users can input their symptoms either through text or voice. The module supports multilingual inputs and provides simple, guided questions to help the user describe their symptoms.</a:t>
            </a:r>
            <a:endParaRPr sz="1800">
              <a:latin typeface="Cambria"/>
              <a:ea typeface="Cambria"/>
              <a:cs typeface="Cambria"/>
              <a:sym typeface="Cambria"/>
            </a:endParaRPr>
          </a:p>
          <a:p>
            <a:pPr indent="-342900" lvl="0" marL="342900" rtl="0" algn="just">
              <a:spcBef>
                <a:spcPts val="360"/>
              </a:spcBef>
              <a:spcAft>
                <a:spcPts val="0"/>
              </a:spcAft>
              <a:buClr>
                <a:schemeClr val="dk1"/>
              </a:buClr>
              <a:buSzPts val="1800"/>
              <a:buChar char="•"/>
            </a:pPr>
            <a:r>
              <a:rPr b="1" lang="en-IN" sz="1800">
                <a:latin typeface="Cambria"/>
                <a:ea typeface="Cambria"/>
                <a:cs typeface="Cambria"/>
                <a:sym typeface="Cambria"/>
              </a:rPr>
              <a:t>Technology:</a:t>
            </a:r>
            <a:r>
              <a:rPr lang="en-IN" sz="1800">
                <a:latin typeface="Cambria"/>
                <a:ea typeface="Cambria"/>
                <a:cs typeface="Cambria"/>
                <a:sym typeface="Cambria"/>
              </a:rPr>
              <a:t> Speech-to-Text, Text-based input fields, NLP for symptom recognition.</a:t>
            </a:r>
            <a:endParaRPr sz="1800">
              <a:latin typeface="Cambria"/>
              <a:ea typeface="Cambria"/>
              <a:cs typeface="Cambria"/>
              <a:sym typeface="Cambria"/>
            </a:endParaRPr>
          </a:p>
          <a:p>
            <a:pPr indent="-228600" lvl="0" marL="342900" rtl="0" algn="just">
              <a:spcBef>
                <a:spcPts val="360"/>
              </a:spcBef>
              <a:spcAft>
                <a:spcPts val="0"/>
              </a:spcAft>
              <a:buClr>
                <a:schemeClr val="dk1"/>
              </a:buClr>
              <a:buSzPts val="1800"/>
              <a:buNone/>
            </a:pPr>
            <a:r>
              <a:t/>
            </a:r>
            <a:endParaRPr sz="1800">
              <a:latin typeface="Cambria"/>
              <a:ea typeface="Cambria"/>
              <a:cs typeface="Cambria"/>
              <a:sym typeface="Cambria"/>
            </a:endParaRPr>
          </a:p>
          <a:p>
            <a:pPr indent="0" lvl="0" marL="0" rtl="0" algn="just">
              <a:spcBef>
                <a:spcPts val="440"/>
              </a:spcBef>
              <a:spcAft>
                <a:spcPts val="0"/>
              </a:spcAft>
              <a:buClr>
                <a:schemeClr val="dk1"/>
              </a:buClr>
              <a:buSzPts val="2200"/>
              <a:buNone/>
            </a:pPr>
            <a:r>
              <a:rPr b="1" lang="en-IN" sz="2200">
                <a:latin typeface="Cambria"/>
                <a:ea typeface="Cambria"/>
                <a:cs typeface="Cambria"/>
                <a:sym typeface="Cambria"/>
              </a:rPr>
              <a:t>2. AI Diagnostic Engine Module</a:t>
            </a:r>
            <a:endParaRPr b="1" sz="2200">
              <a:latin typeface="Cambria"/>
              <a:ea typeface="Cambria"/>
              <a:cs typeface="Cambria"/>
              <a:sym typeface="Cambria"/>
            </a:endParaRPr>
          </a:p>
          <a:p>
            <a:pPr indent="-342900" lvl="0" marL="342900" rtl="0" algn="just">
              <a:spcBef>
                <a:spcPts val="360"/>
              </a:spcBef>
              <a:spcAft>
                <a:spcPts val="0"/>
              </a:spcAft>
              <a:buClr>
                <a:schemeClr val="dk1"/>
              </a:buClr>
              <a:buSzPts val="1800"/>
              <a:buChar char="•"/>
            </a:pPr>
            <a:r>
              <a:rPr lang="en-IN" sz="1800">
                <a:latin typeface="Cambria"/>
                <a:ea typeface="Cambria"/>
                <a:cs typeface="Cambria"/>
                <a:sym typeface="Cambria"/>
              </a:rPr>
              <a:t>The AI model processes the user’s symptoms and predicts probable acute illnesses. The engine uses machine learning algorithms trained on large-scale medical datasets.</a:t>
            </a:r>
            <a:endParaRPr sz="1800">
              <a:latin typeface="Cambria"/>
              <a:ea typeface="Cambria"/>
              <a:cs typeface="Cambria"/>
              <a:sym typeface="Cambria"/>
            </a:endParaRPr>
          </a:p>
          <a:p>
            <a:pPr indent="-342900" lvl="0" marL="342900" rtl="0" algn="just">
              <a:spcBef>
                <a:spcPts val="360"/>
              </a:spcBef>
              <a:spcAft>
                <a:spcPts val="0"/>
              </a:spcAft>
              <a:buClr>
                <a:schemeClr val="dk1"/>
              </a:buClr>
              <a:buSzPts val="1800"/>
              <a:buChar char="•"/>
            </a:pPr>
            <a:r>
              <a:rPr b="1" lang="en-IN" sz="1800">
                <a:latin typeface="Cambria"/>
                <a:ea typeface="Cambria"/>
                <a:cs typeface="Cambria"/>
                <a:sym typeface="Cambria"/>
              </a:rPr>
              <a:t>Technology:</a:t>
            </a:r>
            <a:r>
              <a:rPr lang="en-IN" sz="1800">
                <a:latin typeface="Cambria"/>
                <a:ea typeface="Cambria"/>
                <a:cs typeface="Cambria"/>
                <a:sym typeface="Cambria"/>
              </a:rPr>
              <a:t> TensorFlow, scikit-learn, Python.</a:t>
            </a:r>
            <a:endParaRPr sz="1800">
              <a:latin typeface="Cambria"/>
              <a:ea typeface="Cambria"/>
              <a:cs typeface="Cambria"/>
              <a:sym typeface="Cambria"/>
            </a:endParaRPr>
          </a:p>
          <a:p>
            <a:pPr indent="-228600" lvl="0" marL="342900" rtl="0" algn="just">
              <a:spcBef>
                <a:spcPts val="360"/>
              </a:spcBef>
              <a:spcAft>
                <a:spcPts val="0"/>
              </a:spcAft>
              <a:buClr>
                <a:schemeClr val="dk1"/>
              </a:buClr>
              <a:buSzPts val="1800"/>
              <a:buNone/>
            </a:pPr>
            <a:r>
              <a:t/>
            </a:r>
            <a:endParaRPr sz="1800">
              <a:latin typeface="Cambria"/>
              <a:ea typeface="Cambria"/>
              <a:cs typeface="Cambria"/>
              <a:sym typeface="Cambria"/>
            </a:endParaRPr>
          </a:p>
          <a:p>
            <a:pPr indent="0" lvl="0" marL="0" rtl="0" algn="just">
              <a:spcBef>
                <a:spcPts val="440"/>
              </a:spcBef>
              <a:spcAft>
                <a:spcPts val="0"/>
              </a:spcAft>
              <a:buClr>
                <a:schemeClr val="dk1"/>
              </a:buClr>
              <a:buSzPts val="2200"/>
              <a:buNone/>
            </a:pPr>
            <a:r>
              <a:rPr b="1" lang="en-IN" sz="2200">
                <a:latin typeface="Cambria"/>
                <a:ea typeface="Cambria"/>
                <a:cs typeface="Cambria"/>
                <a:sym typeface="Cambria"/>
              </a:rPr>
              <a:t>3. Treatment Recommendation Module</a:t>
            </a:r>
            <a:endParaRPr b="1" sz="2200">
              <a:latin typeface="Cambria"/>
              <a:ea typeface="Cambria"/>
              <a:cs typeface="Cambria"/>
              <a:sym typeface="Cambria"/>
            </a:endParaRPr>
          </a:p>
          <a:p>
            <a:pPr indent="-342900" lvl="0" marL="342900" rtl="0" algn="just">
              <a:spcBef>
                <a:spcPts val="360"/>
              </a:spcBef>
              <a:spcAft>
                <a:spcPts val="0"/>
              </a:spcAft>
              <a:buClr>
                <a:schemeClr val="dk1"/>
              </a:buClr>
              <a:buSzPts val="1800"/>
              <a:buChar char="•"/>
            </a:pPr>
            <a:r>
              <a:rPr lang="en-IN" sz="1800">
                <a:latin typeface="Cambria"/>
                <a:ea typeface="Cambria"/>
                <a:cs typeface="Cambria"/>
                <a:sym typeface="Cambria"/>
              </a:rPr>
              <a:t>Based on the diagnosis, the system provides users with potential treatment options, such as over-the-counter medications or home remedies, along with recommendations for when to seek further medical attention.</a:t>
            </a:r>
            <a:endParaRPr sz="1800">
              <a:latin typeface="Cambria"/>
              <a:ea typeface="Cambria"/>
              <a:cs typeface="Cambria"/>
              <a:sym typeface="Cambria"/>
            </a:endParaRPr>
          </a:p>
          <a:p>
            <a:pPr indent="-342900" lvl="0" marL="342900" rtl="0" algn="just">
              <a:spcBef>
                <a:spcPts val="360"/>
              </a:spcBef>
              <a:spcAft>
                <a:spcPts val="0"/>
              </a:spcAft>
              <a:buClr>
                <a:schemeClr val="dk1"/>
              </a:buClr>
              <a:buSzPts val="1800"/>
              <a:buChar char="•"/>
            </a:pPr>
            <a:r>
              <a:rPr b="1" lang="en-IN" sz="1800">
                <a:latin typeface="Cambria"/>
                <a:ea typeface="Cambria"/>
                <a:cs typeface="Cambria"/>
                <a:sym typeface="Cambria"/>
              </a:rPr>
              <a:t>Technology: </a:t>
            </a:r>
            <a:r>
              <a:rPr lang="en-IN" sz="1800">
                <a:latin typeface="Cambria"/>
                <a:ea typeface="Cambria"/>
                <a:cs typeface="Cambria"/>
                <a:sym typeface="Cambria"/>
              </a:rPr>
              <a:t>Decision trees, symptom-disease correlation databases.</a:t>
            </a:r>
            <a:endParaRPr sz="1800">
              <a:latin typeface="Cambria"/>
              <a:ea typeface="Cambria"/>
              <a:cs typeface="Cambria"/>
              <a:sym typeface="Cambria"/>
            </a:endParaRPr>
          </a:p>
          <a:p>
            <a:pPr indent="-279400" lvl="0" marL="342900" rtl="0" algn="just">
              <a:spcBef>
                <a:spcPts val="200"/>
              </a:spcBef>
              <a:spcAft>
                <a:spcPts val="0"/>
              </a:spcAft>
              <a:buClr>
                <a:schemeClr val="dk1"/>
              </a:buClr>
              <a:buSzPts val="1000"/>
              <a:buNone/>
            </a:pPr>
            <a:r>
              <a:t/>
            </a:r>
            <a:endParaRPr sz="1000">
              <a:latin typeface="Cambria"/>
              <a:ea typeface="Cambria"/>
              <a:cs typeface="Cambria"/>
              <a:sym typeface="Cambr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Modules</a:t>
            </a:r>
            <a:endParaRPr>
              <a:latin typeface="Cambria"/>
              <a:ea typeface="Cambria"/>
              <a:cs typeface="Cambria"/>
              <a:sym typeface="Cambria"/>
            </a:endParaRPr>
          </a:p>
        </p:txBody>
      </p:sp>
      <p:sp>
        <p:nvSpPr>
          <p:cNvPr id="540" name="Google Shape;540;p31"/>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200"/>
              <a:buNone/>
            </a:pPr>
            <a:r>
              <a:rPr b="1" lang="en-IN" sz="2200">
                <a:latin typeface="Cambria"/>
                <a:ea typeface="Cambria"/>
                <a:cs typeface="Cambria"/>
                <a:sym typeface="Cambria"/>
              </a:rPr>
              <a:t>4. Voice-Activated User Interface Module</a:t>
            </a:r>
            <a:endParaRPr b="1" sz="2200">
              <a:latin typeface="Cambria"/>
              <a:ea typeface="Cambria"/>
              <a:cs typeface="Cambria"/>
              <a:sym typeface="Cambria"/>
            </a:endParaRPr>
          </a:p>
          <a:p>
            <a:pPr indent="-342900" lvl="0" marL="342900" rtl="0" algn="just">
              <a:spcBef>
                <a:spcPts val="360"/>
              </a:spcBef>
              <a:spcAft>
                <a:spcPts val="0"/>
              </a:spcAft>
              <a:buClr>
                <a:schemeClr val="dk1"/>
              </a:buClr>
              <a:buSzPts val="1800"/>
              <a:buChar char="•"/>
            </a:pPr>
            <a:r>
              <a:rPr lang="en-IN" sz="1800">
                <a:latin typeface="Cambria"/>
                <a:ea typeface="Cambria"/>
                <a:cs typeface="Cambria"/>
                <a:sym typeface="Cambria"/>
              </a:rPr>
              <a:t>This module facilitates voice-based interaction, converting user speech into text for processing and returning diagnostic results using text-to-speech technology in the user’s preferred language.</a:t>
            </a:r>
            <a:endParaRPr sz="1800">
              <a:latin typeface="Cambria"/>
              <a:ea typeface="Cambria"/>
              <a:cs typeface="Cambria"/>
              <a:sym typeface="Cambria"/>
            </a:endParaRPr>
          </a:p>
          <a:p>
            <a:pPr indent="-342900" lvl="0" marL="342900" rtl="0" algn="just">
              <a:spcBef>
                <a:spcPts val="360"/>
              </a:spcBef>
              <a:spcAft>
                <a:spcPts val="0"/>
              </a:spcAft>
              <a:buClr>
                <a:schemeClr val="dk1"/>
              </a:buClr>
              <a:buSzPts val="1800"/>
              <a:buChar char="•"/>
            </a:pPr>
            <a:r>
              <a:rPr b="1" lang="en-IN" sz="1800">
                <a:latin typeface="Cambria"/>
                <a:ea typeface="Cambria"/>
                <a:cs typeface="Cambria"/>
                <a:sym typeface="Cambria"/>
              </a:rPr>
              <a:t>Technology: </a:t>
            </a:r>
            <a:r>
              <a:rPr lang="en-IN" sz="1800">
                <a:latin typeface="Cambria"/>
                <a:ea typeface="Cambria"/>
                <a:cs typeface="Cambria"/>
                <a:sym typeface="Cambria"/>
              </a:rPr>
              <a:t>Google Cloud Speech-to-Text API, Google Text-to-Speech API, Multilingual support.</a:t>
            </a:r>
            <a:endParaRPr sz="1800">
              <a:latin typeface="Cambria"/>
              <a:ea typeface="Cambria"/>
              <a:cs typeface="Cambria"/>
              <a:sym typeface="Cambria"/>
            </a:endParaRPr>
          </a:p>
          <a:p>
            <a:pPr indent="-228600" lvl="0" marL="342900" rtl="0" algn="just">
              <a:spcBef>
                <a:spcPts val="360"/>
              </a:spcBef>
              <a:spcAft>
                <a:spcPts val="0"/>
              </a:spcAft>
              <a:buClr>
                <a:schemeClr val="dk1"/>
              </a:buClr>
              <a:buSzPts val="1800"/>
              <a:buNone/>
            </a:pPr>
            <a:r>
              <a:t/>
            </a:r>
            <a:endParaRPr sz="1800">
              <a:latin typeface="Cambria"/>
              <a:ea typeface="Cambria"/>
              <a:cs typeface="Cambria"/>
              <a:sym typeface="Cambria"/>
            </a:endParaRPr>
          </a:p>
          <a:p>
            <a:pPr indent="0" lvl="0" marL="0" rtl="0" algn="just">
              <a:spcBef>
                <a:spcPts val="440"/>
              </a:spcBef>
              <a:spcAft>
                <a:spcPts val="0"/>
              </a:spcAft>
              <a:buClr>
                <a:schemeClr val="dk1"/>
              </a:buClr>
              <a:buSzPts val="2200"/>
              <a:buNone/>
            </a:pPr>
            <a:r>
              <a:rPr b="1" lang="en-IN" sz="2200">
                <a:latin typeface="Cambria"/>
                <a:ea typeface="Cambria"/>
                <a:cs typeface="Cambria"/>
                <a:sym typeface="Cambria"/>
              </a:rPr>
              <a:t>5. User Profile and Data Storage Module</a:t>
            </a:r>
            <a:endParaRPr b="1" sz="1800">
              <a:latin typeface="Cambria"/>
              <a:ea typeface="Cambria"/>
              <a:cs typeface="Cambria"/>
              <a:sym typeface="Cambria"/>
            </a:endParaRPr>
          </a:p>
          <a:p>
            <a:pPr indent="-342900" lvl="0" marL="342900" rtl="0" algn="just">
              <a:spcBef>
                <a:spcPts val="360"/>
              </a:spcBef>
              <a:spcAft>
                <a:spcPts val="0"/>
              </a:spcAft>
              <a:buClr>
                <a:schemeClr val="dk1"/>
              </a:buClr>
              <a:buSzPts val="1800"/>
              <a:buChar char="•"/>
            </a:pPr>
            <a:r>
              <a:rPr lang="en-IN" sz="1800">
                <a:latin typeface="Cambria"/>
                <a:ea typeface="Cambria"/>
                <a:cs typeface="Cambria"/>
                <a:sym typeface="Cambria"/>
              </a:rPr>
              <a:t>Stores user interaction history, symptom data, and diagnostic results securely. Ensures that data is anonymized to protect privacy and compliance with GDPR regulations.</a:t>
            </a:r>
            <a:endParaRPr sz="1800">
              <a:latin typeface="Cambria"/>
              <a:ea typeface="Cambria"/>
              <a:cs typeface="Cambria"/>
              <a:sym typeface="Cambria"/>
            </a:endParaRPr>
          </a:p>
          <a:p>
            <a:pPr indent="-342900" lvl="0" marL="342900" rtl="0" algn="just">
              <a:spcBef>
                <a:spcPts val="360"/>
              </a:spcBef>
              <a:spcAft>
                <a:spcPts val="0"/>
              </a:spcAft>
              <a:buClr>
                <a:schemeClr val="dk1"/>
              </a:buClr>
              <a:buSzPts val="1800"/>
              <a:buChar char="•"/>
            </a:pPr>
            <a:r>
              <a:rPr b="1" lang="en-IN" sz="1800">
                <a:latin typeface="Cambria"/>
                <a:ea typeface="Cambria"/>
                <a:cs typeface="Cambria"/>
                <a:sym typeface="Cambria"/>
              </a:rPr>
              <a:t>Technology:</a:t>
            </a:r>
            <a:r>
              <a:rPr lang="en-IN" sz="1800">
                <a:latin typeface="Cambria"/>
                <a:ea typeface="Cambria"/>
                <a:cs typeface="Cambria"/>
                <a:sym typeface="Cambria"/>
              </a:rPr>
              <a:t> Secure database (e.g., MySQL or MongoDB), SSL encryption, anonymization algorithms.</a:t>
            </a:r>
            <a:endParaRPr sz="1800">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14"/>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Introduction</a:t>
            </a:r>
            <a:endParaRPr>
              <a:latin typeface="Cambria"/>
              <a:ea typeface="Cambria"/>
              <a:cs typeface="Cambria"/>
              <a:sym typeface="Cambria"/>
            </a:endParaRPr>
          </a:p>
        </p:txBody>
      </p:sp>
      <p:sp>
        <p:nvSpPr>
          <p:cNvPr id="436" name="Google Shape;436;p14"/>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300"/>
              <a:buChar char="•"/>
            </a:pPr>
            <a:r>
              <a:rPr lang="en-IN" sz="2300">
                <a:latin typeface="Cambria"/>
                <a:ea typeface="Cambria"/>
                <a:cs typeface="Cambria"/>
                <a:sym typeface="Cambria"/>
              </a:rPr>
              <a:t>There are few doctors or other healthcare facilities in villages and smaller towns, and those that are accessible are difficult to get to because of time constraints. </a:t>
            </a:r>
            <a:endParaRPr sz="2300">
              <a:latin typeface="Cambria"/>
              <a:ea typeface="Cambria"/>
              <a:cs typeface="Cambria"/>
              <a:sym typeface="Cambria"/>
            </a:endParaRPr>
          </a:p>
          <a:p>
            <a:pPr indent="-342900" lvl="0" marL="342900" rtl="0" algn="just">
              <a:spcBef>
                <a:spcPts val="460"/>
              </a:spcBef>
              <a:spcAft>
                <a:spcPts val="0"/>
              </a:spcAft>
              <a:buClr>
                <a:schemeClr val="dk1"/>
              </a:buClr>
              <a:buSzPts val="2300"/>
              <a:buChar char="•"/>
            </a:pPr>
            <a:r>
              <a:rPr lang="en-IN" sz="2300">
                <a:latin typeface="Cambria"/>
                <a:ea typeface="Cambria"/>
                <a:cs typeface="Cambria"/>
                <a:sym typeface="Cambria"/>
              </a:rPr>
              <a:t>We are developing a solution to include cutting-edge AI technology in order to overcome this issue. </a:t>
            </a:r>
            <a:endParaRPr sz="2300">
              <a:latin typeface="Cambria"/>
              <a:ea typeface="Cambria"/>
              <a:cs typeface="Cambria"/>
              <a:sym typeface="Cambria"/>
            </a:endParaRPr>
          </a:p>
          <a:p>
            <a:pPr indent="-342900" lvl="0" marL="342900" rtl="0" algn="just">
              <a:spcBef>
                <a:spcPts val="460"/>
              </a:spcBef>
              <a:spcAft>
                <a:spcPts val="0"/>
              </a:spcAft>
              <a:buClr>
                <a:schemeClr val="dk1"/>
              </a:buClr>
              <a:buSzPts val="2300"/>
              <a:buChar char="•"/>
            </a:pPr>
            <a:r>
              <a:rPr lang="en-IN" sz="2300">
                <a:latin typeface="Cambria"/>
                <a:ea typeface="Cambria"/>
                <a:cs typeface="Cambria"/>
                <a:sym typeface="Cambria"/>
              </a:rPr>
              <a:t>Our solution makes it easy for customers by offering a virtual assistant that can diagnose common colds, the flu, and headaches. It is straightforward, voice-activated, and supports multiple languages.</a:t>
            </a:r>
            <a:endParaRPr sz="2300">
              <a:latin typeface="Cambria"/>
              <a:ea typeface="Cambria"/>
              <a:cs typeface="Cambria"/>
              <a:sym typeface="Cambria"/>
            </a:endParaRPr>
          </a:p>
          <a:p>
            <a:pPr indent="-342900" lvl="0" marL="342900" rtl="0" algn="just">
              <a:spcBef>
                <a:spcPts val="460"/>
              </a:spcBef>
              <a:spcAft>
                <a:spcPts val="0"/>
              </a:spcAft>
              <a:buClr>
                <a:schemeClr val="dk1"/>
              </a:buClr>
              <a:buSzPts val="2300"/>
              <a:buChar char="•"/>
            </a:pPr>
            <a:r>
              <a:rPr lang="en-IN" sz="2300">
                <a:latin typeface="Cambria"/>
                <a:ea typeface="Cambria"/>
                <a:cs typeface="Cambria"/>
                <a:sym typeface="Cambria"/>
              </a:rPr>
              <a:t>This initiative aims to increase the ways in which artificial intelligence (AI) can assist healthcare solutions by advancing research and data analysis in addition to providing technological innovation. </a:t>
            </a:r>
            <a:endParaRPr sz="2300">
              <a:latin typeface="Cambria"/>
              <a:ea typeface="Cambria"/>
              <a:cs typeface="Cambria"/>
              <a:sym typeface="Cambria"/>
            </a:endParaRPr>
          </a:p>
          <a:p>
            <a:pPr indent="-342900" lvl="0" marL="342900" rtl="0" algn="just">
              <a:spcBef>
                <a:spcPts val="460"/>
              </a:spcBef>
              <a:spcAft>
                <a:spcPts val="0"/>
              </a:spcAft>
              <a:buClr>
                <a:schemeClr val="dk1"/>
              </a:buClr>
              <a:buSzPts val="2300"/>
              <a:buChar char="•"/>
            </a:pPr>
            <a:r>
              <a:rPr lang="en-IN" sz="2300">
                <a:latin typeface="Cambria"/>
                <a:ea typeface="Cambria"/>
                <a:cs typeface="Cambria"/>
                <a:sym typeface="Cambria"/>
              </a:rPr>
              <a:t>This project will make it easier to provide healthcare access to rural communities and less difficult to deal with healthcare issues by reducing the costs and time. </a:t>
            </a:r>
            <a:endParaRPr sz="2300">
              <a:latin typeface="Cambria"/>
              <a:ea typeface="Cambria"/>
              <a:cs typeface="Cambria"/>
              <a:sym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2"/>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Architecture</a:t>
            </a:r>
            <a:endParaRPr>
              <a:latin typeface="Cambria"/>
              <a:ea typeface="Cambria"/>
              <a:cs typeface="Cambria"/>
              <a:sym typeface="Cambria"/>
            </a:endParaRPr>
          </a:p>
        </p:txBody>
      </p:sp>
      <p:sp>
        <p:nvSpPr>
          <p:cNvPr id="546" name="Google Shape;546;p32"/>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200"/>
              <a:buNone/>
            </a:pPr>
            <a:r>
              <a:rPr b="1" lang="en-IN" sz="2200">
                <a:latin typeface="Cambria"/>
                <a:ea typeface="Cambria"/>
                <a:cs typeface="Cambria"/>
                <a:sym typeface="Cambria"/>
              </a:rPr>
              <a:t>1. Frontend (Client-Side)</a:t>
            </a:r>
            <a:endParaRPr b="1" sz="2200">
              <a:latin typeface="Cambria"/>
              <a:ea typeface="Cambria"/>
              <a:cs typeface="Cambria"/>
              <a:sym typeface="Cambria"/>
            </a:endParaRPr>
          </a:p>
          <a:p>
            <a:pPr indent="-342900" lvl="0" marL="342900" rtl="0" algn="just">
              <a:spcBef>
                <a:spcPts val="360"/>
              </a:spcBef>
              <a:spcAft>
                <a:spcPts val="0"/>
              </a:spcAft>
              <a:buClr>
                <a:schemeClr val="dk1"/>
              </a:buClr>
              <a:buSzPts val="1800"/>
              <a:buChar char="•"/>
            </a:pPr>
            <a:r>
              <a:rPr b="1" lang="en-IN" sz="1800">
                <a:latin typeface="Cambria"/>
                <a:ea typeface="Cambria"/>
                <a:cs typeface="Cambria"/>
                <a:sym typeface="Cambria"/>
              </a:rPr>
              <a:t>Overview:  </a:t>
            </a:r>
            <a:r>
              <a:rPr lang="en-IN" sz="1800">
                <a:latin typeface="Cambria"/>
                <a:ea typeface="Cambria"/>
                <a:cs typeface="Cambria"/>
                <a:sym typeface="Cambria"/>
              </a:rPr>
              <a:t>The frontend  is the user interface that allows individuals to input symptoms, receive diagnostic  results,  and interact with the platform through both text and voice. It is optimized for          use on both web and mobile devices, with a focus on simplicity and accessibility for users in rural       and underserved areas.</a:t>
            </a:r>
            <a:endParaRPr sz="1800">
              <a:latin typeface="Cambria"/>
              <a:ea typeface="Cambria"/>
              <a:cs typeface="Cambria"/>
              <a:sym typeface="Cambria"/>
            </a:endParaRPr>
          </a:p>
          <a:p>
            <a:pPr indent="-228600" lvl="0" marL="342900" rtl="0" algn="just">
              <a:spcBef>
                <a:spcPts val="360"/>
              </a:spcBef>
              <a:spcAft>
                <a:spcPts val="0"/>
              </a:spcAft>
              <a:buClr>
                <a:schemeClr val="dk1"/>
              </a:buClr>
              <a:buSzPts val="1800"/>
              <a:buNone/>
            </a:pPr>
            <a:r>
              <a:t/>
            </a:r>
            <a:endParaRPr sz="1800">
              <a:latin typeface="Cambria"/>
              <a:ea typeface="Cambria"/>
              <a:cs typeface="Cambria"/>
              <a:sym typeface="Cambria"/>
            </a:endParaRPr>
          </a:p>
          <a:p>
            <a:pPr indent="-342900" lvl="0" marL="342900" rtl="0" algn="just">
              <a:spcBef>
                <a:spcPts val="360"/>
              </a:spcBef>
              <a:spcAft>
                <a:spcPts val="0"/>
              </a:spcAft>
              <a:buClr>
                <a:schemeClr val="dk1"/>
              </a:buClr>
              <a:buSzPts val="1800"/>
              <a:buChar char="•"/>
            </a:pPr>
            <a:r>
              <a:rPr b="1" lang="en-IN" sz="1800">
                <a:latin typeface="Cambria"/>
                <a:ea typeface="Cambria"/>
                <a:cs typeface="Cambria"/>
                <a:sym typeface="Cambria"/>
              </a:rPr>
              <a:t>Key Components: </a:t>
            </a:r>
            <a:endParaRPr b="1" sz="1800">
              <a:latin typeface="Cambria"/>
              <a:ea typeface="Cambria"/>
              <a:cs typeface="Cambria"/>
              <a:sym typeface="Cambria"/>
            </a:endParaRPr>
          </a:p>
          <a:p>
            <a:pPr indent="457200" lvl="1" marL="457200" rtl="0" algn="just">
              <a:spcBef>
                <a:spcPts val="360"/>
              </a:spcBef>
              <a:spcAft>
                <a:spcPts val="0"/>
              </a:spcAft>
              <a:buClr>
                <a:schemeClr val="dk1"/>
              </a:buClr>
              <a:buSzPts val="1800"/>
              <a:buNone/>
            </a:pPr>
            <a:r>
              <a:rPr b="1" lang="en-IN" sz="1800">
                <a:latin typeface="Cambria"/>
                <a:ea typeface="Cambria"/>
                <a:cs typeface="Cambria"/>
                <a:sym typeface="Cambria"/>
              </a:rPr>
              <a:t>- Voice Interface</a:t>
            </a:r>
            <a:r>
              <a:rPr lang="en-IN" sz="1800">
                <a:latin typeface="Cambria"/>
                <a:ea typeface="Cambria"/>
                <a:cs typeface="Cambria"/>
                <a:sym typeface="Cambria"/>
              </a:rPr>
              <a:t>: Utilizes Google Speech-to-Text API for processing voice inputs and Google Text-            	to-Speech API for reading out diagnostic results in multiple languages. </a:t>
            </a:r>
            <a:endParaRPr sz="1800">
              <a:latin typeface="Cambria"/>
              <a:ea typeface="Cambria"/>
              <a:cs typeface="Cambria"/>
              <a:sym typeface="Cambria"/>
            </a:endParaRPr>
          </a:p>
          <a:p>
            <a:pPr indent="457200" lvl="1" marL="457200" rtl="0" algn="just">
              <a:spcBef>
                <a:spcPts val="360"/>
              </a:spcBef>
              <a:spcAft>
                <a:spcPts val="0"/>
              </a:spcAft>
              <a:buClr>
                <a:schemeClr val="dk1"/>
              </a:buClr>
              <a:buSzPts val="1800"/>
              <a:buNone/>
            </a:pPr>
            <a:r>
              <a:rPr b="1" lang="en-IN" sz="1800">
                <a:latin typeface="Cambria"/>
                <a:ea typeface="Cambria"/>
                <a:cs typeface="Cambria"/>
                <a:sym typeface="Cambria"/>
              </a:rPr>
              <a:t>- Multilingual Support</a:t>
            </a:r>
            <a:r>
              <a:rPr lang="en-IN" sz="1800">
                <a:latin typeface="Cambria"/>
                <a:ea typeface="Cambria"/>
                <a:cs typeface="Cambria"/>
                <a:sym typeface="Cambria"/>
              </a:rPr>
              <a:t>:  Handles multiple Indian languages  and ensures that both text and voice                    	inputs are processed in the user's preferred language.</a:t>
            </a:r>
            <a:endParaRPr sz="1800">
              <a:latin typeface="Cambria"/>
              <a:ea typeface="Cambria"/>
              <a:cs typeface="Cambria"/>
              <a:sym typeface="Cambria"/>
            </a:endParaRPr>
          </a:p>
          <a:p>
            <a:pPr indent="457200" lvl="0" marL="0" rtl="0" algn="just">
              <a:spcBef>
                <a:spcPts val="360"/>
              </a:spcBef>
              <a:spcAft>
                <a:spcPts val="0"/>
              </a:spcAft>
              <a:buClr>
                <a:schemeClr val="dk1"/>
              </a:buClr>
              <a:buSzPts val="1800"/>
              <a:buNone/>
            </a:pPr>
            <a:r>
              <a:t/>
            </a:r>
            <a:endParaRPr sz="1800">
              <a:latin typeface="Cambria"/>
              <a:ea typeface="Cambria"/>
              <a:cs typeface="Cambria"/>
              <a:sym typeface="Cambria"/>
            </a:endParaRPr>
          </a:p>
          <a:p>
            <a:pPr indent="-342900" lvl="0" marL="342900" rtl="0" algn="just">
              <a:spcBef>
                <a:spcPts val="360"/>
              </a:spcBef>
              <a:spcAft>
                <a:spcPts val="0"/>
              </a:spcAft>
              <a:buClr>
                <a:schemeClr val="dk1"/>
              </a:buClr>
              <a:buSzPts val="1800"/>
              <a:buChar char="•"/>
            </a:pPr>
            <a:r>
              <a:rPr b="1" lang="en-IN" sz="1800">
                <a:latin typeface="Cambria"/>
                <a:ea typeface="Cambria"/>
                <a:cs typeface="Cambria"/>
                <a:sym typeface="Cambria"/>
              </a:rPr>
              <a:t>Technology:</a:t>
            </a:r>
            <a:r>
              <a:rPr lang="en-IN" sz="1800">
                <a:latin typeface="Cambria"/>
                <a:ea typeface="Cambria"/>
                <a:cs typeface="Cambria"/>
                <a:sym typeface="Cambria"/>
              </a:rPr>
              <a:t> HTML, CSS, JavaScript, Google (Speech-to-Text, Text-to-Speech).</a:t>
            </a:r>
            <a:endParaRPr sz="1800">
              <a:latin typeface="Cambria"/>
              <a:ea typeface="Cambria"/>
              <a:cs typeface="Cambria"/>
              <a:sym typeface="Cambr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33"/>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Architecture</a:t>
            </a:r>
            <a:endParaRPr>
              <a:latin typeface="Cambria"/>
              <a:ea typeface="Cambria"/>
              <a:cs typeface="Cambria"/>
              <a:sym typeface="Cambria"/>
            </a:endParaRPr>
          </a:p>
        </p:txBody>
      </p:sp>
      <p:sp>
        <p:nvSpPr>
          <p:cNvPr id="552" name="Google Shape;552;p33"/>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200"/>
              <a:buNone/>
            </a:pPr>
            <a:r>
              <a:rPr b="1" lang="en-IN" sz="2200">
                <a:latin typeface="Cambria"/>
                <a:ea typeface="Cambria"/>
                <a:cs typeface="Cambria"/>
                <a:sym typeface="Cambria"/>
              </a:rPr>
              <a:t>2. Backend (Server-Side)</a:t>
            </a:r>
            <a:endParaRPr b="1" sz="2200">
              <a:latin typeface="Cambria"/>
              <a:ea typeface="Cambria"/>
              <a:cs typeface="Cambria"/>
              <a:sym typeface="Cambria"/>
            </a:endParaRPr>
          </a:p>
          <a:p>
            <a:pPr indent="-342900" lvl="0" marL="342900" rtl="0" algn="just">
              <a:spcBef>
                <a:spcPts val="360"/>
              </a:spcBef>
              <a:spcAft>
                <a:spcPts val="0"/>
              </a:spcAft>
              <a:buClr>
                <a:schemeClr val="dk1"/>
              </a:buClr>
              <a:buSzPts val="1800"/>
              <a:buChar char="•"/>
            </a:pPr>
            <a:r>
              <a:rPr b="1" lang="en-IN" sz="1800">
                <a:latin typeface="Cambria"/>
                <a:ea typeface="Cambria"/>
                <a:cs typeface="Cambria"/>
                <a:sym typeface="Cambria"/>
              </a:rPr>
              <a:t>Overview:</a:t>
            </a:r>
            <a:r>
              <a:rPr lang="en-IN" sz="1800">
                <a:latin typeface="Cambria"/>
                <a:ea typeface="Cambria"/>
                <a:cs typeface="Cambria"/>
                <a:sym typeface="Cambria"/>
              </a:rPr>
              <a:t> The backend handles the core logic of the system, processing user input,  managing                communication with the AI model, storing diagnostic data, and ensuring data security.  It is the       responsible for analyzing user symptoms and generating diagnostic recommendations.</a:t>
            </a:r>
            <a:endParaRPr sz="1800">
              <a:latin typeface="Cambria"/>
              <a:ea typeface="Cambria"/>
              <a:cs typeface="Cambria"/>
              <a:sym typeface="Cambria"/>
            </a:endParaRPr>
          </a:p>
          <a:p>
            <a:pPr indent="-228600" lvl="0" marL="342900" rtl="0" algn="just">
              <a:spcBef>
                <a:spcPts val="360"/>
              </a:spcBef>
              <a:spcAft>
                <a:spcPts val="0"/>
              </a:spcAft>
              <a:buClr>
                <a:schemeClr val="dk1"/>
              </a:buClr>
              <a:buSzPts val="1800"/>
              <a:buNone/>
            </a:pPr>
            <a:r>
              <a:t/>
            </a:r>
            <a:endParaRPr sz="1800">
              <a:latin typeface="Cambria"/>
              <a:ea typeface="Cambria"/>
              <a:cs typeface="Cambria"/>
              <a:sym typeface="Cambria"/>
            </a:endParaRPr>
          </a:p>
          <a:p>
            <a:pPr indent="-342900" lvl="0" marL="342900" rtl="0" algn="just">
              <a:spcBef>
                <a:spcPts val="360"/>
              </a:spcBef>
              <a:spcAft>
                <a:spcPts val="0"/>
              </a:spcAft>
              <a:buClr>
                <a:schemeClr val="dk1"/>
              </a:buClr>
              <a:buSzPts val="1800"/>
              <a:buChar char="•"/>
            </a:pPr>
            <a:r>
              <a:rPr b="1" lang="en-IN" sz="1800">
                <a:latin typeface="Cambria"/>
                <a:ea typeface="Cambria"/>
                <a:cs typeface="Cambria"/>
                <a:sym typeface="Cambria"/>
              </a:rPr>
              <a:t>Key Components:</a:t>
            </a:r>
            <a:endParaRPr b="1" sz="1800">
              <a:latin typeface="Cambria"/>
              <a:ea typeface="Cambria"/>
              <a:cs typeface="Cambria"/>
              <a:sym typeface="Cambria"/>
            </a:endParaRPr>
          </a:p>
          <a:p>
            <a:pPr indent="457200" lvl="0" marL="0" rtl="0" algn="just">
              <a:spcBef>
                <a:spcPts val="360"/>
              </a:spcBef>
              <a:spcAft>
                <a:spcPts val="0"/>
              </a:spcAft>
              <a:buClr>
                <a:schemeClr val="dk1"/>
              </a:buClr>
              <a:buSzPts val="1800"/>
              <a:buNone/>
            </a:pPr>
            <a:r>
              <a:rPr b="1" lang="en-IN" sz="1800">
                <a:latin typeface="Cambria"/>
                <a:ea typeface="Cambria"/>
                <a:cs typeface="Cambria"/>
                <a:sym typeface="Cambria"/>
              </a:rPr>
              <a:t>API Gateway</a:t>
            </a:r>
            <a:r>
              <a:rPr lang="en-IN" sz="1800">
                <a:latin typeface="Cambria"/>
                <a:ea typeface="Cambria"/>
                <a:cs typeface="Cambria"/>
                <a:sym typeface="Cambria"/>
              </a:rPr>
              <a:t>: Routes requests from the frontend to appropriate backend  services,  managing </a:t>
            </a:r>
            <a:endParaRPr sz="1800">
              <a:latin typeface="Cambria"/>
              <a:ea typeface="Cambria"/>
              <a:cs typeface="Cambria"/>
              <a:sym typeface="Cambria"/>
            </a:endParaRPr>
          </a:p>
          <a:p>
            <a:pPr indent="457200" lvl="0" marL="0" rtl="0" algn="just">
              <a:spcBef>
                <a:spcPts val="360"/>
              </a:spcBef>
              <a:spcAft>
                <a:spcPts val="0"/>
              </a:spcAft>
              <a:buClr>
                <a:schemeClr val="dk1"/>
              </a:buClr>
              <a:buSzPts val="1800"/>
              <a:buNone/>
            </a:pPr>
            <a:r>
              <a:rPr lang="en-IN" sz="1800">
                <a:latin typeface="Cambria"/>
                <a:ea typeface="Cambria"/>
                <a:cs typeface="Cambria"/>
                <a:sym typeface="Cambria"/>
              </a:rPr>
              <a:t>load and ensuring secure communication.</a:t>
            </a:r>
            <a:endParaRPr sz="1800">
              <a:latin typeface="Cambria"/>
              <a:ea typeface="Cambria"/>
              <a:cs typeface="Cambria"/>
              <a:sym typeface="Cambria"/>
            </a:endParaRPr>
          </a:p>
          <a:p>
            <a:pPr indent="457200" lvl="0" marL="0" rtl="0" algn="just">
              <a:spcBef>
                <a:spcPts val="360"/>
              </a:spcBef>
              <a:spcAft>
                <a:spcPts val="0"/>
              </a:spcAft>
              <a:buClr>
                <a:schemeClr val="dk1"/>
              </a:buClr>
              <a:buSzPts val="1800"/>
              <a:buNone/>
            </a:pPr>
            <a:r>
              <a:rPr b="1" lang="en-IN" sz="1800">
                <a:latin typeface="Cambria"/>
                <a:ea typeface="Cambria"/>
                <a:cs typeface="Cambria"/>
                <a:sym typeface="Cambria"/>
              </a:rPr>
              <a:t>User Input Processing</a:t>
            </a:r>
            <a:r>
              <a:rPr lang="en-IN" sz="1800">
                <a:latin typeface="Cambria"/>
                <a:ea typeface="Cambria"/>
                <a:cs typeface="Cambria"/>
                <a:sym typeface="Cambria"/>
              </a:rPr>
              <a:t>: Receives input from the frontend, processes text or speech inputs,and.</a:t>
            </a:r>
            <a:endParaRPr sz="1800">
              <a:latin typeface="Cambria"/>
              <a:ea typeface="Cambria"/>
              <a:cs typeface="Cambria"/>
              <a:sym typeface="Cambria"/>
            </a:endParaRPr>
          </a:p>
          <a:p>
            <a:pPr indent="457200" lvl="0" marL="0" rtl="0" algn="just">
              <a:spcBef>
                <a:spcPts val="360"/>
              </a:spcBef>
              <a:spcAft>
                <a:spcPts val="0"/>
              </a:spcAft>
              <a:buClr>
                <a:schemeClr val="dk1"/>
              </a:buClr>
              <a:buSzPts val="1800"/>
              <a:buNone/>
            </a:pPr>
            <a:r>
              <a:rPr lang="en-IN" sz="1800">
                <a:latin typeface="Cambria"/>
                <a:ea typeface="Cambria"/>
                <a:cs typeface="Cambria"/>
                <a:sym typeface="Cambria"/>
              </a:rPr>
              <a:t>sends the data to the AI diagnostic engine</a:t>
            </a:r>
            <a:endParaRPr sz="1800">
              <a:latin typeface="Cambria"/>
              <a:ea typeface="Cambria"/>
              <a:cs typeface="Cambria"/>
              <a:sym typeface="Cambria"/>
            </a:endParaRPr>
          </a:p>
          <a:p>
            <a:pPr indent="457200" lvl="0" marL="0" rtl="0" algn="just">
              <a:spcBef>
                <a:spcPts val="360"/>
              </a:spcBef>
              <a:spcAft>
                <a:spcPts val="0"/>
              </a:spcAft>
              <a:buClr>
                <a:schemeClr val="dk1"/>
              </a:buClr>
              <a:buSzPts val="1800"/>
              <a:buNone/>
            </a:pPr>
            <a:r>
              <a:rPr b="1" lang="en-IN" sz="1800">
                <a:latin typeface="Cambria"/>
                <a:ea typeface="Cambria"/>
                <a:cs typeface="Cambria"/>
                <a:sym typeface="Cambria"/>
              </a:rPr>
              <a:t>Data Management</a:t>
            </a:r>
            <a:r>
              <a:rPr lang="en-IN" sz="1800">
                <a:latin typeface="Cambria"/>
                <a:ea typeface="Cambria"/>
                <a:cs typeface="Cambria"/>
                <a:sym typeface="Cambria"/>
              </a:rPr>
              <a:t>: Securely stores user interaction history, anonymized symptom  data,  and</a:t>
            </a:r>
            <a:endParaRPr sz="1800">
              <a:latin typeface="Cambria"/>
              <a:ea typeface="Cambria"/>
              <a:cs typeface="Cambria"/>
              <a:sym typeface="Cambria"/>
            </a:endParaRPr>
          </a:p>
          <a:p>
            <a:pPr indent="457200" lvl="0" marL="0" rtl="0" algn="just">
              <a:spcBef>
                <a:spcPts val="360"/>
              </a:spcBef>
              <a:spcAft>
                <a:spcPts val="0"/>
              </a:spcAft>
              <a:buClr>
                <a:schemeClr val="dk1"/>
              </a:buClr>
              <a:buSzPts val="1800"/>
              <a:buNone/>
            </a:pPr>
            <a:r>
              <a:rPr lang="en-IN" sz="1800">
                <a:latin typeface="Cambria"/>
                <a:ea typeface="Cambria"/>
                <a:cs typeface="Cambria"/>
                <a:sym typeface="Cambria"/>
              </a:rPr>
              <a:t>diagnostic results in a database.</a:t>
            </a:r>
            <a:endParaRPr sz="1800">
              <a:latin typeface="Cambria"/>
              <a:ea typeface="Cambria"/>
              <a:cs typeface="Cambria"/>
              <a:sym typeface="Cambria"/>
            </a:endParaRPr>
          </a:p>
          <a:p>
            <a:pPr indent="457200" lvl="0" marL="0" rtl="0" algn="just">
              <a:spcBef>
                <a:spcPts val="360"/>
              </a:spcBef>
              <a:spcAft>
                <a:spcPts val="0"/>
              </a:spcAft>
              <a:buClr>
                <a:schemeClr val="dk1"/>
              </a:buClr>
              <a:buSzPts val="1800"/>
              <a:buNone/>
            </a:pPr>
            <a:r>
              <a:rPr b="1" lang="en-IN" sz="1800">
                <a:latin typeface="Cambria"/>
                <a:ea typeface="Cambria"/>
                <a:cs typeface="Cambria"/>
                <a:sym typeface="Cambria"/>
              </a:rPr>
              <a:t>Authentication and Authorization</a:t>
            </a:r>
            <a:r>
              <a:rPr lang="en-IN" sz="1800">
                <a:latin typeface="Cambria"/>
                <a:ea typeface="Cambria"/>
                <a:cs typeface="Cambria"/>
                <a:sym typeface="Cambria"/>
              </a:rPr>
              <a:t>: Manages secure user sessions and access control.</a:t>
            </a:r>
            <a:endParaRPr sz="1800">
              <a:latin typeface="Cambria"/>
              <a:ea typeface="Cambria"/>
              <a:cs typeface="Cambria"/>
              <a:sym typeface="Cambria"/>
            </a:endParaRPr>
          </a:p>
          <a:p>
            <a:pPr indent="457200" lvl="0" marL="0" rtl="0" algn="just">
              <a:spcBef>
                <a:spcPts val="360"/>
              </a:spcBef>
              <a:spcAft>
                <a:spcPts val="0"/>
              </a:spcAft>
              <a:buClr>
                <a:schemeClr val="dk1"/>
              </a:buClr>
              <a:buSzPts val="1800"/>
              <a:buNone/>
            </a:pPr>
            <a:r>
              <a:t/>
            </a:r>
            <a:endParaRPr sz="1800">
              <a:latin typeface="Cambria"/>
              <a:ea typeface="Cambria"/>
              <a:cs typeface="Cambria"/>
              <a:sym typeface="Cambria"/>
            </a:endParaRPr>
          </a:p>
          <a:p>
            <a:pPr indent="-342900" lvl="0" marL="342900" rtl="0" algn="just">
              <a:spcBef>
                <a:spcPts val="360"/>
              </a:spcBef>
              <a:spcAft>
                <a:spcPts val="0"/>
              </a:spcAft>
              <a:buClr>
                <a:schemeClr val="dk1"/>
              </a:buClr>
              <a:buSzPts val="1800"/>
              <a:buChar char="•"/>
            </a:pPr>
            <a:r>
              <a:rPr b="1" lang="en-IN" sz="1800">
                <a:latin typeface="Cambria"/>
                <a:ea typeface="Cambria"/>
                <a:cs typeface="Cambria"/>
                <a:sym typeface="Cambria"/>
              </a:rPr>
              <a:t>Technology:</a:t>
            </a:r>
            <a:r>
              <a:rPr lang="en-IN" sz="1800">
                <a:latin typeface="Cambria"/>
                <a:ea typeface="Cambria"/>
                <a:cs typeface="Cambria"/>
                <a:sym typeface="Cambria"/>
              </a:rPr>
              <a:t> Python Flask (API development), MySQL or MongoDB (database)</a:t>
            </a:r>
            <a:endParaRPr sz="1800">
              <a:latin typeface="Cambria"/>
              <a:ea typeface="Cambria"/>
              <a:cs typeface="Cambria"/>
              <a:sym typeface="Cambr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4"/>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Architecture</a:t>
            </a:r>
            <a:endParaRPr>
              <a:latin typeface="Cambria"/>
              <a:ea typeface="Cambria"/>
              <a:cs typeface="Cambria"/>
              <a:sym typeface="Cambria"/>
            </a:endParaRPr>
          </a:p>
        </p:txBody>
      </p:sp>
      <p:sp>
        <p:nvSpPr>
          <p:cNvPr id="558" name="Google Shape;558;p34"/>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200"/>
              <a:buNone/>
            </a:pPr>
            <a:r>
              <a:rPr b="1" lang="en-IN" sz="2200">
                <a:latin typeface="Cambria"/>
                <a:ea typeface="Cambria"/>
                <a:cs typeface="Cambria"/>
                <a:sym typeface="Cambria"/>
              </a:rPr>
              <a:t>3. AI Diagnostic Engine (AI/ML Model)</a:t>
            </a:r>
            <a:endParaRPr b="1" sz="2200">
              <a:latin typeface="Cambria"/>
              <a:ea typeface="Cambria"/>
              <a:cs typeface="Cambria"/>
              <a:sym typeface="Cambria"/>
            </a:endParaRPr>
          </a:p>
          <a:p>
            <a:pPr indent="-342900" lvl="0" marL="342900" rtl="0" algn="just">
              <a:spcBef>
                <a:spcPts val="360"/>
              </a:spcBef>
              <a:spcAft>
                <a:spcPts val="0"/>
              </a:spcAft>
              <a:buClr>
                <a:schemeClr val="dk1"/>
              </a:buClr>
              <a:buSzPts val="1800"/>
              <a:buChar char="•"/>
            </a:pPr>
            <a:r>
              <a:rPr b="1" lang="en-IN" sz="1800">
                <a:latin typeface="Cambria"/>
                <a:ea typeface="Cambria"/>
                <a:cs typeface="Cambria"/>
                <a:sym typeface="Cambria"/>
              </a:rPr>
              <a:t>Overview:  </a:t>
            </a:r>
            <a:r>
              <a:rPr lang="en-IN" sz="1800">
                <a:latin typeface="Cambria"/>
                <a:ea typeface="Cambria"/>
                <a:cs typeface="Cambria"/>
                <a:sym typeface="Cambria"/>
              </a:rPr>
              <a:t>The  AI  diagnostic  engine  is  the heart of the system. It processes user symptoms                  using   trained   machine  learning  models  and   returns   probable  diagnoses  and  treatment recommendations.The AI models are designed to handle a variety of common acute conditions.</a:t>
            </a:r>
            <a:endParaRPr sz="1800">
              <a:latin typeface="Cambria"/>
              <a:ea typeface="Cambria"/>
              <a:cs typeface="Cambria"/>
              <a:sym typeface="Cambria"/>
            </a:endParaRPr>
          </a:p>
          <a:p>
            <a:pPr indent="-228600" lvl="0" marL="342900" rtl="0" algn="just">
              <a:spcBef>
                <a:spcPts val="360"/>
              </a:spcBef>
              <a:spcAft>
                <a:spcPts val="0"/>
              </a:spcAft>
              <a:buClr>
                <a:schemeClr val="dk1"/>
              </a:buClr>
              <a:buSzPts val="1800"/>
              <a:buNone/>
            </a:pPr>
            <a:r>
              <a:t/>
            </a:r>
            <a:endParaRPr sz="1800">
              <a:latin typeface="Cambria"/>
              <a:ea typeface="Cambria"/>
              <a:cs typeface="Cambria"/>
              <a:sym typeface="Cambria"/>
            </a:endParaRPr>
          </a:p>
          <a:p>
            <a:pPr indent="-342900" lvl="0" marL="342900" rtl="0" algn="just">
              <a:spcBef>
                <a:spcPts val="360"/>
              </a:spcBef>
              <a:spcAft>
                <a:spcPts val="0"/>
              </a:spcAft>
              <a:buClr>
                <a:schemeClr val="dk1"/>
              </a:buClr>
              <a:buSzPts val="1800"/>
              <a:buChar char="•"/>
            </a:pPr>
            <a:r>
              <a:rPr b="1" lang="en-IN" sz="1800">
                <a:latin typeface="Cambria"/>
                <a:ea typeface="Cambria"/>
                <a:cs typeface="Cambria"/>
                <a:sym typeface="Cambria"/>
              </a:rPr>
              <a:t>Key Components:</a:t>
            </a:r>
            <a:endParaRPr b="1" sz="1800">
              <a:latin typeface="Cambria"/>
              <a:ea typeface="Cambria"/>
              <a:cs typeface="Cambria"/>
              <a:sym typeface="Cambria"/>
            </a:endParaRPr>
          </a:p>
          <a:p>
            <a:pPr indent="457200" lvl="0" marL="0" rtl="0" algn="just">
              <a:spcBef>
                <a:spcPts val="360"/>
              </a:spcBef>
              <a:spcAft>
                <a:spcPts val="0"/>
              </a:spcAft>
              <a:buClr>
                <a:schemeClr val="dk1"/>
              </a:buClr>
              <a:buSzPts val="1800"/>
              <a:buNone/>
            </a:pPr>
            <a:r>
              <a:rPr b="1" lang="en-IN" sz="1800">
                <a:latin typeface="Cambria"/>
                <a:ea typeface="Cambria"/>
                <a:cs typeface="Cambria"/>
                <a:sym typeface="Cambria"/>
              </a:rPr>
              <a:t>Symptom Analysis Model</a:t>
            </a:r>
            <a:r>
              <a:rPr lang="en-IN" sz="1800">
                <a:latin typeface="Cambria"/>
                <a:ea typeface="Cambria"/>
                <a:cs typeface="Cambria"/>
                <a:sym typeface="Cambria"/>
              </a:rPr>
              <a:t>: Trained using large medical datasets, this  model processes  user </a:t>
            </a:r>
            <a:endParaRPr sz="1800">
              <a:latin typeface="Cambria"/>
              <a:ea typeface="Cambria"/>
              <a:cs typeface="Cambria"/>
              <a:sym typeface="Cambria"/>
            </a:endParaRPr>
          </a:p>
          <a:p>
            <a:pPr indent="457200" lvl="0" marL="0" rtl="0" algn="just">
              <a:spcBef>
                <a:spcPts val="360"/>
              </a:spcBef>
              <a:spcAft>
                <a:spcPts val="0"/>
              </a:spcAft>
              <a:buClr>
                <a:schemeClr val="dk1"/>
              </a:buClr>
              <a:buSzPts val="1800"/>
              <a:buNone/>
            </a:pPr>
            <a:r>
              <a:rPr lang="en-IN" sz="1800">
                <a:latin typeface="Cambria"/>
                <a:ea typeface="Cambria"/>
                <a:cs typeface="Cambria"/>
                <a:sym typeface="Cambria"/>
              </a:rPr>
              <a:t>symptoms and maps them to potential illnesses.</a:t>
            </a:r>
            <a:endParaRPr sz="1800">
              <a:latin typeface="Cambria"/>
              <a:ea typeface="Cambria"/>
              <a:cs typeface="Cambria"/>
              <a:sym typeface="Cambria"/>
            </a:endParaRPr>
          </a:p>
          <a:p>
            <a:pPr indent="457200" lvl="0" marL="0" rtl="0" algn="just">
              <a:spcBef>
                <a:spcPts val="360"/>
              </a:spcBef>
              <a:spcAft>
                <a:spcPts val="0"/>
              </a:spcAft>
              <a:buClr>
                <a:schemeClr val="dk1"/>
              </a:buClr>
              <a:buSzPts val="1800"/>
              <a:buNone/>
            </a:pPr>
            <a:r>
              <a:rPr b="1" lang="en-IN" sz="1800">
                <a:latin typeface="Cambria"/>
                <a:ea typeface="Cambria"/>
                <a:cs typeface="Cambria"/>
                <a:sym typeface="Cambria"/>
              </a:rPr>
              <a:t>Recommendation Engine</a:t>
            </a:r>
            <a:r>
              <a:rPr lang="en-IN" sz="1800">
                <a:latin typeface="Cambria"/>
                <a:ea typeface="Cambria"/>
                <a:cs typeface="Cambria"/>
                <a:sym typeface="Cambria"/>
              </a:rPr>
              <a:t>: Based on the diagnosis, it suggests over-the-counter medications </a:t>
            </a:r>
            <a:endParaRPr sz="1800">
              <a:latin typeface="Cambria"/>
              <a:ea typeface="Cambria"/>
              <a:cs typeface="Cambria"/>
              <a:sym typeface="Cambria"/>
            </a:endParaRPr>
          </a:p>
          <a:p>
            <a:pPr indent="457200" lvl="0" marL="0" rtl="0" algn="just">
              <a:spcBef>
                <a:spcPts val="360"/>
              </a:spcBef>
              <a:spcAft>
                <a:spcPts val="0"/>
              </a:spcAft>
              <a:buClr>
                <a:schemeClr val="dk1"/>
              </a:buClr>
              <a:buSzPts val="1800"/>
              <a:buNone/>
            </a:pPr>
            <a:r>
              <a:rPr lang="en-IN" sz="1800">
                <a:latin typeface="Cambria"/>
                <a:ea typeface="Cambria"/>
                <a:cs typeface="Cambria"/>
                <a:sym typeface="Cambria"/>
              </a:rPr>
              <a:t>or treatments and flags cases that may require professional medical attention.</a:t>
            </a:r>
            <a:endParaRPr sz="1800">
              <a:latin typeface="Cambria"/>
              <a:ea typeface="Cambria"/>
              <a:cs typeface="Cambria"/>
              <a:sym typeface="Cambria"/>
            </a:endParaRPr>
          </a:p>
          <a:p>
            <a:pPr indent="457200" lvl="0" marL="0" rtl="0" algn="just">
              <a:spcBef>
                <a:spcPts val="360"/>
              </a:spcBef>
              <a:spcAft>
                <a:spcPts val="0"/>
              </a:spcAft>
              <a:buClr>
                <a:schemeClr val="dk1"/>
              </a:buClr>
              <a:buSzPts val="1800"/>
              <a:buNone/>
            </a:pPr>
            <a:r>
              <a:rPr b="1" lang="en-IN" sz="1800">
                <a:latin typeface="Cambria"/>
                <a:ea typeface="Cambria"/>
                <a:cs typeface="Cambria"/>
                <a:sym typeface="Cambria"/>
              </a:rPr>
              <a:t>Model Training and Updates</a:t>
            </a:r>
            <a:r>
              <a:rPr lang="en-IN" sz="1800">
                <a:latin typeface="Cambria"/>
                <a:ea typeface="Cambria"/>
                <a:cs typeface="Cambria"/>
                <a:sym typeface="Cambria"/>
              </a:rPr>
              <a:t>:  The AI model is retrained periodically using new datasets  to </a:t>
            </a:r>
            <a:endParaRPr sz="1800">
              <a:latin typeface="Cambria"/>
              <a:ea typeface="Cambria"/>
              <a:cs typeface="Cambria"/>
              <a:sym typeface="Cambria"/>
            </a:endParaRPr>
          </a:p>
          <a:p>
            <a:pPr indent="457200" lvl="0" marL="0" rtl="0" algn="just">
              <a:spcBef>
                <a:spcPts val="360"/>
              </a:spcBef>
              <a:spcAft>
                <a:spcPts val="0"/>
              </a:spcAft>
              <a:buClr>
                <a:schemeClr val="dk1"/>
              </a:buClr>
              <a:buSzPts val="1800"/>
              <a:buNone/>
            </a:pPr>
            <a:r>
              <a:rPr lang="en-IN" sz="1800">
                <a:latin typeface="Cambria"/>
                <a:ea typeface="Cambria"/>
                <a:cs typeface="Cambria"/>
                <a:sym typeface="Cambria"/>
              </a:rPr>
              <a:t>improve accuracy over time.</a:t>
            </a:r>
            <a:endParaRPr sz="1800">
              <a:latin typeface="Cambria"/>
              <a:ea typeface="Cambria"/>
              <a:cs typeface="Cambria"/>
              <a:sym typeface="Cambria"/>
            </a:endParaRPr>
          </a:p>
          <a:p>
            <a:pPr indent="457200" lvl="0" marL="0" rtl="0" algn="just">
              <a:spcBef>
                <a:spcPts val="360"/>
              </a:spcBef>
              <a:spcAft>
                <a:spcPts val="0"/>
              </a:spcAft>
              <a:buClr>
                <a:schemeClr val="dk1"/>
              </a:buClr>
              <a:buSzPts val="1800"/>
              <a:buNone/>
            </a:pPr>
            <a:r>
              <a:t/>
            </a:r>
            <a:endParaRPr sz="1800">
              <a:latin typeface="Cambria"/>
              <a:ea typeface="Cambria"/>
              <a:cs typeface="Cambria"/>
              <a:sym typeface="Cambria"/>
            </a:endParaRPr>
          </a:p>
          <a:p>
            <a:pPr indent="-342900" lvl="0" marL="342900" rtl="0" algn="just">
              <a:spcBef>
                <a:spcPts val="360"/>
              </a:spcBef>
              <a:spcAft>
                <a:spcPts val="0"/>
              </a:spcAft>
              <a:buClr>
                <a:schemeClr val="dk1"/>
              </a:buClr>
              <a:buSzPts val="1800"/>
              <a:buChar char="•"/>
            </a:pPr>
            <a:r>
              <a:rPr b="1" lang="en-IN" sz="1800">
                <a:latin typeface="Cambria"/>
                <a:ea typeface="Cambria"/>
                <a:cs typeface="Cambria"/>
                <a:sym typeface="Cambria"/>
              </a:rPr>
              <a:t>Technology:</a:t>
            </a:r>
            <a:r>
              <a:rPr lang="en-IN" sz="1800">
                <a:latin typeface="Cambria"/>
                <a:ea typeface="Cambria"/>
                <a:cs typeface="Cambria"/>
                <a:sym typeface="Cambria"/>
              </a:rPr>
              <a:t> TensorFlow, scikit-learn, Python, Pandas, Numpy (for model development).</a:t>
            </a:r>
            <a:endParaRPr sz="1800">
              <a:latin typeface="Cambria"/>
              <a:ea typeface="Cambria"/>
              <a:cs typeface="Cambria"/>
              <a:sym typeface="Cambr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3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Architecture</a:t>
            </a:r>
            <a:endParaRPr>
              <a:latin typeface="Cambria"/>
              <a:ea typeface="Cambria"/>
              <a:cs typeface="Cambria"/>
              <a:sym typeface="Cambria"/>
            </a:endParaRPr>
          </a:p>
        </p:txBody>
      </p:sp>
      <p:sp>
        <p:nvSpPr>
          <p:cNvPr id="564" name="Google Shape;564;p35"/>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200"/>
              <a:buNone/>
            </a:pPr>
            <a:r>
              <a:rPr b="1" lang="en-IN" sz="2200">
                <a:latin typeface="Cambria"/>
                <a:ea typeface="Cambria"/>
                <a:cs typeface="Cambria"/>
                <a:sym typeface="Cambria"/>
              </a:rPr>
              <a:t>4. Database (Data Storage)</a:t>
            </a:r>
            <a:endParaRPr b="1" sz="2200">
              <a:latin typeface="Cambria"/>
              <a:ea typeface="Cambria"/>
              <a:cs typeface="Cambria"/>
              <a:sym typeface="Cambria"/>
            </a:endParaRPr>
          </a:p>
          <a:p>
            <a:pPr indent="-342900" lvl="0" marL="342900" rtl="0" algn="just">
              <a:spcBef>
                <a:spcPts val="360"/>
              </a:spcBef>
              <a:spcAft>
                <a:spcPts val="0"/>
              </a:spcAft>
              <a:buClr>
                <a:schemeClr val="dk1"/>
              </a:buClr>
              <a:buSzPts val="1800"/>
              <a:buChar char="•"/>
            </a:pPr>
            <a:r>
              <a:rPr b="1" lang="en-IN" sz="1800">
                <a:latin typeface="Cambria"/>
                <a:ea typeface="Cambria"/>
                <a:cs typeface="Cambria"/>
                <a:sym typeface="Cambria"/>
              </a:rPr>
              <a:t>Overview</a:t>
            </a:r>
            <a:r>
              <a:rPr lang="en-IN" sz="1800">
                <a:latin typeface="Cambria"/>
                <a:ea typeface="Cambria"/>
                <a:cs typeface="Cambria"/>
                <a:sym typeface="Cambria"/>
              </a:rPr>
              <a:t>:  The database stores all user interactions,  including input data,  diagnostic results, and treatment suggestions.It is designed with data privacy and security in mind,ensuring that sensitive health information is anonymized and securely stored.</a:t>
            </a:r>
            <a:endParaRPr sz="1800">
              <a:latin typeface="Cambria"/>
              <a:ea typeface="Cambria"/>
              <a:cs typeface="Cambria"/>
              <a:sym typeface="Cambria"/>
            </a:endParaRPr>
          </a:p>
          <a:p>
            <a:pPr indent="-228600" lvl="0" marL="342900" rtl="0" algn="just">
              <a:spcBef>
                <a:spcPts val="360"/>
              </a:spcBef>
              <a:spcAft>
                <a:spcPts val="0"/>
              </a:spcAft>
              <a:buClr>
                <a:schemeClr val="dk1"/>
              </a:buClr>
              <a:buSzPts val="1800"/>
              <a:buNone/>
            </a:pPr>
            <a:r>
              <a:t/>
            </a:r>
            <a:endParaRPr sz="1800">
              <a:latin typeface="Cambria"/>
              <a:ea typeface="Cambria"/>
              <a:cs typeface="Cambria"/>
              <a:sym typeface="Cambria"/>
            </a:endParaRPr>
          </a:p>
          <a:p>
            <a:pPr indent="-342900" lvl="0" marL="342900" rtl="0" algn="just">
              <a:spcBef>
                <a:spcPts val="360"/>
              </a:spcBef>
              <a:spcAft>
                <a:spcPts val="0"/>
              </a:spcAft>
              <a:buClr>
                <a:schemeClr val="dk1"/>
              </a:buClr>
              <a:buSzPts val="1800"/>
              <a:buChar char="•"/>
            </a:pPr>
            <a:r>
              <a:rPr b="1" lang="en-IN" sz="1800">
                <a:latin typeface="Cambria"/>
                <a:ea typeface="Cambria"/>
                <a:cs typeface="Cambria"/>
                <a:sym typeface="Cambria"/>
              </a:rPr>
              <a:t>Key Components:</a:t>
            </a:r>
            <a:endParaRPr b="1" sz="1800">
              <a:latin typeface="Cambria"/>
              <a:ea typeface="Cambria"/>
              <a:cs typeface="Cambria"/>
              <a:sym typeface="Cambria"/>
            </a:endParaRPr>
          </a:p>
          <a:p>
            <a:pPr indent="457200" lvl="0" marL="0" rtl="0" algn="just">
              <a:spcBef>
                <a:spcPts val="360"/>
              </a:spcBef>
              <a:spcAft>
                <a:spcPts val="0"/>
              </a:spcAft>
              <a:buClr>
                <a:schemeClr val="dk1"/>
              </a:buClr>
              <a:buSzPts val="1800"/>
              <a:buNone/>
            </a:pPr>
            <a:r>
              <a:rPr b="1" lang="en-IN" sz="1800">
                <a:latin typeface="Cambria"/>
                <a:ea typeface="Cambria"/>
                <a:cs typeface="Cambria"/>
                <a:sym typeface="Cambria"/>
              </a:rPr>
              <a:t>User Interaction Data</a:t>
            </a:r>
            <a:r>
              <a:rPr lang="en-IN" sz="1800">
                <a:latin typeface="Cambria"/>
                <a:ea typeface="Cambria"/>
                <a:cs typeface="Cambria"/>
                <a:sym typeface="Cambria"/>
              </a:rPr>
              <a:t>:  Stores anonymized  data about user  symptoms and  system responses.</a:t>
            </a:r>
            <a:endParaRPr sz="1800">
              <a:latin typeface="Cambria"/>
              <a:ea typeface="Cambria"/>
              <a:cs typeface="Cambria"/>
              <a:sym typeface="Cambria"/>
            </a:endParaRPr>
          </a:p>
          <a:p>
            <a:pPr indent="457200" lvl="0" marL="0" rtl="0" algn="just">
              <a:spcBef>
                <a:spcPts val="360"/>
              </a:spcBef>
              <a:spcAft>
                <a:spcPts val="0"/>
              </a:spcAft>
              <a:buClr>
                <a:schemeClr val="dk1"/>
              </a:buClr>
              <a:buSzPts val="1800"/>
              <a:buNone/>
            </a:pPr>
            <a:r>
              <a:rPr b="1" lang="en-IN" sz="1800">
                <a:latin typeface="Cambria"/>
                <a:ea typeface="Cambria"/>
                <a:cs typeface="Cambria"/>
                <a:sym typeface="Cambria"/>
              </a:rPr>
              <a:t>Diagnostic History</a:t>
            </a:r>
            <a:r>
              <a:rPr lang="en-IN" sz="1800">
                <a:latin typeface="Cambria"/>
                <a:ea typeface="Cambria"/>
                <a:cs typeface="Cambria"/>
                <a:sym typeface="Cambria"/>
              </a:rPr>
              <a:t>: Retains diagnostic results for follow-up purposes.</a:t>
            </a:r>
            <a:endParaRPr sz="1800">
              <a:latin typeface="Cambria"/>
              <a:ea typeface="Cambria"/>
              <a:cs typeface="Cambria"/>
              <a:sym typeface="Cambria"/>
            </a:endParaRPr>
          </a:p>
          <a:p>
            <a:pPr indent="457200" lvl="0" marL="0" rtl="0" algn="just">
              <a:spcBef>
                <a:spcPts val="360"/>
              </a:spcBef>
              <a:spcAft>
                <a:spcPts val="0"/>
              </a:spcAft>
              <a:buClr>
                <a:schemeClr val="dk1"/>
              </a:buClr>
              <a:buSzPts val="1800"/>
              <a:buNone/>
            </a:pPr>
            <a:r>
              <a:rPr b="1" lang="en-IN" sz="1800">
                <a:latin typeface="Cambria"/>
                <a:ea typeface="Cambria"/>
                <a:cs typeface="Cambria"/>
                <a:sym typeface="Cambria"/>
              </a:rPr>
              <a:t>Encrypted Storage</a:t>
            </a:r>
            <a:r>
              <a:rPr lang="en-IN" sz="1800">
                <a:latin typeface="Cambria"/>
                <a:ea typeface="Cambria"/>
                <a:cs typeface="Cambria"/>
                <a:sym typeface="Cambria"/>
              </a:rPr>
              <a:t>: Ensures that all data is encrypted both at rest and in transit to comply with</a:t>
            </a:r>
            <a:endParaRPr sz="1800">
              <a:latin typeface="Cambria"/>
              <a:ea typeface="Cambria"/>
              <a:cs typeface="Cambria"/>
              <a:sym typeface="Cambria"/>
            </a:endParaRPr>
          </a:p>
          <a:p>
            <a:pPr indent="457200" lvl="0" marL="0" rtl="0" algn="just">
              <a:spcBef>
                <a:spcPts val="360"/>
              </a:spcBef>
              <a:spcAft>
                <a:spcPts val="0"/>
              </a:spcAft>
              <a:buClr>
                <a:schemeClr val="dk1"/>
              </a:buClr>
              <a:buSzPts val="1800"/>
              <a:buNone/>
            </a:pPr>
            <a:r>
              <a:rPr lang="en-IN" sz="1800">
                <a:latin typeface="Cambria"/>
                <a:ea typeface="Cambria"/>
                <a:cs typeface="Cambria"/>
                <a:sym typeface="Cambria"/>
              </a:rPr>
              <a:t> GDPR and other privacy regulations.</a:t>
            </a:r>
            <a:endParaRPr sz="1800">
              <a:latin typeface="Cambria"/>
              <a:ea typeface="Cambria"/>
              <a:cs typeface="Cambria"/>
              <a:sym typeface="Cambria"/>
            </a:endParaRPr>
          </a:p>
          <a:p>
            <a:pPr indent="457200" lvl="0" marL="0" rtl="0" algn="just">
              <a:spcBef>
                <a:spcPts val="360"/>
              </a:spcBef>
              <a:spcAft>
                <a:spcPts val="0"/>
              </a:spcAft>
              <a:buClr>
                <a:schemeClr val="dk1"/>
              </a:buClr>
              <a:buSzPts val="1800"/>
              <a:buNone/>
            </a:pPr>
            <a:r>
              <a:t/>
            </a:r>
            <a:endParaRPr sz="1800">
              <a:latin typeface="Cambria"/>
              <a:ea typeface="Cambria"/>
              <a:cs typeface="Cambria"/>
              <a:sym typeface="Cambria"/>
            </a:endParaRPr>
          </a:p>
          <a:p>
            <a:pPr indent="-342900" lvl="0" marL="342900" rtl="0" algn="just">
              <a:spcBef>
                <a:spcPts val="360"/>
              </a:spcBef>
              <a:spcAft>
                <a:spcPts val="0"/>
              </a:spcAft>
              <a:buClr>
                <a:schemeClr val="dk1"/>
              </a:buClr>
              <a:buSzPts val="1800"/>
              <a:buChar char="•"/>
            </a:pPr>
            <a:r>
              <a:rPr b="1" lang="en-IN" sz="1800">
                <a:latin typeface="Cambria"/>
                <a:ea typeface="Cambria"/>
                <a:cs typeface="Cambria"/>
                <a:sym typeface="Cambria"/>
              </a:rPr>
              <a:t>Technology: </a:t>
            </a:r>
            <a:r>
              <a:rPr lang="en-IN" sz="1800">
                <a:latin typeface="Cambria"/>
                <a:ea typeface="Cambria"/>
                <a:cs typeface="Cambria"/>
                <a:sym typeface="Cambria"/>
              </a:rPr>
              <a:t>MySQL or MongoDB (for scalability)</a:t>
            </a:r>
            <a:endParaRPr sz="1800">
              <a:latin typeface="Cambria"/>
              <a:ea typeface="Cambria"/>
              <a:cs typeface="Cambria"/>
              <a:sym typeface="Cambr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36"/>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75E"/>
              </a:buClr>
              <a:buSzPts val="2800"/>
              <a:buFont typeface="Cambria"/>
              <a:buNone/>
            </a:pPr>
            <a:r>
              <a:rPr lang="en-IN">
                <a:solidFill>
                  <a:srgbClr val="17375E"/>
                </a:solidFill>
                <a:latin typeface="Cambria"/>
                <a:ea typeface="Cambria"/>
                <a:cs typeface="Cambria"/>
                <a:sym typeface="Cambria"/>
              </a:rPr>
              <a:t>Architecture</a:t>
            </a:r>
            <a:endParaRPr>
              <a:solidFill>
                <a:srgbClr val="17375E"/>
              </a:solidFill>
              <a:latin typeface="Cambria"/>
              <a:ea typeface="Cambria"/>
              <a:cs typeface="Cambria"/>
              <a:sym typeface="Cambria"/>
            </a:endParaRPr>
          </a:p>
        </p:txBody>
      </p:sp>
      <p:sp>
        <p:nvSpPr>
          <p:cNvPr id="570" name="Google Shape;570;p36"/>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200"/>
              <a:buNone/>
            </a:pPr>
            <a:r>
              <a:rPr b="1" lang="en-IN" sz="2200">
                <a:latin typeface="Cambria"/>
                <a:ea typeface="Cambria"/>
                <a:cs typeface="Cambria"/>
                <a:sym typeface="Cambria"/>
              </a:rPr>
              <a:t>5. Telemedicine Integration Module </a:t>
            </a:r>
            <a:endParaRPr b="1" sz="2200">
              <a:latin typeface="Cambria"/>
              <a:ea typeface="Cambria"/>
              <a:cs typeface="Cambria"/>
              <a:sym typeface="Cambria"/>
            </a:endParaRPr>
          </a:p>
          <a:p>
            <a:pPr indent="-342900" lvl="0" marL="342900" rtl="0" algn="just">
              <a:spcBef>
                <a:spcPts val="360"/>
              </a:spcBef>
              <a:spcAft>
                <a:spcPts val="0"/>
              </a:spcAft>
              <a:buClr>
                <a:schemeClr val="dk1"/>
              </a:buClr>
              <a:buSzPts val="1800"/>
              <a:buChar char="•"/>
            </a:pPr>
            <a:r>
              <a:rPr b="1" lang="en-IN" sz="1800">
                <a:latin typeface="Cambria"/>
                <a:ea typeface="Cambria"/>
                <a:cs typeface="Cambria"/>
                <a:sym typeface="Cambria"/>
              </a:rPr>
              <a:t>Overview:</a:t>
            </a:r>
            <a:r>
              <a:rPr lang="en-IN" sz="1800">
                <a:latin typeface="Cambria"/>
                <a:ea typeface="Cambria"/>
                <a:cs typeface="Cambria"/>
                <a:sym typeface="Cambria"/>
              </a:rPr>
              <a:t>  In future phases,  the system can integrate with telemedicine services,  allowing users to schedule consultations with healthcare providers or share their diagnostic results for further review.</a:t>
            </a:r>
            <a:endParaRPr sz="1800">
              <a:latin typeface="Cambria"/>
              <a:ea typeface="Cambria"/>
              <a:cs typeface="Cambria"/>
              <a:sym typeface="Cambria"/>
            </a:endParaRPr>
          </a:p>
          <a:p>
            <a:pPr indent="-228600" lvl="0" marL="342900" rtl="0" algn="just">
              <a:spcBef>
                <a:spcPts val="360"/>
              </a:spcBef>
              <a:spcAft>
                <a:spcPts val="0"/>
              </a:spcAft>
              <a:buClr>
                <a:schemeClr val="dk1"/>
              </a:buClr>
              <a:buSzPts val="1800"/>
              <a:buNone/>
            </a:pPr>
            <a:r>
              <a:t/>
            </a:r>
            <a:endParaRPr sz="1800">
              <a:latin typeface="Cambria"/>
              <a:ea typeface="Cambria"/>
              <a:cs typeface="Cambria"/>
              <a:sym typeface="Cambria"/>
            </a:endParaRPr>
          </a:p>
          <a:p>
            <a:pPr indent="-342900" lvl="0" marL="342900" rtl="0" algn="just">
              <a:spcBef>
                <a:spcPts val="360"/>
              </a:spcBef>
              <a:spcAft>
                <a:spcPts val="0"/>
              </a:spcAft>
              <a:buClr>
                <a:schemeClr val="dk1"/>
              </a:buClr>
              <a:buSzPts val="1800"/>
              <a:buChar char="•"/>
            </a:pPr>
            <a:r>
              <a:rPr b="1" lang="en-IN" sz="1800">
                <a:latin typeface="Cambria"/>
                <a:ea typeface="Cambria"/>
                <a:cs typeface="Cambria"/>
                <a:sym typeface="Cambria"/>
              </a:rPr>
              <a:t>Key Components:</a:t>
            </a:r>
            <a:endParaRPr b="1" sz="1800">
              <a:latin typeface="Cambria"/>
              <a:ea typeface="Cambria"/>
              <a:cs typeface="Cambria"/>
              <a:sym typeface="Cambria"/>
            </a:endParaRPr>
          </a:p>
          <a:p>
            <a:pPr indent="457200" lvl="0" marL="0" rtl="0" algn="just">
              <a:spcBef>
                <a:spcPts val="360"/>
              </a:spcBef>
              <a:spcAft>
                <a:spcPts val="0"/>
              </a:spcAft>
              <a:buClr>
                <a:schemeClr val="dk1"/>
              </a:buClr>
              <a:buSzPts val="1800"/>
              <a:buNone/>
            </a:pPr>
            <a:r>
              <a:rPr b="1" lang="en-IN" sz="1800">
                <a:latin typeface="Cambria"/>
                <a:ea typeface="Cambria"/>
                <a:cs typeface="Cambria"/>
                <a:sym typeface="Cambria"/>
              </a:rPr>
              <a:t>API Integration</a:t>
            </a:r>
            <a:r>
              <a:rPr lang="en-IN" sz="1800">
                <a:latin typeface="Cambria"/>
                <a:ea typeface="Cambria"/>
                <a:cs typeface="Cambria"/>
                <a:sym typeface="Cambria"/>
              </a:rPr>
              <a:t>:  Connects the platform to telemedicine services, enabling appointment scheduling  </a:t>
            </a:r>
            <a:endParaRPr sz="1800">
              <a:latin typeface="Cambria"/>
              <a:ea typeface="Cambria"/>
              <a:cs typeface="Cambria"/>
              <a:sym typeface="Cambria"/>
            </a:endParaRPr>
          </a:p>
          <a:p>
            <a:pPr indent="457200" lvl="0" marL="0" rtl="0" algn="just">
              <a:spcBef>
                <a:spcPts val="360"/>
              </a:spcBef>
              <a:spcAft>
                <a:spcPts val="0"/>
              </a:spcAft>
              <a:buClr>
                <a:schemeClr val="dk1"/>
              </a:buClr>
              <a:buSzPts val="1800"/>
              <a:buNone/>
            </a:pPr>
            <a:r>
              <a:rPr lang="en-IN" sz="1800">
                <a:latin typeface="Cambria"/>
                <a:ea typeface="Cambria"/>
                <a:cs typeface="Cambria"/>
                <a:sym typeface="Cambria"/>
              </a:rPr>
              <a:t>or live video consultations.</a:t>
            </a:r>
            <a:endParaRPr sz="1800">
              <a:latin typeface="Cambria"/>
              <a:ea typeface="Cambria"/>
              <a:cs typeface="Cambria"/>
              <a:sym typeface="Cambria"/>
            </a:endParaRPr>
          </a:p>
          <a:p>
            <a:pPr indent="457200" lvl="0" marL="0" rtl="0" algn="just">
              <a:spcBef>
                <a:spcPts val="360"/>
              </a:spcBef>
              <a:spcAft>
                <a:spcPts val="0"/>
              </a:spcAft>
              <a:buClr>
                <a:schemeClr val="dk1"/>
              </a:buClr>
              <a:buSzPts val="1800"/>
              <a:buNone/>
            </a:pPr>
            <a:r>
              <a:rPr b="1" lang="en-IN" sz="1800">
                <a:latin typeface="Cambria"/>
                <a:ea typeface="Cambria"/>
                <a:cs typeface="Cambria"/>
                <a:sym typeface="Cambria"/>
              </a:rPr>
              <a:t>Provider Portal</a:t>
            </a:r>
            <a:r>
              <a:rPr lang="en-IN" sz="1800">
                <a:latin typeface="Cambria"/>
                <a:ea typeface="Cambria"/>
                <a:cs typeface="Cambria"/>
                <a:sym typeface="Cambria"/>
              </a:rPr>
              <a:t>:Allows healthcare professionals to view the diagnostic results and provide medical</a:t>
            </a:r>
            <a:endParaRPr sz="1800">
              <a:latin typeface="Cambria"/>
              <a:ea typeface="Cambria"/>
              <a:cs typeface="Cambria"/>
              <a:sym typeface="Cambria"/>
            </a:endParaRPr>
          </a:p>
          <a:p>
            <a:pPr indent="457200" lvl="0" marL="0" rtl="0" algn="just">
              <a:spcBef>
                <a:spcPts val="360"/>
              </a:spcBef>
              <a:spcAft>
                <a:spcPts val="0"/>
              </a:spcAft>
              <a:buClr>
                <a:schemeClr val="dk1"/>
              </a:buClr>
              <a:buSzPts val="1800"/>
              <a:buNone/>
            </a:pPr>
            <a:r>
              <a:rPr lang="en-IN" sz="1800">
                <a:latin typeface="Cambria"/>
                <a:ea typeface="Cambria"/>
                <a:cs typeface="Cambria"/>
                <a:sym typeface="Cambria"/>
              </a:rPr>
              <a:t>consultations remotely.</a:t>
            </a:r>
            <a:endParaRPr sz="1800">
              <a:latin typeface="Cambria"/>
              <a:ea typeface="Cambria"/>
              <a:cs typeface="Cambria"/>
              <a:sym typeface="Cambria"/>
            </a:endParaRPr>
          </a:p>
          <a:p>
            <a:pPr indent="457200" lvl="0" marL="0" rtl="0" algn="just">
              <a:spcBef>
                <a:spcPts val="360"/>
              </a:spcBef>
              <a:spcAft>
                <a:spcPts val="0"/>
              </a:spcAft>
              <a:buClr>
                <a:schemeClr val="dk1"/>
              </a:buClr>
              <a:buSzPts val="1800"/>
              <a:buNone/>
            </a:pPr>
            <a:r>
              <a:rPr lang="en-IN" sz="1800">
                <a:latin typeface="Cambria"/>
                <a:ea typeface="Cambria"/>
                <a:cs typeface="Cambria"/>
                <a:sym typeface="Cambria"/>
              </a:rPr>
              <a:t> 	</a:t>
            </a:r>
            <a:endParaRPr sz="1800">
              <a:latin typeface="Cambria"/>
              <a:ea typeface="Cambria"/>
              <a:cs typeface="Cambria"/>
              <a:sym typeface="Cambria"/>
            </a:endParaRPr>
          </a:p>
          <a:p>
            <a:pPr indent="-342900" lvl="0" marL="342900" rtl="0" algn="just">
              <a:spcBef>
                <a:spcPts val="360"/>
              </a:spcBef>
              <a:spcAft>
                <a:spcPts val="0"/>
              </a:spcAft>
              <a:buClr>
                <a:schemeClr val="dk1"/>
              </a:buClr>
              <a:buSzPts val="1800"/>
              <a:buChar char="•"/>
            </a:pPr>
            <a:r>
              <a:rPr b="1" lang="en-IN" sz="1800">
                <a:latin typeface="Cambria"/>
                <a:ea typeface="Cambria"/>
                <a:cs typeface="Cambria"/>
                <a:sym typeface="Cambria"/>
              </a:rPr>
              <a:t>Technology:</a:t>
            </a:r>
            <a:r>
              <a:rPr lang="en-IN" sz="1800">
                <a:latin typeface="Cambria"/>
                <a:ea typeface="Cambria"/>
                <a:cs typeface="Cambria"/>
                <a:sym typeface="Cambria"/>
              </a:rPr>
              <a:t> REST APIs, Telemedicine Platforms</a:t>
            </a:r>
            <a:endParaRPr sz="1800">
              <a:latin typeface="Cambria"/>
              <a:ea typeface="Cambria"/>
              <a:cs typeface="Cambria"/>
              <a:sym typeface="Cambr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37"/>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75E"/>
              </a:buClr>
              <a:buSzPts val="2800"/>
              <a:buFont typeface="Cambria"/>
              <a:buNone/>
            </a:pPr>
            <a:r>
              <a:rPr lang="en-IN">
                <a:solidFill>
                  <a:srgbClr val="17375E"/>
                </a:solidFill>
                <a:latin typeface="Cambria"/>
                <a:ea typeface="Cambria"/>
                <a:cs typeface="Cambria"/>
                <a:sym typeface="Cambria"/>
              </a:rPr>
              <a:t>Architecture</a:t>
            </a:r>
            <a:endParaRPr>
              <a:solidFill>
                <a:srgbClr val="17375E"/>
              </a:solidFill>
              <a:latin typeface="Cambria"/>
              <a:ea typeface="Cambria"/>
              <a:cs typeface="Cambria"/>
              <a:sym typeface="Cambria"/>
            </a:endParaRPr>
          </a:p>
        </p:txBody>
      </p:sp>
      <p:sp>
        <p:nvSpPr>
          <p:cNvPr id="576" name="Google Shape;576;p37"/>
          <p:cNvSpPr txBox="1"/>
          <p:nvPr>
            <p:ph idx="1" type="body"/>
          </p:nvPr>
        </p:nvSpPr>
        <p:spPr>
          <a:xfrm>
            <a:off x="609600" y="1061723"/>
            <a:ext cx="5384700" cy="452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200"/>
              <a:buNone/>
            </a:pPr>
            <a:r>
              <a:rPr b="1" lang="en-IN" sz="2200">
                <a:latin typeface="Cambria"/>
                <a:ea typeface="Cambria"/>
                <a:cs typeface="Cambria"/>
                <a:sym typeface="Cambria"/>
              </a:rPr>
              <a:t>Block Diagram</a:t>
            </a:r>
            <a:endParaRPr b="1" sz="2200">
              <a:latin typeface="Cambria"/>
              <a:ea typeface="Cambria"/>
              <a:cs typeface="Cambria"/>
              <a:sym typeface="Cambria"/>
            </a:endParaRPr>
          </a:p>
          <a:p>
            <a:pPr indent="-228600" lvl="0" marL="342900" rtl="0" algn="l">
              <a:spcBef>
                <a:spcPts val="360"/>
              </a:spcBef>
              <a:spcAft>
                <a:spcPts val="0"/>
              </a:spcAft>
              <a:buClr>
                <a:schemeClr val="dk1"/>
              </a:buClr>
              <a:buSzPts val="1800"/>
              <a:buNone/>
            </a:pPr>
            <a:r>
              <a:t/>
            </a:r>
            <a:endParaRPr sz="1800">
              <a:latin typeface="Cambria"/>
              <a:ea typeface="Cambria"/>
              <a:cs typeface="Cambria"/>
              <a:sym typeface="Cambr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38"/>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Hardware components</a:t>
            </a:r>
            <a:endParaRPr>
              <a:latin typeface="Cambria"/>
              <a:ea typeface="Cambria"/>
              <a:cs typeface="Cambria"/>
              <a:sym typeface="Cambria"/>
            </a:endParaRPr>
          </a:p>
        </p:txBody>
      </p:sp>
      <p:sp>
        <p:nvSpPr>
          <p:cNvPr id="582" name="Google Shape;582;p38"/>
          <p:cNvSpPr txBox="1"/>
          <p:nvPr>
            <p:ph idx="1" type="body"/>
          </p:nvPr>
        </p:nvSpPr>
        <p:spPr>
          <a:xfrm>
            <a:off x="812800" y="852170"/>
            <a:ext cx="10668000" cy="5184900"/>
          </a:xfrm>
          <a:prstGeom prst="rect">
            <a:avLst/>
          </a:prstGeom>
          <a:noFill/>
          <a:ln>
            <a:noFill/>
          </a:ln>
        </p:spPr>
        <p:txBody>
          <a:bodyPr anchorCtr="0" anchor="t" bIns="45700" lIns="91425" spcFirstLastPara="1" rIns="91425" wrap="square" tIns="45700">
            <a:noAutofit/>
          </a:bodyPr>
          <a:lstStyle/>
          <a:p>
            <a:pPr indent="-190500" lvl="0" marL="342900" rtl="0" algn="just">
              <a:lnSpc>
                <a:spcPct val="200000"/>
              </a:lnSpc>
              <a:spcBef>
                <a:spcPts val="0"/>
              </a:spcBef>
              <a:spcAft>
                <a:spcPts val="0"/>
              </a:spcAft>
              <a:buClr>
                <a:schemeClr val="dk1"/>
              </a:buClr>
              <a:buSzPts val="2000"/>
              <a:buNone/>
            </a:pPr>
            <a:r>
              <a:rPr b="1" lang="en-IN" sz="2000">
                <a:latin typeface="Cambria"/>
                <a:ea typeface="Cambria"/>
                <a:cs typeface="Cambria"/>
                <a:sym typeface="Cambria"/>
              </a:rPr>
              <a:t>1. Development Machine</a:t>
            </a:r>
            <a:endParaRPr b="1" sz="2000">
              <a:latin typeface="Cambria"/>
              <a:ea typeface="Cambria"/>
              <a:cs typeface="Cambria"/>
              <a:sym typeface="Cambria"/>
            </a:endParaRPr>
          </a:p>
          <a:p>
            <a:pPr indent="-285750" lvl="0" marL="438150" rtl="0" algn="just">
              <a:lnSpc>
                <a:spcPct val="110000"/>
              </a:lnSpc>
              <a:spcBef>
                <a:spcPts val="0"/>
              </a:spcBef>
              <a:spcAft>
                <a:spcPts val="0"/>
              </a:spcAft>
              <a:buClr>
                <a:schemeClr val="dk1"/>
              </a:buClr>
              <a:buSzPts val="2000"/>
              <a:buChar char="•"/>
            </a:pPr>
            <a:r>
              <a:rPr lang="en-IN" sz="2000">
                <a:latin typeface="Cambria"/>
                <a:ea typeface="Cambria"/>
                <a:cs typeface="Cambria"/>
                <a:sym typeface="Cambria"/>
              </a:rPr>
              <a:t>Processor: A modern multi-core processor (Intel i3 or above, AMD Ryzen 3 or above) to efficiently run code, train AI models, and handle multitasking.</a:t>
            </a:r>
            <a:endParaRPr sz="2000">
              <a:latin typeface="Cambria"/>
              <a:ea typeface="Cambria"/>
              <a:cs typeface="Cambria"/>
              <a:sym typeface="Cambria"/>
            </a:endParaRPr>
          </a:p>
          <a:p>
            <a:pPr indent="-285750" lvl="0" marL="438150" rtl="0" algn="just">
              <a:lnSpc>
                <a:spcPct val="110000"/>
              </a:lnSpc>
              <a:spcBef>
                <a:spcPts val="0"/>
              </a:spcBef>
              <a:spcAft>
                <a:spcPts val="0"/>
              </a:spcAft>
              <a:buClr>
                <a:schemeClr val="dk1"/>
              </a:buClr>
              <a:buSzPts val="2000"/>
              <a:buChar char="•"/>
            </a:pPr>
            <a:r>
              <a:rPr lang="en-IN" sz="2000">
                <a:latin typeface="Cambria"/>
                <a:ea typeface="Cambria"/>
                <a:cs typeface="Cambria"/>
                <a:sym typeface="Cambria"/>
              </a:rPr>
              <a:t>RAM: At least 4 GB (preferably 8 GB or higher) for running development tools and AI libraries that can be resource-intensive.</a:t>
            </a:r>
            <a:endParaRPr sz="2000">
              <a:latin typeface="Cambria"/>
              <a:ea typeface="Cambria"/>
              <a:cs typeface="Cambria"/>
              <a:sym typeface="Cambria"/>
            </a:endParaRPr>
          </a:p>
          <a:p>
            <a:pPr indent="0" lvl="0" marL="152400" rtl="0" algn="just">
              <a:lnSpc>
                <a:spcPct val="200000"/>
              </a:lnSpc>
              <a:spcBef>
                <a:spcPts val="0"/>
              </a:spcBef>
              <a:spcAft>
                <a:spcPts val="0"/>
              </a:spcAft>
              <a:buClr>
                <a:schemeClr val="dk1"/>
              </a:buClr>
              <a:buSzPts val="2000"/>
              <a:buNone/>
            </a:pPr>
            <a:r>
              <a:rPr b="1" lang="en-IN" sz="2000">
                <a:latin typeface="Cambria"/>
                <a:ea typeface="Cambria"/>
                <a:cs typeface="Cambria"/>
                <a:sym typeface="Cambria"/>
              </a:rPr>
              <a:t>2. Storage:</a:t>
            </a:r>
            <a:endParaRPr b="1" sz="2000">
              <a:latin typeface="Cambria"/>
              <a:ea typeface="Cambria"/>
              <a:cs typeface="Cambria"/>
              <a:sym typeface="Cambria"/>
            </a:endParaRPr>
          </a:p>
          <a:p>
            <a:pPr indent="-285750" lvl="0" marL="438150" rtl="0" algn="just">
              <a:lnSpc>
                <a:spcPct val="130000"/>
              </a:lnSpc>
              <a:spcBef>
                <a:spcPts val="0"/>
              </a:spcBef>
              <a:spcAft>
                <a:spcPts val="0"/>
              </a:spcAft>
              <a:buClr>
                <a:schemeClr val="dk1"/>
              </a:buClr>
              <a:buSzPts val="2000"/>
              <a:buChar char="•"/>
            </a:pPr>
            <a:r>
              <a:rPr lang="en-IN" sz="2000">
                <a:latin typeface="Cambria"/>
                <a:ea typeface="Cambria"/>
                <a:cs typeface="Cambria"/>
                <a:sym typeface="Cambria"/>
              </a:rPr>
              <a:t>SSD with at least 50 GB free space for faster performance (to store project files, libraries, etc.).</a:t>
            </a:r>
            <a:endParaRPr sz="2000">
              <a:latin typeface="Cambria"/>
              <a:ea typeface="Cambria"/>
              <a:cs typeface="Cambria"/>
              <a:sym typeface="Cambria"/>
            </a:endParaRPr>
          </a:p>
          <a:p>
            <a:pPr indent="-285750" lvl="0" marL="438150" rtl="0" algn="just">
              <a:lnSpc>
                <a:spcPct val="130000"/>
              </a:lnSpc>
              <a:spcBef>
                <a:spcPts val="0"/>
              </a:spcBef>
              <a:spcAft>
                <a:spcPts val="0"/>
              </a:spcAft>
              <a:buClr>
                <a:schemeClr val="dk1"/>
              </a:buClr>
              <a:buSzPts val="2000"/>
              <a:buChar char="•"/>
            </a:pPr>
            <a:r>
              <a:rPr lang="en-IN" sz="2000">
                <a:latin typeface="Cambria"/>
                <a:ea typeface="Cambria"/>
                <a:cs typeface="Cambria"/>
                <a:sym typeface="Cambria"/>
              </a:rPr>
              <a:t>Additional storage for large datasets used to train AI models.</a:t>
            </a:r>
            <a:endParaRPr sz="2000">
              <a:latin typeface="Cambria"/>
              <a:ea typeface="Cambria"/>
              <a:cs typeface="Cambria"/>
              <a:sym typeface="Cambria"/>
            </a:endParaRPr>
          </a:p>
          <a:p>
            <a:pPr indent="0" lvl="0" marL="152400" rtl="0" algn="just">
              <a:lnSpc>
                <a:spcPct val="190000"/>
              </a:lnSpc>
              <a:spcBef>
                <a:spcPts val="0"/>
              </a:spcBef>
              <a:spcAft>
                <a:spcPts val="0"/>
              </a:spcAft>
              <a:buClr>
                <a:schemeClr val="dk1"/>
              </a:buClr>
              <a:buSzPts val="2000"/>
              <a:buNone/>
            </a:pPr>
            <a:r>
              <a:rPr b="1" lang="en-IN" sz="2000">
                <a:latin typeface="Cambria"/>
                <a:ea typeface="Cambria"/>
                <a:cs typeface="Cambria"/>
                <a:sym typeface="Cambria"/>
              </a:rPr>
              <a:t>3.</a:t>
            </a:r>
            <a:r>
              <a:rPr lang="en-IN" sz="2000">
                <a:latin typeface="Cambria"/>
                <a:ea typeface="Cambria"/>
                <a:cs typeface="Cambria"/>
                <a:sym typeface="Cambria"/>
              </a:rPr>
              <a:t> </a:t>
            </a:r>
            <a:r>
              <a:rPr b="1" lang="en-IN" sz="2000">
                <a:latin typeface="Cambria"/>
                <a:ea typeface="Cambria"/>
                <a:cs typeface="Cambria"/>
                <a:sym typeface="Cambria"/>
              </a:rPr>
              <a:t>GPU</a:t>
            </a:r>
            <a:r>
              <a:rPr lang="en-IN" sz="2000">
                <a:latin typeface="Cambria"/>
                <a:ea typeface="Cambria"/>
                <a:cs typeface="Cambria"/>
                <a:sym typeface="Cambria"/>
              </a:rPr>
              <a:t> (Optional but recommended for AI):</a:t>
            </a:r>
            <a:endParaRPr sz="2000">
              <a:latin typeface="Cambria"/>
              <a:ea typeface="Cambria"/>
              <a:cs typeface="Cambria"/>
              <a:sym typeface="Cambria"/>
            </a:endParaRPr>
          </a:p>
          <a:p>
            <a:pPr indent="-342900" lvl="0" marL="495300" rtl="0" algn="just">
              <a:lnSpc>
                <a:spcPct val="120000"/>
              </a:lnSpc>
              <a:spcBef>
                <a:spcPts val="0"/>
              </a:spcBef>
              <a:spcAft>
                <a:spcPts val="0"/>
              </a:spcAft>
              <a:buClr>
                <a:schemeClr val="dk1"/>
              </a:buClr>
              <a:buSzPts val="2000"/>
              <a:buChar char="•"/>
            </a:pPr>
            <a:r>
              <a:rPr lang="en-IN" sz="2000">
                <a:latin typeface="Cambria"/>
                <a:ea typeface="Cambria"/>
                <a:cs typeface="Cambria"/>
                <a:sym typeface="Cambria"/>
              </a:rPr>
              <a:t>NVIDIA GPU with CUDA support for faster AI model training (e.g., GTX 1660 or above).</a:t>
            </a:r>
            <a:endParaRPr sz="2000">
              <a:latin typeface="Cambria"/>
              <a:ea typeface="Cambria"/>
              <a:cs typeface="Cambria"/>
              <a:sym typeface="Cambria"/>
            </a:endParaRPr>
          </a:p>
          <a:p>
            <a:pPr indent="0" lvl="0" marL="152400" rtl="0" algn="just">
              <a:lnSpc>
                <a:spcPct val="160000"/>
              </a:lnSpc>
              <a:spcBef>
                <a:spcPts val="0"/>
              </a:spcBef>
              <a:spcAft>
                <a:spcPts val="0"/>
              </a:spcAft>
              <a:buClr>
                <a:schemeClr val="dk1"/>
              </a:buClr>
              <a:buSzPts val="2000"/>
              <a:buNone/>
            </a:pPr>
            <a:r>
              <a:t/>
            </a:r>
            <a:endParaRPr sz="2000">
              <a:latin typeface="Cambria"/>
              <a:ea typeface="Cambria"/>
              <a:cs typeface="Cambria"/>
              <a:sym typeface="Cambr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39"/>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Hardware components</a:t>
            </a:r>
            <a:endParaRPr>
              <a:latin typeface="Cambria"/>
              <a:ea typeface="Cambria"/>
              <a:cs typeface="Cambria"/>
              <a:sym typeface="Cambria"/>
            </a:endParaRPr>
          </a:p>
        </p:txBody>
      </p:sp>
      <p:sp>
        <p:nvSpPr>
          <p:cNvPr id="588" name="Google Shape;588;p39"/>
          <p:cNvSpPr txBox="1"/>
          <p:nvPr>
            <p:ph idx="1" type="body"/>
          </p:nvPr>
        </p:nvSpPr>
        <p:spPr>
          <a:xfrm>
            <a:off x="812800" y="849631"/>
            <a:ext cx="10668000" cy="4953000"/>
          </a:xfrm>
          <a:prstGeom prst="rect">
            <a:avLst/>
          </a:prstGeom>
          <a:noFill/>
          <a:ln>
            <a:noFill/>
          </a:ln>
        </p:spPr>
        <p:txBody>
          <a:bodyPr anchorCtr="0" anchor="t" bIns="45700" lIns="91425" spcFirstLastPara="1" rIns="91425" wrap="square" tIns="45700">
            <a:normAutofit/>
          </a:bodyPr>
          <a:lstStyle/>
          <a:p>
            <a:pPr indent="0" lvl="0" marL="152400" rtl="0" algn="just">
              <a:lnSpc>
                <a:spcPct val="200000"/>
              </a:lnSpc>
              <a:spcBef>
                <a:spcPts val="0"/>
              </a:spcBef>
              <a:spcAft>
                <a:spcPts val="0"/>
              </a:spcAft>
              <a:buClr>
                <a:schemeClr val="dk1"/>
              </a:buClr>
              <a:buSzPts val="2000"/>
              <a:buNone/>
            </a:pPr>
            <a:r>
              <a:rPr b="1" lang="en-IN" sz="2000">
                <a:latin typeface="Cambria"/>
                <a:ea typeface="Cambria"/>
                <a:cs typeface="Cambria"/>
                <a:sym typeface="Cambria"/>
              </a:rPr>
              <a:t>4. Internet Connection:</a:t>
            </a:r>
            <a:endParaRPr b="1" sz="2000">
              <a:latin typeface="Cambria"/>
              <a:ea typeface="Cambria"/>
              <a:cs typeface="Cambria"/>
              <a:sym typeface="Cambria"/>
            </a:endParaRPr>
          </a:p>
          <a:p>
            <a:pPr indent="-342900" lvl="0" marL="495300" rtl="0" algn="just">
              <a:lnSpc>
                <a:spcPct val="110000"/>
              </a:lnSpc>
              <a:spcBef>
                <a:spcPts val="0"/>
              </a:spcBef>
              <a:spcAft>
                <a:spcPts val="0"/>
              </a:spcAft>
              <a:buClr>
                <a:schemeClr val="dk1"/>
              </a:buClr>
              <a:buSzPts val="2000"/>
              <a:buChar char="•"/>
            </a:pPr>
            <a:r>
              <a:rPr lang="en-IN" sz="2000">
                <a:latin typeface="Cambria"/>
                <a:ea typeface="Cambria"/>
                <a:cs typeface="Cambria"/>
                <a:sym typeface="Cambria"/>
              </a:rPr>
              <a:t> Stable high-speed internet for accessing cloud-based tools, dependencies, and hosting environments.</a:t>
            </a:r>
            <a:endParaRPr sz="2000">
              <a:latin typeface="Cambria"/>
              <a:ea typeface="Cambria"/>
              <a:cs typeface="Cambria"/>
              <a:sym typeface="Cambria"/>
            </a:endParaRPr>
          </a:p>
          <a:p>
            <a:pPr indent="0" lvl="0" marL="152400" rtl="0" algn="just">
              <a:lnSpc>
                <a:spcPct val="200000"/>
              </a:lnSpc>
              <a:spcBef>
                <a:spcPts val="0"/>
              </a:spcBef>
              <a:spcAft>
                <a:spcPts val="0"/>
              </a:spcAft>
              <a:buClr>
                <a:schemeClr val="dk1"/>
              </a:buClr>
              <a:buSzPts val="2000"/>
              <a:buNone/>
            </a:pPr>
            <a:r>
              <a:rPr b="1" lang="en-IN" sz="2000">
                <a:latin typeface="Cambria"/>
                <a:ea typeface="Cambria"/>
                <a:cs typeface="Cambria"/>
                <a:sym typeface="Cambria"/>
              </a:rPr>
              <a:t>5. Development Tools: </a:t>
            </a:r>
            <a:endParaRPr b="1" sz="2000">
              <a:latin typeface="Cambria"/>
              <a:ea typeface="Cambria"/>
              <a:cs typeface="Cambria"/>
              <a:sym typeface="Cambria"/>
            </a:endParaRPr>
          </a:p>
          <a:p>
            <a:pPr indent="-285750" lvl="0" marL="438150" rtl="0" algn="just">
              <a:lnSpc>
                <a:spcPct val="100000"/>
              </a:lnSpc>
              <a:spcBef>
                <a:spcPts val="0"/>
              </a:spcBef>
              <a:spcAft>
                <a:spcPts val="0"/>
              </a:spcAft>
              <a:buClr>
                <a:schemeClr val="dk1"/>
              </a:buClr>
              <a:buSzPts val="2000"/>
              <a:buChar char="•"/>
            </a:pPr>
            <a:r>
              <a:rPr lang="en-IN" sz="2000">
                <a:latin typeface="Cambria"/>
                <a:ea typeface="Cambria"/>
                <a:cs typeface="Cambria"/>
                <a:sym typeface="Cambria"/>
              </a:rPr>
              <a:t>A computer capable of running IDEs and environments like PyCharm or VS Code.</a:t>
            </a:r>
            <a:endParaRPr sz="2000">
              <a:latin typeface="Cambria"/>
              <a:ea typeface="Cambria"/>
              <a:cs typeface="Cambria"/>
              <a:sym typeface="Cambria"/>
            </a:endParaRPr>
          </a:p>
          <a:p>
            <a:pPr indent="-158750" lvl="0" marL="438150" rtl="0" algn="just">
              <a:lnSpc>
                <a:spcPct val="200000"/>
              </a:lnSpc>
              <a:spcBef>
                <a:spcPts val="0"/>
              </a:spcBef>
              <a:spcAft>
                <a:spcPts val="0"/>
              </a:spcAft>
              <a:buClr>
                <a:schemeClr val="dk1"/>
              </a:buClr>
              <a:buSzPts val="2000"/>
              <a:buNone/>
            </a:pPr>
            <a:r>
              <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0"/>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Software components</a:t>
            </a:r>
            <a:endParaRPr>
              <a:latin typeface="Cambria"/>
              <a:ea typeface="Cambria"/>
              <a:cs typeface="Cambria"/>
              <a:sym typeface="Cambria"/>
            </a:endParaRPr>
          </a:p>
        </p:txBody>
      </p:sp>
      <p:sp>
        <p:nvSpPr>
          <p:cNvPr id="594" name="Google Shape;594;p40"/>
          <p:cNvSpPr txBox="1"/>
          <p:nvPr>
            <p:ph idx="1" type="body"/>
          </p:nvPr>
        </p:nvSpPr>
        <p:spPr>
          <a:xfrm>
            <a:off x="812800" y="849630"/>
            <a:ext cx="10668000" cy="5302200"/>
          </a:xfrm>
          <a:prstGeom prst="rect">
            <a:avLst/>
          </a:prstGeom>
          <a:noFill/>
          <a:ln>
            <a:noFill/>
          </a:ln>
        </p:spPr>
        <p:txBody>
          <a:bodyPr anchorCtr="0" anchor="t" bIns="45700" lIns="91425" spcFirstLastPara="1" rIns="91425" wrap="square" tIns="45700">
            <a:normAutofit fontScale="90000"/>
          </a:bodyPr>
          <a:lstStyle/>
          <a:p>
            <a:pPr indent="0" lvl="0" marL="152400" rtl="0" algn="just">
              <a:lnSpc>
                <a:spcPct val="200000"/>
              </a:lnSpc>
              <a:spcBef>
                <a:spcPts val="0"/>
              </a:spcBef>
              <a:spcAft>
                <a:spcPts val="0"/>
              </a:spcAft>
              <a:buClr>
                <a:schemeClr val="dk1"/>
              </a:buClr>
              <a:buSzPct val="100000"/>
              <a:buNone/>
            </a:pPr>
            <a:r>
              <a:rPr b="1" lang="en-IN" sz="2000">
                <a:latin typeface="Cambria"/>
                <a:ea typeface="Cambria"/>
                <a:cs typeface="Cambria"/>
                <a:sym typeface="Cambria"/>
              </a:rPr>
              <a:t>1. Operating System:</a:t>
            </a:r>
            <a:endParaRPr b="1" sz="2000">
              <a:latin typeface="Cambria"/>
              <a:ea typeface="Cambria"/>
              <a:cs typeface="Cambria"/>
              <a:sym typeface="Cambria"/>
            </a:endParaRPr>
          </a:p>
          <a:p>
            <a:pPr indent="-342900" lvl="0" marL="495300" rtl="0" algn="just">
              <a:lnSpc>
                <a:spcPct val="110000"/>
              </a:lnSpc>
              <a:spcBef>
                <a:spcPts val="0"/>
              </a:spcBef>
              <a:spcAft>
                <a:spcPts val="0"/>
              </a:spcAft>
              <a:buClr>
                <a:schemeClr val="dk1"/>
              </a:buClr>
              <a:buSzPct val="100000"/>
              <a:buChar char="•"/>
            </a:pPr>
            <a:r>
              <a:rPr lang="en-IN" sz="2000">
                <a:latin typeface="Cambria"/>
                <a:ea typeface="Cambria"/>
                <a:cs typeface="Cambria"/>
                <a:sym typeface="Cambria"/>
              </a:rPr>
              <a:t>Development Environment: Windows, macOS, or Linux.</a:t>
            </a:r>
            <a:endParaRPr sz="2000">
              <a:latin typeface="Cambria"/>
              <a:ea typeface="Cambria"/>
              <a:cs typeface="Cambria"/>
              <a:sym typeface="Cambria"/>
            </a:endParaRPr>
          </a:p>
          <a:p>
            <a:pPr indent="0" lvl="0" marL="152400" rtl="0" algn="just">
              <a:lnSpc>
                <a:spcPct val="170000"/>
              </a:lnSpc>
              <a:spcBef>
                <a:spcPts val="0"/>
              </a:spcBef>
              <a:spcAft>
                <a:spcPts val="0"/>
              </a:spcAft>
              <a:buClr>
                <a:schemeClr val="dk1"/>
              </a:buClr>
              <a:buSzPct val="100000"/>
              <a:buNone/>
            </a:pPr>
            <a:r>
              <a:rPr b="1" lang="en-IN" sz="2000">
                <a:latin typeface="Cambria"/>
                <a:ea typeface="Cambria"/>
                <a:cs typeface="Cambria"/>
                <a:sym typeface="Cambria"/>
              </a:rPr>
              <a:t>2. Programming Languages:</a:t>
            </a:r>
            <a:endParaRPr b="1" sz="2000">
              <a:latin typeface="Cambria"/>
              <a:ea typeface="Cambria"/>
              <a:cs typeface="Cambria"/>
              <a:sym typeface="Cambria"/>
            </a:endParaRPr>
          </a:p>
          <a:p>
            <a:pPr indent="-342900" lvl="0" marL="495300" rtl="0" algn="just">
              <a:lnSpc>
                <a:spcPct val="140000"/>
              </a:lnSpc>
              <a:spcBef>
                <a:spcPts val="0"/>
              </a:spcBef>
              <a:spcAft>
                <a:spcPts val="0"/>
              </a:spcAft>
              <a:buClr>
                <a:schemeClr val="dk1"/>
              </a:buClr>
              <a:buSzPct val="100000"/>
              <a:buChar char="•"/>
            </a:pPr>
            <a:r>
              <a:rPr lang="en-IN" sz="2000">
                <a:latin typeface="Cambria"/>
                <a:ea typeface="Cambria"/>
                <a:cs typeface="Cambria"/>
                <a:sym typeface="Cambria"/>
              </a:rPr>
              <a:t>Python for AI/ML model development and backend logic.</a:t>
            </a:r>
            <a:endParaRPr sz="2000">
              <a:latin typeface="Cambria"/>
              <a:ea typeface="Cambria"/>
              <a:cs typeface="Cambria"/>
              <a:sym typeface="Cambria"/>
            </a:endParaRPr>
          </a:p>
          <a:p>
            <a:pPr indent="-342900" lvl="0" marL="495300" rtl="0" algn="just">
              <a:lnSpc>
                <a:spcPct val="140000"/>
              </a:lnSpc>
              <a:spcBef>
                <a:spcPts val="0"/>
              </a:spcBef>
              <a:spcAft>
                <a:spcPts val="0"/>
              </a:spcAft>
              <a:buClr>
                <a:schemeClr val="dk1"/>
              </a:buClr>
              <a:buSzPct val="100000"/>
              <a:buChar char="•"/>
            </a:pPr>
            <a:r>
              <a:rPr lang="en-IN" sz="2000">
                <a:latin typeface="Cambria"/>
                <a:ea typeface="Cambria"/>
                <a:cs typeface="Cambria"/>
                <a:sym typeface="Cambria"/>
              </a:rPr>
              <a:t>JavaScript, HTML, CSS for front-end development.</a:t>
            </a:r>
            <a:endParaRPr sz="2000">
              <a:latin typeface="Cambria"/>
              <a:ea typeface="Cambria"/>
              <a:cs typeface="Cambria"/>
              <a:sym typeface="Cambria"/>
            </a:endParaRPr>
          </a:p>
          <a:p>
            <a:pPr indent="0" lvl="0" marL="152400" rtl="0" algn="just">
              <a:lnSpc>
                <a:spcPct val="170000"/>
              </a:lnSpc>
              <a:spcBef>
                <a:spcPts val="0"/>
              </a:spcBef>
              <a:spcAft>
                <a:spcPts val="0"/>
              </a:spcAft>
              <a:buClr>
                <a:schemeClr val="dk1"/>
              </a:buClr>
              <a:buSzPct val="100000"/>
              <a:buNone/>
            </a:pPr>
            <a:r>
              <a:rPr b="1" lang="en-IN" sz="2000">
                <a:latin typeface="Cambria"/>
                <a:ea typeface="Cambria"/>
                <a:cs typeface="Cambria"/>
                <a:sym typeface="Cambria"/>
              </a:rPr>
              <a:t>3. Frameworks &amp; Libraries:</a:t>
            </a:r>
            <a:endParaRPr b="1" sz="2000">
              <a:latin typeface="Cambria"/>
              <a:ea typeface="Cambria"/>
              <a:cs typeface="Cambria"/>
              <a:sym typeface="Cambria"/>
            </a:endParaRPr>
          </a:p>
          <a:p>
            <a:pPr indent="-342900" lvl="0" marL="495300" rtl="0" algn="just">
              <a:lnSpc>
                <a:spcPct val="130000"/>
              </a:lnSpc>
              <a:spcBef>
                <a:spcPts val="0"/>
              </a:spcBef>
              <a:spcAft>
                <a:spcPts val="0"/>
              </a:spcAft>
              <a:buClr>
                <a:schemeClr val="dk1"/>
              </a:buClr>
              <a:buSzPct val="100000"/>
              <a:buChar char="•"/>
            </a:pPr>
            <a:r>
              <a:rPr b="1" lang="en-IN" sz="2000">
                <a:latin typeface="Cambria"/>
                <a:ea typeface="Cambria"/>
                <a:cs typeface="Cambria"/>
                <a:sym typeface="Cambria"/>
              </a:rPr>
              <a:t>Frontend:</a:t>
            </a:r>
            <a:endParaRPr sz="2000">
              <a:latin typeface="Cambria"/>
              <a:ea typeface="Cambria"/>
              <a:cs typeface="Cambria"/>
              <a:sym typeface="Cambria"/>
            </a:endParaRPr>
          </a:p>
          <a:p>
            <a:pPr indent="-285750" lvl="1" marL="952500" rtl="0" algn="just">
              <a:lnSpc>
                <a:spcPct val="130000"/>
              </a:lnSpc>
              <a:spcBef>
                <a:spcPts val="0"/>
              </a:spcBef>
              <a:spcAft>
                <a:spcPts val="0"/>
              </a:spcAft>
              <a:buClr>
                <a:schemeClr val="dk1"/>
              </a:buClr>
              <a:buSzPct val="100000"/>
              <a:buChar char="–"/>
            </a:pPr>
            <a:r>
              <a:rPr lang="en-IN" sz="2000">
                <a:latin typeface="Cambria"/>
                <a:ea typeface="Cambria"/>
                <a:cs typeface="Cambria"/>
                <a:sym typeface="Cambria"/>
              </a:rPr>
              <a:t>Bootstrap or Tailwind CSS for responsive degisn.</a:t>
            </a:r>
            <a:endParaRPr sz="2000">
              <a:latin typeface="Cambria"/>
              <a:ea typeface="Cambria"/>
              <a:cs typeface="Cambria"/>
              <a:sym typeface="Cambria"/>
            </a:endParaRPr>
          </a:p>
          <a:p>
            <a:pPr indent="-342900" lvl="0" marL="495300" rtl="0" algn="just">
              <a:lnSpc>
                <a:spcPct val="130000"/>
              </a:lnSpc>
              <a:spcBef>
                <a:spcPts val="0"/>
              </a:spcBef>
              <a:spcAft>
                <a:spcPts val="0"/>
              </a:spcAft>
              <a:buClr>
                <a:schemeClr val="dk1"/>
              </a:buClr>
              <a:buSzPct val="100000"/>
              <a:buChar char="•"/>
            </a:pPr>
            <a:r>
              <a:rPr b="1" lang="en-IN" sz="2000">
                <a:latin typeface="Cambria"/>
                <a:ea typeface="Cambria"/>
                <a:cs typeface="Cambria"/>
                <a:sym typeface="Cambria"/>
              </a:rPr>
              <a:t>Backend:</a:t>
            </a:r>
            <a:endParaRPr b="1" sz="2000">
              <a:latin typeface="Cambria"/>
              <a:ea typeface="Cambria"/>
              <a:cs typeface="Cambria"/>
              <a:sym typeface="Cambria"/>
            </a:endParaRPr>
          </a:p>
          <a:p>
            <a:pPr indent="-228600" lvl="3" marL="914400" rtl="0" algn="just">
              <a:lnSpc>
                <a:spcPct val="130000"/>
              </a:lnSpc>
              <a:spcBef>
                <a:spcPts val="0"/>
              </a:spcBef>
              <a:spcAft>
                <a:spcPts val="0"/>
              </a:spcAft>
              <a:buClr>
                <a:schemeClr val="dk1"/>
              </a:buClr>
              <a:buSzPct val="100000"/>
              <a:buChar char="–"/>
            </a:pPr>
            <a:r>
              <a:rPr lang="en-IN" sz="2000">
                <a:latin typeface="Cambria"/>
                <a:ea typeface="Cambria"/>
                <a:cs typeface="Cambria"/>
                <a:sym typeface="Cambria"/>
              </a:rPr>
              <a:t>Flask for building RESTful APIs.</a:t>
            </a:r>
            <a:endParaRPr sz="2000">
              <a:latin typeface="Cambria"/>
              <a:ea typeface="Cambria"/>
              <a:cs typeface="Cambria"/>
              <a:sym typeface="Cambria"/>
            </a:endParaRPr>
          </a:p>
          <a:p>
            <a:pPr indent="-342900" lvl="0" marL="495300" rtl="0" algn="just">
              <a:lnSpc>
                <a:spcPct val="130000"/>
              </a:lnSpc>
              <a:spcBef>
                <a:spcPts val="0"/>
              </a:spcBef>
              <a:spcAft>
                <a:spcPts val="0"/>
              </a:spcAft>
              <a:buClr>
                <a:schemeClr val="dk1"/>
              </a:buClr>
              <a:buSzPct val="100000"/>
              <a:buChar char="•"/>
            </a:pPr>
            <a:r>
              <a:rPr b="1" lang="en-IN" sz="2000">
                <a:latin typeface="Cambria"/>
                <a:ea typeface="Cambria"/>
                <a:cs typeface="Cambria"/>
                <a:sym typeface="Cambria"/>
              </a:rPr>
              <a:t>AI/ML:</a:t>
            </a:r>
            <a:endParaRPr sz="2000">
              <a:latin typeface="Cambria"/>
              <a:ea typeface="Cambria"/>
              <a:cs typeface="Cambria"/>
              <a:sym typeface="Cambria"/>
            </a:endParaRPr>
          </a:p>
          <a:p>
            <a:pPr indent="-285750" lvl="1" marL="952500" rtl="0" algn="just">
              <a:lnSpc>
                <a:spcPct val="130000"/>
              </a:lnSpc>
              <a:spcBef>
                <a:spcPts val="0"/>
              </a:spcBef>
              <a:spcAft>
                <a:spcPts val="0"/>
              </a:spcAft>
              <a:buClr>
                <a:schemeClr val="dk1"/>
              </a:buClr>
              <a:buSzPct val="100000"/>
              <a:buChar char="–"/>
            </a:pPr>
            <a:r>
              <a:rPr lang="en-IN">
                <a:latin typeface="Cambria"/>
                <a:ea typeface="Cambria"/>
                <a:cs typeface="Cambria"/>
                <a:sym typeface="Cambria"/>
              </a:rPr>
              <a:t>TensorFlow, Keras, PyTorch, or scikit-learn for developing machine learning models.</a:t>
            </a:r>
            <a:endParaRPr>
              <a:latin typeface="Cambria"/>
              <a:ea typeface="Cambria"/>
              <a:cs typeface="Cambria"/>
              <a:sym typeface="Cambria"/>
            </a:endParaRPr>
          </a:p>
          <a:p>
            <a:pPr indent="-285750" lvl="1" marL="952500" rtl="0" algn="just">
              <a:lnSpc>
                <a:spcPct val="130000"/>
              </a:lnSpc>
              <a:spcBef>
                <a:spcPts val="0"/>
              </a:spcBef>
              <a:spcAft>
                <a:spcPts val="0"/>
              </a:spcAft>
              <a:buClr>
                <a:schemeClr val="dk1"/>
              </a:buClr>
              <a:buSzPct val="100000"/>
              <a:buChar char="–"/>
            </a:pPr>
            <a:r>
              <a:rPr lang="en-IN">
                <a:latin typeface="Cambria"/>
                <a:ea typeface="Cambria"/>
                <a:cs typeface="Cambria"/>
                <a:sym typeface="Cambria"/>
              </a:rPr>
              <a:t>Natural Language Processing (NLP) tools like spaCy or NLTK for interpreting patient symptoms.</a:t>
            </a:r>
            <a:endParaRPr sz="2000">
              <a:latin typeface="Cambria"/>
              <a:ea typeface="Cambria"/>
              <a:cs typeface="Cambria"/>
              <a:sym typeface="Cambria"/>
            </a:endParaRPr>
          </a:p>
          <a:p>
            <a:pPr indent="-171450" lvl="1" marL="952500" rtl="0" algn="just">
              <a:lnSpc>
                <a:spcPct val="130000"/>
              </a:lnSpc>
              <a:spcBef>
                <a:spcPts val="0"/>
              </a:spcBef>
              <a:spcAft>
                <a:spcPts val="0"/>
              </a:spcAft>
              <a:buClr>
                <a:schemeClr val="dk1"/>
              </a:buClr>
              <a:buSzPct val="100000"/>
              <a:buNone/>
            </a:pPr>
            <a:r>
              <a:t/>
            </a:r>
            <a:endParaRPr sz="2000">
              <a:latin typeface="Cambria"/>
              <a:ea typeface="Cambria"/>
              <a:cs typeface="Cambria"/>
              <a:sym typeface="Cambri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4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Software components</a:t>
            </a:r>
            <a:endParaRPr>
              <a:latin typeface="Cambria"/>
              <a:ea typeface="Cambria"/>
              <a:cs typeface="Cambria"/>
              <a:sym typeface="Cambria"/>
            </a:endParaRPr>
          </a:p>
        </p:txBody>
      </p:sp>
      <p:sp>
        <p:nvSpPr>
          <p:cNvPr id="600" name="Google Shape;600;p41"/>
          <p:cNvSpPr txBox="1"/>
          <p:nvPr>
            <p:ph idx="1" type="body"/>
          </p:nvPr>
        </p:nvSpPr>
        <p:spPr>
          <a:xfrm>
            <a:off x="812800" y="835661"/>
            <a:ext cx="10668000" cy="4953000"/>
          </a:xfrm>
          <a:prstGeom prst="rect">
            <a:avLst/>
          </a:prstGeom>
          <a:noFill/>
          <a:ln>
            <a:noFill/>
          </a:ln>
        </p:spPr>
        <p:txBody>
          <a:bodyPr anchorCtr="0" anchor="t" bIns="45700" lIns="91425" spcFirstLastPara="1" rIns="91425" wrap="square" tIns="45700">
            <a:noAutofit/>
          </a:bodyPr>
          <a:lstStyle/>
          <a:p>
            <a:pPr indent="0" lvl="0" marL="152400" rtl="0" algn="just">
              <a:lnSpc>
                <a:spcPct val="200000"/>
              </a:lnSpc>
              <a:spcBef>
                <a:spcPts val="0"/>
              </a:spcBef>
              <a:spcAft>
                <a:spcPts val="0"/>
              </a:spcAft>
              <a:buClr>
                <a:schemeClr val="dk1"/>
              </a:buClr>
              <a:buSzPts val="1900"/>
              <a:buNone/>
            </a:pPr>
            <a:r>
              <a:rPr b="1" lang="en-IN" sz="1900">
                <a:latin typeface="Cambria"/>
                <a:ea typeface="Cambria"/>
                <a:cs typeface="Cambria"/>
                <a:sym typeface="Cambria"/>
              </a:rPr>
              <a:t>4. Databases:</a:t>
            </a:r>
            <a:endParaRPr b="1" sz="1900">
              <a:latin typeface="Cambria"/>
              <a:ea typeface="Cambria"/>
              <a:cs typeface="Cambria"/>
              <a:sym typeface="Cambria"/>
            </a:endParaRPr>
          </a:p>
          <a:p>
            <a:pPr indent="-342900" lvl="0" marL="495300" rtl="0" algn="just">
              <a:lnSpc>
                <a:spcPct val="200000"/>
              </a:lnSpc>
              <a:spcBef>
                <a:spcPts val="0"/>
              </a:spcBef>
              <a:spcAft>
                <a:spcPts val="0"/>
              </a:spcAft>
              <a:buClr>
                <a:schemeClr val="dk1"/>
              </a:buClr>
              <a:buSzPts val="1900"/>
              <a:buChar char="•"/>
            </a:pPr>
            <a:r>
              <a:rPr lang="en-IN" sz="1900">
                <a:latin typeface="Cambria"/>
                <a:ea typeface="Cambria"/>
                <a:cs typeface="Cambria"/>
                <a:sym typeface="Cambria"/>
              </a:rPr>
              <a:t> SQL: PostgreSQL or MySQL for structured data.</a:t>
            </a:r>
            <a:endParaRPr sz="1900">
              <a:latin typeface="Cambria"/>
              <a:ea typeface="Cambria"/>
              <a:cs typeface="Cambria"/>
              <a:sym typeface="Cambria"/>
            </a:endParaRPr>
          </a:p>
          <a:p>
            <a:pPr indent="-342900" lvl="0" marL="495300" rtl="0" algn="just">
              <a:lnSpc>
                <a:spcPct val="200000"/>
              </a:lnSpc>
              <a:spcBef>
                <a:spcPts val="0"/>
              </a:spcBef>
              <a:spcAft>
                <a:spcPts val="0"/>
              </a:spcAft>
              <a:buClr>
                <a:schemeClr val="dk1"/>
              </a:buClr>
              <a:buSzPts val="1900"/>
              <a:buChar char="•"/>
            </a:pPr>
            <a:r>
              <a:rPr lang="en-IN" sz="1900">
                <a:latin typeface="Cambria"/>
                <a:ea typeface="Cambria"/>
                <a:cs typeface="Cambria"/>
                <a:sym typeface="Cambria"/>
              </a:rPr>
              <a:t>NoSQL: MongoDB for storing user interactions or dynamic data.</a:t>
            </a:r>
            <a:endParaRPr sz="1900">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1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Literature Review</a:t>
            </a:r>
            <a:endParaRPr>
              <a:latin typeface="Cambria"/>
              <a:ea typeface="Cambria"/>
              <a:cs typeface="Cambria"/>
              <a:sym typeface="Cambria"/>
            </a:endParaRPr>
          </a:p>
        </p:txBody>
      </p:sp>
      <p:sp>
        <p:nvSpPr>
          <p:cNvPr id="442" name="Google Shape;442;p15"/>
          <p:cNvSpPr txBox="1"/>
          <p:nvPr>
            <p:ph idx="1" type="body"/>
          </p:nvPr>
        </p:nvSpPr>
        <p:spPr>
          <a:xfrm>
            <a:off x="812800" y="1143000"/>
            <a:ext cx="11119500" cy="4953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t/>
            </a:r>
            <a:endParaRPr sz="2000">
              <a:latin typeface="Cambria"/>
              <a:ea typeface="Cambria"/>
              <a:cs typeface="Cambria"/>
              <a:sym typeface="Cambria"/>
            </a:endParaRPr>
          </a:p>
        </p:txBody>
      </p:sp>
      <p:graphicFrame>
        <p:nvGraphicFramePr>
          <p:cNvPr id="443" name="Google Shape;443;p15"/>
          <p:cNvGraphicFramePr/>
          <p:nvPr/>
        </p:nvGraphicFramePr>
        <p:xfrm>
          <a:off x="529179" y="1000960"/>
          <a:ext cx="3000000" cy="3000000"/>
        </p:xfrm>
        <a:graphic>
          <a:graphicData uri="http://schemas.openxmlformats.org/drawingml/2006/table">
            <a:tbl>
              <a:tblPr bandRow="1" firstCol="1" firstRow="1">
                <a:noFill/>
                <a:tableStyleId>{A904AA74-00FF-4CC7-9974-BBD6646CD84D}</a:tableStyleId>
              </a:tblPr>
              <a:tblGrid>
                <a:gridCol w="394275"/>
                <a:gridCol w="1445100"/>
                <a:gridCol w="1647600"/>
                <a:gridCol w="1463650"/>
                <a:gridCol w="2282875"/>
                <a:gridCol w="1664200"/>
                <a:gridCol w="2053925"/>
              </a:tblGrid>
              <a:tr h="619125">
                <a:tc>
                  <a:txBody>
                    <a:bodyPr/>
                    <a:lstStyle/>
                    <a:p>
                      <a:pPr indent="0" lvl="0" marL="1270" marR="0" rtl="0" algn="l">
                        <a:lnSpc>
                          <a:spcPct val="107000"/>
                        </a:lnSpc>
                        <a:spcBef>
                          <a:spcPts val="0"/>
                        </a:spcBef>
                        <a:spcAft>
                          <a:spcPts val="0"/>
                        </a:spcAft>
                        <a:buNone/>
                      </a:pPr>
                      <a:r>
                        <a:rPr lang="en-IN" sz="1400" u="none" cap="none" strike="noStrike"/>
                        <a:t>Sl</a:t>
                      </a:r>
                      <a:endParaRPr sz="2500" u="none" cap="none" strike="noStrike"/>
                    </a:p>
                    <a:p>
                      <a:pPr indent="0" lvl="0" marL="1270" marR="0" rtl="0" algn="l">
                        <a:lnSpc>
                          <a:spcPct val="107000"/>
                        </a:lnSpc>
                        <a:spcBef>
                          <a:spcPts val="0"/>
                        </a:spcBef>
                        <a:spcAft>
                          <a:spcPts val="0"/>
                        </a:spcAft>
                        <a:buNone/>
                      </a:pPr>
                      <a:r>
                        <a:rPr lang="en-IN" sz="1400" u="none" cap="none" strike="noStrike"/>
                        <a:t>no</a:t>
                      </a:r>
                      <a:endParaRPr sz="2500" u="none" cap="none" strike="noStrike"/>
                    </a:p>
                    <a:p>
                      <a:pPr indent="0" lvl="0" marL="1270" marR="0" rtl="0" algn="l">
                        <a:lnSpc>
                          <a:spcPct val="107000"/>
                        </a:lnSpc>
                        <a:spcBef>
                          <a:spcPts val="0"/>
                        </a:spcBef>
                        <a:spcAft>
                          <a:spcPts val="0"/>
                        </a:spcAft>
                        <a:buNone/>
                      </a:pPr>
                      <a:r>
                        <a:rPr lang="en-IN" sz="1400" u="none" cap="none" strike="noStrike"/>
                        <a:t>.</a:t>
                      </a:r>
                      <a:endParaRPr sz="2500" u="none" cap="none" strike="noStrike">
                        <a:solidFill>
                          <a:srgbClr val="000000"/>
                        </a:solidFill>
                        <a:latin typeface="Times New Roman"/>
                        <a:ea typeface="Times New Roman"/>
                        <a:cs typeface="Times New Roman"/>
                        <a:sym typeface="Times New Roman"/>
                      </a:endParaRPr>
                    </a:p>
                  </a:txBody>
                  <a:tcPr marT="8775" marB="0" marR="67125" marL="67125">
                    <a:solidFill>
                      <a:schemeClr val="accent1"/>
                    </a:solidFill>
                  </a:tcPr>
                </a:tc>
                <a:tc>
                  <a:txBody>
                    <a:bodyPr/>
                    <a:lstStyle/>
                    <a:p>
                      <a:pPr indent="0" lvl="0" marL="635" marR="0" rtl="0" algn="l">
                        <a:lnSpc>
                          <a:spcPct val="107000"/>
                        </a:lnSpc>
                        <a:spcBef>
                          <a:spcPts val="0"/>
                        </a:spcBef>
                        <a:spcAft>
                          <a:spcPts val="0"/>
                        </a:spcAft>
                        <a:buNone/>
                      </a:pPr>
                      <a:r>
                        <a:rPr lang="en-IN" sz="1400" u="none" cap="none" strike="noStrike"/>
                        <a:t>Author</a:t>
                      </a:r>
                      <a:endParaRPr sz="2500" u="none" cap="none" strike="noStrike">
                        <a:solidFill>
                          <a:srgbClr val="000000"/>
                        </a:solidFill>
                        <a:latin typeface="Times New Roman"/>
                        <a:ea typeface="Times New Roman"/>
                        <a:cs typeface="Times New Roman"/>
                        <a:sym typeface="Times New Roman"/>
                      </a:endParaRPr>
                    </a:p>
                  </a:txBody>
                  <a:tcPr marT="8775" marB="0" marR="67125" marL="67125">
                    <a:solidFill>
                      <a:schemeClr val="accent1"/>
                    </a:solidFill>
                  </a:tcPr>
                </a:tc>
                <a:tc>
                  <a:txBody>
                    <a:bodyPr/>
                    <a:lstStyle/>
                    <a:p>
                      <a:pPr indent="0" lvl="0" marL="635" marR="0" rtl="0" algn="l">
                        <a:lnSpc>
                          <a:spcPct val="107000"/>
                        </a:lnSpc>
                        <a:spcBef>
                          <a:spcPts val="0"/>
                        </a:spcBef>
                        <a:spcAft>
                          <a:spcPts val="0"/>
                        </a:spcAft>
                        <a:buNone/>
                      </a:pPr>
                      <a:r>
                        <a:rPr b="1" lang="en-IN" sz="1400" u="none" cap="none" strike="noStrike"/>
                        <a:t>Journal Name</a:t>
                      </a:r>
                      <a:endParaRPr b="1" sz="1400" u="none" cap="none" strike="noStrike">
                        <a:solidFill>
                          <a:srgbClr val="000000"/>
                        </a:solidFill>
                        <a:latin typeface="Times New Roman"/>
                        <a:ea typeface="Times New Roman"/>
                        <a:cs typeface="Times New Roman"/>
                        <a:sym typeface="Times New Roman"/>
                      </a:endParaRPr>
                    </a:p>
                  </a:txBody>
                  <a:tcPr marT="8775" marB="0" marR="67125" marL="67125">
                    <a:solidFill>
                      <a:schemeClr val="accent1"/>
                    </a:solidFill>
                  </a:tcPr>
                </a:tc>
                <a:tc>
                  <a:txBody>
                    <a:bodyPr/>
                    <a:lstStyle/>
                    <a:p>
                      <a:pPr indent="0" lvl="0" marL="1270" marR="0" rtl="0" algn="l">
                        <a:lnSpc>
                          <a:spcPct val="107000"/>
                        </a:lnSpc>
                        <a:spcBef>
                          <a:spcPts val="0"/>
                        </a:spcBef>
                        <a:spcAft>
                          <a:spcPts val="0"/>
                        </a:spcAft>
                        <a:buNone/>
                      </a:pPr>
                      <a:r>
                        <a:rPr i="1" lang="en-IN" sz="1400" u="none" cap="none" strike="noStrike"/>
                        <a:t>Publication Details</a:t>
                      </a:r>
                      <a:endParaRPr i="1" sz="1400" u="none" cap="none" strike="noStrike">
                        <a:solidFill>
                          <a:srgbClr val="000000"/>
                        </a:solidFill>
                        <a:latin typeface="Times New Roman"/>
                        <a:ea typeface="Times New Roman"/>
                        <a:cs typeface="Times New Roman"/>
                        <a:sym typeface="Times New Roman"/>
                      </a:endParaRPr>
                    </a:p>
                  </a:txBody>
                  <a:tcPr marT="8775" marB="0" marR="67125" marL="67125">
                    <a:solidFill>
                      <a:schemeClr val="accent1"/>
                    </a:solidFill>
                  </a:tcPr>
                </a:tc>
                <a:tc>
                  <a:txBody>
                    <a:bodyPr/>
                    <a:lstStyle/>
                    <a:p>
                      <a:pPr indent="0" lvl="0" marL="1270" marR="0" rtl="0" algn="l">
                        <a:lnSpc>
                          <a:spcPct val="107000"/>
                        </a:lnSpc>
                        <a:spcBef>
                          <a:spcPts val="0"/>
                        </a:spcBef>
                        <a:spcAft>
                          <a:spcPts val="0"/>
                        </a:spcAft>
                        <a:buNone/>
                      </a:pPr>
                      <a:r>
                        <a:rPr lang="en-IN" sz="1400" u="none" cap="none" strike="noStrike"/>
                        <a:t>Summary</a:t>
                      </a:r>
                      <a:endParaRPr sz="2500" u="none" cap="none" strike="noStrike">
                        <a:solidFill>
                          <a:srgbClr val="000000"/>
                        </a:solidFill>
                        <a:latin typeface="Times New Roman"/>
                        <a:ea typeface="Times New Roman"/>
                        <a:cs typeface="Times New Roman"/>
                        <a:sym typeface="Times New Roman"/>
                      </a:endParaRPr>
                    </a:p>
                  </a:txBody>
                  <a:tcPr marT="8775" marB="0" marR="67125" marL="67125">
                    <a:solidFill>
                      <a:schemeClr val="accent1"/>
                    </a:solidFill>
                  </a:tcPr>
                </a:tc>
                <a:tc>
                  <a:txBody>
                    <a:bodyPr/>
                    <a:lstStyle/>
                    <a:p>
                      <a:pPr indent="0" lvl="0" marL="0" marR="0" rtl="0" algn="l">
                        <a:lnSpc>
                          <a:spcPct val="107000"/>
                        </a:lnSpc>
                        <a:spcBef>
                          <a:spcPts val="0"/>
                        </a:spcBef>
                        <a:spcAft>
                          <a:spcPts val="0"/>
                        </a:spcAft>
                        <a:buNone/>
                      </a:pPr>
                      <a:r>
                        <a:rPr lang="en-IN" sz="1400" u="none" cap="none" strike="noStrike"/>
                        <a:t>Achievement</a:t>
                      </a:r>
                      <a:endParaRPr sz="2500" u="none" cap="none" strike="noStrike">
                        <a:solidFill>
                          <a:srgbClr val="000000"/>
                        </a:solidFill>
                        <a:latin typeface="Times New Roman"/>
                        <a:ea typeface="Times New Roman"/>
                        <a:cs typeface="Times New Roman"/>
                        <a:sym typeface="Times New Roman"/>
                      </a:endParaRPr>
                    </a:p>
                  </a:txBody>
                  <a:tcPr marT="8775" marB="0" marR="67125" marL="67125">
                    <a:solidFill>
                      <a:schemeClr val="accent1"/>
                    </a:solidFill>
                  </a:tcPr>
                </a:tc>
                <a:tc>
                  <a:txBody>
                    <a:bodyPr/>
                    <a:lstStyle/>
                    <a:p>
                      <a:pPr indent="0" lvl="0" marL="0" marR="0" rtl="0" algn="l">
                        <a:lnSpc>
                          <a:spcPct val="107000"/>
                        </a:lnSpc>
                        <a:spcBef>
                          <a:spcPts val="0"/>
                        </a:spcBef>
                        <a:spcAft>
                          <a:spcPts val="0"/>
                        </a:spcAft>
                        <a:buNone/>
                      </a:pPr>
                      <a:r>
                        <a:rPr lang="en-IN" sz="1400" u="none" cap="none" strike="noStrike"/>
                        <a:t>Gaps</a:t>
                      </a:r>
                      <a:endParaRPr sz="2500" u="none" cap="none" strike="noStrike">
                        <a:solidFill>
                          <a:srgbClr val="000000"/>
                        </a:solidFill>
                        <a:latin typeface="Times New Roman"/>
                        <a:ea typeface="Times New Roman"/>
                        <a:cs typeface="Times New Roman"/>
                        <a:sym typeface="Times New Roman"/>
                      </a:endParaRPr>
                    </a:p>
                  </a:txBody>
                  <a:tcPr marT="8775" marB="0" marR="67125" marL="67125">
                    <a:solidFill>
                      <a:schemeClr val="accent1"/>
                    </a:solidFill>
                  </a:tcPr>
                </a:tc>
              </a:tr>
              <a:tr h="1782900">
                <a:tc>
                  <a:txBody>
                    <a:bodyPr/>
                    <a:lstStyle/>
                    <a:p>
                      <a:pPr indent="0" lvl="0" marL="1270" marR="0" rtl="0" algn="l">
                        <a:lnSpc>
                          <a:spcPct val="107000"/>
                        </a:lnSpc>
                        <a:spcBef>
                          <a:spcPts val="0"/>
                        </a:spcBef>
                        <a:spcAft>
                          <a:spcPts val="0"/>
                        </a:spcAft>
                        <a:buNone/>
                      </a:pPr>
                      <a:r>
                        <a:rPr lang="en-IN" sz="1200" u="none" cap="none" strike="noStrike">
                          <a:solidFill>
                            <a:schemeClr val="dk1"/>
                          </a:solidFill>
                        </a:rPr>
                        <a:t>1</a:t>
                      </a:r>
                      <a:r>
                        <a:rPr lang="en-IN" sz="1200" u="none" cap="none" strike="noStrike"/>
                        <a:t>.</a:t>
                      </a:r>
                      <a:endParaRPr sz="2500" u="none" cap="none" strike="noStrike">
                        <a:solidFill>
                          <a:srgbClr val="000000"/>
                        </a:solidFill>
                        <a:latin typeface="Times New Roman"/>
                        <a:ea typeface="Times New Roman"/>
                        <a:cs typeface="Times New Roman"/>
                        <a:sym typeface="Times New Roman"/>
                      </a:endParaRPr>
                    </a:p>
                  </a:txBody>
                  <a:tcPr marT="8775" marB="0" marR="67125" marL="67125">
                    <a:solidFill>
                      <a:srgbClr val="F2F2F2"/>
                    </a:solidFill>
                  </a:tcPr>
                </a:tc>
                <a:tc>
                  <a:txBody>
                    <a:bodyPr/>
                    <a:lstStyle/>
                    <a:p>
                      <a:pPr indent="0" lvl="0" marL="635" marR="0" rtl="0" algn="l">
                        <a:lnSpc>
                          <a:spcPct val="107000"/>
                        </a:lnSpc>
                        <a:spcBef>
                          <a:spcPts val="0"/>
                        </a:spcBef>
                        <a:spcAft>
                          <a:spcPts val="0"/>
                        </a:spcAft>
                        <a:buNone/>
                      </a:pPr>
                      <a:r>
                        <a:rPr lang="en-IN" sz="1200" u="none" cap="none" strike="noStrike"/>
                        <a:t>Peter A Henning,</a:t>
                      </a:r>
                      <a:endParaRPr sz="2500" u="none" cap="none" strike="noStrike"/>
                    </a:p>
                    <a:p>
                      <a:pPr indent="0" lvl="0" marL="635" marR="0" rtl="0" algn="l">
                        <a:lnSpc>
                          <a:spcPct val="107000"/>
                        </a:lnSpc>
                        <a:spcBef>
                          <a:spcPts val="0"/>
                        </a:spcBef>
                        <a:spcAft>
                          <a:spcPts val="0"/>
                        </a:spcAft>
                        <a:buNone/>
                      </a:pPr>
                      <a:r>
                        <a:rPr lang="en-IN" sz="1200" u="none" cap="none" strike="noStrike"/>
                        <a:t>Jacqueline</a:t>
                      </a:r>
                      <a:endParaRPr sz="2500" u="none" cap="none" strike="noStrike"/>
                    </a:p>
                    <a:p>
                      <a:pPr indent="0" lvl="0" marL="635" marR="0" rtl="0" algn="l">
                        <a:lnSpc>
                          <a:spcPct val="107000"/>
                        </a:lnSpc>
                        <a:spcBef>
                          <a:spcPts val="0"/>
                        </a:spcBef>
                        <a:spcAft>
                          <a:spcPts val="0"/>
                        </a:spcAft>
                        <a:buNone/>
                      </a:pPr>
                      <a:r>
                        <a:rPr lang="en-IN" sz="1200" u="none" cap="none" strike="noStrike"/>
                        <a:t>Henning, and</a:t>
                      </a:r>
                      <a:endParaRPr sz="2500" u="none" cap="none" strike="noStrike"/>
                    </a:p>
                    <a:p>
                      <a:pPr indent="0" lvl="0" marL="635" marR="0" rtl="0" algn="l">
                        <a:lnSpc>
                          <a:spcPct val="107000"/>
                        </a:lnSpc>
                        <a:spcBef>
                          <a:spcPts val="0"/>
                        </a:spcBef>
                        <a:spcAft>
                          <a:spcPts val="0"/>
                        </a:spcAft>
                        <a:buNone/>
                      </a:pPr>
                      <a:r>
                        <a:rPr lang="en-IN" sz="1200" u="none" cap="none" strike="noStrike"/>
                        <a:t>Katharina Glück</a:t>
                      </a:r>
                      <a:endParaRPr sz="2500" u="none" cap="none" strike="noStrike">
                        <a:solidFill>
                          <a:srgbClr val="000000"/>
                        </a:solidFill>
                        <a:latin typeface="Times New Roman"/>
                        <a:ea typeface="Times New Roman"/>
                        <a:cs typeface="Times New Roman"/>
                        <a:sym typeface="Times New Roman"/>
                      </a:endParaRPr>
                    </a:p>
                  </a:txBody>
                  <a:tcPr marT="8775" marB="0" marR="67125" marL="67125">
                    <a:solidFill>
                      <a:srgbClr val="F2F2F2"/>
                    </a:solidFill>
                  </a:tcPr>
                </a:tc>
                <a:tc>
                  <a:txBody>
                    <a:bodyPr/>
                    <a:lstStyle/>
                    <a:p>
                      <a:pPr indent="0" lvl="0" marL="635" marR="0" rtl="0" algn="l">
                        <a:lnSpc>
                          <a:spcPct val="107000"/>
                        </a:lnSpc>
                        <a:spcBef>
                          <a:spcPts val="0"/>
                        </a:spcBef>
                        <a:spcAft>
                          <a:spcPts val="0"/>
                        </a:spcAft>
                        <a:buNone/>
                      </a:pPr>
                      <a:r>
                        <a:rPr b="1" lang="en-IN" sz="1200" u="none" cap="none" strike="noStrike"/>
                        <a:t>Artificial intelligence: Its future in the health sector and its role for medical education.</a:t>
                      </a:r>
                      <a:endParaRPr b="1" sz="1200" u="none" cap="none" strike="noStrike">
                        <a:solidFill>
                          <a:srgbClr val="000000"/>
                        </a:solidFill>
                        <a:latin typeface="Times New Roman"/>
                        <a:ea typeface="Times New Roman"/>
                        <a:cs typeface="Times New Roman"/>
                        <a:sym typeface="Times New Roman"/>
                      </a:endParaRPr>
                    </a:p>
                  </a:txBody>
                  <a:tcPr marT="8775" marB="0" marR="67125" marL="67125">
                    <a:solidFill>
                      <a:srgbClr val="F2F2F2"/>
                    </a:solidFill>
                  </a:tcPr>
                </a:tc>
                <a:tc>
                  <a:txBody>
                    <a:bodyPr/>
                    <a:lstStyle/>
                    <a:p>
                      <a:pPr indent="0" lvl="0" marL="1270" marR="0" rtl="0" algn="l">
                        <a:lnSpc>
                          <a:spcPct val="107000"/>
                        </a:lnSpc>
                        <a:spcBef>
                          <a:spcPts val="0"/>
                        </a:spcBef>
                        <a:spcAft>
                          <a:spcPts val="0"/>
                        </a:spcAft>
                        <a:buNone/>
                      </a:pPr>
                      <a:r>
                        <a:rPr i="1" lang="en-IN" sz="1200" u="none" cap="none" strike="noStrike"/>
                        <a:t>Journal of European</a:t>
                      </a:r>
                      <a:endParaRPr i="1" sz="2500" u="none" cap="none" strike="noStrike"/>
                    </a:p>
                    <a:p>
                      <a:pPr indent="0" lvl="0" marL="1270" marR="0" rtl="0" algn="l">
                        <a:lnSpc>
                          <a:spcPct val="107000"/>
                        </a:lnSpc>
                        <a:spcBef>
                          <a:spcPts val="0"/>
                        </a:spcBef>
                        <a:spcAft>
                          <a:spcPts val="0"/>
                        </a:spcAft>
                        <a:buNone/>
                      </a:pPr>
                      <a:r>
                        <a:rPr i="1" lang="en-IN" sz="1200" u="none" cap="none" strike="noStrike"/>
                        <a:t>CME,</a:t>
                      </a:r>
                      <a:endParaRPr i="1" sz="2500" u="none" cap="none" strike="noStrike"/>
                    </a:p>
                    <a:p>
                      <a:pPr indent="0" lvl="0" marL="1270" marR="8255" rtl="0" algn="l">
                        <a:lnSpc>
                          <a:spcPct val="107000"/>
                        </a:lnSpc>
                        <a:spcBef>
                          <a:spcPts val="0"/>
                        </a:spcBef>
                        <a:spcAft>
                          <a:spcPts val="0"/>
                        </a:spcAft>
                        <a:buNone/>
                      </a:pPr>
                      <a:r>
                        <a:rPr i="1" lang="en-IN" sz="1200" u="none" cap="none" strike="noStrike"/>
                        <a:t>10(1):2014099, 2021.</a:t>
                      </a:r>
                      <a:endParaRPr i="1" sz="2500" u="none" cap="none" strike="noStrike">
                        <a:solidFill>
                          <a:srgbClr val="000000"/>
                        </a:solidFill>
                        <a:latin typeface="Times New Roman"/>
                        <a:ea typeface="Times New Roman"/>
                        <a:cs typeface="Times New Roman"/>
                        <a:sym typeface="Times New Roman"/>
                      </a:endParaRPr>
                    </a:p>
                  </a:txBody>
                  <a:tcPr marT="8775" marB="0" marR="67125" marL="67125">
                    <a:solidFill>
                      <a:srgbClr val="F2F2F2"/>
                    </a:solidFill>
                  </a:tcPr>
                </a:tc>
                <a:tc>
                  <a:txBody>
                    <a:bodyPr/>
                    <a:lstStyle/>
                    <a:p>
                      <a:pPr indent="0" lvl="0" marL="1270" marR="0" rtl="0" algn="just">
                        <a:lnSpc>
                          <a:spcPct val="107000"/>
                        </a:lnSpc>
                        <a:spcBef>
                          <a:spcPts val="0"/>
                        </a:spcBef>
                        <a:spcAft>
                          <a:spcPts val="0"/>
                        </a:spcAft>
                        <a:buNone/>
                      </a:pPr>
                      <a:r>
                        <a:rPr lang="en-IN" sz="1200" u="none" cap="none" strike="noStrike"/>
                        <a:t>This journal discusses how artificial intelligence (AI) is being integrated into continuing medical education and its impact on healthcare delivery. It highlights the potential of AI to enhance learning and improve patient outcomes.</a:t>
                      </a:r>
                      <a:endParaRPr sz="2500" u="none" cap="none" strike="noStrike">
                        <a:solidFill>
                          <a:srgbClr val="000000"/>
                        </a:solidFill>
                        <a:latin typeface="Times New Roman"/>
                        <a:ea typeface="Times New Roman"/>
                        <a:cs typeface="Times New Roman"/>
                        <a:sym typeface="Times New Roman"/>
                      </a:endParaRPr>
                    </a:p>
                  </a:txBody>
                  <a:tcPr marT="8775" marB="0" marR="67125" marL="67125">
                    <a:solidFill>
                      <a:srgbClr val="F2F2F2"/>
                    </a:solidFill>
                  </a:tcPr>
                </a:tc>
                <a:tc>
                  <a:txBody>
                    <a:bodyPr/>
                    <a:lstStyle/>
                    <a:p>
                      <a:pPr indent="0" lvl="0" marL="0" marR="1270" rtl="0" algn="just">
                        <a:lnSpc>
                          <a:spcPct val="107000"/>
                        </a:lnSpc>
                        <a:spcBef>
                          <a:spcPts val="0"/>
                        </a:spcBef>
                        <a:spcAft>
                          <a:spcPts val="0"/>
                        </a:spcAft>
                        <a:buNone/>
                      </a:pPr>
                      <a:r>
                        <a:rPr lang="en-IN" sz="1200" u="none" cap="none" strike="noStrike"/>
                        <a:t>It showcases innovative approaches to medical training and emphasizes AI’s role in refining clinical practices.</a:t>
                      </a:r>
                      <a:endParaRPr sz="2500" u="none" cap="none" strike="noStrike">
                        <a:solidFill>
                          <a:srgbClr val="000000"/>
                        </a:solidFill>
                        <a:latin typeface="Times New Roman"/>
                        <a:ea typeface="Times New Roman"/>
                        <a:cs typeface="Times New Roman"/>
                        <a:sym typeface="Times New Roman"/>
                      </a:endParaRPr>
                    </a:p>
                  </a:txBody>
                  <a:tcPr marT="8775" marB="0" marR="67125" marL="67125">
                    <a:solidFill>
                      <a:srgbClr val="F2F2F2"/>
                    </a:solidFill>
                  </a:tcPr>
                </a:tc>
                <a:tc>
                  <a:txBody>
                    <a:bodyPr/>
                    <a:lstStyle/>
                    <a:p>
                      <a:pPr indent="0" lvl="0" marL="0" marR="1270" rtl="0" algn="just">
                        <a:lnSpc>
                          <a:spcPct val="107000"/>
                        </a:lnSpc>
                        <a:spcBef>
                          <a:spcPts val="0"/>
                        </a:spcBef>
                        <a:spcAft>
                          <a:spcPts val="0"/>
                        </a:spcAft>
                        <a:buNone/>
                      </a:pPr>
                      <a:r>
                        <a:rPr lang="en-IN" sz="1200" u="none" cap="none" strike="noStrike"/>
                        <a:t>The research may lack a focus on rural healthcare contexts where educational resources and technology access differ significantly.</a:t>
                      </a:r>
                      <a:endParaRPr sz="2500" u="none" cap="none" strike="noStrike">
                        <a:solidFill>
                          <a:srgbClr val="000000"/>
                        </a:solidFill>
                        <a:latin typeface="Times New Roman"/>
                        <a:ea typeface="Times New Roman"/>
                        <a:cs typeface="Times New Roman"/>
                        <a:sym typeface="Times New Roman"/>
                      </a:endParaRPr>
                    </a:p>
                  </a:txBody>
                  <a:tcPr marT="8775" marB="0" marR="67125" marL="67125">
                    <a:solidFill>
                      <a:srgbClr val="F2F2F2"/>
                    </a:solidFill>
                  </a:tcPr>
                </a:tc>
              </a:tr>
              <a:tr h="1604325">
                <a:tc>
                  <a:txBody>
                    <a:bodyPr/>
                    <a:lstStyle/>
                    <a:p>
                      <a:pPr indent="0" lvl="0" marL="1270" marR="0" rtl="0" algn="l">
                        <a:lnSpc>
                          <a:spcPct val="107000"/>
                        </a:lnSpc>
                        <a:spcBef>
                          <a:spcPts val="0"/>
                        </a:spcBef>
                        <a:spcAft>
                          <a:spcPts val="0"/>
                        </a:spcAft>
                        <a:buNone/>
                      </a:pPr>
                      <a:r>
                        <a:rPr lang="en-IN" sz="1200" u="none" cap="none" strike="noStrike">
                          <a:solidFill>
                            <a:schemeClr val="dk1"/>
                          </a:solidFill>
                        </a:rPr>
                        <a:t>2.</a:t>
                      </a:r>
                      <a:endParaRPr sz="1200" u="none" cap="none" strike="noStrike">
                        <a:solidFill>
                          <a:schemeClr val="dk1"/>
                        </a:solidFill>
                        <a:latin typeface="Times New Roman"/>
                        <a:ea typeface="Times New Roman"/>
                        <a:cs typeface="Times New Roman"/>
                        <a:sym typeface="Times New Roman"/>
                      </a:endParaRPr>
                    </a:p>
                  </a:txBody>
                  <a:tcPr marT="8775" marB="0" marR="67125" marL="67125">
                    <a:solidFill>
                      <a:srgbClr val="F2F2F2"/>
                    </a:solidFill>
                  </a:tcPr>
                </a:tc>
                <a:tc>
                  <a:txBody>
                    <a:bodyPr/>
                    <a:lstStyle/>
                    <a:p>
                      <a:pPr indent="0" lvl="0" marL="635" marR="0" rtl="0" algn="l">
                        <a:lnSpc>
                          <a:spcPct val="107000"/>
                        </a:lnSpc>
                        <a:spcBef>
                          <a:spcPts val="0"/>
                        </a:spcBef>
                        <a:spcAft>
                          <a:spcPts val="0"/>
                        </a:spcAft>
                        <a:buNone/>
                      </a:pPr>
                      <a:r>
                        <a:rPr lang="en-IN" sz="1200" u="none" cap="none" strike="noStrike"/>
                        <a:t>Yogesh Kumar,</a:t>
                      </a:r>
                      <a:endParaRPr sz="2500" u="none" cap="none" strike="noStrike"/>
                    </a:p>
                    <a:p>
                      <a:pPr indent="0" lvl="0" marL="635" marR="0" rtl="0" algn="l">
                        <a:lnSpc>
                          <a:spcPct val="107000"/>
                        </a:lnSpc>
                        <a:spcBef>
                          <a:spcPts val="0"/>
                        </a:spcBef>
                        <a:spcAft>
                          <a:spcPts val="0"/>
                        </a:spcAft>
                        <a:buNone/>
                      </a:pPr>
                      <a:r>
                        <a:rPr lang="en-IN" sz="1200" u="none" cap="none" strike="noStrike"/>
                        <a:t>Apeksha Koul,</a:t>
                      </a:r>
                      <a:endParaRPr sz="2500" u="none" cap="none" strike="noStrike"/>
                    </a:p>
                    <a:p>
                      <a:pPr indent="0" lvl="0" marL="635" marR="0" rtl="0" algn="l">
                        <a:lnSpc>
                          <a:spcPct val="101000"/>
                        </a:lnSpc>
                        <a:spcBef>
                          <a:spcPts val="0"/>
                        </a:spcBef>
                        <a:spcAft>
                          <a:spcPts val="0"/>
                        </a:spcAft>
                        <a:buNone/>
                      </a:pPr>
                      <a:r>
                        <a:rPr lang="en-IN" sz="1200" u="none" cap="none" strike="noStrike"/>
                        <a:t>Ruchi Singla, and Muhammad Fazal</a:t>
                      </a:r>
                      <a:endParaRPr sz="2500" u="none" cap="none" strike="noStrike"/>
                    </a:p>
                    <a:p>
                      <a:pPr indent="0" lvl="0" marL="635" marR="0" rtl="0" algn="l">
                        <a:lnSpc>
                          <a:spcPct val="107000"/>
                        </a:lnSpc>
                        <a:spcBef>
                          <a:spcPts val="0"/>
                        </a:spcBef>
                        <a:spcAft>
                          <a:spcPts val="0"/>
                        </a:spcAft>
                        <a:buNone/>
                      </a:pPr>
                      <a:r>
                        <a:rPr lang="en-IN" sz="1200" u="none" cap="none" strike="noStrike"/>
                        <a:t>Ijaz.</a:t>
                      </a:r>
                      <a:endParaRPr sz="2500" u="none" cap="none" strike="noStrike">
                        <a:solidFill>
                          <a:srgbClr val="000000"/>
                        </a:solidFill>
                        <a:latin typeface="Times New Roman"/>
                        <a:ea typeface="Times New Roman"/>
                        <a:cs typeface="Times New Roman"/>
                        <a:sym typeface="Times New Roman"/>
                      </a:endParaRPr>
                    </a:p>
                  </a:txBody>
                  <a:tcPr marT="8775" marB="0" marR="67125" marL="67125">
                    <a:solidFill>
                      <a:srgbClr val="F2F2F2"/>
                    </a:solidFill>
                  </a:tcPr>
                </a:tc>
                <a:tc>
                  <a:txBody>
                    <a:bodyPr/>
                    <a:lstStyle/>
                    <a:p>
                      <a:pPr indent="0" lvl="0" marL="635" marR="25400" rtl="0" algn="l">
                        <a:lnSpc>
                          <a:spcPct val="107000"/>
                        </a:lnSpc>
                        <a:spcBef>
                          <a:spcPts val="0"/>
                        </a:spcBef>
                        <a:spcAft>
                          <a:spcPts val="0"/>
                        </a:spcAft>
                        <a:buNone/>
                      </a:pPr>
                      <a:r>
                        <a:rPr b="1" lang="en-IN" sz="1200" u="none" cap="none" strike="noStrike"/>
                        <a:t>Artificial intelligence in disease diagnosis: a systematic literature review, synthesizing framework and future research agenda.</a:t>
                      </a:r>
                      <a:endParaRPr b="1" sz="1200" u="none" cap="none" strike="noStrike">
                        <a:solidFill>
                          <a:srgbClr val="000000"/>
                        </a:solidFill>
                        <a:latin typeface="Times New Roman"/>
                        <a:ea typeface="Times New Roman"/>
                        <a:cs typeface="Times New Roman"/>
                        <a:sym typeface="Times New Roman"/>
                      </a:endParaRPr>
                    </a:p>
                  </a:txBody>
                  <a:tcPr marT="8775" marB="0" marR="67125" marL="67125">
                    <a:solidFill>
                      <a:srgbClr val="F2F2F2"/>
                    </a:solidFill>
                  </a:tcPr>
                </a:tc>
                <a:tc>
                  <a:txBody>
                    <a:bodyPr/>
                    <a:lstStyle/>
                    <a:p>
                      <a:pPr indent="0" lvl="0" marL="1270" marR="36830" rtl="0" algn="l">
                        <a:lnSpc>
                          <a:spcPct val="107000"/>
                        </a:lnSpc>
                        <a:spcBef>
                          <a:spcPts val="0"/>
                        </a:spcBef>
                        <a:spcAft>
                          <a:spcPts val="0"/>
                        </a:spcAft>
                        <a:buNone/>
                      </a:pPr>
                      <a:r>
                        <a:rPr i="1" lang="en-IN" sz="1200" u="none" cap="none" strike="noStrike"/>
                        <a:t>Journal of ambient intelligence and humanized computing, pages 1– 28, 2022.</a:t>
                      </a:r>
                      <a:endParaRPr i="1" sz="1200" u="none" cap="none" strike="noStrike">
                        <a:solidFill>
                          <a:srgbClr val="000000"/>
                        </a:solidFill>
                        <a:latin typeface="Times New Roman"/>
                        <a:ea typeface="Times New Roman"/>
                        <a:cs typeface="Times New Roman"/>
                        <a:sym typeface="Times New Roman"/>
                      </a:endParaRPr>
                    </a:p>
                  </a:txBody>
                  <a:tcPr marT="8775" marB="0" marR="67125" marL="67125">
                    <a:solidFill>
                      <a:srgbClr val="F2F2F2"/>
                    </a:solidFill>
                  </a:tcPr>
                </a:tc>
                <a:tc>
                  <a:txBody>
                    <a:bodyPr/>
                    <a:lstStyle/>
                    <a:p>
                      <a:pPr indent="0" lvl="0" marL="1270" marR="0" rtl="0" algn="l">
                        <a:lnSpc>
                          <a:spcPct val="107000"/>
                        </a:lnSpc>
                        <a:spcBef>
                          <a:spcPts val="0"/>
                        </a:spcBef>
                        <a:spcAft>
                          <a:spcPts val="0"/>
                        </a:spcAft>
                        <a:buNone/>
                      </a:pPr>
                      <a:r>
                        <a:rPr lang="en-IN" sz="1200" u="none" cap="none" strike="noStrike"/>
                        <a:t>This article reviews various</a:t>
                      </a:r>
                      <a:endParaRPr sz="2500" u="none" cap="none" strike="noStrike"/>
                    </a:p>
                    <a:p>
                      <a:pPr indent="0" lvl="0" marL="1270" marR="0" rtl="0" algn="just">
                        <a:lnSpc>
                          <a:spcPct val="107000"/>
                        </a:lnSpc>
                        <a:spcBef>
                          <a:spcPts val="0"/>
                        </a:spcBef>
                        <a:spcAft>
                          <a:spcPts val="0"/>
                        </a:spcAft>
                        <a:buNone/>
                      </a:pPr>
                      <a:r>
                        <a:rPr lang="en-IN" sz="1200" u="none" cap="none" strike="noStrike"/>
                        <a:t>AI applications in healthcare, emphasizing the integration of technology into clinical settings to improve diagnostic accuracy and efficiency.</a:t>
                      </a:r>
                      <a:endParaRPr sz="2500" u="none" cap="none" strike="noStrike">
                        <a:solidFill>
                          <a:srgbClr val="000000"/>
                        </a:solidFill>
                        <a:latin typeface="Times New Roman"/>
                        <a:ea typeface="Times New Roman"/>
                        <a:cs typeface="Times New Roman"/>
                        <a:sym typeface="Times New Roman"/>
                      </a:endParaRPr>
                    </a:p>
                  </a:txBody>
                  <a:tcPr marT="8775" marB="0" marR="67125" marL="67125">
                    <a:solidFill>
                      <a:srgbClr val="F2F2F2"/>
                    </a:solidFill>
                  </a:tcPr>
                </a:tc>
                <a:tc>
                  <a:txBody>
                    <a:bodyPr/>
                    <a:lstStyle/>
                    <a:p>
                      <a:pPr indent="0" lvl="0" marL="0" marR="1270" rtl="0" algn="just">
                        <a:lnSpc>
                          <a:spcPct val="107000"/>
                        </a:lnSpc>
                        <a:spcBef>
                          <a:spcPts val="0"/>
                        </a:spcBef>
                        <a:spcAft>
                          <a:spcPts val="0"/>
                        </a:spcAft>
                        <a:buNone/>
                      </a:pPr>
                      <a:r>
                        <a:rPr lang="en-IN" sz="1200" u="none" cap="none" strike="noStrike"/>
                        <a:t>It presents a framework for understanding AI’s role in enhancing patient care through systematic analysis of current technologies.</a:t>
                      </a:r>
                      <a:endParaRPr sz="2500" u="none" cap="none" strike="noStrike">
                        <a:solidFill>
                          <a:srgbClr val="000000"/>
                        </a:solidFill>
                        <a:latin typeface="Times New Roman"/>
                        <a:ea typeface="Times New Roman"/>
                        <a:cs typeface="Times New Roman"/>
                        <a:sym typeface="Times New Roman"/>
                      </a:endParaRPr>
                    </a:p>
                  </a:txBody>
                  <a:tcPr marT="8775" marB="0" marR="67125" marL="67125">
                    <a:solidFill>
                      <a:srgbClr val="F2F2F2"/>
                    </a:solidFill>
                  </a:tcPr>
                </a:tc>
                <a:tc>
                  <a:txBody>
                    <a:bodyPr/>
                    <a:lstStyle/>
                    <a:p>
                      <a:pPr indent="0" lvl="0" marL="0" marR="1270" rtl="0" algn="just">
                        <a:lnSpc>
                          <a:spcPct val="107000"/>
                        </a:lnSpc>
                        <a:spcBef>
                          <a:spcPts val="0"/>
                        </a:spcBef>
                        <a:spcAft>
                          <a:spcPts val="0"/>
                        </a:spcAft>
                        <a:buNone/>
                      </a:pPr>
                      <a:r>
                        <a:rPr lang="en-IN" sz="1200" u="none" cap="none" strike="noStrike"/>
                        <a:t>Implementation challenges in rural healthcare settings are underexplored, highlighting the need for region-specific AI solutions.</a:t>
                      </a:r>
                      <a:endParaRPr sz="2500" u="none" cap="none" strike="noStrike">
                        <a:solidFill>
                          <a:srgbClr val="000000"/>
                        </a:solidFill>
                        <a:latin typeface="Times New Roman"/>
                        <a:ea typeface="Times New Roman"/>
                        <a:cs typeface="Times New Roman"/>
                        <a:sym typeface="Times New Roman"/>
                      </a:endParaRPr>
                    </a:p>
                  </a:txBody>
                  <a:tcPr marT="8775" marB="0" marR="67125" marL="67125">
                    <a:solidFill>
                      <a:srgbClr val="F2F2F2"/>
                    </a:solidFill>
                  </a:tcPr>
                </a:tc>
              </a:tr>
              <a:tr h="1068650">
                <a:tc>
                  <a:txBody>
                    <a:bodyPr/>
                    <a:lstStyle/>
                    <a:p>
                      <a:pPr indent="0" lvl="0" marL="1270" marR="0" rtl="0" algn="l">
                        <a:lnSpc>
                          <a:spcPct val="107000"/>
                        </a:lnSpc>
                        <a:spcBef>
                          <a:spcPts val="0"/>
                        </a:spcBef>
                        <a:spcAft>
                          <a:spcPts val="0"/>
                        </a:spcAft>
                        <a:buNone/>
                      </a:pPr>
                      <a:r>
                        <a:rPr lang="en-IN" sz="1200" u="none" cap="none" strike="noStrike">
                          <a:solidFill>
                            <a:schemeClr val="dk1"/>
                          </a:solidFill>
                        </a:rPr>
                        <a:t>3.</a:t>
                      </a:r>
                      <a:endParaRPr sz="1200" u="none" cap="none" strike="noStrike">
                        <a:solidFill>
                          <a:schemeClr val="dk1"/>
                        </a:solidFill>
                        <a:latin typeface="Times New Roman"/>
                        <a:ea typeface="Times New Roman"/>
                        <a:cs typeface="Times New Roman"/>
                        <a:sym typeface="Times New Roman"/>
                      </a:endParaRPr>
                    </a:p>
                  </a:txBody>
                  <a:tcPr marT="8775" marB="0" marR="67125" marL="67125">
                    <a:solidFill>
                      <a:srgbClr val="F2F2F2"/>
                    </a:solidFill>
                  </a:tcPr>
                </a:tc>
                <a:tc>
                  <a:txBody>
                    <a:bodyPr/>
                    <a:lstStyle/>
                    <a:p>
                      <a:pPr indent="0" lvl="0" marL="635" marR="0" rtl="0" algn="l">
                        <a:lnSpc>
                          <a:spcPct val="107000"/>
                        </a:lnSpc>
                        <a:spcBef>
                          <a:spcPts val="0"/>
                        </a:spcBef>
                        <a:spcAft>
                          <a:spcPts val="0"/>
                        </a:spcAft>
                        <a:buNone/>
                      </a:pPr>
                      <a:r>
                        <a:rPr lang="en-IN" sz="1200" u="none" cap="none" strike="noStrike"/>
                        <a:t>Sidra Nasir,</a:t>
                      </a:r>
                      <a:endParaRPr sz="2500" u="none" cap="none" strike="noStrike"/>
                    </a:p>
                    <a:p>
                      <a:pPr indent="0" lvl="0" marL="635" marR="0" rtl="0" algn="just">
                        <a:lnSpc>
                          <a:spcPct val="101000"/>
                        </a:lnSpc>
                        <a:spcBef>
                          <a:spcPts val="0"/>
                        </a:spcBef>
                        <a:spcAft>
                          <a:spcPts val="0"/>
                        </a:spcAft>
                        <a:buNone/>
                      </a:pPr>
                      <a:r>
                        <a:rPr lang="en-IN" sz="1200" u="none" cap="none" strike="noStrike"/>
                        <a:t>Rizwan Ahmed Khan, and Samita</a:t>
                      </a:r>
                      <a:endParaRPr sz="2500" u="none" cap="none" strike="noStrike"/>
                    </a:p>
                    <a:p>
                      <a:pPr indent="0" lvl="0" marL="635" marR="0" rtl="0" algn="l">
                        <a:lnSpc>
                          <a:spcPct val="107000"/>
                        </a:lnSpc>
                        <a:spcBef>
                          <a:spcPts val="0"/>
                        </a:spcBef>
                        <a:spcAft>
                          <a:spcPts val="0"/>
                        </a:spcAft>
                        <a:buNone/>
                      </a:pPr>
                      <a:r>
                        <a:rPr lang="en-IN" sz="1200" u="none" cap="none" strike="noStrike"/>
                        <a:t>Bai.</a:t>
                      </a:r>
                      <a:endParaRPr sz="2500" u="none" cap="none" strike="noStrike">
                        <a:solidFill>
                          <a:srgbClr val="000000"/>
                        </a:solidFill>
                        <a:latin typeface="Times New Roman"/>
                        <a:ea typeface="Times New Roman"/>
                        <a:cs typeface="Times New Roman"/>
                        <a:sym typeface="Times New Roman"/>
                      </a:endParaRPr>
                    </a:p>
                  </a:txBody>
                  <a:tcPr marT="8775" marB="0" marR="67125" marL="67125">
                    <a:solidFill>
                      <a:srgbClr val="F2F2F2"/>
                    </a:solidFill>
                  </a:tcPr>
                </a:tc>
                <a:tc>
                  <a:txBody>
                    <a:bodyPr/>
                    <a:lstStyle/>
                    <a:p>
                      <a:pPr indent="0" lvl="0" marL="635" marR="42545" rtl="0" algn="l">
                        <a:lnSpc>
                          <a:spcPct val="107000"/>
                        </a:lnSpc>
                        <a:spcBef>
                          <a:spcPts val="0"/>
                        </a:spcBef>
                        <a:spcAft>
                          <a:spcPts val="0"/>
                        </a:spcAft>
                        <a:buNone/>
                      </a:pPr>
                      <a:r>
                        <a:rPr b="1" lang="en-IN" sz="1200" u="none" cap="none" strike="noStrike"/>
                        <a:t>Ethical framework for harnessing the power of ai in healthcare and beyond.</a:t>
                      </a:r>
                      <a:endParaRPr b="1" sz="1200" u="none" cap="none" strike="noStrike">
                        <a:solidFill>
                          <a:srgbClr val="000000"/>
                        </a:solidFill>
                        <a:latin typeface="Times New Roman"/>
                        <a:ea typeface="Times New Roman"/>
                        <a:cs typeface="Times New Roman"/>
                        <a:sym typeface="Times New Roman"/>
                      </a:endParaRPr>
                    </a:p>
                  </a:txBody>
                  <a:tcPr marT="8775" marB="0" marR="67125" marL="67125">
                    <a:solidFill>
                      <a:srgbClr val="F2F2F2"/>
                    </a:solidFill>
                  </a:tcPr>
                </a:tc>
                <a:tc>
                  <a:txBody>
                    <a:bodyPr/>
                    <a:lstStyle/>
                    <a:p>
                      <a:pPr indent="0" lvl="0" marL="1270" marR="0" rtl="0" algn="l">
                        <a:lnSpc>
                          <a:spcPct val="107000"/>
                        </a:lnSpc>
                        <a:spcBef>
                          <a:spcPts val="0"/>
                        </a:spcBef>
                        <a:spcAft>
                          <a:spcPts val="0"/>
                        </a:spcAft>
                        <a:buNone/>
                      </a:pPr>
                      <a:r>
                        <a:rPr i="1" lang="en-IN" sz="1200" u="none" cap="none" strike="noStrike"/>
                        <a:t>arXiv preprint arXiv:2309.00064, 2023.</a:t>
                      </a:r>
                      <a:endParaRPr i="1" sz="1200" u="none" cap="none" strike="noStrike">
                        <a:solidFill>
                          <a:srgbClr val="000000"/>
                        </a:solidFill>
                        <a:latin typeface="Times New Roman"/>
                        <a:ea typeface="Times New Roman"/>
                        <a:cs typeface="Times New Roman"/>
                        <a:sym typeface="Times New Roman"/>
                      </a:endParaRPr>
                    </a:p>
                  </a:txBody>
                  <a:tcPr marT="8775" marB="0" marR="67125" marL="67125">
                    <a:solidFill>
                      <a:srgbClr val="F2F2F2"/>
                    </a:solidFill>
                  </a:tcPr>
                </a:tc>
                <a:tc>
                  <a:txBody>
                    <a:bodyPr/>
                    <a:lstStyle/>
                    <a:p>
                      <a:pPr indent="0" lvl="0" marL="1270" marR="0" rtl="0" algn="just">
                        <a:lnSpc>
                          <a:spcPct val="107000"/>
                        </a:lnSpc>
                        <a:spcBef>
                          <a:spcPts val="0"/>
                        </a:spcBef>
                        <a:spcAft>
                          <a:spcPts val="0"/>
                        </a:spcAft>
                        <a:buNone/>
                      </a:pPr>
                      <a:r>
                        <a:rPr lang="en-IN" sz="1200" u="none" cap="none" strike="noStrike"/>
                        <a:t>This repository article discusses emerging AI technologies and their potential applications in medical diagnostics and patient management.</a:t>
                      </a:r>
                      <a:endParaRPr sz="2500" u="none" cap="none" strike="noStrike">
                        <a:solidFill>
                          <a:srgbClr val="000000"/>
                        </a:solidFill>
                        <a:latin typeface="Times New Roman"/>
                        <a:ea typeface="Times New Roman"/>
                        <a:cs typeface="Times New Roman"/>
                        <a:sym typeface="Times New Roman"/>
                      </a:endParaRPr>
                    </a:p>
                  </a:txBody>
                  <a:tcPr marT="8775" marB="0" marR="67125" marL="67125">
                    <a:solidFill>
                      <a:srgbClr val="F2F2F2"/>
                    </a:solidFill>
                  </a:tcPr>
                </a:tc>
                <a:tc>
                  <a:txBody>
                    <a:bodyPr/>
                    <a:lstStyle/>
                    <a:p>
                      <a:pPr indent="0" lvl="0" marL="0" marR="1270" rtl="0" algn="just">
                        <a:lnSpc>
                          <a:spcPct val="107000"/>
                        </a:lnSpc>
                        <a:spcBef>
                          <a:spcPts val="0"/>
                        </a:spcBef>
                        <a:spcAft>
                          <a:spcPts val="0"/>
                        </a:spcAft>
                        <a:buNone/>
                      </a:pPr>
                      <a:r>
                        <a:rPr lang="en-IN" sz="1200" u="none" cap="none" strike="noStrike"/>
                        <a:t>It provides a broad overview of the capabilities of AI, making it accessible to a diverse audience.</a:t>
                      </a:r>
                      <a:endParaRPr sz="2500" u="none" cap="none" strike="noStrike">
                        <a:solidFill>
                          <a:srgbClr val="000000"/>
                        </a:solidFill>
                        <a:latin typeface="Times New Roman"/>
                        <a:ea typeface="Times New Roman"/>
                        <a:cs typeface="Times New Roman"/>
                        <a:sym typeface="Times New Roman"/>
                      </a:endParaRPr>
                    </a:p>
                  </a:txBody>
                  <a:tcPr marT="8775" marB="0" marR="67125" marL="67125">
                    <a:solidFill>
                      <a:srgbClr val="F2F2F2"/>
                    </a:solidFill>
                  </a:tcPr>
                </a:tc>
                <a:tc>
                  <a:txBody>
                    <a:bodyPr/>
                    <a:lstStyle/>
                    <a:p>
                      <a:pPr indent="0" lvl="0" marL="0" marR="1270" rtl="0" algn="just">
                        <a:lnSpc>
                          <a:spcPct val="107000"/>
                        </a:lnSpc>
                        <a:spcBef>
                          <a:spcPts val="0"/>
                        </a:spcBef>
                        <a:spcAft>
                          <a:spcPts val="0"/>
                        </a:spcAft>
                        <a:buNone/>
                      </a:pPr>
                      <a:r>
                        <a:rPr lang="en-IN" sz="1200" u="none" cap="none" strike="noStrike"/>
                        <a:t>The article may not offer indepth analysis or practical examples relevant to acute disease diagnostics in rural populations.</a:t>
                      </a:r>
                      <a:endParaRPr sz="2500" u="none" cap="none" strike="noStrike">
                        <a:solidFill>
                          <a:srgbClr val="000000"/>
                        </a:solidFill>
                        <a:latin typeface="Times New Roman"/>
                        <a:ea typeface="Times New Roman"/>
                        <a:cs typeface="Times New Roman"/>
                        <a:sym typeface="Times New Roman"/>
                      </a:endParaRPr>
                    </a:p>
                  </a:txBody>
                  <a:tcPr marT="8775" marB="0" marR="67125" marL="67125">
                    <a:solidFill>
                      <a:srgbClr val="F2F2F2"/>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42"/>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Verdana"/>
              <a:buNone/>
            </a:pPr>
            <a:r>
              <a:rPr lang="en-IN">
                <a:latin typeface="Cambria"/>
                <a:ea typeface="Cambria"/>
                <a:cs typeface="Cambria"/>
                <a:sym typeface="Cambria"/>
              </a:rPr>
              <a:t>Timeline of the Project (Gantt Chart)</a:t>
            </a:r>
            <a:endParaRPr>
              <a:latin typeface="Cambria"/>
              <a:ea typeface="Cambria"/>
              <a:cs typeface="Cambria"/>
              <a:sym typeface="Cambria"/>
            </a:endParaRPr>
          </a:p>
        </p:txBody>
      </p:sp>
      <p:pic>
        <p:nvPicPr>
          <p:cNvPr descr="project timeline" id="606" name="Google Shape;606;p42"/>
          <p:cNvPicPr preferRelativeResize="0"/>
          <p:nvPr/>
        </p:nvPicPr>
        <p:blipFill rotWithShape="1">
          <a:blip r:embed="rId3">
            <a:alphaModFix/>
          </a:blip>
          <a:srcRect b="0" l="0" r="0" t="0"/>
          <a:stretch/>
        </p:blipFill>
        <p:spPr>
          <a:xfrm>
            <a:off x="0" y="1527810"/>
            <a:ext cx="12192000" cy="298831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43"/>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Expected Outcomes</a:t>
            </a:r>
            <a:endParaRPr>
              <a:latin typeface="Cambria"/>
              <a:ea typeface="Cambria"/>
              <a:cs typeface="Cambria"/>
              <a:sym typeface="Cambria"/>
            </a:endParaRPr>
          </a:p>
        </p:txBody>
      </p:sp>
      <p:sp>
        <p:nvSpPr>
          <p:cNvPr id="612" name="Google Shape;612;p43"/>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lnSpcReduction="10000"/>
          </a:bodyPr>
          <a:lstStyle/>
          <a:p>
            <a:pPr indent="0" lvl="0" marL="0" rtl="0" algn="just">
              <a:spcBef>
                <a:spcPts val="0"/>
              </a:spcBef>
              <a:spcAft>
                <a:spcPts val="0"/>
              </a:spcAft>
              <a:buClr>
                <a:schemeClr val="dk1"/>
              </a:buClr>
              <a:buSzPts val="1900"/>
              <a:buNone/>
            </a:pPr>
            <a:r>
              <a:rPr b="1" lang="en-IN" sz="1900">
                <a:latin typeface="Cambria"/>
                <a:ea typeface="Cambria"/>
                <a:cs typeface="Cambria"/>
                <a:sym typeface="Cambria"/>
              </a:rPr>
              <a:t>1. Inconsistent Medical Knowledge and Self-Diagnosis</a:t>
            </a:r>
            <a:endParaRPr b="1" sz="1900">
              <a:latin typeface="Cambria"/>
              <a:ea typeface="Cambria"/>
              <a:cs typeface="Cambria"/>
              <a:sym typeface="Cambria"/>
            </a:endParaRPr>
          </a:p>
          <a:p>
            <a:pPr indent="0" lvl="1" marL="457200" rtl="0" algn="just">
              <a:spcBef>
                <a:spcPts val="0"/>
              </a:spcBef>
              <a:spcAft>
                <a:spcPts val="0"/>
              </a:spcAft>
              <a:buClr>
                <a:schemeClr val="dk1"/>
              </a:buClr>
              <a:buSzPts val="1900"/>
              <a:buNone/>
            </a:pPr>
            <a:r>
              <a:rPr b="1" lang="en-IN" sz="1900">
                <a:latin typeface="Cambria"/>
                <a:ea typeface="Cambria"/>
                <a:cs typeface="Cambria"/>
                <a:sym typeface="Cambria"/>
              </a:rPr>
              <a:t> - </a:t>
            </a:r>
            <a:r>
              <a:rPr lang="en-IN" sz="1900">
                <a:latin typeface="Cambria"/>
                <a:ea typeface="Cambria"/>
                <a:cs typeface="Cambria"/>
                <a:sym typeface="Cambria"/>
              </a:rPr>
              <a:t>People Those who live in rural and underserved areas will  have much easier access to healthcare  diagnostics. Without having to travel greate distances or wait for doctor consultations. Users will be able to obtain rapid disgnostic feedback on common acute illness. </a:t>
            </a:r>
            <a:endParaRPr sz="1900">
              <a:latin typeface="Cambria"/>
              <a:ea typeface="Cambria"/>
              <a:cs typeface="Cambria"/>
              <a:sym typeface="Cambria"/>
            </a:endParaRPr>
          </a:p>
          <a:p>
            <a:pPr indent="0" lvl="0" marL="0" rtl="0" algn="just">
              <a:spcBef>
                <a:spcPts val="0"/>
              </a:spcBef>
              <a:spcAft>
                <a:spcPts val="0"/>
              </a:spcAft>
              <a:buClr>
                <a:schemeClr val="dk1"/>
              </a:buClr>
              <a:buSzPts val="1900"/>
              <a:buNone/>
            </a:pPr>
            <a:r>
              <a:t/>
            </a:r>
            <a:endParaRPr b="1" sz="1900">
              <a:latin typeface="Cambria"/>
              <a:ea typeface="Cambria"/>
              <a:cs typeface="Cambria"/>
              <a:sym typeface="Cambria"/>
            </a:endParaRPr>
          </a:p>
          <a:p>
            <a:pPr indent="0" lvl="0" marL="0" rtl="0" algn="just">
              <a:spcBef>
                <a:spcPts val="0"/>
              </a:spcBef>
              <a:spcAft>
                <a:spcPts val="0"/>
              </a:spcAft>
              <a:buClr>
                <a:schemeClr val="dk1"/>
              </a:buClr>
              <a:buSzPts val="1900"/>
              <a:buNone/>
            </a:pPr>
            <a:r>
              <a:rPr b="1" lang="en-IN" sz="1900">
                <a:latin typeface="Cambria"/>
                <a:ea typeface="Cambria"/>
                <a:cs typeface="Cambria"/>
                <a:sym typeface="Cambria"/>
              </a:rPr>
              <a:t>2. Scalable AI-Driven Diagnostic Platform</a:t>
            </a:r>
            <a:endParaRPr b="1" sz="1900">
              <a:latin typeface="Cambria"/>
              <a:ea typeface="Cambria"/>
              <a:cs typeface="Cambria"/>
              <a:sym typeface="Cambria"/>
            </a:endParaRPr>
          </a:p>
          <a:p>
            <a:pPr indent="0" lvl="1" marL="457200" rtl="0" algn="just">
              <a:spcBef>
                <a:spcPts val="0"/>
              </a:spcBef>
              <a:spcAft>
                <a:spcPts val="0"/>
              </a:spcAft>
              <a:buClr>
                <a:schemeClr val="dk1"/>
              </a:buClr>
              <a:buSzPts val="1900"/>
              <a:buNone/>
            </a:pPr>
            <a:r>
              <a:rPr lang="en-IN" sz="1900">
                <a:latin typeface="Cambria"/>
                <a:ea typeface="Cambria"/>
                <a:cs typeface="Cambria"/>
                <a:sym typeface="Cambria"/>
              </a:rPr>
              <a:t>- A fully functional scalable web and mobile application that can handle large populations will be created particularly in the event of an outbreak or crisis related to public health.</a:t>
            </a:r>
            <a:endParaRPr sz="1900">
              <a:latin typeface="Cambria"/>
              <a:ea typeface="Cambria"/>
              <a:cs typeface="Cambria"/>
              <a:sym typeface="Cambria"/>
            </a:endParaRPr>
          </a:p>
          <a:p>
            <a:pPr indent="0" lvl="1" marL="457200" rtl="0" algn="just">
              <a:spcBef>
                <a:spcPts val="0"/>
              </a:spcBef>
              <a:spcAft>
                <a:spcPts val="0"/>
              </a:spcAft>
              <a:buClr>
                <a:schemeClr val="dk1"/>
              </a:buClr>
              <a:buSzPts val="1900"/>
              <a:buNone/>
            </a:pPr>
            <a:r>
              <a:t/>
            </a:r>
            <a:endParaRPr sz="1900">
              <a:latin typeface="Cambria"/>
              <a:ea typeface="Cambria"/>
              <a:cs typeface="Cambria"/>
              <a:sym typeface="Cambria"/>
            </a:endParaRPr>
          </a:p>
          <a:p>
            <a:pPr indent="0" lvl="0" marL="0" rtl="0" algn="just">
              <a:spcBef>
                <a:spcPts val="0"/>
              </a:spcBef>
              <a:spcAft>
                <a:spcPts val="0"/>
              </a:spcAft>
              <a:buClr>
                <a:schemeClr val="dk1"/>
              </a:buClr>
              <a:buSzPts val="1900"/>
              <a:buNone/>
            </a:pPr>
            <a:r>
              <a:rPr b="1" lang="en-IN" sz="1900">
                <a:latin typeface="Cambria"/>
                <a:ea typeface="Cambria"/>
                <a:cs typeface="Cambria"/>
                <a:sym typeface="Cambria"/>
              </a:rPr>
              <a:t>3. Multilingual and Voice-Activated Interface Adoption</a:t>
            </a:r>
            <a:endParaRPr b="1" sz="1900">
              <a:latin typeface="Cambria"/>
              <a:ea typeface="Cambria"/>
              <a:cs typeface="Cambria"/>
              <a:sym typeface="Cambria"/>
            </a:endParaRPr>
          </a:p>
          <a:p>
            <a:pPr indent="0" lvl="1" marL="457200" rtl="0" algn="just">
              <a:spcBef>
                <a:spcPts val="0"/>
              </a:spcBef>
              <a:spcAft>
                <a:spcPts val="0"/>
              </a:spcAft>
              <a:buClr>
                <a:schemeClr val="dk1"/>
              </a:buClr>
              <a:buSzPts val="1900"/>
              <a:buNone/>
            </a:pPr>
            <a:r>
              <a:rPr lang="en-IN" sz="1900">
                <a:latin typeface="Cambria"/>
                <a:ea typeface="Cambria"/>
                <a:cs typeface="Cambria"/>
                <a:sym typeface="Cambria"/>
              </a:rPr>
              <a:t> - The platform will be adopated more widely thanks to its voice-activated, multilingual user interface, especially by groups with lower levels of literacy or technical proficiency.</a:t>
            </a:r>
            <a:endParaRPr sz="1900">
              <a:latin typeface="Cambria"/>
              <a:ea typeface="Cambria"/>
              <a:cs typeface="Cambria"/>
              <a:sym typeface="Cambria"/>
            </a:endParaRPr>
          </a:p>
          <a:p>
            <a:pPr indent="0" lvl="1" marL="457200" rtl="0" algn="just">
              <a:spcBef>
                <a:spcPts val="0"/>
              </a:spcBef>
              <a:spcAft>
                <a:spcPts val="0"/>
              </a:spcAft>
              <a:buClr>
                <a:schemeClr val="dk1"/>
              </a:buClr>
              <a:buSzPts val="1900"/>
              <a:buNone/>
            </a:pPr>
            <a:r>
              <a:t/>
            </a:r>
            <a:endParaRPr sz="1900">
              <a:latin typeface="Cambria"/>
              <a:ea typeface="Cambria"/>
              <a:cs typeface="Cambria"/>
              <a:sym typeface="Cambria"/>
            </a:endParaRPr>
          </a:p>
          <a:p>
            <a:pPr indent="0" lvl="0" marL="0" rtl="0" algn="just">
              <a:spcBef>
                <a:spcPts val="0"/>
              </a:spcBef>
              <a:spcAft>
                <a:spcPts val="0"/>
              </a:spcAft>
              <a:buClr>
                <a:schemeClr val="dk1"/>
              </a:buClr>
              <a:buSzPts val="1900"/>
              <a:buNone/>
            </a:pPr>
            <a:r>
              <a:rPr b="1" lang="en-IN" sz="1900">
                <a:latin typeface="Cambria"/>
                <a:ea typeface="Cambria"/>
                <a:cs typeface="Cambria"/>
                <a:sym typeface="Cambria"/>
              </a:rPr>
              <a:t>4. Cost-Effective Healthcare Delivery</a:t>
            </a:r>
            <a:endParaRPr b="1" sz="1900">
              <a:latin typeface="Cambria"/>
              <a:ea typeface="Cambria"/>
              <a:cs typeface="Cambria"/>
              <a:sym typeface="Cambria"/>
            </a:endParaRPr>
          </a:p>
          <a:p>
            <a:pPr indent="0" lvl="1" marL="457200" rtl="0" algn="just">
              <a:spcBef>
                <a:spcPts val="0"/>
              </a:spcBef>
              <a:spcAft>
                <a:spcPts val="0"/>
              </a:spcAft>
              <a:buClr>
                <a:schemeClr val="dk1"/>
              </a:buClr>
              <a:buSzPts val="1900"/>
              <a:buNone/>
            </a:pPr>
            <a:r>
              <a:rPr lang="en-IN" sz="1900">
                <a:latin typeface="Cambria"/>
                <a:ea typeface="Cambria"/>
                <a:cs typeface="Cambria"/>
                <a:sym typeface="Cambria"/>
              </a:rPr>
              <a:t> -  The User will save money on transportation and consultation fees by using the platform as a low-cost substitute for in-person doctor visits for minor illnesses.</a:t>
            </a:r>
            <a:endParaRPr sz="1900">
              <a:latin typeface="Cambria"/>
              <a:ea typeface="Cambria"/>
              <a:cs typeface="Cambria"/>
              <a:sym typeface="Cambr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44"/>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Expected Outcomes</a:t>
            </a:r>
            <a:endParaRPr>
              <a:latin typeface="Cambria"/>
              <a:ea typeface="Cambria"/>
              <a:cs typeface="Cambria"/>
              <a:sym typeface="Cambria"/>
            </a:endParaRPr>
          </a:p>
        </p:txBody>
      </p:sp>
      <p:sp>
        <p:nvSpPr>
          <p:cNvPr id="618" name="Google Shape;618;p44"/>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lnSpcReduction="10000"/>
          </a:bodyPr>
          <a:lstStyle/>
          <a:p>
            <a:pPr indent="0" lvl="0" marL="0" rtl="0" algn="just">
              <a:spcBef>
                <a:spcPts val="0"/>
              </a:spcBef>
              <a:spcAft>
                <a:spcPts val="0"/>
              </a:spcAft>
              <a:buClr>
                <a:schemeClr val="dk1"/>
              </a:buClr>
              <a:buSzPts val="1900"/>
              <a:buNone/>
            </a:pPr>
            <a:r>
              <a:rPr b="1" lang="en-IN" sz="1900">
                <a:latin typeface="Cambria"/>
                <a:ea typeface="Cambria"/>
                <a:cs typeface="Cambria"/>
                <a:sym typeface="Cambria"/>
              </a:rPr>
              <a:t>5. Inconsistent Data Driven Public Health Insights</a:t>
            </a:r>
            <a:endParaRPr b="1" sz="1900">
              <a:latin typeface="Cambria"/>
              <a:ea typeface="Cambria"/>
              <a:cs typeface="Cambria"/>
              <a:sym typeface="Cambria"/>
            </a:endParaRPr>
          </a:p>
          <a:p>
            <a:pPr indent="0" lvl="1" marL="457200" rtl="0" algn="just">
              <a:spcBef>
                <a:spcPts val="0"/>
              </a:spcBef>
              <a:spcAft>
                <a:spcPts val="0"/>
              </a:spcAft>
              <a:buClr>
                <a:schemeClr val="dk1"/>
              </a:buClr>
              <a:buSzPts val="1900"/>
              <a:buNone/>
            </a:pPr>
            <a:r>
              <a:rPr b="1" lang="en-IN" sz="1900">
                <a:latin typeface="Cambria"/>
                <a:ea typeface="Cambria"/>
                <a:cs typeface="Cambria"/>
                <a:sym typeface="Cambria"/>
              </a:rPr>
              <a:t> - </a:t>
            </a:r>
            <a:r>
              <a:rPr lang="en-IN" sz="1900">
                <a:latin typeface="Cambria"/>
                <a:ea typeface="Cambria"/>
                <a:cs typeface="Cambria"/>
                <a:sym typeface="Cambria"/>
              </a:rPr>
              <a:t>The system will gather de-identified health information that can be utilized to track public health conditions, spot patterns in common illnesses, and assist with the planning of healthcare resources. </a:t>
            </a:r>
            <a:endParaRPr sz="1900">
              <a:latin typeface="Cambria"/>
              <a:ea typeface="Cambria"/>
              <a:cs typeface="Cambria"/>
              <a:sym typeface="Cambria"/>
            </a:endParaRPr>
          </a:p>
          <a:p>
            <a:pPr indent="0" lvl="0" marL="0" rtl="0" algn="just">
              <a:spcBef>
                <a:spcPts val="0"/>
              </a:spcBef>
              <a:spcAft>
                <a:spcPts val="0"/>
              </a:spcAft>
              <a:buClr>
                <a:schemeClr val="dk1"/>
              </a:buClr>
              <a:buSzPts val="1900"/>
              <a:buNone/>
            </a:pPr>
            <a:r>
              <a:t/>
            </a:r>
            <a:endParaRPr b="1" sz="1900">
              <a:latin typeface="Cambria"/>
              <a:ea typeface="Cambria"/>
              <a:cs typeface="Cambria"/>
              <a:sym typeface="Cambria"/>
            </a:endParaRPr>
          </a:p>
          <a:p>
            <a:pPr indent="0" lvl="0" marL="0" rtl="0" algn="just">
              <a:spcBef>
                <a:spcPts val="0"/>
              </a:spcBef>
              <a:spcAft>
                <a:spcPts val="0"/>
              </a:spcAft>
              <a:buClr>
                <a:schemeClr val="dk1"/>
              </a:buClr>
              <a:buSzPts val="1900"/>
              <a:buNone/>
            </a:pPr>
            <a:r>
              <a:rPr b="1" lang="en-IN" sz="1900">
                <a:latin typeface="Cambria"/>
                <a:ea typeface="Cambria"/>
                <a:cs typeface="Cambria"/>
                <a:sym typeface="Cambria"/>
              </a:rPr>
              <a:t>6. Integration with Telemedicine</a:t>
            </a:r>
            <a:endParaRPr b="1" sz="1900">
              <a:latin typeface="Cambria"/>
              <a:ea typeface="Cambria"/>
              <a:cs typeface="Cambria"/>
              <a:sym typeface="Cambria"/>
            </a:endParaRPr>
          </a:p>
          <a:p>
            <a:pPr indent="0" lvl="1" marL="457200" rtl="0" algn="just">
              <a:spcBef>
                <a:spcPts val="0"/>
              </a:spcBef>
              <a:spcAft>
                <a:spcPts val="0"/>
              </a:spcAft>
              <a:buClr>
                <a:schemeClr val="dk1"/>
              </a:buClr>
              <a:buSzPts val="1900"/>
              <a:buNone/>
            </a:pPr>
            <a:r>
              <a:rPr lang="en-IN" sz="1900">
                <a:latin typeface="Cambria"/>
                <a:ea typeface="Cambria"/>
                <a:cs typeface="Cambria"/>
                <a:sym typeface="Cambria"/>
              </a:rPr>
              <a:t>- This platform is integrated with telemedicine services, allowing users to connect with healthcare professionals if further consultation is needed after receiving a diagnosis.</a:t>
            </a:r>
            <a:endParaRPr sz="1900">
              <a:latin typeface="Cambria"/>
              <a:ea typeface="Cambria"/>
              <a:cs typeface="Cambria"/>
              <a:sym typeface="Cambr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4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Conclusion</a:t>
            </a:r>
            <a:endParaRPr>
              <a:latin typeface="Cambria"/>
              <a:ea typeface="Cambria"/>
              <a:cs typeface="Cambria"/>
              <a:sym typeface="Cambria"/>
            </a:endParaRPr>
          </a:p>
        </p:txBody>
      </p:sp>
      <p:sp>
        <p:nvSpPr>
          <p:cNvPr id="624" name="Google Shape;624;p45"/>
          <p:cNvSpPr txBox="1"/>
          <p:nvPr>
            <p:ph idx="1" type="body"/>
          </p:nvPr>
        </p:nvSpPr>
        <p:spPr>
          <a:xfrm>
            <a:off x="812800" y="1143000"/>
            <a:ext cx="10668000" cy="5054700"/>
          </a:xfrm>
          <a:prstGeom prst="rect">
            <a:avLst/>
          </a:prstGeom>
          <a:noFill/>
          <a:ln>
            <a:noFill/>
          </a:ln>
        </p:spPr>
        <p:txBody>
          <a:bodyPr anchorCtr="0" anchor="t" bIns="45700" lIns="91425" spcFirstLastPara="1" rIns="91425" wrap="square" tIns="45700">
            <a:noAutofit/>
          </a:bodyPr>
          <a:lstStyle/>
          <a:p>
            <a:pPr indent="-342900" lvl="0" marL="342900" rtl="0" algn="just">
              <a:lnSpc>
                <a:spcPct val="110000"/>
              </a:lnSpc>
              <a:spcBef>
                <a:spcPts val="0"/>
              </a:spcBef>
              <a:spcAft>
                <a:spcPts val="0"/>
              </a:spcAft>
              <a:buClr>
                <a:schemeClr val="dk1"/>
              </a:buClr>
              <a:buSzPts val="1900"/>
              <a:buChar char="•"/>
            </a:pPr>
            <a:r>
              <a:rPr lang="en-IN" sz="1900">
                <a:latin typeface="Cambria"/>
                <a:ea typeface="Cambria"/>
                <a:cs typeface="Cambria"/>
                <a:sym typeface="Cambria"/>
              </a:rPr>
              <a:t>This project is a ground-breaking attempt to close the healthcare disparity that exists in smaller towns and villages. </a:t>
            </a:r>
            <a:endParaRPr sz="1900">
              <a:latin typeface="Cambria"/>
              <a:ea typeface="Cambria"/>
              <a:cs typeface="Cambria"/>
              <a:sym typeface="Cambria"/>
            </a:endParaRPr>
          </a:p>
          <a:p>
            <a:pPr indent="-342900" lvl="0" marL="342900" rtl="0" algn="just">
              <a:lnSpc>
                <a:spcPct val="110000"/>
              </a:lnSpc>
              <a:spcBef>
                <a:spcPts val="380"/>
              </a:spcBef>
              <a:spcAft>
                <a:spcPts val="0"/>
              </a:spcAft>
              <a:buClr>
                <a:schemeClr val="dk1"/>
              </a:buClr>
              <a:buSzPts val="1900"/>
              <a:buChar char="•"/>
            </a:pPr>
            <a:r>
              <a:rPr lang="en-IN" sz="1900">
                <a:latin typeface="Cambria"/>
                <a:ea typeface="Cambria"/>
                <a:cs typeface="Cambria"/>
                <a:sym typeface="Cambria"/>
              </a:rPr>
              <a:t>We have created an application that links physicians with patients at any time and from any location, offering prompt medical assistance. </a:t>
            </a:r>
            <a:endParaRPr sz="1900">
              <a:latin typeface="Cambria"/>
              <a:ea typeface="Cambria"/>
              <a:cs typeface="Cambria"/>
              <a:sym typeface="Cambria"/>
            </a:endParaRPr>
          </a:p>
          <a:p>
            <a:pPr indent="-342900" lvl="0" marL="342900" rtl="0" algn="just">
              <a:lnSpc>
                <a:spcPct val="110000"/>
              </a:lnSpc>
              <a:spcBef>
                <a:spcPts val="380"/>
              </a:spcBef>
              <a:spcAft>
                <a:spcPts val="0"/>
              </a:spcAft>
              <a:buClr>
                <a:schemeClr val="dk1"/>
              </a:buClr>
              <a:buSzPts val="1900"/>
              <a:buChar char="•"/>
            </a:pPr>
            <a:r>
              <a:rPr lang="en-IN" sz="1900">
                <a:latin typeface="Cambria"/>
                <a:ea typeface="Cambria"/>
                <a:cs typeface="Cambria"/>
                <a:sym typeface="Cambria"/>
              </a:rPr>
              <a:t>We make it simple for folks in remote locations to access our cutting-edge web and mobile application by incorporating cutting-edge AI technology.</a:t>
            </a:r>
            <a:endParaRPr sz="1900">
              <a:latin typeface="Cambria"/>
              <a:ea typeface="Cambria"/>
              <a:cs typeface="Cambria"/>
              <a:sym typeface="Cambria"/>
            </a:endParaRPr>
          </a:p>
          <a:p>
            <a:pPr indent="-342900" lvl="0" marL="342900" rtl="0" algn="just">
              <a:lnSpc>
                <a:spcPct val="110000"/>
              </a:lnSpc>
              <a:spcBef>
                <a:spcPts val="380"/>
              </a:spcBef>
              <a:spcAft>
                <a:spcPts val="0"/>
              </a:spcAft>
              <a:buClr>
                <a:schemeClr val="dk1"/>
              </a:buClr>
              <a:buSzPts val="1900"/>
              <a:buChar char="•"/>
            </a:pPr>
            <a:r>
              <a:rPr lang="en-IN" sz="1900">
                <a:latin typeface="Cambria"/>
                <a:ea typeface="Cambria"/>
                <a:cs typeface="Cambria"/>
                <a:sym typeface="Cambria"/>
              </a:rPr>
              <a:t>The application is easy to use for people with different levels of digital literacy because it supports multiple languages and is voice-activated. </a:t>
            </a:r>
            <a:endParaRPr sz="1900">
              <a:latin typeface="Cambria"/>
              <a:ea typeface="Cambria"/>
              <a:cs typeface="Cambria"/>
              <a:sym typeface="Cambria"/>
            </a:endParaRPr>
          </a:p>
          <a:p>
            <a:pPr indent="-342900" lvl="0" marL="342900" rtl="0" algn="just">
              <a:lnSpc>
                <a:spcPct val="110000"/>
              </a:lnSpc>
              <a:spcBef>
                <a:spcPts val="380"/>
              </a:spcBef>
              <a:spcAft>
                <a:spcPts val="0"/>
              </a:spcAft>
              <a:buClr>
                <a:schemeClr val="dk1"/>
              </a:buClr>
              <a:buSzPts val="1900"/>
              <a:buChar char="•"/>
            </a:pPr>
            <a:r>
              <a:rPr lang="en-IN" sz="1900">
                <a:latin typeface="Cambria"/>
                <a:ea typeface="Cambria"/>
                <a:cs typeface="Cambria"/>
                <a:sym typeface="Cambria"/>
              </a:rPr>
              <a:t>With its ability to self-diagnose common acute illnesses, it tackles important issues with healthcare accessibility, affordability, and prompt response.</a:t>
            </a:r>
            <a:endParaRPr sz="1900">
              <a:latin typeface="Cambria"/>
              <a:ea typeface="Cambria"/>
              <a:cs typeface="Cambria"/>
              <a:sym typeface="Cambria"/>
            </a:endParaRPr>
          </a:p>
          <a:p>
            <a:pPr indent="-342900" lvl="0" marL="342900" rtl="0" algn="just">
              <a:lnSpc>
                <a:spcPct val="110000"/>
              </a:lnSpc>
              <a:spcBef>
                <a:spcPts val="380"/>
              </a:spcBef>
              <a:spcAft>
                <a:spcPts val="0"/>
              </a:spcAft>
              <a:buClr>
                <a:schemeClr val="dk1"/>
              </a:buClr>
              <a:buSzPts val="1900"/>
              <a:buChar char="•"/>
            </a:pPr>
            <a:r>
              <a:rPr lang="en-IN" sz="1900">
                <a:latin typeface="Cambria"/>
                <a:ea typeface="Cambria"/>
                <a:cs typeface="Cambria"/>
                <a:sym typeface="Cambria"/>
              </a:rPr>
              <a:t>We are concentrating on research as well as data analysis to extract insights from the data that will enable us to provide users more specialized and efficient solutions. </a:t>
            </a:r>
            <a:endParaRPr sz="1900">
              <a:latin typeface="Cambria"/>
              <a:ea typeface="Cambria"/>
              <a:cs typeface="Cambria"/>
              <a:sym typeface="Cambria"/>
            </a:endParaRPr>
          </a:p>
          <a:p>
            <a:pPr indent="-342900" lvl="0" marL="342900" rtl="0" algn="just">
              <a:lnSpc>
                <a:spcPct val="110000"/>
              </a:lnSpc>
              <a:spcBef>
                <a:spcPts val="380"/>
              </a:spcBef>
              <a:spcAft>
                <a:spcPts val="0"/>
              </a:spcAft>
              <a:buClr>
                <a:schemeClr val="dk1"/>
              </a:buClr>
              <a:buSzPts val="1900"/>
              <a:buChar char="•"/>
            </a:pPr>
            <a:r>
              <a:rPr lang="en-IN" sz="1900">
                <a:latin typeface="Cambria"/>
                <a:ea typeface="Cambria"/>
                <a:cs typeface="Cambria"/>
                <a:sym typeface="Cambria"/>
              </a:rPr>
              <a:t>This idea has the potential to completely transform the healthcare industry and can be modified to tackle increasingly difficult jobs in the future.</a:t>
            </a:r>
            <a:endParaRPr sz="1900">
              <a:latin typeface="Cambria"/>
              <a:ea typeface="Cambria"/>
              <a:cs typeface="Cambria"/>
              <a:sym typeface="Cambri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46"/>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Clr>
                <a:srgbClr val="17365D"/>
              </a:buClr>
              <a:buSzPts val="2800"/>
              <a:buFont typeface="Cambria"/>
              <a:buNone/>
            </a:pPr>
            <a:r>
              <a:rPr lang="en-IN">
                <a:latin typeface="Cambria"/>
                <a:ea typeface="Cambria"/>
                <a:cs typeface="Cambria"/>
                <a:sym typeface="Cambria"/>
              </a:rPr>
              <a:t>Github Link</a:t>
            </a:r>
            <a:endParaRPr>
              <a:latin typeface="Cambria"/>
              <a:ea typeface="Cambria"/>
              <a:cs typeface="Cambria"/>
              <a:sym typeface="Cambria"/>
            </a:endParaRPr>
          </a:p>
        </p:txBody>
      </p:sp>
      <p:sp>
        <p:nvSpPr>
          <p:cNvPr id="630" name="Google Shape;630;p46"/>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just">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p:txBody>
      </p:sp>
      <p:sp>
        <p:nvSpPr>
          <p:cNvPr id="631" name="Google Shape;631;p46"/>
          <p:cNvSpPr txBox="1"/>
          <p:nvPr/>
        </p:nvSpPr>
        <p:spPr>
          <a:xfrm>
            <a:off x="965200" y="1295400"/>
            <a:ext cx="10668000" cy="4953000"/>
          </a:xfrm>
          <a:prstGeom prst="rect">
            <a:avLst/>
          </a:prstGeom>
          <a:noFill/>
          <a:ln>
            <a:noFill/>
          </a:ln>
        </p:spPr>
        <p:txBody>
          <a:bodyPr anchorCtr="0" anchor="t" bIns="45700" lIns="91425" spcFirstLastPara="1" rIns="91425" wrap="square" tIns="45700">
            <a:normAutofit/>
          </a:bodyPr>
          <a:lstStyle/>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p:txBody>
      </p:sp>
      <p:sp>
        <p:nvSpPr>
          <p:cNvPr id="632" name="Google Shape;632;p46"/>
          <p:cNvSpPr txBox="1"/>
          <p:nvPr/>
        </p:nvSpPr>
        <p:spPr>
          <a:xfrm>
            <a:off x="812800" y="1143000"/>
            <a:ext cx="10668000" cy="4178400"/>
          </a:xfrm>
          <a:prstGeom prst="rect">
            <a:avLst/>
          </a:prstGeom>
          <a:noFill/>
          <a:ln>
            <a:noFill/>
          </a:ln>
        </p:spPr>
        <p:txBody>
          <a:bodyPr anchorCtr="0" anchor="t" bIns="45700" lIns="91425" spcFirstLastPara="1" rIns="91425" wrap="square" tIns="45700">
            <a:normAutofit/>
          </a:bodyPr>
          <a:lstStyle/>
          <a:p>
            <a:pPr indent="-190500" lvl="0" marL="342900" marR="0" rtl="0" algn="just">
              <a:lnSpc>
                <a:spcPct val="100000"/>
              </a:lnSpc>
              <a:spcBef>
                <a:spcPts val="0"/>
              </a:spcBef>
              <a:spcAft>
                <a:spcPts val="0"/>
              </a:spcAft>
              <a:buClr>
                <a:schemeClr val="dk1"/>
              </a:buClr>
              <a:buSzPts val="2400"/>
              <a:buFont typeface="Arial"/>
              <a:buNone/>
            </a:pPr>
            <a:r>
              <a:rPr b="0" i="0" lang="en-IN" sz="2400" u="none" cap="none" strike="noStrike">
                <a:solidFill>
                  <a:schemeClr val="dk1"/>
                </a:solidFill>
                <a:latin typeface="Cambria"/>
                <a:ea typeface="Cambria"/>
                <a:cs typeface="Cambria"/>
                <a:sym typeface="Cambria"/>
              </a:rPr>
              <a:t>The Github link provided should have public access permission.</a:t>
            </a:r>
            <a:endParaRPr b="0" i="0" sz="2400" u="none" cap="none" strike="noStrike">
              <a:solidFill>
                <a:schemeClr val="dk1"/>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ts val="2400"/>
              <a:buFont typeface="Arial"/>
              <a:buNone/>
            </a:pPr>
            <a:r>
              <a:rPr b="1" i="0" lang="en-IN" sz="2400" u="none" cap="none" strike="noStrike">
                <a:solidFill>
                  <a:srgbClr val="953734"/>
                </a:solidFill>
                <a:latin typeface="Cambria"/>
                <a:ea typeface="Cambria"/>
                <a:cs typeface="Cambria"/>
                <a:sym typeface="Cambria"/>
              </a:rPr>
              <a:t>Github Link</a:t>
            </a:r>
            <a:endParaRPr b="1" i="0" sz="2400" u="none" cap="none" strike="noStrike">
              <a:solidFill>
                <a:srgbClr val="953734"/>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rPr b="1" i="0" lang="en-IN" sz="2400" u="sng" cap="none" strike="noStrike">
                <a:solidFill>
                  <a:schemeClr val="accent1"/>
                </a:solidFill>
                <a:latin typeface="Cambria"/>
                <a:ea typeface="Cambria"/>
                <a:cs typeface="Cambria"/>
                <a:sym typeface="Cambria"/>
              </a:rPr>
              <a:t>https://github.com/CapStone-CSE141/pscs46.git</a:t>
            </a:r>
            <a:endParaRPr b="1" i="0" sz="2400" u="sng" cap="none" strike="noStrike">
              <a:solidFill>
                <a:schemeClr val="accent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47"/>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References </a:t>
            </a:r>
            <a:endParaRPr>
              <a:latin typeface="Cambria"/>
              <a:ea typeface="Cambria"/>
              <a:cs typeface="Cambria"/>
              <a:sym typeface="Cambria"/>
            </a:endParaRPr>
          </a:p>
        </p:txBody>
      </p:sp>
      <p:sp>
        <p:nvSpPr>
          <p:cNvPr id="638" name="Google Shape;638;p47"/>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Autofit/>
          </a:bodyPr>
          <a:lstStyle/>
          <a:p>
            <a:pPr indent="0" lvl="0" marL="152400" rtl="0" algn="just">
              <a:lnSpc>
                <a:spcPct val="150000"/>
              </a:lnSpc>
              <a:spcBef>
                <a:spcPts val="0"/>
              </a:spcBef>
              <a:spcAft>
                <a:spcPts val="0"/>
              </a:spcAft>
              <a:buClr>
                <a:schemeClr val="dk1"/>
              </a:buClr>
              <a:buSzPts val="1900"/>
              <a:buNone/>
            </a:pPr>
            <a:r>
              <a:rPr b="1" lang="en-IN" sz="1900">
                <a:latin typeface="Cambria"/>
                <a:ea typeface="Cambria"/>
                <a:cs typeface="Cambria"/>
                <a:sym typeface="Cambria"/>
              </a:rPr>
              <a:t>1</a:t>
            </a:r>
            <a:r>
              <a:rPr lang="en-IN" sz="1900">
                <a:latin typeface="Cambria"/>
                <a:ea typeface="Cambria"/>
                <a:cs typeface="Cambria"/>
                <a:sym typeface="Cambria"/>
              </a:rPr>
              <a:t>. </a:t>
            </a:r>
            <a:r>
              <a:rPr i="1" lang="en-IN" sz="1900">
                <a:latin typeface="Cambria"/>
                <a:ea typeface="Cambria"/>
                <a:cs typeface="Cambria"/>
                <a:sym typeface="Cambria"/>
              </a:rPr>
              <a:t>Saurabh A Pahune, Cardinal Health, Dublin OH 43017, USA </a:t>
            </a:r>
            <a:r>
              <a:rPr lang="en-IN" sz="1900">
                <a:latin typeface="Cambria"/>
                <a:ea typeface="Cambria"/>
                <a:cs typeface="Cambria"/>
                <a:sym typeface="Cambria"/>
              </a:rPr>
              <a:t>- </a:t>
            </a:r>
            <a:r>
              <a:rPr b="1" lang="en-IN" sz="1900">
                <a:latin typeface="Cambria"/>
                <a:ea typeface="Cambria"/>
                <a:cs typeface="Cambria"/>
                <a:sym typeface="Cambria"/>
              </a:rPr>
              <a:t>How does AI help in Rural Development in Healthcare Domain: A Short Survey</a:t>
            </a:r>
            <a:endParaRPr b="1" sz="1900">
              <a:latin typeface="Cambria"/>
              <a:ea typeface="Cambria"/>
              <a:cs typeface="Cambria"/>
              <a:sym typeface="Cambria"/>
            </a:endParaRPr>
          </a:p>
          <a:p>
            <a:pPr indent="0" lvl="0" marL="152400" rtl="0" algn="just">
              <a:lnSpc>
                <a:spcPct val="150000"/>
              </a:lnSpc>
              <a:spcBef>
                <a:spcPts val="0"/>
              </a:spcBef>
              <a:spcAft>
                <a:spcPts val="0"/>
              </a:spcAft>
              <a:buClr>
                <a:schemeClr val="dk1"/>
              </a:buClr>
              <a:buSzPts val="1900"/>
              <a:buNone/>
            </a:pPr>
            <a:r>
              <a:rPr b="1" lang="en-IN" sz="1900">
                <a:latin typeface="Cambria"/>
                <a:ea typeface="Cambria"/>
                <a:cs typeface="Cambria"/>
                <a:sym typeface="Cambria"/>
              </a:rPr>
              <a:t>2.</a:t>
            </a:r>
            <a:r>
              <a:rPr lang="en-IN" sz="1900">
                <a:latin typeface="Cambria"/>
                <a:ea typeface="Cambria"/>
                <a:cs typeface="Cambria"/>
                <a:sym typeface="Cambria"/>
              </a:rPr>
              <a:t> </a:t>
            </a:r>
            <a:r>
              <a:rPr i="1" lang="en-IN" sz="1900">
                <a:latin typeface="Cambria"/>
                <a:ea typeface="Cambria"/>
                <a:cs typeface="Cambria"/>
                <a:sym typeface="Cambria"/>
              </a:rPr>
              <a:t>Naseeruddin Taufiq, Bandaru Bhavagna Shreya, Sahil Anil Thole Chitra S, A. Mohammed A - </a:t>
            </a:r>
            <a:r>
              <a:rPr b="1" lang="en-IN" sz="1900">
                <a:latin typeface="Cambria"/>
                <a:ea typeface="Cambria"/>
                <a:cs typeface="Cambria"/>
                <a:sym typeface="Cambria"/>
              </a:rPr>
              <a:t>Diagnosis Of Acute Diseases In Villages And Smaller Towns Using AI </a:t>
            </a:r>
            <a:endParaRPr b="1" sz="1900">
              <a:latin typeface="Cambria"/>
              <a:ea typeface="Cambria"/>
              <a:cs typeface="Cambria"/>
              <a:sym typeface="Cambria"/>
            </a:endParaRPr>
          </a:p>
          <a:p>
            <a:pPr indent="0" lvl="0" marL="152400" rtl="0" algn="just">
              <a:lnSpc>
                <a:spcPct val="150000"/>
              </a:lnSpc>
              <a:spcBef>
                <a:spcPts val="0"/>
              </a:spcBef>
              <a:spcAft>
                <a:spcPts val="0"/>
              </a:spcAft>
              <a:buClr>
                <a:schemeClr val="dk1"/>
              </a:buClr>
              <a:buSzPts val="1900"/>
              <a:buNone/>
            </a:pPr>
            <a:r>
              <a:rPr b="1" lang="en-IN" sz="1900">
                <a:latin typeface="Cambria"/>
                <a:ea typeface="Cambria"/>
                <a:cs typeface="Cambria"/>
                <a:sym typeface="Cambria"/>
              </a:rPr>
              <a:t>3.</a:t>
            </a:r>
            <a:r>
              <a:rPr i="1" lang="en-IN" sz="1900">
                <a:latin typeface="Cambria"/>
                <a:ea typeface="Cambria"/>
                <a:cs typeface="Cambria"/>
                <a:sym typeface="Cambria"/>
              </a:rPr>
              <a:t> Madhu H T, Sachin S, Manjunath Kavishetti , Puneeth , Karthik Mahesh Gadyal -</a:t>
            </a:r>
            <a:r>
              <a:rPr lang="en-IN" sz="1900">
                <a:latin typeface="Cambria"/>
                <a:ea typeface="Cambria"/>
                <a:cs typeface="Cambria"/>
                <a:sym typeface="Cambria"/>
              </a:rPr>
              <a:t> </a:t>
            </a:r>
            <a:r>
              <a:rPr b="1" lang="en-IN" sz="1900">
                <a:latin typeface="Cambria"/>
                <a:ea typeface="Cambria"/>
                <a:cs typeface="Cambria"/>
                <a:sym typeface="Cambria"/>
              </a:rPr>
              <a:t>Using AI, Diagnosis of Acute Diseases in Villages and Smaller Towns</a:t>
            </a:r>
            <a:endParaRPr sz="1900">
              <a:latin typeface="Cambria"/>
              <a:ea typeface="Cambria"/>
              <a:cs typeface="Cambria"/>
              <a:sym typeface="Cambria"/>
            </a:endParaRPr>
          </a:p>
          <a:p>
            <a:pPr indent="0" lvl="0" marL="152400" rtl="0" algn="just">
              <a:lnSpc>
                <a:spcPct val="150000"/>
              </a:lnSpc>
              <a:spcBef>
                <a:spcPts val="0"/>
              </a:spcBef>
              <a:spcAft>
                <a:spcPts val="0"/>
              </a:spcAft>
              <a:buClr>
                <a:schemeClr val="dk1"/>
              </a:buClr>
              <a:buSzPts val="1900"/>
              <a:buNone/>
            </a:pPr>
            <a:r>
              <a:rPr b="1" lang="en-IN" sz="1900">
                <a:latin typeface="Cambria"/>
                <a:ea typeface="Cambria"/>
                <a:cs typeface="Cambria"/>
                <a:sym typeface="Cambria"/>
              </a:rPr>
              <a:t>4.</a:t>
            </a:r>
            <a:r>
              <a:rPr lang="en-IN" sz="1900">
                <a:latin typeface="Cambria"/>
                <a:ea typeface="Cambria"/>
                <a:cs typeface="Cambria"/>
                <a:sym typeface="Cambria"/>
              </a:rPr>
              <a:t> </a:t>
            </a:r>
            <a:r>
              <a:rPr i="1" lang="en-IN" sz="1900">
                <a:latin typeface="Cambria"/>
                <a:ea typeface="Cambria"/>
                <a:cs typeface="Cambria"/>
                <a:sym typeface="Cambria"/>
              </a:rPr>
              <a:t>A Henning, Jacqueline Henning, and Katharina Glück. Artificial intelligence -</a:t>
            </a:r>
            <a:r>
              <a:rPr b="1" i="1" lang="en-IN" sz="1900">
                <a:latin typeface="Cambria"/>
                <a:ea typeface="Cambria"/>
                <a:cs typeface="Cambria"/>
                <a:sym typeface="Cambria"/>
              </a:rPr>
              <a:t> </a:t>
            </a:r>
            <a:r>
              <a:rPr b="1" lang="en-IN" sz="1900">
                <a:latin typeface="Cambria"/>
                <a:ea typeface="Cambria"/>
                <a:cs typeface="Cambria"/>
                <a:sym typeface="Cambria"/>
              </a:rPr>
              <a:t>Its future in the health sector and its role for medical education.</a:t>
            </a:r>
            <a:endParaRPr sz="1900">
              <a:latin typeface="Cambria"/>
              <a:ea typeface="Cambria"/>
              <a:cs typeface="Cambria"/>
              <a:sym typeface="Cambria"/>
            </a:endParaRPr>
          </a:p>
          <a:p>
            <a:pPr indent="0" lvl="0" marL="152400" rtl="0" algn="just">
              <a:lnSpc>
                <a:spcPct val="150000"/>
              </a:lnSpc>
              <a:spcBef>
                <a:spcPts val="0"/>
              </a:spcBef>
              <a:spcAft>
                <a:spcPts val="0"/>
              </a:spcAft>
              <a:buClr>
                <a:schemeClr val="dk1"/>
              </a:buClr>
              <a:buSzPts val="1900"/>
              <a:buNone/>
            </a:pPr>
            <a:r>
              <a:rPr b="1" lang="en-IN" sz="1900">
                <a:latin typeface="Cambria"/>
                <a:ea typeface="Cambria"/>
                <a:cs typeface="Cambria"/>
                <a:sym typeface="Cambria"/>
              </a:rPr>
              <a:t>5.</a:t>
            </a:r>
            <a:r>
              <a:rPr lang="en-IN" sz="1900">
                <a:latin typeface="Cambria"/>
                <a:ea typeface="Cambria"/>
                <a:cs typeface="Cambria"/>
                <a:sym typeface="Cambria"/>
              </a:rPr>
              <a:t> </a:t>
            </a:r>
            <a:r>
              <a:rPr i="1" lang="en-IN" sz="1900">
                <a:latin typeface="Cambria"/>
                <a:ea typeface="Cambria"/>
                <a:cs typeface="Cambria"/>
                <a:sym typeface="Cambria"/>
              </a:rPr>
              <a:t>Urmil Bharti, Deepali Bajaj, Hunar Batra, Shreya Lalit, Shweta Lalit, and Aayushi Gangwani -  </a:t>
            </a:r>
            <a:r>
              <a:rPr b="1" lang="en-IN" sz="1900">
                <a:latin typeface="Cambria"/>
                <a:ea typeface="Cambria"/>
                <a:cs typeface="Cambria"/>
                <a:sym typeface="Cambria"/>
              </a:rPr>
              <a:t>Medbot: Conversational artificial intelligence powered chatbot for delivering tele-health after covid-19.</a:t>
            </a:r>
            <a:endParaRPr b="1" sz="1900">
              <a:latin typeface="Cambria"/>
              <a:ea typeface="Cambria"/>
              <a:cs typeface="Cambria"/>
              <a:sym typeface="Cambri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48"/>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References</a:t>
            </a:r>
            <a:endParaRPr>
              <a:latin typeface="Cambria"/>
              <a:ea typeface="Cambria"/>
              <a:cs typeface="Cambria"/>
              <a:sym typeface="Cambria"/>
            </a:endParaRPr>
          </a:p>
        </p:txBody>
      </p:sp>
      <p:sp>
        <p:nvSpPr>
          <p:cNvPr id="644" name="Google Shape;644;p48"/>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Autofit/>
          </a:bodyPr>
          <a:lstStyle/>
          <a:p>
            <a:pPr indent="0" lvl="0" marL="152400" rtl="0" algn="just">
              <a:lnSpc>
                <a:spcPct val="140000"/>
              </a:lnSpc>
              <a:spcBef>
                <a:spcPts val="0"/>
              </a:spcBef>
              <a:spcAft>
                <a:spcPts val="0"/>
              </a:spcAft>
              <a:buClr>
                <a:schemeClr val="dk1"/>
              </a:buClr>
              <a:buSzPts val="1900"/>
              <a:buNone/>
            </a:pPr>
            <a:r>
              <a:rPr b="1" lang="en-IN" sz="1900">
                <a:latin typeface="Cambria"/>
                <a:ea typeface="Cambria"/>
                <a:cs typeface="Cambria"/>
                <a:sym typeface="Cambria"/>
              </a:rPr>
              <a:t>6.</a:t>
            </a:r>
            <a:r>
              <a:rPr i="1" lang="en-IN" sz="1900">
                <a:latin typeface="Cambria"/>
                <a:ea typeface="Cambria"/>
                <a:cs typeface="Cambria"/>
                <a:sym typeface="Cambria"/>
              </a:rPr>
              <a:t> Yogesh Kumar, Apeksha Koul, Ruchi Singla, and Muhammad Fazal Ijaz -</a:t>
            </a:r>
            <a:r>
              <a:rPr lang="en-IN" sz="1900">
                <a:latin typeface="Cambria"/>
                <a:ea typeface="Cambria"/>
                <a:cs typeface="Cambria"/>
                <a:sym typeface="Cambria"/>
              </a:rPr>
              <a:t> </a:t>
            </a:r>
            <a:r>
              <a:rPr b="1" lang="en-IN" sz="1900">
                <a:latin typeface="Cambria"/>
                <a:ea typeface="Cambria"/>
                <a:cs typeface="Cambria"/>
                <a:sym typeface="Cambria"/>
              </a:rPr>
              <a:t>Artificial intelligence in disease diagnosis: a systematic literature review, synthesizing framework and future research agenda. </a:t>
            </a:r>
            <a:endParaRPr b="1" sz="1900">
              <a:latin typeface="Cambria"/>
              <a:ea typeface="Cambria"/>
              <a:cs typeface="Cambria"/>
              <a:sym typeface="Cambria"/>
            </a:endParaRPr>
          </a:p>
          <a:p>
            <a:pPr indent="0" lvl="0" marL="152400" rtl="0" algn="just">
              <a:lnSpc>
                <a:spcPct val="140000"/>
              </a:lnSpc>
              <a:spcBef>
                <a:spcPts val="0"/>
              </a:spcBef>
              <a:spcAft>
                <a:spcPts val="0"/>
              </a:spcAft>
              <a:buClr>
                <a:schemeClr val="dk1"/>
              </a:buClr>
              <a:buSzPts val="1900"/>
              <a:buNone/>
            </a:pPr>
            <a:r>
              <a:rPr b="1" lang="en-IN" sz="1900">
                <a:latin typeface="Cambria"/>
                <a:ea typeface="Cambria"/>
                <a:cs typeface="Cambria"/>
                <a:sym typeface="Cambria"/>
              </a:rPr>
              <a:t>7.</a:t>
            </a:r>
            <a:r>
              <a:rPr lang="en-IN" sz="1900">
                <a:latin typeface="Cambria"/>
                <a:ea typeface="Cambria"/>
                <a:cs typeface="Cambria"/>
                <a:sym typeface="Cambria"/>
              </a:rPr>
              <a:t> </a:t>
            </a:r>
            <a:r>
              <a:rPr i="1" lang="en-IN" sz="1900">
                <a:latin typeface="Cambria"/>
                <a:ea typeface="Cambria"/>
                <a:cs typeface="Cambria"/>
                <a:sym typeface="Cambria"/>
              </a:rPr>
              <a:t>Sidra Nasir, Rizwan Ahmed Khan, and Samita Bai -</a:t>
            </a:r>
            <a:r>
              <a:rPr b="1" lang="en-IN" sz="1900">
                <a:latin typeface="Cambria"/>
                <a:ea typeface="Cambria"/>
                <a:cs typeface="Cambria"/>
                <a:sym typeface="Cambria"/>
              </a:rPr>
              <a:t> Ethical framework for harnessing the power of ai in healthcare and beyond.</a:t>
            </a:r>
            <a:endParaRPr b="1" sz="1900">
              <a:latin typeface="Cambria"/>
              <a:ea typeface="Cambria"/>
              <a:cs typeface="Cambria"/>
              <a:sym typeface="Cambria"/>
            </a:endParaRPr>
          </a:p>
          <a:p>
            <a:pPr indent="0" lvl="0" marL="152400" rtl="0" algn="just">
              <a:lnSpc>
                <a:spcPct val="140000"/>
              </a:lnSpc>
              <a:spcBef>
                <a:spcPts val="0"/>
              </a:spcBef>
              <a:spcAft>
                <a:spcPts val="0"/>
              </a:spcAft>
              <a:buClr>
                <a:schemeClr val="dk1"/>
              </a:buClr>
              <a:buSzPts val="1900"/>
              <a:buNone/>
            </a:pPr>
            <a:r>
              <a:rPr b="1" lang="en-IN" sz="1900">
                <a:latin typeface="Cambria"/>
                <a:ea typeface="Cambria"/>
                <a:cs typeface="Cambria"/>
                <a:sym typeface="Cambria"/>
              </a:rPr>
              <a:t>8.</a:t>
            </a:r>
            <a:r>
              <a:rPr b="1" i="1" lang="en-IN" sz="1900">
                <a:latin typeface="Cambria"/>
                <a:ea typeface="Cambria"/>
                <a:cs typeface="Cambria"/>
                <a:sym typeface="Cambria"/>
              </a:rPr>
              <a:t> </a:t>
            </a:r>
            <a:r>
              <a:rPr i="1" lang="en-IN" sz="1900">
                <a:latin typeface="Cambria"/>
                <a:ea typeface="Cambria"/>
                <a:cs typeface="Cambria"/>
                <a:sym typeface="Cambria"/>
              </a:rPr>
              <a:t>Thanai Pongdee, Wendy M. Brunner, Mansi J. Kanuga, James H. Sussman, Chung-Il Wi, and Young J. Juhn - </a:t>
            </a:r>
            <a:r>
              <a:rPr b="1" lang="en-IN" sz="1900">
                <a:latin typeface="Cambria"/>
                <a:ea typeface="Cambria"/>
                <a:cs typeface="Cambria"/>
                <a:sym typeface="Cambria"/>
              </a:rPr>
              <a:t>Rural health disparities in allergy, asthma, and immunologic diseases: The current state and future direction for clinical care and research. </a:t>
            </a:r>
            <a:endParaRPr b="1" sz="1900">
              <a:latin typeface="Cambria"/>
              <a:ea typeface="Cambria"/>
              <a:cs typeface="Cambria"/>
              <a:sym typeface="Cambria"/>
            </a:endParaRPr>
          </a:p>
          <a:p>
            <a:pPr indent="0" lvl="0" marL="152400" rtl="0" algn="just">
              <a:lnSpc>
                <a:spcPct val="140000"/>
              </a:lnSpc>
              <a:spcBef>
                <a:spcPts val="0"/>
              </a:spcBef>
              <a:spcAft>
                <a:spcPts val="0"/>
              </a:spcAft>
              <a:buClr>
                <a:schemeClr val="dk1"/>
              </a:buClr>
              <a:buSzPts val="1900"/>
              <a:buNone/>
            </a:pPr>
            <a:r>
              <a:rPr b="1" lang="en-IN" sz="1900">
                <a:latin typeface="Cambria"/>
                <a:ea typeface="Cambria"/>
                <a:cs typeface="Cambria"/>
                <a:sym typeface="Cambria"/>
              </a:rPr>
              <a:t>9</a:t>
            </a:r>
            <a:r>
              <a:rPr b="1" i="1" lang="en-IN" sz="1900">
                <a:latin typeface="Cambria"/>
                <a:ea typeface="Cambria"/>
                <a:cs typeface="Cambria"/>
                <a:sym typeface="Cambria"/>
              </a:rPr>
              <a:t>. </a:t>
            </a:r>
            <a:r>
              <a:rPr i="1" lang="en-IN" sz="1900">
                <a:latin typeface="Cambria"/>
                <a:ea typeface="Cambria"/>
                <a:cs typeface="Cambria"/>
                <a:sym typeface="Cambria"/>
              </a:rPr>
              <a:t>Ming Zhao, Jie Li, Liuqing Xiang, Zu-hai Zhang, and Sheng-Lung Peng - </a:t>
            </a:r>
            <a:r>
              <a:rPr b="1" lang="en-IN" sz="1900">
                <a:latin typeface="Cambria"/>
                <a:ea typeface="Cambria"/>
                <a:cs typeface="Cambria"/>
                <a:sym typeface="Cambria"/>
              </a:rPr>
              <a:t>A diagnosis model of dementia via machine learning. </a:t>
            </a:r>
            <a:endParaRPr b="1" sz="1900">
              <a:latin typeface="Cambria"/>
              <a:ea typeface="Cambria"/>
              <a:cs typeface="Cambria"/>
              <a:sym typeface="Cambria"/>
            </a:endParaRPr>
          </a:p>
          <a:p>
            <a:pPr indent="0" lvl="0" marL="152400" rtl="0" algn="just">
              <a:lnSpc>
                <a:spcPct val="140000"/>
              </a:lnSpc>
              <a:spcBef>
                <a:spcPts val="0"/>
              </a:spcBef>
              <a:spcAft>
                <a:spcPts val="0"/>
              </a:spcAft>
              <a:buClr>
                <a:schemeClr val="dk1"/>
              </a:buClr>
              <a:buSzPts val="1900"/>
              <a:buNone/>
            </a:pPr>
            <a:r>
              <a:t/>
            </a:r>
            <a:endParaRPr b="1" sz="1900">
              <a:latin typeface="Cambria"/>
              <a:ea typeface="Cambria"/>
              <a:cs typeface="Cambria"/>
              <a:sym typeface="Cambri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49"/>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References</a:t>
            </a:r>
            <a:endParaRPr>
              <a:latin typeface="Cambria"/>
              <a:ea typeface="Cambria"/>
              <a:cs typeface="Cambria"/>
              <a:sym typeface="Cambria"/>
            </a:endParaRPr>
          </a:p>
        </p:txBody>
      </p:sp>
      <p:sp>
        <p:nvSpPr>
          <p:cNvPr id="650" name="Google Shape;650;p49"/>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p>
            <a:pPr indent="0" lvl="0" marL="152400" rtl="0" algn="just">
              <a:lnSpc>
                <a:spcPct val="150000"/>
              </a:lnSpc>
              <a:spcBef>
                <a:spcPts val="0"/>
              </a:spcBef>
              <a:spcAft>
                <a:spcPts val="0"/>
              </a:spcAft>
              <a:buClr>
                <a:schemeClr val="dk1"/>
              </a:buClr>
              <a:buSzPts val="2000"/>
              <a:buNone/>
            </a:pPr>
            <a:r>
              <a:rPr b="1" lang="en-IN" sz="2000">
                <a:latin typeface="Cambria"/>
                <a:ea typeface="Cambria"/>
                <a:cs typeface="Cambria"/>
                <a:sym typeface="Cambria"/>
              </a:rPr>
              <a:t>10.</a:t>
            </a:r>
            <a:r>
              <a:rPr lang="en-IN" sz="2000">
                <a:latin typeface="Cambria"/>
                <a:ea typeface="Cambria"/>
                <a:cs typeface="Cambria"/>
                <a:sym typeface="Cambria"/>
              </a:rPr>
              <a:t> </a:t>
            </a:r>
            <a:r>
              <a:rPr i="1" lang="en-IN" sz="2000">
                <a:latin typeface="Cambria"/>
                <a:ea typeface="Cambria"/>
                <a:cs typeface="Cambria"/>
                <a:sym typeface="Cambria"/>
              </a:rPr>
              <a:t>Basu K, Sinha R, Ong A, Basu T - </a:t>
            </a:r>
            <a:r>
              <a:rPr b="1" lang="en-IN" sz="2000">
                <a:latin typeface="Cambria"/>
                <a:ea typeface="Cambria"/>
                <a:cs typeface="Cambria"/>
                <a:sym typeface="Cambria"/>
              </a:rPr>
              <a:t>Artificial Intelligence: How is It Changing Medical Sciences and Its Future? </a:t>
            </a:r>
            <a:endParaRPr b="1" sz="2000">
              <a:latin typeface="Cambria"/>
              <a:ea typeface="Cambria"/>
              <a:cs typeface="Cambria"/>
              <a:sym typeface="Cambria"/>
            </a:endParaRPr>
          </a:p>
          <a:p>
            <a:pPr indent="0" lvl="0" marL="152400" rtl="0" algn="just">
              <a:lnSpc>
                <a:spcPct val="150000"/>
              </a:lnSpc>
              <a:spcBef>
                <a:spcPts val="0"/>
              </a:spcBef>
              <a:spcAft>
                <a:spcPts val="0"/>
              </a:spcAft>
              <a:buClr>
                <a:schemeClr val="dk1"/>
              </a:buClr>
              <a:buSzPts val="2000"/>
              <a:buNone/>
            </a:pPr>
            <a:r>
              <a:rPr b="1" lang="en-IN" sz="2000">
                <a:latin typeface="Cambria"/>
                <a:ea typeface="Cambria"/>
                <a:cs typeface="Cambria"/>
                <a:sym typeface="Cambria"/>
              </a:rPr>
              <a:t>11.</a:t>
            </a:r>
            <a:r>
              <a:rPr b="1" i="1" lang="en-IN" sz="2000">
                <a:latin typeface="Cambria"/>
                <a:ea typeface="Cambria"/>
                <a:cs typeface="Cambria"/>
                <a:sym typeface="Cambria"/>
              </a:rPr>
              <a:t> </a:t>
            </a:r>
            <a:r>
              <a:rPr i="1" lang="en-IN" sz="2000">
                <a:latin typeface="Cambria"/>
                <a:ea typeface="Cambria"/>
                <a:cs typeface="Cambria"/>
                <a:sym typeface="Cambria"/>
              </a:rPr>
              <a:t>Longoni C., &amp; Morewedge, C. K -</a:t>
            </a:r>
            <a:r>
              <a:rPr b="1" lang="en-IN" sz="2000">
                <a:latin typeface="Cambria"/>
                <a:ea typeface="Cambria"/>
                <a:cs typeface="Cambria"/>
                <a:sym typeface="Cambria"/>
              </a:rPr>
              <a:t> AI can outperform doctors. So why don’t patients trust it. </a:t>
            </a:r>
            <a:endParaRPr b="1" sz="2000">
              <a:latin typeface="Cambria"/>
              <a:ea typeface="Cambria"/>
              <a:cs typeface="Cambria"/>
              <a:sym typeface="Cambria"/>
            </a:endParaRPr>
          </a:p>
          <a:p>
            <a:pPr indent="0" lvl="0" marL="152400" rtl="0" algn="just">
              <a:lnSpc>
                <a:spcPct val="150000"/>
              </a:lnSpc>
              <a:spcBef>
                <a:spcPts val="0"/>
              </a:spcBef>
              <a:spcAft>
                <a:spcPts val="0"/>
              </a:spcAft>
              <a:buClr>
                <a:schemeClr val="dk1"/>
              </a:buClr>
              <a:buSzPts val="2000"/>
              <a:buNone/>
            </a:pPr>
            <a:r>
              <a:rPr b="1" lang="en-IN" sz="2000">
                <a:latin typeface="Cambria"/>
                <a:ea typeface="Cambria"/>
                <a:cs typeface="Cambria"/>
                <a:sym typeface="Cambria"/>
              </a:rPr>
              <a:t>12. </a:t>
            </a:r>
            <a:r>
              <a:rPr i="1" lang="en-IN" sz="2000">
                <a:latin typeface="Cambria"/>
                <a:ea typeface="Cambria"/>
                <a:cs typeface="Cambria"/>
                <a:sym typeface="Cambria"/>
              </a:rPr>
              <a:t>Alowais, S.A., Alghamdi, S.S., Alsuhebany, N. et al. -</a:t>
            </a:r>
            <a:r>
              <a:rPr b="1" lang="en-IN" sz="2000">
                <a:latin typeface="Cambria"/>
                <a:ea typeface="Cambria"/>
                <a:cs typeface="Cambria"/>
                <a:sym typeface="Cambria"/>
              </a:rPr>
              <a:t> Revolutionizing healthcare: the role of artificial intelligence in clinical practice.</a:t>
            </a:r>
            <a:endParaRPr b="1" sz="2000">
              <a:latin typeface="Cambria"/>
              <a:ea typeface="Cambria"/>
              <a:cs typeface="Cambria"/>
              <a:sym typeface="Cambria"/>
            </a:endParaRPr>
          </a:p>
          <a:p>
            <a:pPr indent="0" lvl="0" marL="152400" rtl="0" algn="just">
              <a:lnSpc>
                <a:spcPct val="150000"/>
              </a:lnSpc>
              <a:spcBef>
                <a:spcPts val="0"/>
              </a:spcBef>
              <a:spcAft>
                <a:spcPts val="0"/>
              </a:spcAft>
              <a:buClr>
                <a:schemeClr val="dk1"/>
              </a:buClr>
              <a:buSzPts val="2000"/>
              <a:buNone/>
            </a:pPr>
            <a:r>
              <a:rPr b="1" lang="en-IN" sz="2000">
                <a:latin typeface="Cambria"/>
                <a:ea typeface="Cambria"/>
                <a:cs typeface="Cambria"/>
                <a:sym typeface="Cambria"/>
              </a:rPr>
              <a:t>13.</a:t>
            </a:r>
            <a:r>
              <a:rPr lang="en-IN" sz="2000">
                <a:latin typeface="Cambria"/>
                <a:ea typeface="Cambria"/>
                <a:cs typeface="Cambria"/>
                <a:sym typeface="Cambria"/>
              </a:rPr>
              <a:t> Clancy, E. - </a:t>
            </a:r>
            <a:r>
              <a:rPr b="1" lang="en-IN" sz="2000">
                <a:latin typeface="Cambria"/>
                <a:ea typeface="Cambria"/>
                <a:cs typeface="Cambria"/>
                <a:sym typeface="Cambria"/>
              </a:rPr>
              <a:t>Most Patients Surveyed Trust an AI Diagnosis Over a Doctor’s Diagnosis.</a:t>
            </a:r>
            <a:endParaRPr b="1" sz="2000">
              <a:latin typeface="Cambria"/>
              <a:ea typeface="Cambria"/>
              <a:cs typeface="Cambria"/>
              <a:sym typeface="Cambria"/>
            </a:endParaRPr>
          </a:p>
          <a:p>
            <a:pPr indent="0" lvl="0" marL="152400" rtl="0" algn="just">
              <a:lnSpc>
                <a:spcPct val="150000"/>
              </a:lnSpc>
              <a:spcBef>
                <a:spcPts val="0"/>
              </a:spcBef>
              <a:spcAft>
                <a:spcPts val="0"/>
              </a:spcAft>
              <a:buClr>
                <a:schemeClr val="dk1"/>
              </a:buClr>
              <a:buSzPts val="2000"/>
              <a:buNone/>
            </a:pPr>
            <a:r>
              <a:rPr b="1" lang="en-IN" sz="2000">
                <a:latin typeface="Cambria"/>
                <a:ea typeface="Cambria"/>
                <a:cs typeface="Cambria"/>
                <a:sym typeface="Cambria"/>
              </a:rPr>
              <a:t>14</a:t>
            </a:r>
            <a:r>
              <a:rPr lang="en-IN" sz="2000">
                <a:latin typeface="Cambria"/>
                <a:ea typeface="Cambria"/>
                <a:cs typeface="Cambria"/>
                <a:sym typeface="Cambria"/>
              </a:rPr>
              <a:t>. </a:t>
            </a:r>
            <a:r>
              <a:rPr i="1" lang="en-IN" sz="2000">
                <a:latin typeface="Cambria"/>
                <a:ea typeface="Cambria"/>
                <a:cs typeface="Cambria"/>
                <a:sym typeface="Cambria"/>
              </a:rPr>
              <a:t>Kim, M., Sohn, H., Choi, S., &amp; Kim, S.</a:t>
            </a:r>
            <a:r>
              <a:rPr lang="en-IN" sz="2000">
                <a:latin typeface="Cambria"/>
                <a:ea typeface="Cambria"/>
                <a:cs typeface="Cambria"/>
                <a:sym typeface="Cambria"/>
              </a:rPr>
              <a:t> - </a:t>
            </a:r>
            <a:r>
              <a:rPr b="1" lang="en-IN" sz="2000">
                <a:latin typeface="Cambria"/>
                <a:ea typeface="Cambria"/>
                <a:cs typeface="Cambria"/>
                <a:sym typeface="Cambria"/>
              </a:rPr>
              <a:t>Requirements for Trustworthy Artificial Intelligence and its Application in Healthcare.</a:t>
            </a:r>
            <a:endParaRPr b="1" sz="2000">
              <a:latin typeface="Cambria"/>
              <a:ea typeface="Cambria"/>
              <a:cs typeface="Cambria"/>
              <a:sym typeface="Cambria"/>
            </a:endParaRPr>
          </a:p>
          <a:p>
            <a:pPr indent="0" lvl="0" marL="152400" rtl="0" algn="just">
              <a:lnSpc>
                <a:spcPct val="150000"/>
              </a:lnSpc>
              <a:spcBef>
                <a:spcPts val="0"/>
              </a:spcBef>
              <a:spcAft>
                <a:spcPts val="0"/>
              </a:spcAft>
              <a:buClr>
                <a:schemeClr val="dk1"/>
              </a:buClr>
              <a:buSzPts val="2000"/>
              <a:buNone/>
            </a:pPr>
            <a:r>
              <a:rPr b="1" lang="en-IN" sz="2000">
                <a:latin typeface="Cambria"/>
                <a:ea typeface="Cambria"/>
                <a:cs typeface="Cambria"/>
                <a:sym typeface="Cambria"/>
              </a:rPr>
              <a:t>15.</a:t>
            </a:r>
            <a:r>
              <a:rPr lang="en-IN" sz="2000">
                <a:latin typeface="Cambria"/>
                <a:ea typeface="Cambria"/>
                <a:cs typeface="Cambria"/>
                <a:sym typeface="Cambria"/>
              </a:rPr>
              <a:t> </a:t>
            </a:r>
            <a:r>
              <a:rPr i="1" lang="en-IN" sz="2000">
                <a:latin typeface="Cambria"/>
                <a:ea typeface="Cambria"/>
                <a:cs typeface="Cambria"/>
                <a:sym typeface="Cambria"/>
              </a:rPr>
              <a:t>Secinaro, S., Calandra, D., Secinaro, A., Muthurangu, V., &amp; Biancone, P. </a:t>
            </a:r>
            <a:r>
              <a:rPr lang="en-IN" sz="2000">
                <a:latin typeface="Cambria"/>
                <a:ea typeface="Cambria"/>
                <a:cs typeface="Cambria"/>
                <a:sym typeface="Cambria"/>
              </a:rPr>
              <a:t>-</a:t>
            </a:r>
            <a:r>
              <a:rPr b="1" lang="en-IN" sz="2000">
                <a:latin typeface="Cambria"/>
                <a:ea typeface="Cambria"/>
                <a:cs typeface="Cambria"/>
                <a:sym typeface="Cambria"/>
              </a:rPr>
              <a:t> The role of artificial intelligence in healthcare: a structured literature review. </a:t>
            </a:r>
            <a:endParaRPr b="1" sz="2000">
              <a:latin typeface="Cambria"/>
              <a:ea typeface="Cambria"/>
              <a:cs typeface="Cambria"/>
              <a:sym typeface="Cambria"/>
            </a:endParaRPr>
          </a:p>
          <a:p>
            <a:pPr indent="-215900" lvl="0" marL="495300" rtl="0" algn="just">
              <a:lnSpc>
                <a:spcPct val="150000"/>
              </a:lnSpc>
              <a:spcBef>
                <a:spcPts val="0"/>
              </a:spcBef>
              <a:spcAft>
                <a:spcPts val="0"/>
              </a:spcAft>
              <a:buClr>
                <a:schemeClr val="dk1"/>
              </a:buClr>
              <a:buSzPts val="2000"/>
              <a:buNone/>
            </a:pPr>
            <a:r>
              <a:t/>
            </a:r>
            <a:endParaRPr b="1" sz="2000">
              <a:latin typeface="Cambria"/>
              <a:ea typeface="Cambria"/>
              <a:cs typeface="Cambria"/>
              <a:sym typeface="Cambri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50"/>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References </a:t>
            </a:r>
            <a:endParaRPr>
              <a:latin typeface="Cambria"/>
              <a:ea typeface="Cambria"/>
              <a:cs typeface="Cambria"/>
              <a:sym typeface="Cambria"/>
            </a:endParaRPr>
          </a:p>
        </p:txBody>
      </p:sp>
      <p:sp>
        <p:nvSpPr>
          <p:cNvPr id="656" name="Google Shape;656;p50"/>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p>
            <a:pPr indent="0" lvl="0" marL="152400" rtl="0" algn="just">
              <a:lnSpc>
                <a:spcPct val="150000"/>
              </a:lnSpc>
              <a:spcBef>
                <a:spcPts val="0"/>
              </a:spcBef>
              <a:spcAft>
                <a:spcPts val="0"/>
              </a:spcAft>
              <a:buClr>
                <a:schemeClr val="dk1"/>
              </a:buClr>
              <a:buSzPts val="1900"/>
              <a:buNone/>
            </a:pPr>
            <a:r>
              <a:rPr b="1" lang="en-IN" sz="1900">
                <a:latin typeface="Cambria"/>
                <a:ea typeface="Cambria"/>
                <a:cs typeface="Cambria"/>
                <a:sym typeface="Cambria"/>
              </a:rPr>
              <a:t>16. </a:t>
            </a:r>
            <a:r>
              <a:rPr i="1" lang="en-IN" sz="1900">
                <a:latin typeface="Cambria"/>
                <a:ea typeface="Cambria"/>
                <a:cs typeface="Cambria"/>
                <a:sym typeface="Cambria"/>
              </a:rPr>
              <a:t>Topol, E.J. -</a:t>
            </a:r>
            <a:r>
              <a:rPr b="1" lang="en-IN" sz="1900">
                <a:latin typeface="Cambria"/>
                <a:ea typeface="Cambria"/>
                <a:cs typeface="Cambria"/>
                <a:sym typeface="Cambria"/>
              </a:rPr>
              <a:t> High-performance medicine: the convergence of human and artificial intelligence.</a:t>
            </a:r>
            <a:endParaRPr b="1" sz="1900">
              <a:latin typeface="Cambria"/>
              <a:ea typeface="Cambria"/>
              <a:cs typeface="Cambria"/>
              <a:sym typeface="Cambria"/>
            </a:endParaRPr>
          </a:p>
          <a:p>
            <a:pPr indent="0" lvl="0" marL="152400" rtl="0" algn="just">
              <a:lnSpc>
                <a:spcPct val="150000"/>
              </a:lnSpc>
              <a:spcBef>
                <a:spcPts val="0"/>
              </a:spcBef>
              <a:spcAft>
                <a:spcPts val="0"/>
              </a:spcAft>
              <a:buClr>
                <a:schemeClr val="dk1"/>
              </a:buClr>
              <a:buSzPts val="1900"/>
              <a:buNone/>
            </a:pPr>
            <a:r>
              <a:rPr b="1" lang="en-IN" sz="1900">
                <a:latin typeface="Cambria"/>
                <a:ea typeface="Cambria"/>
                <a:cs typeface="Cambria"/>
                <a:sym typeface="Cambria"/>
              </a:rPr>
              <a:t>17. </a:t>
            </a:r>
            <a:r>
              <a:rPr i="1" lang="en-IN" sz="1900">
                <a:latin typeface="Cambria"/>
                <a:ea typeface="Cambria"/>
                <a:cs typeface="Cambria"/>
                <a:sym typeface="Cambria"/>
              </a:rPr>
              <a:t>Wootton, R. </a:t>
            </a:r>
            <a:r>
              <a:rPr lang="en-IN" sz="1900">
                <a:latin typeface="Cambria"/>
                <a:ea typeface="Cambria"/>
                <a:cs typeface="Cambria"/>
                <a:sym typeface="Cambria"/>
              </a:rPr>
              <a:t>- </a:t>
            </a:r>
            <a:r>
              <a:rPr b="1" lang="en-IN" sz="1900">
                <a:latin typeface="Cambria"/>
                <a:ea typeface="Cambria"/>
                <a:cs typeface="Cambria"/>
                <a:sym typeface="Cambria"/>
              </a:rPr>
              <a:t>Telemedicine in the developing world.</a:t>
            </a:r>
            <a:endParaRPr b="1" sz="1900">
              <a:latin typeface="Cambria"/>
              <a:ea typeface="Cambria"/>
              <a:cs typeface="Cambria"/>
              <a:sym typeface="Cambria"/>
            </a:endParaRPr>
          </a:p>
          <a:p>
            <a:pPr indent="0" lvl="0" marL="152400" rtl="0" algn="just">
              <a:lnSpc>
                <a:spcPct val="150000"/>
              </a:lnSpc>
              <a:spcBef>
                <a:spcPts val="0"/>
              </a:spcBef>
              <a:spcAft>
                <a:spcPts val="0"/>
              </a:spcAft>
              <a:buClr>
                <a:schemeClr val="dk1"/>
              </a:buClr>
              <a:buSzPts val="1900"/>
              <a:buNone/>
            </a:pPr>
            <a:r>
              <a:rPr b="1" lang="en-IN" sz="1900">
                <a:latin typeface="Cambria"/>
                <a:ea typeface="Cambria"/>
                <a:cs typeface="Cambria"/>
                <a:sym typeface="Cambria"/>
              </a:rPr>
              <a:t>18. </a:t>
            </a:r>
            <a:r>
              <a:rPr i="1" lang="en-IN" sz="1900">
                <a:latin typeface="Cambria"/>
                <a:ea typeface="Cambria"/>
                <a:cs typeface="Cambria"/>
                <a:sym typeface="Cambria"/>
              </a:rPr>
              <a:t>Semigran, H.L., Linder, J.A., Gidengil, C., &amp; Mehrotra, A. </a:t>
            </a:r>
            <a:r>
              <a:rPr lang="en-IN" sz="1900">
                <a:latin typeface="Cambria"/>
                <a:ea typeface="Cambria"/>
                <a:cs typeface="Cambria"/>
                <a:sym typeface="Cambria"/>
              </a:rPr>
              <a:t>- </a:t>
            </a:r>
            <a:r>
              <a:rPr b="1" lang="en-IN" sz="1900">
                <a:latin typeface="Cambria"/>
                <a:ea typeface="Cambria"/>
                <a:cs typeface="Cambria"/>
                <a:sym typeface="Cambria"/>
              </a:rPr>
              <a:t>Evaluation of symptom checkers for self-diagnosis and triage: audit study.</a:t>
            </a:r>
            <a:endParaRPr b="1" sz="1900">
              <a:latin typeface="Cambria"/>
              <a:ea typeface="Cambria"/>
              <a:cs typeface="Cambria"/>
              <a:sym typeface="Cambria"/>
            </a:endParaRPr>
          </a:p>
          <a:p>
            <a:pPr indent="0" lvl="0" marL="152400" rtl="0" algn="just">
              <a:lnSpc>
                <a:spcPct val="150000"/>
              </a:lnSpc>
              <a:spcBef>
                <a:spcPts val="0"/>
              </a:spcBef>
              <a:spcAft>
                <a:spcPts val="0"/>
              </a:spcAft>
              <a:buClr>
                <a:schemeClr val="dk1"/>
              </a:buClr>
              <a:buSzPts val="1900"/>
              <a:buNone/>
            </a:pPr>
            <a:r>
              <a:rPr b="1" lang="en-IN" sz="1900">
                <a:latin typeface="Cambria"/>
                <a:ea typeface="Cambria"/>
                <a:cs typeface="Cambria"/>
                <a:sym typeface="Cambria"/>
              </a:rPr>
              <a:t>19. </a:t>
            </a:r>
            <a:r>
              <a:rPr i="1" lang="en-IN" sz="1900">
                <a:latin typeface="Cambria"/>
                <a:ea typeface="Cambria"/>
                <a:cs typeface="Cambria"/>
                <a:sym typeface="Cambria"/>
              </a:rPr>
              <a:t>Hoy, M.B.-</a:t>
            </a:r>
            <a:r>
              <a:rPr lang="en-IN" sz="1900">
                <a:latin typeface="Cambria"/>
                <a:ea typeface="Cambria"/>
                <a:cs typeface="Cambria"/>
                <a:sym typeface="Cambria"/>
              </a:rPr>
              <a:t> </a:t>
            </a:r>
            <a:r>
              <a:rPr b="1" lang="en-IN" sz="1900">
                <a:latin typeface="Cambria"/>
                <a:ea typeface="Cambria"/>
                <a:cs typeface="Cambria"/>
                <a:sym typeface="Cambria"/>
              </a:rPr>
              <a:t>Alexa, Siri, Cortana, and Google Assistant: a comparison of speech-based natural language processing systems.</a:t>
            </a:r>
            <a:endParaRPr b="1" sz="1900">
              <a:latin typeface="Cambria"/>
              <a:ea typeface="Cambria"/>
              <a:cs typeface="Cambria"/>
              <a:sym typeface="Cambria"/>
            </a:endParaRPr>
          </a:p>
          <a:p>
            <a:pPr indent="0" lvl="0" marL="152400" rtl="0" algn="just">
              <a:lnSpc>
                <a:spcPct val="150000"/>
              </a:lnSpc>
              <a:spcBef>
                <a:spcPts val="0"/>
              </a:spcBef>
              <a:spcAft>
                <a:spcPts val="0"/>
              </a:spcAft>
              <a:buClr>
                <a:schemeClr val="dk1"/>
              </a:buClr>
              <a:buSzPts val="1900"/>
              <a:buNone/>
            </a:pPr>
            <a:r>
              <a:rPr b="1" lang="en-IN" sz="1900">
                <a:latin typeface="Cambria"/>
                <a:ea typeface="Cambria"/>
                <a:cs typeface="Cambria"/>
                <a:sym typeface="Cambria"/>
              </a:rPr>
              <a:t>20. </a:t>
            </a:r>
            <a:r>
              <a:rPr i="1" lang="en-IN" sz="1900">
                <a:latin typeface="Cambria"/>
                <a:ea typeface="Cambria"/>
                <a:cs typeface="Cambria"/>
                <a:sym typeface="Cambria"/>
              </a:rPr>
              <a:t>Fernández-Alemán, J.L., Señor, I.C., Lozoya, P.A.O., &amp; Toval, A. </a:t>
            </a:r>
            <a:r>
              <a:rPr lang="en-IN" sz="1900">
                <a:latin typeface="Cambria"/>
                <a:ea typeface="Cambria"/>
                <a:cs typeface="Cambria"/>
                <a:sym typeface="Cambria"/>
              </a:rPr>
              <a:t>- </a:t>
            </a:r>
            <a:r>
              <a:rPr b="1" lang="en-IN" sz="1900">
                <a:latin typeface="Cambria"/>
                <a:ea typeface="Cambria"/>
                <a:cs typeface="Cambria"/>
                <a:sym typeface="Cambria"/>
              </a:rPr>
              <a:t>Security and privacy in electronic health records: a systematic literature review.</a:t>
            </a:r>
            <a:endParaRPr b="1" sz="1900">
              <a:latin typeface="Cambria"/>
              <a:ea typeface="Cambria"/>
              <a:cs typeface="Cambria"/>
              <a:sym typeface="Cambria"/>
            </a:endParaRPr>
          </a:p>
          <a:p>
            <a:pPr indent="0" lvl="0" marL="152400" rtl="0" algn="just">
              <a:lnSpc>
                <a:spcPct val="150000"/>
              </a:lnSpc>
              <a:spcBef>
                <a:spcPts val="0"/>
              </a:spcBef>
              <a:spcAft>
                <a:spcPts val="0"/>
              </a:spcAft>
              <a:buClr>
                <a:schemeClr val="dk1"/>
              </a:buClr>
              <a:buSzPts val="1900"/>
              <a:buNone/>
            </a:pPr>
            <a:r>
              <a:rPr b="1" lang="en-IN" sz="1900">
                <a:latin typeface="Cambria"/>
                <a:ea typeface="Cambria"/>
                <a:cs typeface="Cambria"/>
                <a:sym typeface="Cambria"/>
              </a:rPr>
              <a:t>21. </a:t>
            </a:r>
            <a:r>
              <a:rPr i="1" lang="en-IN" sz="1900">
                <a:latin typeface="Cambria"/>
                <a:ea typeface="Cambria"/>
                <a:cs typeface="Cambria"/>
                <a:sym typeface="Cambria"/>
              </a:rPr>
              <a:t>Choi, E., Bahadori, M.T., Schuetz, A., Stewart, W.F., &amp; Sun, J. -</a:t>
            </a:r>
            <a:r>
              <a:rPr lang="en-IN" sz="1900">
                <a:latin typeface="Cambria"/>
                <a:ea typeface="Cambria"/>
                <a:cs typeface="Cambria"/>
                <a:sym typeface="Cambria"/>
              </a:rPr>
              <a:t> </a:t>
            </a:r>
            <a:r>
              <a:rPr b="1" lang="en-IN" sz="1900">
                <a:latin typeface="Cambria"/>
                <a:ea typeface="Cambria"/>
                <a:cs typeface="Cambria"/>
                <a:sym typeface="Cambria"/>
              </a:rPr>
              <a:t>RETAIN: An interpretable predictive model for healthcare using reverse time attention mechanism.</a:t>
            </a:r>
            <a:endParaRPr b="1" sz="1900">
              <a:latin typeface="Cambria"/>
              <a:ea typeface="Cambria"/>
              <a:cs typeface="Cambria"/>
              <a:sym typeface="Cambr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5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Project work mapping with SDG</a:t>
            </a:r>
            <a:endParaRPr>
              <a:latin typeface="Cambria"/>
              <a:ea typeface="Cambria"/>
              <a:cs typeface="Cambria"/>
              <a:sym typeface="Cambria"/>
            </a:endParaRPr>
          </a:p>
        </p:txBody>
      </p:sp>
      <p:sp>
        <p:nvSpPr>
          <p:cNvPr descr="Image preview" id="662" name="Google Shape;662;p51"/>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Bookman Old Style"/>
              <a:ea typeface="Bookman Old Style"/>
              <a:cs typeface="Bookman Old Style"/>
              <a:sym typeface="Bookman Old Style"/>
            </a:endParaRPr>
          </a:p>
        </p:txBody>
      </p:sp>
      <p:pic>
        <p:nvPicPr>
          <p:cNvPr id="663" name="Google Shape;663;p51"/>
          <p:cNvPicPr preferRelativeResize="0"/>
          <p:nvPr/>
        </p:nvPicPr>
        <p:blipFill rotWithShape="1">
          <a:blip r:embed="rId3">
            <a:alphaModFix/>
          </a:blip>
          <a:srcRect b="0" l="0" r="0" t="0"/>
          <a:stretch/>
        </p:blipFill>
        <p:spPr>
          <a:xfrm>
            <a:off x="3461969" y="999786"/>
            <a:ext cx="5877972" cy="542091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16"/>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Literature Review</a:t>
            </a:r>
            <a:endParaRPr/>
          </a:p>
        </p:txBody>
      </p:sp>
      <p:graphicFrame>
        <p:nvGraphicFramePr>
          <p:cNvPr id="449" name="Google Shape;449;p16"/>
          <p:cNvGraphicFramePr/>
          <p:nvPr/>
        </p:nvGraphicFramePr>
        <p:xfrm>
          <a:off x="696258" y="1071283"/>
          <a:ext cx="3000000" cy="3000000"/>
        </p:xfrm>
        <a:graphic>
          <a:graphicData uri="http://schemas.openxmlformats.org/drawingml/2006/table">
            <a:tbl>
              <a:tblPr bandRow="1" firstCol="1" firstRow="1">
                <a:noFill/>
                <a:tableStyleId>{A904AA74-00FF-4CC7-9974-BBD6646CD84D}</a:tableStyleId>
              </a:tblPr>
              <a:tblGrid>
                <a:gridCol w="396425"/>
                <a:gridCol w="1421925"/>
                <a:gridCol w="1765800"/>
                <a:gridCol w="1546100"/>
                <a:gridCol w="951825"/>
                <a:gridCol w="1043925"/>
                <a:gridCol w="1637525"/>
                <a:gridCol w="2021000"/>
              </a:tblGrid>
              <a:tr h="1369200">
                <a:tc>
                  <a:txBody>
                    <a:bodyPr/>
                    <a:lstStyle/>
                    <a:p>
                      <a:pPr indent="0" lvl="0" marL="68580" marR="0" rtl="0" algn="l">
                        <a:lnSpc>
                          <a:spcPct val="107000"/>
                        </a:lnSpc>
                        <a:spcBef>
                          <a:spcPts val="0"/>
                        </a:spcBef>
                        <a:spcAft>
                          <a:spcPts val="0"/>
                        </a:spcAft>
                        <a:buNone/>
                      </a:pPr>
                      <a:r>
                        <a:rPr b="0" lang="en-IN" sz="1000" u="none" cap="none" strike="noStrike">
                          <a:solidFill>
                            <a:schemeClr val="dk1"/>
                          </a:solidFill>
                        </a:rPr>
                        <a:t>4.</a:t>
                      </a:r>
                      <a:endParaRPr b="0"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a:txBody>
                    <a:bodyPr/>
                    <a:lstStyle/>
                    <a:p>
                      <a:pPr indent="0" lvl="0" marL="68580" marR="0" rtl="0" algn="l">
                        <a:lnSpc>
                          <a:spcPct val="101000"/>
                        </a:lnSpc>
                        <a:spcBef>
                          <a:spcPts val="0"/>
                        </a:spcBef>
                        <a:spcAft>
                          <a:spcPts val="0"/>
                        </a:spcAft>
                        <a:buNone/>
                      </a:pPr>
                      <a:r>
                        <a:rPr b="0" lang="en-IN" sz="1000" u="none" cap="none" strike="noStrike">
                          <a:solidFill>
                            <a:schemeClr val="dk1"/>
                          </a:solidFill>
                        </a:rPr>
                        <a:t>Thanai Pongdee, Wendy M.</a:t>
                      </a:r>
                      <a:endParaRPr b="0" sz="2000" u="none" cap="none" strike="noStrike">
                        <a:solidFill>
                          <a:schemeClr val="dk1"/>
                        </a:solidFill>
                      </a:endParaRPr>
                    </a:p>
                    <a:p>
                      <a:pPr indent="0" lvl="0" marL="68580" marR="0" rtl="0" algn="l">
                        <a:lnSpc>
                          <a:spcPct val="107000"/>
                        </a:lnSpc>
                        <a:spcBef>
                          <a:spcPts val="0"/>
                        </a:spcBef>
                        <a:spcAft>
                          <a:spcPts val="0"/>
                        </a:spcAft>
                        <a:buNone/>
                      </a:pPr>
                      <a:r>
                        <a:rPr b="0" lang="en-IN" sz="1000" u="none" cap="none" strike="noStrike">
                          <a:solidFill>
                            <a:schemeClr val="dk1"/>
                          </a:solidFill>
                        </a:rPr>
                        <a:t>Brunner, Mansi J.</a:t>
                      </a:r>
                      <a:endParaRPr b="0" sz="2000" u="none" cap="none" strike="noStrike">
                        <a:solidFill>
                          <a:schemeClr val="dk1"/>
                        </a:solidFill>
                      </a:endParaRPr>
                    </a:p>
                    <a:p>
                      <a:pPr indent="0" lvl="0" marL="68580" marR="86360" rtl="0" algn="just">
                        <a:lnSpc>
                          <a:spcPct val="101000"/>
                        </a:lnSpc>
                        <a:spcBef>
                          <a:spcPts val="0"/>
                        </a:spcBef>
                        <a:spcAft>
                          <a:spcPts val="0"/>
                        </a:spcAft>
                        <a:buNone/>
                      </a:pPr>
                      <a:r>
                        <a:rPr b="0" lang="en-IN" sz="1000" u="none" cap="none" strike="noStrike">
                          <a:solidFill>
                            <a:schemeClr val="dk1"/>
                          </a:solidFill>
                        </a:rPr>
                        <a:t>Kanuga, James H. Sussman, Chung-Il Wi, and Young J.</a:t>
                      </a:r>
                      <a:endParaRPr b="0" sz="2000" u="none" cap="none" strike="noStrike">
                        <a:solidFill>
                          <a:schemeClr val="dk1"/>
                        </a:solidFill>
                      </a:endParaRPr>
                    </a:p>
                    <a:p>
                      <a:pPr indent="0" lvl="0" marL="68580" marR="0" rtl="0" algn="l">
                        <a:lnSpc>
                          <a:spcPct val="107000"/>
                        </a:lnSpc>
                        <a:spcBef>
                          <a:spcPts val="0"/>
                        </a:spcBef>
                        <a:spcAft>
                          <a:spcPts val="0"/>
                        </a:spcAft>
                        <a:buNone/>
                      </a:pPr>
                      <a:r>
                        <a:rPr b="0" lang="en-IN" sz="1000" u="none" cap="none" strike="noStrike">
                          <a:solidFill>
                            <a:schemeClr val="dk1"/>
                          </a:solidFill>
                        </a:rPr>
                        <a:t>Juhn.</a:t>
                      </a:r>
                      <a:endParaRPr b="0"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a:txBody>
                    <a:bodyPr/>
                    <a:lstStyle/>
                    <a:p>
                      <a:pPr indent="0" lvl="0" marL="67945" marR="120650" rtl="0" algn="l">
                        <a:lnSpc>
                          <a:spcPct val="107000"/>
                        </a:lnSpc>
                        <a:spcBef>
                          <a:spcPts val="0"/>
                        </a:spcBef>
                        <a:spcAft>
                          <a:spcPts val="0"/>
                        </a:spcAft>
                        <a:buNone/>
                      </a:pPr>
                      <a:r>
                        <a:rPr b="1" lang="en-IN" sz="1000" u="none" cap="none" strike="noStrike">
                          <a:solidFill>
                            <a:schemeClr val="dk1"/>
                          </a:solidFill>
                        </a:rPr>
                        <a:t>Rural health disparities in allergy, asthma, and immunologic diseases: The current state and future direction for clinical care and research.</a:t>
                      </a:r>
                      <a:endParaRPr b="1"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a:txBody>
                    <a:bodyPr/>
                    <a:lstStyle/>
                    <a:p>
                      <a:pPr indent="0" lvl="0" marL="69215" marR="0" rtl="0" algn="l">
                        <a:lnSpc>
                          <a:spcPct val="107000"/>
                        </a:lnSpc>
                        <a:spcBef>
                          <a:spcPts val="0"/>
                        </a:spcBef>
                        <a:spcAft>
                          <a:spcPts val="0"/>
                        </a:spcAft>
                        <a:buNone/>
                      </a:pPr>
                      <a:r>
                        <a:rPr b="0" i="1" lang="en-IN" sz="1000" u="none" cap="none" strike="noStrike">
                          <a:solidFill>
                            <a:schemeClr val="dk1"/>
                          </a:solidFill>
                        </a:rPr>
                        <a:t>The Journal of</a:t>
                      </a:r>
                      <a:endParaRPr b="0" i="1" sz="2000" u="none" cap="none" strike="noStrike">
                        <a:solidFill>
                          <a:schemeClr val="dk1"/>
                        </a:solidFill>
                      </a:endParaRPr>
                    </a:p>
                    <a:p>
                      <a:pPr indent="0" lvl="0" marL="69215" marR="0" rtl="0" algn="l">
                        <a:lnSpc>
                          <a:spcPct val="107000"/>
                        </a:lnSpc>
                        <a:spcBef>
                          <a:spcPts val="0"/>
                        </a:spcBef>
                        <a:spcAft>
                          <a:spcPts val="0"/>
                        </a:spcAft>
                        <a:buNone/>
                      </a:pPr>
                      <a:r>
                        <a:rPr b="0" i="1" lang="en-IN" sz="1000" u="none" cap="none" strike="noStrike">
                          <a:solidFill>
                            <a:schemeClr val="dk1"/>
                          </a:solidFill>
                        </a:rPr>
                        <a:t>Allergy and Clinical Immunology: In Practice, 2023.</a:t>
                      </a:r>
                      <a:endParaRPr b="0" i="1"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a:txBody>
                    <a:bodyPr/>
                    <a:lstStyle/>
                    <a:p>
                      <a:pPr indent="0" lvl="0" marL="69215" marR="0" rtl="0" algn="l">
                        <a:lnSpc>
                          <a:spcPct val="107000"/>
                        </a:lnSpc>
                        <a:spcBef>
                          <a:spcPts val="0"/>
                        </a:spcBef>
                        <a:spcAft>
                          <a:spcPts val="0"/>
                        </a:spcAft>
                        <a:buNone/>
                      </a:pPr>
                      <a:r>
                        <a:rPr b="0" lang="en-IN" sz="1000" u="none" cap="none" strike="noStrike">
                          <a:solidFill>
                            <a:schemeClr val="dk1"/>
                          </a:solidFill>
                        </a:rPr>
                        <a:t>This	article applications immunology, improving processes management</a:t>
                      </a:r>
                      <a:endParaRPr b="0"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a:txBody>
                    <a:bodyPr/>
                    <a:lstStyle/>
                    <a:p>
                      <a:pPr indent="62230" lvl="0" marL="0" marR="0" rtl="0" algn="l">
                        <a:lnSpc>
                          <a:spcPct val="107000"/>
                        </a:lnSpc>
                        <a:spcBef>
                          <a:spcPts val="0"/>
                        </a:spcBef>
                        <a:spcAft>
                          <a:spcPts val="0"/>
                        </a:spcAft>
                        <a:buNone/>
                      </a:pPr>
                      <a:r>
                        <a:rPr b="0" lang="en-IN" sz="1000" u="none" cap="none" strike="noStrike">
                          <a:solidFill>
                            <a:schemeClr val="dk1"/>
                          </a:solidFill>
                        </a:rPr>
                        <a:t>examines	AI in allergy and focusing	on diagnostic and	patient strategies.</a:t>
                      </a:r>
                      <a:endParaRPr b="0"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a:txBody>
                    <a:bodyPr/>
                    <a:lstStyle/>
                    <a:p>
                      <a:pPr indent="0" lvl="0" marL="67945" marR="66040" rtl="0" algn="just">
                        <a:lnSpc>
                          <a:spcPct val="101000"/>
                        </a:lnSpc>
                        <a:spcBef>
                          <a:spcPts val="0"/>
                        </a:spcBef>
                        <a:spcAft>
                          <a:spcPts val="0"/>
                        </a:spcAft>
                        <a:buNone/>
                      </a:pPr>
                      <a:r>
                        <a:rPr b="0" lang="en-IN" sz="1000" u="none" cap="none" strike="noStrike">
                          <a:solidFill>
                            <a:schemeClr val="dk1"/>
                          </a:solidFill>
                        </a:rPr>
                        <a:t>It illustrates how AI can enhance diagnostic precision and streamline treatment plans for</a:t>
                      </a:r>
                      <a:endParaRPr b="0" sz="2000" u="none" cap="none" strike="noStrike">
                        <a:solidFill>
                          <a:schemeClr val="dk1"/>
                        </a:solidFill>
                      </a:endParaRPr>
                    </a:p>
                    <a:p>
                      <a:pPr indent="0" lvl="0" marL="67945" marR="0" rtl="0" algn="l">
                        <a:lnSpc>
                          <a:spcPct val="107000"/>
                        </a:lnSpc>
                        <a:spcBef>
                          <a:spcPts val="0"/>
                        </a:spcBef>
                        <a:spcAft>
                          <a:spcPts val="0"/>
                        </a:spcAft>
                        <a:buNone/>
                      </a:pPr>
                      <a:r>
                        <a:rPr b="0" lang="en-IN" sz="1000" u="none" cap="none" strike="noStrike">
                          <a:solidFill>
                            <a:schemeClr val="dk1"/>
                          </a:solidFill>
                        </a:rPr>
                        <a:t>allergy-related conditions.</a:t>
                      </a:r>
                      <a:endParaRPr b="0"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a:txBody>
                    <a:bodyPr/>
                    <a:lstStyle/>
                    <a:p>
                      <a:pPr indent="0" lvl="0" marL="67945" marR="64770" rtl="0" algn="just">
                        <a:lnSpc>
                          <a:spcPct val="107000"/>
                        </a:lnSpc>
                        <a:spcBef>
                          <a:spcPts val="0"/>
                        </a:spcBef>
                        <a:spcAft>
                          <a:spcPts val="0"/>
                        </a:spcAft>
                        <a:buNone/>
                      </a:pPr>
                      <a:r>
                        <a:rPr b="0" lang="en-IN" sz="1000" u="none" cap="none" strike="noStrike">
                          <a:solidFill>
                            <a:schemeClr val="dk1"/>
                          </a:solidFill>
                        </a:rPr>
                        <a:t>The focus on specific conditions limits its applicability to broader acute disease contexts, especially in underserved areas.</a:t>
                      </a:r>
                      <a:endParaRPr b="0"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r>
              <a:tr h="1712800">
                <a:tc>
                  <a:txBody>
                    <a:bodyPr/>
                    <a:lstStyle/>
                    <a:p>
                      <a:pPr indent="0" lvl="0" marL="68580" marR="0" rtl="0" algn="l">
                        <a:lnSpc>
                          <a:spcPct val="107000"/>
                        </a:lnSpc>
                        <a:spcBef>
                          <a:spcPts val="0"/>
                        </a:spcBef>
                        <a:spcAft>
                          <a:spcPts val="0"/>
                        </a:spcAft>
                        <a:buNone/>
                      </a:pPr>
                      <a:r>
                        <a:rPr lang="en-IN" sz="1000" u="none" cap="none" strike="noStrike">
                          <a:solidFill>
                            <a:schemeClr val="dk1"/>
                          </a:solidFill>
                        </a:rPr>
                        <a:t>5.</a:t>
                      </a:r>
                      <a:endParaRPr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a:txBody>
                    <a:bodyPr/>
                    <a:lstStyle/>
                    <a:p>
                      <a:pPr indent="0" lvl="0" marL="68580" marR="0" rtl="0" algn="l">
                        <a:lnSpc>
                          <a:spcPct val="107000"/>
                        </a:lnSpc>
                        <a:spcBef>
                          <a:spcPts val="0"/>
                        </a:spcBef>
                        <a:spcAft>
                          <a:spcPts val="0"/>
                        </a:spcAft>
                        <a:buNone/>
                      </a:pPr>
                      <a:r>
                        <a:rPr lang="en-IN" sz="1000" u="none" cap="none" strike="noStrike">
                          <a:solidFill>
                            <a:schemeClr val="dk1"/>
                          </a:solidFill>
                        </a:rPr>
                        <a:t>Ming Zhao, Jie Li,</a:t>
                      </a:r>
                      <a:endParaRPr sz="2000" u="none" cap="none" strike="noStrike">
                        <a:solidFill>
                          <a:schemeClr val="dk1"/>
                        </a:solidFill>
                      </a:endParaRPr>
                    </a:p>
                    <a:p>
                      <a:pPr indent="0" lvl="0" marL="68580" marR="0" rtl="0" algn="just">
                        <a:lnSpc>
                          <a:spcPct val="101000"/>
                        </a:lnSpc>
                        <a:spcBef>
                          <a:spcPts val="0"/>
                        </a:spcBef>
                        <a:spcAft>
                          <a:spcPts val="0"/>
                        </a:spcAft>
                        <a:buNone/>
                      </a:pPr>
                      <a:r>
                        <a:rPr lang="en-IN" sz="1000" u="none" cap="none" strike="noStrike">
                          <a:solidFill>
                            <a:schemeClr val="dk1"/>
                          </a:solidFill>
                        </a:rPr>
                        <a:t>Liuqing Xiang, Zu-hai Zhang, and</a:t>
                      </a:r>
                      <a:endParaRPr sz="2000" u="none" cap="none" strike="noStrike">
                        <a:solidFill>
                          <a:schemeClr val="dk1"/>
                        </a:solidFill>
                      </a:endParaRPr>
                    </a:p>
                    <a:p>
                      <a:pPr indent="0" lvl="0" marL="68580" marR="0" rtl="0" algn="l">
                        <a:lnSpc>
                          <a:spcPct val="107000"/>
                        </a:lnSpc>
                        <a:spcBef>
                          <a:spcPts val="0"/>
                        </a:spcBef>
                        <a:spcAft>
                          <a:spcPts val="0"/>
                        </a:spcAft>
                        <a:buNone/>
                      </a:pPr>
                      <a:r>
                        <a:rPr lang="en-IN" sz="1000" u="none" cap="none" strike="noStrike">
                          <a:solidFill>
                            <a:schemeClr val="dk1"/>
                          </a:solidFill>
                        </a:rPr>
                        <a:t>Sheng-Lung Peng.</a:t>
                      </a:r>
                      <a:endParaRPr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a:txBody>
                    <a:bodyPr/>
                    <a:lstStyle/>
                    <a:p>
                      <a:pPr indent="0" lvl="0" marL="67945" marR="187960" rtl="0" algn="l">
                        <a:lnSpc>
                          <a:spcPct val="107000"/>
                        </a:lnSpc>
                        <a:spcBef>
                          <a:spcPts val="0"/>
                        </a:spcBef>
                        <a:spcAft>
                          <a:spcPts val="0"/>
                        </a:spcAft>
                        <a:buNone/>
                      </a:pPr>
                      <a:r>
                        <a:rPr b="1" lang="en-IN" sz="1000" u="none" cap="none" strike="noStrike">
                          <a:solidFill>
                            <a:schemeClr val="dk1"/>
                          </a:solidFill>
                        </a:rPr>
                        <a:t>A diagnosis model of dementia via machine learning.</a:t>
                      </a:r>
                      <a:endParaRPr b="1"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a:txBody>
                    <a:bodyPr/>
                    <a:lstStyle/>
                    <a:p>
                      <a:pPr indent="0" lvl="0" marL="69215" marR="0" rtl="0" algn="l">
                        <a:lnSpc>
                          <a:spcPct val="100000"/>
                        </a:lnSpc>
                        <a:spcBef>
                          <a:spcPts val="0"/>
                        </a:spcBef>
                        <a:spcAft>
                          <a:spcPts val="0"/>
                        </a:spcAft>
                        <a:buNone/>
                      </a:pPr>
                      <a:r>
                        <a:rPr i="1" lang="en-IN" sz="1000" u="none" cap="none" strike="noStrike">
                          <a:solidFill>
                            <a:schemeClr val="dk1"/>
                          </a:solidFill>
                        </a:rPr>
                        <a:t>Frontiers in Aging Neuroscience,</a:t>
                      </a:r>
                      <a:endParaRPr i="1" sz="2000" u="none" cap="none" strike="noStrike">
                        <a:solidFill>
                          <a:schemeClr val="dk1"/>
                        </a:solidFill>
                      </a:endParaRPr>
                    </a:p>
                    <a:p>
                      <a:pPr indent="0" lvl="0" marL="69215" marR="0" rtl="0" algn="l">
                        <a:lnSpc>
                          <a:spcPct val="107000"/>
                        </a:lnSpc>
                        <a:spcBef>
                          <a:spcPts val="0"/>
                        </a:spcBef>
                        <a:spcAft>
                          <a:spcPts val="0"/>
                        </a:spcAft>
                        <a:buNone/>
                      </a:pPr>
                      <a:r>
                        <a:rPr i="1" lang="en-IN" sz="1000" u="none" cap="none" strike="noStrike">
                          <a:solidFill>
                            <a:schemeClr val="dk1"/>
                          </a:solidFill>
                        </a:rPr>
                        <a:t>14:984894, 2022.</a:t>
                      </a:r>
                      <a:endParaRPr i="1"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a:txBody>
                    <a:bodyPr/>
                    <a:lstStyle/>
                    <a:p>
                      <a:pPr indent="0" lvl="0" marL="69215" marR="0" rtl="0" algn="l">
                        <a:lnSpc>
                          <a:spcPct val="107000"/>
                        </a:lnSpc>
                        <a:spcBef>
                          <a:spcPts val="0"/>
                        </a:spcBef>
                        <a:spcAft>
                          <a:spcPts val="0"/>
                        </a:spcAft>
                        <a:buNone/>
                      </a:pPr>
                      <a:r>
                        <a:rPr lang="en-IN" sz="1000" u="none" cap="none" strike="noStrike">
                          <a:solidFill>
                            <a:schemeClr val="dk1"/>
                          </a:solidFill>
                        </a:rPr>
                        <a:t>This journal</a:t>
                      </a:r>
                      <a:endParaRPr sz="2000" u="none" cap="none" strike="noStrike">
                        <a:solidFill>
                          <a:schemeClr val="dk1"/>
                        </a:solidFill>
                      </a:endParaRPr>
                    </a:p>
                    <a:p>
                      <a:pPr indent="0" lvl="0" marL="0" marR="0" rtl="0" algn="l">
                        <a:lnSpc>
                          <a:spcPct val="107000"/>
                        </a:lnSpc>
                        <a:spcBef>
                          <a:spcPts val="0"/>
                        </a:spcBef>
                        <a:spcAft>
                          <a:spcPts val="0"/>
                        </a:spcAft>
                        <a:buNone/>
                      </a:pPr>
                      <a:r>
                        <a:rPr lang="en-IN" sz="900" u="none" cap="none" strike="noStrike">
                          <a:solidFill>
                            <a:schemeClr val="dk1"/>
                          </a:solidFill>
                        </a:rPr>
                        <a:t>	role	in</a:t>
                      </a:r>
                      <a:endParaRPr sz="2000" u="none" cap="none" strike="noStrike">
                        <a:solidFill>
                          <a:schemeClr val="dk1"/>
                        </a:solidFill>
                      </a:endParaRPr>
                    </a:p>
                    <a:p>
                      <a:pPr indent="0" lvl="0" marL="69215" marR="0" rtl="0" algn="l">
                        <a:lnSpc>
                          <a:spcPct val="107000"/>
                        </a:lnSpc>
                        <a:spcBef>
                          <a:spcPts val="0"/>
                        </a:spcBef>
                        <a:spcAft>
                          <a:spcPts val="0"/>
                        </a:spcAft>
                        <a:buNone/>
                      </a:pPr>
                      <a:r>
                        <a:rPr lang="en-IN" sz="1000" u="none" cap="none" strike="noStrike">
                          <a:solidFill>
                            <a:schemeClr val="dk1"/>
                          </a:solidFill>
                        </a:rPr>
                        <a:t>neurological particularly showcasing technology’s early	det intervention.</a:t>
                      </a:r>
                      <a:endParaRPr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a:txBody>
                    <a:bodyPr/>
                    <a:lstStyle/>
                    <a:p>
                      <a:pPr indent="-34925" lvl="0" marL="73025" marR="66040" rtl="0" algn="r">
                        <a:lnSpc>
                          <a:spcPct val="99000"/>
                        </a:lnSpc>
                        <a:spcBef>
                          <a:spcPts val="0"/>
                        </a:spcBef>
                        <a:spcAft>
                          <a:spcPts val="0"/>
                        </a:spcAft>
                        <a:buNone/>
                      </a:pPr>
                      <a:r>
                        <a:rPr lang="en-IN" sz="1000" u="none" cap="none" strike="noStrike">
                          <a:solidFill>
                            <a:schemeClr val="dk1"/>
                          </a:solidFill>
                        </a:rPr>
                        <a:t>explores AI’s diagnosing disorders, dementia, the</a:t>
                      </a:r>
                      <a:endParaRPr sz="2000" u="none" cap="none" strike="noStrike">
                        <a:solidFill>
                          <a:schemeClr val="dk1"/>
                        </a:solidFill>
                      </a:endParaRPr>
                    </a:p>
                    <a:p>
                      <a:pPr indent="118745" lvl="0" marL="0" marR="0" rtl="0" algn="just">
                        <a:lnSpc>
                          <a:spcPct val="107000"/>
                        </a:lnSpc>
                        <a:spcBef>
                          <a:spcPts val="0"/>
                        </a:spcBef>
                        <a:spcAft>
                          <a:spcPts val="0"/>
                        </a:spcAft>
                        <a:buNone/>
                      </a:pPr>
                      <a:r>
                        <a:rPr lang="en-IN" sz="1000" u="none" cap="none" strike="noStrike">
                          <a:solidFill>
                            <a:schemeClr val="dk1"/>
                          </a:solidFill>
                        </a:rPr>
                        <a:t>potential in ection and</a:t>
                      </a:r>
                      <a:endParaRPr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a:txBody>
                    <a:bodyPr/>
                    <a:lstStyle/>
                    <a:p>
                      <a:pPr indent="0" lvl="0" marL="67945" marR="64770" rtl="0" algn="just">
                        <a:lnSpc>
                          <a:spcPct val="107000"/>
                        </a:lnSpc>
                        <a:spcBef>
                          <a:spcPts val="0"/>
                        </a:spcBef>
                        <a:spcAft>
                          <a:spcPts val="0"/>
                        </a:spcAft>
                        <a:buNone/>
                      </a:pPr>
                      <a:r>
                        <a:rPr lang="en-IN" sz="1000" u="none" cap="none" strike="noStrike">
                          <a:solidFill>
                            <a:schemeClr val="dk1"/>
                          </a:solidFill>
                        </a:rPr>
                        <a:t>Successful case studies demonstrate AI's effectiveness in improving diagnostic accuracy for agerelated conditions.</a:t>
                      </a:r>
                      <a:endParaRPr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a:txBody>
                    <a:bodyPr/>
                    <a:lstStyle/>
                    <a:p>
                      <a:pPr indent="0" lvl="0" marL="67945" marR="64770" rtl="0" algn="just">
                        <a:lnSpc>
                          <a:spcPct val="107000"/>
                        </a:lnSpc>
                        <a:spcBef>
                          <a:spcPts val="0"/>
                        </a:spcBef>
                        <a:spcAft>
                          <a:spcPts val="0"/>
                        </a:spcAft>
                        <a:buNone/>
                      </a:pPr>
                      <a:r>
                        <a:rPr lang="en-IN" sz="1000" u="none" cap="none" strike="noStrike">
                          <a:solidFill>
                            <a:schemeClr val="dk1"/>
                          </a:solidFill>
                        </a:rPr>
                        <a:t>Its specific focus on neurology may not address the wider spectrum of acute diseases relevant to rural healthcare settings.</a:t>
                      </a:r>
                      <a:endParaRPr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r>
              <a:tr h="912775">
                <a:tc>
                  <a:txBody>
                    <a:bodyPr/>
                    <a:lstStyle/>
                    <a:p>
                      <a:pPr indent="0" lvl="0" marL="68580" marR="0" rtl="0" algn="l">
                        <a:lnSpc>
                          <a:spcPct val="107000"/>
                        </a:lnSpc>
                        <a:spcBef>
                          <a:spcPts val="0"/>
                        </a:spcBef>
                        <a:spcAft>
                          <a:spcPts val="0"/>
                        </a:spcAft>
                        <a:buNone/>
                      </a:pPr>
                      <a:r>
                        <a:rPr lang="en-IN" sz="1000" u="none" cap="none" strike="noStrike">
                          <a:solidFill>
                            <a:schemeClr val="dk1"/>
                          </a:solidFill>
                        </a:rPr>
                        <a:t>6.</a:t>
                      </a:r>
                      <a:endParaRPr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a:txBody>
                    <a:bodyPr/>
                    <a:lstStyle/>
                    <a:p>
                      <a:pPr indent="0" lvl="0" marL="68580" marR="0" rtl="0" algn="l">
                        <a:lnSpc>
                          <a:spcPct val="107000"/>
                        </a:lnSpc>
                        <a:spcBef>
                          <a:spcPts val="0"/>
                        </a:spcBef>
                        <a:spcAft>
                          <a:spcPts val="0"/>
                        </a:spcAft>
                        <a:buNone/>
                      </a:pPr>
                      <a:r>
                        <a:rPr lang="en-IN" sz="1000" u="none" cap="none" strike="noStrike">
                          <a:solidFill>
                            <a:schemeClr val="dk1"/>
                          </a:solidFill>
                        </a:rPr>
                        <a:t>P. Hamet and J. Tremblay,</a:t>
                      </a:r>
                      <a:endParaRPr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a:txBody>
                    <a:bodyPr/>
                    <a:lstStyle/>
                    <a:p>
                      <a:pPr indent="0" lvl="0" marL="67945" marR="78740" rtl="0" algn="l">
                        <a:lnSpc>
                          <a:spcPct val="107000"/>
                        </a:lnSpc>
                        <a:spcBef>
                          <a:spcPts val="0"/>
                        </a:spcBef>
                        <a:spcAft>
                          <a:spcPts val="0"/>
                        </a:spcAft>
                        <a:buNone/>
                      </a:pPr>
                      <a:r>
                        <a:rPr b="1" lang="en-IN" sz="1000" u="none" cap="none" strike="noStrike">
                          <a:solidFill>
                            <a:schemeClr val="dk1"/>
                          </a:solidFill>
                        </a:rPr>
                        <a:t>Artificial intelligence in medicine,</a:t>
                      </a:r>
                      <a:endParaRPr b="1"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a:txBody>
                    <a:bodyPr/>
                    <a:lstStyle/>
                    <a:p>
                      <a:pPr indent="0" lvl="0" marL="69215" marR="0" rtl="0" algn="l">
                        <a:lnSpc>
                          <a:spcPct val="107000"/>
                        </a:lnSpc>
                        <a:spcBef>
                          <a:spcPts val="0"/>
                        </a:spcBef>
                        <a:spcAft>
                          <a:spcPts val="0"/>
                        </a:spcAft>
                        <a:buNone/>
                      </a:pPr>
                      <a:r>
                        <a:rPr i="1" lang="en-IN" sz="1000" u="none" cap="none" strike="noStrike">
                          <a:solidFill>
                            <a:schemeClr val="dk1"/>
                          </a:solidFill>
                        </a:rPr>
                        <a:t>Metabolism, vol. 69, pp. S36–S40, 2017</a:t>
                      </a:r>
                      <a:endParaRPr i="1"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gridSpan="2">
                  <a:txBody>
                    <a:bodyPr/>
                    <a:lstStyle/>
                    <a:p>
                      <a:pPr indent="0" lvl="0" marL="69215" marR="66040" rtl="0" algn="just">
                        <a:lnSpc>
                          <a:spcPct val="107000"/>
                        </a:lnSpc>
                        <a:spcBef>
                          <a:spcPts val="0"/>
                        </a:spcBef>
                        <a:spcAft>
                          <a:spcPts val="0"/>
                        </a:spcAft>
                        <a:buNone/>
                      </a:pPr>
                      <a:r>
                        <a:rPr lang="en-IN" sz="1000" u="none" cap="none" strike="noStrike">
                          <a:solidFill>
                            <a:schemeClr val="dk1"/>
                          </a:solidFill>
                        </a:rPr>
                        <a:t>This article reviews the role of AI in various medical fields, particularly focusing on metabolic diseases and how AI can support diagnosis and treatment.</a:t>
                      </a:r>
                      <a:endParaRPr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hMerge="1"/>
                <a:tc>
                  <a:txBody>
                    <a:bodyPr/>
                    <a:lstStyle/>
                    <a:p>
                      <a:pPr indent="0" lvl="0" marL="67945" marR="0" rtl="0" algn="l">
                        <a:lnSpc>
                          <a:spcPct val="101000"/>
                        </a:lnSpc>
                        <a:spcBef>
                          <a:spcPts val="0"/>
                        </a:spcBef>
                        <a:spcAft>
                          <a:spcPts val="0"/>
                        </a:spcAft>
                        <a:buNone/>
                      </a:pPr>
                      <a:r>
                        <a:rPr lang="en-IN" sz="1000" u="none" cap="none" strike="noStrike">
                          <a:solidFill>
                            <a:schemeClr val="dk1"/>
                          </a:solidFill>
                        </a:rPr>
                        <a:t>It identifies successful applications	of AI in clinical	settings, emphasizing</a:t>
                      </a:r>
                      <a:endParaRPr sz="2000" u="none" cap="none" strike="noStrike">
                        <a:solidFill>
                          <a:schemeClr val="dk1"/>
                        </a:solidFill>
                      </a:endParaRPr>
                    </a:p>
                    <a:p>
                      <a:pPr indent="0" lvl="0" marL="67945" marR="0" rtl="0" algn="l">
                        <a:lnSpc>
                          <a:spcPct val="107000"/>
                        </a:lnSpc>
                        <a:spcBef>
                          <a:spcPts val="0"/>
                        </a:spcBef>
                        <a:spcAft>
                          <a:spcPts val="0"/>
                        </a:spcAft>
                        <a:buNone/>
                      </a:pPr>
                      <a:r>
                        <a:rPr lang="en-IN" sz="1000" u="none" cap="none" strike="noStrike">
                          <a:solidFill>
                            <a:schemeClr val="dk1"/>
                          </a:solidFill>
                        </a:rPr>
                        <a:t>improvements	in patient outcomes.</a:t>
                      </a:r>
                      <a:endParaRPr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a:txBody>
                    <a:bodyPr/>
                    <a:lstStyle/>
                    <a:p>
                      <a:pPr indent="0" lvl="0" marL="67945" marR="66040" rtl="0" algn="just">
                        <a:lnSpc>
                          <a:spcPct val="107000"/>
                        </a:lnSpc>
                        <a:spcBef>
                          <a:spcPts val="0"/>
                        </a:spcBef>
                        <a:spcAft>
                          <a:spcPts val="0"/>
                        </a:spcAft>
                        <a:buNone/>
                      </a:pPr>
                      <a:r>
                        <a:rPr lang="en-IN" sz="1000" u="none" cap="none" strike="noStrike">
                          <a:solidFill>
                            <a:schemeClr val="dk1"/>
                          </a:solidFill>
                        </a:rPr>
                        <a:t>Limited exploration of AI’s applicability in rural healthcare, particularly regarding metabolic diseases as acute conditions.</a:t>
                      </a:r>
                      <a:endParaRPr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r>
              <a:tr h="1027050">
                <a:tc>
                  <a:txBody>
                    <a:bodyPr/>
                    <a:lstStyle/>
                    <a:p>
                      <a:pPr indent="0" lvl="0" marL="68580" marR="0" rtl="0" algn="l">
                        <a:lnSpc>
                          <a:spcPct val="107000"/>
                        </a:lnSpc>
                        <a:spcBef>
                          <a:spcPts val="0"/>
                        </a:spcBef>
                        <a:spcAft>
                          <a:spcPts val="0"/>
                        </a:spcAft>
                        <a:buNone/>
                      </a:pPr>
                      <a:r>
                        <a:rPr lang="en-IN" sz="1000" u="none" cap="none" strike="noStrike">
                          <a:solidFill>
                            <a:schemeClr val="dk1"/>
                          </a:solidFill>
                        </a:rPr>
                        <a:t>7.</a:t>
                      </a:r>
                      <a:endParaRPr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a:txBody>
                    <a:bodyPr/>
                    <a:lstStyle/>
                    <a:p>
                      <a:pPr indent="0" lvl="0" marL="68580" marR="0" rtl="0" algn="l">
                        <a:lnSpc>
                          <a:spcPct val="107000"/>
                        </a:lnSpc>
                        <a:spcBef>
                          <a:spcPts val="0"/>
                        </a:spcBef>
                        <a:spcAft>
                          <a:spcPts val="0"/>
                        </a:spcAft>
                        <a:buNone/>
                      </a:pPr>
                      <a:r>
                        <a:rPr lang="en-IN" sz="1000" u="none" cap="none" strike="noStrike">
                          <a:solidFill>
                            <a:schemeClr val="dk1"/>
                          </a:solidFill>
                        </a:rPr>
                        <a:t>E.-J. Lee, Y.-H.</a:t>
                      </a:r>
                      <a:endParaRPr sz="2000" u="none" cap="none" strike="noStrike">
                        <a:solidFill>
                          <a:schemeClr val="dk1"/>
                        </a:solidFill>
                      </a:endParaRPr>
                    </a:p>
                    <a:p>
                      <a:pPr indent="0" lvl="0" marL="68580" marR="0" rtl="0" algn="l">
                        <a:lnSpc>
                          <a:spcPct val="107000"/>
                        </a:lnSpc>
                        <a:spcBef>
                          <a:spcPts val="0"/>
                        </a:spcBef>
                        <a:spcAft>
                          <a:spcPts val="0"/>
                        </a:spcAft>
                        <a:buNone/>
                      </a:pPr>
                      <a:r>
                        <a:rPr lang="en-IN" sz="1000" u="none" cap="none" strike="noStrike">
                          <a:solidFill>
                            <a:schemeClr val="dk1"/>
                          </a:solidFill>
                        </a:rPr>
                        <a:t>Kim, N. Kim, and</a:t>
                      </a:r>
                      <a:endParaRPr sz="2000" u="none" cap="none" strike="noStrike">
                        <a:solidFill>
                          <a:schemeClr val="dk1"/>
                        </a:solidFill>
                      </a:endParaRPr>
                    </a:p>
                    <a:p>
                      <a:pPr indent="0" lvl="0" marL="68580" marR="0" rtl="0" algn="l">
                        <a:lnSpc>
                          <a:spcPct val="107000"/>
                        </a:lnSpc>
                        <a:spcBef>
                          <a:spcPts val="0"/>
                        </a:spcBef>
                        <a:spcAft>
                          <a:spcPts val="0"/>
                        </a:spcAft>
                        <a:buNone/>
                      </a:pPr>
                      <a:r>
                        <a:rPr lang="en-IN" sz="1000" u="none" cap="none" strike="noStrike">
                          <a:solidFill>
                            <a:schemeClr val="dk1"/>
                          </a:solidFill>
                        </a:rPr>
                        <a:t>D.-W. Kang</a:t>
                      </a:r>
                      <a:endParaRPr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a:txBody>
                    <a:bodyPr/>
                    <a:lstStyle/>
                    <a:p>
                      <a:pPr indent="0" lvl="0" marL="67945" marR="0" rtl="0" algn="l">
                        <a:lnSpc>
                          <a:spcPct val="107000"/>
                        </a:lnSpc>
                        <a:spcBef>
                          <a:spcPts val="0"/>
                        </a:spcBef>
                        <a:spcAft>
                          <a:spcPts val="0"/>
                        </a:spcAft>
                        <a:buNone/>
                      </a:pPr>
                      <a:r>
                        <a:rPr b="1" lang="en-IN" sz="1000" u="none" cap="none" strike="noStrike">
                          <a:solidFill>
                            <a:schemeClr val="dk1"/>
                          </a:solidFill>
                        </a:rPr>
                        <a:t>Deep into the brain:</a:t>
                      </a:r>
                      <a:endParaRPr b="1" sz="2000" u="none" cap="none" strike="noStrike">
                        <a:solidFill>
                          <a:schemeClr val="dk1"/>
                        </a:solidFill>
                      </a:endParaRPr>
                    </a:p>
                    <a:p>
                      <a:pPr indent="0" lvl="0" marL="67945" marR="0" rtl="0" algn="just">
                        <a:lnSpc>
                          <a:spcPct val="107000"/>
                        </a:lnSpc>
                        <a:spcBef>
                          <a:spcPts val="0"/>
                        </a:spcBef>
                        <a:spcAft>
                          <a:spcPts val="0"/>
                        </a:spcAft>
                        <a:buNone/>
                      </a:pPr>
                      <a:r>
                        <a:rPr b="1" lang="en-IN" sz="1000" u="none" cap="none" strike="noStrike">
                          <a:solidFill>
                            <a:schemeClr val="dk1"/>
                          </a:solidFill>
                        </a:rPr>
                        <a:t>artificial intelligence in stroke imaging</a:t>
                      </a:r>
                      <a:endParaRPr b="1"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a:txBody>
                    <a:bodyPr/>
                    <a:lstStyle/>
                    <a:p>
                      <a:pPr indent="0" lvl="0" marL="69215" marR="65405" rtl="0" algn="l">
                        <a:lnSpc>
                          <a:spcPct val="107000"/>
                        </a:lnSpc>
                        <a:spcBef>
                          <a:spcPts val="0"/>
                        </a:spcBef>
                        <a:spcAft>
                          <a:spcPts val="0"/>
                        </a:spcAft>
                        <a:buNone/>
                      </a:pPr>
                      <a:r>
                        <a:rPr i="1" lang="en-IN" sz="1000" u="none" cap="none" strike="noStrike">
                          <a:solidFill>
                            <a:schemeClr val="dk1"/>
                          </a:solidFill>
                        </a:rPr>
                        <a:t>Journal of stroke, vol. 19, no. 3,p. 277, 2017.</a:t>
                      </a:r>
                      <a:endParaRPr i="1"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gridSpan="2">
                  <a:txBody>
                    <a:bodyPr/>
                    <a:lstStyle/>
                    <a:p>
                      <a:pPr indent="0" lvl="0" marL="69215" marR="66040" rtl="0" algn="just">
                        <a:lnSpc>
                          <a:spcPct val="107000"/>
                        </a:lnSpc>
                        <a:spcBef>
                          <a:spcPts val="0"/>
                        </a:spcBef>
                        <a:spcAft>
                          <a:spcPts val="0"/>
                        </a:spcAft>
                        <a:buNone/>
                      </a:pPr>
                      <a:r>
                        <a:rPr lang="en-IN" sz="1000" u="none" cap="none" strike="noStrike">
                          <a:solidFill>
                            <a:schemeClr val="dk1"/>
                          </a:solidFill>
                        </a:rPr>
                        <a:t>This article delves into AI's application in stroke imaging, analyzing how advanced algorithms can enhance diagnostic processes.</a:t>
                      </a:r>
                      <a:endParaRPr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hMerge="1"/>
                <a:tc>
                  <a:txBody>
                    <a:bodyPr/>
                    <a:lstStyle/>
                    <a:p>
                      <a:pPr indent="0" lvl="0" marL="67945" marR="64770" rtl="0" algn="just">
                        <a:lnSpc>
                          <a:spcPct val="107000"/>
                        </a:lnSpc>
                        <a:spcBef>
                          <a:spcPts val="0"/>
                        </a:spcBef>
                        <a:spcAft>
                          <a:spcPts val="0"/>
                        </a:spcAft>
                        <a:buNone/>
                      </a:pPr>
                      <a:r>
                        <a:rPr lang="en-IN" sz="1000" u="none" cap="none" strike="noStrike">
                          <a:solidFill>
                            <a:schemeClr val="dk1"/>
                          </a:solidFill>
                        </a:rPr>
                        <a:t>It provides evidence of AI improving accuracy and speed in diagnosing strokes, potentially saving lives.</a:t>
                      </a:r>
                      <a:endParaRPr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a:txBody>
                    <a:bodyPr/>
                    <a:lstStyle/>
                    <a:p>
                      <a:pPr indent="0" lvl="0" marL="67945" marR="65405" rtl="0" algn="just">
                        <a:lnSpc>
                          <a:spcPct val="107000"/>
                        </a:lnSpc>
                        <a:spcBef>
                          <a:spcPts val="0"/>
                        </a:spcBef>
                        <a:spcAft>
                          <a:spcPts val="0"/>
                        </a:spcAft>
                        <a:buNone/>
                      </a:pPr>
                      <a:r>
                        <a:rPr lang="en-IN" sz="1000" u="none" cap="none" strike="noStrike">
                          <a:solidFill>
                            <a:schemeClr val="dk1"/>
                          </a:solidFill>
                        </a:rPr>
                        <a:t>The research might not adequately address access issues related to AI technologies in rural healthcare environments.</a:t>
                      </a:r>
                      <a:endParaRPr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r>
              <a:tr h="227025">
                <a:tc>
                  <a:txBody>
                    <a:bodyPr/>
                    <a:lstStyle/>
                    <a:p>
                      <a:pPr indent="0" lvl="0" marL="68580" marR="0" rtl="0" algn="l">
                        <a:lnSpc>
                          <a:spcPct val="107000"/>
                        </a:lnSpc>
                        <a:spcBef>
                          <a:spcPts val="0"/>
                        </a:spcBef>
                        <a:spcAft>
                          <a:spcPts val="0"/>
                        </a:spcAft>
                        <a:buNone/>
                      </a:pPr>
                      <a:r>
                        <a:rPr lang="en-IN" sz="1000" u="none" cap="none" strike="noStrike">
                          <a:solidFill>
                            <a:schemeClr val="dk1"/>
                          </a:solidFill>
                        </a:rPr>
                        <a:t>8.</a:t>
                      </a:r>
                      <a:endParaRPr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a:txBody>
                    <a:bodyPr/>
                    <a:lstStyle/>
                    <a:p>
                      <a:pPr indent="0" lvl="0" marL="68580" marR="0" rtl="0" algn="l">
                        <a:lnSpc>
                          <a:spcPct val="107000"/>
                        </a:lnSpc>
                        <a:spcBef>
                          <a:spcPts val="0"/>
                        </a:spcBef>
                        <a:spcAft>
                          <a:spcPts val="0"/>
                        </a:spcAft>
                        <a:buNone/>
                      </a:pPr>
                      <a:r>
                        <a:rPr lang="en-IN" sz="1000" u="none" cap="none" strike="noStrike">
                          <a:solidFill>
                            <a:schemeClr val="dk1"/>
                          </a:solidFill>
                        </a:rPr>
                        <a:t>C. Krittanawong,</a:t>
                      </a:r>
                      <a:endParaRPr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a:txBody>
                    <a:bodyPr/>
                    <a:lstStyle/>
                    <a:p>
                      <a:pPr indent="0" lvl="0" marL="67945" marR="0" rtl="0" algn="l">
                        <a:lnSpc>
                          <a:spcPct val="107000"/>
                        </a:lnSpc>
                        <a:spcBef>
                          <a:spcPts val="0"/>
                        </a:spcBef>
                        <a:spcAft>
                          <a:spcPts val="0"/>
                        </a:spcAft>
                        <a:buNone/>
                      </a:pPr>
                      <a:r>
                        <a:rPr b="1" lang="en-IN" sz="1000" u="none" cap="none" strike="noStrike">
                          <a:solidFill>
                            <a:schemeClr val="dk1"/>
                          </a:solidFill>
                        </a:rPr>
                        <a:t>Artifi- cial intelligence</a:t>
                      </a:r>
                      <a:endParaRPr b="1"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a:txBody>
                    <a:bodyPr/>
                    <a:lstStyle/>
                    <a:p>
                      <a:pPr indent="0" lvl="0" marL="69215" marR="0" rtl="0" algn="l">
                        <a:lnSpc>
                          <a:spcPct val="107000"/>
                        </a:lnSpc>
                        <a:spcBef>
                          <a:spcPts val="0"/>
                        </a:spcBef>
                        <a:spcAft>
                          <a:spcPts val="0"/>
                        </a:spcAft>
                        <a:buNone/>
                      </a:pPr>
                      <a:r>
                        <a:rPr i="1" lang="en-IN" sz="1000" u="none" cap="none" strike="noStrike">
                          <a:solidFill>
                            <a:schemeClr val="dk1"/>
                          </a:solidFill>
                        </a:rPr>
                        <a:t>Journal of the</a:t>
                      </a:r>
                      <a:endParaRPr i="1"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gridSpan="2">
                  <a:txBody>
                    <a:bodyPr/>
                    <a:lstStyle/>
                    <a:p>
                      <a:pPr indent="0" lvl="0" marL="69215" marR="0" rtl="0" algn="l">
                        <a:lnSpc>
                          <a:spcPct val="107000"/>
                        </a:lnSpc>
                        <a:spcBef>
                          <a:spcPts val="0"/>
                        </a:spcBef>
                        <a:spcAft>
                          <a:spcPts val="0"/>
                        </a:spcAft>
                        <a:buNone/>
                      </a:pPr>
                      <a:r>
                        <a:rPr lang="en-IN" sz="1000" u="none" cap="none" strike="noStrike">
                          <a:solidFill>
                            <a:schemeClr val="dk1"/>
                          </a:solidFill>
                        </a:rPr>
                        <a:t>This article discusses AI in</a:t>
                      </a:r>
                      <a:endParaRPr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hMerge="1"/>
                <a:tc>
                  <a:txBody>
                    <a:bodyPr/>
                    <a:lstStyle/>
                    <a:p>
                      <a:pPr indent="0" lvl="0" marL="0" marR="0" rtl="0" algn="l">
                        <a:lnSpc>
                          <a:spcPct val="107000"/>
                        </a:lnSpc>
                        <a:spcBef>
                          <a:spcPts val="0"/>
                        </a:spcBef>
                        <a:spcAft>
                          <a:spcPts val="0"/>
                        </a:spcAft>
                        <a:buNone/>
                      </a:pPr>
                      <a:r>
                        <a:rPr lang="en-IN" sz="900" u="none" cap="none" strike="noStrike">
                          <a:solidFill>
                            <a:schemeClr val="dk1"/>
                          </a:solidFill>
                        </a:rPr>
                        <a:t>	Highlights	successful</a:t>
                      </a:r>
                      <a:endParaRPr sz="9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c>
                  <a:txBody>
                    <a:bodyPr/>
                    <a:lstStyle/>
                    <a:p>
                      <a:pPr indent="0" lvl="0" marL="67945" marR="0" rtl="0" algn="just">
                        <a:lnSpc>
                          <a:spcPct val="107000"/>
                        </a:lnSpc>
                        <a:spcBef>
                          <a:spcPts val="0"/>
                        </a:spcBef>
                        <a:spcAft>
                          <a:spcPts val="0"/>
                        </a:spcAft>
                        <a:buNone/>
                      </a:pPr>
                      <a:r>
                        <a:rPr lang="en-IN" sz="1000" u="none" cap="none" strike="noStrike">
                          <a:solidFill>
                            <a:schemeClr val="dk1"/>
                          </a:solidFill>
                        </a:rPr>
                        <a:t>It may overlook the unique</a:t>
                      </a:r>
                      <a:endParaRPr sz="1000" u="none" cap="none" strike="noStrike">
                        <a:solidFill>
                          <a:schemeClr val="dk1"/>
                        </a:solidFill>
                        <a:latin typeface="Times New Roman"/>
                        <a:ea typeface="Times New Roman"/>
                        <a:cs typeface="Times New Roman"/>
                        <a:sym typeface="Times New Roman"/>
                      </a:endParaRPr>
                    </a:p>
                  </a:txBody>
                  <a:tcPr marT="6675" marB="0" marR="2375" marL="0">
                    <a:solidFill>
                      <a:srgbClr val="F2F2F2"/>
                    </a:solid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52"/>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None/>
            </a:pPr>
            <a:r>
              <a:t/>
            </a:r>
            <a:endParaRPr sz="4400"/>
          </a:p>
          <a:p>
            <a:pPr indent="0" lvl="0" marL="0" rtl="0" algn="ctr">
              <a:spcBef>
                <a:spcPts val="880"/>
              </a:spcBef>
              <a:spcAft>
                <a:spcPts val="0"/>
              </a:spcAft>
              <a:buClr>
                <a:schemeClr val="dk1"/>
              </a:buClr>
              <a:buSzPts val="4400"/>
              <a:buNone/>
            </a:pPr>
            <a:r>
              <a:t/>
            </a:r>
            <a:endParaRPr sz="4400"/>
          </a:p>
          <a:p>
            <a:pPr indent="0" lvl="0" marL="0" rtl="0" algn="ctr">
              <a:spcBef>
                <a:spcPts val="1200"/>
              </a:spcBef>
              <a:spcAft>
                <a:spcPts val="0"/>
              </a:spcAft>
              <a:buClr>
                <a:schemeClr val="dk1"/>
              </a:buClr>
              <a:buSzPts val="6000"/>
              <a:buNone/>
            </a:pPr>
            <a:r>
              <a:rPr lang="en-IN" sz="6000"/>
              <a:t>Thank You</a:t>
            </a:r>
            <a:endParaRPr sz="6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17"/>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Literature Review</a:t>
            </a:r>
            <a:endParaRPr/>
          </a:p>
        </p:txBody>
      </p:sp>
      <p:graphicFrame>
        <p:nvGraphicFramePr>
          <p:cNvPr id="455" name="Google Shape;455;p17"/>
          <p:cNvGraphicFramePr/>
          <p:nvPr/>
        </p:nvGraphicFramePr>
        <p:xfrm>
          <a:off x="600636" y="1062319"/>
          <a:ext cx="3000000" cy="3000000"/>
        </p:xfrm>
        <a:graphic>
          <a:graphicData uri="http://schemas.openxmlformats.org/drawingml/2006/table">
            <a:tbl>
              <a:tblPr bandRow="1" firstCol="1" firstRow="1">
                <a:noFill/>
                <a:tableStyleId>{A904AA74-00FF-4CC7-9974-BBD6646CD84D}</a:tableStyleId>
              </a:tblPr>
              <a:tblGrid>
                <a:gridCol w="399925"/>
                <a:gridCol w="1434525"/>
                <a:gridCol w="1781475"/>
                <a:gridCol w="1559825"/>
                <a:gridCol w="1292050"/>
                <a:gridCol w="721400"/>
                <a:gridCol w="1652050"/>
                <a:gridCol w="2038925"/>
              </a:tblGrid>
              <a:tr h="773650">
                <a:tc>
                  <a:txBody>
                    <a:bodyPr/>
                    <a:lstStyle/>
                    <a:p>
                      <a:pPr indent="0" lvl="0" marL="0" marR="0" rtl="0" algn="l">
                        <a:lnSpc>
                          <a:spcPct val="107000"/>
                        </a:lnSpc>
                        <a:spcBef>
                          <a:spcPts val="0"/>
                        </a:spcBef>
                        <a:spcAft>
                          <a:spcPts val="0"/>
                        </a:spcAft>
                        <a:buNone/>
                      </a:pPr>
                      <a:r>
                        <a:rPr b="0" lang="en-IN" sz="2400" u="none" cap="none" strike="noStrike">
                          <a:solidFill>
                            <a:schemeClr val="dk1"/>
                          </a:solidFill>
                        </a:rPr>
                        <a:t> </a:t>
                      </a:r>
                      <a:endParaRPr b="0" sz="24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a:txBody>
                    <a:bodyPr/>
                    <a:lstStyle/>
                    <a:p>
                      <a:pPr indent="0" lvl="0" marL="68580" marR="0" rtl="0" algn="l">
                        <a:lnSpc>
                          <a:spcPct val="107000"/>
                        </a:lnSpc>
                        <a:spcBef>
                          <a:spcPts val="0"/>
                        </a:spcBef>
                        <a:spcAft>
                          <a:spcPts val="0"/>
                        </a:spcAft>
                        <a:buNone/>
                      </a:pPr>
                      <a:r>
                        <a:rPr b="0" lang="en-IN" sz="1000" u="none" cap="none" strike="noStrike">
                          <a:solidFill>
                            <a:schemeClr val="dk1"/>
                          </a:solidFill>
                        </a:rPr>
                        <a:t>H. Zhang, Z.</a:t>
                      </a:r>
                      <a:endParaRPr b="0" sz="2400" u="none" cap="none" strike="noStrike">
                        <a:solidFill>
                          <a:schemeClr val="dk1"/>
                        </a:solidFill>
                      </a:endParaRPr>
                    </a:p>
                    <a:p>
                      <a:pPr indent="0" lvl="0" marL="68580" marR="0" rtl="0" algn="just">
                        <a:lnSpc>
                          <a:spcPct val="107000"/>
                        </a:lnSpc>
                        <a:spcBef>
                          <a:spcPts val="0"/>
                        </a:spcBef>
                        <a:spcAft>
                          <a:spcPts val="0"/>
                        </a:spcAft>
                        <a:buNone/>
                      </a:pPr>
                      <a:r>
                        <a:rPr b="0" lang="en-IN" sz="1000" u="none" cap="none" strike="noStrike">
                          <a:solidFill>
                            <a:schemeClr val="dk1"/>
                          </a:solidFill>
                        </a:rPr>
                        <a:t>Wang, M. Aydar, and T. Kitai</a:t>
                      </a:r>
                      <a:endParaRPr b="0"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a:txBody>
                    <a:bodyPr/>
                    <a:lstStyle/>
                    <a:p>
                      <a:pPr indent="0" lvl="0" marL="67945" marR="0" rtl="0" algn="l">
                        <a:lnSpc>
                          <a:spcPct val="107000"/>
                        </a:lnSpc>
                        <a:spcBef>
                          <a:spcPts val="0"/>
                        </a:spcBef>
                        <a:spcAft>
                          <a:spcPts val="0"/>
                        </a:spcAft>
                        <a:buNone/>
                      </a:pPr>
                      <a:r>
                        <a:rPr b="1" lang="en-IN" sz="1000" u="none" cap="none" strike="noStrike">
                          <a:solidFill>
                            <a:schemeClr val="dk1"/>
                          </a:solidFill>
                        </a:rPr>
                        <a:t>in precision cardiovascular medicine</a:t>
                      </a:r>
                      <a:endParaRPr b="1"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a:txBody>
                    <a:bodyPr/>
                    <a:lstStyle/>
                    <a:p>
                      <a:pPr indent="0" lvl="0" marL="69215" marR="6350" rtl="0" algn="l">
                        <a:lnSpc>
                          <a:spcPct val="107000"/>
                        </a:lnSpc>
                        <a:spcBef>
                          <a:spcPts val="0"/>
                        </a:spcBef>
                        <a:spcAft>
                          <a:spcPts val="0"/>
                        </a:spcAft>
                        <a:buNone/>
                      </a:pPr>
                      <a:r>
                        <a:rPr b="0" i="1" lang="en-IN" sz="1000" u="none" cap="none" strike="noStrike">
                          <a:solidFill>
                            <a:schemeClr val="dk1"/>
                          </a:solidFill>
                        </a:rPr>
                        <a:t>American College of Cardiology, vol. 69, no. 21, pp. 2657– 2664, 2017.</a:t>
                      </a:r>
                      <a:endParaRPr b="0" i="1"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a:txBody>
                    <a:bodyPr/>
                    <a:lstStyle/>
                    <a:p>
                      <a:pPr indent="0" lvl="0" marL="69215" marR="0" rtl="0" algn="l">
                        <a:lnSpc>
                          <a:spcPct val="107000"/>
                        </a:lnSpc>
                        <a:spcBef>
                          <a:spcPts val="0"/>
                        </a:spcBef>
                        <a:spcAft>
                          <a:spcPts val="0"/>
                        </a:spcAft>
                        <a:buNone/>
                      </a:pPr>
                      <a:r>
                        <a:rPr b="0" lang="en-IN" sz="1000" u="none" cap="none" strike="noStrike">
                          <a:solidFill>
                            <a:schemeClr val="dk1"/>
                          </a:solidFill>
                        </a:rPr>
                        <a:t>cardiovascular</a:t>
                      </a:r>
                      <a:endParaRPr b="0" sz="2400" u="none" cap="none" strike="noStrike">
                        <a:solidFill>
                          <a:schemeClr val="dk1"/>
                        </a:solidFill>
                      </a:endParaRPr>
                    </a:p>
                    <a:p>
                      <a:pPr indent="0" lvl="0" marL="0" marR="0" rtl="0" algn="l">
                        <a:lnSpc>
                          <a:spcPct val="107000"/>
                        </a:lnSpc>
                        <a:spcBef>
                          <a:spcPts val="0"/>
                        </a:spcBef>
                        <a:spcAft>
                          <a:spcPts val="0"/>
                        </a:spcAft>
                        <a:buNone/>
                      </a:pPr>
                      <a:r>
                        <a:rPr b="0" lang="en-IN" sz="900" u="none" cap="none" strike="noStrike">
                          <a:solidFill>
                            <a:schemeClr val="dk1"/>
                          </a:solidFill>
                        </a:rPr>
                        <a:t>	focusing	on</a:t>
                      </a:r>
                      <a:endParaRPr b="0" sz="2400" u="none" cap="none" strike="noStrike">
                        <a:solidFill>
                          <a:schemeClr val="dk1"/>
                        </a:solidFill>
                      </a:endParaRPr>
                    </a:p>
                    <a:p>
                      <a:pPr indent="0" lvl="0" marL="69215" marR="0" rtl="0" algn="l">
                        <a:lnSpc>
                          <a:spcPct val="107000"/>
                        </a:lnSpc>
                        <a:spcBef>
                          <a:spcPts val="0"/>
                        </a:spcBef>
                        <a:spcAft>
                          <a:spcPts val="0"/>
                        </a:spcAft>
                        <a:buNone/>
                      </a:pPr>
                      <a:r>
                        <a:rPr b="0" lang="en-IN" sz="1000" u="none" cap="none" strike="noStrike">
                          <a:solidFill>
                            <a:schemeClr val="dk1"/>
                          </a:solidFill>
                        </a:rPr>
                        <a:t>diagnostics personalized strategies.</a:t>
                      </a:r>
                      <a:endParaRPr b="0"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a:txBody>
                    <a:bodyPr/>
                    <a:lstStyle/>
                    <a:p>
                      <a:pPr indent="-21590" lvl="0" marL="21590" marR="0" rtl="0" algn="l">
                        <a:lnSpc>
                          <a:spcPct val="107000"/>
                        </a:lnSpc>
                        <a:spcBef>
                          <a:spcPts val="0"/>
                        </a:spcBef>
                        <a:spcAft>
                          <a:spcPts val="0"/>
                        </a:spcAft>
                        <a:buNone/>
                      </a:pPr>
                      <a:r>
                        <a:rPr b="0" lang="en-IN" sz="1000" u="none" cap="none" strike="noStrike">
                          <a:solidFill>
                            <a:schemeClr val="dk1"/>
                          </a:solidFill>
                        </a:rPr>
                        <a:t>medicine, precision and treatment</a:t>
                      </a:r>
                      <a:endParaRPr b="0"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a:txBody>
                    <a:bodyPr/>
                    <a:lstStyle/>
                    <a:p>
                      <a:pPr indent="0" lvl="0" marL="67945" marR="0" rtl="0" algn="just">
                        <a:lnSpc>
                          <a:spcPct val="107000"/>
                        </a:lnSpc>
                        <a:spcBef>
                          <a:spcPts val="0"/>
                        </a:spcBef>
                        <a:spcAft>
                          <a:spcPts val="0"/>
                        </a:spcAft>
                        <a:buNone/>
                      </a:pPr>
                      <a:r>
                        <a:rPr b="0" lang="en-IN" sz="1000" u="none" cap="none" strike="noStrike">
                          <a:solidFill>
                            <a:schemeClr val="dk1"/>
                          </a:solidFill>
                        </a:rPr>
                        <a:t>applications of AI in improving patient outcomes in cardiovascular care.</a:t>
                      </a:r>
                      <a:endParaRPr b="0"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a:txBody>
                    <a:bodyPr/>
                    <a:lstStyle/>
                    <a:p>
                      <a:pPr indent="0" lvl="0" marL="67945" marR="1270" rtl="0" algn="just">
                        <a:lnSpc>
                          <a:spcPct val="107000"/>
                        </a:lnSpc>
                        <a:spcBef>
                          <a:spcPts val="0"/>
                        </a:spcBef>
                        <a:spcAft>
                          <a:spcPts val="0"/>
                        </a:spcAft>
                        <a:buNone/>
                      </a:pPr>
                      <a:r>
                        <a:rPr b="0" lang="en-IN" sz="1000" u="none" cap="none" strike="noStrike">
                          <a:solidFill>
                            <a:schemeClr val="dk1"/>
                          </a:solidFill>
                        </a:rPr>
                        <a:t>challenges faced in rural areas where cardiac care resources are limited.</a:t>
                      </a:r>
                      <a:endParaRPr b="0"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r>
              <a:tr h="1006625">
                <a:tc>
                  <a:txBody>
                    <a:bodyPr/>
                    <a:lstStyle/>
                    <a:p>
                      <a:pPr indent="0" lvl="0" marL="68580" marR="0" rtl="0" algn="l">
                        <a:lnSpc>
                          <a:spcPct val="107000"/>
                        </a:lnSpc>
                        <a:spcBef>
                          <a:spcPts val="0"/>
                        </a:spcBef>
                        <a:spcAft>
                          <a:spcPts val="0"/>
                        </a:spcAft>
                        <a:buNone/>
                      </a:pPr>
                      <a:r>
                        <a:rPr lang="en-IN" sz="1000" u="none" cap="none" strike="noStrike">
                          <a:solidFill>
                            <a:schemeClr val="dk1"/>
                          </a:solidFill>
                        </a:rPr>
                        <a:t>9.</a:t>
                      </a:r>
                      <a:endParaRPr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a:txBody>
                    <a:bodyPr/>
                    <a:lstStyle/>
                    <a:p>
                      <a:pPr indent="0" lvl="0" marL="68580" marR="0" rtl="0" algn="l">
                        <a:lnSpc>
                          <a:spcPct val="107000"/>
                        </a:lnSpc>
                        <a:spcBef>
                          <a:spcPts val="0"/>
                        </a:spcBef>
                        <a:spcAft>
                          <a:spcPts val="0"/>
                        </a:spcAft>
                        <a:buNone/>
                      </a:pPr>
                      <a:r>
                        <a:rPr lang="en-IN" sz="1000" u="none" cap="none" strike="noStrike">
                          <a:solidFill>
                            <a:schemeClr val="dk1"/>
                          </a:solidFill>
                        </a:rPr>
                        <a:t>J. Guo and B. Li,</a:t>
                      </a:r>
                      <a:endParaRPr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a:txBody>
                    <a:bodyPr/>
                    <a:lstStyle/>
                    <a:p>
                      <a:pPr indent="0" lvl="0" marL="67945" marR="0" rtl="0" algn="l">
                        <a:lnSpc>
                          <a:spcPct val="107000"/>
                        </a:lnSpc>
                        <a:spcBef>
                          <a:spcPts val="0"/>
                        </a:spcBef>
                        <a:spcAft>
                          <a:spcPts val="0"/>
                        </a:spcAft>
                        <a:buNone/>
                      </a:pPr>
                      <a:r>
                        <a:rPr b="1" lang="en-IN" sz="1000" u="none" cap="none" strike="noStrike">
                          <a:solidFill>
                            <a:schemeClr val="dk1"/>
                          </a:solidFill>
                        </a:rPr>
                        <a:t>The application of medical artificial intelligence technology in rural areas of developing countries,</a:t>
                      </a:r>
                      <a:endParaRPr b="1"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a:txBody>
                    <a:bodyPr/>
                    <a:lstStyle/>
                    <a:p>
                      <a:pPr indent="0" lvl="0" marL="69215" marR="0" rtl="0" algn="l">
                        <a:lnSpc>
                          <a:spcPct val="107000"/>
                        </a:lnSpc>
                        <a:spcBef>
                          <a:spcPts val="0"/>
                        </a:spcBef>
                        <a:spcAft>
                          <a:spcPts val="0"/>
                        </a:spcAft>
                        <a:buNone/>
                      </a:pPr>
                      <a:r>
                        <a:rPr i="1" lang="en-IN" sz="1000" u="none" cap="none" strike="noStrike">
                          <a:solidFill>
                            <a:schemeClr val="dk1"/>
                          </a:solidFill>
                        </a:rPr>
                        <a:t>Health equity, vol. 2,no. 1, pp. 174–181, 2018.</a:t>
                      </a:r>
                      <a:endParaRPr i="1"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gridSpan="2">
                  <a:txBody>
                    <a:bodyPr/>
                    <a:lstStyle/>
                    <a:p>
                      <a:pPr indent="0" lvl="0" marL="69215" marR="0" rtl="0" algn="just">
                        <a:lnSpc>
                          <a:spcPct val="107000"/>
                        </a:lnSpc>
                        <a:spcBef>
                          <a:spcPts val="0"/>
                        </a:spcBef>
                        <a:spcAft>
                          <a:spcPts val="0"/>
                        </a:spcAft>
                        <a:buNone/>
                      </a:pPr>
                      <a:r>
                        <a:rPr lang="en-IN" sz="1000" u="none" cap="none" strike="noStrike">
                          <a:solidFill>
                            <a:schemeClr val="dk1"/>
                          </a:solidFill>
                        </a:rPr>
                        <a:t>Explores the application of AI technology in rural healthcare settings, emphasizing its potential to bridge gaps in access and quality of care.</a:t>
                      </a:r>
                      <a:endParaRPr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hMerge="1"/>
                <a:tc>
                  <a:txBody>
                    <a:bodyPr/>
                    <a:lstStyle/>
                    <a:p>
                      <a:pPr indent="0" lvl="0" marL="67945" marR="1270" rtl="0" algn="just">
                        <a:lnSpc>
                          <a:spcPct val="107000"/>
                        </a:lnSpc>
                        <a:spcBef>
                          <a:spcPts val="0"/>
                        </a:spcBef>
                        <a:spcAft>
                          <a:spcPts val="0"/>
                        </a:spcAft>
                        <a:buNone/>
                      </a:pPr>
                      <a:r>
                        <a:rPr lang="en-IN" sz="1000" u="none" cap="none" strike="noStrike">
                          <a:solidFill>
                            <a:schemeClr val="dk1"/>
                          </a:solidFill>
                        </a:rPr>
                        <a:t>Provides a framework for understanding how AI can be effectively implemented in underserved regions.</a:t>
                      </a:r>
                      <a:endParaRPr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a:txBody>
                    <a:bodyPr/>
                    <a:lstStyle/>
                    <a:p>
                      <a:pPr indent="0" lvl="0" marL="67945" marR="635" rtl="0" algn="just">
                        <a:lnSpc>
                          <a:spcPct val="107000"/>
                        </a:lnSpc>
                        <a:spcBef>
                          <a:spcPts val="0"/>
                        </a:spcBef>
                        <a:spcAft>
                          <a:spcPts val="0"/>
                        </a:spcAft>
                        <a:buNone/>
                      </a:pPr>
                      <a:r>
                        <a:rPr lang="en-IN" sz="1000" u="none" cap="none" strike="noStrike">
                          <a:solidFill>
                            <a:schemeClr val="dk1"/>
                          </a:solidFill>
                        </a:rPr>
                        <a:t>While discussing potential benefits, the article may lack detailed case studies or examples from actual rural implementations.</a:t>
                      </a:r>
                      <a:endParaRPr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r>
              <a:tr h="1384700">
                <a:tc>
                  <a:txBody>
                    <a:bodyPr/>
                    <a:lstStyle/>
                    <a:p>
                      <a:pPr indent="0" lvl="0" marL="68580" marR="0" rtl="0" algn="l">
                        <a:lnSpc>
                          <a:spcPct val="107000"/>
                        </a:lnSpc>
                        <a:spcBef>
                          <a:spcPts val="0"/>
                        </a:spcBef>
                        <a:spcAft>
                          <a:spcPts val="0"/>
                        </a:spcAft>
                        <a:buNone/>
                      </a:pPr>
                      <a:r>
                        <a:rPr lang="en-IN" sz="1000" u="none" cap="none" strike="noStrike">
                          <a:solidFill>
                            <a:schemeClr val="dk1"/>
                          </a:solidFill>
                        </a:rPr>
                        <a:t>10.</a:t>
                      </a:r>
                      <a:endParaRPr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a:txBody>
                    <a:bodyPr/>
                    <a:lstStyle/>
                    <a:p>
                      <a:pPr indent="0" lvl="0" marL="68580" marR="0" rtl="0" algn="just">
                        <a:lnSpc>
                          <a:spcPct val="107000"/>
                        </a:lnSpc>
                        <a:spcBef>
                          <a:spcPts val="0"/>
                        </a:spcBef>
                        <a:spcAft>
                          <a:spcPts val="0"/>
                        </a:spcAft>
                        <a:buNone/>
                      </a:pPr>
                      <a:r>
                        <a:rPr lang="en-IN" sz="1000" u="none" cap="none" strike="noStrike">
                          <a:solidFill>
                            <a:schemeClr val="dk1"/>
                          </a:solidFill>
                        </a:rPr>
                        <a:t>M. Kong, Q. He, and L. Li</a:t>
                      </a:r>
                      <a:endParaRPr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a:txBody>
                    <a:bodyPr/>
                    <a:lstStyle/>
                    <a:p>
                      <a:pPr indent="0" lvl="0" marL="67945" marR="0" rtl="0" algn="l">
                        <a:lnSpc>
                          <a:spcPct val="101000"/>
                        </a:lnSpc>
                        <a:spcBef>
                          <a:spcPts val="0"/>
                        </a:spcBef>
                        <a:spcAft>
                          <a:spcPts val="0"/>
                        </a:spcAft>
                        <a:buNone/>
                      </a:pPr>
                      <a:r>
                        <a:rPr b="1" lang="en-IN" sz="1000" u="none" cap="none" strike="noStrike">
                          <a:solidFill>
                            <a:schemeClr val="dk1"/>
                          </a:solidFill>
                        </a:rPr>
                        <a:t>Ai assisted clinical diagnosis &amp; treatment,</a:t>
                      </a:r>
                      <a:endParaRPr b="1" sz="2400" u="none" cap="none" strike="noStrike">
                        <a:solidFill>
                          <a:schemeClr val="dk1"/>
                        </a:solidFill>
                      </a:endParaRPr>
                    </a:p>
                    <a:p>
                      <a:pPr indent="0" lvl="0" marL="67945" marR="0" rtl="0" algn="l">
                        <a:lnSpc>
                          <a:spcPct val="107000"/>
                        </a:lnSpc>
                        <a:spcBef>
                          <a:spcPts val="0"/>
                        </a:spcBef>
                        <a:spcAft>
                          <a:spcPts val="0"/>
                        </a:spcAft>
                        <a:buNone/>
                      </a:pPr>
                      <a:r>
                        <a:rPr b="1" lang="en-IN" sz="1000" u="none" cap="none" strike="noStrike">
                          <a:solidFill>
                            <a:schemeClr val="dk1"/>
                          </a:solidFill>
                        </a:rPr>
                        <a:t>and development strategy</a:t>
                      </a:r>
                      <a:endParaRPr b="1"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a:txBody>
                    <a:bodyPr/>
                    <a:lstStyle/>
                    <a:p>
                      <a:pPr indent="0" lvl="0" marL="69215" marR="0" rtl="0" algn="l">
                        <a:lnSpc>
                          <a:spcPct val="107000"/>
                        </a:lnSpc>
                        <a:spcBef>
                          <a:spcPts val="0"/>
                        </a:spcBef>
                        <a:spcAft>
                          <a:spcPts val="0"/>
                        </a:spcAft>
                        <a:buNone/>
                      </a:pPr>
                      <a:r>
                        <a:rPr i="1" lang="en-IN" sz="1000" u="none" cap="none" strike="noStrike">
                          <a:solidFill>
                            <a:schemeClr val="dk1"/>
                          </a:solidFill>
                        </a:rPr>
                        <a:t>Strategic Study of</a:t>
                      </a:r>
                      <a:endParaRPr i="1" sz="2400" u="none" cap="none" strike="noStrike">
                        <a:solidFill>
                          <a:schemeClr val="dk1"/>
                        </a:solidFill>
                      </a:endParaRPr>
                    </a:p>
                    <a:p>
                      <a:pPr indent="0" lvl="0" marL="69215" marR="44450" rtl="0" algn="l">
                        <a:lnSpc>
                          <a:spcPct val="107000"/>
                        </a:lnSpc>
                        <a:spcBef>
                          <a:spcPts val="0"/>
                        </a:spcBef>
                        <a:spcAft>
                          <a:spcPts val="0"/>
                        </a:spcAft>
                        <a:buNone/>
                      </a:pPr>
                      <a:r>
                        <a:rPr i="1" lang="en-IN" sz="1000" u="none" cap="none" strike="noStrike">
                          <a:solidFill>
                            <a:schemeClr val="dk1"/>
                          </a:solidFill>
                        </a:rPr>
                        <a:t>Chinese Academy of Engineering, vol. 20, no. 2, pp. 86–91, 2018.</a:t>
                      </a:r>
                      <a:endParaRPr i="1"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gridSpan="2">
                  <a:txBody>
                    <a:bodyPr/>
                    <a:lstStyle/>
                    <a:p>
                      <a:pPr indent="0" lvl="0" marL="69215" marR="1270" rtl="0" algn="just">
                        <a:lnSpc>
                          <a:spcPct val="107000"/>
                        </a:lnSpc>
                        <a:spcBef>
                          <a:spcPts val="0"/>
                        </a:spcBef>
                        <a:spcAft>
                          <a:spcPts val="0"/>
                        </a:spcAft>
                        <a:buNone/>
                      </a:pPr>
                      <a:r>
                        <a:rPr lang="en-IN" sz="1000" u="none" cap="none" strike="noStrike">
                          <a:solidFill>
                            <a:schemeClr val="dk1"/>
                          </a:solidFill>
                        </a:rPr>
                        <a:t>Discusses the strategies for implementing AI-assisted clinical diagnosis and treatment across various medical specialties.</a:t>
                      </a:r>
                      <a:endParaRPr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hMerge="1"/>
                <a:tc>
                  <a:txBody>
                    <a:bodyPr/>
                    <a:lstStyle/>
                    <a:p>
                      <a:pPr indent="0" lvl="0" marL="67945" marR="0" rtl="0" algn="l">
                        <a:lnSpc>
                          <a:spcPct val="107000"/>
                        </a:lnSpc>
                        <a:spcBef>
                          <a:spcPts val="0"/>
                        </a:spcBef>
                        <a:spcAft>
                          <a:spcPts val="0"/>
                        </a:spcAft>
                        <a:buNone/>
                      </a:pPr>
                      <a:r>
                        <a:rPr lang="en-IN" sz="1000" u="none" cap="none" strike="noStrike">
                          <a:solidFill>
                            <a:schemeClr val="dk1"/>
                          </a:solidFill>
                        </a:rPr>
                        <a:t>Offers	insights	into development strategies	that	can enhance	AI applications	in healthcare.</a:t>
                      </a:r>
                      <a:endParaRPr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a:txBody>
                    <a:bodyPr/>
                    <a:lstStyle/>
                    <a:p>
                      <a:pPr indent="0" lvl="0" marL="67945" marR="0" rtl="0" algn="just">
                        <a:lnSpc>
                          <a:spcPct val="107000"/>
                        </a:lnSpc>
                        <a:spcBef>
                          <a:spcPts val="0"/>
                        </a:spcBef>
                        <a:spcAft>
                          <a:spcPts val="0"/>
                        </a:spcAft>
                        <a:buNone/>
                      </a:pPr>
                      <a:r>
                        <a:rPr lang="en-IN" sz="1000" u="none" cap="none" strike="noStrike">
                          <a:solidFill>
                            <a:schemeClr val="dk1"/>
                          </a:solidFill>
                        </a:rPr>
                        <a:t>Lacks specific focus on acute diseases and their management in rural healthcare settings.</a:t>
                      </a:r>
                      <a:endParaRPr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r>
              <a:tr h="754575">
                <a:tc>
                  <a:txBody>
                    <a:bodyPr/>
                    <a:lstStyle/>
                    <a:p>
                      <a:pPr indent="0" lvl="0" marL="68580" marR="0" rtl="0" algn="l">
                        <a:lnSpc>
                          <a:spcPct val="107000"/>
                        </a:lnSpc>
                        <a:spcBef>
                          <a:spcPts val="0"/>
                        </a:spcBef>
                        <a:spcAft>
                          <a:spcPts val="0"/>
                        </a:spcAft>
                        <a:buNone/>
                      </a:pPr>
                      <a:r>
                        <a:rPr lang="en-IN" sz="1000" u="none" cap="none" strike="noStrike">
                          <a:solidFill>
                            <a:schemeClr val="dk1"/>
                          </a:solidFill>
                        </a:rPr>
                        <a:t>11.</a:t>
                      </a:r>
                      <a:endParaRPr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a:txBody>
                    <a:bodyPr/>
                    <a:lstStyle/>
                    <a:p>
                      <a:pPr indent="0" lvl="0" marL="68580" marR="0" rtl="0" algn="l">
                        <a:lnSpc>
                          <a:spcPct val="107000"/>
                        </a:lnSpc>
                        <a:spcBef>
                          <a:spcPts val="0"/>
                        </a:spcBef>
                        <a:spcAft>
                          <a:spcPts val="0"/>
                        </a:spcAft>
                        <a:buNone/>
                      </a:pPr>
                      <a:r>
                        <a:rPr lang="en-IN" sz="1000" u="none" cap="none" strike="noStrike">
                          <a:solidFill>
                            <a:schemeClr val="dk1"/>
                          </a:solidFill>
                        </a:rPr>
                        <a:t>M. Y. Shaheen</a:t>
                      </a:r>
                      <a:endParaRPr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a:txBody>
                    <a:bodyPr/>
                    <a:lstStyle/>
                    <a:p>
                      <a:pPr indent="0" lvl="0" marL="67945" marR="0" rtl="0" algn="l">
                        <a:lnSpc>
                          <a:spcPct val="107000"/>
                        </a:lnSpc>
                        <a:spcBef>
                          <a:spcPts val="0"/>
                        </a:spcBef>
                        <a:spcAft>
                          <a:spcPts val="0"/>
                        </a:spcAft>
                        <a:buNone/>
                      </a:pPr>
                      <a:r>
                        <a:rPr b="1" lang="en-IN" sz="1000" u="none" cap="none" strike="noStrike">
                          <a:solidFill>
                            <a:schemeClr val="dk1"/>
                          </a:solidFill>
                        </a:rPr>
                        <a:t>Applications of artificial intelligence (ai) in healthcare:A review</a:t>
                      </a:r>
                      <a:endParaRPr b="1"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a:txBody>
                    <a:bodyPr/>
                    <a:lstStyle/>
                    <a:p>
                      <a:pPr indent="0" lvl="0" marL="69215" marR="0" rtl="0" algn="l">
                        <a:lnSpc>
                          <a:spcPct val="107000"/>
                        </a:lnSpc>
                        <a:spcBef>
                          <a:spcPts val="0"/>
                        </a:spcBef>
                        <a:spcAft>
                          <a:spcPts val="0"/>
                        </a:spcAft>
                        <a:buNone/>
                      </a:pPr>
                      <a:r>
                        <a:rPr i="1" lang="en-IN" sz="1000" u="none" cap="none" strike="noStrike">
                          <a:solidFill>
                            <a:schemeClr val="dk1"/>
                          </a:solidFill>
                        </a:rPr>
                        <a:t>ScienceOpen Preprints, 2021</a:t>
                      </a:r>
                      <a:endParaRPr i="1"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gridSpan="2">
                  <a:txBody>
                    <a:bodyPr/>
                    <a:lstStyle/>
                    <a:p>
                      <a:pPr indent="0" lvl="0" marL="69215" marR="1270" rtl="0" algn="just">
                        <a:lnSpc>
                          <a:spcPct val="107000"/>
                        </a:lnSpc>
                        <a:spcBef>
                          <a:spcPts val="0"/>
                        </a:spcBef>
                        <a:spcAft>
                          <a:spcPts val="0"/>
                        </a:spcAft>
                        <a:buNone/>
                      </a:pPr>
                      <a:r>
                        <a:rPr lang="en-IN" sz="1000" u="none" cap="none" strike="noStrike">
                          <a:solidFill>
                            <a:schemeClr val="dk1"/>
                          </a:solidFill>
                        </a:rPr>
                        <a:t>Reviews AI applications across the healthcare spectrum, providing a broad overview of its benefits and challenges.</a:t>
                      </a:r>
                      <a:endParaRPr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hMerge="1"/>
                <a:tc>
                  <a:txBody>
                    <a:bodyPr/>
                    <a:lstStyle/>
                    <a:p>
                      <a:pPr indent="0" lvl="0" marL="67945" marR="1270" rtl="0" algn="just">
                        <a:lnSpc>
                          <a:spcPct val="107000"/>
                        </a:lnSpc>
                        <a:spcBef>
                          <a:spcPts val="0"/>
                        </a:spcBef>
                        <a:spcAft>
                          <a:spcPts val="0"/>
                        </a:spcAft>
                        <a:buNone/>
                      </a:pPr>
                      <a:r>
                        <a:rPr lang="en-IN" sz="1000" u="none" cap="none" strike="noStrike">
                          <a:solidFill>
                            <a:schemeClr val="dk1"/>
                          </a:solidFill>
                        </a:rPr>
                        <a:t>Highlights various AI technologies and their potential to transform healthcare delivery.</a:t>
                      </a:r>
                      <a:endParaRPr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a:txBody>
                    <a:bodyPr/>
                    <a:lstStyle/>
                    <a:p>
                      <a:pPr indent="0" lvl="0" marL="67945" marR="2540" rtl="0" algn="just">
                        <a:lnSpc>
                          <a:spcPct val="107000"/>
                        </a:lnSpc>
                        <a:spcBef>
                          <a:spcPts val="0"/>
                        </a:spcBef>
                        <a:spcAft>
                          <a:spcPts val="0"/>
                        </a:spcAft>
                        <a:buNone/>
                      </a:pPr>
                      <a:r>
                        <a:rPr lang="en-IN" sz="1000" u="none" cap="none" strike="noStrike">
                          <a:solidFill>
                            <a:schemeClr val="dk1"/>
                          </a:solidFill>
                        </a:rPr>
                        <a:t>Limited focus on acute diseases and their specific implications for rural populations.</a:t>
                      </a:r>
                      <a:endParaRPr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r>
              <a:tr h="880600">
                <a:tc>
                  <a:txBody>
                    <a:bodyPr/>
                    <a:lstStyle/>
                    <a:p>
                      <a:pPr indent="0" lvl="0" marL="68580" marR="0" rtl="0" algn="l">
                        <a:lnSpc>
                          <a:spcPct val="107000"/>
                        </a:lnSpc>
                        <a:spcBef>
                          <a:spcPts val="0"/>
                        </a:spcBef>
                        <a:spcAft>
                          <a:spcPts val="0"/>
                        </a:spcAft>
                        <a:buNone/>
                      </a:pPr>
                      <a:r>
                        <a:rPr lang="en-IN" sz="1000" u="none" cap="none" strike="noStrike">
                          <a:solidFill>
                            <a:schemeClr val="dk1"/>
                          </a:solidFill>
                        </a:rPr>
                        <a:t>12.</a:t>
                      </a:r>
                      <a:endParaRPr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a:txBody>
                    <a:bodyPr/>
                    <a:lstStyle/>
                    <a:p>
                      <a:pPr indent="0" lvl="0" marL="68580" marR="0" rtl="0" algn="l">
                        <a:lnSpc>
                          <a:spcPct val="107000"/>
                        </a:lnSpc>
                        <a:spcBef>
                          <a:spcPts val="0"/>
                        </a:spcBef>
                        <a:spcAft>
                          <a:spcPts val="0"/>
                        </a:spcAft>
                        <a:buNone/>
                      </a:pPr>
                      <a:r>
                        <a:rPr lang="en-IN" sz="1000" u="none" cap="none" strike="noStrike">
                          <a:solidFill>
                            <a:schemeClr val="dk1"/>
                          </a:solidFill>
                        </a:rPr>
                        <a:t>N. Greenberg, M. Docherty, S. Gnanapragasam, and S. Wessely</a:t>
                      </a:r>
                      <a:endParaRPr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a:txBody>
                    <a:bodyPr/>
                    <a:lstStyle/>
                    <a:p>
                      <a:pPr indent="0" lvl="0" marL="67945" marR="0" rtl="0" algn="l">
                        <a:lnSpc>
                          <a:spcPct val="107000"/>
                        </a:lnSpc>
                        <a:spcBef>
                          <a:spcPts val="0"/>
                        </a:spcBef>
                        <a:spcAft>
                          <a:spcPts val="0"/>
                        </a:spcAft>
                        <a:buNone/>
                      </a:pPr>
                      <a:r>
                        <a:rPr b="1" lang="en-IN" sz="1000" u="none" cap="none" strike="noStrike">
                          <a:solidFill>
                            <a:schemeClr val="dk1"/>
                          </a:solidFill>
                        </a:rPr>
                        <a:t>Man- aging mental health challenges faced by healthcare workers during covid-19 pandemic,</a:t>
                      </a:r>
                      <a:endParaRPr b="1"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a:txBody>
                    <a:bodyPr/>
                    <a:lstStyle/>
                    <a:p>
                      <a:pPr indent="0" lvl="0" marL="69215" marR="0" rtl="0" algn="l">
                        <a:lnSpc>
                          <a:spcPct val="107000"/>
                        </a:lnSpc>
                        <a:spcBef>
                          <a:spcPts val="0"/>
                        </a:spcBef>
                        <a:spcAft>
                          <a:spcPts val="0"/>
                        </a:spcAft>
                        <a:buNone/>
                      </a:pPr>
                      <a:r>
                        <a:rPr i="1" lang="en-IN" sz="1000" u="none" cap="none" strike="noStrike">
                          <a:solidFill>
                            <a:schemeClr val="dk1"/>
                          </a:solidFill>
                        </a:rPr>
                        <a:t>BMJ, vol. 368, 2020.</a:t>
                      </a:r>
                      <a:endParaRPr i="1"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gridSpan="2">
                  <a:txBody>
                    <a:bodyPr/>
                    <a:lstStyle/>
                    <a:p>
                      <a:pPr indent="0" lvl="0" marL="69215" marR="0" rtl="0" algn="just">
                        <a:lnSpc>
                          <a:spcPct val="107000"/>
                        </a:lnSpc>
                        <a:spcBef>
                          <a:spcPts val="0"/>
                        </a:spcBef>
                        <a:spcAft>
                          <a:spcPts val="0"/>
                        </a:spcAft>
                        <a:buNone/>
                      </a:pPr>
                      <a:r>
                        <a:rPr lang="en-IN" sz="1000" u="none" cap="none" strike="noStrike">
                          <a:solidFill>
                            <a:schemeClr val="dk1"/>
                          </a:solidFill>
                        </a:rPr>
                        <a:t>Addresses mental health challenges during the COVID-19 pandemic, discussing AI’s role in supporting healthcare workers and patient care.</a:t>
                      </a:r>
                      <a:endParaRPr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hMerge="1"/>
                <a:tc>
                  <a:txBody>
                    <a:bodyPr/>
                    <a:lstStyle/>
                    <a:p>
                      <a:pPr indent="0" lvl="0" marL="67945" marR="1270" rtl="0" algn="just">
                        <a:lnSpc>
                          <a:spcPct val="107000"/>
                        </a:lnSpc>
                        <a:spcBef>
                          <a:spcPts val="0"/>
                        </a:spcBef>
                        <a:spcAft>
                          <a:spcPts val="0"/>
                        </a:spcAft>
                        <a:buNone/>
                      </a:pPr>
                      <a:r>
                        <a:rPr lang="en-IN" sz="1000" u="none" cap="none" strike="noStrike">
                          <a:solidFill>
                            <a:schemeClr val="dk1"/>
                          </a:solidFill>
                        </a:rPr>
                        <a:t>Demonstrates AI’s utility in managing mental health crises effectively.</a:t>
                      </a:r>
                      <a:endParaRPr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a:txBody>
                    <a:bodyPr/>
                    <a:lstStyle/>
                    <a:p>
                      <a:pPr indent="0" lvl="0" marL="67945" marR="1270" rtl="0" algn="just">
                        <a:lnSpc>
                          <a:spcPct val="107000"/>
                        </a:lnSpc>
                        <a:spcBef>
                          <a:spcPts val="0"/>
                        </a:spcBef>
                        <a:spcAft>
                          <a:spcPts val="0"/>
                        </a:spcAft>
                        <a:buNone/>
                      </a:pPr>
                      <a:r>
                        <a:rPr lang="en-IN" sz="1000" u="none" cap="none" strike="noStrike">
                          <a:solidFill>
                            <a:schemeClr val="dk1"/>
                          </a:solidFill>
                        </a:rPr>
                        <a:t>The article is less relevant to acute physical diseases, indicating a need for more targeted research.</a:t>
                      </a:r>
                      <a:endParaRPr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r>
              <a:tr h="502525">
                <a:tc>
                  <a:txBody>
                    <a:bodyPr/>
                    <a:lstStyle/>
                    <a:p>
                      <a:pPr indent="0" lvl="0" marL="68580" marR="0" rtl="0" algn="l">
                        <a:lnSpc>
                          <a:spcPct val="107000"/>
                        </a:lnSpc>
                        <a:spcBef>
                          <a:spcPts val="0"/>
                        </a:spcBef>
                        <a:spcAft>
                          <a:spcPts val="0"/>
                        </a:spcAft>
                        <a:buNone/>
                      </a:pPr>
                      <a:r>
                        <a:rPr lang="en-IN" sz="1000" u="none" cap="none" strike="noStrike">
                          <a:solidFill>
                            <a:schemeClr val="dk1"/>
                          </a:solidFill>
                        </a:rPr>
                        <a:t>13.</a:t>
                      </a:r>
                      <a:endParaRPr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a:txBody>
                    <a:bodyPr/>
                    <a:lstStyle/>
                    <a:p>
                      <a:pPr indent="0" lvl="0" marL="68580" marR="19685" rtl="0" algn="l">
                        <a:lnSpc>
                          <a:spcPct val="107000"/>
                        </a:lnSpc>
                        <a:spcBef>
                          <a:spcPts val="0"/>
                        </a:spcBef>
                        <a:spcAft>
                          <a:spcPts val="0"/>
                        </a:spcAft>
                        <a:buNone/>
                      </a:pPr>
                      <a:r>
                        <a:rPr lang="en-IN" sz="1000" u="none" cap="none" strike="noStrike">
                          <a:solidFill>
                            <a:schemeClr val="dk1"/>
                          </a:solidFill>
                        </a:rPr>
                        <a:t>T. H. Davenport, T. Hongsermeier,</a:t>
                      </a:r>
                      <a:endParaRPr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a:txBody>
                    <a:bodyPr/>
                    <a:lstStyle/>
                    <a:p>
                      <a:pPr indent="0" lvl="0" marL="67945" marR="0" rtl="0" algn="l">
                        <a:lnSpc>
                          <a:spcPct val="107000"/>
                        </a:lnSpc>
                        <a:spcBef>
                          <a:spcPts val="0"/>
                        </a:spcBef>
                        <a:spcAft>
                          <a:spcPts val="0"/>
                        </a:spcAft>
                        <a:buNone/>
                      </a:pPr>
                      <a:r>
                        <a:rPr b="1" lang="en-IN" sz="1000" u="none" cap="none" strike="noStrike">
                          <a:solidFill>
                            <a:schemeClr val="dk1"/>
                          </a:solidFill>
                        </a:rPr>
                        <a:t>Using ai to improve electronic health</a:t>
                      </a:r>
                      <a:endParaRPr b="1"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a:txBody>
                    <a:bodyPr/>
                    <a:lstStyle/>
                    <a:p>
                      <a:pPr indent="0" lvl="0" marL="69215" marR="0" rtl="0" algn="l">
                        <a:lnSpc>
                          <a:spcPct val="107000"/>
                        </a:lnSpc>
                        <a:spcBef>
                          <a:spcPts val="0"/>
                        </a:spcBef>
                        <a:spcAft>
                          <a:spcPts val="0"/>
                        </a:spcAft>
                        <a:buNone/>
                      </a:pPr>
                      <a:r>
                        <a:rPr i="1" lang="en-IN" sz="1000" u="none" cap="none" strike="noStrike">
                          <a:solidFill>
                            <a:schemeClr val="dk1"/>
                          </a:solidFill>
                        </a:rPr>
                        <a:t>Harvard Business Review, vol. 12, pp.</a:t>
                      </a:r>
                      <a:endParaRPr i="1"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gridSpan="2">
                  <a:txBody>
                    <a:bodyPr/>
                    <a:lstStyle/>
                    <a:p>
                      <a:pPr indent="0" lvl="0" marL="69215" marR="0" rtl="0" algn="just">
                        <a:lnSpc>
                          <a:spcPct val="107000"/>
                        </a:lnSpc>
                        <a:spcBef>
                          <a:spcPts val="0"/>
                        </a:spcBef>
                        <a:spcAft>
                          <a:spcPts val="0"/>
                        </a:spcAft>
                        <a:buNone/>
                      </a:pPr>
                      <a:r>
                        <a:rPr lang="en-IN" sz="1000" u="none" cap="none" strike="noStrike">
                          <a:solidFill>
                            <a:schemeClr val="dk1"/>
                          </a:solidFill>
                        </a:rPr>
                        <a:t>Discusses the implications of AI for improving</a:t>
                      </a:r>
                      <a:endParaRPr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hMerge="1"/>
                <a:tc>
                  <a:txBody>
                    <a:bodyPr/>
                    <a:lstStyle/>
                    <a:p>
                      <a:pPr indent="0" lvl="0" marL="67945" marR="0" rtl="0" algn="just">
                        <a:lnSpc>
                          <a:spcPct val="107000"/>
                        </a:lnSpc>
                        <a:spcBef>
                          <a:spcPts val="0"/>
                        </a:spcBef>
                        <a:spcAft>
                          <a:spcPts val="0"/>
                        </a:spcAft>
                        <a:buNone/>
                      </a:pPr>
                      <a:r>
                        <a:rPr lang="en-IN" sz="1000" u="none" cap="none" strike="noStrike">
                          <a:solidFill>
                            <a:schemeClr val="dk1"/>
                          </a:solidFill>
                        </a:rPr>
                        <a:t>Highlights successful integrations of AI in</a:t>
                      </a:r>
                      <a:endParaRPr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c>
                  <a:txBody>
                    <a:bodyPr/>
                    <a:lstStyle/>
                    <a:p>
                      <a:pPr indent="0" lvl="0" marL="67945" marR="0" rtl="0" algn="just">
                        <a:lnSpc>
                          <a:spcPct val="107000"/>
                        </a:lnSpc>
                        <a:spcBef>
                          <a:spcPts val="0"/>
                        </a:spcBef>
                        <a:spcAft>
                          <a:spcPts val="0"/>
                        </a:spcAft>
                        <a:buNone/>
                      </a:pPr>
                      <a:r>
                        <a:rPr lang="en-IN" sz="1000" u="none" cap="none" strike="noStrike">
                          <a:solidFill>
                            <a:schemeClr val="dk1"/>
                          </a:solidFill>
                        </a:rPr>
                        <a:t>Focus on EHRs may not translate directly to acute</a:t>
                      </a:r>
                      <a:endParaRPr sz="1000" u="none" cap="none" strike="noStrike">
                        <a:solidFill>
                          <a:schemeClr val="dk1"/>
                        </a:solidFill>
                        <a:latin typeface="Times New Roman"/>
                        <a:ea typeface="Times New Roman"/>
                        <a:cs typeface="Times New Roman"/>
                        <a:sym typeface="Times New Roman"/>
                      </a:endParaRPr>
                    </a:p>
                  </a:txBody>
                  <a:tcPr marT="6850" marB="0" marR="52325" marL="0">
                    <a:solidFill>
                      <a:srgbClr val="F2F2F2"/>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18"/>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Literature Review</a:t>
            </a:r>
            <a:endParaRPr/>
          </a:p>
        </p:txBody>
      </p:sp>
      <p:graphicFrame>
        <p:nvGraphicFramePr>
          <p:cNvPr id="461" name="Google Shape;461;p18"/>
          <p:cNvGraphicFramePr/>
          <p:nvPr/>
        </p:nvGraphicFramePr>
        <p:xfrm>
          <a:off x="669365" y="1080247"/>
          <a:ext cx="3000000" cy="3000000"/>
        </p:xfrm>
        <a:graphic>
          <a:graphicData uri="http://schemas.openxmlformats.org/drawingml/2006/table">
            <a:tbl>
              <a:tblPr bandRow="1" firstCol="1" firstRow="1">
                <a:noFill/>
                <a:tableStyleId>{A904AA74-00FF-4CC7-9974-BBD6646CD84D}</a:tableStyleId>
              </a:tblPr>
              <a:tblGrid>
                <a:gridCol w="397400"/>
                <a:gridCol w="1425475"/>
                <a:gridCol w="1770225"/>
                <a:gridCol w="1549975"/>
                <a:gridCol w="2000725"/>
                <a:gridCol w="1294150"/>
                <a:gridCol w="347475"/>
                <a:gridCol w="2026025"/>
              </a:tblGrid>
              <a:tr h="591625">
                <a:tc>
                  <a:txBody>
                    <a:bodyPr/>
                    <a:lstStyle/>
                    <a:p>
                      <a:pPr indent="0" lvl="0" marL="0" marR="0" rtl="0" algn="l">
                        <a:lnSpc>
                          <a:spcPct val="107000"/>
                        </a:lnSpc>
                        <a:spcBef>
                          <a:spcPts val="0"/>
                        </a:spcBef>
                        <a:spcAft>
                          <a:spcPts val="0"/>
                        </a:spcAft>
                        <a:buNone/>
                      </a:pPr>
                      <a:r>
                        <a:rPr b="0" lang="en-IN" sz="2100" u="none" cap="none" strike="noStrike">
                          <a:solidFill>
                            <a:schemeClr val="dk1"/>
                          </a:solidFill>
                        </a:rPr>
                        <a:t> </a:t>
                      </a:r>
                      <a:endParaRPr b="0" sz="21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a:txBody>
                    <a:bodyPr/>
                    <a:lstStyle/>
                    <a:p>
                      <a:pPr indent="0" lvl="0" marL="68580" marR="0" rtl="0" algn="just">
                        <a:lnSpc>
                          <a:spcPct val="107000"/>
                        </a:lnSpc>
                        <a:spcBef>
                          <a:spcPts val="0"/>
                        </a:spcBef>
                        <a:spcAft>
                          <a:spcPts val="0"/>
                        </a:spcAft>
                        <a:buNone/>
                      </a:pPr>
                      <a:r>
                        <a:rPr b="0" lang="en-IN" sz="1000" u="none" cap="none" strike="noStrike">
                          <a:solidFill>
                            <a:schemeClr val="dk1"/>
                          </a:solidFill>
                        </a:rPr>
                        <a:t>and K. A. Mc Cord</a:t>
                      </a:r>
                      <a:endParaRPr b="0"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a:txBody>
                    <a:bodyPr/>
                    <a:lstStyle/>
                    <a:p>
                      <a:pPr indent="0" lvl="0" marL="67945" marR="0" rtl="0" algn="l">
                        <a:lnSpc>
                          <a:spcPct val="107000"/>
                        </a:lnSpc>
                        <a:spcBef>
                          <a:spcPts val="0"/>
                        </a:spcBef>
                        <a:spcAft>
                          <a:spcPts val="0"/>
                        </a:spcAft>
                        <a:buNone/>
                      </a:pPr>
                      <a:r>
                        <a:rPr b="1" lang="en-IN" sz="1000" u="none" cap="none" strike="noStrike">
                          <a:solidFill>
                            <a:schemeClr val="dk1"/>
                          </a:solidFill>
                        </a:rPr>
                        <a:t>records,</a:t>
                      </a:r>
                      <a:endParaRPr b="1"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a:txBody>
                    <a:bodyPr/>
                    <a:lstStyle/>
                    <a:p>
                      <a:pPr indent="0" lvl="0" marL="69215" marR="0" rtl="0" algn="l">
                        <a:lnSpc>
                          <a:spcPct val="107000"/>
                        </a:lnSpc>
                        <a:spcBef>
                          <a:spcPts val="0"/>
                        </a:spcBef>
                        <a:spcAft>
                          <a:spcPts val="0"/>
                        </a:spcAft>
                        <a:buNone/>
                      </a:pPr>
                      <a:r>
                        <a:rPr b="0" i="1" lang="en-IN" sz="1000" u="none" cap="none" strike="noStrike">
                          <a:solidFill>
                            <a:schemeClr val="dk1"/>
                          </a:solidFill>
                        </a:rPr>
                        <a:t>1–6, 2018.</a:t>
                      </a:r>
                      <a:endParaRPr b="0" i="1"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a:txBody>
                    <a:bodyPr/>
                    <a:lstStyle/>
                    <a:p>
                      <a:pPr indent="0" lvl="0" marL="69215" marR="1905" rtl="0" algn="just">
                        <a:lnSpc>
                          <a:spcPct val="107000"/>
                        </a:lnSpc>
                        <a:spcBef>
                          <a:spcPts val="0"/>
                        </a:spcBef>
                        <a:spcAft>
                          <a:spcPts val="0"/>
                        </a:spcAft>
                        <a:buNone/>
                      </a:pPr>
                      <a:r>
                        <a:rPr b="0" lang="en-IN" sz="1000" u="none" cap="none" strike="noStrike">
                          <a:solidFill>
                            <a:schemeClr val="dk1"/>
                          </a:solidFill>
                        </a:rPr>
                        <a:t>electronic health records (EHRs) and overall healthcare management.</a:t>
                      </a:r>
                      <a:endParaRPr b="0"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gridSpan="2">
                  <a:txBody>
                    <a:bodyPr/>
                    <a:lstStyle/>
                    <a:p>
                      <a:pPr indent="0" lvl="0" marL="67945" marR="0" rtl="0" algn="just">
                        <a:lnSpc>
                          <a:spcPct val="107000"/>
                        </a:lnSpc>
                        <a:spcBef>
                          <a:spcPts val="0"/>
                        </a:spcBef>
                        <a:spcAft>
                          <a:spcPts val="0"/>
                        </a:spcAft>
                        <a:buNone/>
                      </a:pPr>
                      <a:r>
                        <a:rPr b="0" lang="en-IN" sz="1000" u="none" cap="none" strike="noStrike">
                          <a:solidFill>
                            <a:schemeClr val="dk1"/>
                          </a:solidFill>
                        </a:rPr>
                        <a:t>administrative processes, leading to more efficient patient care.</a:t>
                      </a:r>
                      <a:endParaRPr b="0"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hMerge="1"/>
                <a:tc>
                  <a:txBody>
                    <a:bodyPr/>
                    <a:lstStyle/>
                    <a:p>
                      <a:pPr indent="0" lvl="0" marL="67945" marR="1905" rtl="0" algn="just">
                        <a:lnSpc>
                          <a:spcPct val="107000"/>
                        </a:lnSpc>
                        <a:spcBef>
                          <a:spcPts val="0"/>
                        </a:spcBef>
                        <a:spcAft>
                          <a:spcPts val="0"/>
                        </a:spcAft>
                        <a:buNone/>
                      </a:pPr>
                      <a:r>
                        <a:rPr b="0" lang="en-IN" sz="1000" u="none" cap="none" strike="noStrike">
                          <a:solidFill>
                            <a:schemeClr val="dk1"/>
                          </a:solidFill>
                        </a:rPr>
                        <a:t>disease diagnostics, particularly in rural healthcare settings.</a:t>
                      </a:r>
                      <a:endParaRPr b="0"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r>
              <a:tr h="948900">
                <a:tc>
                  <a:txBody>
                    <a:bodyPr/>
                    <a:lstStyle/>
                    <a:p>
                      <a:pPr indent="0" lvl="0" marL="68580" marR="0" rtl="0" algn="l">
                        <a:lnSpc>
                          <a:spcPct val="107000"/>
                        </a:lnSpc>
                        <a:spcBef>
                          <a:spcPts val="0"/>
                        </a:spcBef>
                        <a:spcAft>
                          <a:spcPts val="0"/>
                        </a:spcAft>
                        <a:buNone/>
                      </a:pPr>
                      <a:r>
                        <a:rPr lang="en-IN" sz="1000" u="none" cap="none" strike="noStrike">
                          <a:solidFill>
                            <a:schemeClr val="dk1"/>
                          </a:solidFill>
                        </a:rPr>
                        <a:t>14.</a:t>
                      </a:r>
                      <a:endParaRPr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a:txBody>
                    <a:bodyPr/>
                    <a:lstStyle/>
                    <a:p>
                      <a:pPr indent="0" lvl="0" marL="68580" marR="0" rtl="0" algn="l">
                        <a:lnSpc>
                          <a:spcPct val="107000"/>
                        </a:lnSpc>
                        <a:spcBef>
                          <a:spcPts val="0"/>
                        </a:spcBef>
                        <a:spcAft>
                          <a:spcPts val="0"/>
                        </a:spcAft>
                        <a:buNone/>
                      </a:pPr>
                      <a:r>
                        <a:rPr lang="en-IN" sz="1000" u="none" cap="none" strike="noStrike">
                          <a:solidFill>
                            <a:schemeClr val="dk1"/>
                          </a:solidFill>
                        </a:rPr>
                        <a:t>J. Wang, H. Zhu,</a:t>
                      </a:r>
                      <a:endParaRPr sz="2100" u="none" cap="none" strike="noStrike">
                        <a:solidFill>
                          <a:schemeClr val="dk1"/>
                        </a:solidFill>
                      </a:endParaRPr>
                    </a:p>
                    <a:p>
                      <a:pPr indent="0" lvl="0" marL="68580" marR="0" rtl="0" algn="l">
                        <a:lnSpc>
                          <a:spcPct val="107000"/>
                        </a:lnSpc>
                        <a:spcBef>
                          <a:spcPts val="0"/>
                        </a:spcBef>
                        <a:spcAft>
                          <a:spcPts val="0"/>
                        </a:spcAft>
                        <a:buNone/>
                      </a:pPr>
                      <a:r>
                        <a:rPr lang="en-IN" sz="1000" u="none" cap="none" strike="noStrike">
                          <a:solidFill>
                            <a:schemeClr val="dk1"/>
                          </a:solidFill>
                        </a:rPr>
                        <a:t>S.-H. Wang, and</a:t>
                      </a:r>
                      <a:endParaRPr sz="2100" u="none" cap="none" strike="noStrike">
                        <a:solidFill>
                          <a:schemeClr val="dk1"/>
                        </a:solidFill>
                      </a:endParaRPr>
                    </a:p>
                    <a:p>
                      <a:pPr indent="0" lvl="0" marL="68580" marR="0" rtl="0" algn="l">
                        <a:lnSpc>
                          <a:spcPct val="107000"/>
                        </a:lnSpc>
                        <a:spcBef>
                          <a:spcPts val="0"/>
                        </a:spcBef>
                        <a:spcAft>
                          <a:spcPts val="0"/>
                        </a:spcAft>
                        <a:buNone/>
                      </a:pPr>
                      <a:r>
                        <a:rPr lang="en-IN" sz="1000" u="none" cap="none" strike="noStrike">
                          <a:solidFill>
                            <a:schemeClr val="dk1"/>
                          </a:solidFill>
                        </a:rPr>
                        <a:t>Y.-D. Zhang</a:t>
                      </a:r>
                      <a:endParaRPr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a:txBody>
                    <a:bodyPr/>
                    <a:lstStyle/>
                    <a:p>
                      <a:pPr indent="0" lvl="0" marL="67945" marR="0" rtl="0" algn="l">
                        <a:lnSpc>
                          <a:spcPct val="107000"/>
                        </a:lnSpc>
                        <a:spcBef>
                          <a:spcPts val="0"/>
                        </a:spcBef>
                        <a:spcAft>
                          <a:spcPts val="0"/>
                        </a:spcAft>
                        <a:buNone/>
                      </a:pPr>
                      <a:r>
                        <a:rPr b="1" lang="en-IN" sz="1000" u="none" cap="none" strike="noStrike">
                          <a:solidFill>
                            <a:schemeClr val="dk1"/>
                          </a:solidFill>
                        </a:rPr>
                        <a:t>A review of deep learning on medical image analysis,</a:t>
                      </a:r>
                      <a:endParaRPr b="1"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a:txBody>
                    <a:bodyPr/>
                    <a:lstStyle/>
                    <a:p>
                      <a:pPr indent="0" lvl="0" marL="69215" marR="1905" rtl="0" algn="l">
                        <a:lnSpc>
                          <a:spcPct val="107000"/>
                        </a:lnSpc>
                        <a:spcBef>
                          <a:spcPts val="0"/>
                        </a:spcBef>
                        <a:spcAft>
                          <a:spcPts val="0"/>
                        </a:spcAft>
                        <a:buNone/>
                      </a:pPr>
                      <a:r>
                        <a:rPr i="1" lang="en-IN" sz="1000" u="none" cap="none" strike="noStrike">
                          <a:solidFill>
                            <a:schemeClr val="dk1"/>
                          </a:solidFill>
                        </a:rPr>
                        <a:t>Mobile Networks and Applications,vol. 26, pp. 351– 380, 2021.</a:t>
                      </a:r>
                      <a:endParaRPr i="1"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a:txBody>
                    <a:bodyPr/>
                    <a:lstStyle/>
                    <a:p>
                      <a:pPr indent="0" lvl="0" marL="69215" marR="0" rtl="0" algn="just">
                        <a:lnSpc>
                          <a:spcPct val="101000"/>
                        </a:lnSpc>
                        <a:spcBef>
                          <a:spcPts val="0"/>
                        </a:spcBef>
                        <a:spcAft>
                          <a:spcPts val="0"/>
                        </a:spcAft>
                        <a:buNone/>
                      </a:pPr>
                      <a:r>
                        <a:rPr lang="en-IN" sz="1000" u="none" cap="none" strike="noStrike">
                          <a:solidFill>
                            <a:schemeClr val="dk1"/>
                          </a:solidFill>
                        </a:rPr>
                        <a:t>Reviews the role of deep learning in medical image analysis, emphasizing</a:t>
                      </a:r>
                      <a:endParaRPr sz="2100" u="none" cap="none" strike="noStrike">
                        <a:solidFill>
                          <a:schemeClr val="dk1"/>
                        </a:solidFill>
                      </a:endParaRPr>
                    </a:p>
                    <a:p>
                      <a:pPr indent="0" lvl="0" marL="69215" marR="0" rtl="0" algn="l">
                        <a:lnSpc>
                          <a:spcPct val="107000"/>
                        </a:lnSpc>
                        <a:spcBef>
                          <a:spcPts val="5"/>
                        </a:spcBef>
                        <a:spcAft>
                          <a:spcPts val="0"/>
                        </a:spcAft>
                        <a:buNone/>
                      </a:pPr>
                      <a:r>
                        <a:rPr lang="en-IN" sz="1000" u="none" cap="none" strike="noStrike">
                          <a:solidFill>
                            <a:schemeClr val="dk1"/>
                          </a:solidFill>
                        </a:rPr>
                        <a:t>technological</a:t>
                      </a:r>
                      <a:endParaRPr sz="2100" u="none" cap="none" strike="noStrike">
                        <a:solidFill>
                          <a:schemeClr val="dk1"/>
                        </a:solidFill>
                      </a:endParaRPr>
                    </a:p>
                    <a:p>
                      <a:pPr indent="0" lvl="0" marL="69215" marR="0" rtl="0" algn="l">
                        <a:lnSpc>
                          <a:spcPct val="107000"/>
                        </a:lnSpc>
                        <a:spcBef>
                          <a:spcPts val="0"/>
                        </a:spcBef>
                        <a:spcAft>
                          <a:spcPts val="0"/>
                        </a:spcAft>
                        <a:buNone/>
                      </a:pPr>
                      <a:r>
                        <a:rPr lang="en-IN" sz="1000" u="none" cap="none" strike="noStrike">
                          <a:solidFill>
                            <a:schemeClr val="dk1"/>
                          </a:solidFill>
                        </a:rPr>
                        <a:t>advancements	in diagnostics.</a:t>
                      </a:r>
                      <a:endParaRPr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gridSpan="2">
                  <a:txBody>
                    <a:bodyPr/>
                    <a:lstStyle/>
                    <a:p>
                      <a:pPr indent="0" lvl="0" marL="0" marR="0" rtl="0" algn="l">
                        <a:lnSpc>
                          <a:spcPct val="107000"/>
                        </a:lnSpc>
                        <a:spcBef>
                          <a:spcPts val="0"/>
                        </a:spcBef>
                        <a:spcAft>
                          <a:spcPts val="0"/>
                        </a:spcAft>
                        <a:buNone/>
                      </a:pPr>
                      <a:r>
                        <a:rPr lang="en-IN" sz="900" u="none" cap="none" strike="noStrike">
                          <a:solidFill>
                            <a:schemeClr val="dk1"/>
                          </a:solidFill>
                        </a:rPr>
                        <a:t>	</a:t>
                      </a:r>
                      <a:r>
                        <a:rPr lang="en-IN" sz="1000" u="none" cap="none" strike="noStrike">
                          <a:solidFill>
                            <a:schemeClr val="dk1"/>
                          </a:solidFill>
                        </a:rPr>
                        <a:t>Provides	a</a:t>
                      </a:r>
                      <a:endParaRPr sz="2100" u="none" cap="none" strike="noStrike">
                        <a:solidFill>
                          <a:schemeClr val="dk1"/>
                        </a:solidFill>
                      </a:endParaRPr>
                    </a:p>
                    <a:p>
                      <a:pPr indent="0" lvl="0" marL="67945" marR="0" rtl="0" algn="l">
                        <a:lnSpc>
                          <a:spcPct val="107000"/>
                        </a:lnSpc>
                        <a:spcBef>
                          <a:spcPts val="0"/>
                        </a:spcBef>
                        <a:spcAft>
                          <a:spcPts val="0"/>
                        </a:spcAft>
                        <a:buNone/>
                      </a:pPr>
                      <a:r>
                        <a:rPr lang="en-IN" sz="1000" u="none" cap="none" strike="noStrike">
                          <a:solidFill>
                            <a:schemeClr val="dk1"/>
                          </a:solidFill>
                        </a:rPr>
                        <a:t>comprehensive</a:t>
                      </a:r>
                      <a:endParaRPr sz="2100" u="none" cap="none" strike="noStrike">
                        <a:solidFill>
                          <a:schemeClr val="dk1"/>
                        </a:solidFill>
                      </a:endParaRPr>
                    </a:p>
                    <a:p>
                      <a:pPr indent="0" lvl="0" marL="67945" marR="1270" rtl="0" algn="just">
                        <a:lnSpc>
                          <a:spcPct val="107000"/>
                        </a:lnSpc>
                        <a:spcBef>
                          <a:spcPts val="0"/>
                        </a:spcBef>
                        <a:spcAft>
                          <a:spcPts val="0"/>
                        </a:spcAft>
                        <a:buNone/>
                      </a:pPr>
                      <a:r>
                        <a:rPr lang="en-IN" sz="1000" u="none" cap="none" strike="noStrike">
                          <a:solidFill>
                            <a:schemeClr val="dk1"/>
                          </a:solidFill>
                        </a:rPr>
                        <a:t>overview of how AI can enhance imaging processes and diagnostic accuracy.</a:t>
                      </a:r>
                      <a:endParaRPr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hMerge="1"/>
                <a:tc>
                  <a:txBody>
                    <a:bodyPr/>
                    <a:lstStyle/>
                    <a:p>
                      <a:pPr indent="0" lvl="0" marL="67945" marR="0" rtl="0" algn="just">
                        <a:lnSpc>
                          <a:spcPct val="107000"/>
                        </a:lnSpc>
                        <a:spcBef>
                          <a:spcPts val="0"/>
                        </a:spcBef>
                        <a:spcAft>
                          <a:spcPts val="0"/>
                        </a:spcAft>
                        <a:buNone/>
                      </a:pPr>
                      <a:r>
                        <a:rPr lang="en-IN" sz="1000" u="none" cap="none" strike="noStrike">
                          <a:solidFill>
                            <a:schemeClr val="dk1"/>
                          </a:solidFill>
                        </a:rPr>
                        <a:t>Limited attention to practical applications in rural healthcare settings, where imaging resources might be scarce.</a:t>
                      </a:r>
                      <a:endParaRPr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r>
              <a:tr h="948900">
                <a:tc>
                  <a:txBody>
                    <a:bodyPr/>
                    <a:lstStyle/>
                    <a:p>
                      <a:pPr indent="0" lvl="0" marL="68580" marR="0" rtl="0" algn="l">
                        <a:lnSpc>
                          <a:spcPct val="107000"/>
                        </a:lnSpc>
                        <a:spcBef>
                          <a:spcPts val="0"/>
                        </a:spcBef>
                        <a:spcAft>
                          <a:spcPts val="0"/>
                        </a:spcAft>
                        <a:buNone/>
                      </a:pPr>
                      <a:r>
                        <a:rPr lang="en-IN" sz="1000" u="none" cap="none" strike="noStrike">
                          <a:solidFill>
                            <a:schemeClr val="dk1"/>
                          </a:solidFill>
                        </a:rPr>
                        <a:t>15.</a:t>
                      </a:r>
                      <a:endParaRPr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a:txBody>
                    <a:bodyPr/>
                    <a:lstStyle/>
                    <a:p>
                      <a:pPr indent="0" lvl="0" marL="68580" marR="0" rtl="0" algn="just">
                        <a:lnSpc>
                          <a:spcPct val="107000"/>
                        </a:lnSpc>
                        <a:spcBef>
                          <a:spcPts val="0"/>
                        </a:spcBef>
                        <a:spcAft>
                          <a:spcPts val="0"/>
                        </a:spcAft>
                        <a:buNone/>
                      </a:pPr>
                      <a:r>
                        <a:rPr lang="en-IN" sz="1000" u="none" cap="none" strike="noStrike">
                          <a:solidFill>
                            <a:schemeClr val="dk1"/>
                          </a:solidFill>
                        </a:rPr>
                        <a:t>D. Shen, G. Wu, and H.-I. Suk</a:t>
                      </a:r>
                      <a:endParaRPr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a:txBody>
                    <a:bodyPr/>
                    <a:lstStyle/>
                    <a:p>
                      <a:pPr indent="0" lvl="0" marL="67945" marR="0" rtl="0" algn="l">
                        <a:lnSpc>
                          <a:spcPct val="107000"/>
                        </a:lnSpc>
                        <a:spcBef>
                          <a:spcPts val="0"/>
                        </a:spcBef>
                        <a:spcAft>
                          <a:spcPts val="0"/>
                        </a:spcAft>
                        <a:buNone/>
                      </a:pPr>
                      <a:r>
                        <a:rPr b="1" lang="en-IN" sz="1000" u="none" cap="none" strike="noStrike">
                          <a:solidFill>
                            <a:schemeClr val="dk1"/>
                          </a:solidFill>
                        </a:rPr>
                        <a:t>Deep learning in medical image analysis</a:t>
                      </a:r>
                      <a:endParaRPr b="1"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a:txBody>
                    <a:bodyPr/>
                    <a:lstStyle/>
                    <a:p>
                      <a:pPr indent="0" lvl="0" marL="69215" marR="0" rtl="0" algn="l">
                        <a:lnSpc>
                          <a:spcPct val="107000"/>
                        </a:lnSpc>
                        <a:spcBef>
                          <a:spcPts val="0"/>
                        </a:spcBef>
                        <a:spcAft>
                          <a:spcPts val="0"/>
                        </a:spcAft>
                        <a:buNone/>
                      </a:pPr>
                      <a:r>
                        <a:rPr i="1" lang="en-IN" sz="1000" u="none" cap="none" strike="noStrike">
                          <a:solidFill>
                            <a:schemeClr val="dk1"/>
                          </a:solidFill>
                        </a:rPr>
                        <a:t>Annual review of biomedical engineering, vol. 19, pp. 221– 248, 2017.</a:t>
                      </a:r>
                      <a:endParaRPr i="1"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a:txBody>
                    <a:bodyPr/>
                    <a:lstStyle/>
                    <a:p>
                      <a:pPr indent="0" lvl="0" marL="69215" marR="0" rtl="0" algn="just">
                        <a:lnSpc>
                          <a:spcPct val="107000"/>
                        </a:lnSpc>
                        <a:spcBef>
                          <a:spcPts val="0"/>
                        </a:spcBef>
                        <a:spcAft>
                          <a:spcPts val="0"/>
                        </a:spcAft>
                        <a:buNone/>
                      </a:pPr>
                      <a:r>
                        <a:rPr lang="en-IN" sz="1000" u="none" cap="none" strike="noStrike">
                          <a:solidFill>
                            <a:schemeClr val="dk1"/>
                          </a:solidFill>
                        </a:rPr>
                        <a:t>This article examines deep learning methodologies in medical image analysis, focusing on their applications in various healthcare fields.</a:t>
                      </a:r>
                      <a:endParaRPr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gridSpan="2">
                  <a:txBody>
                    <a:bodyPr/>
                    <a:lstStyle/>
                    <a:p>
                      <a:pPr indent="0" lvl="0" marL="67945" marR="1905" rtl="0" algn="just">
                        <a:lnSpc>
                          <a:spcPct val="107000"/>
                        </a:lnSpc>
                        <a:spcBef>
                          <a:spcPts val="0"/>
                        </a:spcBef>
                        <a:spcAft>
                          <a:spcPts val="0"/>
                        </a:spcAft>
                        <a:buNone/>
                      </a:pPr>
                      <a:r>
                        <a:rPr lang="en-IN" sz="1000" u="none" cap="none" strike="noStrike">
                          <a:solidFill>
                            <a:schemeClr val="dk1"/>
                          </a:solidFill>
                        </a:rPr>
                        <a:t>Identifies key trends and technologies that are shaping the future of	medical diagnostics.</a:t>
                      </a:r>
                      <a:endParaRPr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hMerge="1"/>
                <a:tc>
                  <a:txBody>
                    <a:bodyPr/>
                    <a:lstStyle/>
                    <a:p>
                      <a:pPr indent="0" lvl="0" marL="67945" marR="0" rtl="0" algn="just">
                        <a:lnSpc>
                          <a:spcPct val="107000"/>
                        </a:lnSpc>
                        <a:spcBef>
                          <a:spcPts val="0"/>
                        </a:spcBef>
                        <a:spcAft>
                          <a:spcPts val="0"/>
                        </a:spcAft>
                        <a:buNone/>
                      </a:pPr>
                      <a:r>
                        <a:rPr lang="en-IN" sz="1000" u="none" cap="none" strike="noStrike">
                          <a:solidFill>
                            <a:schemeClr val="dk1"/>
                          </a:solidFill>
                        </a:rPr>
                        <a:t>The implications for rural healthcare applications are underexplored, especially in terms of access to necessary technologies.</a:t>
                      </a:r>
                      <a:endParaRPr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r>
              <a:tr h="1067750">
                <a:tc>
                  <a:txBody>
                    <a:bodyPr/>
                    <a:lstStyle/>
                    <a:p>
                      <a:pPr indent="0" lvl="0" marL="68580" marR="0" rtl="0" algn="l">
                        <a:lnSpc>
                          <a:spcPct val="107000"/>
                        </a:lnSpc>
                        <a:spcBef>
                          <a:spcPts val="0"/>
                        </a:spcBef>
                        <a:spcAft>
                          <a:spcPts val="0"/>
                        </a:spcAft>
                        <a:buNone/>
                      </a:pPr>
                      <a:r>
                        <a:rPr lang="en-IN" sz="1000" u="none" cap="none" strike="noStrike">
                          <a:solidFill>
                            <a:schemeClr val="dk1"/>
                          </a:solidFill>
                        </a:rPr>
                        <a:t>16.</a:t>
                      </a:r>
                      <a:endParaRPr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a:txBody>
                    <a:bodyPr/>
                    <a:lstStyle/>
                    <a:p>
                      <a:pPr indent="0" lvl="0" marL="68580" marR="0" rtl="0" algn="just">
                        <a:lnSpc>
                          <a:spcPct val="107000"/>
                        </a:lnSpc>
                        <a:spcBef>
                          <a:spcPts val="0"/>
                        </a:spcBef>
                        <a:spcAft>
                          <a:spcPts val="0"/>
                        </a:spcAft>
                        <a:buNone/>
                      </a:pPr>
                      <a:r>
                        <a:rPr lang="en-IN" sz="1000" u="none" cap="none" strike="noStrike">
                          <a:solidFill>
                            <a:schemeClr val="dk1"/>
                          </a:solidFill>
                        </a:rPr>
                        <a:t>D. D. Miller and E. W. Brown</a:t>
                      </a:r>
                      <a:endParaRPr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a:txBody>
                    <a:bodyPr/>
                    <a:lstStyle/>
                    <a:p>
                      <a:pPr indent="0" lvl="0" marL="67945" marR="13970" rtl="0" algn="l">
                        <a:lnSpc>
                          <a:spcPct val="107000"/>
                        </a:lnSpc>
                        <a:spcBef>
                          <a:spcPts val="0"/>
                        </a:spcBef>
                        <a:spcAft>
                          <a:spcPts val="0"/>
                        </a:spcAft>
                        <a:buNone/>
                      </a:pPr>
                      <a:r>
                        <a:rPr b="1" lang="en-IN" sz="1000" u="none" cap="none" strike="noStrike">
                          <a:solidFill>
                            <a:schemeClr val="dk1"/>
                          </a:solidFill>
                        </a:rPr>
                        <a:t>Artificial intelligence in medical prac- tice: the question to the answer?,</a:t>
                      </a:r>
                      <a:endParaRPr b="1"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a:txBody>
                    <a:bodyPr/>
                    <a:lstStyle/>
                    <a:p>
                      <a:pPr indent="0" lvl="0" marL="69215" marR="71755" rtl="0" algn="l">
                        <a:lnSpc>
                          <a:spcPct val="107000"/>
                        </a:lnSpc>
                        <a:spcBef>
                          <a:spcPts val="0"/>
                        </a:spcBef>
                        <a:spcAft>
                          <a:spcPts val="0"/>
                        </a:spcAft>
                        <a:buNone/>
                      </a:pPr>
                      <a:r>
                        <a:rPr i="1" lang="en-IN" sz="1000" u="none" cap="none" strike="noStrike">
                          <a:solidFill>
                            <a:schemeClr val="dk1"/>
                          </a:solidFill>
                        </a:rPr>
                        <a:t>The American journal of medicine, vol. 131, no. 2, pp. 129–133, 2018.</a:t>
                      </a:r>
                      <a:endParaRPr i="1"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a:txBody>
                    <a:bodyPr/>
                    <a:lstStyle/>
                    <a:p>
                      <a:pPr indent="0" lvl="0" marL="69215" marR="0" rtl="0" algn="l">
                        <a:lnSpc>
                          <a:spcPct val="107000"/>
                        </a:lnSpc>
                        <a:spcBef>
                          <a:spcPts val="0"/>
                        </a:spcBef>
                        <a:spcAft>
                          <a:spcPts val="0"/>
                        </a:spcAft>
                        <a:buNone/>
                      </a:pPr>
                      <a:r>
                        <a:rPr lang="en-IN" sz="1000" u="none" cap="none" strike="noStrike">
                          <a:solidFill>
                            <a:schemeClr val="dk1"/>
                          </a:solidFill>
                        </a:rPr>
                        <a:t>Evaluates the role of AI in medical	practice, addressing	its	implications for	future	healthcare delivery.</a:t>
                      </a:r>
                      <a:endParaRPr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gridSpan="2">
                  <a:txBody>
                    <a:bodyPr/>
                    <a:lstStyle/>
                    <a:p>
                      <a:pPr indent="0" lvl="0" marL="67945" marR="1270" rtl="0" algn="just">
                        <a:lnSpc>
                          <a:spcPct val="101000"/>
                        </a:lnSpc>
                        <a:spcBef>
                          <a:spcPts val="0"/>
                        </a:spcBef>
                        <a:spcAft>
                          <a:spcPts val="0"/>
                        </a:spcAft>
                        <a:buNone/>
                      </a:pPr>
                      <a:r>
                        <a:rPr lang="en-IN" sz="1000" u="none" cap="none" strike="noStrike">
                          <a:solidFill>
                            <a:schemeClr val="dk1"/>
                          </a:solidFill>
                        </a:rPr>
                        <a:t>Discusses how AI could transform clinical workflows and enhance</a:t>
                      </a:r>
                      <a:endParaRPr sz="2100" u="none" cap="none" strike="noStrike">
                        <a:solidFill>
                          <a:schemeClr val="dk1"/>
                        </a:solidFill>
                      </a:endParaRPr>
                    </a:p>
                    <a:p>
                      <a:pPr indent="0" lvl="0" marL="67945" marR="28575" rtl="0" algn="l">
                        <a:lnSpc>
                          <a:spcPct val="107000"/>
                        </a:lnSpc>
                        <a:spcBef>
                          <a:spcPts val="0"/>
                        </a:spcBef>
                        <a:spcAft>
                          <a:spcPts val="0"/>
                        </a:spcAft>
                        <a:buNone/>
                      </a:pPr>
                      <a:r>
                        <a:rPr lang="en-IN" sz="1000" u="none" cap="none" strike="noStrike">
                          <a:solidFill>
                            <a:schemeClr val="dk1"/>
                          </a:solidFill>
                        </a:rPr>
                        <a:t>diagnostic capabilities.</a:t>
                      </a:r>
                      <a:endParaRPr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hMerge="1"/>
                <a:tc>
                  <a:txBody>
                    <a:bodyPr/>
                    <a:lstStyle/>
                    <a:p>
                      <a:pPr indent="0" lvl="0" marL="67945" marR="0" rtl="0" algn="l">
                        <a:lnSpc>
                          <a:spcPct val="107000"/>
                        </a:lnSpc>
                        <a:spcBef>
                          <a:spcPts val="0"/>
                        </a:spcBef>
                        <a:spcAft>
                          <a:spcPts val="0"/>
                        </a:spcAft>
                        <a:buNone/>
                      </a:pPr>
                      <a:r>
                        <a:rPr lang="en-IN" sz="1000" u="none" cap="none" strike="noStrike">
                          <a:solidFill>
                            <a:schemeClr val="dk1"/>
                          </a:solidFill>
                        </a:rPr>
                        <a:t>Limited	discussion	on	the barriers to implementing AI in	rural	healthcare environments.</a:t>
                      </a:r>
                      <a:endParaRPr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r>
              <a:tr h="1476500">
                <a:tc>
                  <a:txBody>
                    <a:bodyPr/>
                    <a:lstStyle/>
                    <a:p>
                      <a:pPr indent="0" lvl="0" marL="68580" marR="0" rtl="0" algn="l">
                        <a:lnSpc>
                          <a:spcPct val="107000"/>
                        </a:lnSpc>
                        <a:spcBef>
                          <a:spcPts val="0"/>
                        </a:spcBef>
                        <a:spcAft>
                          <a:spcPts val="0"/>
                        </a:spcAft>
                        <a:buNone/>
                      </a:pPr>
                      <a:r>
                        <a:rPr lang="en-IN" sz="1000" u="none" cap="none" strike="noStrike">
                          <a:solidFill>
                            <a:schemeClr val="dk1"/>
                          </a:solidFill>
                        </a:rPr>
                        <a:t>17.</a:t>
                      </a:r>
                      <a:endParaRPr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a:txBody>
                    <a:bodyPr/>
                    <a:lstStyle/>
                    <a:p>
                      <a:pPr indent="0" lvl="0" marL="68580" marR="0" rtl="0" algn="l">
                        <a:lnSpc>
                          <a:spcPct val="107000"/>
                        </a:lnSpc>
                        <a:spcBef>
                          <a:spcPts val="0"/>
                        </a:spcBef>
                        <a:spcAft>
                          <a:spcPts val="0"/>
                        </a:spcAft>
                        <a:buNone/>
                      </a:pPr>
                      <a:r>
                        <a:rPr lang="en-IN" sz="1000" u="none" cap="none" strike="noStrike">
                          <a:solidFill>
                            <a:schemeClr val="dk1"/>
                          </a:solidFill>
                        </a:rPr>
                        <a:t>I. R. I. Alberto, N.</a:t>
                      </a:r>
                      <a:endParaRPr sz="2100" u="none" cap="none" strike="noStrike">
                        <a:solidFill>
                          <a:schemeClr val="dk1"/>
                        </a:solidFill>
                      </a:endParaRPr>
                    </a:p>
                    <a:p>
                      <a:pPr indent="0" lvl="0" marL="68580" marR="0" rtl="0" algn="l">
                        <a:lnSpc>
                          <a:spcPct val="101000"/>
                        </a:lnSpc>
                        <a:spcBef>
                          <a:spcPts val="0"/>
                        </a:spcBef>
                        <a:spcAft>
                          <a:spcPts val="0"/>
                        </a:spcAft>
                        <a:buNone/>
                      </a:pPr>
                      <a:r>
                        <a:rPr lang="en-IN" sz="1000" u="none" cap="none" strike="noStrike">
                          <a:solidFill>
                            <a:schemeClr val="dk1"/>
                          </a:solidFill>
                        </a:rPr>
                        <a:t>R. I. Alberto, A. K. Ghosh, B. Jain, S.</a:t>
                      </a:r>
                      <a:endParaRPr sz="2100" u="none" cap="none" strike="noStrike">
                        <a:solidFill>
                          <a:schemeClr val="dk1"/>
                        </a:solidFill>
                      </a:endParaRPr>
                    </a:p>
                    <a:p>
                      <a:pPr indent="0" lvl="0" marL="68580" marR="0" rtl="0" algn="l">
                        <a:lnSpc>
                          <a:spcPct val="100000"/>
                        </a:lnSpc>
                        <a:spcBef>
                          <a:spcPts val="0"/>
                        </a:spcBef>
                        <a:spcAft>
                          <a:spcPts val="0"/>
                        </a:spcAft>
                        <a:buNone/>
                      </a:pPr>
                      <a:r>
                        <a:rPr lang="en-IN" sz="1000" u="none" cap="none" strike="noStrike">
                          <a:solidFill>
                            <a:schemeClr val="dk1"/>
                          </a:solidFill>
                        </a:rPr>
                        <a:t>Jayakumar, N. Martinez-Martin, N. McCague, D. Moukheiber, L.</a:t>
                      </a:r>
                      <a:endParaRPr sz="2100" u="none" cap="none" strike="noStrike">
                        <a:solidFill>
                          <a:schemeClr val="dk1"/>
                        </a:solidFill>
                      </a:endParaRPr>
                    </a:p>
                    <a:p>
                      <a:pPr indent="0" lvl="0" marL="68580" marR="0" rtl="0" algn="l">
                        <a:lnSpc>
                          <a:spcPct val="107000"/>
                        </a:lnSpc>
                        <a:spcBef>
                          <a:spcPts val="10"/>
                        </a:spcBef>
                        <a:spcAft>
                          <a:spcPts val="0"/>
                        </a:spcAft>
                        <a:buNone/>
                      </a:pPr>
                      <a:r>
                        <a:rPr lang="en-IN" sz="1000" u="none" cap="none" strike="noStrike">
                          <a:solidFill>
                            <a:schemeClr val="dk1"/>
                          </a:solidFill>
                        </a:rPr>
                        <a:t>Moukheiber, M.</a:t>
                      </a:r>
                      <a:endParaRPr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a:txBody>
                    <a:bodyPr/>
                    <a:lstStyle/>
                    <a:p>
                      <a:pPr indent="0" lvl="0" marL="67945" marR="0" rtl="0" algn="l">
                        <a:lnSpc>
                          <a:spcPct val="107000"/>
                        </a:lnSpc>
                        <a:spcBef>
                          <a:spcPts val="0"/>
                        </a:spcBef>
                        <a:spcAft>
                          <a:spcPts val="0"/>
                        </a:spcAft>
                        <a:buNone/>
                      </a:pPr>
                      <a:r>
                        <a:rPr b="1" lang="en-IN" sz="1000" u="none" cap="none" strike="noStrike">
                          <a:solidFill>
                            <a:schemeClr val="dk1"/>
                          </a:solidFill>
                        </a:rPr>
                        <a:t>The impact of commercial health datasets on medical research and healthcare algorithms,</a:t>
                      </a:r>
                      <a:endParaRPr b="1"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a:txBody>
                    <a:bodyPr/>
                    <a:lstStyle/>
                    <a:p>
                      <a:pPr indent="0" lvl="0" marL="69215" marR="53975" rtl="0" algn="l">
                        <a:lnSpc>
                          <a:spcPct val="107000"/>
                        </a:lnSpc>
                        <a:spcBef>
                          <a:spcPts val="0"/>
                        </a:spcBef>
                        <a:spcAft>
                          <a:spcPts val="0"/>
                        </a:spcAft>
                        <a:buNone/>
                      </a:pPr>
                      <a:r>
                        <a:rPr i="1" lang="en-IN" sz="1000" u="none" cap="none" strike="noStrike">
                          <a:solidFill>
                            <a:schemeClr val="dk1"/>
                          </a:solidFill>
                        </a:rPr>
                        <a:t>The Lancet Digital Health, vol. 5, no. 5, pp. e288–e294, 2023.</a:t>
                      </a:r>
                      <a:endParaRPr i="1"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a:txBody>
                    <a:bodyPr/>
                    <a:lstStyle/>
                    <a:p>
                      <a:pPr indent="0" lvl="0" marL="69215" marR="1270" rtl="0" algn="just">
                        <a:lnSpc>
                          <a:spcPct val="107000"/>
                        </a:lnSpc>
                        <a:spcBef>
                          <a:spcPts val="0"/>
                        </a:spcBef>
                        <a:spcAft>
                          <a:spcPts val="0"/>
                        </a:spcAft>
                        <a:buNone/>
                      </a:pPr>
                      <a:r>
                        <a:rPr lang="en-IN" sz="1000" u="none" cap="none" strike="noStrike">
                          <a:solidFill>
                            <a:schemeClr val="dk1"/>
                          </a:solidFill>
                        </a:rPr>
                        <a:t>Explores how commercial health datasets influence medical research and AI algorithm development.</a:t>
                      </a:r>
                      <a:endParaRPr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a:txBody>
                    <a:bodyPr/>
                    <a:lstStyle/>
                    <a:p>
                      <a:pPr indent="0" lvl="0" marL="67945" marR="0" rtl="0" algn="l">
                        <a:lnSpc>
                          <a:spcPct val="99000"/>
                        </a:lnSpc>
                        <a:spcBef>
                          <a:spcPts val="0"/>
                        </a:spcBef>
                        <a:spcAft>
                          <a:spcPts val="0"/>
                        </a:spcAft>
                        <a:buNone/>
                      </a:pPr>
                      <a:r>
                        <a:rPr lang="en-IN" sz="1000" u="none" cap="none" strike="noStrike">
                          <a:solidFill>
                            <a:schemeClr val="dk1"/>
                          </a:solidFill>
                        </a:rPr>
                        <a:t>Highlights importance	of</a:t>
                      </a:r>
                      <a:endParaRPr sz="2100" u="none" cap="none" strike="noStrike">
                        <a:solidFill>
                          <a:schemeClr val="dk1"/>
                        </a:solidFill>
                      </a:endParaRPr>
                    </a:p>
                    <a:p>
                      <a:pPr indent="0" lvl="0" marL="67945" marR="0" rtl="0" algn="l">
                        <a:lnSpc>
                          <a:spcPct val="107000"/>
                        </a:lnSpc>
                        <a:spcBef>
                          <a:spcPts val="30"/>
                        </a:spcBef>
                        <a:spcAft>
                          <a:spcPts val="0"/>
                        </a:spcAft>
                        <a:buNone/>
                      </a:pPr>
                      <a:r>
                        <a:rPr lang="en-IN" sz="1000" u="none" cap="none" strike="noStrike">
                          <a:solidFill>
                            <a:schemeClr val="dk1"/>
                          </a:solidFill>
                        </a:rPr>
                        <a:t>quality accessibility effective applications.</a:t>
                      </a:r>
                      <a:endParaRPr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a:txBody>
                    <a:bodyPr/>
                    <a:lstStyle/>
                    <a:p>
                      <a:pPr indent="0" lvl="0" marL="0" marR="1270" rtl="0" algn="r">
                        <a:lnSpc>
                          <a:spcPct val="99000"/>
                        </a:lnSpc>
                        <a:spcBef>
                          <a:spcPts val="0"/>
                        </a:spcBef>
                        <a:spcAft>
                          <a:spcPts val="0"/>
                        </a:spcAft>
                        <a:buNone/>
                      </a:pPr>
                      <a:r>
                        <a:rPr lang="en-IN" sz="1000" u="none" cap="none" strike="noStrike">
                          <a:solidFill>
                            <a:schemeClr val="dk1"/>
                          </a:solidFill>
                        </a:rPr>
                        <a:t>the data and for</a:t>
                      </a:r>
                      <a:endParaRPr sz="2100" u="none" cap="none" strike="noStrike">
                        <a:solidFill>
                          <a:schemeClr val="dk1"/>
                        </a:solidFill>
                      </a:endParaRPr>
                    </a:p>
                    <a:p>
                      <a:pPr indent="0" lvl="0" marL="92710" marR="0" rtl="0" algn="l">
                        <a:lnSpc>
                          <a:spcPct val="107000"/>
                        </a:lnSpc>
                        <a:spcBef>
                          <a:spcPts val="0"/>
                        </a:spcBef>
                        <a:spcAft>
                          <a:spcPts val="0"/>
                        </a:spcAft>
                        <a:buNone/>
                      </a:pPr>
                      <a:r>
                        <a:rPr lang="en-IN" sz="1000" u="none" cap="none" strike="noStrike">
                          <a:solidFill>
                            <a:schemeClr val="dk1"/>
                          </a:solidFill>
                        </a:rPr>
                        <a:t>AI</a:t>
                      </a:r>
                      <a:endParaRPr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c>
                  <a:txBody>
                    <a:bodyPr/>
                    <a:lstStyle/>
                    <a:p>
                      <a:pPr indent="0" lvl="0" marL="67945" marR="0" rtl="0" algn="just">
                        <a:lnSpc>
                          <a:spcPct val="107000"/>
                        </a:lnSpc>
                        <a:spcBef>
                          <a:spcPts val="0"/>
                        </a:spcBef>
                        <a:spcAft>
                          <a:spcPts val="0"/>
                        </a:spcAft>
                        <a:buNone/>
                      </a:pPr>
                      <a:r>
                        <a:rPr lang="en-IN" sz="1000" u="none" cap="none" strike="noStrike">
                          <a:solidFill>
                            <a:schemeClr val="dk1"/>
                          </a:solidFill>
                        </a:rPr>
                        <a:t>Research focuses primarily on urban settings, suggesting a need for studies that consider rural data access challenges.</a:t>
                      </a:r>
                      <a:endParaRPr sz="1000" u="none" cap="none" strike="noStrike">
                        <a:solidFill>
                          <a:schemeClr val="dk1"/>
                        </a:solidFill>
                        <a:latin typeface="Times New Roman"/>
                        <a:ea typeface="Times New Roman"/>
                        <a:cs typeface="Times New Roman"/>
                        <a:sym typeface="Times New Roman"/>
                      </a:endParaRPr>
                    </a:p>
                  </a:txBody>
                  <a:tcPr marT="7175" marB="0" marR="54850" marL="0">
                    <a:solidFill>
                      <a:srgbClr val="F2F2F2"/>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19"/>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Literature Review</a:t>
            </a:r>
            <a:endParaRPr/>
          </a:p>
        </p:txBody>
      </p:sp>
      <p:graphicFrame>
        <p:nvGraphicFramePr>
          <p:cNvPr id="467" name="Google Shape;467;p19"/>
          <p:cNvGraphicFramePr/>
          <p:nvPr/>
        </p:nvGraphicFramePr>
        <p:xfrm>
          <a:off x="615577" y="1115024"/>
          <a:ext cx="3000000" cy="3000000"/>
        </p:xfrm>
        <a:graphic>
          <a:graphicData uri="http://schemas.openxmlformats.org/drawingml/2006/table">
            <a:tbl>
              <a:tblPr bandRow="1" firstCol="1" firstRow="1">
                <a:noFill/>
                <a:tableStyleId>{A904AA74-00FF-4CC7-9974-BBD6646CD84D}</a:tableStyleId>
              </a:tblPr>
              <a:tblGrid>
                <a:gridCol w="343400"/>
                <a:gridCol w="1565525"/>
                <a:gridCol w="1763875"/>
                <a:gridCol w="1544400"/>
                <a:gridCol w="1993550"/>
                <a:gridCol w="1635725"/>
                <a:gridCol w="2018775"/>
              </a:tblGrid>
              <a:tr h="202775">
                <a:tc>
                  <a:txBody>
                    <a:bodyPr/>
                    <a:lstStyle/>
                    <a:p>
                      <a:pPr indent="0" lvl="0" marL="0" marR="0" rtl="0" algn="l">
                        <a:lnSpc>
                          <a:spcPct val="107000"/>
                        </a:lnSpc>
                        <a:spcBef>
                          <a:spcPts val="0"/>
                        </a:spcBef>
                        <a:spcAft>
                          <a:spcPts val="0"/>
                        </a:spcAft>
                        <a:buNone/>
                      </a:pPr>
                      <a:r>
                        <a:rPr b="0" lang="en-IN" sz="2100" u="none" cap="none" strike="noStrike">
                          <a:solidFill>
                            <a:schemeClr val="dk1"/>
                          </a:solidFill>
                        </a:rPr>
                        <a:t> </a:t>
                      </a:r>
                      <a:endParaRPr b="0" sz="21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c>
                  <a:txBody>
                    <a:bodyPr/>
                    <a:lstStyle/>
                    <a:p>
                      <a:pPr indent="0" lvl="0" marL="635" marR="0" rtl="0" algn="l">
                        <a:lnSpc>
                          <a:spcPct val="107000"/>
                        </a:lnSpc>
                        <a:spcBef>
                          <a:spcPts val="0"/>
                        </a:spcBef>
                        <a:spcAft>
                          <a:spcPts val="0"/>
                        </a:spcAft>
                        <a:buNone/>
                      </a:pPr>
                      <a:r>
                        <a:rPr b="0" lang="en-IN" sz="1000" u="none" cap="none" strike="noStrike">
                          <a:solidFill>
                            <a:schemeClr val="dk1"/>
                          </a:solidFill>
                        </a:rPr>
                        <a:t>Moukheiber, et al</a:t>
                      </a:r>
                      <a:endParaRPr b="0" sz="10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c>
                  <a:txBody>
                    <a:bodyPr/>
                    <a:lstStyle/>
                    <a:p>
                      <a:pPr indent="0" lvl="0" marL="0" marR="0" rtl="0" algn="l">
                        <a:lnSpc>
                          <a:spcPct val="107000"/>
                        </a:lnSpc>
                        <a:spcBef>
                          <a:spcPts val="0"/>
                        </a:spcBef>
                        <a:spcAft>
                          <a:spcPts val="0"/>
                        </a:spcAft>
                        <a:buNone/>
                      </a:pPr>
                      <a:r>
                        <a:rPr b="1" lang="en-IN" sz="2100" u="none" cap="none" strike="noStrike">
                          <a:solidFill>
                            <a:schemeClr val="dk1"/>
                          </a:solidFill>
                        </a:rPr>
                        <a:t> </a:t>
                      </a:r>
                      <a:endParaRPr b="1" sz="21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c>
                  <a:txBody>
                    <a:bodyPr/>
                    <a:lstStyle/>
                    <a:p>
                      <a:pPr indent="0" lvl="0" marL="0" marR="0" rtl="0" algn="l">
                        <a:lnSpc>
                          <a:spcPct val="107000"/>
                        </a:lnSpc>
                        <a:spcBef>
                          <a:spcPts val="0"/>
                        </a:spcBef>
                        <a:spcAft>
                          <a:spcPts val="0"/>
                        </a:spcAft>
                        <a:buNone/>
                      </a:pPr>
                      <a:r>
                        <a:rPr b="0" i="1" lang="en-IN" sz="2100" u="none" cap="none" strike="noStrike">
                          <a:solidFill>
                            <a:schemeClr val="dk1"/>
                          </a:solidFill>
                        </a:rPr>
                        <a:t> </a:t>
                      </a:r>
                      <a:endParaRPr b="0" i="1" sz="21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c>
                  <a:txBody>
                    <a:bodyPr/>
                    <a:lstStyle/>
                    <a:p>
                      <a:pPr indent="0" lvl="0" marL="0" marR="0" rtl="0" algn="l">
                        <a:lnSpc>
                          <a:spcPct val="107000"/>
                        </a:lnSpc>
                        <a:spcBef>
                          <a:spcPts val="0"/>
                        </a:spcBef>
                        <a:spcAft>
                          <a:spcPts val="0"/>
                        </a:spcAft>
                        <a:buNone/>
                      </a:pPr>
                      <a:r>
                        <a:rPr b="0" lang="en-IN" sz="2100" u="none" cap="none" strike="noStrike">
                          <a:solidFill>
                            <a:schemeClr val="dk1"/>
                          </a:solidFill>
                        </a:rPr>
                        <a:t> </a:t>
                      </a:r>
                      <a:endParaRPr b="0" sz="21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c>
                  <a:txBody>
                    <a:bodyPr/>
                    <a:lstStyle/>
                    <a:p>
                      <a:pPr indent="0" lvl="0" marL="0" marR="0" rtl="0" algn="l">
                        <a:lnSpc>
                          <a:spcPct val="107000"/>
                        </a:lnSpc>
                        <a:spcBef>
                          <a:spcPts val="0"/>
                        </a:spcBef>
                        <a:spcAft>
                          <a:spcPts val="0"/>
                        </a:spcAft>
                        <a:buNone/>
                      </a:pPr>
                      <a:r>
                        <a:rPr b="0" lang="en-IN" sz="2100" u="none" cap="none" strike="noStrike">
                          <a:solidFill>
                            <a:schemeClr val="dk1"/>
                          </a:solidFill>
                        </a:rPr>
                        <a:t> </a:t>
                      </a:r>
                      <a:endParaRPr b="0" sz="21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c>
                  <a:txBody>
                    <a:bodyPr/>
                    <a:lstStyle/>
                    <a:p>
                      <a:pPr indent="0" lvl="0" marL="0" marR="0" rtl="0" algn="l">
                        <a:lnSpc>
                          <a:spcPct val="107000"/>
                        </a:lnSpc>
                        <a:spcBef>
                          <a:spcPts val="0"/>
                        </a:spcBef>
                        <a:spcAft>
                          <a:spcPts val="0"/>
                        </a:spcAft>
                        <a:buNone/>
                      </a:pPr>
                      <a:r>
                        <a:rPr b="0" lang="en-IN" sz="2100" u="none" cap="none" strike="noStrike">
                          <a:solidFill>
                            <a:schemeClr val="dk1"/>
                          </a:solidFill>
                        </a:rPr>
                        <a:t> </a:t>
                      </a:r>
                      <a:endParaRPr b="0" sz="21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r>
              <a:tr h="1546950">
                <a:tc>
                  <a:txBody>
                    <a:bodyPr/>
                    <a:lstStyle/>
                    <a:p>
                      <a:pPr indent="0" lvl="0" marL="1270" marR="0" rtl="0" algn="l">
                        <a:lnSpc>
                          <a:spcPct val="107000"/>
                        </a:lnSpc>
                        <a:spcBef>
                          <a:spcPts val="0"/>
                        </a:spcBef>
                        <a:spcAft>
                          <a:spcPts val="0"/>
                        </a:spcAft>
                        <a:buNone/>
                      </a:pPr>
                      <a:r>
                        <a:rPr lang="en-IN" sz="1000" u="none" cap="none" strike="noStrike">
                          <a:solidFill>
                            <a:schemeClr val="dk1"/>
                          </a:solidFill>
                        </a:rPr>
                        <a:t>18.</a:t>
                      </a:r>
                      <a:endParaRPr sz="10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c>
                  <a:txBody>
                    <a:bodyPr/>
                    <a:lstStyle/>
                    <a:p>
                      <a:pPr indent="0" lvl="0" marL="635" marR="0" rtl="0" algn="l">
                        <a:lnSpc>
                          <a:spcPct val="107000"/>
                        </a:lnSpc>
                        <a:spcBef>
                          <a:spcPts val="0"/>
                        </a:spcBef>
                        <a:spcAft>
                          <a:spcPts val="0"/>
                        </a:spcAft>
                        <a:buNone/>
                      </a:pPr>
                      <a:r>
                        <a:rPr lang="en-IN" sz="1000" u="none" cap="none" strike="noStrike">
                          <a:solidFill>
                            <a:schemeClr val="dk1"/>
                          </a:solidFill>
                        </a:rPr>
                        <a:t>A. Wong, E. Otles,</a:t>
                      </a:r>
                      <a:endParaRPr sz="2100" u="none" cap="none" strike="noStrike">
                        <a:solidFill>
                          <a:schemeClr val="dk1"/>
                        </a:solidFill>
                      </a:endParaRPr>
                    </a:p>
                    <a:p>
                      <a:pPr indent="0" lvl="0" marL="635" marR="0" rtl="0" algn="l">
                        <a:lnSpc>
                          <a:spcPct val="101000"/>
                        </a:lnSpc>
                        <a:spcBef>
                          <a:spcPts val="0"/>
                        </a:spcBef>
                        <a:spcAft>
                          <a:spcPts val="0"/>
                        </a:spcAft>
                        <a:buNone/>
                      </a:pPr>
                      <a:r>
                        <a:rPr lang="en-IN" sz="1000" u="none" cap="none" strike="noStrike">
                          <a:solidFill>
                            <a:schemeClr val="dk1"/>
                          </a:solidFill>
                        </a:rPr>
                        <a:t>J. P. Donnelly, A. Krumm, J.</a:t>
                      </a:r>
                      <a:endParaRPr sz="2100" u="none" cap="none" strike="noStrike">
                        <a:solidFill>
                          <a:schemeClr val="dk1"/>
                        </a:solidFill>
                      </a:endParaRPr>
                    </a:p>
                    <a:p>
                      <a:pPr indent="0" lvl="0" marL="635" marR="0" rtl="0" algn="l">
                        <a:lnSpc>
                          <a:spcPct val="100000"/>
                        </a:lnSpc>
                        <a:spcBef>
                          <a:spcPts val="0"/>
                        </a:spcBef>
                        <a:spcAft>
                          <a:spcPts val="0"/>
                        </a:spcAft>
                        <a:buNone/>
                      </a:pPr>
                      <a:r>
                        <a:rPr lang="en-IN" sz="1000" u="none" cap="none" strike="noStrike">
                          <a:solidFill>
                            <a:schemeClr val="dk1"/>
                          </a:solidFill>
                        </a:rPr>
                        <a:t>McCullough, O. DeTroyer-Cooley, J. Pestrue, M.</a:t>
                      </a:r>
                      <a:endParaRPr sz="2100" u="none" cap="none" strike="noStrike">
                        <a:solidFill>
                          <a:schemeClr val="dk1"/>
                        </a:solidFill>
                      </a:endParaRPr>
                    </a:p>
                    <a:p>
                      <a:pPr indent="0" lvl="0" marL="635" marR="0" rtl="0" algn="l">
                        <a:lnSpc>
                          <a:spcPct val="107000"/>
                        </a:lnSpc>
                        <a:spcBef>
                          <a:spcPts val="15"/>
                        </a:spcBef>
                        <a:spcAft>
                          <a:spcPts val="0"/>
                        </a:spcAft>
                        <a:buNone/>
                      </a:pPr>
                      <a:r>
                        <a:rPr lang="en-IN" sz="1000" u="none" cap="none" strike="noStrike">
                          <a:solidFill>
                            <a:schemeClr val="dk1"/>
                          </a:solidFill>
                        </a:rPr>
                        <a:t>Phillips, J. Konye,</a:t>
                      </a:r>
                      <a:endParaRPr sz="2100" u="none" cap="none" strike="noStrike">
                        <a:solidFill>
                          <a:schemeClr val="dk1"/>
                        </a:solidFill>
                      </a:endParaRPr>
                    </a:p>
                    <a:p>
                      <a:pPr indent="0" lvl="0" marL="635" marR="0" rtl="0" algn="l">
                        <a:lnSpc>
                          <a:spcPct val="107000"/>
                        </a:lnSpc>
                        <a:spcBef>
                          <a:spcPts val="0"/>
                        </a:spcBef>
                        <a:spcAft>
                          <a:spcPts val="0"/>
                        </a:spcAft>
                        <a:buNone/>
                      </a:pPr>
                      <a:r>
                        <a:rPr lang="en-IN" sz="1000" u="none" cap="none" strike="noStrike">
                          <a:solidFill>
                            <a:schemeClr val="dk1"/>
                          </a:solidFill>
                        </a:rPr>
                        <a:t>C. Penoza, et al.,</a:t>
                      </a:r>
                      <a:endParaRPr sz="10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c>
                  <a:txBody>
                    <a:bodyPr/>
                    <a:lstStyle/>
                    <a:p>
                      <a:pPr indent="0" lvl="0" marL="635" marR="0" rtl="0" algn="l">
                        <a:lnSpc>
                          <a:spcPct val="107000"/>
                        </a:lnSpc>
                        <a:spcBef>
                          <a:spcPts val="0"/>
                        </a:spcBef>
                        <a:spcAft>
                          <a:spcPts val="0"/>
                        </a:spcAft>
                        <a:buNone/>
                      </a:pPr>
                      <a:r>
                        <a:rPr b="1" lang="en-IN" sz="1000" u="none" cap="none" strike="noStrike">
                          <a:solidFill>
                            <a:schemeClr val="dk1"/>
                          </a:solidFill>
                        </a:rPr>
                        <a:t>External</a:t>
                      </a:r>
                      <a:endParaRPr b="1" sz="2100" u="none" cap="none" strike="noStrike">
                        <a:solidFill>
                          <a:schemeClr val="dk1"/>
                        </a:solidFill>
                      </a:endParaRPr>
                    </a:p>
                    <a:p>
                      <a:pPr indent="0" lvl="0" marL="635" marR="0" rtl="0" algn="l">
                        <a:lnSpc>
                          <a:spcPct val="107000"/>
                        </a:lnSpc>
                        <a:spcBef>
                          <a:spcPts val="0"/>
                        </a:spcBef>
                        <a:spcAft>
                          <a:spcPts val="0"/>
                        </a:spcAft>
                        <a:buNone/>
                      </a:pPr>
                      <a:r>
                        <a:rPr b="1" lang="en-IN" sz="1000" u="none" cap="none" strike="noStrike">
                          <a:solidFill>
                            <a:schemeClr val="dk1"/>
                          </a:solidFill>
                        </a:rPr>
                        <a:t>validation of a widely implemented proprietary sepsis prediction model in hospitalized patients,</a:t>
                      </a:r>
                      <a:endParaRPr b="1" sz="10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c>
                  <a:txBody>
                    <a:bodyPr/>
                    <a:lstStyle/>
                    <a:p>
                      <a:pPr indent="0" lvl="0" marL="1270" marR="0" rtl="0" algn="l">
                        <a:lnSpc>
                          <a:spcPct val="107000"/>
                        </a:lnSpc>
                        <a:spcBef>
                          <a:spcPts val="0"/>
                        </a:spcBef>
                        <a:spcAft>
                          <a:spcPts val="0"/>
                        </a:spcAft>
                        <a:buNone/>
                      </a:pPr>
                      <a:r>
                        <a:rPr i="1" lang="en-IN" sz="1000" u="none" cap="none" strike="noStrike">
                          <a:solidFill>
                            <a:schemeClr val="dk1"/>
                          </a:solidFill>
                        </a:rPr>
                        <a:t>JAMA Internal</a:t>
                      </a:r>
                      <a:endParaRPr i="1" sz="2100" u="none" cap="none" strike="noStrike">
                        <a:solidFill>
                          <a:schemeClr val="dk1"/>
                        </a:solidFill>
                      </a:endParaRPr>
                    </a:p>
                    <a:p>
                      <a:pPr indent="0" lvl="0" marL="1270" marR="0" rtl="0" algn="just">
                        <a:lnSpc>
                          <a:spcPct val="101000"/>
                        </a:lnSpc>
                        <a:spcBef>
                          <a:spcPts val="0"/>
                        </a:spcBef>
                        <a:spcAft>
                          <a:spcPts val="0"/>
                        </a:spcAft>
                        <a:buNone/>
                      </a:pPr>
                      <a:r>
                        <a:rPr i="1" lang="en-IN" sz="1000" u="none" cap="none" strike="noStrike">
                          <a:solidFill>
                            <a:schemeClr val="dk1"/>
                          </a:solidFill>
                        </a:rPr>
                        <a:t>Medicine,vol. 181, no. 8, pp. 1065–</a:t>
                      </a:r>
                      <a:endParaRPr i="1" sz="2100" u="none" cap="none" strike="noStrike">
                        <a:solidFill>
                          <a:schemeClr val="dk1"/>
                        </a:solidFill>
                      </a:endParaRPr>
                    </a:p>
                    <a:p>
                      <a:pPr indent="0" lvl="0" marL="1270" marR="615950" rtl="0" algn="l">
                        <a:lnSpc>
                          <a:spcPct val="107000"/>
                        </a:lnSpc>
                        <a:spcBef>
                          <a:spcPts val="0"/>
                        </a:spcBef>
                        <a:spcAft>
                          <a:spcPts val="0"/>
                        </a:spcAft>
                        <a:buNone/>
                      </a:pPr>
                      <a:r>
                        <a:rPr i="1" lang="en-IN" sz="1000" u="none" cap="none" strike="noStrike">
                          <a:solidFill>
                            <a:schemeClr val="dk1"/>
                          </a:solidFill>
                        </a:rPr>
                        <a:t>1070, 2021.</a:t>
                      </a:r>
                      <a:endParaRPr i="1" sz="10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c>
                  <a:txBody>
                    <a:bodyPr/>
                    <a:lstStyle/>
                    <a:p>
                      <a:pPr indent="0" lvl="0" marL="1270" marR="0" rtl="0" algn="l">
                        <a:lnSpc>
                          <a:spcPct val="107000"/>
                        </a:lnSpc>
                        <a:spcBef>
                          <a:spcPts val="0"/>
                        </a:spcBef>
                        <a:spcAft>
                          <a:spcPts val="0"/>
                        </a:spcAft>
                        <a:buNone/>
                      </a:pPr>
                      <a:r>
                        <a:rPr lang="en-IN" sz="1000" u="none" cap="none" strike="noStrike">
                          <a:solidFill>
                            <a:schemeClr val="dk1"/>
                          </a:solidFill>
                        </a:rPr>
                        <a:t>Discusses the validation of AI	prediction	models	in hospitalized	patients, particularly	for	sepsis detection.</a:t>
                      </a:r>
                      <a:endParaRPr sz="10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c>
                  <a:txBody>
                    <a:bodyPr/>
                    <a:lstStyle/>
                    <a:p>
                      <a:pPr indent="0" lvl="0" marL="0" marR="1270" rtl="0" algn="just">
                        <a:lnSpc>
                          <a:spcPct val="107000"/>
                        </a:lnSpc>
                        <a:spcBef>
                          <a:spcPts val="0"/>
                        </a:spcBef>
                        <a:spcAft>
                          <a:spcPts val="0"/>
                        </a:spcAft>
                        <a:buNone/>
                      </a:pPr>
                      <a:r>
                        <a:rPr lang="en-IN" sz="1000" u="none" cap="none" strike="noStrike">
                          <a:solidFill>
                            <a:schemeClr val="dk1"/>
                          </a:solidFill>
                        </a:rPr>
                        <a:t>Provides evidence of improved clinical outcomes through validated AI models in acute care.</a:t>
                      </a:r>
                      <a:endParaRPr sz="10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c>
                  <a:txBody>
                    <a:bodyPr/>
                    <a:lstStyle/>
                    <a:p>
                      <a:pPr indent="0" lvl="0" marL="0" marR="0" rtl="0" algn="just">
                        <a:lnSpc>
                          <a:spcPct val="107000"/>
                        </a:lnSpc>
                        <a:spcBef>
                          <a:spcPts val="0"/>
                        </a:spcBef>
                        <a:spcAft>
                          <a:spcPts val="0"/>
                        </a:spcAft>
                        <a:buNone/>
                      </a:pPr>
                      <a:r>
                        <a:rPr lang="en-IN" sz="1000" u="none" cap="none" strike="noStrike">
                          <a:solidFill>
                            <a:schemeClr val="dk1"/>
                          </a:solidFill>
                        </a:rPr>
                        <a:t>Limited applicability to rural healthcare contexts where access to such models may be restricted.</a:t>
                      </a:r>
                      <a:endParaRPr sz="10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r>
              <a:tr h="1330300">
                <a:tc>
                  <a:txBody>
                    <a:bodyPr/>
                    <a:lstStyle/>
                    <a:p>
                      <a:pPr indent="0" lvl="0" marL="1270" marR="0" rtl="0" algn="l">
                        <a:lnSpc>
                          <a:spcPct val="107000"/>
                        </a:lnSpc>
                        <a:spcBef>
                          <a:spcPts val="0"/>
                        </a:spcBef>
                        <a:spcAft>
                          <a:spcPts val="0"/>
                        </a:spcAft>
                        <a:buNone/>
                      </a:pPr>
                      <a:r>
                        <a:rPr lang="en-IN" sz="1000" u="none" cap="none" strike="noStrike">
                          <a:solidFill>
                            <a:schemeClr val="dk1"/>
                          </a:solidFill>
                        </a:rPr>
                        <a:t>19.</a:t>
                      </a:r>
                      <a:endParaRPr sz="10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c>
                  <a:txBody>
                    <a:bodyPr/>
                    <a:lstStyle/>
                    <a:p>
                      <a:pPr indent="0" lvl="0" marL="635" marR="0" rtl="0" algn="l">
                        <a:lnSpc>
                          <a:spcPct val="107000"/>
                        </a:lnSpc>
                        <a:spcBef>
                          <a:spcPts val="0"/>
                        </a:spcBef>
                        <a:spcAft>
                          <a:spcPts val="0"/>
                        </a:spcAft>
                        <a:buNone/>
                      </a:pPr>
                      <a:r>
                        <a:rPr lang="en-IN" sz="1000" u="none" cap="none" strike="noStrike">
                          <a:solidFill>
                            <a:schemeClr val="dk1"/>
                          </a:solidFill>
                        </a:rPr>
                        <a:t>A. Fadhil,</a:t>
                      </a:r>
                      <a:endParaRPr sz="10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c>
                  <a:txBody>
                    <a:bodyPr/>
                    <a:lstStyle/>
                    <a:p>
                      <a:pPr indent="0" lvl="0" marL="635" marR="0" rtl="0" algn="l">
                        <a:lnSpc>
                          <a:spcPct val="107000"/>
                        </a:lnSpc>
                        <a:spcBef>
                          <a:spcPts val="0"/>
                        </a:spcBef>
                        <a:spcAft>
                          <a:spcPts val="0"/>
                        </a:spcAft>
                        <a:buNone/>
                      </a:pPr>
                      <a:r>
                        <a:rPr b="1" lang="en-IN" sz="1000" u="none" cap="none" strike="noStrike">
                          <a:solidFill>
                            <a:schemeClr val="dk1"/>
                          </a:solidFill>
                        </a:rPr>
                        <a:t>A conversational interface to improve medication adherence: Towards ai support in patient’s treatment</a:t>
                      </a:r>
                      <a:endParaRPr b="1" sz="10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c>
                  <a:txBody>
                    <a:bodyPr/>
                    <a:lstStyle/>
                    <a:p>
                      <a:pPr indent="0" lvl="0" marL="1270" marR="0" rtl="0" algn="l">
                        <a:lnSpc>
                          <a:spcPct val="107000"/>
                        </a:lnSpc>
                        <a:spcBef>
                          <a:spcPts val="0"/>
                        </a:spcBef>
                        <a:spcAft>
                          <a:spcPts val="0"/>
                        </a:spcAft>
                        <a:buNone/>
                      </a:pPr>
                      <a:r>
                        <a:rPr i="1" lang="en-IN" sz="1000" u="none" cap="none" strike="noStrike">
                          <a:solidFill>
                            <a:schemeClr val="dk1"/>
                          </a:solidFill>
                        </a:rPr>
                        <a:t>arXiv preprint arXiv:1803.09844, 2018.</a:t>
                      </a:r>
                      <a:endParaRPr i="1" sz="10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c>
                  <a:txBody>
                    <a:bodyPr/>
                    <a:lstStyle/>
                    <a:p>
                      <a:pPr indent="0" lvl="0" marL="1270" marR="0" rtl="0" algn="just">
                        <a:lnSpc>
                          <a:spcPct val="107000"/>
                        </a:lnSpc>
                        <a:spcBef>
                          <a:spcPts val="0"/>
                        </a:spcBef>
                        <a:spcAft>
                          <a:spcPts val="0"/>
                        </a:spcAft>
                        <a:buNone/>
                      </a:pPr>
                      <a:r>
                        <a:rPr lang="en-IN" sz="1000" u="none" cap="none" strike="noStrike">
                          <a:solidFill>
                            <a:schemeClr val="dk1"/>
                          </a:solidFill>
                        </a:rPr>
                        <a:t>Investigates	a conversational interface designed to enhance medication adherence, emphasizing AI support in patient treatment.</a:t>
                      </a:r>
                      <a:endParaRPr sz="10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c>
                  <a:txBody>
                    <a:bodyPr/>
                    <a:lstStyle/>
                    <a:p>
                      <a:pPr indent="0" lvl="0" marL="0" marR="0" rtl="0" algn="l">
                        <a:lnSpc>
                          <a:spcPct val="107000"/>
                        </a:lnSpc>
                        <a:spcBef>
                          <a:spcPts val="0"/>
                        </a:spcBef>
                        <a:spcAft>
                          <a:spcPts val="0"/>
                        </a:spcAft>
                        <a:buNone/>
                      </a:pPr>
                      <a:r>
                        <a:rPr lang="en-IN" sz="1000" u="none" cap="none" strike="noStrike">
                          <a:solidFill>
                            <a:schemeClr val="dk1"/>
                          </a:solidFill>
                        </a:rPr>
                        <a:t>Shows	potential	for AI to engage patients more	effectively	in their	treatment processes.</a:t>
                      </a:r>
                      <a:endParaRPr sz="10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c>
                  <a:txBody>
                    <a:bodyPr/>
                    <a:lstStyle/>
                    <a:p>
                      <a:pPr indent="0" lvl="0" marL="0" marR="0" rtl="0" algn="just">
                        <a:lnSpc>
                          <a:spcPct val="107000"/>
                        </a:lnSpc>
                        <a:spcBef>
                          <a:spcPts val="0"/>
                        </a:spcBef>
                        <a:spcAft>
                          <a:spcPts val="0"/>
                        </a:spcAft>
                        <a:buNone/>
                      </a:pPr>
                      <a:r>
                        <a:rPr lang="en-IN" sz="1000" u="none" cap="none" strike="noStrike">
                          <a:solidFill>
                            <a:schemeClr val="dk1"/>
                          </a:solidFill>
                        </a:rPr>
                        <a:t>Focused on chronic disease management rather than acute conditions, indicating a need for broader applications.</a:t>
                      </a:r>
                      <a:endParaRPr sz="10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r>
              <a:tr h="1033975">
                <a:tc>
                  <a:txBody>
                    <a:bodyPr/>
                    <a:lstStyle/>
                    <a:p>
                      <a:pPr indent="0" lvl="0" marL="1270" marR="0" rtl="0" algn="l">
                        <a:lnSpc>
                          <a:spcPct val="107000"/>
                        </a:lnSpc>
                        <a:spcBef>
                          <a:spcPts val="0"/>
                        </a:spcBef>
                        <a:spcAft>
                          <a:spcPts val="0"/>
                        </a:spcAft>
                        <a:buNone/>
                      </a:pPr>
                      <a:r>
                        <a:rPr lang="en-IN" sz="1000" u="none" cap="none" strike="noStrike">
                          <a:solidFill>
                            <a:schemeClr val="dk1"/>
                          </a:solidFill>
                        </a:rPr>
                        <a:t>20.</a:t>
                      </a:r>
                      <a:endParaRPr sz="10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c>
                  <a:txBody>
                    <a:bodyPr/>
                    <a:lstStyle/>
                    <a:p>
                      <a:pPr indent="0" lvl="0" marL="635" marR="0" rtl="0" algn="l">
                        <a:lnSpc>
                          <a:spcPct val="101000"/>
                        </a:lnSpc>
                        <a:spcBef>
                          <a:spcPts val="0"/>
                        </a:spcBef>
                        <a:spcAft>
                          <a:spcPts val="0"/>
                        </a:spcAft>
                        <a:buNone/>
                      </a:pPr>
                      <a:r>
                        <a:rPr lang="en-IN" sz="1000" u="none" cap="none" strike="noStrike">
                          <a:solidFill>
                            <a:schemeClr val="dk1"/>
                          </a:solidFill>
                        </a:rPr>
                        <a:t>A. Zand, A. Sharma, Z. Stokes, C. Reynolds, A.</a:t>
                      </a:r>
                      <a:endParaRPr sz="2100" u="none" cap="none" strike="noStrike">
                        <a:solidFill>
                          <a:schemeClr val="dk1"/>
                        </a:solidFill>
                      </a:endParaRPr>
                    </a:p>
                    <a:p>
                      <a:pPr indent="0" lvl="0" marL="635" marR="0" rtl="0" algn="l">
                        <a:lnSpc>
                          <a:spcPct val="107000"/>
                        </a:lnSpc>
                        <a:spcBef>
                          <a:spcPts val="0"/>
                        </a:spcBef>
                        <a:spcAft>
                          <a:spcPts val="0"/>
                        </a:spcAft>
                        <a:buNone/>
                      </a:pPr>
                      <a:r>
                        <a:rPr lang="en-IN" sz="1000" u="none" cap="none" strike="noStrike">
                          <a:solidFill>
                            <a:schemeClr val="dk1"/>
                          </a:solidFill>
                        </a:rPr>
                        <a:t>Montilla, J. Sauk,</a:t>
                      </a:r>
                      <a:endParaRPr sz="2100" u="none" cap="none" strike="noStrike">
                        <a:solidFill>
                          <a:schemeClr val="dk1"/>
                        </a:solidFill>
                      </a:endParaRPr>
                    </a:p>
                    <a:p>
                      <a:pPr indent="0" lvl="0" marL="635" marR="0" rtl="0" algn="l">
                        <a:lnSpc>
                          <a:spcPct val="107000"/>
                        </a:lnSpc>
                        <a:spcBef>
                          <a:spcPts val="0"/>
                        </a:spcBef>
                        <a:spcAft>
                          <a:spcPts val="0"/>
                        </a:spcAft>
                        <a:buNone/>
                      </a:pPr>
                      <a:r>
                        <a:rPr lang="en-IN" sz="1000" u="none" cap="none" strike="noStrike">
                          <a:solidFill>
                            <a:schemeClr val="dk1"/>
                          </a:solidFill>
                        </a:rPr>
                        <a:t>D. Hommes, et al.,</a:t>
                      </a:r>
                      <a:endParaRPr sz="10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c>
                  <a:txBody>
                    <a:bodyPr/>
                    <a:lstStyle/>
                    <a:p>
                      <a:pPr indent="0" lvl="0" marL="635" marR="12065" rtl="0" algn="l">
                        <a:lnSpc>
                          <a:spcPct val="107000"/>
                        </a:lnSpc>
                        <a:spcBef>
                          <a:spcPts val="0"/>
                        </a:spcBef>
                        <a:spcAft>
                          <a:spcPts val="0"/>
                        </a:spcAft>
                        <a:buNone/>
                      </a:pPr>
                      <a:r>
                        <a:rPr b="1" lang="en-IN" sz="1000" u="none" cap="none" strike="noStrike">
                          <a:solidFill>
                            <a:schemeClr val="dk1"/>
                          </a:solidFill>
                        </a:rPr>
                        <a:t>An exploration into the use of a chatbot for patients with inflammatory bowel diseases: retrospective cohort studyf,</a:t>
                      </a:r>
                      <a:endParaRPr b="1" sz="10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c>
                  <a:txBody>
                    <a:bodyPr/>
                    <a:lstStyle/>
                    <a:p>
                      <a:pPr indent="0" lvl="0" marL="1270" marR="0" rtl="0" algn="l">
                        <a:lnSpc>
                          <a:spcPct val="107000"/>
                        </a:lnSpc>
                        <a:spcBef>
                          <a:spcPts val="0"/>
                        </a:spcBef>
                        <a:spcAft>
                          <a:spcPts val="0"/>
                        </a:spcAft>
                        <a:buNone/>
                      </a:pPr>
                      <a:r>
                        <a:rPr i="1" lang="en-IN" sz="1000" u="none" cap="none" strike="noStrike">
                          <a:solidFill>
                            <a:schemeClr val="dk1"/>
                          </a:solidFill>
                        </a:rPr>
                        <a:t>Journalof medical Internet research, vol. 22, no. 5, p. e15589, 2020.</a:t>
                      </a:r>
                      <a:endParaRPr i="1" sz="10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c>
                  <a:txBody>
                    <a:bodyPr/>
                    <a:lstStyle/>
                    <a:p>
                      <a:pPr indent="0" lvl="0" marL="1270" marR="1270" rtl="0" algn="just">
                        <a:lnSpc>
                          <a:spcPct val="107000"/>
                        </a:lnSpc>
                        <a:spcBef>
                          <a:spcPts val="0"/>
                        </a:spcBef>
                        <a:spcAft>
                          <a:spcPts val="0"/>
                        </a:spcAft>
                        <a:buNone/>
                      </a:pPr>
                      <a:r>
                        <a:rPr lang="en-IN" sz="1000" u="none" cap="none" strike="noStrike">
                          <a:solidFill>
                            <a:schemeClr val="dk1"/>
                          </a:solidFill>
                        </a:rPr>
                        <a:t>Explores the use of a chatbot for managing patients with inflammatory bowel disease, assessing its effectiveness in patient engagement.</a:t>
                      </a:r>
                      <a:endParaRPr sz="10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c>
                  <a:txBody>
                    <a:bodyPr/>
                    <a:lstStyle/>
                    <a:p>
                      <a:pPr indent="0" lvl="0" marL="0" marR="1270" rtl="0" algn="just">
                        <a:lnSpc>
                          <a:spcPct val="101000"/>
                        </a:lnSpc>
                        <a:spcBef>
                          <a:spcPts val="0"/>
                        </a:spcBef>
                        <a:spcAft>
                          <a:spcPts val="0"/>
                        </a:spcAft>
                        <a:buNone/>
                      </a:pPr>
                      <a:r>
                        <a:rPr lang="en-IN" sz="1000" u="none" cap="none" strike="noStrike">
                          <a:solidFill>
                            <a:schemeClr val="dk1"/>
                          </a:solidFill>
                        </a:rPr>
                        <a:t>Demonstrates how AI can facilitate better patient</a:t>
                      </a:r>
                      <a:endParaRPr sz="2100" u="none" cap="none" strike="noStrike">
                        <a:solidFill>
                          <a:schemeClr val="dk1"/>
                        </a:solidFill>
                      </a:endParaRPr>
                    </a:p>
                    <a:p>
                      <a:pPr indent="0" lvl="0" marL="0" marR="0" rtl="0" algn="l">
                        <a:lnSpc>
                          <a:spcPct val="107000"/>
                        </a:lnSpc>
                        <a:spcBef>
                          <a:spcPts val="0"/>
                        </a:spcBef>
                        <a:spcAft>
                          <a:spcPts val="0"/>
                        </a:spcAft>
                        <a:buNone/>
                      </a:pPr>
                      <a:r>
                        <a:rPr lang="en-IN" sz="1000" u="none" cap="none" strike="noStrike">
                          <a:solidFill>
                            <a:schemeClr val="dk1"/>
                          </a:solidFill>
                        </a:rPr>
                        <a:t>communication	and self-management.</a:t>
                      </a:r>
                      <a:endParaRPr sz="10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c>
                  <a:txBody>
                    <a:bodyPr/>
                    <a:lstStyle/>
                    <a:p>
                      <a:pPr indent="0" lvl="0" marL="0" marR="1270" rtl="0" algn="just">
                        <a:lnSpc>
                          <a:spcPct val="107000"/>
                        </a:lnSpc>
                        <a:spcBef>
                          <a:spcPts val="0"/>
                        </a:spcBef>
                        <a:spcAft>
                          <a:spcPts val="0"/>
                        </a:spcAft>
                        <a:buNone/>
                      </a:pPr>
                      <a:r>
                        <a:rPr lang="en-IN" sz="1000" u="none" cap="none" strike="noStrike">
                          <a:solidFill>
                            <a:schemeClr val="dk1"/>
                          </a:solidFill>
                        </a:rPr>
                        <a:t>The focus on chronic disease management means it may not provide insights applicable to acute disease diagnostics.</a:t>
                      </a:r>
                      <a:endParaRPr sz="10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r>
              <a:tr h="888300">
                <a:tc>
                  <a:txBody>
                    <a:bodyPr/>
                    <a:lstStyle/>
                    <a:p>
                      <a:pPr indent="0" lvl="0" marL="1270" marR="0" rtl="0" algn="l">
                        <a:lnSpc>
                          <a:spcPct val="107000"/>
                        </a:lnSpc>
                        <a:spcBef>
                          <a:spcPts val="0"/>
                        </a:spcBef>
                        <a:spcAft>
                          <a:spcPts val="0"/>
                        </a:spcAft>
                        <a:buNone/>
                      </a:pPr>
                      <a:r>
                        <a:rPr lang="en-IN" sz="1000" u="none" cap="none" strike="noStrike">
                          <a:solidFill>
                            <a:schemeClr val="dk1"/>
                          </a:solidFill>
                        </a:rPr>
                        <a:t>21.</a:t>
                      </a:r>
                      <a:endParaRPr sz="10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c>
                  <a:txBody>
                    <a:bodyPr/>
                    <a:lstStyle/>
                    <a:p>
                      <a:pPr indent="0" lvl="0" marL="635" marR="0" rtl="0" algn="l">
                        <a:lnSpc>
                          <a:spcPct val="107000"/>
                        </a:lnSpc>
                        <a:spcBef>
                          <a:spcPts val="0"/>
                        </a:spcBef>
                        <a:spcAft>
                          <a:spcPts val="0"/>
                        </a:spcAft>
                        <a:buNone/>
                      </a:pPr>
                      <a:r>
                        <a:rPr lang="en-IN" sz="1000" u="none" cap="none" strike="noStrike">
                          <a:solidFill>
                            <a:schemeClr val="dk1"/>
                          </a:solidFill>
                        </a:rPr>
                        <a:t>Basu K, Sinha R, Ong A, Basu T</a:t>
                      </a:r>
                      <a:endParaRPr sz="10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c>
                  <a:txBody>
                    <a:bodyPr/>
                    <a:lstStyle/>
                    <a:p>
                      <a:pPr indent="0" lvl="0" marL="635" marR="0" rtl="0" algn="l">
                        <a:lnSpc>
                          <a:spcPct val="107000"/>
                        </a:lnSpc>
                        <a:spcBef>
                          <a:spcPts val="0"/>
                        </a:spcBef>
                        <a:spcAft>
                          <a:spcPts val="0"/>
                        </a:spcAft>
                        <a:buNone/>
                      </a:pPr>
                      <a:r>
                        <a:rPr b="1" lang="en-IN" sz="1000" u="none" cap="none" strike="noStrike">
                          <a:solidFill>
                            <a:schemeClr val="dk1"/>
                          </a:solidFill>
                        </a:rPr>
                        <a:t>Artificial Intelligence:</a:t>
                      </a:r>
                      <a:endParaRPr b="1" sz="2100" u="none" cap="none" strike="noStrike">
                        <a:solidFill>
                          <a:schemeClr val="dk1"/>
                        </a:solidFill>
                      </a:endParaRPr>
                    </a:p>
                    <a:p>
                      <a:pPr indent="0" lvl="0" marL="635" marR="118110" rtl="0" algn="just">
                        <a:lnSpc>
                          <a:spcPct val="107000"/>
                        </a:lnSpc>
                        <a:spcBef>
                          <a:spcPts val="0"/>
                        </a:spcBef>
                        <a:spcAft>
                          <a:spcPts val="0"/>
                        </a:spcAft>
                        <a:buNone/>
                      </a:pPr>
                      <a:r>
                        <a:rPr b="1" lang="en-IN" sz="1000" u="none" cap="none" strike="noStrike">
                          <a:solidFill>
                            <a:schemeClr val="dk1"/>
                          </a:solidFill>
                        </a:rPr>
                        <a:t>How is It Changing Medical Sciences and Its Future?</a:t>
                      </a:r>
                      <a:endParaRPr b="1" sz="10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c>
                  <a:txBody>
                    <a:bodyPr/>
                    <a:lstStyle/>
                    <a:p>
                      <a:pPr indent="0" lvl="0" marL="1270" marR="0" rtl="0" algn="l">
                        <a:lnSpc>
                          <a:spcPct val="101000"/>
                        </a:lnSpc>
                        <a:spcBef>
                          <a:spcPts val="0"/>
                        </a:spcBef>
                        <a:spcAft>
                          <a:spcPts val="0"/>
                        </a:spcAft>
                        <a:buNone/>
                      </a:pPr>
                      <a:r>
                        <a:rPr i="1" lang="en-IN" sz="1000" u="none" cap="none" strike="noStrike">
                          <a:solidFill>
                            <a:schemeClr val="dk1"/>
                          </a:solidFill>
                        </a:rPr>
                        <a:t>Indian J Dermatol. 2020 Sep</a:t>
                      </a:r>
                      <a:endParaRPr i="1" sz="2100" u="none" cap="none" strike="noStrike">
                        <a:solidFill>
                          <a:schemeClr val="dk1"/>
                        </a:solidFill>
                      </a:endParaRPr>
                    </a:p>
                    <a:p>
                      <a:pPr indent="0" lvl="0" marL="1270" marR="0" rtl="0" algn="l">
                        <a:lnSpc>
                          <a:spcPct val="99000"/>
                        </a:lnSpc>
                        <a:spcBef>
                          <a:spcPts val="0"/>
                        </a:spcBef>
                        <a:spcAft>
                          <a:spcPts val="0"/>
                        </a:spcAft>
                        <a:buNone/>
                      </a:pPr>
                      <a:r>
                        <a:rPr i="1" lang="en-IN" sz="1000" u="none" cap="none" strike="noStrike">
                          <a:solidFill>
                            <a:schemeClr val="dk1"/>
                          </a:solidFill>
                        </a:rPr>
                        <a:t>Oct;65(5):365-370. doi:</a:t>
                      </a:r>
                      <a:endParaRPr i="1" sz="2100" u="none" cap="none" strike="noStrike">
                        <a:solidFill>
                          <a:schemeClr val="dk1"/>
                        </a:solidFill>
                      </a:endParaRPr>
                    </a:p>
                    <a:p>
                      <a:pPr indent="0" lvl="0" marL="1270" marR="0" rtl="0" algn="l">
                        <a:lnSpc>
                          <a:spcPct val="107000"/>
                        </a:lnSpc>
                        <a:spcBef>
                          <a:spcPts val="0"/>
                        </a:spcBef>
                        <a:spcAft>
                          <a:spcPts val="0"/>
                        </a:spcAft>
                        <a:buNone/>
                      </a:pPr>
                      <a:r>
                        <a:rPr i="1" lang="en-IN" sz="1000" u="none" cap="none" strike="noStrike">
                          <a:solidFill>
                            <a:schemeClr val="dk1"/>
                          </a:solidFill>
                        </a:rPr>
                        <a:t>10.4103/ijd.IJD_421</a:t>
                      </a:r>
                      <a:endParaRPr i="1" sz="10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c>
                  <a:txBody>
                    <a:bodyPr/>
                    <a:lstStyle/>
                    <a:p>
                      <a:pPr indent="0" lvl="0" marL="1270" marR="0" rtl="0" algn="just">
                        <a:lnSpc>
                          <a:spcPct val="107000"/>
                        </a:lnSpc>
                        <a:spcBef>
                          <a:spcPts val="0"/>
                        </a:spcBef>
                        <a:spcAft>
                          <a:spcPts val="0"/>
                        </a:spcAft>
                        <a:buNone/>
                      </a:pPr>
                      <a:r>
                        <a:rPr lang="en-IN" sz="1000" u="none" cap="none" strike="noStrike">
                          <a:solidFill>
                            <a:schemeClr val="dk1"/>
                          </a:solidFill>
                        </a:rPr>
                        <a:t>Discusses how AI is changing the landscape of medical sciences, particularly in dermatology, through improved</a:t>
                      </a:r>
                      <a:endParaRPr sz="10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c>
                  <a:txBody>
                    <a:bodyPr/>
                    <a:lstStyle/>
                    <a:p>
                      <a:pPr indent="0" lvl="0" marL="0" marR="1270" rtl="0" algn="just">
                        <a:lnSpc>
                          <a:spcPct val="107000"/>
                        </a:lnSpc>
                        <a:spcBef>
                          <a:spcPts val="0"/>
                        </a:spcBef>
                        <a:spcAft>
                          <a:spcPts val="0"/>
                        </a:spcAft>
                        <a:buNone/>
                      </a:pPr>
                      <a:r>
                        <a:rPr lang="en-IN" sz="1000" u="none" cap="none" strike="noStrike">
                          <a:solidFill>
                            <a:schemeClr val="dk1"/>
                          </a:solidFill>
                        </a:rPr>
                        <a:t>Highlights the advancements in AI that lead to better diagnostic accuracy and treatment</a:t>
                      </a:r>
                      <a:endParaRPr sz="10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c>
                  <a:txBody>
                    <a:bodyPr/>
                    <a:lstStyle/>
                    <a:p>
                      <a:pPr indent="0" lvl="0" marL="0" marR="1270" rtl="0" algn="just">
                        <a:lnSpc>
                          <a:spcPct val="107000"/>
                        </a:lnSpc>
                        <a:spcBef>
                          <a:spcPts val="0"/>
                        </a:spcBef>
                        <a:spcAft>
                          <a:spcPts val="0"/>
                        </a:spcAft>
                        <a:buNone/>
                      </a:pPr>
                      <a:r>
                        <a:rPr lang="en-IN" sz="1000" u="none" cap="none" strike="noStrike">
                          <a:solidFill>
                            <a:schemeClr val="dk1"/>
                          </a:solidFill>
                        </a:rPr>
                        <a:t>The focus on dermatology may not directly address the needs of acute disease diagnostics in rural settings.</a:t>
                      </a:r>
                      <a:endParaRPr sz="1000" u="none" cap="none" strike="noStrike">
                        <a:solidFill>
                          <a:schemeClr val="dk1"/>
                        </a:solidFill>
                        <a:latin typeface="Times New Roman"/>
                        <a:ea typeface="Times New Roman"/>
                        <a:cs typeface="Times New Roman"/>
                        <a:sym typeface="Times New Roman"/>
                      </a:endParaRPr>
                    </a:p>
                  </a:txBody>
                  <a:tcPr marT="7400" marB="0" marR="56625" marL="56625">
                    <a:solidFill>
                      <a:srgbClr val="F2F2F2"/>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20"/>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Literature Review</a:t>
            </a:r>
            <a:endParaRPr/>
          </a:p>
        </p:txBody>
      </p:sp>
      <p:sp>
        <p:nvSpPr>
          <p:cNvPr id="473" name="Google Shape;473;p20"/>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1"/>
              </a:buClr>
              <a:buSzPts val="2400"/>
              <a:buNone/>
            </a:pPr>
            <a:r>
              <a:t/>
            </a:r>
            <a:endParaRPr/>
          </a:p>
        </p:txBody>
      </p:sp>
      <p:graphicFrame>
        <p:nvGraphicFramePr>
          <p:cNvPr id="474" name="Google Shape;474;p20"/>
          <p:cNvGraphicFramePr/>
          <p:nvPr/>
        </p:nvGraphicFramePr>
        <p:xfrm>
          <a:off x="711199" y="1143004"/>
          <a:ext cx="3000000" cy="3000000"/>
        </p:xfrm>
        <a:graphic>
          <a:graphicData uri="http://schemas.openxmlformats.org/drawingml/2006/table">
            <a:tbl>
              <a:tblPr bandRow="1" firstCol="1" firstRow="1">
                <a:noFill/>
                <a:tableStyleId>{A904AA74-00FF-4CC7-9974-BBD6646CD84D}</a:tableStyleId>
              </a:tblPr>
              <a:tblGrid>
                <a:gridCol w="350000"/>
                <a:gridCol w="1358775"/>
                <a:gridCol w="1687400"/>
                <a:gridCol w="1477450"/>
                <a:gridCol w="1907125"/>
                <a:gridCol w="1564825"/>
                <a:gridCol w="2424050"/>
              </a:tblGrid>
              <a:tr h="717850">
                <a:tc>
                  <a:txBody>
                    <a:bodyPr/>
                    <a:lstStyle/>
                    <a:p>
                      <a:pPr indent="0" lvl="0" marL="0" marR="0" rtl="0" algn="l">
                        <a:lnSpc>
                          <a:spcPct val="107000"/>
                        </a:lnSpc>
                        <a:spcBef>
                          <a:spcPts val="0"/>
                        </a:spcBef>
                        <a:spcAft>
                          <a:spcPts val="0"/>
                        </a:spcAft>
                        <a:buNone/>
                      </a:pPr>
                      <a:r>
                        <a:rPr b="0" lang="en-IN" sz="2550" u="none" cap="none" strike="noStrike">
                          <a:solidFill>
                            <a:schemeClr val="dk1"/>
                          </a:solidFill>
                        </a:rPr>
                        <a:t> </a:t>
                      </a:r>
                      <a:endParaRPr b="0" sz="2550" u="none" cap="none" strike="noStrike">
                        <a:solidFill>
                          <a:schemeClr val="dk1"/>
                        </a:solidFill>
                        <a:latin typeface="Times New Roman"/>
                        <a:ea typeface="Times New Roman"/>
                        <a:cs typeface="Times New Roman"/>
                        <a:sym typeface="Times New Roman"/>
                      </a:endParaRPr>
                    </a:p>
                  </a:txBody>
                  <a:tcPr marT="8900" marB="0" marR="67950" marL="67950">
                    <a:solidFill>
                      <a:srgbClr val="F2F2F2"/>
                    </a:solidFill>
                  </a:tcPr>
                </a:tc>
                <a:tc>
                  <a:txBody>
                    <a:bodyPr/>
                    <a:lstStyle/>
                    <a:p>
                      <a:pPr indent="0" lvl="0" marL="0" marR="0" rtl="0" algn="l">
                        <a:lnSpc>
                          <a:spcPct val="107000"/>
                        </a:lnSpc>
                        <a:spcBef>
                          <a:spcPts val="0"/>
                        </a:spcBef>
                        <a:spcAft>
                          <a:spcPts val="0"/>
                        </a:spcAft>
                        <a:buNone/>
                      </a:pPr>
                      <a:r>
                        <a:rPr b="0" lang="en-IN" sz="2550" u="none" cap="none" strike="noStrike">
                          <a:solidFill>
                            <a:schemeClr val="dk1"/>
                          </a:solidFill>
                        </a:rPr>
                        <a:t> </a:t>
                      </a:r>
                      <a:endParaRPr b="0" sz="2550" u="none" cap="none" strike="noStrike">
                        <a:solidFill>
                          <a:schemeClr val="dk1"/>
                        </a:solidFill>
                        <a:latin typeface="Times New Roman"/>
                        <a:ea typeface="Times New Roman"/>
                        <a:cs typeface="Times New Roman"/>
                        <a:sym typeface="Times New Roman"/>
                      </a:endParaRPr>
                    </a:p>
                  </a:txBody>
                  <a:tcPr marT="8900" marB="0" marR="67950" marL="67950">
                    <a:solidFill>
                      <a:srgbClr val="F2F2F2"/>
                    </a:solidFill>
                  </a:tcPr>
                </a:tc>
                <a:tc>
                  <a:txBody>
                    <a:bodyPr/>
                    <a:lstStyle/>
                    <a:p>
                      <a:pPr indent="0" lvl="0" marL="0" marR="0" rtl="0" algn="l">
                        <a:lnSpc>
                          <a:spcPct val="107000"/>
                        </a:lnSpc>
                        <a:spcBef>
                          <a:spcPts val="0"/>
                        </a:spcBef>
                        <a:spcAft>
                          <a:spcPts val="0"/>
                        </a:spcAft>
                        <a:buNone/>
                      </a:pPr>
                      <a:r>
                        <a:rPr b="1" lang="en-IN" sz="2550" u="none" cap="none" strike="noStrike">
                          <a:solidFill>
                            <a:schemeClr val="dk1"/>
                          </a:solidFill>
                        </a:rPr>
                        <a:t> </a:t>
                      </a:r>
                      <a:endParaRPr b="1" sz="2550" u="none" cap="none" strike="noStrike">
                        <a:solidFill>
                          <a:schemeClr val="dk1"/>
                        </a:solidFill>
                        <a:latin typeface="Times New Roman"/>
                        <a:ea typeface="Times New Roman"/>
                        <a:cs typeface="Times New Roman"/>
                        <a:sym typeface="Times New Roman"/>
                      </a:endParaRPr>
                    </a:p>
                  </a:txBody>
                  <a:tcPr marT="8900" marB="0" marR="67950" marL="67950">
                    <a:solidFill>
                      <a:srgbClr val="F2F2F2"/>
                    </a:solidFill>
                  </a:tcPr>
                </a:tc>
                <a:tc>
                  <a:txBody>
                    <a:bodyPr/>
                    <a:lstStyle/>
                    <a:p>
                      <a:pPr indent="0" lvl="0" marL="1270" marR="0" rtl="0" algn="l">
                        <a:lnSpc>
                          <a:spcPct val="107000"/>
                        </a:lnSpc>
                        <a:spcBef>
                          <a:spcPts val="0"/>
                        </a:spcBef>
                        <a:spcAft>
                          <a:spcPts val="0"/>
                        </a:spcAft>
                        <a:buNone/>
                      </a:pPr>
                      <a:r>
                        <a:rPr b="0" i="1" lang="en-IN" sz="1200" u="none" cap="none" strike="noStrike">
                          <a:solidFill>
                            <a:schemeClr val="dk1"/>
                          </a:solidFill>
                        </a:rPr>
                        <a:t>_20. PMID:</a:t>
                      </a:r>
                      <a:endParaRPr b="0" i="1" sz="2550" u="none" cap="none" strike="noStrike">
                        <a:solidFill>
                          <a:schemeClr val="dk1"/>
                        </a:solidFill>
                      </a:endParaRPr>
                    </a:p>
                    <a:p>
                      <a:pPr indent="0" lvl="0" marL="1270" marR="0" rtl="0" algn="l">
                        <a:lnSpc>
                          <a:spcPct val="107000"/>
                        </a:lnSpc>
                        <a:spcBef>
                          <a:spcPts val="0"/>
                        </a:spcBef>
                        <a:spcAft>
                          <a:spcPts val="0"/>
                        </a:spcAft>
                        <a:buNone/>
                      </a:pPr>
                      <a:r>
                        <a:rPr b="0" i="1" lang="en-IN" sz="1200" u="none" cap="none" strike="noStrike">
                          <a:solidFill>
                            <a:schemeClr val="dk1"/>
                          </a:solidFill>
                        </a:rPr>
                        <a:t>33165420; PMCID:</a:t>
                      </a:r>
                      <a:endParaRPr b="0" i="1" sz="2550" u="none" cap="none" strike="noStrike">
                        <a:solidFill>
                          <a:schemeClr val="dk1"/>
                        </a:solidFill>
                      </a:endParaRPr>
                    </a:p>
                    <a:p>
                      <a:pPr indent="0" lvl="0" marL="1270" marR="0" rtl="0" algn="l">
                        <a:lnSpc>
                          <a:spcPct val="107000"/>
                        </a:lnSpc>
                        <a:spcBef>
                          <a:spcPts val="0"/>
                        </a:spcBef>
                        <a:spcAft>
                          <a:spcPts val="0"/>
                        </a:spcAft>
                        <a:buNone/>
                      </a:pPr>
                      <a:r>
                        <a:rPr b="0" i="1" lang="en-IN" sz="1200" u="none" cap="none" strike="noStrike">
                          <a:solidFill>
                            <a:schemeClr val="dk1"/>
                          </a:solidFill>
                        </a:rPr>
                        <a:t>PMC7640807.</a:t>
                      </a:r>
                      <a:endParaRPr b="0" i="1" sz="1200" u="none" cap="none" strike="noStrike">
                        <a:solidFill>
                          <a:schemeClr val="dk1"/>
                        </a:solidFill>
                        <a:latin typeface="Times New Roman"/>
                        <a:ea typeface="Times New Roman"/>
                        <a:cs typeface="Times New Roman"/>
                        <a:sym typeface="Times New Roman"/>
                      </a:endParaRPr>
                    </a:p>
                  </a:txBody>
                  <a:tcPr marT="8900" marB="0" marR="67950" marL="67950">
                    <a:solidFill>
                      <a:srgbClr val="F2F2F2"/>
                    </a:solidFill>
                  </a:tcPr>
                </a:tc>
                <a:tc>
                  <a:txBody>
                    <a:bodyPr/>
                    <a:lstStyle/>
                    <a:p>
                      <a:pPr indent="0" lvl="0" marL="1270" marR="0" rtl="0" algn="l">
                        <a:lnSpc>
                          <a:spcPct val="107000"/>
                        </a:lnSpc>
                        <a:spcBef>
                          <a:spcPts val="0"/>
                        </a:spcBef>
                        <a:spcAft>
                          <a:spcPts val="0"/>
                        </a:spcAft>
                        <a:buNone/>
                      </a:pPr>
                      <a:r>
                        <a:rPr b="0" lang="en-IN" sz="1200" u="none" cap="none" strike="noStrike">
                          <a:solidFill>
                            <a:schemeClr val="dk1"/>
                          </a:solidFill>
                        </a:rPr>
                        <a:t>diagnostic tools.</a:t>
                      </a:r>
                      <a:endParaRPr b="0" sz="1200" u="none" cap="none" strike="noStrike">
                        <a:solidFill>
                          <a:schemeClr val="dk1"/>
                        </a:solidFill>
                        <a:latin typeface="Times New Roman"/>
                        <a:ea typeface="Times New Roman"/>
                        <a:cs typeface="Times New Roman"/>
                        <a:sym typeface="Times New Roman"/>
                      </a:endParaRPr>
                    </a:p>
                  </a:txBody>
                  <a:tcPr marT="8900" marB="0" marR="67950" marL="67950">
                    <a:solidFill>
                      <a:srgbClr val="F2F2F2"/>
                    </a:solidFill>
                  </a:tcPr>
                </a:tc>
                <a:tc>
                  <a:txBody>
                    <a:bodyPr/>
                    <a:lstStyle/>
                    <a:p>
                      <a:pPr indent="0" lvl="0" marL="0" marR="0" rtl="0" algn="l">
                        <a:lnSpc>
                          <a:spcPct val="107000"/>
                        </a:lnSpc>
                        <a:spcBef>
                          <a:spcPts val="0"/>
                        </a:spcBef>
                        <a:spcAft>
                          <a:spcPts val="0"/>
                        </a:spcAft>
                        <a:buNone/>
                      </a:pPr>
                      <a:r>
                        <a:rPr b="0" lang="en-IN" sz="1200" u="none" cap="none" strike="noStrike">
                          <a:solidFill>
                            <a:schemeClr val="dk1"/>
                          </a:solidFill>
                        </a:rPr>
                        <a:t>personalization.</a:t>
                      </a:r>
                      <a:endParaRPr b="0" sz="1200" u="none" cap="none" strike="noStrike">
                        <a:solidFill>
                          <a:schemeClr val="dk1"/>
                        </a:solidFill>
                        <a:latin typeface="Times New Roman"/>
                        <a:ea typeface="Times New Roman"/>
                        <a:cs typeface="Times New Roman"/>
                        <a:sym typeface="Times New Roman"/>
                      </a:endParaRPr>
                    </a:p>
                  </a:txBody>
                  <a:tcPr marT="8900" marB="0" marR="67950" marL="67950">
                    <a:solidFill>
                      <a:srgbClr val="F2F2F2"/>
                    </a:solidFill>
                  </a:tcPr>
                </a:tc>
                <a:tc>
                  <a:txBody>
                    <a:bodyPr/>
                    <a:lstStyle/>
                    <a:p>
                      <a:pPr indent="0" lvl="0" marL="0" marR="0" rtl="0" algn="l">
                        <a:lnSpc>
                          <a:spcPct val="107000"/>
                        </a:lnSpc>
                        <a:spcBef>
                          <a:spcPts val="0"/>
                        </a:spcBef>
                        <a:spcAft>
                          <a:spcPts val="0"/>
                        </a:spcAft>
                        <a:buNone/>
                      </a:pPr>
                      <a:r>
                        <a:rPr b="0" lang="en-IN" sz="2550" u="none" cap="none" strike="noStrike">
                          <a:solidFill>
                            <a:schemeClr val="dk1"/>
                          </a:solidFill>
                        </a:rPr>
                        <a:t> </a:t>
                      </a:r>
                      <a:endParaRPr b="0" sz="2550" u="none" cap="none" strike="noStrike">
                        <a:solidFill>
                          <a:schemeClr val="dk1"/>
                        </a:solidFill>
                        <a:latin typeface="Times New Roman"/>
                        <a:ea typeface="Times New Roman"/>
                        <a:cs typeface="Times New Roman"/>
                        <a:sym typeface="Times New Roman"/>
                      </a:endParaRPr>
                    </a:p>
                  </a:txBody>
                  <a:tcPr marT="8900" marB="0" marR="67950" marL="67950">
                    <a:solidFill>
                      <a:srgbClr val="F2F2F2"/>
                    </a:solidFill>
                  </a:tcPr>
                </a:tc>
              </a:tr>
              <a:tr h="1399975">
                <a:tc>
                  <a:txBody>
                    <a:bodyPr/>
                    <a:lstStyle/>
                    <a:p>
                      <a:pPr indent="0" lvl="0" marL="1270" marR="0" rtl="0" algn="l">
                        <a:lnSpc>
                          <a:spcPct val="107000"/>
                        </a:lnSpc>
                        <a:spcBef>
                          <a:spcPts val="0"/>
                        </a:spcBef>
                        <a:spcAft>
                          <a:spcPts val="0"/>
                        </a:spcAft>
                        <a:buNone/>
                      </a:pPr>
                      <a:r>
                        <a:rPr lang="en-IN" sz="1200" u="none" cap="none" strike="noStrike">
                          <a:solidFill>
                            <a:schemeClr val="dk1"/>
                          </a:solidFill>
                        </a:rPr>
                        <a:t>22.</a:t>
                      </a:r>
                      <a:endParaRPr sz="1200" u="none" cap="none" strike="noStrike">
                        <a:solidFill>
                          <a:schemeClr val="dk1"/>
                        </a:solidFill>
                        <a:latin typeface="Times New Roman"/>
                        <a:ea typeface="Times New Roman"/>
                        <a:cs typeface="Times New Roman"/>
                        <a:sym typeface="Times New Roman"/>
                      </a:endParaRPr>
                    </a:p>
                  </a:txBody>
                  <a:tcPr marT="8900" marB="0" marR="67950" marL="67950">
                    <a:solidFill>
                      <a:srgbClr val="F2F2F2"/>
                    </a:solidFill>
                  </a:tcPr>
                </a:tc>
                <a:tc>
                  <a:txBody>
                    <a:bodyPr/>
                    <a:lstStyle/>
                    <a:p>
                      <a:pPr indent="0" lvl="0" marL="635" marR="0" rtl="0" algn="l">
                        <a:lnSpc>
                          <a:spcPct val="107000"/>
                        </a:lnSpc>
                        <a:spcBef>
                          <a:spcPts val="0"/>
                        </a:spcBef>
                        <a:spcAft>
                          <a:spcPts val="0"/>
                        </a:spcAft>
                        <a:buNone/>
                      </a:pPr>
                      <a:r>
                        <a:rPr lang="en-IN" sz="1200" u="none" cap="none" strike="noStrike">
                          <a:solidFill>
                            <a:schemeClr val="dk1"/>
                          </a:solidFill>
                        </a:rPr>
                        <a:t>Alowais, S.A.,</a:t>
                      </a:r>
                      <a:endParaRPr sz="2550" u="none" cap="none" strike="noStrike">
                        <a:solidFill>
                          <a:schemeClr val="dk1"/>
                        </a:solidFill>
                      </a:endParaRPr>
                    </a:p>
                    <a:p>
                      <a:pPr indent="0" lvl="0" marL="635" marR="88265" rtl="0" algn="just">
                        <a:lnSpc>
                          <a:spcPct val="107000"/>
                        </a:lnSpc>
                        <a:spcBef>
                          <a:spcPts val="0"/>
                        </a:spcBef>
                        <a:spcAft>
                          <a:spcPts val="0"/>
                        </a:spcAft>
                        <a:buNone/>
                      </a:pPr>
                      <a:r>
                        <a:rPr lang="en-IN" sz="1200" u="none" cap="none" strike="noStrike">
                          <a:solidFill>
                            <a:schemeClr val="dk1"/>
                          </a:solidFill>
                        </a:rPr>
                        <a:t>Alghamdi, S.S., Alsuhebany, N. et al.</a:t>
                      </a:r>
                      <a:endParaRPr sz="1200" u="none" cap="none" strike="noStrike">
                        <a:solidFill>
                          <a:schemeClr val="dk1"/>
                        </a:solidFill>
                        <a:latin typeface="Times New Roman"/>
                        <a:ea typeface="Times New Roman"/>
                        <a:cs typeface="Times New Roman"/>
                        <a:sym typeface="Times New Roman"/>
                      </a:endParaRPr>
                    </a:p>
                  </a:txBody>
                  <a:tcPr marT="8900" marB="0" marR="67950" marL="67950">
                    <a:solidFill>
                      <a:srgbClr val="F2F2F2"/>
                    </a:solidFill>
                  </a:tcPr>
                </a:tc>
                <a:tc>
                  <a:txBody>
                    <a:bodyPr/>
                    <a:lstStyle/>
                    <a:p>
                      <a:pPr indent="0" lvl="0" marL="635" marR="0" rtl="0" algn="l">
                        <a:lnSpc>
                          <a:spcPct val="107000"/>
                        </a:lnSpc>
                        <a:spcBef>
                          <a:spcPts val="0"/>
                        </a:spcBef>
                        <a:spcAft>
                          <a:spcPts val="0"/>
                        </a:spcAft>
                        <a:buNone/>
                      </a:pPr>
                      <a:r>
                        <a:rPr b="1" lang="en-IN" sz="1200" u="none" cap="none" strike="noStrike">
                          <a:solidFill>
                            <a:schemeClr val="dk1"/>
                          </a:solidFill>
                        </a:rPr>
                        <a:t>Revolutionizing healthcare: the role of artificial intelligence in clinical practice.</a:t>
                      </a:r>
                      <a:endParaRPr b="1" sz="1200" u="none" cap="none" strike="noStrike">
                        <a:solidFill>
                          <a:schemeClr val="dk1"/>
                        </a:solidFill>
                        <a:latin typeface="Times New Roman"/>
                        <a:ea typeface="Times New Roman"/>
                        <a:cs typeface="Times New Roman"/>
                        <a:sym typeface="Times New Roman"/>
                      </a:endParaRPr>
                    </a:p>
                  </a:txBody>
                  <a:tcPr marT="8900" marB="0" marR="67950" marL="67950">
                    <a:solidFill>
                      <a:srgbClr val="F2F2F2"/>
                    </a:solidFill>
                  </a:tcPr>
                </a:tc>
                <a:tc>
                  <a:txBody>
                    <a:bodyPr/>
                    <a:lstStyle/>
                    <a:p>
                      <a:pPr indent="0" lvl="0" marL="1270" marR="0" rtl="0" algn="l">
                        <a:lnSpc>
                          <a:spcPct val="107000"/>
                        </a:lnSpc>
                        <a:spcBef>
                          <a:spcPts val="0"/>
                        </a:spcBef>
                        <a:spcAft>
                          <a:spcPts val="0"/>
                        </a:spcAft>
                        <a:buNone/>
                      </a:pPr>
                      <a:r>
                        <a:rPr i="1" lang="en-IN" sz="1200" u="none" cap="none" strike="noStrike">
                          <a:solidFill>
                            <a:schemeClr val="dk1"/>
                          </a:solidFill>
                        </a:rPr>
                        <a:t>BMC</a:t>
                      </a:r>
                      <a:endParaRPr i="1" sz="2550" u="none" cap="none" strike="noStrike">
                        <a:solidFill>
                          <a:schemeClr val="dk1"/>
                        </a:solidFill>
                      </a:endParaRPr>
                    </a:p>
                    <a:p>
                      <a:pPr indent="0" lvl="0" marL="1270" marR="0" rtl="0" algn="l">
                        <a:lnSpc>
                          <a:spcPct val="107000"/>
                        </a:lnSpc>
                        <a:spcBef>
                          <a:spcPts val="0"/>
                        </a:spcBef>
                        <a:spcAft>
                          <a:spcPts val="0"/>
                        </a:spcAft>
                        <a:buNone/>
                      </a:pPr>
                      <a:r>
                        <a:rPr i="1" lang="en-IN" sz="1200" u="none" cap="none" strike="noStrike">
                          <a:solidFill>
                            <a:schemeClr val="dk1"/>
                          </a:solidFill>
                        </a:rPr>
                        <a:t>Med Educ 23, 689</a:t>
                      </a:r>
                      <a:endParaRPr i="1" sz="2550" u="none" cap="none" strike="noStrike">
                        <a:solidFill>
                          <a:schemeClr val="dk1"/>
                        </a:solidFill>
                      </a:endParaRPr>
                    </a:p>
                    <a:p>
                      <a:pPr indent="0" lvl="0" marL="1270" marR="0" rtl="0" algn="l">
                        <a:lnSpc>
                          <a:spcPct val="99000"/>
                        </a:lnSpc>
                        <a:spcBef>
                          <a:spcPts val="0"/>
                        </a:spcBef>
                        <a:spcAft>
                          <a:spcPts val="0"/>
                        </a:spcAft>
                        <a:buNone/>
                      </a:pPr>
                      <a:r>
                        <a:rPr i="1" lang="en-IN" sz="1200" u="none" cap="none" strike="noStrike">
                          <a:solidFill>
                            <a:schemeClr val="dk1"/>
                          </a:solidFill>
                        </a:rPr>
                        <a:t>(2023). https://doi.org/10.11</a:t>
                      </a:r>
                      <a:endParaRPr i="1" sz="2550" u="none" cap="none" strike="noStrike">
                        <a:solidFill>
                          <a:schemeClr val="dk1"/>
                        </a:solidFill>
                      </a:endParaRPr>
                    </a:p>
                    <a:p>
                      <a:pPr indent="0" lvl="0" marL="1270" marR="0" rtl="0" algn="l">
                        <a:lnSpc>
                          <a:spcPct val="107000"/>
                        </a:lnSpc>
                        <a:spcBef>
                          <a:spcPts val="0"/>
                        </a:spcBef>
                        <a:spcAft>
                          <a:spcPts val="0"/>
                        </a:spcAft>
                        <a:buNone/>
                      </a:pPr>
                      <a:r>
                        <a:rPr i="1" lang="en-IN" sz="1200" u="none" cap="none" strike="noStrike">
                          <a:solidFill>
                            <a:schemeClr val="dk1"/>
                          </a:solidFill>
                        </a:rPr>
                        <a:t>86/s12909-023-</a:t>
                      </a:r>
                      <a:endParaRPr i="1" sz="2550" u="none" cap="none" strike="noStrike">
                        <a:solidFill>
                          <a:schemeClr val="dk1"/>
                        </a:solidFill>
                      </a:endParaRPr>
                    </a:p>
                    <a:p>
                      <a:pPr indent="0" lvl="0" marL="1270" marR="0" rtl="0" algn="l">
                        <a:lnSpc>
                          <a:spcPct val="107000"/>
                        </a:lnSpc>
                        <a:spcBef>
                          <a:spcPts val="0"/>
                        </a:spcBef>
                        <a:spcAft>
                          <a:spcPts val="0"/>
                        </a:spcAft>
                        <a:buNone/>
                      </a:pPr>
                      <a:r>
                        <a:rPr i="1" lang="en-IN" sz="1200" u="none" cap="none" strike="noStrike">
                          <a:solidFill>
                            <a:schemeClr val="dk1"/>
                          </a:solidFill>
                        </a:rPr>
                        <a:t>04698-z</a:t>
                      </a:r>
                      <a:endParaRPr i="1" sz="1200" u="none" cap="none" strike="noStrike">
                        <a:solidFill>
                          <a:schemeClr val="dk1"/>
                        </a:solidFill>
                        <a:latin typeface="Times New Roman"/>
                        <a:ea typeface="Times New Roman"/>
                        <a:cs typeface="Times New Roman"/>
                        <a:sym typeface="Times New Roman"/>
                      </a:endParaRPr>
                    </a:p>
                  </a:txBody>
                  <a:tcPr marT="8900" marB="0" marR="67950" marL="67950">
                    <a:solidFill>
                      <a:srgbClr val="F2F2F2"/>
                    </a:solidFill>
                  </a:tcPr>
                </a:tc>
                <a:tc>
                  <a:txBody>
                    <a:bodyPr/>
                    <a:lstStyle/>
                    <a:p>
                      <a:pPr indent="0" lvl="0" marL="1270" marR="0" rtl="0" algn="just">
                        <a:lnSpc>
                          <a:spcPct val="107000"/>
                        </a:lnSpc>
                        <a:spcBef>
                          <a:spcPts val="0"/>
                        </a:spcBef>
                        <a:spcAft>
                          <a:spcPts val="0"/>
                        </a:spcAft>
                        <a:buNone/>
                      </a:pPr>
                      <a:r>
                        <a:rPr lang="en-IN" sz="1200" u="none" cap="none" strike="noStrike">
                          <a:solidFill>
                            <a:schemeClr val="dk1"/>
                          </a:solidFill>
                        </a:rPr>
                        <a:t>Examines AI’s role in clinical education and its potential to enhance training for healthcare professionals.</a:t>
                      </a:r>
                      <a:endParaRPr sz="1200" u="none" cap="none" strike="noStrike">
                        <a:solidFill>
                          <a:schemeClr val="dk1"/>
                        </a:solidFill>
                        <a:latin typeface="Times New Roman"/>
                        <a:ea typeface="Times New Roman"/>
                        <a:cs typeface="Times New Roman"/>
                        <a:sym typeface="Times New Roman"/>
                      </a:endParaRPr>
                    </a:p>
                  </a:txBody>
                  <a:tcPr marT="8900" marB="0" marR="67950" marL="67950">
                    <a:solidFill>
                      <a:srgbClr val="F2F2F2"/>
                    </a:solidFill>
                  </a:tcPr>
                </a:tc>
                <a:tc>
                  <a:txBody>
                    <a:bodyPr/>
                    <a:lstStyle/>
                    <a:p>
                      <a:pPr indent="0" lvl="0" marL="0" marR="1270" rtl="0" algn="just">
                        <a:lnSpc>
                          <a:spcPct val="107000"/>
                        </a:lnSpc>
                        <a:spcBef>
                          <a:spcPts val="0"/>
                        </a:spcBef>
                        <a:spcAft>
                          <a:spcPts val="0"/>
                        </a:spcAft>
                        <a:buNone/>
                      </a:pPr>
                      <a:r>
                        <a:rPr lang="en-IN" sz="1200" u="none" cap="none" strike="noStrike">
                          <a:solidFill>
                            <a:schemeClr val="dk1"/>
                          </a:solidFill>
                        </a:rPr>
                        <a:t>Identifies AI as a transformative tool for improving educational methods in medical training.</a:t>
                      </a:r>
                      <a:endParaRPr sz="1200" u="none" cap="none" strike="noStrike">
                        <a:solidFill>
                          <a:schemeClr val="dk1"/>
                        </a:solidFill>
                        <a:latin typeface="Times New Roman"/>
                        <a:ea typeface="Times New Roman"/>
                        <a:cs typeface="Times New Roman"/>
                        <a:sym typeface="Times New Roman"/>
                      </a:endParaRPr>
                    </a:p>
                  </a:txBody>
                  <a:tcPr marT="8900" marB="0" marR="67950" marL="67950">
                    <a:solidFill>
                      <a:srgbClr val="F2F2F2"/>
                    </a:solidFill>
                  </a:tcPr>
                </a:tc>
                <a:tc>
                  <a:txBody>
                    <a:bodyPr/>
                    <a:lstStyle/>
                    <a:p>
                      <a:pPr indent="0" lvl="0" marL="0" marR="1905" rtl="0" algn="just">
                        <a:lnSpc>
                          <a:spcPct val="107000"/>
                        </a:lnSpc>
                        <a:spcBef>
                          <a:spcPts val="0"/>
                        </a:spcBef>
                        <a:spcAft>
                          <a:spcPts val="0"/>
                        </a:spcAft>
                        <a:buNone/>
                      </a:pPr>
                      <a:r>
                        <a:rPr lang="en-IN" sz="1200" u="none" cap="none" strike="noStrike">
                          <a:solidFill>
                            <a:schemeClr val="dk1"/>
                          </a:solidFill>
                        </a:rPr>
                        <a:t>Limited focus on practical applications of AI in diagnosing acute diseases, especially in rural contexts.</a:t>
                      </a:r>
                      <a:endParaRPr sz="1200" u="none" cap="none" strike="noStrike">
                        <a:solidFill>
                          <a:schemeClr val="dk1"/>
                        </a:solidFill>
                        <a:latin typeface="Times New Roman"/>
                        <a:ea typeface="Times New Roman"/>
                        <a:cs typeface="Times New Roman"/>
                        <a:sym typeface="Times New Roman"/>
                      </a:endParaRPr>
                    </a:p>
                  </a:txBody>
                  <a:tcPr marT="8900" marB="0" marR="67950" marL="67950">
                    <a:solidFill>
                      <a:srgbClr val="F2F2F2"/>
                    </a:solidFill>
                  </a:tcPr>
                </a:tc>
              </a:tr>
              <a:tr h="1440550">
                <a:tc>
                  <a:txBody>
                    <a:bodyPr/>
                    <a:lstStyle/>
                    <a:p>
                      <a:pPr indent="0" lvl="0" marL="1270" marR="0" rtl="0" algn="l">
                        <a:lnSpc>
                          <a:spcPct val="107000"/>
                        </a:lnSpc>
                        <a:spcBef>
                          <a:spcPts val="0"/>
                        </a:spcBef>
                        <a:spcAft>
                          <a:spcPts val="0"/>
                        </a:spcAft>
                        <a:buNone/>
                      </a:pPr>
                      <a:r>
                        <a:rPr lang="en-IN" sz="1200" u="none" cap="none" strike="noStrike">
                          <a:solidFill>
                            <a:schemeClr val="dk1"/>
                          </a:solidFill>
                        </a:rPr>
                        <a:t>23.</a:t>
                      </a:r>
                      <a:endParaRPr sz="1200" u="none" cap="none" strike="noStrike">
                        <a:solidFill>
                          <a:schemeClr val="dk1"/>
                        </a:solidFill>
                        <a:latin typeface="Times New Roman"/>
                        <a:ea typeface="Times New Roman"/>
                        <a:cs typeface="Times New Roman"/>
                        <a:sym typeface="Times New Roman"/>
                      </a:endParaRPr>
                    </a:p>
                  </a:txBody>
                  <a:tcPr marT="8900" marB="0" marR="67950" marL="67950">
                    <a:solidFill>
                      <a:srgbClr val="F2F2F2"/>
                    </a:solidFill>
                  </a:tcPr>
                </a:tc>
                <a:tc>
                  <a:txBody>
                    <a:bodyPr/>
                    <a:lstStyle/>
                    <a:p>
                      <a:pPr indent="0" lvl="0" marL="635" marR="0" rtl="0" algn="l">
                        <a:lnSpc>
                          <a:spcPct val="107000"/>
                        </a:lnSpc>
                        <a:spcBef>
                          <a:spcPts val="0"/>
                        </a:spcBef>
                        <a:spcAft>
                          <a:spcPts val="0"/>
                        </a:spcAft>
                        <a:buNone/>
                      </a:pPr>
                      <a:r>
                        <a:rPr lang="en-IN" sz="1200" u="none" cap="none" strike="noStrike">
                          <a:solidFill>
                            <a:schemeClr val="dk1"/>
                          </a:solidFill>
                        </a:rPr>
                        <a:t>Kim, M., Sohn, H.,</a:t>
                      </a:r>
                      <a:endParaRPr sz="2550" u="none" cap="none" strike="noStrike">
                        <a:solidFill>
                          <a:schemeClr val="dk1"/>
                        </a:solidFill>
                      </a:endParaRPr>
                    </a:p>
                    <a:p>
                      <a:pPr indent="0" lvl="0" marL="635" marR="0" rtl="0" algn="l">
                        <a:lnSpc>
                          <a:spcPct val="107000"/>
                        </a:lnSpc>
                        <a:spcBef>
                          <a:spcPts val="0"/>
                        </a:spcBef>
                        <a:spcAft>
                          <a:spcPts val="0"/>
                        </a:spcAft>
                        <a:buNone/>
                      </a:pPr>
                      <a:r>
                        <a:rPr lang="en-IN" sz="1200" u="none" cap="none" strike="noStrike">
                          <a:solidFill>
                            <a:schemeClr val="dk1"/>
                          </a:solidFill>
                        </a:rPr>
                        <a:t>Choi, S., &amp; Kim,</a:t>
                      </a:r>
                      <a:endParaRPr sz="2550" u="none" cap="none" strike="noStrike">
                        <a:solidFill>
                          <a:schemeClr val="dk1"/>
                        </a:solidFill>
                      </a:endParaRPr>
                    </a:p>
                    <a:p>
                      <a:pPr indent="0" lvl="0" marL="635" marR="0" rtl="0" algn="l">
                        <a:lnSpc>
                          <a:spcPct val="107000"/>
                        </a:lnSpc>
                        <a:spcBef>
                          <a:spcPts val="0"/>
                        </a:spcBef>
                        <a:spcAft>
                          <a:spcPts val="0"/>
                        </a:spcAft>
                        <a:buNone/>
                      </a:pPr>
                      <a:r>
                        <a:rPr lang="en-IN" sz="1200" u="none" cap="none" strike="noStrike">
                          <a:solidFill>
                            <a:schemeClr val="dk1"/>
                          </a:solidFill>
                        </a:rPr>
                        <a:t>S.</a:t>
                      </a:r>
                      <a:endParaRPr sz="1200" u="none" cap="none" strike="noStrike">
                        <a:solidFill>
                          <a:schemeClr val="dk1"/>
                        </a:solidFill>
                        <a:latin typeface="Times New Roman"/>
                        <a:ea typeface="Times New Roman"/>
                        <a:cs typeface="Times New Roman"/>
                        <a:sym typeface="Times New Roman"/>
                      </a:endParaRPr>
                    </a:p>
                  </a:txBody>
                  <a:tcPr marT="8900" marB="0" marR="67950" marL="67950">
                    <a:solidFill>
                      <a:srgbClr val="F2F2F2"/>
                    </a:solidFill>
                  </a:tcPr>
                </a:tc>
                <a:tc>
                  <a:txBody>
                    <a:bodyPr/>
                    <a:lstStyle/>
                    <a:p>
                      <a:pPr indent="0" lvl="0" marL="635" marR="0" rtl="0" algn="l">
                        <a:lnSpc>
                          <a:spcPct val="107000"/>
                        </a:lnSpc>
                        <a:spcBef>
                          <a:spcPts val="0"/>
                        </a:spcBef>
                        <a:spcAft>
                          <a:spcPts val="0"/>
                        </a:spcAft>
                        <a:buNone/>
                      </a:pPr>
                      <a:r>
                        <a:rPr b="1" lang="en-IN" sz="1200" u="none" cap="none" strike="noStrike">
                          <a:solidFill>
                            <a:schemeClr val="dk1"/>
                          </a:solidFill>
                        </a:rPr>
                        <a:t>Requirements for</a:t>
                      </a:r>
                      <a:endParaRPr b="1" sz="2550" u="none" cap="none" strike="noStrike">
                        <a:solidFill>
                          <a:schemeClr val="dk1"/>
                        </a:solidFill>
                      </a:endParaRPr>
                    </a:p>
                    <a:p>
                      <a:pPr indent="0" lvl="0" marL="635" marR="0" rtl="0" algn="l">
                        <a:lnSpc>
                          <a:spcPct val="107000"/>
                        </a:lnSpc>
                        <a:spcBef>
                          <a:spcPts val="0"/>
                        </a:spcBef>
                        <a:spcAft>
                          <a:spcPts val="0"/>
                        </a:spcAft>
                        <a:buNone/>
                      </a:pPr>
                      <a:r>
                        <a:rPr b="1" lang="en-IN" sz="1200" u="none" cap="none" strike="noStrike">
                          <a:solidFill>
                            <a:schemeClr val="dk1"/>
                          </a:solidFill>
                        </a:rPr>
                        <a:t>Trustworthy Artificial</a:t>
                      </a:r>
                      <a:endParaRPr b="1" sz="2550" u="none" cap="none" strike="noStrike">
                        <a:solidFill>
                          <a:schemeClr val="dk1"/>
                        </a:solidFill>
                      </a:endParaRPr>
                    </a:p>
                    <a:p>
                      <a:pPr indent="0" lvl="0" marL="635" marR="0" rtl="0" algn="l">
                        <a:lnSpc>
                          <a:spcPct val="107000"/>
                        </a:lnSpc>
                        <a:spcBef>
                          <a:spcPts val="0"/>
                        </a:spcBef>
                        <a:spcAft>
                          <a:spcPts val="0"/>
                        </a:spcAft>
                        <a:buNone/>
                      </a:pPr>
                      <a:r>
                        <a:rPr b="1" lang="en-IN" sz="1200" u="none" cap="none" strike="noStrike">
                          <a:solidFill>
                            <a:schemeClr val="dk1"/>
                          </a:solidFill>
                        </a:rPr>
                        <a:t>Intelligence and its Application in Healthcare.</a:t>
                      </a:r>
                      <a:endParaRPr b="1" sz="1200" u="none" cap="none" strike="noStrike">
                        <a:solidFill>
                          <a:schemeClr val="dk1"/>
                        </a:solidFill>
                        <a:latin typeface="Times New Roman"/>
                        <a:ea typeface="Times New Roman"/>
                        <a:cs typeface="Times New Roman"/>
                        <a:sym typeface="Times New Roman"/>
                      </a:endParaRPr>
                    </a:p>
                  </a:txBody>
                  <a:tcPr marT="8900" marB="0" marR="67950" marL="67950">
                    <a:solidFill>
                      <a:srgbClr val="F2F2F2"/>
                    </a:solidFill>
                  </a:tcPr>
                </a:tc>
                <a:tc>
                  <a:txBody>
                    <a:bodyPr/>
                    <a:lstStyle/>
                    <a:p>
                      <a:pPr indent="0" lvl="0" marL="1270" marR="0" rtl="0" algn="l">
                        <a:lnSpc>
                          <a:spcPct val="107000"/>
                        </a:lnSpc>
                        <a:spcBef>
                          <a:spcPts val="0"/>
                        </a:spcBef>
                        <a:spcAft>
                          <a:spcPts val="0"/>
                        </a:spcAft>
                        <a:buNone/>
                      </a:pPr>
                      <a:r>
                        <a:rPr i="1" lang="en-IN" sz="1200" u="none" cap="none" strike="noStrike">
                          <a:solidFill>
                            <a:schemeClr val="dk1"/>
                          </a:solidFill>
                        </a:rPr>
                        <a:t>. Healthcare</a:t>
                      </a:r>
                      <a:endParaRPr i="1" sz="2550" u="none" cap="none" strike="noStrike">
                        <a:solidFill>
                          <a:schemeClr val="dk1"/>
                        </a:solidFill>
                      </a:endParaRPr>
                    </a:p>
                    <a:p>
                      <a:pPr indent="0" lvl="0" marL="1270" marR="26035" rtl="0" algn="l">
                        <a:lnSpc>
                          <a:spcPct val="107000"/>
                        </a:lnSpc>
                        <a:spcBef>
                          <a:spcPts val="0"/>
                        </a:spcBef>
                        <a:spcAft>
                          <a:spcPts val="0"/>
                        </a:spcAft>
                        <a:buNone/>
                      </a:pPr>
                      <a:r>
                        <a:rPr i="1" lang="en-IN" sz="1200" u="none" cap="none" strike="noStrike">
                          <a:solidFill>
                            <a:schemeClr val="dk1"/>
                          </a:solidFill>
                        </a:rPr>
                        <a:t>Informatics Research, 29(4), 315.</a:t>
                      </a:r>
                      <a:endParaRPr i="1" sz="1200" u="none" cap="none" strike="noStrike">
                        <a:solidFill>
                          <a:schemeClr val="dk1"/>
                        </a:solidFill>
                        <a:latin typeface="Times New Roman"/>
                        <a:ea typeface="Times New Roman"/>
                        <a:cs typeface="Times New Roman"/>
                        <a:sym typeface="Times New Roman"/>
                      </a:endParaRPr>
                    </a:p>
                  </a:txBody>
                  <a:tcPr marT="8900" marB="0" marR="67950" marL="67950">
                    <a:solidFill>
                      <a:srgbClr val="F2F2F2"/>
                    </a:solidFill>
                  </a:tcPr>
                </a:tc>
                <a:tc>
                  <a:txBody>
                    <a:bodyPr/>
                    <a:lstStyle/>
                    <a:p>
                      <a:pPr indent="0" lvl="0" marL="1270" marR="0" rtl="0" algn="just">
                        <a:lnSpc>
                          <a:spcPct val="107000"/>
                        </a:lnSpc>
                        <a:spcBef>
                          <a:spcPts val="0"/>
                        </a:spcBef>
                        <a:spcAft>
                          <a:spcPts val="0"/>
                        </a:spcAft>
                        <a:buNone/>
                      </a:pPr>
                      <a:r>
                        <a:rPr lang="en-IN" sz="1200" u="none" cap="none" strike="noStrike">
                          <a:solidFill>
                            <a:schemeClr val="dk1"/>
                          </a:solidFill>
                        </a:rPr>
                        <a:t>Explores the requirements for trustworthy AI in healthcare, emphasizing safety, efficacy, and transparency.</a:t>
                      </a:r>
                      <a:endParaRPr sz="1200" u="none" cap="none" strike="noStrike">
                        <a:solidFill>
                          <a:schemeClr val="dk1"/>
                        </a:solidFill>
                        <a:latin typeface="Times New Roman"/>
                        <a:ea typeface="Times New Roman"/>
                        <a:cs typeface="Times New Roman"/>
                        <a:sym typeface="Times New Roman"/>
                      </a:endParaRPr>
                    </a:p>
                  </a:txBody>
                  <a:tcPr marT="8900" marB="0" marR="67950" marL="67950">
                    <a:solidFill>
                      <a:srgbClr val="F2F2F2"/>
                    </a:solidFill>
                  </a:tcPr>
                </a:tc>
                <a:tc>
                  <a:txBody>
                    <a:bodyPr/>
                    <a:lstStyle/>
                    <a:p>
                      <a:pPr indent="0" lvl="0" marL="0" marR="1270" rtl="0" algn="just">
                        <a:lnSpc>
                          <a:spcPct val="107000"/>
                        </a:lnSpc>
                        <a:spcBef>
                          <a:spcPts val="0"/>
                        </a:spcBef>
                        <a:spcAft>
                          <a:spcPts val="0"/>
                        </a:spcAft>
                        <a:buNone/>
                      </a:pPr>
                      <a:r>
                        <a:rPr lang="en-IN" sz="1200" u="none" cap="none" strike="noStrike">
                          <a:solidFill>
                            <a:schemeClr val="dk1"/>
                          </a:solidFill>
                        </a:rPr>
                        <a:t>Establishes essential criteria for developing reliable AI systems that can be trusted by clinicians and patients.</a:t>
                      </a:r>
                      <a:endParaRPr sz="1200" u="none" cap="none" strike="noStrike">
                        <a:solidFill>
                          <a:schemeClr val="dk1"/>
                        </a:solidFill>
                        <a:latin typeface="Times New Roman"/>
                        <a:ea typeface="Times New Roman"/>
                        <a:cs typeface="Times New Roman"/>
                        <a:sym typeface="Times New Roman"/>
                      </a:endParaRPr>
                    </a:p>
                  </a:txBody>
                  <a:tcPr marT="8900" marB="0" marR="67950" marL="67950">
                    <a:solidFill>
                      <a:srgbClr val="F2F2F2"/>
                    </a:solidFill>
                  </a:tcPr>
                </a:tc>
                <a:tc>
                  <a:txBody>
                    <a:bodyPr/>
                    <a:lstStyle/>
                    <a:p>
                      <a:pPr indent="0" lvl="0" marL="0" marR="635" rtl="0" algn="just">
                        <a:lnSpc>
                          <a:spcPct val="107000"/>
                        </a:lnSpc>
                        <a:spcBef>
                          <a:spcPts val="0"/>
                        </a:spcBef>
                        <a:spcAft>
                          <a:spcPts val="0"/>
                        </a:spcAft>
                        <a:buNone/>
                      </a:pPr>
                      <a:r>
                        <a:rPr lang="en-IN" sz="1200" u="none" cap="none" strike="noStrike">
                          <a:solidFill>
                            <a:schemeClr val="dk1"/>
                          </a:solidFill>
                        </a:rPr>
                        <a:t>While it addresses trust issues, it does not specifically explore the implications for rural healthcare settings.</a:t>
                      </a:r>
                      <a:endParaRPr sz="1200" u="none" cap="none" strike="noStrike">
                        <a:solidFill>
                          <a:schemeClr val="dk1"/>
                        </a:solidFill>
                        <a:latin typeface="Times New Roman"/>
                        <a:ea typeface="Times New Roman"/>
                        <a:cs typeface="Times New Roman"/>
                        <a:sym typeface="Times New Roman"/>
                      </a:endParaRPr>
                    </a:p>
                  </a:txBody>
                  <a:tcPr marT="8900" marB="0" marR="67950" marL="67950">
                    <a:solidFill>
                      <a:srgbClr val="F2F2F2"/>
                    </a:solidFill>
                  </a:tcPr>
                </a:tc>
              </a:tr>
              <a:tr h="1260150">
                <a:tc>
                  <a:txBody>
                    <a:bodyPr/>
                    <a:lstStyle/>
                    <a:p>
                      <a:pPr indent="0" lvl="0" marL="1270" marR="0" rtl="0" algn="l">
                        <a:lnSpc>
                          <a:spcPct val="107000"/>
                        </a:lnSpc>
                        <a:spcBef>
                          <a:spcPts val="0"/>
                        </a:spcBef>
                        <a:spcAft>
                          <a:spcPts val="0"/>
                        </a:spcAft>
                        <a:buNone/>
                      </a:pPr>
                      <a:r>
                        <a:rPr lang="en-IN" sz="1200" u="none" cap="none" strike="noStrike">
                          <a:solidFill>
                            <a:schemeClr val="dk1"/>
                          </a:solidFill>
                        </a:rPr>
                        <a:t>24.</a:t>
                      </a:r>
                      <a:endParaRPr sz="1200" u="none" cap="none" strike="noStrike">
                        <a:solidFill>
                          <a:schemeClr val="dk1"/>
                        </a:solidFill>
                        <a:latin typeface="Times New Roman"/>
                        <a:ea typeface="Times New Roman"/>
                        <a:cs typeface="Times New Roman"/>
                        <a:sym typeface="Times New Roman"/>
                      </a:endParaRPr>
                    </a:p>
                  </a:txBody>
                  <a:tcPr marT="8900" marB="0" marR="67950" marL="67950">
                    <a:solidFill>
                      <a:srgbClr val="F2F2F2"/>
                    </a:solidFill>
                  </a:tcPr>
                </a:tc>
                <a:tc>
                  <a:txBody>
                    <a:bodyPr/>
                    <a:lstStyle/>
                    <a:p>
                      <a:pPr indent="0" lvl="0" marL="635" marR="0" rtl="0" algn="l">
                        <a:lnSpc>
                          <a:spcPct val="107000"/>
                        </a:lnSpc>
                        <a:spcBef>
                          <a:spcPts val="0"/>
                        </a:spcBef>
                        <a:spcAft>
                          <a:spcPts val="0"/>
                        </a:spcAft>
                        <a:buNone/>
                      </a:pPr>
                      <a:r>
                        <a:rPr lang="en-IN" sz="1200" u="none" cap="none" strike="noStrike">
                          <a:solidFill>
                            <a:schemeClr val="dk1"/>
                          </a:solidFill>
                        </a:rPr>
                        <a:t>Secinaro, S.,</a:t>
                      </a:r>
                      <a:endParaRPr sz="2550" u="none" cap="none" strike="noStrike">
                        <a:solidFill>
                          <a:schemeClr val="dk1"/>
                        </a:solidFill>
                      </a:endParaRPr>
                    </a:p>
                    <a:p>
                      <a:pPr indent="0" lvl="0" marL="635" marR="0" rtl="0" algn="l">
                        <a:lnSpc>
                          <a:spcPct val="107000"/>
                        </a:lnSpc>
                        <a:spcBef>
                          <a:spcPts val="0"/>
                        </a:spcBef>
                        <a:spcAft>
                          <a:spcPts val="0"/>
                        </a:spcAft>
                        <a:buNone/>
                      </a:pPr>
                      <a:r>
                        <a:rPr lang="en-IN" sz="1200" u="none" cap="none" strike="noStrike">
                          <a:solidFill>
                            <a:schemeClr val="dk1"/>
                          </a:solidFill>
                        </a:rPr>
                        <a:t>Calandra, D.,</a:t>
                      </a:r>
                      <a:endParaRPr sz="2550" u="none" cap="none" strike="noStrike">
                        <a:solidFill>
                          <a:schemeClr val="dk1"/>
                        </a:solidFill>
                      </a:endParaRPr>
                    </a:p>
                    <a:p>
                      <a:pPr indent="0" lvl="0" marL="635" marR="0" rtl="0" algn="l">
                        <a:lnSpc>
                          <a:spcPct val="107000"/>
                        </a:lnSpc>
                        <a:spcBef>
                          <a:spcPts val="0"/>
                        </a:spcBef>
                        <a:spcAft>
                          <a:spcPts val="0"/>
                        </a:spcAft>
                        <a:buNone/>
                      </a:pPr>
                      <a:r>
                        <a:rPr lang="en-IN" sz="1200" u="none" cap="none" strike="noStrike">
                          <a:solidFill>
                            <a:schemeClr val="dk1"/>
                          </a:solidFill>
                        </a:rPr>
                        <a:t>Secinaro, A.,</a:t>
                      </a:r>
                      <a:endParaRPr sz="2550" u="none" cap="none" strike="noStrike">
                        <a:solidFill>
                          <a:schemeClr val="dk1"/>
                        </a:solidFill>
                      </a:endParaRPr>
                    </a:p>
                    <a:p>
                      <a:pPr indent="0" lvl="0" marL="635" marR="0" rtl="0" algn="l">
                        <a:lnSpc>
                          <a:spcPct val="107000"/>
                        </a:lnSpc>
                        <a:spcBef>
                          <a:spcPts val="0"/>
                        </a:spcBef>
                        <a:spcAft>
                          <a:spcPts val="0"/>
                        </a:spcAft>
                        <a:buNone/>
                      </a:pPr>
                      <a:r>
                        <a:rPr lang="en-IN" sz="1200" u="none" cap="none" strike="noStrike">
                          <a:solidFill>
                            <a:schemeClr val="dk1"/>
                          </a:solidFill>
                        </a:rPr>
                        <a:t>Muthurangu, V., &amp;</a:t>
                      </a:r>
                      <a:endParaRPr sz="2550" u="none" cap="none" strike="noStrike">
                        <a:solidFill>
                          <a:schemeClr val="dk1"/>
                        </a:solidFill>
                      </a:endParaRPr>
                    </a:p>
                    <a:p>
                      <a:pPr indent="0" lvl="0" marL="635" marR="0" rtl="0" algn="l">
                        <a:lnSpc>
                          <a:spcPct val="107000"/>
                        </a:lnSpc>
                        <a:spcBef>
                          <a:spcPts val="0"/>
                        </a:spcBef>
                        <a:spcAft>
                          <a:spcPts val="0"/>
                        </a:spcAft>
                        <a:buNone/>
                      </a:pPr>
                      <a:r>
                        <a:rPr lang="en-IN" sz="1200" u="none" cap="none" strike="noStrike">
                          <a:solidFill>
                            <a:schemeClr val="dk1"/>
                          </a:solidFill>
                        </a:rPr>
                        <a:t>Biancone, P</a:t>
                      </a:r>
                      <a:endParaRPr sz="1200" u="none" cap="none" strike="noStrike">
                        <a:solidFill>
                          <a:schemeClr val="dk1"/>
                        </a:solidFill>
                        <a:latin typeface="Times New Roman"/>
                        <a:ea typeface="Times New Roman"/>
                        <a:cs typeface="Times New Roman"/>
                        <a:sym typeface="Times New Roman"/>
                      </a:endParaRPr>
                    </a:p>
                  </a:txBody>
                  <a:tcPr marT="8900" marB="0" marR="67950" marL="67950">
                    <a:solidFill>
                      <a:srgbClr val="F2F2F2"/>
                    </a:solidFill>
                  </a:tcPr>
                </a:tc>
                <a:tc>
                  <a:txBody>
                    <a:bodyPr/>
                    <a:lstStyle/>
                    <a:p>
                      <a:pPr indent="0" lvl="0" marL="635" marR="200025" rtl="0" algn="l">
                        <a:lnSpc>
                          <a:spcPct val="107000"/>
                        </a:lnSpc>
                        <a:spcBef>
                          <a:spcPts val="0"/>
                        </a:spcBef>
                        <a:spcAft>
                          <a:spcPts val="0"/>
                        </a:spcAft>
                        <a:buNone/>
                      </a:pPr>
                      <a:r>
                        <a:rPr b="1" lang="en-IN" sz="1200" u="none" cap="none" strike="noStrike">
                          <a:solidFill>
                            <a:schemeClr val="dk1"/>
                          </a:solidFill>
                        </a:rPr>
                        <a:t>The role of artificial intelligence in healthcare: a structured literature review</a:t>
                      </a:r>
                      <a:endParaRPr b="1" sz="1200" u="none" cap="none" strike="noStrike">
                        <a:solidFill>
                          <a:schemeClr val="dk1"/>
                        </a:solidFill>
                        <a:latin typeface="Times New Roman"/>
                        <a:ea typeface="Times New Roman"/>
                        <a:cs typeface="Times New Roman"/>
                        <a:sym typeface="Times New Roman"/>
                      </a:endParaRPr>
                    </a:p>
                  </a:txBody>
                  <a:tcPr marT="8900" marB="0" marR="67950" marL="67950">
                    <a:solidFill>
                      <a:srgbClr val="F2F2F2"/>
                    </a:solidFill>
                  </a:tcPr>
                </a:tc>
                <a:tc>
                  <a:txBody>
                    <a:bodyPr/>
                    <a:lstStyle/>
                    <a:p>
                      <a:pPr indent="0" lvl="0" marL="1270" marR="0" rtl="0" algn="l">
                        <a:lnSpc>
                          <a:spcPct val="107000"/>
                        </a:lnSpc>
                        <a:spcBef>
                          <a:spcPts val="0"/>
                        </a:spcBef>
                        <a:spcAft>
                          <a:spcPts val="0"/>
                        </a:spcAft>
                        <a:buNone/>
                      </a:pPr>
                      <a:r>
                        <a:rPr i="1" lang="en-IN" sz="1200" u="none" cap="none" strike="noStrike">
                          <a:solidFill>
                            <a:schemeClr val="dk1"/>
                          </a:solidFill>
                        </a:rPr>
                        <a:t>BMC medical</a:t>
                      </a:r>
                      <a:endParaRPr i="1" sz="2550" u="none" cap="none" strike="noStrike">
                        <a:solidFill>
                          <a:schemeClr val="dk1"/>
                        </a:solidFill>
                      </a:endParaRPr>
                    </a:p>
                    <a:p>
                      <a:pPr indent="0" lvl="0" marL="1270" marR="0" rtl="0" algn="l">
                        <a:lnSpc>
                          <a:spcPct val="101000"/>
                        </a:lnSpc>
                        <a:spcBef>
                          <a:spcPts val="0"/>
                        </a:spcBef>
                        <a:spcAft>
                          <a:spcPts val="0"/>
                        </a:spcAft>
                        <a:buNone/>
                      </a:pPr>
                      <a:r>
                        <a:rPr i="1" lang="en-IN" sz="1200" u="none" cap="none" strike="noStrike">
                          <a:solidFill>
                            <a:schemeClr val="dk1"/>
                          </a:solidFill>
                        </a:rPr>
                        <a:t>informatics and decision making, 21,</a:t>
                      </a:r>
                      <a:endParaRPr i="1" sz="2550" u="none" cap="none" strike="noStrike">
                        <a:solidFill>
                          <a:schemeClr val="dk1"/>
                        </a:solidFill>
                      </a:endParaRPr>
                    </a:p>
                    <a:p>
                      <a:pPr indent="0" lvl="0" marL="1270" marR="0" rtl="0" algn="l">
                        <a:lnSpc>
                          <a:spcPct val="107000"/>
                        </a:lnSpc>
                        <a:spcBef>
                          <a:spcPts val="0"/>
                        </a:spcBef>
                        <a:spcAft>
                          <a:spcPts val="0"/>
                        </a:spcAft>
                        <a:buNone/>
                      </a:pPr>
                      <a:r>
                        <a:rPr i="1" lang="en-IN" sz="1200" u="none" cap="none" strike="noStrike">
                          <a:solidFill>
                            <a:schemeClr val="dk1"/>
                          </a:solidFill>
                        </a:rPr>
                        <a:t>1-23</a:t>
                      </a:r>
                      <a:endParaRPr i="1" sz="1200" u="none" cap="none" strike="noStrike">
                        <a:solidFill>
                          <a:schemeClr val="dk1"/>
                        </a:solidFill>
                        <a:latin typeface="Times New Roman"/>
                        <a:ea typeface="Times New Roman"/>
                        <a:cs typeface="Times New Roman"/>
                        <a:sym typeface="Times New Roman"/>
                      </a:endParaRPr>
                    </a:p>
                  </a:txBody>
                  <a:tcPr marT="8900" marB="0" marR="67950" marL="67950">
                    <a:solidFill>
                      <a:srgbClr val="F2F2F2"/>
                    </a:solidFill>
                  </a:tcPr>
                </a:tc>
                <a:tc>
                  <a:txBody>
                    <a:bodyPr/>
                    <a:lstStyle/>
                    <a:p>
                      <a:pPr indent="0" lvl="0" marL="1270" marR="1270" rtl="0" algn="just">
                        <a:lnSpc>
                          <a:spcPct val="107000"/>
                        </a:lnSpc>
                        <a:spcBef>
                          <a:spcPts val="0"/>
                        </a:spcBef>
                        <a:spcAft>
                          <a:spcPts val="0"/>
                        </a:spcAft>
                        <a:buNone/>
                      </a:pPr>
                      <a:r>
                        <a:rPr lang="en-IN" sz="1200" u="none" cap="none" strike="noStrike">
                          <a:solidFill>
                            <a:schemeClr val="dk1"/>
                          </a:solidFill>
                        </a:rPr>
                        <a:t>Reviews AI’s impact on healthcare decision-making processes, highlighting improvements in efficiency and diagnostic accuracy.</a:t>
                      </a:r>
                      <a:endParaRPr sz="1200" u="none" cap="none" strike="noStrike">
                        <a:solidFill>
                          <a:schemeClr val="dk1"/>
                        </a:solidFill>
                        <a:latin typeface="Times New Roman"/>
                        <a:ea typeface="Times New Roman"/>
                        <a:cs typeface="Times New Roman"/>
                        <a:sym typeface="Times New Roman"/>
                      </a:endParaRPr>
                    </a:p>
                  </a:txBody>
                  <a:tcPr marT="8900" marB="0" marR="67950" marL="67950">
                    <a:solidFill>
                      <a:srgbClr val="F2F2F2"/>
                    </a:solidFill>
                  </a:tcPr>
                </a:tc>
                <a:tc>
                  <a:txBody>
                    <a:bodyPr/>
                    <a:lstStyle/>
                    <a:p>
                      <a:pPr indent="0" lvl="0" marL="0" marR="0" rtl="0" algn="just">
                        <a:lnSpc>
                          <a:spcPct val="107000"/>
                        </a:lnSpc>
                        <a:spcBef>
                          <a:spcPts val="0"/>
                        </a:spcBef>
                        <a:spcAft>
                          <a:spcPts val="0"/>
                        </a:spcAft>
                        <a:buNone/>
                      </a:pPr>
                      <a:r>
                        <a:rPr lang="en-IN" sz="1200" u="none" cap="none" strike="noStrike">
                          <a:solidFill>
                            <a:schemeClr val="dk1"/>
                          </a:solidFill>
                        </a:rPr>
                        <a:t>Identifies successful AI applications that have positively influenced clinical decision-making.</a:t>
                      </a:r>
                      <a:endParaRPr sz="1200" u="none" cap="none" strike="noStrike">
                        <a:solidFill>
                          <a:schemeClr val="dk1"/>
                        </a:solidFill>
                        <a:latin typeface="Times New Roman"/>
                        <a:ea typeface="Times New Roman"/>
                        <a:cs typeface="Times New Roman"/>
                        <a:sym typeface="Times New Roman"/>
                      </a:endParaRPr>
                    </a:p>
                  </a:txBody>
                  <a:tcPr marT="8900" marB="0" marR="67950" marL="67950">
                    <a:solidFill>
                      <a:srgbClr val="F2F2F2"/>
                    </a:solidFill>
                  </a:tcPr>
                </a:tc>
                <a:tc>
                  <a:txBody>
                    <a:bodyPr/>
                    <a:lstStyle/>
                    <a:p>
                      <a:pPr indent="0" lvl="0" marL="0" marR="1270" rtl="0" algn="just">
                        <a:lnSpc>
                          <a:spcPct val="107000"/>
                        </a:lnSpc>
                        <a:spcBef>
                          <a:spcPts val="0"/>
                        </a:spcBef>
                        <a:spcAft>
                          <a:spcPts val="0"/>
                        </a:spcAft>
                        <a:buNone/>
                      </a:pPr>
                      <a:r>
                        <a:rPr lang="en-IN" sz="1200" u="none" cap="none" strike="noStrike">
                          <a:solidFill>
                            <a:schemeClr val="dk1"/>
                          </a:solidFill>
                        </a:rPr>
                        <a:t>Further research is needed on how these systems can be adapted for rural healthcare contexts, where access to technology may be limited.</a:t>
                      </a:r>
                      <a:endParaRPr sz="1200" u="none" cap="none" strike="noStrike">
                        <a:solidFill>
                          <a:schemeClr val="dk1"/>
                        </a:solidFill>
                        <a:latin typeface="Times New Roman"/>
                        <a:ea typeface="Times New Roman"/>
                        <a:cs typeface="Times New Roman"/>
                        <a:sym typeface="Times New Roman"/>
                      </a:endParaRPr>
                    </a:p>
                  </a:txBody>
                  <a:tcPr marT="8900" marB="0" marR="67950" marL="67950">
                    <a:solidFill>
                      <a:srgbClr val="F2F2F2"/>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2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7365D"/>
              </a:buClr>
              <a:buSzPts val="2800"/>
              <a:buFont typeface="Cambria"/>
              <a:buNone/>
            </a:pPr>
            <a:r>
              <a:rPr lang="en-IN">
                <a:latin typeface="Cambria"/>
                <a:ea typeface="Cambria"/>
                <a:cs typeface="Cambria"/>
                <a:sym typeface="Cambria"/>
              </a:rPr>
              <a:t>Existing method Drawback</a:t>
            </a:r>
            <a:endParaRPr>
              <a:latin typeface="Cambria"/>
              <a:ea typeface="Cambria"/>
              <a:cs typeface="Cambria"/>
              <a:sym typeface="Cambria"/>
            </a:endParaRPr>
          </a:p>
        </p:txBody>
      </p:sp>
      <p:sp>
        <p:nvSpPr>
          <p:cNvPr id="480" name="Google Shape;480;p21"/>
          <p:cNvSpPr txBox="1"/>
          <p:nvPr>
            <p:ph idx="1" type="body"/>
          </p:nvPr>
        </p:nvSpPr>
        <p:spPr>
          <a:xfrm>
            <a:off x="812800" y="952501"/>
            <a:ext cx="10668000" cy="4953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700"/>
              <a:buNone/>
            </a:pPr>
            <a:r>
              <a:rPr b="1" lang="en-IN" sz="1700">
                <a:latin typeface="Cambria"/>
                <a:ea typeface="Cambria"/>
                <a:cs typeface="Cambria"/>
                <a:sym typeface="Cambria"/>
              </a:rPr>
              <a:t>1. Limited Access to Healthcare Service</a:t>
            </a:r>
            <a:endParaRPr b="1" sz="1700">
              <a:latin typeface="Cambria"/>
              <a:ea typeface="Cambria"/>
              <a:cs typeface="Cambria"/>
              <a:sym typeface="Cambria"/>
            </a:endParaRPr>
          </a:p>
          <a:p>
            <a:pPr indent="0" lvl="0" marL="0" rtl="0" algn="just">
              <a:spcBef>
                <a:spcPts val="0"/>
              </a:spcBef>
              <a:spcAft>
                <a:spcPts val="0"/>
              </a:spcAft>
              <a:buClr>
                <a:schemeClr val="dk1"/>
              </a:buClr>
              <a:buSzPts val="1700"/>
              <a:buNone/>
            </a:pPr>
            <a:r>
              <a:rPr b="1" lang="en-IN" sz="1700">
                <a:latin typeface="Cambria"/>
                <a:ea typeface="Cambria"/>
                <a:cs typeface="Cambria"/>
                <a:sym typeface="Cambria"/>
              </a:rPr>
              <a:t>          - </a:t>
            </a:r>
            <a:r>
              <a:rPr lang="en-IN" sz="1700">
                <a:latin typeface="Cambria"/>
                <a:ea typeface="Cambria"/>
                <a:cs typeface="Cambria"/>
                <a:sym typeface="Cambria"/>
              </a:rPr>
              <a:t>Doctors, clinics, and other healthcare infrastructure are always in short supply in villages and smaller  </a:t>
            </a:r>
            <a:endParaRPr sz="1700">
              <a:latin typeface="Cambria"/>
              <a:ea typeface="Cambria"/>
              <a:cs typeface="Cambria"/>
              <a:sym typeface="Cambria"/>
            </a:endParaRPr>
          </a:p>
          <a:p>
            <a:pPr indent="0" lvl="0" marL="0" rtl="0" algn="just">
              <a:spcBef>
                <a:spcPts val="0"/>
              </a:spcBef>
              <a:spcAft>
                <a:spcPts val="0"/>
              </a:spcAft>
              <a:buClr>
                <a:schemeClr val="dk1"/>
              </a:buClr>
              <a:buSzPts val="1700"/>
              <a:buNone/>
            </a:pPr>
            <a:r>
              <a:rPr lang="en-IN" sz="1700">
                <a:latin typeface="Cambria"/>
                <a:ea typeface="Cambria"/>
                <a:cs typeface="Cambria"/>
                <a:sym typeface="Cambria"/>
              </a:rPr>
              <a:t>             towns. Diseases will go untreated as a result of the delay in diagnosis.</a:t>
            </a:r>
            <a:endParaRPr sz="1700">
              <a:latin typeface="Cambria"/>
              <a:ea typeface="Cambria"/>
              <a:cs typeface="Cambria"/>
              <a:sym typeface="Cambria"/>
            </a:endParaRPr>
          </a:p>
          <a:p>
            <a:pPr indent="0" lvl="0" marL="0" rtl="0" algn="just">
              <a:spcBef>
                <a:spcPts val="340"/>
              </a:spcBef>
              <a:spcAft>
                <a:spcPts val="0"/>
              </a:spcAft>
              <a:buClr>
                <a:schemeClr val="dk1"/>
              </a:buClr>
              <a:buSzPts val="1700"/>
              <a:buNone/>
            </a:pPr>
            <a:r>
              <a:t/>
            </a:r>
            <a:endParaRPr sz="1700">
              <a:latin typeface="Cambria"/>
              <a:ea typeface="Cambria"/>
              <a:cs typeface="Cambria"/>
              <a:sym typeface="Cambria"/>
            </a:endParaRPr>
          </a:p>
          <a:p>
            <a:pPr indent="0" lvl="0" marL="0" rtl="0" algn="just">
              <a:spcBef>
                <a:spcPts val="340"/>
              </a:spcBef>
              <a:spcAft>
                <a:spcPts val="0"/>
              </a:spcAft>
              <a:buClr>
                <a:schemeClr val="dk1"/>
              </a:buClr>
              <a:buSzPts val="1700"/>
              <a:buNone/>
            </a:pPr>
            <a:r>
              <a:rPr b="1" lang="en-IN" sz="1700">
                <a:latin typeface="Cambria"/>
                <a:ea typeface="Cambria"/>
                <a:cs typeface="Cambria"/>
                <a:sym typeface="Cambria"/>
              </a:rPr>
              <a:t>2. High Costs of Healthcare</a:t>
            </a:r>
            <a:endParaRPr b="1" sz="1700">
              <a:latin typeface="Cambria"/>
              <a:ea typeface="Cambria"/>
              <a:cs typeface="Cambria"/>
              <a:sym typeface="Cambria"/>
            </a:endParaRPr>
          </a:p>
          <a:p>
            <a:pPr indent="0" lvl="0" marL="0" rtl="0" algn="just">
              <a:spcBef>
                <a:spcPts val="0"/>
              </a:spcBef>
              <a:spcAft>
                <a:spcPts val="0"/>
              </a:spcAft>
              <a:buClr>
                <a:schemeClr val="dk1"/>
              </a:buClr>
              <a:buSzPts val="1700"/>
              <a:buNone/>
            </a:pPr>
            <a:r>
              <a:rPr lang="en-IN" sz="1700">
                <a:latin typeface="Cambria"/>
                <a:ea typeface="Cambria"/>
                <a:cs typeface="Cambria"/>
                <a:sym typeface="Cambria"/>
              </a:rPr>
              <a:t>          - For the villagers, even minor medical visits would be costly, in addition to the cost of transportation. Many </a:t>
            </a:r>
            <a:endParaRPr sz="1700">
              <a:latin typeface="Cambria"/>
              <a:ea typeface="Cambria"/>
              <a:cs typeface="Cambria"/>
              <a:sym typeface="Cambria"/>
            </a:endParaRPr>
          </a:p>
          <a:p>
            <a:pPr indent="0" lvl="0" marL="0" rtl="0" algn="just">
              <a:spcBef>
                <a:spcPts val="0"/>
              </a:spcBef>
              <a:spcAft>
                <a:spcPts val="0"/>
              </a:spcAft>
              <a:buClr>
                <a:schemeClr val="dk1"/>
              </a:buClr>
              <a:buSzPts val="1700"/>
              <a:buNone/>
            </a:pPr>
            <a:r>
              <a:rPr lang="en-IN" sz="1700">
                <a:latin typeface="Cambria"/>
                <a:ea typeface="Cambria"/>
                <a:cs typeface="Cambria"/>
                <a:sym typeface="Cambria"/>
              </a:rPr>
              <a:t>             residents of small  towns and rural areas struggle to pay for medical care. </a:t>
            </a:r>
            <a:endParaRPr sz="1700">
              <a:latin typeface="Cambria"/>
              <a:ea typeface="Cambria"/>
              <a:cs typeface="Cambria"/>
              <a:sym typeface="Cambria"/>
            </a:endParaRPr>
          </a:p>
          <a:p>
            <a:pPr indent="457200" lvl="0" marL="0" rtl="0" algn="just">
              <a:spcBef>
                <a:spcPts val="340"/>
              </a:spcBef>
              <a:spcAft>
                <a:spcPts val="0"/>
              </a:spcAft>
              <a:buClr>
                <a:schemeClr val="dk1"/>
              </a:buClr>
              <a:buSzPts val="1700"/>
              <a:buNone/>
            </a:pPr>
            <a:r>
              <a:t/>
            </a:r>
            <a:endParaRPr sz="1700">
              <a:latin typeface="Cambria"/>
              <a:ea typeface="Cambria"/>
              <a:cs typeface="Cambria"/>
              <a:sym typeface="Cambria"/>
            </a:endParaRPr>
          </a:p>
          <a:p>
            <a:pPr indent="0" lvl="0" marL="0" rtl="0" algn="just">
              <a:spcBef>
                <a:spcPts val="340"/>
              </a:spcBef>
              <a:spcAft>
                <a:spcPts val="0"/>
              </a:spcAft>
              <a:buClr>
                <a:schemeClr val="dk1"/>
              </a:buClr>
              <a:buSzPts val="1700"/>
              <a:buNone/>
            </a:pPr>
            <a:r>
              <a:rPr b="1" lang="en-IN" sz="1700">
                <a:latin typeface="Cambria"/>
                <a:ea typeface="Cambria"/>
                <a:cs typeface="Cambria"/>
                <a:sym typeface="Cambria"/>
              </a:rPr>
              <a:t>3. Lack of Timely Intervention</a:t>
            </a:r>
            <a:endParaRPr b="1" sz="1700">
              <a:latin typeface="Cambria"/>
              <a:ea typeface="Cambria"/>
              <a:cs typeface="Cambria"/>
              <a:sym typeface="Cambria"/>
            </a:endParaRPr>
          </a:p>
          <a:p>
            <a:pPr indent="0" lvl="0" marL="0" rtl="0" algn="just">
              <a:spcBef>
                <a:spcPts val="0"/>
              </a:spcBef>
              <a:spcAft>
                <a:spcPts val="0"/>
              </a:spcAft>
              <a:buClr>
                <a:schemeClr val="dk1"/>
              </a:buClr>
              <a:buSzPts val="1700"/>
              <a:buNone/>
            </a:pPr>
            <a:r>
              <a:rPr b="1" lang="en-IN" sz="1700">
                <a:latin typeface="Cambria"/>
                <a:ea typeface="Cambria"/>
                <a:cs typeface="Cambria"/>
                <a:sym typeface="Cambria"/>
              </a:rPr>
              <a:t>           </a:t>
            </a:r>
            <a:r>
              <a:rPr lang="en-IN" sz="1700">
                <a:latin typeface="Cambria"/>
                <a:ea typeface="Cambria"/>
                <a:cs typeface="Cambria"/>
                <a:sym typeface="Cambria"/>
              </a:rPr>
              <a:t>- Due to long travel times and a shortage of doctors, current healthcare systems frequently experience delays  </a:t>
            </a:r>
            <a:endParaRPr sz="1700">
              <a:latin typeface="Cambria"/>
              <a:ea typeface="Cambria"/>
              <a:cs typeface="Cambria"/>
              <a:sym typeface="Cambria"/>
            </a:endParaRPr>
          </a:p>
          <a:p>
            <a:pPr indent="0" lvl="0" marL="0" rtl="0" algn="just">
              <a:spcBef>
                <a:spcPts val="0"/>
              </a:spcBef>
              <a:spcAft>
                <a:spcPts val="0"/>
              </a:spcAft>
              <a:buClr>
                <a:schemeClr val="dk1"/>
              </a:buClr>
              <a:buSzPts val="1700"/>
              <a:buNone/>
            </a:pPr>
            <a:r>
              <a:rPr lang="en-IN" sz="1700">
                <a:latin typeface="Cambria"/>
                <a:ea typeface="Cambria"/>
                <a:cs typeface="Cambria"/>
                <a:sym typeface="Cambria"/>
              </a:rPr>
              <a:t>              in diagnosis, which exacerbates acute illnesses that could have been easily treated in the early stages. </a:t>
            </a:r>
            <a:endParaRPr sz="1700">
              <a:latin typeface="Cambria"/>
              <a:ea typeface="Cambria"/>
              <a:cs typeface="Cambria"/>
              <a:sym typeface="Cambria"/>
            </a:endParaRPr>
          </a:p>
          <a:p>
            <a:pPr indent="457200" lvl="0" marL="0" rtl="0" algn="just">
              <a:spcBef>
                <a:spcPts val="340"/>
              </a:spcBef>
              <a:spcAft>
                <a:spcPts val="0"/>
              </a:spcAft>
              <a:buClr>
                <a:schemeClr val="dk1"/>
              </a:buClr>
              <a:buSzPts val="1700"/>
              <a:buNone/>
            </a:pPr>
            <a:r>
              <a:t/>
            </a:r>
            <a:endParaRPr sz="1700">
              <a:latin typeface="Cambria"/>
              <a:ea typeface="Cambria"/>
              <a:cs typeface="Cambria"/>
              <a:sym typeface="Cambria"/>
            </a:endParaRPr>
          </a:p>
          <a:p>
            <a:pPr indent="0" lvl="0" marL="0" rtl="0" algn="just">
              <a:spcBef>
                <a:spcPts val="340"/>
              </a:spcBef>
              <a:spcAft>
                <a:spcPts val="0"/>
              </a:spcAft>
              <a:buClr>
                <a:schemeClr val="dk1"/>
              </a:buClr>
              <a:buSzPts val="1700"/>
              <a:buNone/>
            </a:pPr>
            <a:r>
              <a:rPr b="1" lang="en-IN" sz="1700">
                <a:latin typeface="Cambria"/>
                <a:ea typeface="Cambria"/>
                <a:cs typeface="Cambria"/>
                <a:sym typeface="Cambria"/>
              </a:rPr>
              <a:t>4. Telemedicine limitations</a:t>
            </a:r>
            <a:endParaRPr b="1" sz="1700">
              <a:latin typeface="Cambria"/>
              <a:ea typeface="Cambria"/>
              <a:cs typeface="Cambria"/>
              <a:sym typeface="Cambria"/>
            </a:endParaRPr>
          </a:p>
          <a:p>
            <a:pPr indent="0" lvl="0" marL="0" rtl="0" algn="just">
              <a:spcBef>
                <a:spcPts val="0"/>
              </a:spcBef>
              <a:spcAft>
                <a:spcPts val="0"/>
              </a:spcAft>
              <a:buClr>
                <a:schemeClr val="dk1"/>
              </a:buClr>
              <a:buSzPts val="1700"/>
              <a:buNone/>
            </a:pPr>
            <a:r>
              <a:rPr b="1" lang="en-IN" sz="1700">
                <a:latin typeface="Cambria"/>
                <a:ea typeface="Cambria"/>
                <a:cs typeface="Cambria"/>
                <a:sym typeface="Cambria"/>
              </a:rPr>
              <a:t>           -</a:t>
            </a:r>
            <a:r>
              <a:rPr lang="en-IN" sz="1700">
                <a:latin typeface="Cambria"/>
                <a:ea typeface="Cambria"/>
                <a:cs typeface="Cambria"/>
                <a:sym typeface="Cambria"/>
              </a:rPr>
              <a:t> Although this is a good substitute for going to the doctor, many still find the consultation to be expensive. </a:t>
            </a:r>
            <a:endParaRPr sz="1700">
              <a:latin typeface="Cambria"/>
              <a:ea typeface="Cambria"/>
              <a:cs typeface="Cambria"/>
              <a:sym typeface="Cambria"/>
            </a:endParaRPr>
          </a:p>
          <a:p>
            <a:pPr indent="0" lvl="0" marL="0" rtl="0" algn="just">
              <a:spcBef>
                <a:spcPts val="0"/>
              </a:spcBef>
              <a:spcAft>
                <a:spcPts val="0"/>
              </a:spcAft>
              <a:buClr>
                <a:schemeClr val="dk1"/>
              </a:buClr>
              <a:buSzPts val="1700"/>
              <a:buNone/>
            </a:pPr>
            <a:r>
              <a:rPr lang="en-IN" sz="1700">
                <a:latin typeface="Cambria"/>
                <a:ea typeface="Cambria"/>
                <a:cs typeface="Cambria"/>
                <a:sym typeface="Cambria"/>
              </a:rPr>
              <a:t>              This approach has numerous drawbacks, including the requirement for at least a minimal level of basic </a:t>
            </a:r>
            <a:endParaRPr sz="1700">
              <a:latin typeface="Cambria"/>
              <a:ea typeface="Cambria"/>
              <a:cs typeface="Cambria"/>
              <a:sym typeface="Cambria"/>
            </a:endParaRPr>
          </a:p>
          <a:p>
            <a:pPr indent="0" lvl="0" marL="0" rtl="0" algn="just">
              <a:spcBef>
                <a:spcPts val="0"/>
              </a:spcBef>
              <a:spcAft>
                <a:spcPts val="0"/>
              </a:spcAft>
              <a:buClr>
                <a:schemeClr val="dk1"/>
              </a:buClr>
              <a:buSzPts val="1700"/>
              <a:buNone/>
            </a:pPr>
            <a:r>
              <a:rPr lang="en-IN" sz="1700">
                <a:latin typeface="Cambria"/>
                <a:ea typeface="Cambria"/>
                <a:cs typeface="Cambria"/>
                <a:sym typeface="Cambria"/>
              </a:rPr>
              <a:t>              digital literacy and a poor internet connection and technical infrastructure. </a:t>
            </a:r>
            <a:endParaRPr sz="1700">
              <a:latin typeface="Cambria"/>
              <a:ea typeface="Cambria"/>
              <a:cs typeface="Cambria"/>
              <a:sym typeface="Cambria"/>
            </a:endParaRPr>
          </a:p>
          <a:p>
            <a:pPr indent="-279400" lvl="0" marL="342900" rtl="0" algn="l">
              <a:spcBef>
                <a:spcPts val="200"/>
              </a:spcBef>
              <a:spcAft>
                <a:spcPts val="0"/>
              </a:spcAft>
              <a:buClr>
                <a:schemeClr val="dk1"/>
              </a:buClr>
              <a:buSzPts val="1000"/>
              <a:buNone/>
            </a:pPr>
            <a:r>
              <a:t/>
            </a:r>
            <a:endParaRPr sz="1000">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