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6"/>
  </p:notesMasterIdLst>
  <p:handoutMasterIdLst>
    <p:handoutMasterId r:id="rId37"/>
  </p:handoutMasterIdLst>
  <p:sldIdLst>
    <p:sldId id="256" r:id="rId5"/>
    <p:sldId id="264" r:id="rId6"/>
    <p:sldId id="257" r:id="rId7"/>
    <p:sldId id="262" r:id="rId8"/>
    <p:sldId id="272" r:id="rId9"/>
    <p:sldId id="295" r:id="rId10"/>
    <p:sldId id="296" r:id="rId11"/>
    <p:sldId id="297" r:id="rId12"/>
    <p:sldId id="299" r:id="rId13"/>
    <p:sldId id="317" r:id="rId14"/>
    <p:sldId id="273" r:id="rId15"/>
    <p:sldId id="275" r:id="rId16"/>
    <p:sldId id="301" r:id="rId17"/>
    <p:sldId id="302" r:id="rId18"/>
    <p:sldId id="303" r:id="rId19"/>
    <p:sldId id="304" r:id="rId20"/>
    <p:sldId id="312" r:id="rId21"/>
    <p:sldId id="305" r:id="rId22"/>
    <p:sldId id="288" r:id="rId23"/>
    <p:sldId id="283" r:id="rId24"/>
    <p:sldId id="289" r:id="rId25"/>
    <p:sldId id="320" r:id="rId26"/>
    <p:sldId id="290" r:id="rId27"/>
    <p:sldId id="309" r:id="rId28"/>
    <p:sldId id="310" r:id="rId29"/>
    <p:sldId id="308" r:id="rId30"/>
    <p:sldId id="311" r:id="rId31"/>
    <p:sldId id="318" r:id="rId32"/>
    <p:sldId id="319" r:id="rId33"/>
    <p:sldId id="287" r:id="rId34"/>
    <p:sldId id="27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BDD952-2A18-717B-92DF-5FE8E4804A35}" v="1654" dt="2024-05-10T04:41:35.355"/>
    <p1510:client id="{D8B2D533-57CA-7A69-14A4-7E26AA28B08C}" v="372" dt="2024-05-09T20:29:32.256"/>
    <p1510:client id="{DE5A91ED-DB97-4CC9-922F-5FD5D15A6AC5}" v="41" dt="2024-05-10T04:31:25.582"/>
    <p1510:client id="{FB63D9EB-64C1-4395-B61E-B4C48097F47E}" v="2" dt="2024-05-10T04:38:50.9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294" autoAdjust="0"/>
  </p:normalViewPr>
  <p:slideViewPr>
    <p:cSldViewPr snapToGrid="0">
      <p:cViewPr varScale="1">
        <p:scale>
          <a:sx n="77" d="100"/>
          <a:sy n="77" d="100"/>
        </p:scale>
        <p:origin x="784"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2400" kern="1200" spc="150" baseline="0">
              <a:solidFill>
                <a:schemeClr val="tx1"/>
              </a:solidFill>
              <a:latin typeface="+mj-lt"/>
              <a:ea typeface="+mj-ea"/>
              <a:cs typeface="+mj-cs"/>
            </a:rPr>
            <a:t>Input</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2000" spc="50" baseline="0">
              <a:latin typeface="+mn-lt"/>
            </a:rPr>
            <a:t>The user inputs the code to be analyzed</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2400" kern="1200" spc="150" baseline="0">
              <a:solidFill>
                <a:prstClr val="black"/>
              </a:solidFill>
              <a:latin typeface="Tenorite"/>
              <a:ea typeface="+mn-ea"/>
              <a:cs typeface="+mn-cs"/>
            </a:rPr>
            <a:t>Processing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2000" spc="50" baseline="0">
              <a:latin typeface="+mn-lt"/>
            </a:rPr>
            <a:t>The code will be processed to generate Word Vectors and sent to the server</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2400" kern="1200" spc="150" baseline="0">
              <a:solidFill>
                <a:prstClr val="black"/>
              </a:solidFill>
              <a:latin typeface="Tenorite"/>
              <a:ea typeface="+mn-ea"/>
              <a:cs typeface="+mn-cs"/>
            </a:rPr>
            <a:t>Analysis</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2000" kern="1200" spc="50" baseline="0">
              <a:solidFill>
                <a:prstClr val="black">
                  <a:hueOff val="0"/>
                  <a:satOff val="0"/>
                  <a:lumOff val="0"/>
                  <a:alphaOff val="0"/>
                </a:prstClr>
              </a:solidFill>
              <a:latin typeface="Tenorite"/>
              <a:ea typeface="+mn-ea"/>
              <a:cs typeface="+mn-cs"/>
            </a:rPr>
            <a:t>The code is analyzed by a pre-trained Neural Network</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2000" kern="1200" spc="50" baseline="0">
              <a:solidFill>
                <a:prstClr val="black">
                  <a:hueOff val="0"/>
                  <a:satOff val="0"/>
                  <a:lumOff val="0"/>
                  <a:alphaOff val="0"/>
                </a:prstClr>
              </a:solidFill>
              <a:latin typeface="Tenorite"/>
              <a:ea typeface="+mn-ea"/>
              <a:cs typeface="+mn-cs"/>
            </a:rPr>
            <a:t>The user is let known if the code submitted was AI written or not</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4F85505A-81B6-4FDA-A144-900B71DAD946}">
      <dgm:prSet phldr="0" custT="1"/>
      <dgm:spPr/>
      <dgm:t>
        <a:bodyPr/>
        <a:lstStyle/>
        <a:p>
          <a:pPr marL="0"/>
          <a:r>
            <a:rPr lang="en-US" sz="2400" kern="1200" spc="150" baseline="0">
              <a:solidFill>
                <a:prstClr val="black"/>
              </a:solidFill>
              <a:latin typeface="Tenorite"/>
              <a:ea typeface="+mn-ea"/>
              <a:cs typeface="+mn-cs"/>
            </a:rPr>
            <a:t>Result Generation</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4" custLinFactNeighborX="-292">
        <dgm:presLayoutVars>
          <dgm:chMax val="0"/>
          <dgm:chPref val="0"/>
        </dgm:presLayoutVars>
      </dgm:prSet>
      <dgm:spPr/>
    </dgm:pt>
    <dgm:pt modelId="{22359DD7-1BFB-4900-BAE6-6084F2F57988}" type="pres">
      <dgm:prSet presAssocID="{73D947E0-108F-4D20-A71E-3CF329F97212}" presName="desTx" presStyleLbl="alignAccFollowNode1" presStyleIdx="0" presStyleCnt="4">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4">
        <dgm:presLayoutVars>
          <dgm:chMax val="0"/>
          <dgm:chPref val="0"/>
        </dgm:presLayoutVars>
      </dgm:prSet>
      <dgm:spPr/>
    </dgm:pt>
    <dgm:pt modelId="{4FEB85EB-D046-4CDB-8A62-BBCE260C4490}" type="pres">
      <dgm:prSet presAssocID="{B1AFA1AF-0FF8-45B3-A6D0-0E255A2F637D}" presName="desTx" presStyleLbl="alignAccFollowNode1" presStyleIdx="1" presStyleCnt="4">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4">
        <dgm:presLayoutVars>
          <dgm:chMax val="0"/>
          <dgm:chPref val="0"/>
        </dgm:presLayoutVars>
      </dgm:prSet>
      <dgm:spPr/>
    </dgm:pt>
    <dgm:pt modelId="{6B5FE59C-B471-448A-AA7A-B526DCC4D4CA}" type="pres">
      <dgm:prSet presAssocID="{E9682B4F-0217-4B50-923E-C104AA24290F}" presName="desTx" presStyleLbl="alignAccFollowNode1" presStyleIdx="2" presStyleCnt="4">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4">
        <dgm:presLayoutVars>
          <dgm:chMax val="0"/>
          <dgm:chPref val="0"/>
        </dgm:presLayoutVars>
      </dgm:prSet>
      <dgm:spPr/>
    </dgm:pt>
    <dgm:pt modelId="{C42A8BDE-B838-475D-AFDE-17B60D744AB6}" type="pres">
      <dgm:prSet presAssocID="{4F85505A-81B6-4FDA-A144-900B71DAD946}" presName="desTx" presStyleLbl="alignAccFollowNode1" presStyleIdx="3" presStyleCnt="4">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5143" y="470794"/>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2400" kern="1200" spc="150" baseline="0">
              <a:solidFill>
                <a:schemeClr val="tx1"/>
              </a:solidFill>
              <a:latin typeface="+mj-lt"/>
              <a:ea typeface="+mj-ea"/>
              <a:cs typeface="+mj-cs"/>
            </a:rPr>
            <a:t>Input</a:t>
          </a:r>
        </a:p>
      </dsp:txBody>
      <dsp:txXfrm>
        <a:off x="5143" y="470794"/>
        <a:ext cx="2541775" cy="762532"/>
      </dsp:txXfrm>
    </dsp:sp>
    <dsp:sp modelId="{22359DD7-1BFB-4900-BAE6-6084F2F57988}">
      <dsp:nvSpPr>
        <dsp:cNvPr id="0" name=""/>
        <dsp:cNvSpPr/>
      </dsp:nvSpPr>
      <dsp:spPr>
        <a:xfrm>
          <a:off x="12565" y="1233327"/>
          <a:ext cx="2541775" cy="2040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889000">
            <a:lnSpc>
              <a:spcPct val="100000"/>
            </a:lnSpc>
            <a:spcBef>
              <a:spcPct val="0"/>
            </a:spcBef>
            <a:spcAft>
              <a:spcPct val="35000"/>
            </a:spcAft>
            <a:buNone/>
          </a:pPr>
          <a:r>
            <a:rPr lang="en-US" sz="2000" kern="1200" spc="50" baseline="0">
              <a:latin typeface="+mn-lt"/>
            </a:rPr>
            <a:t>The user inputs the code to be analyzed</a:t>
          </a:r>
        </a:p>
      </dsp:txBody>
      <dsp:txXfrm>
        <a:off x="12565" y="1233327"/>
        <a:ext cx="2541775" cy="2040791"/>
      </dsp:txXfrm>
    </dsp:sp>
    <dsp:sp modelId="{C4F84DEA-2002-4D32-8E80-70EEE05E345A}">
      <dsp:nvSpPr>
        <dsp:cNvPr id="0" name=""/>
        <dsp:cNvSpPr/>
      </dsp:nvSpPr>
      <dsp:spPr>
        <a:xfrm>
          <a:off x="2662130" y="470794"/>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1066800">
            <a:lnSpc>
              <a:spcPct val="90000"/>
            </a:lnSpc>
            <a:spcBef>
              <a:spcPct val="0"/>
            </a:spcBef>
            <a:spcAft>
              <a:spcPct val="35000"/>
            </a:spcAft>
            <a:buNone/>
          </a:pPr>
          <a:r>
            <a:rPr lang="en-US" sz="2400" kern="1200" spc="150" baseline="0">
              <a:solidFill>
                <a:prstClr val="black"/>
              </a:solidFill>
              <a:latin typeface="Tenorite"/>
              <a:ea typeface="+mn-ea"/>
              <a:cs typeface="+mn-cs"/>
            </a:rPr>
            <a:t>Processing</a:t>
          </a:r>
        </a:p>
      </dsp:txBody>
      <dsp:txXfrm>
        <a:off x="2662130" y="470794"/>
        <a:ext cx="2541775" cy="762532"/>
      </dsp:txXfrm>
    </dsp:sp>
    <dsp:sp modelId="{4FEB85EB-D046-4CDB-8A62-BBCE260C4490}">
      <dsp:nvSpPr>
        <dsp:cNvPr id="0" name=""/>
        <dsp:cNvSpPr/>
      </dsp:nvSpPr>
      <dsp:spPr>
        <a:xfrm>
          <a:off x="2662130" y="1233327"/>
          <a:ext cx="2541775" cy="2040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889000">
            <a:lnSpc>
              <a:spcPct val="100000"/>
            </a:lnSpc>
            <a:spcBef>
              <a:spcPct val="0"/>
            </a:spcBef>
            <a:spcAft>
              <a:spcPct val="35000"/>
            </a:spcAft>
            <a:buNone/>
          </a:pPr>
          <a:r>
            <a:rPr lang="en-US" sz="2000" kern="1200" spc="50" baseline="0">
              <a:latin typeface="+mn-lt"/>
            </a:rPr>
            <a:t>The code will be processed to generate Word Vectors and sent to the server</a:t>
          </a:r>
        </a:p>
      </dsp:txBody>
      <dsp:txXfrm>
        <a:off x="2662130" y="1233327"/>
        <a:ext cx="2541775" cy="2040791"/>
      </dsp:txXfrm>
    </dsp:sp>
    <dsp:sp modelId="{49B7F8FA-D256-41EF-9327-52A3551D9A60}">
      <dsp:nvSpPr>
        <dsp:cNvPr id="0" name=""/>
        <dsp:cNvSpPr/>
      </dsp:nvSpPr>
      <dsp:spPr>
        <a:xfrm>
          <a:off x="5311694" y="470794"/>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889000">
            <a:lnSpc>
              <a:spcPct val="90000"/>
            </a:lnSpc>
            <a:spcBef>
              <a:spcPct val="0"/>
            </a:spcBef>
            <a:spcAft>
              <a:spcPct val="35000"/>
            </a:spcAft>
            <a:buNone/>
          </a:pPr>
          <a:r>
            <a:rPr lang="en-US" sz="2400" kern="1200" spc="150" baseline="0">
              <a:solidFill>
                <a:prstClr val="black"/>
              </a:solidFill>
              <a:latin typeface="Tenorite"/>
              <a:ea typeface="+mn-ea"/>
              <a:cs typeface="+mn-cs"/>
            </a:rPr>
            <a:t>Analysis</a:t>
          </a:r>
        </a:p>
      </dsp:txBody>
      <dsp:txXfrm>
        <a:off x="5311694" y="470794"/>
        <a:ext cx="2541775" cy="762532"/>
      </dsp:txXfrm>
    </dsp:sp>
    <dsp:sp modelId="{6B5FE59C-B471-448A-AA7A-B526DCC4D4CA}">
      <dsp:nvSpPr>
        <dsp:cNvPr id="0" name=""/>
        <dsp:cNvSpPr/>
      </dsp:nvSpPr>
      <dsp:spPr>
        <a:xfrm>
          <a:off x="5311694" y="1233327"/>
          <a:ext cx="2541775" cy="2040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666750">
            <a:lnSpc>
              <a:spcPct val="100000"/>
            </a:lnSpc>
            <a:spcBef>
              <a:spcPct val="0"/>
            </a:spcBef>
            <a:spcAft>
              <a:spcPct val="35000"/>
            </a:spcAft>
            <a:buNone/>
          </a:pPr>
          <a:r>
            <a:rPr lang="en-US" sz="2000" kern="1200" spc="50" baseline="0">
              <a:solidFill>
                <a:prstClr val="black">
                  <a:hueOff val="0"/>
                  <a:satOff val="0"/>
                  <a:lumOff val="0"/>
                  <a:alphaOff val="0"/>
                </a:prstClr>
              </a:solidFill>
              <a:latin typeface="Tenorite"/>
              <a:ea typeface="+mn-ea"/>
              <a:cs typeface="+mn-cs"/>
            </a:rPr>
            <a:t>The code is analyzed by a pre-trained Neural Network</a:t>
          </a:r>
        </a:p>
      </dsp:txBody>
      <dsp:txXfrm>
        <a:off x="5311694" y="1233327"/>
        <a:ext cx="2541775" cy="2040791"/>
      </dsp:txXfrm>
    </dsp:sp>
    <dsp:sp modelId="{4132ECB1-6BEF-4935-AFA3-B2EAA48FDE7E}">
      <dsp:nvSpPr>
        <dsp:cNvPr id="0" name=""/>
        <dsp:cNvSpPr/>
      </dsp:nvSpPr>
      <dsp:spPr>
        <a:xfrm>
          <a:off x="7961258" y="470794"/>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1066800">
            <a:lnSpc>
              <a:spcPct val="90000"/>
            </a:lnSpc>
            <a:spcBef>
              <a:spcPct val="0"/>
            </a:spcBef>
            <a:spcAft>
              <a:spcPct val="35000"/>
            </a:spcAft>
            <a:buNone/>
          </a:pPr>
          <a:r>
            <a:rPr lang="en-US" sz="2400" kern="1200" spc="150" baseline="0">
              <a:solidFill>
                <a:prstClr val="black"/>
              </a:solidFill>
              <a:latin typeface="Tenorite"/>
              <a:ea typeface="+mn-ea"/>
              <a:cs typeface="+mn-cs"/>
            </a:rPr>
            <a:t>Result Generation</a:t>
          </a:r>
        </a:p>
      </dsp:txBody>
      <dsp:txXfrm>
        <a:off x="7961258" y="470794"/>
        <a:ext cx="2541775" cy="762532"/>
      </dsp:txXfrm>
    </dsp:sp>
    <dsp:sp modelId="{C42A8BDE-B838-475D-AFDE-17B60D744AB6}">
      <dsp:nvSpPr>
        <dsp:cNvPr id="0" name=""/>
        <dsp:cNvSpPr/>
      </dsp:nvSpPr>
      <dsp:spPr>
        <a:xfrm>
          <a:off x="7961258" y="1233327"/>
          <a:ext cx="2541775" cy="2040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666750" rtl="0">
            <a:lnSpc>
              <a:spcPct val="100000"/>
            </a:lnSpc>
            <a:spcBef>
              <a:spcPct val="0"/>
            </a:spcBef>
            <a:spcAft>
              <a:spcPct val="35000"/>
            </a:spcAft>
            <a:buNone/>
          </a:pPr>
          <a:r>
            <a:rPr lang="en-US" sz="2000" kern="1200" spc="50" baseline="0">
              <a:solidFill>
                <a:prstClr val="black">
                  <a:hueOff val="0"/>
                  <a:satOff val="0"/>
                  <a:lumOff val="0"/>
                  <a:alphaOff val="0"/>
                </a:prstClr>
              </a:solidFill>
              <a:latin typeface="Tenorite"/>
              <a:ea typeface="+mn-ea"/>
              <a:cs typeface="+mn-cs"/>
            </a:rPr>
            <a:t>The user is let known if the code submitted was AI written or not</a:t>
          </a:r>
        </a:p>
      </dsp:txBody>
      <dsp:txXfrm>
        <a:off x="7961258" y="1233327"/>
        <a:ext cx="2541775" cy="2040791"/>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5/11/2024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2313716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a:p>
        </p:txBody>
      </p:sp>
    </p:spTree>
    <p:extLst>
      <p:ext uri="{BB962C8B-B14F-4D97-AF65-F5344CB8AC3E}">
        <p14:creationId xmlns:p14="http://schemas.microsoft.com/office/powerpoint/2010/main" val="3905867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t>28</a:t>
            </a:fld>
            <a:endParaRPr lang="en-US"/>
          </a:p>
        </p:txBody>
      </p:sp>
    </p:spTree>
    <p:extLst>
      <p:ext uri="{BB962C8B-B14F-4D97-AF65-F5344CB8AC3E}">
        <p14:creationId xmlns:p14="http://schemas.microsoft.com/office/powerpoint/2010/main" val="754259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t>30</a:t>
            </a:fld>
            <a:endParaRPr lang="en-US"/>
          </a:p>
        </p:txBody>
      </p:sp>
    </p:spTree>
    <p:extLst>
      <p:ext uri="{BB962C8B-B14F-4D97-AF65-F5344CB8AC3E}">
        <p14:creationId xmlns:p14="http://schemas.microsoft.com/office/powerpoint/2010/main" val="548645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a:p>
        </p:txBody>
      </p:sp>
    </p:spTree>
    <p:extLst>
      <p:ext uri="{BB962C8B-B14F-4D97-AF65-F5344CB8AC3E}">
        <p14:creationId xmlns:p14="http://schemas.microsoft.com/office/powerpoint/2010/main" val="353456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2469144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a:p>
        </p:txBody>
      </p:sp>
    </p:spTree>
    <p:extLst>
      <p:ext uri="{BB962C8B-B14F-4D97-AF65-F5344CB8AC3E}">
        <p14:creationId xmlns:p14="http://schemas.microsoft.com/office/powerpoint/2010/main" val="2480028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a:p>
        </p:txBody>
      </p:sp>
    </p:spTree>
    <p:extLst>
      <p:ext uri="{BB962C8B-B14F-4D97-AF65-F5344CB8AC3E}">
        <p14:creationId xmlns:p14="http://schemas.microsoft.com/office/powerpoint/2010/main" val="3102383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a:p>
        </p:txBody>
      </p:sp>
    </p:spTree>
    <p:extLst>
      <p:ext uri="{BB962C8B-B14F-4D97-AF65-F5344CB8AC3E}">
        <p14:creationId xmlns:p14="http://schemas.microsoft.com/office/powerpoint/2010/main" val="2246812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a:p>
        </p:txBody>
      </p:sp>
    </p:spTree>
    <p:extLst>
      <p:ext uri="{BB962C8B-B14F-4D97-AF65-F5344CB8AC3E}">
        <p14:creationId xmlns:p14="http://schemas.microsoft.com/office/powerpoint/2010/main" val="500035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a:p>
        </p:txBody>
      </p:sp>
    </p:spTree>
    <p:extLst>
      <p:ext uri="{BB962C8B-B14F-4D97-AF65-F5344CB8AC3E}">
        <p14:creationId xmlns:p14="http://schemas.microsoft.com/office/powerpoint/2010/main" val="2893254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solidFill>
                <a:srgbClr val="FF0000"/>
              </a:solidFill>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a:p>
        </p:txBody>
      </p:sp>
    </p:spTree>
    <p:extLst>
      <p:ext uri="{BB962C8B-B14F-4D97-AF65-F5344CB8AC3E}">
        <p14:creationId xmlns:p14="http://schemas.microsoft.com/office/powerpoint/2010/main" val="3209871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1.sv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5.xml"/><Relationship Id="rId7" Type="http://schemas.openxmlformats.org/officeDocument/2006/relationships/slide" Target="slide21.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30.xml"/><Relationship Id="rId5" Type="http://schemas.openxmlformats.org/officeDocument/2006/relationships/slide" Target="slide9.xml"/><Relationship Id="rId10" Type="http://schemas.openxmlformats.org/officeDocument/2006/relationships/slide" Target="slide29.xml"/><Relationship Id="rId4" Type="http://schemas.openxmlformats.org/officeDocument/2006/relationships/slide" Target="slide6.xml"/><Relationship Id="rId9" Type="http://schemas.openxmlformats.org/officeDocument/2006/relationships/slide" Target="slide20.xml"/></Relationships>
</file>

<file path=ppt/slides/_rels/slide30.xml.rels><?xml version="1.0" encoding="UTF-8" standalone="yes"?>
<Relationships xmlns="http://schemas.openxmlformats.org/package/2006/relationships"><Relationship Id="rId8" Type="http://schemas.openxmlformats.org/officeDocument/2006/relationships/hyperlink" Target="https://github.com/Copyleaks/PHP-Plagiarism-Checker/tree/master" TargetMode="External"/><Relationship Id="rId3" Type="http://schemas.openxmlformats.org/officeDocument/2006/relationships/hyperlink" Target="https://medium.com/swlh/simple-explanation-of-recurrent-neural-network-rnn-1285749cc363" TargetMode="External"/><Relationship Id="rId7" Type="http://schemas.openxmlformats.org/officeDocument/2006/relationships/hyperlink" Target="https://chat.openai.com/"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bard.google.com/" TargetMode="External"/><Relationship Id="rId5" Type="http://schemas.openxmlformats.org/officeDocument/2006/relationships/hyperlink" Target="https://www.researchgate.net/figure/Single-hidden-layer-FFNN-fully-connected-structure-with-sigmoid-transfer-function-and_fig2_336722473" TargetMode="External"/><Relationship Id="rId4" Type="http://schemas.openxmlformats.org/officeDocument/2006/relationships/hyperlink" Target="https://dataaspirant.com/how-recurrent-neural-network-rnn-works/" TargetMode="External"/><Relationship Id="rId9" Type="http://schemas.openxmlformats.org/officeDocument/2006/relationships/hyperlink" Target="https://www.tribunewired.com/2023/02/05/gptzero-princeton-student-built-an-app-to-detect-chatgpt-ai-written-tex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5378881" cy="1122202"/>
          </a:xfrm>
        </p:spPr>
        <p:txBody>
          <a:bodyPr/>
          <a:lstStyle/>
          <a:p>
            <a:r>
              <a:rPr lang="en-US" dirty="0">
                <a:latin typeface="+mn-lt"/>
              </a:rPr>
              <a:t>De-AI</a:t>
            </a:r>
            <a:r>
              <a:rPr lang="en-US" dirty="0"/>
              <a:t> : A tool for AI code detection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67BB-4DD2-41DE-F139-14166E11350D}"/>
              </a:ext>
            </a:extLst>
          </p:cNvPr>
          <p:cNvSpPr>
            <a:spLocks noGrp="1"/>
          </p:cNvSpPr>
          <p:nvPr>
            <p:ph type="title"/>
          </p:nvPr>
        </p:nvSpPr>
        <p:spPr/>
        <p:txBody>
          <a:bodyPr/>
          <a:lstStyle/>
          <a:p>
            <a:r>
              <a:rPr lang="en-IN"/>
              <a:t>Issues Related to predicting if the Code is Human or Ai Generated</a:t>
            </a:r>
            <a:endParaRPr lang="en-US"/>
          </a:p>
        </p:txBody>
      </p:sp>
      <p:sp>
        <p:nvSpPr>
          <p:cNvPr id="4" name="TextBox 3">
            <a:extLst>
              <a:ext uri="{FF2B5EF4-FFF2-40B4-BE49-F238E27FC236}">
                <a16:creationId xmlns:a16="http://schemas.microsoft.com/office/drawing/2014/main" id="{867E63D9-1F93-D250-1A74-F69E3DD4E695}"/>
              </a:ext>
            </a:extLst>
          </p:cNvPr>
          <p:cNvSpPr txBox="1"/>
          <p:nvPr/>
        </p:nvSpPr>
        <p:spPr>
          <a:xfrm>
            <a:off x="500543" y="1697630"/>
            <a:ext cx="11190914" cy="4401205"/>
          </a:xfrm>
          <a:prstGeom prst="rect">
            <a:avLst/>
          </a:prstGeom>
          <a:noFill/>
        </p:spPr>
        <p:txBody>
          <a:bodyPr wrap="square" lIns="91440" tIns="45720" rIns="91440" bIns="45720" rtlCol="0" anchor="t">
            <a:spAutoFit/>
          </a:bodyPr>
          <a:lstStyle/>
          <a:p>
            <a:pPr marL="342900" indent="-342900">
              <a:buFont typeface="Wingdings"/>
              <a:buChar char="Ø"/>
            </a:pPr>
            <a:r>
              <a:rPr lang="en-IN" sz="2000"/>
              <a:t>With the rapid advancement of Generative AI tools, the distinction between what is human generated and what is AI generated is becoming blurry. A simple prompt to "Make it look human" can fool even the best AI content detection tools that exist in the market. </a:t>
            </a:r>
            <a:endParaRPr lang="en-US"/>
          </a:p>
          <a:p>
            <a:pPr marL="342900" indent="-342900">
              <a:buFont typeface="Wingdings"/>
              <a:buChar char="Ø"/>
            </a:pPr>
            <a:endParaRPr lang="en-IN" sz="2000"/>
          </a:p>
          <a:p>
            <a:pPr marL="342900" indent="-342900">
              <a:buFont typeface="Wingdings"/>
              <a:buChar char="Ø"/>
            </a:pPr>
            <a:r>
              <a:rPr lang="en-IN" sz="2000"/>
              <a:t>The existing models for AI content detection make predictions based on how predictable the content is and how uniform the sentence lengths are. For simpler problems, varying the code to be different from the existing codes is quite difficult.</a:t>
            </a:r>
          </a:p>
          <a:p>
            <a:pPr marL="342900" indent="-342900">
              <a:buFont typeface="Wingdings"/>
              <a:buChar char="Ø"/>
            </a:pPr>
            <a:endParaRPr lang="en-IN" sz="2000"/>
          </a:p>
          <a:p>
            <a:pPr marL="342900" indent="-342900">
              <a:buFont typeface="Wingdings"/>
              <a:buChar char="Ø"/>
            </a:pPr>
            <a:r>
              <a:rPr lang="en-IN" sz="2000"/>
              <a:t>Using the parameters mentioned in the table in the previous slide, predicting whether the code is human or AI generated would be unfair for veteran programmers and people who adhere to strict coding standards. This model punishes perfectionists.</a:t>
            </a:r>
          </a:p>
          <a:p>
            <a:pPr marL="342900" indent="-342900">
              <a:buFont typeface="Wingdings"/>
              <a:buChar char="Ø"/>
            </a:pPr>
            <a:endParaRPr lang="en-IN" sz="2000"/>
          </a:p>
          <a:p>
            <a:pPr marL="342900" indent="-342900">
              <a:buFont typeface="Wingdings"/>
              <a:buChar char="Ø"/>
            </a:pPr>
            <a:r>
              <a:rPr lang="en-IN" sz="2000"/>
              <a:t>It is very easy to modify the code to look human once the parameters for detection are known.</a:t>
            </a:r>
          </a:p>
          <a:p>
            <a:pPr marL="342900" indent="-342900">
              <a:buFont typeface="Wingdings"/>
              <a:buChar char="Ø"/>
            </a:pPr>
            <a:endParaRPr lang="en-IN" sz="2000"/>
          </a:p>
        </p:txBody>
      </p:sp>
    </p:spTree>
    <p:extLst>
      <p:ext uri="{BB962C8B-B14F-4D97-AF65-F5344CB8AC3E}">
        <p14:creationId xmlns:p14="http://schemas.microsoft.com/office/powerpoint/2010/main" val="1424854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Autofit/>
          </a:bodyPr>
          <a:lstStyle/>
          <a:p>
            <a:r>
              <a:rPr lang="en-US" sz="4800"/>
              <a:t>Functional requirements</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r>
              <a:rPr lang="en-US"/>
              <a:t>Page-</a:t>
            </a:r>
            <a:fld id="{A49DFD55-3C28-40EF-9E31-A92D2E4017FF}" type="slidenum">
              <a:rPr lang="en-US" smtClean="0"/>
              <a:pPr/>
              <a:t>11</a:t>
            </a:fld>
            <a:endParaRPr lang="en-US"/>
          </a:p>
        </p:txBody>
      </p:sp>
      <p:sp>
        <p:nvSpPr>
          <p:cNvPr id="12" name="TextBox 11">
            <a:extLst>
              <a:ext uri="{FF2B5EF4-FFF2-40B4-BE49-F238E27FC236}">
                <a16:creationId xmlns:a16="http://schemas.microsoft.com/office/drawing/2014/main" id="{5D1D6632-B365-6A23-BB49-731BB7B705E1}"/>
              </a:ext>
            </a:extLst>
          </p:cNvPr>
          <p:cNvSpPr txBox="1"/>
          <p:nvPr/>
        </p:nvSpPr>
        <p:spPr>
          <a:xfrm>
            <a:off x="1065942" y="2400857"/>
            <a:ext cx="10058400" cy="3046988"/>
          </a:xfrm>
          <a:prstGeom prst="rect">
            <a:avLst/>
          </a:prstGeom>
          <a:noFill/>
        </p:spPr>
        <p:txBody>
          <a:bodyPr wrap="square" lIns="91440" tIns="45720" rIns="91440" bIns="45720" rtlCol="0" anchor="t">
            <a:spAutoFit/>
          </a:bodyPr>
          <a:lstStyle/>
          <a:p>
            <a:pPr marL="457200" indent="-457200">
              <a:buFont typeface="Wingdings" panose="05000000000000000000" pitchFamily="2" charset="2"/>
              <a:buChar char="§"/>
            </a:pPr>
            <a:r>
              <a:rPr lang="en-IN" sz="3200" dirty="0"/>
              <a:t>Support for C/C++ languages</a:t>
            </a:r>
          </a:p>
          <a:p>
            <a:pPr marL="457200" indent="-457200">
              <a:buFont typeface="Wingdings" panose="05000000000000000000" pitchFamily="2" charset="2"/>
              <a:buChar char="§"/>
            </a:pPr>
            <a:endParaRPr lang="en-IN" sz="3200" dirty="0"/>
          </a:p>
          <a:p>
            <a:pPr marL="457200" indent="-457200">
              <a:buFont typeface="Wingdings" panose="05000000000000000000" pitchFamily="2" charset="2"/>
              <a:buChar char="§"/>
            </a:pPr>
            <a:r>
              <a:rPr lang="en-IN" sz="3200" dirty="0"/>
              <a:t>Submission of code to the model</a:t>
            </a:r>
          </a:p>
          <a:p>
            <a:pPr marL="457200" indent="-457200">
              <a:buFont typeface="Wingdings" panose="05000000000000000000" pitchFamily="2" charset="2"/>
              <a:buChar char="§"/>
            </a:pPr>
            <a:endParaRPr lang="en-IN" sz="3200" dirty="0"/>
          </a:p>
          <a:p>
            <a:pPr marL="457200" indent="-457200">
              <a:buFont typeface="Wingdings" panose="05000000000000000000" pitchFamily="2" charset="2"/>
              <a:buChar char="§"/>
            </a:pPr>
            <a:r>
              <a:rPr lang="en-IN" sz="3200" dirty="0"/>
              <a:t>Shows prediction whether a code is AI generated or not</a:t>
            </a:r>
          </a:p>
        </p:txBody>
      </p:sp>
    </p:spTree>
    <p:extLst>
      <p:ext uri="{BB962C8B-B14F-4D97-AF65-F5344CB8AC3E}">
        <p14:creationId xmlns:p14="http://schemas.microsoft.com/office/powerpoint/2010/main" val="3579749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normAutofit/>
          </a:bodyPr>
          <a:lstStyle/>
          <a:p>
            <a:r>
              <a:rPr lang="en-US" sz="3600"/>
              <a:t>Creating the model</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3297177127"/>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r>
              <a:rPr lang="en-US"/>
              <a:t>Page-</a:t>
            </a:r>
            <a:fld id="{A49DFD55-3C28-40EF-9E31-A92D2E4017FF}" type="slidenum">
              <a:rPr lang="en-US" smtClean="0"/>
              <a:pPr/>
              <a:t>12</a:t>
            </a:fld>
            <a:endParaRPr lang="en-US"/>
          </a:p>
        </p:txBody>
      </p:sp>
    </p:spTree>
    <p:extLst>
      <p:ext uri="{BB962C8B-B14F-4D97-AF65-F5344CB8AC3E}">
        <p14:creationId xmlns:p14="http://schemas.microsoft.com/office/powerpoint/2010/main" val="4066486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6487-F0BE-66CB-A407-02FEDF3F9907}"/>
              </a:ext>
            </a:extLst>
          </p:cNvPr>
          <p:cNvSpPr>
            <a:spLocks noGrp="1"/>
          </p:cNvSpPr>
          <p:nvPr>
            <p:ph type="title"/>
          </p:nvPr>
        </p:nvSpPr>
        <p:spPr>
          <a:xfrm>
            <a:off x="838200" y="-15770"/>
            <a:ext cx="10515600" cy="1325563"/>
          </a:xfrm>
        </p:spPr>
        <p:txBody>
          <a:bodyPr/>
          <a:lstStyle/>
          <a:p>
            <a:r>
              <a:rPr lang="en-IN"/>
              <a:t>Data Collection</a:t>
            </a:r>
          </a:p>
        </p:txBody>
      </p:sp>
      <p:sp>
        <p:nvSpPr>
          <p:cNvPr id="4" name="Footer Placeholder 3">
            <a:extLst>
              <a:ext uri="{FF2B5EF4-FFF2-40B4-BE49-F238E27FC236}">
                <a16:creationId xmlns:a16="http://schemas.microsoft.com/office/drawing/2014/main" id="{5DFA89ED-7FED-D79C-517D-AAC80FAEA473}"/>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792409A5-46EF-0C1D-7F72-DC3712155863}"/>
              </a:ext>
            </a:extLst>
          </p:cNvPr>
          <p:cNvSpPr>
            <a:spLocks noGrp="1"/>
          </p:cNvSpPr>
          <p:nvPr>
            <p:ph type="sldNum" sz="quarter" idx="12"/>
          </p:nvPr>
        </p:nvSpPr>
        <p:spPr/>
        <p:txBody>
          <a:bodyPr/>
          <a:lstStyle/>
          <a:p>
            <a:fld id="{A49DFD55-3C28-40EF-9E31-A92D2E4017FF}" type="slidenum">
              <a:rPr lang="en-US" smtClean="0"/>
              <a:pPr/>
              <a:t>13</a:t>
            </a:fld>
            <a:endParaRPr lang="en-US"/>
          </a:p>
        </p:txBody>
      </p:sp>
      <p:graphicFrame>
        <p:nvGraphicFramePr>
          <p:cNvPr id="6" name="Table 5">
            <a:extLst>
              <a:ext uri="{FF2B5EF4-FFF2-40B4-BE49-F238E27FC236}">
                <a16:creationId xmlns:a16="http://schemas.microsoft.com/office/drawing/2014/main" id="{294AE1FD-B954-F852-B9E8-FA56AFB7A370}"/>
              </a:ext>
            </a:extLst>
          </p:cNvPr>
          <p:cNvGraphicFramePr>
            <a:graphicFrameLocks noGrp="1"/>
          </p:cNvGraphicFramePr>
          <p:nvPr>
            <p:extLst>
              <p:ext uri="{D42A27DB-BD31-4B8C-83A1-F6EECF244321}">
                <p14:modId xmlns:p14="http://schemas.microsoft.com/office/powerpoint/2010/main" val="1960160536"/>
              </p:ext>
            </p:extLst>
          </p:nvPr>
        </p:nvGraphicFramePr>
        <p:xfrm>
          <a:off x="7013642" y="2615710"/>
          <a:ext cx="4665892" cy="2651760"/>
        </p:xfrm>
        <a:graphic>
          <a:graphicData uri="http://schemas.openxmlformats.org/drawingml/2006/table">
            <a:tbl>
              <a:tblPr firstRow="1" bandRow="1">
                <a:tableStyleId>{5C22544A-7EE6-4342-B048-85BDC9FD1C3A}</a:tableStyleId>
              </a:tblPr>
              <a:tblGrid>
                <a:gridCol w="2332946">
                  <a:extLst>
                    <a:ext uri="{9D8B030D-6E8A-4147-A177-3AD203B41FA5}">
                      <a16:colId xmlns:a16="http://schemas.microsoft.com/office/drawing/2014/main" val="127430396"/>
                    </a:ext>
                  </a:extLst>
                </a:gridCol>
                <a:gridCol w="2332946">
                  <a:extLst>
                    <a:ext uri="{9D8B030D-6E8A-4147-A177-3AD203B41FA5}">
                      <a16:colId xmlns:a16="http://schemas.microsoft.com/office/drawing/2014/main" val="3501528247"/>
                    </a:ext>
                  </a:extLst>
                </a:gridCol>
              </a:tblGrid>
              <a:tr h="336594">
                <a:tc>
                  <a:txBody>
                    <a:bodyPr/>
                    <a:lstStyle/>
                    <a:p>
                      <a:pPr algn="ctr"/>
                      <a:r>
                        <a:rPr lang="en-IN">
                          <a:solidFill>
                            <a:schemeClr val="accent2">
                              <a:lumMod val="75000"/>
                            </a:schemeClr>
                          </a:solidFill>
                        </a:rPr>
                        <a:t>AI Generated code</a:t>
                      </a:r>
                    </a:p>
                  </a:txBody>
                  <a:tcPr anchor="ctr"/>
                </a:tc>
                <a:tc>
                  <a:txBody>
                    <a:bodyPr/>
                    <a:lstStyle/>
                    <a:p>
                      <a:pPr algn="ctr"/>
                      <a:r>
                        <a:rPr lang="en-IN">
                          <a:solidFill>
                            <a:schemeClr val="accent2">
                              <a:lumMod val="75000"/>
                            </a:schemeClr>
                          </a:solidFill>
                        </a:rPr>
                        <a:t>Human generated code</a:t>
                      </a:r>
                    </a:p>
                  </a:txBody>
                  <a:tcPr anchor="ctr"/>
                </a:tc>
                <a:extLst>
                  <a:ext uri="{0D108BD9-81ED-4DB2-BD59-A6C34878D82A}">
                    <a16:rowId xmlns:a16="http://schemas.microsoft.com/office/drawing/2014/main" val="1615295373"/>
                  </a:ext>
                </a:extLst>
              </a:tr>
              <a:tr h="841484">
                <a:tc>
                  <a:txBody>
                    <a:bodyPr/>
                    <a:lstStyle/>
                    <a:p>
                      <a:pPr algn="ctr"/>
                      <a:r>
                        <a:rPr lang="en-IN"/>
                        <a:t>We wrote a python script that uses ChatGPT to generate AI written code in bulk. We needed OpenAI API access for that.</a:t>
                      </a:r>
                    </a:p>
                  </a:txBody>
                  <a:tcPr anchor="ctr"/>
                </a:tc>
                <a:tc>
                  <a:txBody>
                    <a:bodyPr/>
                    <a:lstStyle/>
                    <a:p>
                      <a:pPr algn="ctr"/>
                      <a:r>
                        <a:rPr lang="en-IN"/>
                        <a:t>1000 human written C++ codes were collected from our own batchmates.</a:t>
                      </a:r>
                    </a:p>
                  </a:txBody>
                  <a:tcPr anchor="ctr"/>
                </a:tc>
                <a:extLst>
                  <a:ext uri="{0D108BD9-81ED-4DB2-BD59-A6C34878D82A}">
                    <a16:rowId xmlns:a16="http://schemas.microsoft.com/office/drawing/2014/main" val="2408669110"/>
                  </a:ext>
                </a:extLst>
              </a:tr>
            </a:tbl>
          </a:graphicData>
        </a:graphic>
      </p:graphicFrame>
      <p:pic>
        <p:nvPicPr>
          <p:cNvPr id="8" name="Picture 7">
            <a:extLst>
              <a:ext uri="{FF2B5EF4-FFF2-40B4-BE49-F238E27FC236}">
                <a16:creationId xmlns:a16="http://schemas.microsoft.com/office/drawing/2014/main" id="{68304909-B164-5787-BFCE-6AF1C9B89E4A}"/>
              </a:ext>
            </a:extLst>
          </p:cNvPr>
          <p:cNvPicPr>
            <a:picLocks noChangeAspect="1"/>
          </p:cNvPicPr>
          <p:nvPr/>
        </p:nvPicPr>
        <p:blipFill>
          <a:blip r:embed="rId3"/>
          <a:stretch>
            <a:fillRect/>
          </a:stretch>
        </p:blipFill>
        <p:spPr>
          <a:xfrm>
            <a:off x="239538" y="1056475"/>
            <a:ext cx="6346088" cy="5643645"/>
          </a:xfrm>
          <a:prstGeom prst="rect">
            <a:avLst/>
          </a:prstGeom>
        </p:spPr>
      </p:pic>
    </p:spTree>
    <p:extLst>
      <p:ext uri="{BB962C8B-B14F-4D97-AF65-F5344CB8AC3E}">
        <p14:creationId xmlns:p14="http://schemas.microsoft.com/office/powerpoint/2010/main" val="4112932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A7BF-FEDF-4F50-AE9E-A3AE180C0A8F}"/>
              </a:ext>
            </a:extLst>
          </p:cNvPr>
          <p:cNvSpPr>
            <a:spLocks noGrp="1"/>
          </p:cNvSpPr>
          <p:nvPr>
            <p:ph type="title"/>
          </p:nvPr>
        </p:nvSpPr>
        <p:spPr/>
        <p:txBody>
          <a:bodyPr>
            <a:normAutofit/>
          </a:bodyPr>
          <a:lstStyle/>
          <a:p>
            <a:r>
              <a:rPr lang="en-IN" sz="3200"/>
              <a:t>Preprocessing of dataset</a:t>
            </a:r>
          </a:p>
        </p:txBody>
      </p:sp>
      <p:sp>
        <p:nvSpPr>
          <p:cNvPr id="4" name="Footer Placeholder 3">
            <a:extLst>
              <a:ext uri="{FF2B5EF4-FFF2-40B4-BE49-F238E27FC236}">
                <a16:creationId xmlns:a16="http://schemas.microsoft.com/office/drawing/2014/main" id="{4271D2A1-A567-D2FC-56A4-23FE20EAA989}"/>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13141B51-91C0-699D-A2A8-40B746421380}"/>
              </a:ext>
            </a:extLst>
          </p:cNvPr>
          <p:cNvSpPr>
            <a:spLocks noGrp="1"/>
          </p:cNvSpPr>
          <p:nvPr>
            <p:ph type="sldNum" sz="quarter" idx="12"/>
          </p:nvPr>
        </p:nvSpPr>
        <p:spPr/>
        <p:txBody>
          <a:bodyPr/>
          <a:lstStyle/>
          <a:p>
            <a:fld id="{A49DFD55-3C28-40EF-9E31-A92D2E4017FF}" type="slidenum">
              <a:rPr lang="en-US" smtClean="0"/>
              <a:pPr/>
              <a:t>14</a:t>
            </a:fld>
            <a:endParaRPr lang="en-US"/>
          </a:p>
        </p:txBody>
      </p:sp>
      <p:sp>
        <p:nvSpPr>
          <p:cNvPr id="6" name="TextBox 5">
            <a:extLst>
              <a:ext uri="{FF2B5EF4-FFF2-40B4-BE49-F238E27FC236}">
                <a16:creationId xmlns:a16="http://schemas.microsoft.com/office/drawing/2014/main" id="{8CA1EDBD-CC3D-798B-B782-3A32FFD4DFBA}"/>
              </a:ext>
            </a:extLst>
          </p:cNvPr>
          <p:cNvSpPr txBox="1"/>
          <p:nvPr/>
        </p:nvSpPr>
        <p:spPr>
          <a:xfrm>
            <a:off x="876300" y="1807527"/>
            <a:ext cx="10439400" cy="1600438"/>
          </a:xfrm>
          <a:prstGeom prst="rect">
            <a:avLst/>
          </a:prstGeom>
          <a:noFill/>
        </p:spPr>
        <p:txBody>
          <a:bodyPr wrap="square" rtlCol="0">
            <a:spAutoFit/>
          </a:bodyPr>
          <a:lstStyle/>
          <a:p>
            <a:pPr marL="342900" indent="-342900">
              <a:buAutoNum type="arabicPeriod"/>
            </a:pPr>
            <a:r>
              <a:rPr lang="en-IN" sz="2000"/>
              <a:t>All the codes were collected into a single CSV file.</a:t>
            </a:r>
          </a:p>
          <a:p>
            <a:pPr marL="342900" indent="-342900">
              <a:buAutoNum type="arabicPeriod"/>
            </a:pPr>
            <a:r>
              <a:rPr lang="en-IN" sz="2000"/>
              <a:t>The first column had all the codes and the second column contained the labels.</a:t>
            </a:r>
          </a:p>
          <a:p>
            <a:pPr marL="342900" indent="-342900">
              <a:buAutoNum type="arabicPeriod"/>
            </a:pPr>
            <a:r>
              <a:rPr lang="en-IN" sz="2000"/>
              <a:t>A label ‘0’ means AI-generated code whereas ‘1’ means Human written code.</a:t>
            </a:r>
          </a:p>
          <a:p>
            <a:pPr marL="342900" indent="-342900">
              <a:buAutoNum type="arabicPeriod"/>
            </a:pPr>
            <a:r>
              <a:rPr lang="en-IN" sz="2000"/>
              <a:t>The CSV file was then converted to a Pandas dataframe.</a:t>
            </a:r>
          </a:p>
          <a:p>
            <a:endParaRPr lang="en-IN"/>
          </a:p>
        </p:txBody>
      </p:sp>
      <p:pic>
        <p:nvPicPr>
          <p:cNvPr id="8" name="Picture 7">
            <a:extLst>
              <a:ext uri="{FF2B5EF4-FFF2-40B4-BE49-F238E27FC236}">
                <a16:creationId xmlns:a16="http://schemas.microsoft.com/office/drawing/2014/main" id="{F027DFD9-F7DB-AEB0-EDC1-1B137D148034}"/>
              </a:ext>
            </a:extLst>
          </p:cNvPr>
          <p:cNvPicPr>
            <a:picLocks noChangeAspect="1"/>
          </p:cNvPicPr>
          <p:nvPr/>
        </p:nvPicPr>
        <p:blipFill>
          <a:blip r:embed="rId3"/>
          <a:stretch>
            <a:fillRect/>
          </a:stretch>
        </p:blipFill>
        <p:spPr>
          <a:xfrm>
            <a:off x="3446118" y="3429000"/>
            <a:ext cx="5375964" cy="2256577"/>
          </a:xfrm>
          <a:prstGeom prst="rect">
            <a:avLst/>
          </a:prstGeom>
        </p:spPr>
      </p:pic>
    </p:spTree>
    <p:extLst>
      <p:ext uri="{BB962C8B-B14F-4D97-AF65-F5344CB8AC3E}">
        <p14:creationId xmlns:p14="http://schemas.microsoft.com/office/powerpoint/2010/main" val="1086356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D4CB-58FE-5F38-881B-613C37A9C699}"/>
              </a:ext>
            </a:extLst>
          </p:cNvPr>
          <p:cNvSpPr>
            <a:spLocks noGrp="1"/>
          </p:cNvSpPr>
          <p:nvPr>
            <p:ph type="title"/>
          </p:nvPr>
        </p:nvSpPr>
        <p:spPr/>
        <p:txBody>
          <a:bodyPr/>
          <a:lstStyle/>
          <a:p>
            <a:r>
              <a:rPr lang="en-IN"/>
              <a:t>Neural Network Architecture</a:t>
            </a:r>
          </a:p>
        </p:txBody>
      </p:sp>
      <p:sp>
        <p:nvSpPr>
          <p:cNvPr id="4" name="Footer Placeholder 3">
            <a:extLst>
              <a:ext uri="{FF2B5EF4-FFF2-40B4-BE49-F238E27FC236}">
                <a16:creationId xmlns:a16="http://schemas.microsoft.com/office/drawing/2014/main" id="{05941D70-9BF7-C721-7D4A-EBEB049EA4B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A57CAA85-6819-AC62-B805-DEF54A9FE509}"/>
              </a:ext>
            </a:extLst>
          </p:cNvPr>
          <p:cNvSpPr>
            <a:spLocks noGrp="1"/>
          </p:cNvSpPr>
          <p:nvPr>
            <p:ph type="sldNum" sz="quarter" idx="12"/>
          </p:nvPr>
        </p:nvSpPr>
        <p:spPr/>
        <p:txBody>
          <a:bodyPr/>
          <a:lstStyle/>
          <a:p>
            <a:fld id="{A49DFD55-3C28-40EF-9E31-A92D2E4017FF}" type="slidenum">
              <a:rPr lang="en-US" smtClean="0"/>
              <a:pPr/>
              <a:t>15</a:t>
            </a:fld>
            <a:endParaRPr lang="en-US"/>
          </a:p>
        </p:txBody>
      </p:sp>
      <p:pic>
        <p:nvPicPr>
          <p:cNvPr id="7" name="Picture 6">
            <a:extLst>
              <a:ext uri="{FF2B5EF4-FFF2-40B4-BE49-F238E27FC236}">
                <a16:creationId xmlns:a16="http://schemas.microsoft.com/office/drawing/2014/main" id="{4B8D976F-479F-3564-C07E-F2B8AF22064B}"/>
              </a:ext>
            </a:extLst>
          </p:cNvPr>
          <p:cNvPicPr>
            <a:picLocks noChangeAspect="1"/>
          </p:cNvPicPr>
          <p:nvPr/>
        </p:nvPicPr>
        <p:blipFill>
          <a:blip r:embed="rId3"/>
          <a:stretch>
            <a:fillRect/>
          </a:stretch>
        </p:blipFill>
        <p:spPr>
          <a:xfrm>
            <a:off x="593386" y="1252585"/>
            <a:ext cx="6613083" cy="5103765"/>
          </a:xfrm>
          <a:prstGeom prst="rect">
            <a:avLst/>
          </a:prstGeom>
        </p:spPr>
      </p:pic>
      <p:sp>
        <p:nvSpPr>
          <p:cNvPr id="8" name="TextBox 7">
            <a:extLst>
              <a:ext uri="{FF2B5EF4-FFF2-40B4-BE49-F238E27FC236}">
                <a16:creationId xmlns:a16="http://schemas.microsoft.com/office/drawing/2014/main" id="{134CA042-DB0C-893C-05F8-FD9D55F29E58}"/>
              </a:ext>
            </a:extLst>
          </p:cNvPr>
          <p:cNvSpPr txBox="1"/>
          <p:nvPr/>
        </p:nvSpPr>
        <p:spPr>
          <a:xfrm>
            <a:off x="7918315" y="2339840"/>
            <a:ext cx="3608962" cy="3139321"/>
          </a:xfrm>
          <a:prstGeom prst="rect">
            <a:avLst/>
          </a:prstGeom>
          <a:noFill/>
        </p:spPr>
        <p:txBody>
          <a:bodyPr wrap="square" rtlCol="0">
            <a:spAutoFit/>
          </a:bodyPr>
          <a:lstStyle/>
          <a:p>
            <a:pPr marL="342900" indent="-342900">
              <a:buAutoNum type="arabicPeriod"/>
            </a:pPr>
            <a:r>
              <a:rPr lang="en-IN"/>
              <a:t>First, we use T5Tokenizer to parse the code and tokenize it into vectors.</a:t>
            </a:r>
          </a:p>
          <a:p>
            <a:pPr marL="342900" indent="-342900">
              <a:buAutoNum type="arabicPeriod"/>
            </a:pPr>
            <a:r>
              <a:rPr lang="en-IN"/>
              <a:t>Those vectors are taken as inputs in the neural network, which consists of several layers of GRU and finally a layer with sigmoid activation for Binary Classification.</a:t>
            </a:r>
          </a:p>
          <a:p>
            <a:pPr marL="342900" indent="-342900">
              <a:buAutoNum type="arabicPeriod"/>
            </a:pPr>
            <a:r>
              <a:rPr lang="en-IN"/>
              <a:t>Next we train the model using our tokenized code-dataset.</a:t>
            </a:r>
          </a:p>
        </p:txBody>
      </p:sp>
    </p:spTree>
    <p:extLst>
      <p:ext uri="{BB962C8B-B14F-4D97-AF65-F5344CB8AC3E}">
        <p14:creationId xmlns:p14="http://schemas.microsoft.com/office/powerpoint/2010/main" val="2304009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11DF-1188-BD72-5EFF-54189E5FDFB6}"/>
              </a:ext>
            </a:extLst>
          </p:cNvPr>
          <p:cNvSpPr>
            <a:spLocks noGrp="1"/>
          </p:cNvSpPr>
          <p:nvPr>
            <p:ph type="title"/>
          </p:nvPr>
        </p:nvSpPr>
        <p:spPr/>
        <p:txBody>
          <a:bodyPr/>
          <a:lstStyle/>
          <a:p>
            <a:r>
              <a:rPr lang="en-IN"/>
              <a:t>Explanation of Architecture</a:t>
            </a:r>
          </a:p>
        </p:txBody>
      </p:sp>
      <p:sp>
        <p:nvSpPr>
          <p:cNvPr id="4" name="Footer Placeholder 3">
            <a:extLst>
              <a:ext uri="{FF2B5EF4-FFF2-40B4-BE49-F238E27FC236}">
                <a16:creationId xmlns:a16="http://schemas.microsoft.com/office/drawing/2014/main" id="{C9B249EC-0F41-CC4C-122C-EE54FA736A8A}"/>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6FC41C92-8EB3-2DBA-074A-4BB967FACFA3}"/>
              </a:ext>
            </a:extLst>
          </p:cNvPr>
          <p:cNvSpPr>
            <a:spLocks noGrp="1"/>
          </p:cNvSpPr>
          <p:nvPr>
            <p:ph type="sldNum" sz="quarter" idx="12"/>
          </p:nvPr>
        </p:nvSpPr>
        <p:spPr/>
        <p:txBody>
          <a:bodyPr/>
          <a:lstStyle/>
          <a:p>
            <a:fld id="{A49DFD55-3C28-40EF-9E31-A92D2E4017FF}" type="slidenum">
              <a:rPr lang="en-US" smtClean="0"/>
              <a:pPr/>
              <a:t>16</a:t>
            </a:fld>
            <a:endParaRPr lang="en-US"/>
          </a:p>
        </p:txBody>
      </p:sp>
      <p:sp>
        <p:nvSpPr>
          <p:cNvPr id="6" name="TextBox 5">
            <a:extLst>
              <a:ext uri="{FF2B5EF4-FFF2-40B4-BE49-F238E27FC236}">
                <a16:creationId xmlns:a16="http://schemas.microsoft.com/office/drawing/2014/main" id="{A452AD60-B6ED-726F-1A5E-58B217C2FF2E}"/>
              </a:ext>
            </a:extLst>
          </p:cNvPr>
          <p:cNvSpPr txBox="1"/>
          <p:nvPr/>
        </p:nvSpPr>
        <p:spPr>
          <a:xfrm>
            <a:off x="736696" y="1690688"/>
            <a:ext cx="10617104" cy="3970318"/>
          </a:xfrm>
          <a:prstGeom prst="rect">
            <a:avLst/>
          </a:prstGeom>
          <a:noFill/>
        </p:spPr>
        <p:txBody>
          <a:bodyPr wrap="square" rtlCol="0">
            <a:spAutoFit/>
          </a:bodyPr>
          <a:lstStyle/>
          <a:p>
            <a:r>
              <a:rPr lang="en-US">
                <a:solidFill>
                  <a:srgbClr val="00B0F0"/>
                </a:solidFill>
              </a:rPr>
              <a:t>Input Layer (X): </a:t>
            </a:r>
            <a:r>
              <a:rPr lang="en-US"/>
              <a:t>This layer receives the input sequence. The size of this layer is input_size, which represents the dimensionality of each element in the sequence (e.g., word embedding size after tokenization).</a:t>
            </a:r>
          </a:p>
          <a:p>
            <a:r>
              <a:rPr lang="en-US">
                <a:solidFill>
                  <a:srgbClr val="00B0F0"/>
                </a:solidFill>
              </a:rPr>
              <a:t>GRU Layer (gru): </a:t>
            </a:r>
            <a:r>
              <a:rPr lang="en-US"/>
              <a:t>This is the core of the model, consisting of num_layers stacked GRU units. At each time step: The current input (X_t) and the previous hidden state (h_(t-1)) are fed into the GRU layer. The GRU layer uses gates to control the flow of information and update the hidden state (h_t), capturing contextual information from the sequence.</a:t>
            </a:r>
          </a:p>
          <a:p>
            <a:r>
              <a:rPr lang="en-US">
                <a:solidFill>
                  <a:srgbClr val="00B0F0"/>
                </a:solidFill>
              </a:rPr>
              <a:t>Final Hidden State (out): </a:t>
            </a:r>
            <a:r>
              <a:rPr lang="en-US"/>
              <a:t>This represents the output from the final GRU layer in the stack. It encapsulates the most relevant information from the entire sequence.</a:t>
            </a:r>
          </a:p>
          <a:p>
            <a:r>
              <a:rPr lang="en-US">
                <a:solidFill>
                  <a:srgbClr val="00B0F0"/>
                </a:solidFill>
              </a:rPr>
              <a:t>Fully-Connected Layer (fc): </a:t>
            </a:r>
            <a:r>
              <a:rPr lang="en-US"/>
              <a:t>This layer performs a linear transformation on the final hidden state (out) to project it into the desired output size (output_size).</a:t>
            </a:r>
          </a:p>
          <a:p>
            <a:r>
              <a:rPr lang="en-US">
                <a:solidFill>
                  <a:srgbClr val="00B0F0"/>
                </a:solidFill>
              </a:rPr>
              <a:t>Output (y_hat): </a:t>
            </a:r>
            <a:r>
              <a:rPr lang="en-US"/>
              <a:t>This layer applies a sigmoid activation function to the output from the fully-connected layer. Since output_size is set to 1 for binary classification, the sigmoid function transforms the output into a probability between 0 and 1, representing the model's prediction for the class.</a:t>
            </a:r>
            <a:endParaRPr lang="en-IN"/>
          </a:p>
        </p:txBody>
      </p:sp>
    </p:spTree>
    <p:extLst>
      <p:ext uri="{BB962C8B-B14F-4D97-AF65-F5344CB8AC3E}">
        <p14:creationId xmlns:p14="http://schemas.microsoft.com/office/powerpoint/2010/main" val="3531961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77BF-4264-B28A-F08A-165C9A596C48}"/>
              </a:ext>
            </a:extLst>
          </p:cNvPr>
          <p:cNvSpPr>
            <a:spLocks noGrp="1"/>
          </p:cNvSpPr>
          <p:nvPr>
            <p:ph type="title"/>
          </p:nvPr>
        </p:nvSpPr>
        <p:spPr/>
        <p:txBody>
          <a:bodyPr/>
          <a:lstStyle/>
          <a:p>
            <a:r>
              <a:rPr lang="en-IN"/>
              <a:t>WHY GRU?</a:t>
            </a:r>
          </a:p>
        </p:txBody>
      </p:sp>
      <p:sp>
        <p:nvSpPr>
          <p:cNvPr id="4" name="Footer Placeholder 3">
            <a:extLst>
              <a:ext uri="{FF2B5EF4-FFF2-40B4-BE49-F238E27FC236}">
                <a16:creationId xmlns:a16="http://schemas.microsoft.com/office/drawing/2014/main" id="{79109DA4-DBE8-60CC-F736-A43AC9680DB0}"/>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33B4677D-63A2-0C15-9C62-AA7E3A698152}"/>
              </a:ext>
            </a:extLst>
          </p:cNvPr>
          <p:cNvSpPr>
            <a:spLocks noGrp="1"/>
          </p:cNvSpPr>
          <p:nvPr>
            <p:ph type="sldNum" sz="quarter" idx="12"/>
          </p:nvPr>
        </p:nvSpPr>
        <p:spPr/>
        <p:txBody>
          <a:bodyPr/>
          <a:lstStyle/>
          <a:p>
            <a:fld id="{A49DFD55-3C28-40EF-9E31-A92D2E4017FF}" type="slidenum">
              <a:rPr lang="en-US" smtClean="0"/>
              <a:pPr/>
              <a:t>17</a:t>
            </a:fld>
            <a:endParaRPr lang="en-US"/>
          </a:p>
        </p:txBody>
      </p:sp>
      <p:pic>
        <p:nvPicPr>
          <p:cNvPr id="7" name="Graphic 6">
            <a:extLst>
              <a:ext uri="{FF2B5EF4-FFF2-40B4-BE49-F238E27FC236}">
                <a16:creationId xmlns:a16="http://schemas.microsoft.com/office/drawing/2014/main" id="{6C9E7E6D-D393-9B6B-BE3A-B04A50799C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2435772"/>
            <a:ext cx="5299035" cy="2659117"/>
          </a:xfrm>
          <a:prstGeom prst="rect">
            <a:avLst/>
          </a:prstGeom>
        </p:spPr>
      </p:pic>
      <p:sp>
        <p:nvSpPr>
          <p:cNvPr id="8" name="TextBox 7">
            <a:extLst>
              <a:ext uri="{FF2B5EF4-FFF2-40B4-BE49-F238E27FC236}">
                <a16:creationId xmlns:a16="http://schemas.microsoft.com/office/drawing/2014/main" id="{78D57C9E-4854-D598-5A3E-7F81CAD99DAE}"/>
              </a:ext>
            </a:extLst>
          </p:cNvPr>
          <p:cNvSpPr txBox="1"/>
          <p:nvPr/>
        </p:nvSpPr>
        <p:spPr>
          <a:xfrm>
            <a:off x="6724302" y="2678632"/>
            <a:ext cx="4787153" cy="2031325"/>
          </a:xfrm>
          <a:prstGeom prst="rect">
            <a:avLst/>
          </a:prstGeom>
          <a:noFill/>
        </p:spPr>
        <p:txBody>
          <a:bodyPr wrap="square" rtlCol="0">
            <a:spAutoFit/>
          </a:bodyPr>
          <a:lstStyle/>
          <a:p>
            <a:r>
              <a:rPr lang="en-US"/>
              <a:t>GRU is designed to model sequential data by allowing information to be selectively remembered or forgotten over time. However, GRU has a simpler architecture than LSTM, with fewer parameters, which can make it easier to train and more computationally efficient.</a:t>
            </a:r>
            <a:endParaRPr lang="en-IN"/>
          </a:p>
        </p:txBody>
      </p:sp>
    </p:spTree>
    <p:extLst>
      <p:ext uri="{BB962C8B-B14F-4D97-AF65-F5344CB8AC3E}">
        <p14:creationId xmlns:p14="http://schemas.microsoft.com/office/powerpoint/2010/main" val="3833942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D20B-CA16-5A8A-BB8B-C3AE4BBAB70D}"/>
              </a:ext>
            </a:extLst>
          </p:cNvPr>
          <p:cNvSpPr>
            <a:spLocks noGrp="1"/>
          </p:cNvSpPr>
          <p:nvPr>
            <p:ph type="title"/>
          </p:nvPr>
        </p:nvSpPr>
        <p:spPr>
          <a:xfrm>
            <a:off x="1043608" y="422994"/>
            <a:ext cx="10104783" cy="925630"/>
          </a:xfrm>
        </p:spPr>
        <p:txBody>
          <a:bodyPr>
            <a:normAutofit/>
          </a:bodyPr>
          <a:lstStyle/>
          <a:p>
            <a:r>
              <a:rPr lang="en-IN" sz="4400"/>
              <a:t>Training and testing</a:t>
            </a:r>
          </a:p>
        </p:txBody>
      </p:sp>
      <p:sp>
        <p:nvSpPr>
          <p:cNvPr id="4" name="Footer Placeholder 3">
            <a:extLst>
              <a:ext uri="{FF2B5EF4-FFF2-40B4-BE49-F238E27FC236}">
                <a16:creationId xmlns:a16="http://schemas.microsoft.com/office/drawing/2014/main" id="{B7E211BF-F05E-F72D-E07B-30D9A7FFD8D9}"/>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FBD6BDF6-6204-8A96-D0D4-51FDF3BBEC16}"/>
              </a:ext>
            </a:extLst>
          </p:cNvPr>
          <p:cNvSpPr>
            <a:spLocks noGrp="1"/>
          </p:cNvSpPr>
          <p:nvPr>
            <p:ph type="sldNum" sz="quarter" idx="12"/>
          </p:nvPr>
        </p:nvSpPr>
        <p:spPr/>
        <p:txBody>
          <a:bodyPr/>
          <a:lstStyle/>
          <a:p>
            <a:fld id="{A49DFD55-3C28-40EF-9E31-A92D2E4017FF}" type="slidenum">
              <a:rPr lang="en-US" smtClean="0"/>
              <a:pPr/>
              <a:t>18</a:t>
            </a:fld>
            <a:endParaRPr lang="en-US"/>
          </a:p>
        </p:txBody>
      </p:sp>
      <p:sp>
        <p:nvSpPr>
          <p:cNvPr id="6" name="TextBox 5">
            <a:extLst>
              <a:ext uri="{FF2B5EF4-FFF2-40B4-BE49-F238E27FC236}">
                <a16:creationId xmlns:a16="http://schemas.microsoft.com/office/drawing/2014/main" id="{2E4E838E-4274-8015-F827-2ADD5A7E5A3E}"/>
              </a:ext>
            </a:extLst>
          </p:cNvPr>
          <p:cNvSpPr txBox="1"/>
          <p:nvPr/>
        </p:nvSpPr>
        <p:spPr>
          <a:xfrm>
            <a:off x="901199" y="3067657"/>
            <a:ext cx="3339548" cy="1938992"/>
          </a:xfrm>
          <a:prstGeom prst="rect">
            <a:avLst/>
          </a:prstGeom>
          <a:noFill/>
        </p:spPr>
        <p:txBody>
          <a:bodyPr wrap="square" rtlCol="0">
            <a:spAutoFit/>
          </a:bodyPr>
          <a:lstStyle/>
          <a:p>
            <a:r>
              <a:rPr lang="en-IN" sz="2400"/>
              <a:t>Split ratio: </a:t>
            </a:r>
            <a:r>
              <a:rPr lang="en-IN" sz="2400">
                <a:solidFill>
                  <a:srgbClr val="00B0F0"/>
                </a:solidFill>
              </a:rPr>
              <a:t>85:15</a:t>
            </a:r>
          </a:p>
          <a:p>
            <a:r>
              <a:rPr lang="en-IN" sz="2400"/>
              <a:t>Batch size: </a:t>
            </a:r>
            <a:r>
              <a:rPr lang="en-IN" sz="2400">
                <a:solidFill>
                  <a:srgbClr val="00B0F0"/>
                </a:solidFill>
              </a:rPr>
              <a:t>512</a:t>
            </a:r>
          </a:p>
          <a:p>
            <a:r>
              <a:rPr lang="en-IN" sz="2400"/>
              <a:t>Number of </a:t>
            </a:r>
          </a:p>
          <a:p>
            <a:r>
              <a:rPr lang="en-IN" sz="2400"/>
              <a:t>epochs: </a:t>
            </a:r>
            <a:r>
              <a:rPr lang="en-IN" sz="2400">
                <a:solidFill>
                  <a:schemeClr val="accent2"/>
                </a:solidFill>
              </a:rPr>
              <a:t>(Varying)</a:t>
            </a:r>
          </a:p>
          <a:p>
            <a:endParaRPr lang="en-IN" sz="2400">
              <a:solidFill>
                <a:srgbClr val="00B0F0"/>
              </a:solidFill>
            </a:endParaRPr>
          </a:p>
        </p:txBody>
      </p:sp>
      <p:pic>
        <p:nvPicPr>
          <p:cNvPr id="8" name="Picture 7">
            <a:extLst>
              <a:ext uri="{FF2B5EF4-FFF2-40B4-BE49-F238E27FC236}">
                <a16:creationId xmlns:a16="http://schemas.microsoft.com/office/drawing/2014/main" id="{5B0CBB36-5560-3FBD-E6EF-EEC1177E76AB}"/>
              </a:ext>
            </a:extLst>
          </p:cNvPr>
          <p:cNvPicPr>
            <a:picLocks noChangeAspect="1"/>
          </p:cNvPicPr>
          <p:nvPr/>
        </p:nvPicPr>
        <p:blipFill>
          <a:blip r:embed="rId3"/>
          <a:stretch>
            <a:fillRect/>
          </a:stretch>
        </p:blipFill>
        <p:spPr>
          <a:xfrm>
            <a:off x="4615121" y="1290755"/>
            <a:ext cx="7076558" cy="5123464"/>
          </a:xfrm>
          <a:prstGeom prst="rect">
            <a:avLst/>
          </a:prstGeom>
        </p:spPr>
      </p:pic>
    </p:spTree>
    <p:extLst>
      <p:ext uri="{BB962C8B-B14F-4D97-AF65-F5344CB8AC3E}">
        <p14:creationId xmlns:p14="http://schemas.microsoft.com/office/powerpoint/2010/main" val="2899136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8004F1-0095-796C-B56C-C5CC20E70802}"/>
              </a:ext>
            </a:extLst>
          </p:cNvPr>
          <p:cNvSpPr>
            <a:spLocks noGrp="1"/>
          </p:cNvSpPr>
          <p:nvPr>
            <p:ph type="sldNum" sz="quarter" idx="12"/>
          </p:nvPr>
        </p:nvSpPr>
        <p:spPr/>
        <p:txBody>
          <a:bodyPr/>
          <a:lstStyle/>
          <a:p>
            <a:r>
              <a:rPr lang="en-US"/>
              <a:t>Page-</a:t>
            </a:r>
            <a:fld id="{A49DFD55-3C28-40EF-9E31-A92D2E4017FF}" type="slidenum">
              <a:rPr lang="en-US" smtClean="0"/>
              <a:pPr/>
              <a:t>19</a:t>
            </a:fld>
            <a:endParaRPr lang="en-US"/>
          </a:p>
        </p:txBody>
      </p:sp>
      <p:sp>
        <p:nvSpPr>
          <p:cNvPr id="24" name="TextBox 23">
            <a:extLst>
              <a:ext uri="{FF2B5EF4-FFF2-40B4-BE49-F238E27FC236}">
                <a16:creationId xmlns:a16="http://schemas.microsoft.com/office/drawing/2014/main" id="{6976E6B7-B0F5-5813-46EB-8B4BFFE5C323}"/>
              </a:ext>
            </a:extLst>
          </p:cNvPr>
          <p:cNvSpPr txBox="1"/>
          <p:nvPr/>
        </p:nvSpPr>
        <p:spPr>
          <a:xfrm>
            <a:off x="2601987" y="368957"/>
            <a:ext cx="6988025" cy="769441"/>
          </a:xfrm>
          <a:prstGeom prst="rect">
            <a:avLst/>
          </a:prstGeom>
          <a:noFill/>
        </p:spPr>
        <p:txBody>
          <a:bodyPr wrap="square" lIns="91440" tIns="45720" rIns="91440" bIns="45720" rtlCol="0" anchor="t">
            <a:spAutoFit/>
          </a:bodyPr>
          <a:lstStyle/>
          <a:p>
            <a:pPr algn="ctr"/>
            <a:r>
              <a:rPr lang="en-IN" sz="4400">
                <a:solidFill>
                  <a:srgbClr val="002060"/>
                </a:solidFill>
                <a:latin typeface="Tenorite"/>
              </a:rPr>
              <a:t>SYSTEM ARCHITECTURE</a:t>
            </a:r>
          </a:p>
        </p:txBody>
      </p:sp>
      <p:pic>
        <p:nvPicPr>
          <p:cNvPr id="3" name="Picture 2">
            <a:extLst>
              <a:ext uri="{FF2B5EF4-FFF2-40B4-BE49-F238E27FC236}">
                <a16:creationId xmlns:a16="http://schemas.microsoft.com/office/drawing/2014/main" id="{A1512C12-5AEF-A717-F323-0AB484AA982A}"/>
              </a:ext>
            </a:extLst>
          </p:cNvPr>
          <p:cNvPicPr>
            <a:picLocks noChangeAspect="1"/>
          </p:cNvPicPr>
          <p:nvPr/>
        </p:nvPicPr>
        <p:blipFill>
          <a:blip r:embed="rId3"/>
          <a:stretch>
            <a:fillRect/>
          </a:stretch>
        </p:blipFill>
        <p:spPr>
          <a:xfrm>
            <a:off x="2152650" y="1138398"/>
            <a:ext cx="7829550" cy="5372100"/>
          </a:xfrm>
          <a:prstGeom prst="rect">
            <a:avLst/>
          </a:prstGeom>
        </p:spPr>
      </p:pic>
    </p:spTree>
    <p:extLst>
      <p:ext uri="{BB962C8B-B14F-4D97-AF65-F5344CB8AC3E}">
        <p14:creationId xmlns:p14="http://schemas.microsoft.com/office/powerpoint/2010/main" val="3530067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normAutofit/>
          </a:bodyPr>
          <a:lstStyle/>
          <a:p>
            <a:r>
              <a:rPr lang="en-US" sz="4400"/>
              <a:t>The TEAM</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2301594" y="3102138"/>
            <a:ext cx="7660091" cy="2111700"/>
          </a:xfrm>
        </p:spPr>
        <p:txBody>
          <a:bodyPr/>
          <a:lstStyle/>
          <a:p>
            <a:r>
              <a:rPr lang="en-US" sz="2400"/>
              <a:t>Biproteep Roy (2020CSB053)</a:t>
            </a:r>
          </a:p>
          <a:p>
            <a:r>
              <a:rPr lang="en-US" sz="2400"/>
              <a:t>Taaha Siddiqui Mohammed (2020CSB079)</a:t>
            </a:r>
          </a:p>
          <a:p>
            <a:r>
              <a:rPr lang="en-US" sz="2400"/>
              <a:t>Kuldip Kundu (2020CSB022)</a:t>
            </a:r>
          </a:p>
          <a:p>
            <a:r>
              <a:rPr lang="en-US" sz="2400"/>
              <a:t>under the supervision of</a:t>
            </a:r>
          </a:p>
          <a:p>
            <a:r>
              <a:rPr lang="en-US" sz="2400"/>
              <a:t> </a:t>
            </a:r>
            <a:r>
              <a:rPr lang="en-US" sz="2400">
                <a:solidFill>
                  <a:schemeClr val="accent2">
                    <a:lumMod val="50000"/>
                  </a:schemeClr>
                </a:solidFill>
              </a:rPr>
              <a:t>Prof. Manas Hira</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r>
              <a:rPr lang="en-US"/>
              <a:t>Page-</a:t>
            </a:r>
            <a:fld id="{A49DFD55-3C28-40EF-9E31-A92D2E4017FF}" type="slidenum">
              <a:rPr lang="en-US" smtClean="0"/>
              <a:pPr/>
              <a:t>2</a:t>
            </a:fld>
            <a:endParaRPr lang="en-US"/>
          </a:p>
        </p:txBody>
      </p:sp>
    </p:spTree>
    <p:extLst>
      <p:ext uri="{BB962C8B-B14F-4D97-AF65-F5344CB8AC3E}">
        <p14:creationId xmlns:p14="http://schemas.microsoft.com/office/powerpoint/2010/main" val="2619301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439172"/>
            <a:ext cx="8421688" cy="1325563"/>
          </a:xfrm>
        </p:spPr>
        <p:txBody>
          <a:bodyPr>
            <a:normAutofit/>
          </a:bodyPr>
          <a:lstStyle/>
          <a:p>
            <a:r>
              <a:rPr lang="en-US" sz="4400"/>
              <a:t>Implementation as an web-based tool</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r>
              <a:rPr lang="en-US"/>
              <a:t>Page-</a:t>
            </a:r>
            <a:fld id="{A49DFD55-3C28-40EF-9E31-A92D2E4017FF}" type="slidenum">
              <a:rPr lang="en-US" smtClean="0"/>
              <a:pPr/>
              <a:t>20</a:t>
            </a:fld>
            <a:endParaRPr lang="en-US"/>
          </a:p>
        </p:txBody>
      </p:sp>
      <p:sp>
        <p:nvSpPr>
          <p:cNvPr id="16" name="TextBox 15">
            <a:extLst>
              <a:ext uri="{FF2B5EF4-FFF2-40B4-BE49-F238E27FC236}">
                <a16:creationId xmlns:a16="http://schemas.microsoft.com/office/drawing/2014/main" id="{BF014FBB-45AB-8B71-36D8-D8D0D71EBCE0}"/>
              </a:ext>
            </a:extLst>
          </p:cNvPr>
          <p:cNvSpPr txBox="1"/>
          <p:nvPr/>
        </p:nvSpPr>
        <p:spPr>
          <a:xfrm>
            <a:off x="1550565" y="2352382"/>
            <a:ext cx="9090869"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tx2">
                    <a:lumMod val="75000"/>
                  </a:schemeClr>
                </a:solidFill>
              </a:rPr>
              <a:t>Developed a website for the homepage and the actual working page using the Web3 tools.</a:t>
            </a:r>
          </a:p>
          <a:p>
            <a:pPr marL="285750" indent="-285750">
              <a:buFont typeface="Arial" panose="020B0604020202020204" pitchFamily="34" charset="0"/>
              <a:buChar char="•"/>
            </a:pPr>
            <a:r>
              <a:rPr lang="en-IN" sz="2400" dirty="0">
                <a:solidFill>
                  <a:schemeClr val="tx2">
                    <a:lumMod val="75000"/>
                  </a:schemeClr>
                </a:solidFill>
              </a:rPr>
              <a:t>The script for the model has been included in the Flask application.</a:t>
            </a:r>
          </a:p>
          <a:p>
            <a:pPr marL="285750" indent="-285750">
              <a:buFont typeface="Arial" panose="020B0604020202020204" pitchFamily="34" charset="0"/>
              <a:buChar char="•"/>
            </a:pPr>
            <a:r>
              <a:rPr lang="en-IN" sz="2400" dirty="0">
                <a:solidFill>
                  <a:schemeClr val="tx2">
                    <a:lumMod val="75000"/>
                  </a:schemeClr>
                </a:solidFill>
              </a:rPr>
              <a:t>Started a </a:t>
            </a:r>
            <a:r>
              <a:rPr lang="en-IN" sz="2400" dirty="0" err="1">
                <a:solidFill>
                  <a:schemeClr val="tx2">
                    <a:lumMod val="75000"/>
                  </a:schemeClr>
                </a:solidFill>
              </a:rPr>
              <a:t>ngrok</a:t>
            </a:r>
            <a:r>
              <a:rPr lang="en-IN" sz="2400" dirty="0">
                <a:solidFill>
                  <a:schemeClr val="tx2">
                    <a:lumMod val="75000"/>
                  </a:schemeClr>
                </a:solidFill>
              </a:rPr>
              <a:t> server in order to access the running Flask application from the HTML code.</a:t>
            </a:r>
          </a:p>
          <a:p>
            <a:pPr marL="285750" indent="-285750">
              <a:buFont typeface="Arial" panose="020B0604020202020204" pitchFamily="34" charset="0"/>
              <a:buChar char="•"/>
            </a:pPr>
            <a:r>
              <a:rPr lang="en-IN" sz="2400" dirty="0">
                <a:solidFill>
                  <a:schemeClr val="tx2">
                    <a:lumMod val="75000"/>
                  </a:schemeClr>
                </a:solidFill>
              </a:rPr>
              <a:t>In the actual working page, we have included a JS script that will be used to connect to the Flask application in the background.</a:t>
            </a:r>
          </a:p>
          <a:p>
            <a:pPr marL="285750" indent="-285750">
              <a:buFont typeface="Arial" panose="020B0604020202020204" pitchFamily="34" charset="0"/>
              <a:buChar char="•"/>
            </a:pPr>
            <a:r>
              <a:rPr lang="en-IN" sz="2400" dirty="0">
                <a:solidFill>
                  <a:schemeClr val="tx2">
                    <a:lumMod val="75000"/>
                  </a:schemeClr>
                </a:solidFill>
              </a:rPr>
              <a:t>Output is retrieved from the Flask application and shown on the website.</a:t>
            </a:r>
          </a:p>
        </p:txBody>
      </p:sp>
    </p:spTree>
    <p:extLst>
      <p:ext uri="{BB962C8B-B14F-4D97-AF65-F5344CB8AC3E}">
        <p14:creationId xmlns:p14="http://schemas.microsoft.com/office/powerpoint/2010/main" val="2018466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8AD4DB-883B-A570-2EF9-0EEFF13F0906}"/>
              </a:ext>
            </a:extLst>
          </p:cNvPr>
          <p:cNvSpPr txBox="1"/>
          <p:nvPr/>
        </p:nvSpPr>
        <p:spPr>
          <a:xfrm>
            <a:off x="3229762" y="360727"/>
            <a:ext cx="5243119" cy="830997"/>
          </a:xfrm>
          <a:prstGeom prst="rect">
            <a:avLst/>
          </a:prstGeom>
          <a:noFill/>
        </p:spPr>
        <p:txBody>
          <a:bodyPr wrap="square" lIns="91440" tIns="45720" rIns="91440" bIns="45720" rtlCol="0" anchor="t">
            <a:spAutoFit/>
          </a:bodyPr>
          <a:lstStyle/>
          <a:p>
            <a:pPr algn="ctr"/>
            <a:r>
              <a:rPr lang="en-IN" sz="4800">
                <a:latin typeface="+mj-lt"/>
              </a:rPr>
              <a:t>WEBSITE DESIGN</a:t>
            </a:r>
          </a:p>
        </p:txBody>
      </p:sp>
      <p:sp>
        <p:nvSpPr>
          <p:cNvPr id="7" name="TextBox 6">
            <a:extLst>
              <a:ext uri="{FF2B5EF4-FFF2-40B4-BE49-F238E27FC236}">
                <a16:creationId xmlns:a16="http://schemas.microsoft.com/office/drawing/2014/main" id="{C9A3C565-7FB6-67F5-17D4-EB3831B4152C}"/>
              </a:ext>
            </a:extLst>
          </p:cNvPr>
          <p:cNvSpPr txBox="1"/>
          <p:nvPr/>
        </p:nvSpPr>
        <p:spPr>
          <a:xfrm>
            <a:off x="682305" y="1555036"/>
            <a:ext cx="9887823" cy="480131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sz="2400">
                <a:solidFill>
                  <a:schemeClr val="tx2">
                    <a:lumMod val="75000"/>
                  </a:schemeClr>
                </a:solidFill>
              </a:rPr>
              <a:t>Home Page:</a:t>
            </a:r>
          </a:p>
          <a:p>
            <a:pPr marL="800100" lvl="1" indent="-342900">
              <a:buFont typeface="Wingdings" panose="05000000000000000000" pitchFamily="2" charset="2"/>
              <a:buChar char="Ø"/>
            </a:pPr>
            <a:r>
              <a:rPr lang="en-IN" sz="2400"/>
              <a:t>“Get Started” Button:</a:t>
            </a:r>
          </a:p>
          <a:p>
            <a:pPr marL="1257300" lvl="2" indent="-342900">
              <a:buFont typeface="Wingdings" panose="05000000000000000000" pitchFamily="2" charset="2"/>
              <a:buChar char="Ø"/>
            </a:pPr>
            <a:r>
              <a:rPr lang="en-IN" sz="2400"/>
              <a:t>To go to working page</a:t>
            </a:r>
          </a:p>
          <a:p>
            <a:pPr marL="285750" indent="-285750">
              <a:buFont typeface="Arial" panose="020B0604020202020204" pitchFamily="34" charset="0"/>
              <a:buChar char="•"/>
            </a:pPr>
            <a:r>
              <a:rPr lang="en-IN" sz="2400">
                <a:solidFill>
                  <a:schemeClr val="tx2">
                    <a:lumMod val="75000"/>
                  </a:schemeClr>
                </a:solidFill>
              </a:rPr>
              <a:t>Working Page:</a:t>
            </a:r>
          </a:p>
          <a:p>
            <a:pPr marL="800100" lvl="1" indent="-342900">
              <a:buFont typeface="Wingdings" panose="05000000000000000000" pitchFamily="2" charset="2"/>
              <a:buChar char="Ø"/>
            </a:pPr>
            <a:r>
              <a:rPr lang="en-IN" sz="2400"/>
              <a:t>Input Text Box:</a:t>
            </a:r>
          </a:p>
          <a:p>
            <a:pPr marL="1257300" lvl="2" indent="-342900">
              <a:buFont typeface="Wingdings" panose="05000000000000000000" pitchFamily="2" charset="2"/>
              <a:buChar char="Ø"/>
            </a:pPr>
            <a:r>
              <a:rPr lang="en-IN" sz="2400"/>
              <a:t>The user types in / pastes the content to be reviewed.</a:t>
            </a:r>
          </a:p>
          <a:p>
            <a:pPr marL="800100" lvl="1" indent="-342900">
              <a:buFont typeface="Wingdings" panose="05000000000000000000" pitchFamily="2" charset="2"/>
              <a:buChar char="Ø"/>
            </a:pPr>
            <a:r>
              <a:rPr lang="en-IN" sz="2400"/>
              <a:t>Submit Button:</a:t>
            </a:r>
          </a:p>
          <a:p>
            <a:pPr marL="1257300" lvl="2" indent="-342900">
              <a:buFont typeface="Wingdings" panose="05000000000000000000" pitchFamily="2" charset="2"/>
              <a:buChar char="Ø"/>
            </a:pPr>
            <a:r>
              <a:rPr lang="en-IN" sz="2400"/>
              <a:t>On clicking, it will send the data to the server for further processing as a POST request.</a:t>
            </a:r>
          </a:p>
          <a:p>
            <a:pPr marL="800100" lvl="1" indent="-342900">
              <a:buFont typeface="Wingdings" panose="05000000000000000000" pitchFamily="2" charset="2"/>
              <a:buChar char="Ø"/>
            </a:pPr>
            <a:r>
              <a:rPr lang="en-IN" sz="2400"/>
              <a:t>Prediction Display:</a:t>
            </a:r>
          </a:p>
          <a:p>
            <a:pPr marL="1257300" lvl="2" indent="-342900">
              <a:buFont typeface="Wingdings" panose="05000000000000000000" pitchFamily="2" charset="2"/>
              <a:buChar char="Ø"/>
            </a:pPr>
            <a:r>
              <a:rPr lang="en-IN" sz="2400"/>
              <a:t>This will display the prediction of the content being generated by AI or human. This output is received from the server.</a:t>
            </a:r>
          </a:p>
          <a:p>
            <a:endParaRPr lang="en-IN"/>
          </a:p>
        </p:txBody>
      </p:sp>
      <p:sp>
        <p:nvSpPr>
          <p:cNvPr id="2" name="Slide Number Placeholder 8">
            <a:extLst>
              <a:ext uri="{FF2B5EF4-FFF2-40B4-BE49-F238E27FC236}">
                <a16:creationId xmlns:a16="http://schemas.microsoft.com/office/drawing/2014/main" id="{A17FD874-16EA-70DD-B88E-F2CC6AC0D86C}"/>
              </a:ext>
            </a:extLst>
          </p:cNvPr>
          <p:cNvSpPr>
            <a:spLocks noGrp="1"/>
          </p:cNvSpPr>
          <p:nvPr>
            <p:ph type="sldNum" sz="quarter" idx="12"/>
          </p:nvPr>
        </p:nvSpPr>
        <p:spPr>
          <a:xfrm>
            <a:off x="8610600" y="6356350"/>
            <a:ext cx="2743200" cy="365125"/>
          </a:xfrm>
        </p:spPr>
        <p:txBody>
          <a:bodyPr/>
          <a:lstStyle/>
          <a:p>
            <a:r>
              <a:rPr lang="en-US"/>
              <a:t>Page-</a:t>
            </a:r>
            <a:fld id="{A49DFD55-3C28-40EF-9E31-A92D2E4017FF}" type="slidenum">
              <a:rPr lang="en-US" smtClean="0"/>
              <a:pPr/>
              <a:t>21</a:t>
            </a:fld>
            <a:endParaRPr lang="en-US"/>
          </a:p>
        </p:txBody>
      </p:sp>
    </p:spTree>
    <p:extLst>
      <p:ext uri="{BB962C8B-B14F-4D97-AF65-F5344CB8AC3E}">
        <p14:creationId xmlns:p14="http://schemas.microsoft.com/office/powerpoint/2010/main" val="3636903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184CBD2-53B9-30DD-7438-990D2B300CEC}"/>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2E9D0070-6BC5-D8A9-366F-BFAAFE261959}"/>
              </a:ext>
            </a:extLst>
          </p:cNvPr>
          <p:cNvSpPr>
            <a:spLocks noGrp="1"/>
          </p:cNvSpPr>
          <p:nvPr>
            <p:ph type="sldNum" sz="quarter" idx="12"/>
          </p:nvPr>
        </p:nvSpPr>
        <p:spPr/>
        <p:txBody>
          <a:bodyPr/>
          <a:lstStyle/>
          <a:p>
            <a:fld id="{A49DFD55-3C28-40EF-9E31-A92D2E4017FF}" type="slidenum">
              <a:rPr lang="en-US" smtClean="0"/>
              <a:pPr/>
              <a:t>22</a:t>
            </a:fld>
            <a:endParaRPr lang="en-US"/>
          </a:p>
        </p:txBody>
      </p:sp>
      <p:pic>
        <p:nvPicPr>
          <p:cNvPr id="7" name="Picture 6">
            <a:extLst>
              <a:ext uri="{FF2B5EF4-FFF2-40B4-BE49-F238E27FC236}">
                <a16:creationId xmlns:a16="http://schemas.microsoft.com/office/drawing/2014/main" id="{EBD75878-4665-08C6-7BD0-5D3FB557C9AC}"/>
              </a:ext>
            </a:extLst>
          </p:cNvPr>
          <p:cNvPicPr>
            <a:picLocks noChangeAspect="1"/>
          </p:cNvPicPr>
          <p:nvPr/>
        </p:nvPicPr>
        <p:blipFill>
          <a:blip r:embed="rId2"/>
          <a:stretch>
            <a:fillRect/>
          </a:stretch>
        </p:blipFill>
        <p:spPr>
          <a:xfrm>
            <a:off x="261730" y="136524"/>
            <a:ext cx="6888438" cy="3530325"/>
          </a:xfrm>
          <a:prstGeom prst="rect">
            <a:avLst/>
          </a:prstGeom>
        </p:spPr>
      </p:pic>
      <p:pic>
        <p:nvPicPr>
          <p:cNvPr id="9" name="Picture 8">
            <a:extLst>
              <a:ext uri="{FF2B5EF4-FFF2-40B4-BE49-F238E27FC236}">
                <a16:creationId xmlns:a16="http://schemas.microsoft.com/office/drawing/2014/main" id="{754DE734-F257-2CF3-DCC9-FEF8CBADFA56}"/>
              </a:ext>
            </a:extLst>
          </p:cNvPr>
          <p:cNvPicPr>
            <a:picLocks noChangeAspect="1"/>
          </p:cNvPicPr>
          <p:nvPr/>
        </p:nvPicPr>
        <p:blipFill>
          <a:blip r:embed="rId3"/>
          <a:stretch>
            <a:fillRect/>
          </a:stretch>
        </p:blipFill>
        <p:spPr>
          <a:xfrm>
            <a:off x="4782307" y="2653059"/>
            <a:ext cx="7147963" cy="3484632"/>
          </a:xfrm>
          <a:prstGeom prst="rect">
            <a:avLst/>
          </a:prstGeom>
        </p:spPr>
      </p:pic>
      <p:sp>
        <p:nvSpPr>
          <p:cNvPr id="10" name="TextBox 9">
            <a:extLst>
              <a:ext uri="{FF2B5EF4-FFF2-40B4-BE49-F238E27FC236}">
                <a16:creationId xmlns:a16="http://schemas.microsoft.com/office/drawing/2014/main" id="{DB216AE5-131D-8B09-255B-99ACB8D668DF}"/>
              </a:ext>
            </a:extLst>
          </p:cNvPr>
          <p:cNvSpPr txBox="1"/>
          <p:nvPr/>
        </p:nvSpPr>
        <p:spPr>
          <a:xfrm>
            <a:off x="1441174" y="4830417"/>
            <a:ext cx="1928191" cy="1200329"/>
          </a:xfrm>
          <a:prstGeom prst="rect">
            <a:avLst/>
          </a:prstGeom>
          <a:noFill/>
        </p:spPr>
        <p:txBody>
          <a:bodyPr wrap="square" rtlCol="0">
            <a:spAutoFit/>
          </a:bodyPr>
          <a:lstStyle/>
          <a:p>
            <a:r>
              <a:rPr lang="en-IN" sz="3600">
                <a:solidFill>
                  <a:schemeClr val="accent6">
                    <a:lumMod val="75000"/>
                  </a:schemeClr>
                </a:solidFill>
                <a:latin typeface="Script MT Bold" panose="03040602040607080904" pitchFamily="66" charset="0"/>
              </a:rPr>
              <a:t>Landing page</a:t>
            </a:r>
          </a:p>
        </p:txBody>
      </p:sp>
    </p:spTree>
    <p:extLst>
      <p:ext uri="{BB962C8B-B14F-4D97-AF65-F5344CB8AC3E}">
        <p14:creationId xmlns:p14="http://schemas.microsoft.com/office/powerpoint/2010/main" val="3548210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A3C565-7FB6-67F5-17D4-EB3831B4152C}"/>
              </a:ext>
            </a:extLst>
          </p:cNvPr>
          <p:cNvSpPr txBox="1"/>
          <p:nvPr/>
        </p:nvSpPr>
        <p:spPr>
          <a:xfrm>
            <a:off x="1148041" y="1716703"/>
            <a:ext cx="9887823" cy="3416320"/>
          </a:xfrm>
          <a:prstGeom prst="rect">
            <a:avLst/>
          </a:prstGeom>
          <a:noFill/>
        </p:spPr>
        <p:txBody>
          <a:bodyPr wrap="square" lIns="91440" tIns="45720" rIns="91440" bIns="45720" rtlCol="0" anchor="t">
            <a:spAutoFit/>
          </a:bodyPr>
          <a:lstStyle/>
          <a:p>
            <a:pPr lvl="1"/>
            <a:endParaRPr lang="en-IN" sz="2400" dirty="0"/>
          </a:p>
          <a:p>
            <a:pPr marL="342900" indent="-342900">
              <a:buFont typeface="Arial" panose="020B0604020202020204" pitchFamily="34" charset="0"/>
              <a:buChar char="•"/>
            </a:pPr>
            <a:r>
              <a:rPr lang="en-IN" sz="2400" dirty="0">
                <a:solidFill>
                  <a:schemeClr val="tx2">
                    <a:lumMod val="75000"/>
                  </a:schemeClr>
                </a:solidFill>
              </a:rPr>
              <a:t>Server(Flask Application):</a:t>
            </a:r>
          </a:p>
          <a:p>
            <a:pPr marL="800100" lvl="1" indent="-342900">
              <a:buFont typeface="Wingdings" panose="05000000000000000000" pitchFamily="2" charset="2"/>
              <a:buChar char="Ø"/>
            </a:pPr>
            <a:r>
              <a:rPr lang="en-IN" sz="2400" dirty="0"/>
              <a:t>Input will be received from the web interface</a:t>
            </a:r>
          </a:p>
          <a:p>
            <a:pPr marL="800100" lvl="1" indent="-342900">
              <a:buFont typeface="Wingdings" panose="05000000000000000000" pitchFamily="2" charset="2"/>
              <a:buChar char="Ø"/>
            </a:pPr>
            <a:r>
              <a:rPr lang="en-IN" sz="2400" dirty="0"/>
              <a:t>A Deep Learning model will be running on the server continuously which analyses the input code</a:t>
            </a:r>
          </a:p>
          <a:p>
            <a:pPr marL="800100" lvl="1" indent="-342900">
              <a:buFont typeface="Wingdings" panose="05000000000000000000" pitchFamily="2" charset="2"/>
              <a:buChar char="Ø"/>
            </a:pPr>
            <a:r>
              <a:rPr lang="en-IN" sz="2400" dirty="0"/>
              <a:t>The output, that is the prediction, will be provided to the interface again</a:t>
            </a:r>
          </a:p>
          <a:p>
            <a:pPr lvl="1"/>
            <a:endParaRPr lang="en-IN" sz="2400" dirty="0">
              <a:solidFill>
                <a:srgbClr val="000000"/>
              </a:solidFill>
            </a:endParaRPr>
          </a:p>
          <a:p>
            <a:pPr marL="800100" lvl="1" indent="-342900">
              <a:buFont typeface="Wingdings" panose="05000000000000000000" pitchFamily="2" charset="2"/>
              <a:buChar char="Ø"/>
            </a:pPr>
            <a:endParaRPr lang="en-IN" sz="2400" dirty="0">
              <a:solidFill>
                <a:srgbClr val="333F50"/>
              </a:solidFill>
            </a:endParaRPr>
          </a:p>
        </p:txBody>
      </p:sp>
      <p:sp>
        <p:nvSpPr>
          <p:cNvPr id="2" name="Slide Number Placeholder 8">
            <a:extLst>
              <a:ext uri="{FF2B5EF4-FFF2-40B4-BE49-F238E27FC236}">
                <a16:creationId xmlns:a16="http://schemas.microsoft.com/office/drawing/2014/main" id="{A17FD874-16EA-70DD-B88E-F2CC6AC0D86C}"/>
              </a:ext>
            </a:extLst>
          </p:cNvPr>
          <p:cNvSpPr>
            <a:spLocks noGrp="1"/>
          </p:cNvSpPr>
          <p:nvPr>
            <p:ph type="sldNum" sz="quarter" idx="12"/>
          </p:nvPr>
        </p:nvSpPr>
        <p:spPr>
          <a:xfrm>
            <a:off x="8610600" y="6356350"/>
            <a:ext cx="2743200" cy="365125"/>
          </a:xfrm>
        </p:spPr>
        <p:txBody>
          <a:bodyPr/>
          <a:lstStyle/>
          <a:p>
            <a:r>
              <a:rPr lang="en-US"/>
              <a:t>Page-</a:t>
            </a:r>
            <a:fld id="{A49DFD55-3C28-40EF-9E31-A92D2E4017FF}" type="slidenum">
              <a:rPr lang="en-US" smtClean="0"/>
              <a:pPr/>
              <a:t>23</a:t>
            </a:fld>
            <a:endParaRPr lang="en-US"/>
          </a:p>
        </p:txBody>
      </p:sp>
    </p:spTree>
    <p:extLst>
      <p:ext uri="{BB962C8B-B14F-4D97-AF65-F5344CB8AC3E}">
        <p14:creationId xmlns:p14="http://schemas.microsoft.com/office/powerpoint/2010/main" val="2043613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A1C9-3AAB-58E2-EC5C-1BC1AE1E7FDB}"/>
              </a:ext>
            </a:extLst>
          </p:cNvPr>
          <p:cNvSpPr>
            <a:spLocks noGrp="1"/>
          </p:cNvSpPr>
          <p:nvPr>
            <p:ph type="title"/>
          </p:nvPr>
        </p:nvSpPr>
        <p:spPr>
          <a:xfrm>
            <a:off x="1885156" y="136525"/>
            <a:ext cx="8421688" cy="1325563"/>
          </a:xfrm>
        </p:spPr>
        <p:txBody>
          <a:bodyPr/>
          <a:lstStyle/>
          <a:p>
            <a:r>
              <a:rPr lang="en-IN"/>
              <a:t>Running flask application</a:t>
            </a:r>
          </a:p>
        </p:txBody>
      </p:sp>
      <p:sp>
        <p:nvSpPr>
          <p:cNvPr id="9" name="Footer Placeholder 8">
            <a:extLst>
              <a:ext uri="{FF2B5EF4-FFF2-40B4-BE49-F238E27FC236}">
                <a16:creationId xmlns:a16="http://schemas.microsoft.com/office/drawing/2014/main" id="{9D63100A-6ABC-FD05-5BCA-8B6EBFFF4944}"/>
              </a:ext>
            </a:extLst>
          </p:cNvPr>
          <p:cNvSpPr>
            <a:spLocks noGrp="1"/>
          </p:cNvSpPr>
          <p:nvPr>
            <p:ph type="ftr" sz="quarter" idx="11"/>
          </p:nvPr>
        </p:nvSpPr>
        <p:spPr/>
        <p:txBody>
          <a:bodyPr/>
          <a:lstStyle/>
          <a:p>
            <a:r>
              <a:rPr lang="en-US"/>
              <a:t>PRESENTATION TITLE</a:t>
            </a:r>
          </a:p>
        </p:txBody>
      </p:sp>
      <p:sp>
        <p:nvSpPr>
          <p:cNvPr id="10" name="Slide Number Placeholder 9">
            <a:extLst>
              <a:ext uri="{FF2B5EF4-FFF2-40B4-BE49-F238E27FC236}">
                <a16:creationId xmlns:a16="http://schemas.microsoft.com/office/drawing/2014/main" id="{83C3EC8D-AE9A-E048-FB44-8A534FE308BB}"/>
              </a:ext>
            </a:extLst>
          </p:cNvPr>
          <p:cNvSpPr>
            <a:spLocks noGrp="1"/>
          </p:cNvSpPr>
          <p:nvPr>
            <p:ph type="sldNum" sz="quarter" idx="12"/>
          </p:nvPr>
        </p:nvSpPr>
        <p:spPr/>
        <p:txBody>
          <a:bodyPr/>
          <a:lstStyle/>
          <a:p>
            <a:fld id="{A49DFD55-3C28-40EF-9E31-A92D2E4017FF}" type="slidenum">
              <a:rPr lang="en-US" smtClean="0"/>
              <a:pPr/>
              <a:t>24</a:t>
            </a:fld>
            <a:endParaRPr lang="en-US"/>
          </a:p>
        </p:txBody>
      </p:sp>
      <p:pic>
        <p:nvPicPr>
          <p:cNvPr id="12" name="Picture 11">
            <a:extLst>
              <a:ext uri="{FF2B5EF4-FFF2-40B4-BE49-F238E27FC236}">
                <a16:creationId xmlns:a16="http://schemas.microsoft.com/office/drawing/2014/main" id="{59525DBF-05F4-6580-5D67-85A2E357D3F5}"/>
              </a:ext>
            </a:extLst>
          </p:cNvPr>
          <p:cNvPicPr>
            <a:picLocks noChangeAspect="1"/>
          </p:cNvPicPr>
          <p:nvPr/>
        </p:nvPicPr>
        <p:blipFill>
          <a:blip r:embed="rId2"/>
          <a:stretch>
            <a:fillRect/>
          </a:stretch>
        </p:blipFill>
        <p:spPr>
          <a:xfrm>
            <a:off x="135385" y="1462088"/>
            <a:ext cx="11921229" cy="4433207"/>
          </a:xfrm>
          <a:prstGeom prst="rect">
            <a:avLst/>
          </a:prstGeom>
        </p:spPr>
      </p:pic>
    </p:spTree>
    <p:extLst>
      <p:ext uri="{BB962C8B-B14F-4D97-AF65-F5344CB8AC3E}">
        <p14:creationId xmlns:p14="http://schemas.microsoft.com/office/powerpoint/2010/main" val="2311305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DF94-EDE0-F686-2C1D-1CCBB880A769}"/>
              </a:ext>
            </a:extLst>
          </p:cNvPr>
          <p:cNvSpPr>
            <a:spLocks noGrp="1"/>
          </p:cNvSpPr>
          <p:nvPr>
            <p:ph type="title"/>
          </p:nvPr>
        </p:nvSpPr>
        <p:spPr>
          <a:xfrm>
            <a:off x="1885156" y="249920"/>
            <a:ext cx="8421688" cy="1325563"/>
          </a:xfrm>
        </p:spPr>
        <p:txBody>
          <a:bodyPr/>
          <a:lstStyle/>
          <a:p>
            <a:r>
              <a:rPr lang="en-IN"/>
              <a:t>NGROK server</a:t>
            </a:r>
          </a:p>
        </p:txBody>
      </p:sp>
      <p:sp>
        <p:nvSpPr>
          <p:cNvPr id="9" name="Footer Placeholder 8">
            <a:extLst>
              <a:ext uri="{FF2B5EF4-FFF2-40B4-BE49-F238E27FC236}">
                <a16:creationId xmlns:a16="http://schemas.microsoft.com/office/drawing/2014/main" id="{93BFAFC9-CD2F-6137-6D68-B7E5788D7DF9}"/>
              </a:ext>
            </a:extLst>
          </p:cNvPr>
          <p:cNvSpPr>
            <a:spLocks noGrp="1"/>
          </p:cNvSpPr>
          <p:nvPr>
            <p:ph type="ftr" sz="quarter" idx="11"/>
          </p:nvPr>
        </p:nvSpPr>
        <p:spPr/>
        <p:txBody>
          <a:bodyPr/>
          <a:lstStyle/>
          <a:p>
            <a:r>
              <a:rPr lang="en-US"/>
              <a:t>PRESENTATION TITLE</a:t>
            </a:r>
          </a:p>
        </p:txBody>
      </p:sp>
      <p:sp>
        <p:nvSpPr>
          <p:cNvPr id="10" name="Slide Number Placeholder 9">
            <a:extLst>
              <a:ext uri="{FF2B5EF4-FFF2-40B4-BE49-F238E27FC236}">
                <a16:creationId xmlns:a16="http://schemas.microsoft.com/office/drawing/2014/main" id="{6803EA10-3A5B-245D-345C-B429FF661569}"/>
              </a:ext>
            </a:extLst>
          </p:cNvPr>
          <p:cNvSpPr>
            <a:spLocks noGrp="1"/>
          </p:cNvSpPr>
          <p:nvPr>
            <p:ph type="sldNum" sz="quarter" idx="12"/>
          </p:nvPr>
        </p:nvSpPr>
        <p:spPr/>
        <p:txBody>
          <a:bodyPr/>
          <a:lstStyle/>
          <a:p>
            <a:fld id="{A49DFD55-3C28-40EF-9E31-A92D2E4017FF}" type="slidenum">
              <a:rPr lang="en-US" smtClean="0"/>
              <a:pPr/>
              <a:t>25</a:t>
            </a:fld>
            <a:endParaRPr lang="en-US"/>
          </a:p>
        </p:txBody>
      </p:sp>
      <p:pic>
        <p:nvPicPr>
          <p:cNvPr id="12" name="Picture 11">
            <a:extLst>
              <a:ext uri="{FF2B5EF4-FFF2-40B4-BE49-F238E27FC236}">
                <a16:creationId xmlns:a16="http://schemas.microsoft.com/office/drawing/2014/main" id="{D0165B37-C21A-8418-C48A-FA9AD4767A36}"/>
              </a:ext>
            </a:extLst>
          </p:cNvPr>
          <p:cNvPicPr>
            <a:picLocks noChangeAspect="1"/>
          </p:cNvPicPr>
          <p:nvPr/>
        </p:nvPicPr>
        <p:blipFill>
          <a:blip r:embed="rId2"/>
          <a:stretch>
            <a:fillRect/>
          </a:stretch>
        </p:blipFill>
        <p:spPr>
          <a:xfrm>
            <a:off x="280746" y="1432074"/>
            <a:ext cx="11630507" cy="4506537"/>
          </a:xfrm>
          <a:prstGeom prst="rect">
            <a:avLst/>
          </a:prstGeom>
        </p:spPr>
      </p:pic>
    </p:spTree>
    <p:extLst>
      <p:ext uri="{BB962C8B-B14F-4D97-AF65-F5344CB8AC3E}">
        <p14:creationId xmlns:p14="http://schemas.microsoft.com/office/powerpoint/2010/main" val="1285207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F09E-BDFE-5A78-F838-A0E58DA51C3E}"/>
              </a:ext>
            </a:extLst>
          </p:cNvPr>
          <p:cNvSpPr>
            <a:spLocks noGrp="1"/>
          </p:cNvSpPr>
          <p:nvPr>
            <p:ph type="title"/>
          </p:nvPr>
        </p:nvSpPr>
        <p:spPr>
          <a:xfrm>
            <a:off x="1492542" y="136525"/>
            <a:ext cx="9206914" cy="1325563"/>
          </a:xfrm>
        </p:spPr>
        <p:txBody>
          <a:bodyPr/>
          <a:lstStyle/>
          <a:p>
            <a:r>
              <a:rPr lang="en-IN"/>
              <a:t>HTML code to connect to Flask application</a:t>
            </a:r>
          </a:p>
        </p:txBody>
      </p:sp>
      <p:sp>
        <p:nvSpPr>
          <p:cNvPr id="9" name="Footer Placeholder 8">
            <a:extLst>
              <a:ext uri="{FF2B5EF4-FFF2-40B4-BE49-F238E27FC236}">
                <a16:creationId xmlns:a16="http://schemas.microsoft.com/office/drawing/2014/main" id="{8BCC09AC-C4D8-F49C-3631-D4A8D1E0C2FB}"/>
              </a:ext>
            </a:extLst>
          </p:cNvPr>
          <p:cNvSpPr>
            <a:spLocks noGrp="1"/>
          </p:cNvSpPr>
          <p:nvPr>
            <p:ph type="ftr" sz="quarter" idx="11"/>
          </p:nvPr>
        </p:nvSpPr>
        <p:spPr/>
        <p:txBody>
          <a:bodyPr/>
          <a:lstStyle/>
          <a:p>
            <a:r>
              <a:rPr lang="en-US"/>
              <a:t>PRESENTATION TITLE</a:t>
            </a:r>
          </a:p>
        </p:txBody>
      </p:sp>
      <p:sp>
        <p:nvSpPr>
          <p:cNvPr id="10" name="Slide Number Placeholder 9">
            <a:extLst>
              <a:ext uri="{FF2B5EF4-FFF2-40B4-BE49-F238E27FC236}">
                <a16:creationId xmlns:a16="http://schemas.microsoft.com/office/drawing/2014/main" id="{995194F7-BC15-D6B0-87EF-3F7476E5FA66}"/>
              </a:ext>
            </a:extLst>
          </p:cNvPr>
          <p:cNvSpPr>
            <a:spLocks noGrp="1"/>
          </p:cNvSpPr>
          <p:nvPr>
            <p:ph type="sldNum" sz="quarter" idx="12"/>
          </p:nvPr>
        </p:nvSpPr>
        <p:spPr/>
        <p:txBody>
          <a:bodyPr/>
          <a:lstStyle/>
          <a:p>
            <a:fld id="{A49DFD55-3C28-40EF-9E31-A92D2E4017FF}" type="slidenum">
              <a:rPr lang="en-US" smtClean="0"/>
              <a:pPr/>
              <a:t>26</a:t>
            </a:fld>
            <a:endParaRPr lang="en-US"/>
          </a:p>
        </p:txBody>
      </p:sp>
      <p:pic>
        <p:nvPicPr>
          <p:cNvPr id="16" name="Picture 15">
            <a:extLst>
              <a:ext uri="{FF2B5EF4-FFF2-40B4-BE49-F238E27FC236}">
                <a16:creationId xmlns:a16="http://schemas.microsoft.com/office/drawing/2014/main" id="{7F8C1AD0-BF14-51B4-8F2F-C8DF39BEC72D}"/>
              </a:ext>
            </a:extLst>
          </p:cNvPr>
          <p:cNvPicPr>
            <a:picLocks noChangeAspect="1"/>
          </p:cNvPicPr>
          <p:nvPr/>
        </p:nvPicPr>
        <p:blipFill>
          <a:blip r:embed="rId2"/>
          <a:stretch>
            <a:fillRect/>
          </a:stretch>
        </p:blipFill>
        <p:spPr>
          <a:xfrm>
            <a:off x="1608151" y="1183915"/>
            <a:ext cx="8816671" cy="5354997"/>
          </a:xfrm>
          <a:prstGeom prst="rect">
            <a:avLst/>
          </a:prstGeom>
        </p:spPr>
      </p:pic>
    </p:spTree>
    <p:extLst>
      <p:ext uri="{BB962C8B-B14F-4D97-AF65-F5344CB8AC3E}">
        <p14:creationId xmlns:p14="http://schemas.microsoft.com/office/powerpoint/2010/main" val="3772446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1E6C-64F2-CDE3-6ED2-EC0418E006AC}"/>
              </a:ext>
            </a:extLst>
          </p:cNvPr>
          <p:cNvSpPr>
            <a:spLocks noGrp="1"/>
          </p:cNvSpPr>
          <p:nvPr>
            <p:ph type="title"/>
          </p:nvPr>
        </p:nvSpPr>
        <p:spPr>
          <a:xfrm>
            <a:off x="1885156" y="282577"/>
            <a:ext cx="8421688" cy="1325563"/>
          </a:xfrm>
        </p:spPr>
        <p:txBody>
          <a:bodyPr/>
          <a:lstStyle/>
          <a:p>
            <a:r>
              <a:rPr lang="en-IN"/>
              <a:t>Ngrok log</a:t>
            </a:r>
          </a:p>
        </p:txBody>
      </p:sp>
      <p:sp>
        <p:nvSpPr>
          <p:cNvPr id="9" name="Footer Placeholder 8">
            <a:extLst>
              <a:ext uri="{FF2B5EF4-FFF2-40B4-BE49-F238E27FC236}">
                <a16:creationId xmlns:a16="http://schemas.microsoft.com/office/drawing/2014/main" id="{209D85EF-0C3B-A51C-D24C-07BFB4CE7315}"/>
              </a:ext>
            </a:extLst>
          </p:cNvPr>
          <p:cNvSpPr>
            <a:spLocks noGrp="1"/>
          </p:cNvSpPr>
          <p:nvPr>
            <p:ph type="ftr" sz="quarter" idx="11"/>
          </p:nvPr>
        </p:nvSpPr>
        <p:spPr/>
        <p:txBody>
          <a:bodyPr/>
          <a:lstStyle/>
          <a:p>
            <a:r>
              <a:rPr lang="en-US"/>
              <a:t>PRESENTATION TITLE</a:t>
            </a:r>
          </a:p>
        </p:txBody>
      </p:sp>
      <p:sp>
        <p:nvSpPr>
          <p:cNvPr id="10" name="Slide Number Placeholder 9">
            <a:extLst>
              <a:ext uri="{FF2B5EF4-FFF2-40B4-BE49-F238E27FC236}">
                <a16:creationId xmlns:a16="http://schemas.microsoft.com/office/drawing/2014/main" id="{00170C3E-5BD3-669D-E626-BF6F0E3733C4}"/>
              </a:ext>
            </a:extLst>
          </p:cNvPr>
          <p:cNvSpPr>
            <a:spLocks noGrp="1"/>
          </p:cNvSpPr>
          <p:nvPr>
            <p:ph type="sldNum" sz="quarter" idx="12"/>
          </p:nvPr>
        </p:nvSpPr>
        <p:spPr/>
        <p:txBody>
          <a:bodyPr/>
          <a:lstStyle/>
          <a:p>
            <a:fld id="{A49DFD55-3C28-40EF-9E31-A92D2E4017FF}" type="slidenum">
              <a:rPr lang="en-US" smtClean="0"/>
              <a:pPr/>
              <a:t>27</a:t>
            </a:fld>
            <a:endParaRPr lang="en-US"/>
          </a:p>
        </p:txBody>
      </p:sp>
      <p:pic>
        <p:nvPicPr>
          <p:cNvPr id="12" name="Picture 11">
            <a:extLst>
              <a:ext uri="{FF2B5EF4-FFF2-40B4-BE49-F238E27FC236}">
                <a16:creationId xmlns:a16="http://schemas.microsoft.com/office/drawing/2014/main" id="{E05D87DB-374E-C88D-8ADC-78C3B9234F4D}"/>
              </a:ext>
            </a:extLst>
          </p:cNvPr>
          <p:cNvPicPr>
            <a:picLocks noChangeAspect="1"/>
          </p:cNvPicPr>
          <p:nvPr/>
        </p:nvPicPr>
        <p:blipFill>
          <a:blip r:embed="rId2"/>
          <a:stretch>
            <a:fillRect/>
          </a:stretch>
        </p:blipFill>
        <p:spPr>
          <a:xfrm>
            <a:off x="1165860" y="1657350"/>
            <a:ext cx="3459480" cy="3543300"/>
          </a:xfrm>
          <a:prstGeom prst="rect">
            <a:avLst/>
          </a:prstGeom>
        </p:spPr>
      </p:pic>
      <p:pic>
        <p:nvPicPr>
          <p:cNvPr id="14" name="Picture 13">
            <a:extLst>
              <a:ext uri="{FF2B5EF4-FFF2-40B4-BE49-F238E27FC236}">
                <a16:creationId xmlns:a16="http://schemas.microsoft.com/office/drawing/2014/main" id="{20F8984D-36EE-607C-DEA1-5D798ADAC0AD}"/>
              </a:ext>
            </a:extLst>
          </p:cNvPr>
          <p:cNvPicPr>
            <a:picLocks noChangeAspect="1"/>
          </p:cNvPicPr>
          <p:nvPr/>
        </p:nvPicPr>
        <p:blipFill>
          <a:blip r:embed="rId3"/>
          <a:stretch>
            <a:fillRect/>
          </a:stretch>
        </p:blipFill>
        <p:spPr>
          <a:xfrm>
            <a:off x="5634037" y="2143125"/>
            <a:ext cx="5953125" cy="3057525"/>
          </a:xfrm>
          <a:prstGeom prst="rect">
            <a:avLst/>
          </a:prstGeom>
        </p:spPr>
      </p:pic>
    </p:spTree>
    <p:extLst>
      <p:ext uri="{BB962C8B-B14F-4D97-AF65-F5344CB8AC3E}">
        <p14:creationId xmlns:p14="http://schemas.microsoft.com/office/powerpoint/2010/main" val="1823552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D116A-3954-41F3-0C39-7BE779F78514}"/>
              </a:ext>
            </a:extLst>
          </p:cNvPr>
          <p:cNvSpPr>
            <a:spLocks noGrp="1"/>
          </p:cNvSpPr>
          <p:nvPr>
            <p:ph type="title"/>
          </p:nvPr>
        </p:nvSpPr>
        <p:spPr>
          <a:xfrm>
            <a:off x="1885156" y="610568"/>
            <a:ext cx="8421688" cy="1325563"/>
          </a:xfrm>
        </p:spPr>
        <p:txBody>
          <a:bodyPr/>
          <a:lstStyle/>
          <a:p>
            <a:r>
              <a:rPr lang="en-US"/>
              <a:t>Results</a:t>
            </a:r>
          </a:p>
        </p:txBody>
      </p:sp>
      <p:sp>
        <p:nvSpPr>
          <p:cNvPr id="9" name="Footer Placeholder 8">
            <a:extLst>
              <a:ext uri="{FF2B5EF4-FFF2-40B4-BE49-F238E27FC236}">
                <a16:creationId xmlns:a16="http://schemas.microsoft.com/office/drawing/2014/main" id="{BBAD6F24-92B5-4ADF-9A19-6360A82EF89B}"/>
              </a:ext>
            </a:extLst>
          </p:cNvPr>
          <p:cNvSpPr>
            <a:spLocks noGrp="1"/>
          </p:cNvSpPr>
          <p:nvPr>
            <p:ph type="ftr" sz="quarter" idx="11"/>
          </p:nvPr>
        </p:nvSpPr>
        <p:spPr/>
        <p:txBody>
          <a:bodyPr/>
          <a:lstStyle/>
          <a:p>
            <a:r>
              <a:rPr lang="en-US"/>
              <a:t>PRESENTATION TITLE</a:t>
            </a:r>
          </a:p>
        </p:txBody>
      </p:sp>
      <p:sp>
        <p:nvSpPr>
          <p:cNvPr id="10" name="Slide Number Placeholder 9">
            <a:extLst>
              <a:ext uri="{FF2B5EF4-FFF2-40B4-BE49-F238E27FC236}">
                <a16:creationId xmlns:a16="http://schemas.microsoft.com/office/drawing/2014/main" id="{4F262791-E75F-27F7-8647-985AAE25A5A8}"/>
              </a:ext>
            </a:extLst>
          </p:cNvPr>
          <p:cNvSpPr>
            <a:spLocks noGrp="1"/>
          </p:cNvSpPr>
          <p:nvPr>
            <p:ph type="sldNum" sz="quarter" idx="12"/>
          </p:nvPr>
        </p:nvSpPr>
        <p:spPr/>
        <p:txBody>
          <a:bodyPr/>
          <a:lstStyle/>
          <a:p>
            <a:fld id="{A49DFD55-3C28-40EF-9E31-A92D2E4017FF}" type="slidenum">
              <a:rPr lang="en-US" smtClean="0"/>
              <a:pPr/>
              <a:t>28</a:t>
            </a:fld>
            <a:endParaRPr lang="en-US"/>
          </a:p>
        </p:txBody>
      </p:sp>
      <p:pic>
        <p:nvPicPr>
          <p:cNvPr id="11" name="Picture 10" descr="A screenshot of a computer&#10;&#10;Description automatically generated">
            <a:extLst>
              <a:ext uri="{FF2B5EF4-FFF2-40B4-BE49-F238E27FC236}">
                <a16:creationId xmlns:a16="http://schemas.microsoft.com/office/drawing/2014/main" id="{DBC8C4B4-211F-776D-224F-E531FF3F176C}"/>
              </a:ext>
            </a:extLst>
          </p:cNvPr>
          <p:cNvPicPr>
            <a:picLocks noChangeAspect="1"/>
          </p:cNvPicPr>
          <p:nvPr/>
        </p:nvPicPr>
        <p:blipFill>
          <a:blip r:embed="rId3"/>
          <a:stretch>
            <a:fillRect/>
          </a:stretch>
        </p:blipFill>
        <p:spPr>
          <a:xfrm>
            <a:off x="2020957" y="1931918"/>
            <a:ext cx="8150086" cy="2165902"/>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17558F29-C1EF-4D3E-82AF-2656E459F2EF}"/>
              </a:ext>
            </a:extLst>
          </p:cNvPr>
          <p:cNvPicPr>
            <a:picLocks noChangeAspect="1"/>
          </p:cNvPicPr>
          <p:nvPr/>
        </p:nvPicPr>
        <p:blipFill>
          <a:blip r:embed="rId4"/>
          <a:stretch>
            <a:fillRect/>
          </a:stretch>
        </p:blipFill>
        <p:spPr>
          <a:xfrm>
            <a:off x="2020957" y="4234483"/>
            <a:ext cx="8150086" cy="2386384"/>
          </a:xfrm>
          <a:prstGeom prst="rect">
            <a:avLst/>
          </a:prstGeom>
        </p:spPr>
      </p:pic>
    </p:spTree>
    <p:extLst>
      <p:ext uri="{BB962C8B-B14F-4D97-AF65-F5344CB8AC3E}">
        <p14:creationId xmlns:p14="http://schemas.microsoft.com/office/powerpoint/2010/main" val="1279989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A5F0C-9C2C-ED71-B1A2-4CA44B4FFF51}"/>
              </a:ext>
            </a:extLst>
          </p:cNvPr>
          <p:cNvSpPr>
            <a:spLocks noGrp="1"/>
          </p:cNvSpPr>
          <p:nvPr>
            <p:ph type="title"/>
          </p:nvPr>
        </p:nvSpPr>
        <p:spPr/>
        <p:txBody>
          <a:bodyPr/>
          <a:lstStyle/>
          <a:p>
            <a:r>
              <a:rPr lang="en-IN" dirty="0"/>
              <a:t>Future Scope</a:t>
            </a:r>
          </a:p>
        </p:txBody>
      </p:sp>
      <p:sp>
        <p:nvSpPr>
          <p:cNvPr id="9" name="Footer Placeholder 8">
            <a:extLst>
              <a:ext uri="{FF2B5EF4-FFF2-40B4-BE49-F238E27FC236}">
                <a16:creationId xmlns:a16="http://schemas.microsoft.com/office/drawing/2014/main" id="{71E1B635-04CD-49E3-200E-D18D2814471E}"/>
              </a:ext>
            </a:extLst>
          </p:cNvPr>
          <p:cNvSpPr>
            <a:spLocks noGrp="1"/>
          </p:cNvSpPr>
          <p:nvPr>
            <p:ph type="ftr" sz="quarter" idx="11"/>
          </p:nvPr>
        </p:nvSpPr>
        <p:spPr/>
        <p:txBody>
          <a:bodyPr/>
          <a:lstStyle/>
          <a:p>
            <a:r>
              <a:rPr lang="en-US"/>
              <a:t>PRESENTATION TITLE</a:t>
            </a:r>
          </a:p>
        </p:txBody>
      </p:sp>
      <p:sp>
        <p:nvSpPr>
          <p:cNvPr id="10" name="Slide Number Placeholder 9">
            <a:extLst>
              <a:ext uri="{FF2B5EF4-FFF2-40B4-BE49-F238E27FC236}">
                <a16:creationId xmlns:a16="http://schemas.microsoft.com/office/drawing/2014/main" id="{9CE97510-170C-0309-5C38-0F093BFD9697}"/>
              </a:ext>
            </a:extLst>
          </p:cNvPr>
          <p:cNvSpPr>
            <a:spLocks noGrp="1"/>
          </p:cNvSpPr>
          <p:nvPr>
            <p:ph type="sldNum" sz="quarter" idx="12"/>
          </p:nvPr>
        </p:nvSpPr>
        <p:spPr/>
        <p:txBody>
          <a:bodyPr/>
          <a:lstStyle/>
          <a:p>
            <a:fld id="{A49DFD55-3C28-40EF-9E31-A92D2E4017FF}" type="slidenum">
              <a:rPr lang="en-US" smtClean="0"/>
              <a:pPr/>
              <a:t>29</a:t>
            </a:fld>
            <a:endParaRPr lang="en-US"/>
          </a:p>
        </p:txBody>
      </p:sp>
      <p:sp>
        <p:nvSpPr>
          <p:cNvPr id="11" name="TextBox 10">
            <a:extLst>
              <a:ext uri="{FF2B5EF4-FFF2-40B4-BE49-F238E27FC236}">
                <a16:creationId xmlns:a16="http://schemas.microsoft.com/office/drawing/2014/main" id="{62849048-BF5D-9EE9-2CCB-2A4A235252BA}"/>
              </a:ext>
            </a:extLst>
          </p:cNvPr>
          <p:cNvSpPr txBox="1"/>
          <p:nvPr/>
        </p:nvSpPr>
        <p:spPr>
          <a:xfrm>
            <a:off x="2021393" y="2828835"/>
            <a:ext cx="8149213" cy="1938992"/>
          </a:xfrm>
          <a:prstGeom prst="rect">
            <a:avLst/>
          </a:prstGeom>
          <a:noFill/>
        </p:spPr>
        <p:txBody>
          <a:bodyPr wrap="square" rtlCol="0">
            <a:spAutoFit/>
          </a:bodyPr>
          <a:lstStyle/>
          <a:p>
            <a:pPr marL="285750" indent="-285750">
              <a:buFont typeface="Arial" panose="020B0604020202020204" pitchFamily="34" charset="0"/>
              <a:buChar char="•"/>
            </a:pPr>
            <a:r>
              <a:rPr lang="en-IN" sz="2000" dirty="0"/>
              <a:t>More accuracy to be obtained. Bigger dataset.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Support more programming languages besides C/C++</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Personalized detection</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136012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617773"/>
            <a:ext cx="2895600" cy="1325563"/>
          </a:xfrm>
        </p:spPr>
        <p:txBody>
          <a:bodyPr/>
          <a:lstStyle/>
          <a:p>
            <a:r>
              <a:rPr lang="en-US"/>
              <a:t>Index</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442927"/>
            <a:ext cx="4287124" cy="3797300"/>
          </a:xfrm>
        </p:spPr>
        <p:txBody>
          <a:bodyPr>
            <a:normAutofit fontScale="92500" lnSpcReduction="20000"/>
          </a:bodyPr>
          <a:lstStyle/>
          <a:p>
            <a:pPr marL="342900" indent="-342900">
              <a:lnSpc>
                <a:spcPct val="110000"/>
              </a:lnSpc>
              <a:buFont typeface="Wingdings" panose="05000000000000000000" pitchFamily="2" charset="2"/>
              <a:buChar char="v"/>
            </a:pPr>
            <a:r>
              <a:rPr lang="en-US" sz="1800" dirty="0">
                <a:hlinkClick r:id="rId2" action="ppaction://hlinksldjump"/>
              </a:rPr>
              <a:t>Objective</a:t>
            </a:r>
            <a:endParaRPr lang="en-US" sz="1800" dirty="0"/>
          </a:p>
          <a:p>
            <a:pPr marL="342900" indent="-342900">
              <a:lnSpc>
                <a:spcPct val="110000"/>
              </a:lnSpc>
              <a:buFont typeface="Wingdings" panose="05000000000000000000" pitchFamily="2" charset="2"/>
              <a:buChar char="v"/>
            </a:pPr>
            <a:r>
              <a:rPr lang="en-US" sz="1800" dirty="0">
                <a:hlinkClick r:id="rId3" action="ppaction://hlinksldjump"/>
              </a:rPr>
              <a:t>Motivation</a:t>
            </a:r>
            <a:endParaRPr lang="en-US" sz="1800" dirty="0"/>
          </a:p>
          <a:p>
            <a:pPr marL="342900" indent="-342900">
              <a:lnSpc>
                <a:spcPct val="110000"/>
              </a:lnSpc>
              <a:buFont typeface="Wingdings" panose="05000000000000000000" pitchFamily="2" charset="2"/>
              <a:buChar char="v"/>
            </a:pPr>
            <a:r>
              <a:rPr lang="en-US" sz="1800" dirty="0">
                <a:hlinkClick r:id="rId4" action="ppaction://hlinksldjump"/>
              </a:rPr>
              <a:t>Generative AI</a:t>
            </a:r>
            <a:endParaRPr lang="en-US" sz="1800" dirty="0"/>
          </a:p>
          <a:p>
            <a:pPr marL="342900" indent="-342900">
              <a:lnSpc>
                <a:spcPct val="110000"/>
              </a:lnSpc>
              <a:buFont typeface="Wingdings" panose="05000000000000000000" pitchFamily="2" charset="2"/>
              <a:buChar char="v"/>
            </a:pPr>
            <a:r>
              <a:rPr lang="en-US" sz="1800" dirty="0">
                <a:hlinkClick r:id="rId5" action="ppaction://hlinksldjump"/>
              </a:rPr>
              <a:t>The Differentiation</a:t>
            </a:r>
            <a:endParaRPr lang="en-US" sz="1800" dirty="0"/>
          </a:p>
          <a:p>
            <a:pPr marL="342900" indent="-342900">
              <a:lnSpc>
                <a:spcPct val="110000"/>
              </a:lnSpc>
              <a:buFont typeface="Wingdings" panose="05000000000000000000" pitchFamily="2" charset="2"/>
              <a:buChar char="v"/>
            </a:pPr>
            <a:r>
              <a:rPr lang="en-US" sz="1800" dirty="0">
                <a:hlinkClick r:id="rId6" action="ppaction://hlinksldjump"/>
              </a:rPr>
              <a:t>Functional Requirements</a:t>
            </a:r>
            <a:endParaRPr lang="en-US" sz="1800" dirty="0"/>
          </a:p>
          <a:p>
            <a:pPr marL="342900" indent="-342900">
              <a:lnSpc>
                <a:spcPct val="110000"/>
              </a:lnSpc>
              <a:buFont typeface="Wingdings" panose="05000000000000000000" pitchFamily="2" charset="2"/>
              <a:buChar char="v"/>
            </a:pPr>
            <a:r>
              <a:rPr lang="en-US" sz="1800" dirty="0">
                <a:hlinkClick r:id="rId7" action="ppaction://hlinksldjump"/>
              </a:rPr>
              <a:t>Design</a:t>
            </a:r>
            <a:endParaRPr lang="en-US" sz="1800" dirty="0"/>
          </a:p>
          <a:p>
            <a:pPr marL="342900" indent="-342900">
              <a:lnSpc>
                <a:spcPct val="110000"/>
              </a:lnSpc>
              <a:buFont typeface="Wingdings" panose="05000000000000000000" pitchFamily="2" charset="2"/>
              <a:buChar char="v"/>
            </a:pPr>
            <a:r>
              <a:rPr lang="en-US" sz="1800" dirty="0">
                <a:hlinkClick r:id="rId8" action="ppaction://hlinksldjump"/>
              </a:rPr>
              <a:t>Writing our model</a:t>
            </a:r>
            <a:endParaRPr lang="en-US" sz="1800" dirty="0"/>
          </a:p>
          <a:p>
            <a:pPr marL="342900" indent="-342900">
              <a:lnSpc>
                <a:spcPct val="110000"/>
              </a:lnSpc>
              <a:buFont typeface="Wingdings" panose="05000000000000000000" pitchFamily="2" charset="2"/>
              <a:buChar char="v"/>
            </a:pPr>
            <a:r>
              <a:rPr lang="en-US" sz="1800" dirty="0">
                <a:hlinkClick r:id="rId9" action="ppaction://hlinksldjump"/>
              </a:rPr>
              <a:t>Implementation as an web tool</a:t>
            </a:r>
            <a:endParaRPr lang="en-US" sz="1800" dirty="0"/>
          </a:p>
          <a:p>
            <a:pPr marL="342900" indent="-342900">
              <a:lnSpc>
                <a:spcPct val="110000"/>
              </a:lnSpc>
              <a:buFont typeface="Wingdings" panose="05000000000000000000" pitchFamily="2" charset="2"/>
              <a:buChar char="v"/>
            </a:pPr>
            <a:r>
              <a:rPr lang="en-US" sz="1800" dirty="0">
                <a:hlinkClick r:id="rId10" action="ppaction://hlinksldjump"/>
              </a:rPr>
              <a:t>Future Scope</a:t>
            </a:r>
            <a:endParaRPr lang="en-US" sz="1800" dirty="0"/>
          </a:p>
          <a:p>
            <a:pPr marL="342900" indent="-342900">
              <a:lnSpc>
                <a:spcPct val="110000"/>
              </a:lnSpc>
              <a:buFont typeface="Wingdings" panose="05000000000000000000" pitchFamily="2" charset="2"/>
              <a:buChar char="v"/>
            </a:pPr>
            <a:r>
              <a:rPr lang="en-US" sz="1800" dirty="0">
                <a:hlinkClick r:id="rId11" action="ppaction://hlinksldjump"/>
              </a:rPr>
              <a:t>References</a:t>
            </a:r>
            <a:endParaRPr lang="en-US" sz="1800"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r>
              <a:rPr lang="en-US"/>
              <a:t>Page-</a:t>
            </a:r>
            <a:fld id="{A49DFD55-3C28-40EF-9E31-A92D2E4017FF}" type="slidenum">
              <a:rPr lang="en-US" smtClean="0"/>
              <a:pPr/>
              <a:t>3</a:t>
            </a:fld>
            <a:endParaRPr lang="en-US"/>
          </a:p>
        </p:txBody>
      </p:sp>
    </p:spTree>
    <p:extLst>
      <p:ext uri="{BB962C8B-B14F-4D97-AF65-F5344CB8AC3E}">
        <p14:creationId xmlns:p14="http://schemas.microsoft.com/office/powerpoint/2010/main" val="1713219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2C501A98-6648-A672-E8D8-E475FF2C34D3}"/>
              </a:ext>
            </a:extLst>
          </p:cNvPr>
          <p:cNvSpPr>
            <a:spLocks noGrp="1"/>
          </p:cNvSpPr>
          <p:nvPr>
            <p:ph type="title"/>
          </p:nvPr>
        </p:nvSpPr>
        <p:spPr/>
        <p:txBody>
          <a:bodyPr>
            <a:normAutofit/>
          </a:bodyPr>
          <a:lstStyle/>
          <a:p>
            <a:r>
              <a:rPr lang="en-IN" sz="4400"/>
              <a:t>References:</a:t>
            </a:r>
          </a:p>
        </p:txBody>
      </p:sp>
      <p:sp>
        <p:nvSpPr>
          <p:cNvPr id="12" name="Slide Number Placeholder 11">
            <a:extLst>
              <a:ext uri="{FF2B5EF4-FFF2-40B4-BE49-F238E27FC236}">
                <a16:creationId xmlns:a16="http://schemas.microsoft.com/office/drawing/2014/main" id="{04ADFB63-9E66-D02D-DDA6-E0FEF3892EB5}"/>
              </a:ext>
            </a:extLst>
          </p:cNvPr>
          <p:cNvSpPr>
            <a:spLocks noGrp="1"/>
          </p:cNvSpPr>
          <p:nvPr>
            <p:ph type="sldNum" sz="quarter" idx="12"/>
          </p:nvPr>
        </p:nvSpPr>
        <p:spPr/>
        <p:txBody>
          <a:bodyPr/>
          <a:lstStyle/>
          <a:p>
            <a:r>
              <a:rPr lang="en-US"/>
              <a:t>Page-</a:t>
            </a:r>
            <a:fld id="{A49DFD55-3C28-40EF-9E31-A92D2E4017FF}" type="slidenum">
              <a:rPr lang="en-US" smtClean="0"/>
              <a:pPr/>
              <a:t>30</a:t>
            </a:fld>
            <a:endParaRPr lang="en-US"/>
          </a:p>
        </p:txBody>
      </p:sp>
      <p:sp>
        <p:nvSpPr>
          <p:cNvPr id="16" name="TextBox 15">
            <a:extLst>
              <a:ext uri="{FF2B5EF4-FFF2-40B4-BE49-F238E27FC236}">
                <a16:creationId xmlns:a16="http://schemas.microsoft.com/office/drawing/2014/main" id="{8EC2065B-C2DA-AB7B-AD53-22C3F3F93792}"/>
              </a:ext>
            </a:extLst>
          </p:cNvPr>
          <p:cNvSpPr txBox="1"/>
          <p:nvPr/>
        </p:nvSpPr>
        <p:spPr>
          <a:xfrm>
            <a:off x="1342239" y="1690688"/>
            <a:ext cx="9613783" cy="461902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a:hlinkClick r:id="rId3"/>
              </a:rPr>
              <a:t>https://medium.com/swlh/simple-explanation-of-recurrent-neural-network-rnn-1285749cc363</a:t>
            </a:r>
            <a:endParaRPr lang="en-IN"/>
          </a:p>
          <a:p>
            <a:pPr marL="285750" indent="-285750">
              <a:lnSpc>
                <a:spcPct val="150000"/>
              </a:lnSpc>
              <a:buFont typeface="Wingdings" panose="05000000000000000000" pitchFamily="2" charset="2"/>
              <a:buChar char="§"/>
            </a:pPr>
            <a:r>
              <a:rPr lang="en-IN">
                <a:hlinkClick r:id="rId4"/>
              </a:rPr>
              <a:t>https://dataaspirant.com/how-recurrent-neural-network-rnn-works/</a:t>
            </a:r>
            <a:endParaRPr lang="en-IN"/>
          </a:p>
          <a:p>
            <a:pPr marL="285750" indent="-285750">
              <a:lnSpc>
                <a:spcPct val="150000"/>
              </a:lnSpc>
              <a:buFont typeface="Wingdings" panose="05000000000000000000" pitchFamily="2" charset="2"/>
              <a:buChar char="§"/>
            </a:pPr>
            <a:r>
              <a:rPr lang="en-IN">
                <a:hlinkClick r:id="rId5"/>
              </a:rPr>
              <a:t>https://www.researchgate.net/figure/Single-hidden-layer-FFNN-fully-connected-structure-with-sigmoid-transfer-function-and_fig2_336722473</a:t>
            </a:r>
            <a:endParaRPr lang="en-IN"/>
          </a:p>
          <a:p>
            <a:pPr marL="285750" indent="-285750">
              <a:lnSpc>
                <a:spcPct val="150000"/>
              </a:lnSpc>
              <a:buFont typeface="Wingdings" panose="05000000000000000000" pitchFamily="2" charset="2"/>
              <a:buChar char="§"/>
            </a:pPr>
            <a:r>
              <a:rPr lang="en-IN">
                <a:hlinkClick r:id="rId6"/>
              </a:rPr>
              <a:t>https://bard.google.com/</a:t>
            </a:r>
            <a:endParaRPr lang="en-IN"/>
          </a:p>
          <a:p>
            <a:pPr marL="285750" indent="-285750">
              <a:lnSpc>
                <a:spcPct val="150000"/>
              </a:lnSpc>
              <a:buFont typeface="Wingdings" panose="05000000000000000000" pitchFamily="2" charset="2"/>
              <a:buChar char="§"/>
            </a:pPr>
            <a:r>
              <a:rPr lang="en-IN">
                <a:hlinkClick r:id="rId7"/>
              </a:rPr>
              <a:t>https://chat.openai.com/</a:t>
            </a:r>
            <a:endParaRPr lang="en-IN"/>
          </a:p>
          <a:p>
            <a:pPr marL="285750" indent="-285750">
              <a:lnSpc>
                <a:spcPct val="150000"/>
              </a:lnSpc>
              <a:buFont typeface="Wingdings" panose="05000000000000000000" pitchFamily="2" charset="2"/>
              <a:buChar char="§"/>
            </a:pPr>
            <a:r>
              <a:rPr lang="en-IN">
                <a:hlinkClick r:id="rId8"/>
              </a:rPr>
              <a:t>https://github.com/Copyleaks/PHP-Plagiarism-Checker/tree/master</a:t>
            </a:r>
            <a:endParaRPr lang="en-IN"/>
          </a:p>
          <a:p>
            <a:pPr marL="285750" indent="-285750">
              <a:lnSpc>
                <a:spcPct val="150000"/>
              </a:lnSpc>
              <a:buFont typeface="Wingdings" panose="05000000000000000000" pitchFamily="2" charset="2"/>
              <a:buChar char="§"/>
            </a:pPr>
            <a:r>
              <a:rPr lang="en-IN">
                <a:hlinkClick r:id="rId9"/>
              </a:rPr>
              <a:t>https://www.tribunewired.com/2023/02/05/gptzero-princeton-student-built-an-app-to-detect-chatgpt-ai-written-text/</a:t>
            </a:r>
            <a:endParaRPr lang="en-IN"/>
          </a:p>
          <a:p>
            <a:pPr marL="285750" indent="-285750">
              <a:lnSpc>
                <a:spcPct val="150000"/>
              </a:lnSpc>
              <a:buFont typeface="Wingdings" panose="05000000000000000000" pitchFamily="2" charset="2"/>
              <a:buChar char="§"/>
            </a:pPr>
            <a:r>
              <a:rPr lang="en-IN" b="1"/>
              <a:t>The Emperor’s New Mind </a:t>
            </a:r>
            <a:r>
              <a:rPr lang="en-IN"/>
              <a:t>by </a:t>
            </a:r>
            <a:r>
              <a:rPr lang="en-IN" b="1"/>
              <a:t>Roger Penrose</a:t>
            </a:r>
          </a:p>
        </p:txBody>
      </p:sp>
    </p:spTree>
    <p:extLst>
      <p:ext uri="{BB962C8B-B14F-4D97-AF65-F5344CB8AC3E}">
        <p14:creationId xmlns:p14="http://schemas.microsoft.com/office/powerpoint/2010/main" val="4217907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3659622" y="1640903"/>
            <a:ext cx="5640198" cy="2394202"/>
          </a:xfrm>
        </p:spPr>
        <p:txBody>
          <a:bodyPr/>
          <a:lstStyle/>
          <a:p>
            <a:r>
              <a:rPr lang="en-US" sz="660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r>
              <a:rPr lang="en-US"/>
              <a:t>Page-</a:t>
            </a:r>
            <a:fld id="{A49DFD55-3C28-40EF-9E31-A92D2E4017FF}" type="slidenum">
              <a:rPr lang="en-US" smtClean="0"/>
              <a:pPr/>
              <a:t>31</a:t>
            </a:fld>
            <a:endParaRPr lang="en-US"/>
          </a:p>
        </p:txBody>
      </p:sp>
    </p:spTree>
    <p:extLst>
      <p:ext uri="{BB962C8B-B14F-4D97-AF65-F5344CB8AC3E}">
        <p14:creationId xmlns:p14="http://schemas.microsoft.com/office/powerpoint/2010/main" val="19697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441196"/>
            <a:ext cx="3570389" cy="634610"/>
          </a:xfrm>
        </p:spPr>
        <p:txBody>
          <a:bodyPr/>
          <a:lstStyle/>
          <a:p>
            <a:r>
              <a:rPr lang="en-US"/>
              <a:t>Objective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782195"/>
            <a:ext cx="4179570" cy="1499230"/>
          </a:xfrm>
        </p:spPr>
        <p:txBody>
          <a:bodyPr vert="horz" lIns="91440" tIns="45720" rIns="91440" bIns="45720" rtlCol="0" anchor="t">
            <a:normAutofit/>
          </a:bodyPr>
          <a:lstStyle/>
          <a:p>
            <a:r>
              <a:rPr lang="en-US"/>
              <a:t>Predicting if a submitted code is written by human or a generative AI tool.</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46513" y="373438"/>
            <a:ext cx="10515600" cy="1325563"/>
          </a:xfrm>
        </p:spPr>
        <p:txBody>
          <a:bodyPr>
            <a:noAutofit/>
          </a:bodyPr>
          <a:lstStyle/>
          <a:p>
            <a:r>
              <a:rPr lang="en-US" sz="12000"/>
              <a:t>Motivation</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r>
              <a:rPr lang="en-US"/>
              <a:t>Page-</a:t>
            </a:r>
            <a:fld id="{A49DFD55-3C28-40EF-9E31-A92D2E4017FF}" type="slidenum">
              <a:rPr lang="en-US" smtClean="0"/>
              <a:pPr/>
              <a:t>5</a:t>
            </a:fld>
            <a:endParaRPr lang="en-US"/>
          </a:p>
        </p:txBody>
      </p:sp>
      <p:sp>
        <p:nvSpPr>
          <p:cNvPr id="12" name="TextBox 11">
            <a:extLst>
              <a:ext uri="{FF2B5EF4-FFF2-40B4-BE49-F238E27FC236}">
                <a16:creationId xmlns:a16="http://schemas.microsoft.com/office/drawing/2014/main" id="{5D1D6632-B365-6A23-BB49-731BB7B705E1}"/>
              </a:ext>
            </a:extLst>
          </p:cNvPr>
          <p:cNvSpPr txBox="1"/>
          <p:nvPr/>
        </p:nvSpPr>
        <p:spPr>
          <a:xfrm>
            <a:off x="1066800" y="2500025"/>
            <a:ext cx="10058400" cy="3046988"/>
          </a:xfrm>
          <a:prstGeom prst="rect">
            <a:avLst/>
          </a:prstGeom>
          <a:noFill/>
        </p:spPr>
        <p:txBody>
          <a:bodyPr wrap="square" rtlCol="0">
            <a:spAutoFit/>
          </a:bodyPr>
          <a:lstStyle/>
          <a:p>
            <a:pPr marL="342900" indent="-342900">
              <a:buFont typeface="Arial" panose="020B0604020202020204" pitchFamily="34" charset="0"/>
              <a:buChar char="•"/>
            </a:pPr>
            <a:r>
              <a:rPr lang="en-US" sz="2400">
                <a:solidFill>
                  <a:schemeClr val="bg2">
                    <a:lumMod val="50000"/>
                  </a:schemeClr>
                </a:solidFill>
              </a:rPr>
              <a:t>Verifying the trustworthiness of code, especially in critical or security-sensitive applications</a:t>
            </a:r>
          </a:p>
          <a:p>
            <a:endParaRPr lang="en-US" sz="2400">
              <a:solidFill>
                <a:schemeClr val="bg2">
                  <a:lumMod val="50000"/>
                </a:schemeClr>
              </a:solidFill>
            </a:endParaRPr>
          </a:p>
          <a:p>
            <a:pPr marL="342900" indent="-342900">
              <a:buFont typeface="Arial" panose="020B0604020202020204" pitchFamily="34" charset="0"/>
              <a:buChar char="•"/>
            </a:pPr>
            <a:r>
              <a:rPr lang="en-US" sz="2400" b="0" i="0">
                <a:solidFill>
                  <a:schemeClr val="bg2">
                    <a:lumMod val="50000"/>
                  </a:schemeClr>
                </a:solidFill>
                <a:effectLst/>
              </a:rPr>
              <a:t>Mitigating concerns related to plagiarism, intellectual property, and misuse of AI-generated code.</a:t>
            </a:r>
          </a:p>
          <a:p>
            <a:endParaRPr lang="en-US" sz="2400">
              <a:solidFill>
                <a:schemeClr val="bg2">
                  <a:lumMod val="50000"/>
                </a:schemeClr>
              </a:solidFill>
            </a:endParaRPr>
          </a:p>
          <a:p>
            <a:pPr marL="342900" indent="-342900">
              <a:buFont typeface="Arial" panose="020B0604020202020204" pitchFamily="34" charset="0"/>
              <a:buChar char="•"/>
            </a:pPr>
            <a:r>
              <a:rPr lang="en-US" sz="2400">
                <a:solidFill>
                  <a:schemeClr val="bg2">
                    <a:lumMod val="50000"/>
                  </a:schemeClr>
                </a:solidFill>
              </a:rPr>
              <a:t>Meeting regulatory requirements for disclosure and use of AI-generated content in specific industries.</a:t>
            </a:r>
            <a:endParaRPr lang="en-IN" sz="2400">
              <a:solidFill>
                <a:schemeClr val="bg2">
                  <a:lumMod val="50000"/>
                </a:schemeClr>
              </a:solidFill>
            </a:endParaRPr>
          </a:p>
        </p:txBody>
      </p:sp>
    </p:spTree>
    <p:extLst>
      <p:ext uri="{BB962C8B-B14F-4D97-AF65-F5344CB8AC3E}">
        <p14:creationId xmlns:p14="http://schemas.microsoft.com/office/powerpoint/2010/main" val="87162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327E-ADBE-F754-023E-2D173958BEB9}"/>
              </a:ext>
            </a:extLst>
          </p:cNvPr>
          <p:cNvSpPr>
            <a:spLocks noGrp="1"/>
          </p:cNvSpPr>
          <p:nvPr>
            <p:ph type="title"/>
          </p:nvPr>
        </p:nvSpPr>
        <p:spPr>
          <a:xfrm>
            <a:off x="838200" y="223778"/>
            <a:ext cx="10515600" cy="1325563"/>
          </a:xfrm>
        </p:spPr>
        <p:txBody>
          <a:bodyPr>
            <a:normAutofit/>
          </a:bodyPr>
          <a:lstStyle/>
          <a:p>
            <a:r>
              <a:rPr lang="en-IN" sz="4400"/>
              <a:t>Generative AI</a:t>
            </a:r>
          </a:p>
        </p:txBody>
      </p:sp>
      <p:sp>
        <p:nvSpPr>
          <p:cNvPr id="5" name="Slide Number Placeholder 4">
            <a:extLst>
              <a:ext uri="{FF2B5EF4-FFF2-40B4-BE49-F238E27FC236}">
                <a16:creationId xmlns:a16="http://schemas.microsoft.com/office/drawing/2014/main" id="{CA469E1E-242C-4A94-8DF7-69E9CBB4F5D0}"/>
              </a:ext>
            </a:extLst>
          </p:cNvPr>
          <p:cNvSpPr>
            <a:spLocks noGrp="1"/>
          </p:cNvSpPr>
          <p:nvPr>
            <p:ph type="sldNum" sz="quarter" idx="12"/>
          </p:nvPr>
        </p:nvSpPr>
        <p:spPr/>
        <p:txBody>
          <a:bodyPr/>
          <a:lstStyle/>
          <a:p>
            <a:r>
              <a:rPr lang="en-US"/>
              <a:t>Page-</a:t>
            </a:r>
            <a:fld id="{A49DFD55-3C28-40EF-9E31-A92D2E4017FF}" type="slidenum">
              <a:rPr lang="en-US" smtClean="0"/>
              <a:pPr/>
              <a:t>6</a:t>
            </a:fld>
            <a:endParaRPr lang="en-US"/>
          </a:p>
        </p:txBody>
      </p:sp>
      <p:sp>
        <p:nvSpPr>
          <p:cNvPr id="6" name="TextBox 5">
            <a:extLst>
              <a:ext uri="{FF2B5EF4-FFF2-40B4-BE49-F238E27FC236}">
                <a16:creationId xmlns:a16="http://schemas.microsoft.com/office/drawing/2014/main" id="{767ACDC3-E540-1D51-D5B4-5A833CA824AE}"/>
              </a:ext>
            </a:extLst>
          </p:cNvPr>
          <p:cNvSpPr txBox="1"/>
          <p:nvPr/>
        </p:nvSpPr>
        <p:spPr>
          <a:xfrm>
            <a:off x="1284564" y="1720840"/>
            <a:ext cx="9622872" cy="3970318"/>
          </a:xfrm>
          <a:prstGeom prst="rect">
            <a:avLst/>
          </a:prstGeom>
          <a:noFill/>
        </p:spPr>
        <p:txBody>
          <a:bodyPr wrap="square" lIns="91440" tIns="45720" rIns="91440" bIns="45720" rtlCol="0" anchor="t">
            <a:spAutoFit/>
          </a:bodyPr>
          <a:lstStyle/>
          <a:p>
            <a:r>
              <a:rPr lang="en-IN" sz="2800" dirty="0">
                <a:solidFill>
                  <a:schemeClr val="accent6">
                    <a:lumMod val="75000"/>
                  </a:schemeClr>
                </a:solidFill>
                <a:latin typeface="High Tower Text" panose="02040502050506030303" pitchFamily="18" charset="0"/>
              </a:rPr>
              <a:t>How do existing Generative AI models work?</a:t>
            </a:r>
          </a:p>
          <a:p>
            <a:pPr marL="285750" indent="-285750">
              <a:buFont typeface="Arial" panose="020B0604020202020204" pitchFamily="34" charset="0"/>
              <a:buChar char="•"/>
            </a:pPr>
            <a:endParaRPr lang="en-IN" sz="2800" dirty="0">
              <a:solidFill>
                <a:schemeClr val="tx2">
                  <a:lumMod val="75000"/>
                </a:schemeClr>
              </a:solidFill>
              <a:latin typeface="High Tower Text" panose="02040502050506030303" pitchFamily="18" charset="0"/>
            </a:endParaRPr>
          </a:p>
          <a:p>
            <a:pPr marL="285750" indent="-285750">
              <a:buFont typeface="Arial" panose="020B0604020202020204" pitchFamily="34" charset="0"/>
              <a:buChar char="•"/>
            </a:pPr>
            <a:r>
              <a:rPr lang="en-IN" sz="2800" dirty="0">
                <a:solidFill>
                  <a:schemeClr val="tx2">
                    <a:lumMod val="75000"/>
                  </a:schemeClr>
                </a:solidFill>
                <a:latin typeface="High Tower Text"/>
              </a:rPr>
              <a:t>Receive text-based input(prompt) from user.</a:t>
            </a:r>
          </a:p>
          <a:p>
            <a:pPr marL="285750" indent="-285750">
              <a:buFont typeface="Arial" panose="020B0604020202020204" pitchFamily="34" charset="0"/>
              <a:buChar char="•"/>
            </a:pPr>
            <a:r>
              <a:rPr lang="en-IN" sz="2800" dirty="0">
                <a:solidFill>
                  <a:schemeClr val="tx2">
                    <a:lumMod val="75000"/>
                  </a:schemeClr>
                </a:solidFill>
                <a:latin typeface="High Tower Text" panose="02040502050506030303" pitchFamily="18" charset="0"/>
              </a:rPr>
              <a:t>Find the context behind the input or query.</a:t>
            </a:r>
          </a:p>
          <a:p>
            <a:pPr marL="285750" indent="-285750">
              <a:buFont typeface="Arial" panose="020B0604020202020204" pitchFamily="34" charset="0"/>
              <a:buChar char="•"/>
            </a:pPr>
            <a:r>
              <a:rPr lang="en-IN" sz="2800" dirty="0">
                <a:solidFill>
                  <a:schemeClr val="tx2">
                    <a:lumMod val="75000"/>
                  </a:schemeClr>
                </a:solidFill>
                <a:latin typeface="High Tower Text" panose="02040502050506030303" pitchFamily="18" charset="0"/>
              </a:rPr>
              <a:t>Refer to its large collection of data it is trained on.</a:t>
            </a:r>
          </a:p>
          <a:p>
            <a:pPr marL="285750" indent="-285750">
              <a:buFont typeface="Arial" panose="020B0604020202020204" pitchFamily="34" charset="0"/>
              <a:buChar char="•"/>
            </a:pPr>
            <a:r>
              <a:rPr lang="en-US" sz="2800" dirty="0">
                <a:solidFill>
                  <a:schemeClr val="tx2">
                    <a:lumMod val="75000"/>
                  </a:schemeClr>
                </a:solidFill>
                <a:latin typeface="High Tower Text" panose="02040502050506030303" pitchFamily="18" charset="0"/>
              </a:rPr>
              <a:t>Use NLP techniques to understand structure, semantics, and user intent.</a:t>
            </a:r>
            <a:endParaRPr lang="en-IN" sz="2800" dirty="0">
              <a:solidFill>
                <a:schemeClr val="tx2">
                  <a:lumMod val="75000"/>
                </a:schemeClr>
              </a:solidFill>
              <a:latin typeface="High Tower Text" panose="02040502050506030303" pitchFamily="18" charset="0"/>
            </a:endParaRPr>
          </a:p>
          <a:p>
            <a:pPr marL="285750" indent="-285750">
              <a:buFont typeface="Arial" panose="020B0604020202020204" pitchFamily="34" charset="0"/>
              <a:buChar char="•"/>
            </a:pPr>
            <a:r>
              <a:rPr lang="en-IN" sz="2800" dirty="0">
                <a:solidFill>
                  <a:schemeClr val="tx2">
                    <a:lumMod val="75000"/>
                  </a:schemeClr>
                </a:solidFill>
                <a:latin typeface="High Tower Text" panose="02040502050506030303" pitchFamily="18" charset="0"/>
              </a:rPr>
              <a:t>Generate answers based on predictions made from the context of the input and the retrieved information. </a:t>
            </a:r>
          </a:p>
        </p:txBody>
      </p:sp>
    </p:spTree>
    <p:extLst>
      <p:ext uri="{BB962C8B-B14F-4D97-AF65-F5344CB8AC3E}">
        <p14:creationId xmlns:p14="http://schemas.microsoft.com/office/powerpoint/2010/main" val="1608842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53265E-4AC6-EE79-20B6-F7A3F686A408}"/>
              </a:ext>
            </a:extLst>
          </p:cNvPr>
          <p:cNvSpPr>
            <a:spLocks noGrp="1"/>
          </p:cNvSpPr>
          <p:nvPr>
            <p:ph type="sldNum" sz="quarter" idx="12"/>
          </p:nvPr>
        </p:nvSpPr>
        <p:spPr/>
        <p:txBody>
          <a:bodyPr/>
          <a:lstStyle/>
          <a:p>
            <a:r>
              <a:rPr lang="en-US"/>
              <a:t>Page-</a:t>
            </a:r>
            <a:fld id="{A49DFD55-3C28-40EF-9E31-A92D2E4017FF}" type="slidenum">
              <a:rPr lang="en-US" smtClean="0"/>
              <a:pPr/>
              <a:t>7</a:t>
            </a:fld>
            <a:endParaRPr lang="en-US"/>
          </a:p>
        </p:txBody>
      </p:sp>
      <p:sp>
        <p:nvSpPr>
          <p:cNvPr id="8" name="TextBox 7">
            <a:extLst>
              <a:ext uri="{FF2B5EF4-FFF2-40B4-BE49-F238E27FC236}">
                <a16:creationId xmlns:a16="http://schemas.microsoft.com/office/drawing/2014/main" id="{209D7D44-A270-8E72-B848-8CB82AE8C496}"/>
              </a:ext>
            </a:extLst>
          </p:cNvPr>
          <p:cNvSpPr txBox="1"/>
          <p:nvPr/>
        </p:nvSpPr>
        <p:spPr>
          <a:xfrm>
            <a:off x="500542" y="1690930"/>
            <a:ext cx="11190914" cy="4093428"/>
          </a:xfrm>
          <a:prstGeom prst="rect">
            <a:avLst/>
          </a:prstGeom>
          <a:noFill/>
        </p:spPr>
        <p:txBody>
          <a:bodyPr wrap="square" rtlCol="0">
            <a:spAutoFit/>
          </a:bodyPr>
          <a:lstStyle/>
          <a:p>
            <a:pPr marL="285750" indent="-285750">
              <a:buFont typeface="Arial" panose="020B0604020202020204" pitchFamily="34" charset="0"/>
              <a:buChar char="•"/>
            </a:pPr>
            <a:r>
              <a:rPr lang="en-IN" sz="2000"/>
              <a:t>Derive context based on the instructions and specifications of the problem statement.</a:t>
            </a:r>
          </a:p>
          <a:p>
            <a:pPr marL="285750" indent="-285750">
              <a:buFont typeface="Arial" panose="020B0604020202020204" pitchFamily="34" charset="0"/>
              <a:buChar char="•"/>
            </a:pPr>
            <a:endParaRPr lang="en-IN" sz="2000"/>
          </a:p>
          <a:p>
            <a:pPr marL="285750" indent="-285750">
              <a:buFont typeface="Arial" panose="020B0604020202020204" pitchFamily="34" charset="0"/>
              <a:buChar char="•"/>
            </a:pPr>
            <a:r>
              <a:rPr lang="en-IN" sz="2000"/>
              <a:t>Uses its pre-trained programming language knowledge as well as publicly available source code it trained on to generate a nearly consistent answer to the solution.</a:t>
            </a:r>
          </a:p>
          <a:p>
            <a:pPr marL="285750" indent="-285750">
              <a:buFont typeface="Arial" panose="020B0604020202020204" pitchFamily="34" charset="0"/>
              <a:buChar char="•"/>
            </a:pPr>
            <a:endParaRPr lang="en-IN" sz="2000"/>
          </a:p>
          <a:p>
            <a:pPr marL="285750" indent="-285750">
              <a:buFont typeface="Arial" panose="020B0604020202020204" pitchFamily="34" charset="0"/>
              <a:buChar char="•"/>
            </a:pPr>
            <a:r>
              <a:rPr lang="en-IN" sz="2000"/>
              <a:t>Codes thus generated will have proper syntax as well as similar sentence length for all its generated answers.</a:t>
            </a:r>
          </a:p>
          <a:p>
            <a:pPr marL="285750" indent="-285750">
              <a:buFont typeface="Arial" panose="020B0604020202020204" pitchFamily="34" charset="0"/>
              <a:buChar char="•"/>
            </a:pPr>
            <a:endParaRPr lang="en-IN" sz="2000"/>
          </a:p>
          <a:p>
            <a:pPr marL="285750" indent="-285750">
              <a:buFont typeface="Arial" panose="020B0604020202020204" pitchFamily="34" charset="0"/>
              <a:buChar char="•"/>
            </a:pPr>
            <a:r>
              <a:rPr lang="en-IN" sz="2000"/>
              <a:t>The generative AI tries to reach the best possible solution it can, while also maintaining a certain degree of randomness in the generated code.</a:t>
            </a:r>
          </a:p>
          <a:p>
            <a:pPr marL="285750" indent="-285750">
              <a:buFont typeface="Arial" panose="020B0604020202020204" pitchFamily="34" charset="0"/>
              <a:buChar char="•"/>
            </a:pPr>
            <a:endParaRPr lang="en-IN" sz="2000"/>
          </a:p>
          <a:p>
            <a:pPr marL="285750" indent="-285750">
              <a:buFont typeface="Arial" panose="020B0604020202020204" pitchFamily="34" charset="0"/>
              <a:buChar char="•"/>
            </a:pPr>
            <a:r>
              <a:rPr lang="en-IN" sz="2000"/>
              <a:t>Generates perfect solutions for simpler problems but fails to give a definite solution for complex problems.</a:t>
            </a:r>
          </a:p>
        </p:txBody>
      </p:sp>
      <p:sp>
        <p:nvSpPr>
          <p:cNvPr id="9" name="TextBox 8">
            <a:extLst>
              <a:ext uri="{FF2B5EF4-FFF2-40B4-BE49-F238E27FC236}">
                <a16:creationId xmlns:a16="http://schemas.microsoft.com/office/drawing/2014/main" id="{BB9AF633-1C74-A1BB-5906-144B14B1D295}"/>
              </a:ext>
            </a:extLst>
          </p:cNvPr>
          <p:cNvSpPr txBox="1"/>
          <p:nvPr/>
        </p:nvSpPr>
        <p:spPr>
          <a:xfrm>
            <a:off x="327529" y="411053"/>
            <a:ext cx="11536941" cy="707886"/>
          </a:xfrm>
          <a:prstGeom prst="rect">
            <a:avLst/>
          </a:prstGeom>
          <a:noFill/>
        </p:spPr>
        <p:txBody>
          <a:bodyPr wrap="none" rtlCol="0">
            <a:spAutoFit/>
          </a:bodyPr>
          <a:lstStyle/>
          <a:p>
            <a:pPr algn="ctr"/>
            <a:r>
              <a:rPr lang="en-IN" sz="4000">
                <a:latin typeface="+mj-lt"/>
              </a:rPr>
              <a:t>How AI writes code for a given problem statement?</a:t>
            </a:r>
          </a:p>
        </p:txBody>
      </p:sp>
    </p:spTree>
    <p:extLst>
      <p:ext uri="{BB962C8B-B14F-4D97-AF65-F5344CB8AC3E}">
        <p14:creationId xmlns:p14="http://schemas.microsoft.com/office/powerpoint/2010/main" val="270782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53265E-4AC6-EE79-20B6-F7A3F686A408}"/>
              </a:ext>
            </a:extLst>
          </p:cNvPr>
          <p:cNvSpPr>
            <a:spLocks noGrp="1"/>
          </p:cNvSpPr>
          <p:nvPr>
            <p:ph type="sldNum" sz="quarter" idx="12"/>
          </p:nvPr>
        </p:nvSpPr>
        <p:spPr/>
        <p:txBody>
          <a:bodyPr/>
          <a:lstStyle/>
          <a:p>
            <a:r>
              <a:rPr lang="en-US"/>
              <a:t>Page-</a:t>
            </a:r>
            <a:fld id="{A49DFD55-3C28-40EF-9E31-A92D2E4017FF}" type="slidenum">
              <a:rPr lang="en-US" smtClean="0"/>
              <a:pPr/>
              <a:t>8</a:t>
            </a:fld>
            <a:endParaRPr lang="en-US"/>
          </a:p>
        </p:txBody>
      </p:sp>
      <p:sp>
        <p:nvSpPr>
          <p:cNvPr id="8" name="TextBox 7">
            <a:extLst>
              <a:ext uri="{FF2B5EF4-FFF2-40B4-BE49-F238E27FC236}">
                <a16:creationId xmlns:a16="http://schemas.microsoft.com/office/drawing/2014/main" id="{209D7D44-A270-8E72-B848-8CB82AE8C496}"/>
              </a:ext>
            </a:extLst>
          </p:cNvPr>
          <p:cNvSpPr txBox="1"/>
          <p:nvPr/>
        </p:nvSpPr>
        <p:spPr>
          <a:xfrm>
            <a:off x="500543" y="1383154"/>
            <a:ext cx="11190914" cy="4708981"/>
          </a:xfrm>
          <a:prstGeom prst="rect">
            <a:avLst/>
          </a:prstGeom>
          <a:noFill/>
        </p:spPr>
        <p:txBody>
          <a:bodyPr wrap="square" lIns="91440" tIns="45720" rIns="91440" bIns="45720" rtlCol="0" anchor="t">
            <a:spAutoFit/>
          </a:bodyPr>
          <a:lstStyle/>
          <a:p>
            <a:r>
              <a:rPr lang="en-IN" sz="2000"/>
              <a:t>There already are powerful tools that very accurately can determine if the piece of content is AI or human generated.</a:t>
            </a:r>
          </a:p>
          <a:p>
            <a:endParaRPr lang="en-IN" sz="2000"/>
          </a:p>
          <a:p>
            <a:r>
              <a:rPr lang="en-IN" sz="2000"/>
              <a:t>Most of the tools make their predictions based on two important indicators:</a:t>
            </a:r>
          </a:p>
          <a:p>
            <a:endParaRPr lang="en-IN" sz="2000"/>
          </a:p>
          <a:p>
            <a:pPr marL="342900" indent="-342900">
              <a:buFont typeface="Arial" panose="020B0604020202020204" pitchFamily="34" charset="0"/>
              <a:buChar char="•"/>
            </a:pPr>
            <a:r>
              <a:rPr lang="en-IN" sz="2000"/>
              <a:t>Perplexity: It is the amount of randomness in the generated content. AI generated contents usually have very low perplexity, meaning that the generated content will be easily predictable. Human generated content on the other hand has a very high perplexity, indicating high randomness.</a:t>
            </a:r>
          </a:p>
          <a:p>
            <a:pPr marL="342900" indent="-342900">
              <a:buFont typeface="Arial" panose="020B0604020202020204" pitchFamily="34" charset="0"/>
              <a:buChar char="•"/>
            </a:pPr>
            <a:endParaRPr lang="en-IN" sz="2000"/>
          </a:p>
          <a:p>
            <a:pPr marL="342900" indent="-342900">
              <a:buFont typeface="Arial" panose="020B0604020202020204" pitchFamily="34" charset="0"/>
              <a:buChar char="•"/>
            </a:pPr>
            <a:r>
              <a:rPr lang="en-IN" sz="2000"/>
              <a:t>Burstiness: It is the amount of dissimilarity in sentence width in the content. AI generated content usual has uniform sentences whereas in human generated content, it is quite random.</a:t>
            </a:r>
          </a:p>
          <a:p>
            <a:pPr marL="342900" indent="-342900">
              <a:buFont typeface="Arial" panose="020B0604020202020204" pitchFamily="34" charset="0"/>
              <a:buChar char="•"/>
            </a:pPr>
            <a:endParaRPr lang="en-IN" sz="2000"/>
          </a:p>
          <a:p>
            <a:r>
              <a:rPr lang="en-IN" sz="2000"/>
              <a:t>These two indicators decide the complexity of the text. Based on this information, the content is then classified.</a:t>
            </a:r>
          </a:p>
        </p:txBody>
      </p:sp>
      <p:sp>
        <p:nvSpPr>
          <p:cNvPr id="9" name="TextBox 8">
            <a:extLst>
              <a:ext uri="{FF2B5EF4-FFF2-40B4-BE49-F238E27FC236}">
                <a16:creationId xmlns:a16="http://schemas.microsoft.com/office/drawing/2014/main" id="{BB9AF633-1C74-A1BB-5906-144B14B1D295}"/>
              </a:ext>
            </a:extLst>
          </p:cNvPr>
          <p:cNvSpPr txBox="1"/>
          <p:nvPr/>
        </p:nvSpPr>
        <p:spPr>
          <a:xfrm>
            <a:off x="2369538" y="411053"/>
            <a:ext cx="7452938" cy="707886"/>
          </a:xfrm>
          <a:prstGeom prst="rect">
            <a:avLst/>
          </a:prstGeom>
          <a:noFill/>
        </p:spPr>
        <p:txBody>
          <a:bodyPr wrap="none" rtlCol="0">
            <a:spAutoFit/>
          </a:bodyPr>
          <a:lstStyle/>
          <a:p>
            <a:pPr algn="ctr"/>
            <a:r>
              <a:rPr lang="en-IN" sz="4000">
                <a:latin typeface="+mj-lt"/>
              </a:rPr>
              <a:t>How AI Content Detection works</a:t>
            </a:r>
          </a:p>
        </p:txBody>
      </p:sp>
    </p:spTree>
    <p:extLst>
      <p:ext uri="{BB962C8B-B14F-4D97-AF65-F5344CB8AC3E}">
        <p14:creationId xmlns:p14="http://schemas.microsoft.com/office/powerpoint/2010/main" val="393294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67BB-4DD2-41DE-F139-14166E11350D}"/>
              </a:ext>
            </a:extLst>
          </p:cNvPr>
          <p:cNvSpPr>
            <a:spLocks noGrp="1"/>
          </p:cNvSpPr>
          <p:nvPr>
            <p:ph type="title"/>
          </p:nvPr>
        </p:nvSpPr>
        <p:spPr/>
        <p:txBody>
          <a:bodyPr/>
          <a:lstStyle/>
          <a:p>
            <a:r>
              <a:rPr lang="en-IN"/>
              <a:t>How an AI generated code MAY differ from a human-written one</a:t>
            </a:r>
          </a:p>
        </p:txBody>
      </p:sp>
      <p:sp>
        <p:nvSpPr>
          <p:cNvPr id="5" name="Slide Number Placeholder 4">
            <a:extLst>
              <a:ext uri="{FF2B5EF4-FFF2-40B4-BE49-F238E27FC236}">
                <a16:creationId xmlns:a16="http://schemas.microsoft.com/office/drawing/2014/main" id="{CEFB4B94-AE7C-DFB7-DFD5-CEEF4D55BBAD}"/>
              </a:ext>
            </a:extLst>
          </p:cNvPr>
          <p:cNvSpPr>
            <a:spLocks noGrp="1"/>
          </p:cNvSpPr>
          <p:nvPr>
            <p:ph type="sldNum" sz="quarter" idx="12"/>
          </p:nvPr>
        </p:nvSpPr>
        <p:spPr/>
        <p:txBody>
          <a:bodyPr/>
          <a:lstStyle/>
          <a:p>
            <a:fld id="{A49DFD55-3C28-40EF-9E31-A92D2E4017FF}" type="slidenum">
              <a:rPr lang="en-US" smtClean="0"/>
              <a:pPr/>
              <a:t>9</a:t>
            </a:fld>
            <a:endParaRPr lang="en-US"/>
          </a:p>
        </p:txBody>
      </p:sp>
      <p:graphicFrame>
        <p:nvGraphicFramePr>
          <p:cNvPr id="8" name="Table 7">
            <a:extLst>
              <a:ext uri="{FF2B5EF4-FFF2-40B4-BE49-F238E27FC236}">
                <a16:creationId xmlns:a16="http://schemas.microsoft.com/office/drawing/2014/main" id="{A970CAE9-05E4-48A5-2AB5-9D6BEDA65107}"/>
              </a:ext>
            </a:extLst>
          </p:cNvPr>
          <p:cNvGraphicFramePr>
            <a:graphicFrameLocks noGrp="1"/>
          </p:cNvGraphicFramePr>
          <p:nvPr>
            <p:extLst>
              <p:ext uri="{D42A27DB-BD31-4B8C-83A1-F6EECF244321}">
                <p14:modId xmlns:p14="http://schemas.microsoft.com/office/powerpoint/2010/main" val="1068478074"/>
              </p:ext>
            </p:extLst>
          </p:nvPr>
        </p:nvGraphicFramePr>
        <p:xfrm>
          <a:off x="1070043" y="1945640"/>
          <a:ext cx="9990306" cy="3981761"/>
        </p:xfrm>
        <a:graphic>
          <a:graphicData uri="http://schemas.openxmlformats.org/drawingml/2006/table">
            <a:tbl>
              <a:tblPr firstRow="1" bandRow="1">
                <a:tableStyleId>{5C22544A-7EE6-4342-B048-85BDC9FD1C3A}</a:tableStyleId>
              </a:tblPr>
              <a:tblGrid>
                <a:gridCol w="1916348">
                  <a:extLst>
                    <a:ext uri="{9D8B030D-6E8A-4147-A177-3AD203B41FA5}">
                      <a16:colId xmlns:a16="http://schemas.microsoft.com/office/drawing/2014/main" val="2426150654"/>
                    </a:ext>
                  </a:extLst>
                </a:gridCol>
                <a:gridCol w="3978613">
                  <a:extLst>
                    <a:ext uri="{9D8B030D-6E8A-4147-A177-3AD203B41FA5}">
                      <a16:colId xmlns:a16="http://schemas.microsoft.com/office/drawing/2014/main" val="1918129465"/>
                    </a:ext>
                  </a:extLst>
                </a:gridCol>
                <a:gridCol w="4095345">
                  <a:extLst>
                    <a:ext uri="{9D8B030D-6E8A-4147-A177-3AD203B41FA5}">
                      <a16:colId xmlns:a16="http://schemas.microsoft.com/office/drawing/2014/main" val="3312038905"/>
                    </a:ext>
                  </a:extLst>
                </a:gridCol>
              </a:tblGrid>
              <a:tr h="507041">
                <a:tc>
                  <a:txBody>
                    <a:bodyPr/>
                    <a:lstStyle/>
                    <a:p>
                      <a:pPr algn="ctr"/>
                      <a:endParaRPr lang="en-IN"/>
                    </a:p>
                  </a:txBody>
                  <a:tcPr anchor="ctr"/>
                </a:tc>
                <a:tc>
                  <a:txBody>
                    <a:bodyPr/>
                    <a:lstStyle/>
                    <a:p>
                      <a:pPr algn="ctr"/>
                      <a:r>
                        <a:rPr lang="en-IN">
                          <a:solidFill>
                            <a:srgbClr val="FF0000"/>
                          </a:solidFill>
                        </a:rPr>
                        <a:t>AI-generated code</a:t>
                      </a:r>
                    </a:p>
                  </a:txBody>
                  <a:tcPr anchor="ctr"/>
                </a:tc>
                <a:tc>
                  <a:txBody>
                    <a:bodyPr/>
                    <a:lstStyle/>
                    <a:p>
                      <a:pPr algn="ctr"/>
                      <a:r>
                        <a:rPr lang="en-IN">
                          <a:solidFill>
                            <a:srgbClr val="FF0000"/>
                          </a:solidFill>
                        </a:rPr>
                        <a:t>Human-written code</a:t>
                      </a:r>
                    </a:p>
                  </a:txBody>
                  <a:tcPr anchor="ctr"/>
                </a:tc>
                <a:extLst>
                  <a:ext uri="{0D108BD9-81ED-4DB2-BD59-A6C34878D82A}">
                    <a16:rowId xmlns:a16="http://schemas.microsoft.com/office/drawing/2014/main" val="2829298232"/>
                  </a:ext>
                </a:extLst>
              </a:tr>
              <a:tr h="507041">
                <a:tc>
                  <a:txBody>
                    <a:bodyPr/>
                    <a:lstStyle/>
                    <a:p>
                      <a:pPr algn="ctr"/>
                      <a:r>
                        <a:rPr lang="en-IN"/>
                        <a:t>Optimization</a:t>
                      </a:r>
                    </a:p>
                  </a:txBody>
                  <a:tcPr anchor="ctr"/>
                </a:tc>
                <a:tc>
                  <a:txBody>
                    <a:bodyPr/>
                    <a:lstStyle/>
                    <a:p>
                      <a:pPr algn="ctr"/>
                      <a:r>
                        <a:rPr lang="en-IN"/>
                        <a:t>May have less number of nested loops</a:t>
                      </a:r>
                    </a:p>
                  </a:txBody>
                  <a:tcPr anchor="ctr"/>
                </a:tc>
                <a:tc>
                  <a:txBody>
                    <a:bodyPr/>
                    <a:lstStyle/>
                    <a:p>
                      <a:pPr algn="ctr"/>
                      <a:r>
                        <a:rPr lang="en-IN"/>
                        <a:t>New programmers may not be able to write optimized code</a:t>
                      </a:r>
                    </a:p>
                  </a:txBody>
                  <a:tcPr anchor="ctr"/>
                </a:tc>
                <a:extLst>
                  <a:ext uri="{0D108BD9-81ED-4DB2-BD59-A6C34878D82A}">
                    <a16:rowId xmlns:a16="http://schemas.microsoft.com/office/drawing/2014/main" val="3911509094"/>
                  </a:ext>
                </a:extLst>
              </a:tr>
              <a:tr h="507041">
                <a:tc>
                  <a:txBody>
                    <a:bodyPr/>
                    <a:lstStyle/>
                    <a:p>
                      <a:pPr algn="ctr"/>
                      <a:r>
                        <a:rPr lang="en-IN"/>
                        <a:t>Approach</a:t>
                      </a:r>
                    </a:p>
                  </a:txBody>
                  <a:tcPr anchor="ctr"/>
                </a:tc>
                <a:tc>
                  <a:txBody>
                    <a:bodyPr/>
                    <a:lstStyle/>
                    <a:p>
                      <a:pPr algn="ctr"/>
                      <a:r>
                        <a:rPr lang="en-IN"/>
                        <a:t>Most of the time they find the popular/most common approach</a:t>
                      </a:r>
                    </a:p>
                  </a:txBody>
                  <a:tcPr anchor="ctr"/>
                </a:tc>
                <a:tc>
                  <a:txBody>
                    <a:bodyPr/>
                    <a:lstStyle/>
                    <a:p>
                      <a:pPr algn="ctr"/>
                      <a:r>
                        <a:rPr lang="en-IN"/>
                        <a:t>A student may find widely unconventional approaches</a:t>
                      </a:r>
                    </a:p>
                  </a:txBody>
                  <a:tcPr anchor="ctr"/>
                </a:tc>
                <a:extLst>
                  <a:ext uri="{0D108BD9-81ED-4DB2-BD59-A6C34878D82A}">
                    <a16:rowId xmlns:a16="http://schemas.microsoft.com/office/drawing/2014/main" val="3239135346"/>
                  </a:ext>
                </a:extLst>
              </a:tr>
              <a:tr h="507041">
                <a:tc>
                  <a:txBody>
                    <a:bodyPr/>
                    <a:lstStyle/>
                    <a:p>
                      <a:pPr algn="ctr"/>
                      <a:r>
                        <a:rPr lang="en-IN"/>
                        <a:t>Innovation</a:t>
                      </a:r>
                    </a:p>
                  </a:txBody>
                  <a:tcPr anchor="ctr"/>
                </a:tc>
                <a:tc>
                  <a:txBody>
                    <a:bodyPr/>
                    <a:lstStyle/>
                    <a:p>
                      <a:pPr algn="ctr"/>
                      <a:r>
                        <a:rPr lang="en-IN"/>
                        <a:t>AI generates code from previous knowledge</a:t>
                      </a:r>
                    </a:p>
                  </a:txBody>
                  <a:tcPr anchor="ctr"/>
                </a:tc>
                <a:tc>
                  <a:txBody>
                    <a:bodyPr/>
                    <a:lstStyle/>
                    <a:p>
                      <a:pPr algn="ctr"/>
                      <a:r>
                        <a:rPr lang="en-IN"/>
                        <a:t>High chances of beautiful innovation</a:t>
                      </a:r>
                    </a:p>
                  </a:txBody>
                  <a:tcPr anchor="ctr"/>
                </a:tc>
                <a:extLst>
                  <a:ext uri="{0D108BD9-81ED-4DB2-BD59-A6C34878D82A}">
                    <a16:rowId xmlns:a16="http://schemas.microsoft.com/office/drawing/2014/main" val="358334188"/>
                  </a:ext>
                </a:extLst>
              </a:tr>
              <a:tr h="507041">
                <a:tc>
                  <a:txBody>
                    <a:bodyPr/>
                    <a:lstStyle/>
                    <a:p>
                      <a:pPr algn="ctr"/>
                      <a:r>
                        <a:rPr lang="en-IN"/>
                        <a:t>Coding standards violation</a:t>
                      </a:r>
                    </a:p>
                  </a:txBody>
                  <a:tcPr anchor="ctr"/>
                </a:tc>
                <a:tc>
                  <a:txBody>
                    <a:bodyPr/>
                    <a:lstStyle/>
                    <a:p>
                      <a:pPr algn="ctr"/>
                      <a:r>
                        <a:rPr lang="en-IN"/>
                        <a:t>AI hardly violates coding standards</a:t>
                      </a:r>
                    </a:p>
                  </a:txBody>
                  <a:tcPr anchor="ctr"/>
                </a:tc>
                <a:tc>
                  <a:txBody>
                    <a:bodyPr/>
                    <a:lstStyle/>
                    <a:p>
                      <a:pPr algn="ctr"/>
                      <a:r>
                        <a:rPr lang="en-IN"/>
                        <a:t>Humans are prone to violating coding standards</a:t>
                      </a:r>
                    </a:p>
                  </a:txBody>
                  <a:tcPr anchor="ctr"/>
                </a:tc>
                <a:extLst>
                  <a:ext uri="{0D108BD9-81ED-4DB2-BD59-A6C34878D82A}">
                    <a16:rowId xmlns:a16="http://schemas.microsoft.com/office/drawing/2014/main" val="2126151881"/>
                  </a:ext>
                </a:extLst>
              </a:tr>
              <a:tr h="507041">
                <a:tc>
                  <a:txBody>
                    <a:bodyPr/>
                    <a:lstStyle/>
                    <a:p>
                      <a:pPr algn="ctr"/>
                      <a:r>
                        <a:rPr lang="en-IN"/>
                        <a:t>Commenting</a:t>
                      </a:r>
                    </a:p>
                  </a:txBody>
                  <a:tcPr anchor="ctr"/>
                </a:tc>
                <a:tc>
                  <a:txBody>
                    <a:bodyPr/>
                    <a:lstStyle/>
                    <a:p>
                      <a:pPr algn="ctr"/>
                      <a:r>
                        <a:rPr lang="en-IN"/>
                        <a:t>Proper commenting is done by AI</a:t>
                      </a:r>
                    </a:p>
                  </a:txBody>
                  <a:tcPr anchor="ctr"/>
                </a:tc>
                <a:tc>
                  <a:txBody>
                    <a:bodyPr/>
                    <a:lstStyle/>
                    <a:p>
                      <a:pPr algn="ctr"/>
                      <a:r>
                        <a:rPr lang="en-IN"/>
                        <a:t>Most students don’t bother writing comments</a:t>
                      </a:r>
                    </a:p>
                  </a:txBody>
                  <a:tcPr anchor="ctr"/>
                </a:tc>
                <a:extLst>
                  <a:ext uri="{0D108BD9-81ED-4DB2-BD59-A6C34878D82A}">
                    <a16:rowId xmlns:a16="http://schemas.microsoft.com/office/drawing/2014/main" val="3831234649"/>
                  </a:ext>
                </a:extLst>
              </a:tr>
            </a:tbl>
          </a:graphicData>
        </a:graphic>
      </p:graphicFrame>
    </p:spTree>
    <p:extLst>
      <p:ext uri="{BB962C8B-B14F-4D97-AF65-F5344CB8AC3E}">
        <p14:creationId xmlns:p14="http://schemas.microsoft.com/office/powerpoint/2010/main" val="88493429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00E6EE1E-660B-46C6-AC21-8E505FB9574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1319</TotalTime>
  <Words>1646</Words>
  <Application>Microsoft Office PowerPoint</Application>
  <PresentationFormat>Widescreen</PresentationFormat>
  <Paragraphs>220</Paragraphs>
  <Slides>31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High Tower Text</vt:lpstr>
      <vt:lpstr>Script MT Bold</vt:lpstr>
      <vt:lpstr>Tenorite</vt:lpstr>
      <vt:lpstr>Wingdings</vt:lpstr>
      <vt:lpstr>Office Theme</vt:lpstr>
      <vt:lpstr>De-AI : A tool for AI code detection</vt:lpstr>
      <vt:lpstr>The TEAM</vt:lpstr>
      <vt:lpstr>Index</vt:lpstr>
      <vt:lpstr>Objective</vt:lpstr>
      <vt:lpstr>Motivation</vt:lpstr>
      <vt:lpstr>Generative AI</vt:lpstr>
      <vt:lpstr>PowerPoint Presentation</vt:lpstr>
      <vt:lpstr>PowerPoint Presentation</vt:lpstr>
      <vt:lpstr>How an AI generated code MAY differ from a human-written one</vt:lpstr>
      <vt:lpstr>Issues Related to predicting if the Code is Human or Ai Generated</vt:lpstr>
      <vt:lpstr>Functional requirements</vt:lpstr>
      <vt:lpstr>Creating the model</vt:lpstr>
      <vt:lpstr>Data Collection</vt:lpstr>
      <vt:lpstr>Preprocessing of dataset</vt:lpstr>
      <vt:lpstr>Neural Network Architecture</vt:lpstr>
      <vt:lpstr>Explanation of Architecture</vt:lpstr>
      <vt:lpstr>WHY GRU?</vt:lpstr>
      <vt:lpstr>Training and testing</vt:lpstr>
      <vt:lpstr>PowerPoint Presentation</vt:lpstr>
      <vt:lpstr>Implementation as an web-based tool</vt:lpstr>
      <vt:lpstr>PowerPoint Presentation</vt:lpstr>
      <vt:lpstr>PowerPoint Presentation</vt:lpstr>
      <vt:lpstr>PowerPoint Presentation</vt:lpstr>
      <vt:lpstr>Running flask application</vt:lpstr>
      <vt:lpstr>NGROK server</vt:lpstr>
      <vt:lpstr>HTML code to connect to Flask application</vt:lpstr>
      <vt:lpstr>Ngrok log</vt:lpstr>
      <vt:lpstr>Results</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De-AI – Every programming Student’s nightmare</dc:title>
  <dc:creator>Kuldip Kundu</dc:creator>
  <cp:lastModifiedBy>Sai Ram</cp:lastModifiedBy>
  <cp:revision>7</cp:revision>
  <dcterms:created xsi:type="dcterms:W3CDTF">2023-12-04T08:59:38Z</dcterms:created>
  <dcterms:modified xsi:type="dcterms:W3CDTF">2024-05-11T04:13:36Z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defa4170-0d19-0005-0004-bc88714345d2_Enabled">
    <vt:lpwstr>true</vt:lpwstr>
  </property>
  <property fmtid="{D5CDD505-2E9C-101B-9397-08002B2CF9AE}" pid="5" name="MSIP_Label_defa4170-0d19-0005-0004-bc88714345d2_SetDate">
    <vt:lpwstr>2023-12-05T16:39:09Z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7844d578-016a-4a12-bd8f-24f63274a6f7</vt:lpwstr>
  </property>
  <property fmtid="{D5CDD505-2E9C-101B-9397-08002B2CF9AE}" pid="9" name="MSIP_Label_defa4170-0d19-0005-0004-bc88714345d2_ActionId">
    <vt:lpwstr>fd9aa2cd-d70c-41b6-872e-4e8a9cf16458</vt:lpwstr>
  </property>
  <property fmtid="{D5CDD505-2E9C-101B-9397-08002B2CF9AE}" pid="10" name="MSIP_Label_defa4170-0d19-0005-0004-bc88714345d2_ContentBits">
    <vt:lpwstr>0</vt:lpwstr>
  </property>
</Properties>
</file>