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69" r:id="rId4"/>
    <p:sldId id="258" r:id="rId5"/>
    <p:sldId id="302" r:id="rId6"/>
    <p:sldId id="260" r:id="rId7"/>
    <p:sldId id="261" r:id="rId8"/>
    <p:sldId id="262" r:id="rId9"/>
    <p:sldId id="263" r:id="rId10"/>
    <p:sldId id="264" r:id="rId11"/>
    <p:sldId id="268" r:id="rId12"/>
    <p:sldId id="272" r:id="rId13"/>
    <p:sldId id="292" r:id="rId14"/>
    <p:sldId id="288" r:id="rId15"/>
    <p:sldId id="289" r:id="rId16"/>
    <p:sldId id="290" r:id="rId17"/>
    <p:sldId id="329" r:id="rId18"/>
    <p:sldId id="341" r:id="rId19"/>
    <p:sldId id="342" r:id="rId20"/>
    <p:sldId id="318" r:id="rId21"/>
    <p:sldId id="319" r:id="rId22"/>
    <p:sldId id="320" r:id="rId23"/>
    <p:sldId id="321" r:id="rId24"/>
    <p:sldId id="322" r:id="rId25"/>
    <p:sldId id="323" r:id="rId26"/>
    <p:sldId id="303" r:id="rId27"/>
    <p:sldId id="326" r:id="rId28"/>
    <p:sldId id="327"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userDrawn="1">
          <p15:clr>
            <a:srgbClr val="A4A3A4"/>
          </p15:clr>
        </p15:guide>
        <p15:guide id="2" pos="382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rab Patra" initials="V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autoAdjust="0"/>
  </p:normalViewPr>
  <p:slideViewPr>
    <p:cSldViewPr snapToGrid="0" showGuides="1">
      <p:cViewPr varScale="1">
        <p:scale>
          <a:sx n="63" d="100"/>
          <a:sy n="63" d="100"/>
        </p:scale>
        <p:origin x="668" y="56"/>
      </p:cViewPr>
      <p:guideLst>
        <p:guide orient="horz" pos="2178"/>
        <p:guide pos="3829"/>
      </p:guideLst>
    </p:cSldViewPr>
  </p:slideViewPr>
  <p:outlineViewPr>
    <p:cViewPr>
      <p:scale>
        <a:sx n="33" d="100"/>
        <a:sy n="33" d="100"/>
      </p:scale>
      <p:origin x="30" y="56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F78946A-2E5F-4E68-8AF3-320F21DE1728}" type="datetimeFigureOut">
              <a:rPr lang="en-IN" smtClean="0"/>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8760038-E671-4810-9759-73C867072572}" type="slidenum">
              <a:rPr lang="en-IN" smtClean="0"/>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78946A-2E5F-4E68-8AF3-320F21DE17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F78946A-2E5F-4E68-8AF3-320F21DE17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60038-E671-4810-9759-73C867072572}" type="slidenum">
              <a:rPr lang="en-IN" smtClean="0"/>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F78946A-2E5F-4E68-8AF3-320F21DE17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60038-E671-4810-9759-73C867072572}"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F78946A-2E5F-4E68-8AF3-320F21DE172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60038-E671-4810-9759-73C867072572}"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8946A-2E5F-4E68-8AF3-320F21DE172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760038-E671-4810-9759-73C867072572}"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8946A-2E5F-4E68-8AF3-320F21DE17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760038-E671-4810-9759-73C867072572}"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78946A-2E5F-4E68-8AF3-320F21DE17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60038-E671-4810-9759-73C867072572}"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78946A-2E5F-4E68-8AF3-320F21DE17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60038-E671-4810-9759-73C867072572}"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F78946A-2E5F-4E68-8AF3-320F21DE1728}" type="datetimeFigureOut">
              <a:rPr lang="en-IN" smtClean="0"/>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8760038-E671-4810-9759-73C86707257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602" y="894080"/>
            <a:ext cx="10515600" cy="3027680"/>
          </a:xfrm>
        </p:spPr>
        <p:txBody>
          <a:bodyPr>
            <a:noAutofit/>
          </a:bodyPr>
          <a:lstStyle/>
          <a:p>
            <a:pPr marL="149225" marR="151130" algn="ctr">
              <a:lnSpc>
                <a:spcPct val="108000"/>
              </a:lnSpc>
              <a:spcBef>
                <a:spcPts val="120"/>
              </a:spcBef>
            </a:pPr>
            <a:r>
              <a:rPr lang="en-IN" sz="2800" b="1" dirty="0">
                <a:solidFill>
                  <a:srgbClr val="0070C0"/>
                </a:solidFill>
                <a:latin typeface="Sitka Subheading" pitchFamily="2" charset="0"/>
                <a:cs typeface="Times New Roman" panose="02020603050405020304" pitchFamily="18" charset="0"/>
              </a:rPr>
              <a:t>CMR TECHNICAL CAMPUS</a:t>
            </a:r>
            <a:br>
              <a:rPr lang="en-IN" sz="2800" b="1" dirty="0">
                <a:solidFill>
                  <a:srgbClr val="0070C0"/>
                </a:solidFill>
                <a:latin typeface="Sitka Subheading" pitchFamily="2" charset="0"/>
                <a:cs typeface="Times New Roman" panose="02020603050405020304" pitchFamily="18" charset="0"/>
              </a:rPr>
            </a:br>
            <a:r>
              <a:rPr lang="en-IN" sz="2400" b="1" dirty="0">
                <a:solidFill>
                  <a:srgbClr val="0070C0"/>
                </a:solidFill>
                <a:latin typeface="Sitka Subheading" pitchFamily="2" charset="0"/>
                <a:cs typeface="Times New Roman" panose="02020603050405020304" pitchFamily="18" charset="0"/>
              </a:rPr>
              <a:t>UGC AUTONOMOUS</a:t>
            </a:r>
            <a:br>
              <a:rPr lang="en-IN" sz="2800" b="1" dirty="0">
                <a:solidFill>
                  <a:srgbClr val="0070C0"/>
                </a:solidFill>
                <a:latin typeface="Sitka Subheading" pitchFamily="2" charset="0"/>
                <a:cs typeface="Times New Roman" panose="02020603050405020304" pitchFamily="18" charset="0"/>
              </a:rPr>
            </a:br>
            <a:r>
              <a:rPr lang="en-IN" sz="1400" b="1" dirty="0">
                <a:solidFill>
                  <a:schemeClr val="tx1">
                    <a:lumMod val="85000"/>
                    <a:lumOff val="15000"/>
                  </a:schemeClr>
                </a:solidFill>
                <a:latin typeface="Sitka Subheading" pitchFamily="2" charset="0"/>
                <a:cs typeface="Times New Roman" panose="02020603050405020304" pitchFamily="18" charset="0"/>
              </a:rPr>
              <a:t>Accredited by NBA &amp; NAAC with ‘A’ Grade</a:t>
            </a:r>
            <a:br>
              <a:rPr lang="en-IN" sz="1400" b="1" dirty="0">
                <a:solidFill>
                  <a:schemeClr val="tx1">
                    <a:lumMod val="85000"/>
                    <a:lumOff val="15000"/>
                  </a:schemeClr>
                </a:solidFill>
                <a:latin typeface="Sitka Subheading" pitchFamily="2" charset="0"/>
                <a:cs typeface="Times New Roman" panose="02020603050405020304" pitchFamily="18" charset="0"/>
              </a:rPr>
            </a:br>
            <a:r>
              <a:rPr lang="en-IN" sz="1400" b="1" dirty="0">
                <a:solidFill>
                  <a:schemeClr val="tx1">
                    <a:lumMod val="85000"/>
                    <a:lumOff val="15000"/>
                  </a:schemeClr>
                </a:solidFill>
                <a:latin typeface="Sitka Subheading" pitchFamily="2" charset="0"/>
                <a:cs typeface="Times New Roman" panose="02020603050405020304" pitchFamily="18" charset="0"/>
              </a:rPr>
              <a:t>Approved by AICTE, New Delhi and JNTU, Hyderabad</a:t>
            </a:r>
            <a:br>
              <a:rPr lang="en-IN" sz="2800" b="1" dirty="0">
                <a:solidFill>
                  <a:srgbClr val="0070C0"/>
                </a:solidFill>
                <a:latin typeface="Sitka Subheading" pitchFamily="2" charset="0"/>
                <a:cs typeface="Times New Roman" panose="02020603050405020304" pitchFamily="18" charset="0"/>
              </a:rPr>
            </a:br>
            <a:r>
              <a:rPr lang="en-US" sz="1400" b="1" dirty="0">
                <a:solidFill>
                  <a:schemeClr val="tx1"/>
                </a:solidFill>
                <a:latin typeface="Sitka Subheading" pitchFamily="2" charset="0"/>
                <a:cs typeface="Times New Roman" panose="02020603050405020304" pitchFamily="18" charset="0"/>
              </a:rPr>
              <a:t>Kandlakoya </a:t>
            </a:r>
            <a:r>
              <a:rPr lang="en-US" sz="1400" dirty="0">
                <a:solidFill>
                  <a:schemeClr val="tx1"/>
                </a:solidFill>
                <a:effectLst/>
                <a:latin typeface="Sitka Subheading" pitchFamily="2" charset="0"/>
                <a:ea typeface="Times New Roman" panose="02020603050405020304" pitchFamily="18" charset="0"/>
              </a:rPr>
              <a:t>(V),Medchal</a:t>
            </a:r>
            <a:r>
              <a:rPr lang="en-US" sz="1400" spc="5" dirty="0">
                <a:solidFill>
                  <a:schemeClr val="tx1"/>
                </a:solidFill>
                <a:effectLst/>
                <a:latin typeface="Sitka Subheading" pitchFamily="2" charset="0"/>
                <a:ea typeface="Times New Roman" panose="02020603050405020304" pitchFamily="18" charset="0"/>
              </a:rPr>
              <a:t> </a:t>
            </a:r>
            <a:r>
              <a:rPr lang="en-US" sz="1400" dirty="0">
                <a:solidFill>
                  <a:schemeClr val="tx1"/>
                </a:solidFill>
                <a:effectLst/>
                <a:latin typeface="Sitka Subheading" pitchFamily="2" charset="0"/>
                <a:ea typeface="Times New Roman" panose="02020603050405020304" pitchFamily="18" charset="0"/>
              </a:rPr>
              <a:t>Road,</a:t>
            </a:r>
            <a:r>
              <a:rPr lang="en-US" sz="1400" spc="-5" dirty="0">
                <a:solidFill>
                  <a:schemeClr val="tx1"/>
                </a:solidFill>
                <a:effectLst/>
                <a:latin typeface="Sitka Subheading" pitchFamily="2" charset="0"/>
                <a:ea typeface="Times New Roman" panose="02020603050405020304" pitchFamily="18" charset="0"/>
              </a:rPr>
              <a:t> </a:t>
            </a:r>
            <a:r>
              <a:rPr lang="en-US" sz="1400" dirty="0">
                <a:solidFill>
                  <a:schemeClr val="tx1"/>
                </a:solidFill>
                <a:effectLst/>
                <a:latin typeface="Sitka Subheading" pitchFamily="2" charset="0"/>
                <a:ea typeface="Times New Roman" panose="02020603050405020304" pitchFamily="18" charset="0"/>
              </a:rPr>
              <a:t>Hyderabad-501401, Telangana</a:t>
            </a:r>
            <a:br>
              <a:rPr lang="en-IN" sz="2500" dirty="0">
                <a:solidFill>
                  <a:schemeClr val="tx1"/>
                </a:solidFill>
                <a:latin typeface="Times New Roman" panose="02020603050405020304" pitchFamily="18" charset="0"/>
                <a:cs typeface="Times New Roman" panose="02020603050405020304" pitchFamily="18" charset="0"/>
              </a:rPr>
            </a:br>
            <a:r>
              <a:rPr lang="en-IN" sz="2500" b="1" dirty="0">
                <a:solidFill>
                  <a:schemeClr val="accent3"/>
                </a:solidFill>
                <a:latin typeface="Times New Roman" panose="02020603050405020304" pitchFamily="18" charset="0"/>
                <a:cs typeface="Times New Roman" panose="02020603050405020304" pitchFamily="18" charset="0"/>
              </a:rPr>
              <a:t>Department of Computer Science and Engineering</a:t>
            </a:r>
            <a:br>
              <a:rPr lang="en-IN" sz="2500" b="1" dirty="0">
                <a:solidFill>
                  <a:srgbClr val="FF0000"/>
                </a:solidFill>
                <a:latin typeface="Times New Roman" panose="02020603050405020304" pitchFamily="18" charset="0"/>
                <a:cs typeface="Times New Roman" panose="02020603050405020304" pitchFamily="18" charset="0"/>
              </a:rPr>
            </a:br>
            <a:r>
              <a:rPr lang="en-IN" sz="2500" b="1" dirty="0">
                <a:solidFill>
                  <a:srgbClr val="FF0000"/>
                </a:solidFill>
                <a:latin typeface="Times New Roman" panose="02020603050405020304" pitchFamily="18" charset="0"/>
                <a:cs typeface="Times New Roman" panose="02020603050405020304" pitchFamily="18" charset="0"/>
              </a:rPr>
              <a:t>A Mini Project </a:t>
            </a:r>
            <a:br>
              <a:rPr lang="en-IN" sz="2500" b="1" dirty="0">
                <a:solidFill>
                  <a:srgbClr val="FF0000"/>
                </a:solidFill>
                <a:latin typeface="Times New Roman" panose="02020603050405020304" pitchFamily="18" charset="0"/>
                <a:cs typeface="Times New Roman" panose="02020603050405020304" pitchFamily="18" charset="0"/>
              </a:rPr>
            </a:br>
            <a:r>
              <a:rPr lang="en-IN" sz="2500" b="1" dirty="0">
                <a:solidFill>
                  <a:srgbClr val="FF0000"/>
                </a:solidFill>
                <a:latin typeface="Times New Roman" panose="02020603050405020304" pitchFamily="18" charset="0"/>
                <a:cs typeface="Times New Roman" panose="02020603050405020304" pitchFamily="18" charset="0"/>
              </a:rPr>
              <a:t>on</a:t>
            </a:r>
            <a:br>
              <a:rPr lang="en-IN" sz="2500" b="1" dirty="0">
                <a:solidFill>
                  <a:srgbClr val="FF0000"/>
                </a:solidFill>
                <a:latin typeface="Times New Roman" panose="02020603050405020304" pitchFamily="18" charset="0"/>
                <a:cs typeface="Times New Roman" panose="02020603050405020304" pitchFamily="18" charset="0"/>
              </a:rPr>
            </a:br>
            <a:r>
              <a:rPr lang="en-IN" sz="500" b="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Local Dynamic Neighborhood Based Outlier Detection Approach and its Framework for Large-Scale Datasets</a:t>
            </a:r>
            <a:br>
              <a:rPr lang="en-IN" sz="2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2500" b="1" kern="0" dirty="0">
                <a:solidFill>
                  <a:schemeClr val="accent5">
                    <a:lumMod val="50000"/>
                  </a:schemeClr>
                </a:solidFill>
                <a:effectLst/>
                <a:latin typeface="Century" panose="02040604050505020304" pitchFamily="18" charset="0"/>
                <a:ea typeface="Times New Roman" panose="02020603050405020304" pitchFamily="18" charset="0"/>
              </a:rPr>
            </a:br>
            <a:endParaRPr lang="en-IN" sz="2500" dirty="0">
              <a:solidFill>
                <a:schemeClr val="accent5">
                  <a:lumMod val="50000"/>
                </a:schemeClr>
              </a:solidFill>
              <a:latin typeface="Century" panose="02040604050505020304" pitchFamily="18" charset="0"/>
            </a:endParaRPr>
          </a:p>
        </p:txBody>
      </p:sp>
      <p:sp>
        <p:nvSpPr>
          <p:cNvPr id="3" name="Content Placeholder 2"/>
          <p:cNvSpPr>
            <a:spLocks noGrp="1"/>
          </p:cNvSpPr>
          <p:nvPr>
            <p:ph idx="1"/>
          </p:nvPr>
        </p:nvSpPr>
        <p:spPr>
          <a:xfrm>
            <a:off x="-640079" y="4053840"/>
            <a:ext cx="12636806" cy="2658908"/>
          </a:xfrm>
        </p:spPr>
        <p:txBody>
          <a:bodyPr>
            <a:normAutofit lnSpcReduction="10000"/>
          </a:bodyPr>
          <a:lstStyle/>
          <a:p>
            <a:pPr marL="69850" indent="0" algn="ctr">
              <a:spcBef>
                <a:spcPts val="600"/>
              </a:spcBef>
              <a:spcAft>
                <a:spcPts val="0"/>
              </a:spcAft>
              <a:buNone/>
              <a:tabLst>
                <a:tab pos="4675505" algn="l"/>
              </a:tabLst>
            </a:pPr>
            <a:r>
              <a:rPr lang="en-US" sz="2400" dirty="0">
                <a:solidFill>
                  <a:srgbClr val="FF0000"/>
                </a:solidFill>
                <a:effectLst/>
                <a:latin typeface="Algerian" panose="04020705040A02060702" pitchFamily="82" charset="0"/>
                <a:ea typeface="Times New Roman" panose="02020603050405020304" pitchFamily="18" charset="0"/>
              </a:rPr>
              <a:t> BATCH NO : 17</a:t>
            </a:r>
            <a:endParaRPr lang="en-US" sz="2400" dirty="0">
              <a:solidFill>
                <a:srgbClr val="FF0000"/>
              </a:solidFill>
              <a:effectLst/>
              <a:latin typeface="Algerian" panose="04020705040A02060702" pitchFamily="82" charset="0"/>
              <a:ea typeface="Times New Roman" panose="02020603050405020304" pitchFamily="18" charset="0"/>
            </a:endParaRPr>
          </a:p>
          <a:p>
            <a:pPr marL="69850" indent="0" algn="ctr">
              <a:spcBef>
                <a:spcPts val="600"/>
              </a:spcBef>
              <a:spcAft>
                <a:spcPts val="0"/>
              </a:spcAft>
              <a:buNone/>
              <a:tabLst>
                <a:tab pos="4675505" algn="l"/>
              </a:tabLst>
            </a:pPr>
            <a:r>
              <a:rPr lang="en-US" sz="2200" dirty="0">
                <a:solidFill>
                  <a:schemeClr val="tx1"/>
                </a:solidFill>
                <a:effectLst/>
                <a:latin typeface="Sitka Subheading" pitchFamily="2" charset="0"/>
                <a:ea typeface="Times New Roman" panose="02020603050405020304" pitchFamily="18" charset="0"/>
              </a:rPr>
              <a:t>Under</a:t>
            </a:r>
            <a:r>
              <a:rPr lang="en-US" sz="2200" spc="-15" dirty="0">
                <a:solidFill>
                  <a:schemeClr val="tx1"/>
                </a:solidFill>
                <a:effectLst/>
                <a:latin typeface="Sitka Subheading" pitchFamily="2" charset="0"/>
                <a:ea typeface="Times New Roman" panose="02020603050405020304" pitchFamily="18" charset="0"/>
              </a:rPr>
              <a:t> </a:t>
            </a:r>
            <a:r>
              <a:rPr lang="en-US" sz="2200" dirty="0">
                <a:solidFill>
                  <a:schemeClr val="tx1"/>
                </a:solidFill>
                <a:effectLst/>
                <a:latin typeface="Sitka Subheading" pitchFamily="2" charset="0"/>
                <a:ea typeface="Times New Roman" panose="02020603050405020304" pitchFamily="18" charset="0"/>
              </a:rPr>
              <a:t>the</a:t>
            </a:r>
            <a:r>
              <a:rPr lang="en-US" sz="2200" spc="-20" dirty="0">
                <a:solidFill>
                  <a:schemeClr val="tx1"/>
                </a:solidFill>
                <a:effectLst/>
                <a:latin typeface="Sitka Subheading" pitchFamily="2" charset="0"/>
                <a:ea typeface="Times New Roman" panose="02020603050405020304" pitchFamily="18" charset="0"/>
              </a:rPr>
              <a:t> </a:t>
            </a:r>
            <a:r>
              <a:rPr lang="en-US" sz="2200" dirty="0">
                <a:solidFill>
                  <a:schemeClr val="tx1"/>
                </a:solidFill>
                <a:effectLst/>
                <a:latin typeface="Sitka Subheading" pitchFamily="2" charset="0"/>
                <a:ea typeface="Times New Roman" panose="02020603050405020304" pitchFamily="18" charset="0"/>
              </a:rPr>
              <a:t>Guidance</a:t>
            </a:r>
            <a:r>
              <a:rPr lang="en-US" sz="2200" spc="-20" dirty="0">
                <a:solidFill>
                  <a:schemeClr val="tx1"/>
                </a:solidFill>
                <a:effectLst/>
                <a:latin typeface="Sitka Subheading" pitchFamily="2" charset="0"/>
                <a:ea typeface="Times New Roman" panose="02020603050405020304" pitchFamily="18" charset="0"/>
              </a:rPr>
              <a:t> </a:t>
            </a:r>
            <a:r>
              <a:rPr lang="en-US" sz="2200" dirty="0">
                <a:solidFill>
                  <a:schemeClr val="tx1"/>
                </a:solidFill>
                <a:effectLst/>
                <a:latin typeface="Sitka Subheading" pitchFamily="2" charset="0"/>
                <a:ea typeface="Times New Roman" panose="02020603050405020304" pitchFamily="18" charset="0"/>
              </a:rPr>
              <a:t>Of</a:t>
            </a:r>
            <a:endParaRPr lang="en-US" sz="2200" dirty="0">
              <a:solidFill>
                <a:schemeClr val="tx1"/>
              </a:solidFill>
              <a:effectLst/>
              <a:latin typeface="Sitka Subheading" pitchFamily="2" charset="0"/>
              <a:ea typeface="Times New Roman" panose="02020603050405020304" pitchFamily="18" charset="0"/>
            </a:endParaRPr>
          </a:p>
          <a:p>
            <a:pPr marL="69850" indent="0" algn="ctr">
              <a:spcBef>
                <a:spcPts val="600"/>
              </a:spcBef>
              <a:spcAft>
                <a:spcPts val="0"/>
              </a:spcAft>
              <a:buNone/>
              <a:tabLst>
                <a:tab pos="4675505" algn="l"/>
              </a:tabLst>
            </a:pPr>
            <a:r>
              <a:rPr lang="en-US" sz="2200" b="1" dirty="0">
                <a:solidFill>
                  <a:schemeClr val="tx1"/>
                </a:solidFill>
                <a:effectLst/>
                <a:latin typeface="Sitka Subheading" pitchFamily="2" charset="0"/>
                <a:ea typeface="Times New Roman" panose="02020603050405020304" pitchFamily="18" charset="0"/>
              </a:rPr>
              <a:t>Sanjana</a:t>
            </a:r>
            <a:r>
              <a:rPr lang="en-US" b="1" dirty="0">
                <a:solidFill>
                  <a:schemeClr val="tx1"/>
                </a:solidFill>
                <a:latin typeface="Sitka Subheading" pitchFamily="2" charset="0"/>
                <a:ea typeface="Times New Roman" panose="02020603050405020304" pitchFamily="18" charset="0"/>
              </a:rPr>
              <a:t>. S. Nazare</a:t>
            </a:r>
            <a:endParaRPr lang="en-IN" sz="2200" dirty="0">
              <a:solidFill>
                <a:schemeClr val="tx1"/>
              </a:solidFill>
              <a:effectLst/>
              <a:latin typeface="Sitka Subheading" pitchFamily="2" charset="0"/>
              <a:ea typeface="Times New Roman" panose="02020603050405020304" pitchFamily="18" charset="0"/>
            </a:endParaRPr>
          </a:p>
          <a:p>
            <a:pPr marL="0" marR="149225" indent="0" algn="ctr">
              <a:spcBef>
                <a:spcPts val="165"/>
              </a:spcBef>
              <a:buNone/>
            </a:pPr>
            <a:r>
              <a:rPr lang="en-US" sz="2200" b="1" dirty="0">
                <a:solidFill>
                  <a:schemeClr val="tx1"/>
                </a:solidFill>
                <a:effectLst/>
                <a:latin typeface="Sitka Subheading" pitchFamily="2" charset="0"/>
                <a:ea typeface="Times New Roman" panose="02020603050405020304" pitchFamily="18" charset="0"/>
              </a:rPr>
              <a:t>    (Assistant</a:t>
            </a:r>
            <a:r>
              <a:rPr lang="en-US" sz="2200" b="1" spc="-30" dirty="0">
                <a:solidFill>
                  <a:schemeClr val="tx1"/>
                </a:solidFill>
                <a:effectLst/>
                <a:latin typeface="Sitka Subheading" pitchFamily="2" charset="0"/>
                <a:ea typeface="Times New Roman" panose="02020603050405020304" pitchFamily="18" charset="0"/>
              </a:rPr>
              <a:t> </a:t>
            </a:r>
            <a:r>
              <a:rPr lang="en-US" sz="2200" b="1" dirty="0">
                <a:solidFill>
                  <a:schemeClr val="tx1"/>
                </a:solidFill>
                <a:effectLst/>
                <a:latin typeface="Sitka Subheading" pitchFamily="2" charset="0"/>
                <a:ea typeface="Times New Roman" panose="02020603050405020304" pitchFamily="18" charset="0"/>
              </a:rPr>
              <a:t>Professor)</a:t>
            </a:r>
            <a:endParaRPr lang="en-US" sz="2200" b="1" dirty="0">
              <a:solidFill>
                <a:schemeClr val="tx1"/>
              </a:solidFill>
              <a:effectLst/>
              <a:latin typeface="Sitka Subheading" pitchFamily="2" charset="0"/>
              <a:ea typeface="Times New Roman" panose="02020603050405020304" pitchFamily="18" charset="0"/>
            </a:endParaRPr>
          </a:p>
          <a:p>
            <a:pPr marL="0" marR="149225" indent="0" algn="ctr">
              <a:spcBef>
                <a:spcPts val="165"/>
              </a:spcBef>
              <a:buNone/>
            </a:pPr>
            <a:r>
              <a:rPr lang="en-US" sz="2200" b="1" dirty="0">
                <a:solidFill>
                  <a:schemeClr val="tx1"/>
                </a:solidFill>
                <a:latin typeface="Times New Roman" panose="02020603050405020304" pitchFamily="18" charset="0"/>
                <a:ea typeface="Times New Roman" panose="02020603050405020304" pitchFamily="18" charset="0"/>
              </a:rPr>
              <a:t>                                                                                                                  </a:t>
            </a:r>
            <a:r>
              <a:rPr lang="en-US" sz="2200" b="1" dirty="0">
                <a:solidFill>
                  <a:srgbClr val="92D050"/>
                </a:solidFill>
                <a:latin typeface="Times New Roman" panose="02020603050405020304" pitchFamily="18" charset="0"/>
                <a:ea typeface="Times New Roman" panose="02020603050405020304" pitchFamily="18" charset="0"/>
              </a:rPr>
              <a:t>PRESENTED BY:</a:t>
            </a:r>
            <a:endParaRPr lang="en-US" sz="2200" b="1" dirty="0">
              <a:solidFill>
                <a:srgbClr val="92D050"/>
              </a:solidFill>
              <a:effectLst/>
              <a:latin typeface="Times New Roman" panose="02020603050405020304" pitchFamily="18" charset="0"/>
              <a:ea typeface="Times New Roman" panose="02020603050405020304" pitchFamily="18" charset="0"/>
            </a:endParaRPr>
          </a:p>
          <a:p>
            <a:pPr marL="0" marR="149225" indent="0" algn="ctr">
              <a:spcBef>
                <a:spcPts val="165"/>
              </a:spcBef>
              <a:buNone/>
            </a:pPr>
            <a:r>
              <a:rPr lang="en-US" sz="2200" b="1" dirty="0">
                <a:solidFill>
                  <a:schemeClr val="tx1"/>
                </a:solidFill>
                <a:effectLst/>
                <a:latin typeface="Times New Roman" panose="02020603050405020304" pitchFamily="18" charset="0"/>
                <a:ea typeface="Times New Roman" panose="02020603050405020304" pitchFamily="18" charset="0"/>
              </a:rPr>
              <a:t>                                                                                                                  </a:t>
            </a:r>
            <a:r>
              <a:rPr lang="en-US" sz="2200" b="1" dirty="0">
                <a:solidFill>
                  <a:schemeClr val="tx1"/>
                </a:solidFill>
                <a:effectLst/>
                <a:latin typeface="Sitka Heading" pitchFamily="2" charset="0"/>
                <a:ea typeface="Times New Roman" panose="02020603050405020304" pitchFamily="18" charset="0"/>
              </a:rPr>
              <a:t>S.Hymavathi</a:t>
            </a:r>
            <a:r>
              <a:rPr lang="en-US" sz="2200" b="1" dirty="0">
                <a:solidFill>
                  <a:schemeClr val="tx1"/>
                </a:solidFill>
                <a:latin typeface="Times New Roman" panose="02020603050405020304" pitchFamily="18" charset="0"/>
                <a:ea typeface="Times New Roman" panose="02020603050405020304" pitchFamily="18" charset="0"/>
              </a:rPr>
              <a:t>         (217R1A0552)  </a:t>
            </a:r>
            <a:endParaRPr lang="en-US" sz="2200" b="1" dirty="0">
              <a:solidFill>
                <a:schemeClr val="tx1"/>
              </a:solidFill>
              <a:latin typeface="Times New Roman" panose="02020603050405020304" pitchFamily="18" charset="0"/>
              <a:ea typeface="Times New Roman" panose="02020603050405020304" pitchFamily="18" charset="0"/>
            </a:endParaRPr>
          </a:p>
          <a:p>
            <a:pPr marL="0" marR="149225" indent="0" algn="ctr">
              <a:spcBef>
                <a:spcPts val="165"/>
              </a:spcBef>
              <a:buNone/>
            </a:pPr>
            <a:r>
              <a:rPr lang="en-US" sz="2200" b="1" dirty="0">
                <a:solidFill>
                  <a:schemeClr val="tx1"/>
                </a:solidFill>
                <a:effectLst/>
                <a:latin typeface="Times New Roman" panose="02020603050405020304" pitchFamily="18" charset="0"/>
                <a:ea typeface="Times New Roman" panose="02020603050405020304" pitchFamily="18" charset="0"/>
              </a:rPr>
              <a:t>                                                                                                                  </a:t>
            </a:r>
            <a:r>
              <a:rPr lang="en-US" sz="2200" b="1" dirty="0">
                <a:solidFill>
                  <a:schemeClr val="tx1"/>
                </a:solidFill>
                <a:effectLst/>
                <a:latin typeface="Sitka Subheading" pitchFamily="2" charset="0"/>
                <a:ea typeface="Times New Roman" panose="02020603050405020304" pitchFamily="18" charset="0"/>
              </a:rPr>
              <a:t>CH.Prabhakar      </a:t>
            </a:r>
            <a:r>
              <a:rPr lang="en-US" sz="2200" b="1" dirty="0">
                <a:solidFill>
                  <a:schemeClr val="tx1"/>
                </a:solidFill>
                <a:effectLst/>
                <a:latin typeface="Times New Roman" panose="02020603050405020304" pitchFamily="18" charset="0"/>
                <a:ea typeface="Times New Roman" panose="02020603050405020304" pitchFamily="18" charset="0"/>
              </a:rPr>
              <a:t>(217R1A0515)</a:t>
            </a:r>
            <a:endParaRPr lang="en-US" sz="2200" b="1" dirty="0">
              <a:solidFill>
                <a:schemeClr val="tx1"/>
              </a:solidFill>
              <a:effectLst/>
              <a:latin typeface="Times New Roman" panose="02020603050405020304" pitchFamily="18" charset="0"/>
              <a:ea typeface="Times New Roman" panose="02020603050405020304" pitchFamily="18" charset="0"/>
            </a:endParaRPr>
          </a:p>
          <a:p>
            <a:pPr marL="0" marR="149225" indent="0" algn="ctr">
              <a:spcBef>
                <a:spcPts val="165"/>
              </a:spcBef>
              <a:buNone/>
            </a:pPr>
            <a:r>
              <a:rPr lang="en-US" sz="2200" b="1" dirty="0">
                <a:solidFill>
                  <a:schemeClr val="tx1"/>
                </a:solidFill>
                <a:latin typeface="Times New Roman" panose="02020603050405020304" pitchFamily="18" charset="0"/>
                <a:ea typeface="Times New Roman" panose="02020603050405020304" pitchFamily="18" charset="0"/>
              </a:rPr>
              <a:t>                                                                                                                  </a:t>
            </a:r>
            <a:r>
              <a:rPr lang="en-US" sz="2200" b="1" dirty="0">
                <a:solidFill>
                  <a:schemeClr val="tx1"/>
                </a:solidFill>
                <a:latin typeface="Sitka Subheading" pitchFamily="2" charset="0"/>
                <a:ea typeface="Times New Roman" panose="02020603050405020304" pitchFamily="18" charset="0"/>
              </a:rPr>
              <a:t>Vairab patra         </a:t>
            </a:r>
            <a:r>
              <a:rPr lang="en-US" sz="2200" b="1" dirty="0">
                <a:solidFill>
                  <a:schemeClr val="tx1"/>
                </a:solidFill>
                <a:latin typeface="Times New Roman" panose="02020603050405020304" pitchFamily="18" charset="0"/>
                <a:ea typeface="Times New Roman" panose="02020603050405020304" pitchFamily="18" charset="0"/>
              </a:rPr>
              <a:t>(217R1A0562) </a:t>
            </a:r>
            <a:endParaRPr lang="en-IN" sz="2200" b="1" dirty="0">
              <a:solidFill>
                <a:schemeClr val="tx1"/>
              </a:solidFill>
              <a:effectLst/>
              <a:latin typeface="Times New Roman" panose="02020603050405020304" pitchFamily="18" charset="0"/>
              <a:ea typeface="Times New Roman" panose="02020603050405020304" pitchFamily="18" charset="0"/>
            </a:endParaRPr>
          </a:p>
          <a:p>
            <a:pPr marL="69850" indent="0" algn="ctr">
              <a:spcBef>
                <a:spcPts val="600"/>
              </a:spcBef>
              <a:spcAft>
                <a:spcPts val="0"/>
              </a:spcAft>
              <a:buNone/>
              <a:tabLst>
                <a:tab pos="4675505" algn="l"/>
              </a:tabLst>
            </a:pPr>
            <a:endParaRPr lang="en-IN" sz="2000" dirty="0">
              <a:effectLst/>
              <a:latin typeface="Bahnschrift SemiBold" panose="020B0502040204020203" pitchFamily="34" charset="0"/>
              <a:ea typeface="Times New Roman" panose="02020603050405020304" pitchFamily="18" charset="0"/>
            </a:endParaRPr>
          </a:p>
          <a:p>
            <a:pPr marL="0" indent="0">
              <a:buNone/>
            </a:pPr>
            <a:endParaRPr lang="en-US" dirty="0"/>
          </a:p>
        </p:txBody>
      </p:sp>
      <p:pic>
        <p:nvPicPr>
          <p:cNvPr id="4" name="Picture 3" descr="CMRGI Logo New2"/>
          <p:cNvPicPr/>
          <p:nvPr/>
        </p:nvPicPr>
        <p:blipFill>
          <a:blip r:embed="rId1" cstate="print"/>
          <a:srcRect/>
          <a:stretch>
            <a:fillRect/>
          </a:stretch>
        </p:blipFill>
        <p:spPr bwMode="auto">
          <a:xfrm>
            <a:off x="195274" y="145228"/>
            <a:ext cx="1428760" cy="1071570"/>
          </a:xfrm>
          <a:prstGeom prst="rect">
            <a:avLst/>
          </a:prstGeom>
          <a:noFill/>
          <a:ln w="9525">
            <a:noFill/>
            <a:miter lim="800000"/>
            <a:headEnd/>
            <a:tailEnd/>
          </a:ln>
        </p:spPr>
      </p:pic>
      <p:pic>
        <p:nvPicPr>
          <p:cNvPr id="5" name="Picture 4"/>
          <p:cNvPicPr/>
          <p:nvPr/>
        </p:nvPicPr>
        <p:blipFill>
          <a:blip r:embed="rId2" cstate="print"/>
          <a:srcRect/>
          <a:stretch>
            <a:fillRect/>
          </a:stretch>
        </p:blipFill>
        <p:spPr bwMode="auto">
          <a:xfrm>
            <a:off x="10710874" y="145252"/>
            <a:ext cx="1285852" cy="1071546"/>
          </a:xfrm>
          <a:prstGeom prst="rect">
            <a:avLst/>
          </a:prstGeom>
          <a:noFill/>
          <a:ln w="9525">
            <a:noFill/>
            <a:miter lim="800000"/>
            <a:headEnd/>
            <a:tailEnd/>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680" y="387350"/>
            <a:ext cx="7734300" cy="1251585"/>
          </a:xfrm>
        </p:spPr>
        <p:txBody>
          <a:bodyPr>
            <a:normAutofit/>
          </a:bodyPr>
          <a:lstStyle/>
          <a:p>
            <a:pPr algn="ctr"/>
            <a:r>
              <a:rPr lang="en-US" sz="4000" dirty="0">
                <a:latin typeface="Algerian" panose="04020705040A02060702" pitchFamily="82" charset="0"/>
              </a:rPr>
              <a:t>NOVELTY</a:t>
            </a:r>
            <a:endParaRPr lang="en-IN" sz="4000" dirty="0">
              <a:latin typeface="Algerian" panose="04020705040A02060702" pitchFamily="82" charset="0"/>
            </a:endParaRPr>
          </a:p>
        </p:txBody>
      </p:sp>
      <p:sp>
        <p:nvSpPr>
          <p:cNvPr id="3" name="Content Placeholder 2"/>
          <p:cNvSpPr>
            <a:spLocks noGrp="1"/>
          </p:cNvSpPr>
          <p:nvPr>
            <p:ph idx="1"/>
          </p:nvPr>
        </p:nvSpPr>
        <p:spPr>
          <a:xfrm>
            <a:off x="612140" y="1457960"/>
            <a:ext cx="10248900" cy="4388485"/>
          </a:xfrm>
        </p:spPr>
        <p:txBody>
          <a:bodyPr>
            <a:noAutofit/>
          </a:bodyPr>
          <a:lstStyle/>
          <a:p>
            <a:pPr marL="342900" indent="-342900" algn="just">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novelty of the Local dynamic neighborhood based outlier detection approach and its framework for large-scale datasets </a:t>
            </a:r>
            <a:r>
              <a:rPr lang="en-US" sz="2400" dirty="0">
                <a:solidFill>
                  <a:schemeClr val="tx1"/>
                </a:solidFill>
                <a:latin typeface="Times New Roman" panose="02020603050405020304" pitchFamily="18" charset="0"/>
                <a:cs typeface="Times New Roman" panose="02020603050405020304" pitchFamily="18" charset="0"/>
              </a:rPr>
              <a:t>dynamically adjusts neighborhoods based on local data density, improving outlier detection in both sparse and dense regions.</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 graph-theoretic approach enhances neighborhood formation by capturing complex relationships among data points.</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Deep learning techniques, like autoencoders, are used to learn low-dimensional representations for better detection in high-dimensional datasets.</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Real-time detection is supported through sliding windows, suitable for streaming data.</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Parallel processing ensures scalability across distributed systems.</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325" y="233680"/>
            <a:ext cx="4192905" cy="1087120"/>
          </a:xfrm>
        </p:spPr>
        <p:txBody>
          <a:bodyPr>
            <a:noAutofit/>
          </a:bodyPr>
          <a:lstStyle/>
          <a:p>
            <a:pPr algn="ctr"/>
            <a:r>
              <a:rPr lang="en-US" sz="4000" dirty="0">
                <a:latin typeface="Algerian" panose="04020705040A02060702" pitchFamily="82" charset="0"/>
              </a:rPr>
              <a:t>   ARCHITECTURE</a:t>
            </a:r>
            <a:endParaRPr lang="en-IN" sz="4000" dirty="0">
              <a:latin typeface="Algerian" panose="04020705040A02060702" pitchFamily="82" charset="0"/>
            </a:endParaRPr>
          </a:p>
        </p:txBody>
      </p:sp>
      <p:pic>
        <p:nvPicPr>
          <p:cNvPr id="19" name="Picture 19" descr="WhatsApp Image 2024-10-24 at 15.48.01_9298ae20"/>
          <p:cNvPicPr>
            <a:picLocks noChangeAspect="1"/>
          </p:cNvPicPr>
          <p:nvPr/>
        </p:nvPicPr>
        <p:blipFill>
          <a:blip r:embed="rId1"/>
          <a:stretch>
            <a:fillRect/>
          </a:stretch>
        </p:blipFill>
        <p:spPr>
          <a:xfrm>
            <a:off x="1848485" y="1408430"/>
            <a:ext cx="8164830" cy="41167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6399"/>
            <a:ext cx="7916356" cy="487681"/>
          </a:xfrm>
        </p:spPr>
        <p:txBody>
          <a:bodyPr>
            <a:normAutofit fontScale="90000"/>
          </a:bodyPr>
          <a:lstStyle/>
          <a:p>
            <a:pPr algn="ctr"/>
            <a:r>
              <a:rPr lang="en-IN" sz="4000" dirty="0">
                <a:latin typeface="Algerian" panose="04020705040A02060702" pitchFamily="82" charset="0"/>
              </a:rPr>
              <a:t>MODULES</a:t>
            </a:r>
            <a:endParaRPr lang="en-IN" sz="4000" dirty="0">
              <a:latin typeface="Algerian" panose="04020705040A02060702" pitchFamily="82" charset="0"/>
            </a:endParaRPr>
          </a:p>
        </p:txBody>
      </p:sp>
      <p:sp>
        <p:nvSpPr>
          <p:cNvPr id="3" name="Content Placeholder 2"/>
          <p:cNvSpPr>
            <a:spLocks noGrp="1"/>
          </p:cNvSpPr>
          <p:nvPr>
            <p:ph idx="1"/>
          </p:nvPr>
        </p:nvSpPr>
        <p:spPr>
          <a:xfrm>
            <a:off x="690880" y="1028700"/>
            <a:ext cx="10383520" cy="5067299"/>
          </a:xfrm>
        </p:spPr>
        <p:txBody>
          <a:bodyPr>
            <a:noAutofit/>
          </a:bodyPr>
          <a:lstStyle/>
          <a:p>
            <a:pPr marR="179705" algn="just">
              <a:lnSpc>
                <a:spcPct val="150000"/>
              </a:lnSpc>
              <a:buClr>
                <a:schemeClr val="tx1"/>
              </a:buClr>
              <a:buSzPct val="90000"/>
              <a:buFont typeface="Wingdings" panose="05000000000000000000" pitchFamily="2" charset="2"/>
              <a:buChar char="Ø"/>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Upload KDD Dataset: using this module we will upload dataset to application</a:t>
            </a: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179705" algn="just">
              <a:lnSpc>
                <a:spcPct val="150000"/>
              </a:lnSpc>
              <a:buClr>
                <a:schemeClr val="tx1"/>
              </a:buClr>
              <a:buSzPct val="90000"/>
              <a:buFont typeface="Wingdings" panose="05000000000000000000" pitchFamily="2" charset="2"/>
              <a:buChar char="Ø"/>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Preprocess Dataset: dataset often contains missing values and non-numeric characters data so by using this values we will replace missing values with 0 and then encode all non-numeric data to numeric id.</a:t>
            </a: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179705" algn="just">
              <a:lnSpc>
                <a:spcPct val="150000"/>
              </a:lnSpc>
              <a:buClr>
                <a:schemeClr val="tx1"/>
              </a:buClr>
              <a:buSzPct val="90000"/>
              <a:buFont typeface="Wingdings" panose="05000000000000000000" pitchFamily="2" charset="2"/>
              <a:buChar char="Ø"/>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Run K-Means Algorithm: using this module we will cluster entire dataset into different groups.</a:t>
            </a: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179705" algn="just">
              <a:lnSpc>
                <a:spcPct val="150000"/>
              </a:lnSpc>
              <a:buClr>
                <a:schemeClr val="tx1"/>
              </a:buClr>
              <a:buSzPct val="90000"/>
              <a:buFont typeface="Wingdings" panose="05000000000000000000" pitchFamily="2" charset="2"/>
              <a:buChar char="Ø"/>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Comparison Graph: using this module we will plot comparison graph between with and without outlier detection</a:t>
            </a:r>
            <a:endPar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79705" lvl="0" indent="0" algn="just">
              <a:lnSpc>
                <a:spcPct val="150000"/>
              </a:lnSpc>
              <a:spcAft>
                <a:spcPts val="0"/>
              </a:spcAft>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9200" y="387658"/>
            <a:ext cx="4592319" cy="797580"/>
          </a:xfrm>
        </p:spPr>
        <p:txBody>
          <a:bodyPr>
            <a:noAutofit/>
          </a:bodyPr>
          <a:lstStyle/>
          <a:p>
            <a:r>
              <a:rPr lang="en-US" sz="4000" dirty="0">
                <a:latin typeface="Algerian" panose="04020705040A02060702" pitchFamily="82" charset="0"/>
              </a:rPr>
              <a:t>UML DIAGRAMS</a:t>
            </a:r>
            <a:endParaRPr lang="en-IN" sz="4000" dirty="0">
              <a:latin typeface="Algerian" panose="04020705040A02060702" pitchFamily="82" charset="0"/>
            </a:endParaRPr>
          </a:p>
        </p:txBody>
      </p:sp>
      <p:sp>
        <p:nvSpPr>
          <p:cNvPr id="5" name="TextBox 4"/>
          <p:cNvSpPr txBox="1"/>
          <p:nvPr/>
        </p:nvSpPr>
        <p:spPr>
          <a:xfrm>
            <a:off x="459188" y="1185238"/>
            <a:ext cx="6102626" cy="523220"/>
          </a:xfrm>
          <a:prstGeom prst="rect">
            <a:avLst/>
          </a:prstGeom>
          <a:noFill/>
        </p:spPr>
        <p:txBody>
          <a:bodyPr wrap="square">
            <a:spAutoFit/>
          </a:bodyPr>
          <a:lstStyle/>
          <a:p>
            <a:pPr>
              <a:buFont typeface="Wingdings" panose="05000000000000000000" pitchFamily="2" charset="2"/>
              <a:buChar char="Ø"/>
            </a:pPr>
            <a:r>
              <a:rPr lang="en-US" sz="2800" b="1" dirty="0">
                <a:latin typeface="Times New Roman" panose="02020603050405020304" pitchFamily="18" charset="0"/>
                <a:ea typeface="Calibri" panose="020F0502020204030204" pitchFamily="34" charset="0"/>
                <a:cs typeface="Times New Roman" panose="02020603050405020304" pitchFamily="18" charset="0"/>
              </a:rPr>
              <a:t> USE CASE DIAGRAM</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889760" y="1798320"/>
            <a:ext cx="8639810" cy="46723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240" y="387658"/>
            <a:ext cx="4297680" cy="679142"/>
          </a:xfrm>
        </p:spPr>
        <p:txBody>
          <a:bodyPr>
            <a:noAutofit/>
          </a:bodyPr>
          <a:lstStyle/>
          <a:p>
            <a:r>
              <a:rPr lang="en-US" sz="4000" dirty="0">
                <a:latin typeface="Algerian" panose="04020705040A02060702" pitchFamily="82" charset="0"/>
              </a:rPr>
              <a:t>UML DIAGRAMS</a:t>
            </a:r>
            <a:endParaRPr lang="en-IN" sz="4000" dirty="0">
              <a:latin typeface="Algerian" panose="04020705040A02060702" pitchFamily="82" charset="0"/>
            </a:endParaRPr>
          </a:p>
        </p:txBody>
      </p:sp>
      <p:sp>
        <p:nvSpPr>
          <p:cNvPr id="5" name="TextBox 4"/>
          <p:cNvSpPr txBox="1"/>
          <p:nvPr/>
        </p:nvSpPr>
        <p:spPr>
          <a:xfrm>
            <a:off x="459188" y="1185238"/>
            <a:ext cx="6102626" cy="523220"/>
          </a:xfrm>
          <a:prstGeom prst="rect">
            <a:avLst/>
          </a:prstGeom>
          <a:noFill/>
        </p:spPr>
        <p:txBody>
          <a:bodyPr wrap="square">
            <a:spAutoFit/>
          </a:bodyPr>
          <a:lstStyle/>
          <a:p>
            <a:pPr>
              <a:buFont typeface="Wingdings" panose="05000000000000000000" pitchFamily="2" charset="2"/>
              <a:buChar char="Ø"/>
            </a:pPr>
            <a:r>
              <a:rPr lang="en-US" sz="2800" b="1" dirty="0">
                <a:latin typeface="Times New Roman" panose="02020603050405020304" pitchFamily="18" charset="0"/>
                <a:ea typeface="Calibri" panose="020F0502020204030204" pitchFamily="34" charset="0"/>
                <a:cs typeface="Times New Roman" panose="02020603050405020304" pitchFamily="18" charset="0"/>
              </a:rPr>
              <a:t> CLASS DIAGRAM</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2141855" y="1718310"/>
            <a:ext cx="8211185" cy="47618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7840" y="387658"/>
            <a:ext cx="4643120" cy="797580"/>
          </a:xfrm>
        </p:spPr>
        <p:txBody>
          <a:bodyPr>
            <a:noAutofit/>
          </a:bodyPr>
          <a:lstStyle/>
          <a:p>
            <a:r>
              <a:rPr lang="en-US" sz="4400" dirty="0">
                <a:latin typeface="Algerian" panose="04020705040A02060702" pitchFamily="82" charset="0"/>
              </a:rPr>
              <a:t>UML DIAGRAMS</a:t>
            </a:r>
            <a:endParaRPr lang="en-IN" sz="4400" dirty="0">
              <a:latin typeface="Algerian" panose="04020705040A02060702" pitchFamily="82" charset="0"/>
            </a:endParaRPr>
          </a:p>
        </p:txBody>
      </p:sp>
      <p:sp>
        <p:nvSpPr>
          <p:cNvPr id="5" name="TextBox 4"/>
          <p:cNvSpPr txBox="1"/>
          <p:nvPr/>
        </p:nvSpPr>
        <p:spPr>
          <a:xfrm>
            <a:off x="459188" y="1185238"/>
            <a:ext cx="6102626" cy="523220"/>
          </a:xfrm>
          <a:prstGeom prst="rect">
            <a:avLst/>
          </a:prstGeom>
          <a:noFill/>
        </p:spPr>
        <p:txBody>
          <a:bodyPr wrap="square">
            <a:spAutoFit/>
          </a:bodyPr>
          <a:lstStyle/>
          <a:p>
            <a:pPr>
              <a:buFont typeface="Wingdings" panose="05000000000000000000" pitchFamily="2" charset="2"/>
              <a:buChar char="Ø"/>
            </a:pPr>
            <a:r>
              <a:rPr lang="en-US" sz="2800" b="1" dirty="0">
                <a:latin typeface="Times New Roman" panose="02020603050405020304" pitchFamily="18" charset="0"/>
                <a:ea typeface="Calibri" panose="020F0502020204030204" pitchFamily="34" charset="0"/>
                <a:cs typeface="Times New Roman" panose="02020603050405020304" pitchFamily="18" charset="0"/>
              </a:rPr>
              <a:t> SEQUENCE DIAGRAM</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1604010" y="2013585"/>
            <a:ext cx="9792335" cy="43751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7070" y="355600"/>
            <a:ext cx="10597515" cy="4909820"/>
          </a:xfrm>
        </p:spPr>
        <p:txBody>
          <a:bodyPr>
            <a:normAutofit/>
          </a:bodyPr>
          <a:p>
            <a:r>
              <a:rPr lang="en-US" sz="4000">
                <a:latin typeface="Algerian" panose="04020705040A02060702" pitchFamily="82" charset="0"/>
                <a:cs typeface="Algerian" panose="04020705040A02060702" pitchFamily="82" charset="0"/>
              </a:rPr>
              <a:t>SAMPLE  CODE</a:t>
            </a:r>
            <a:endParaRPr lang="en-US" sz="4000">
              <a:latin typeface="Algerian" panose="04020705040A02060702" pitchFamily="82" charset="0"/>
              <a:cs typeface="Algerian" panose="04020705040A02060702" pitchFamily="82" charset="0"/>
            </a:endParaRPr>
          </a:p>
        </p:txBody>
      </p:sp>
      <p:sp>
        <p:nvSpPr>
          <p:cNvPr id="3" name="Text Box 2"/>
          <p:cNvSpPr txBox="1"/>
          <p:nvPr/>
        </p:nvSpPr>
        <p:spPr>
          <a:xfrm>
            <a:off x="5328285" y="506730"/>
            <a:ext cx="6721475" cy="4951095"/>
          </a:xfrm>
          <a:prstGeom prst="rect">
            <a:avLst/>
          </a:prstGeom>
          <a:noFill/>
        </p:spPr>
        <p:txBody>
          <a:bodyPr wrap="square" rtlCol="0" anchor="t">
            <a:noAutofit/>
          </a:bodyPr>
          <a:p>
            <a:r>
              <a:rPr lang="en-US">
                <a:latin typeface="Times New Roman" panose="02020603050405020304" pitchFamily="18" charset="0"/>
                <a:cs typeface="Times New Roman" panose="02020603050405020304" pitchFamily="18" charset="0"/>
              </a:rPr>
              <a:t>f</a:t>
            </a:r>
            <a:r>
              <a:rPr lang="en-US">
                <a:latin typeface="Times New Roman" panose="02020603050405020304" pitchFamily="18" charset="0"/>
                <a:cs typeface="Times New Roman" panose="02020603050405020304" pitchFamily="18" charset="0"/>
              </a:rPr>
              <a:t>rom tkinter import messagebox</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tkinter import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tkinter import simpledialog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import tkinter</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tkinter import filedialog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import matplotlib.pyplot as plt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import numpy as np</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tkinter.filedialog import askopenfilename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import os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import pandas as pd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sklearn.model_selection import train_test_split</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sklearn.preprocessing import LabelEncoder</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sklearn.cluster import KMeans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numpy import dot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numpy.linalg import norm</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sklearn.metrics import confusion_matrix</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sklearn.metrics import precision_score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sklearn.metrics import recall_score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sklearn.metrics import f1_score</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093845" y="535940"/>
            <a:ext cx="8098155" cy="6123940"/>
          </a:xfrm>
          <a:prstGeom prst="rect">
            <a:avLst/>
          </a:prstGeom>
          <a:noFill/>
        </p:spPr>
        <p:txBody>
          <a:bodyPr wrap="square" rtlCol="0" anchor="t">
            <a:noAutofit/>
          </a:bodyPr>
          <a:p>
            <a:r>
              <a:rPr lang="en-US">
                <a:latin typeface="Times New Roman" panose="02020603050405020304" pitchFamily="18" charset="0"/>
                <a:cs typeface="Times New Roman" panose="02020603050405020304" pitchFamily="18" charset="0"/>
              </a:rPr>
              <a:t>def upload(): #function to upload tweeter profile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global dataset, attacks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filename = filedialog.askopenfilename(initialdir="Dataset")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text.delete('1.0', END)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text.insert(END,filename+" loaded\n");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dataset = pd.read_csv(filename)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text.insert(END,str(dataset.head()))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text.update_idletasks()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attacks = np.unique(dataset['labels'])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label = dataset.groupby('labels').size()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label.plot(kind="bar")</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plt.title("Different Attacks Found in Dataset")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plt.xticks(rotation=90)</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plt.show()</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def processDataset():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global dataset, le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text.delete('1.0', END)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dataset.fillna(0, inplace = True)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le = LabelEncoder()</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cols = ['protocol_type','service','flag','labels']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for i in range(len(cols)):</a:t>
            </a:r>
            <a:endParaRPr lang="en-US">
              <a:latin typeface="Times New Roman" panose="02020603050405020304" pitchFamily="18" charset="0"/>
              <a:cs typeface="Times New Roman" panose="02020603050405020304" pitchFamily="18" charset="0"/>
            </a:endParaRPr>
          </a:p>
          <a:p>
            <a:r>
              <a:rPr lang="en-US"/>
              <a:t>            </a:t>
            </a:r>
            <a:endParaRPr lang="en-US"/>
          </a:p>
        </p:txBody>
      </p:sp>
      <p:sp>
        <p:nvSpPr>
          <p:cNvPr id="5" name="Text Box 4"/>
          <p:cNvSpPr txBox="1"/>
          <p:nvPr/>
        </p:nvSpPr>
        <p:spPr>
          <a:xfrm>
            <a:off x="479425" y="2896235"/>
            <a:ext cx="5702935" cy="835025"/>
          </a:xfrm>
          <a:prstGeom prst="rect">
            <a:avLst/>
          </a:prstGeom>
          <a:noFill/>
        </p:spPr>
        <p:txBody>
          <a:bodyPr wrap="square" rtlCol="0">
            <a:noAutofit/>
          </a:bodyPr>
          <a:p>
            <a:r>
              <a:rPr lang="en-US" sz="4000">
                <a:solidFill>
                  <a:schemeClr val="accent1"/>
                </a:solidFill>
                <a:latin typeface="Algerian" panose="04020705040A02060702" pitchFamily="82" charset="0"/>
                <a:cs typeface="Algerian" panose="04020705040A02060702" pitchFamily="82" charset="0"/>
              </a:rPr>
              <a:t>SAMPLE CODE</a:t>
            </a:r>
            <a:endParaRPr lang="en-US" sz="4000">
              <a:solidFill>
                <a:schemeClr val="accent1"/>
              </a:solidFill>
              <a:latin typeface="Algerian" panose="04020705040A02060702" pitchFamily="82" charset="0"/>
              <a:cs typeface="Algerian" panose="04020705040A02060702" pitchFamily="8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2005" y="1227455"/>
            <a:ext cx="10216515" cy="3347720"/>
          </a:xfrm>
        </p:spPr>
        <p:txBody>
          <a:bodyPr/>
          <a:p>
            <a:r>
              <a:rPr lang="en-US" sz="4000">
                <a:latin typeface="Algerian" panose="04020705040A02060702" pitchFamily="82" charset="0"/>
                <a:cs typeface="Algerian" panose="04020705040A02060702" pitchFamily="82" charset="0"/>
              </a:rPr>
              <a:t>SAMPLE CODE</a:t>
            </a:r>
            <a:endParaRPr lang="en-US" sz="4000">
              <a:latin typeface="Algerian" panose="04020705040A02060702" pitchFamily="82" charset="0"/>
              <a:cs typeface="Algerian" panose="04020705040A02060702" pitchFamily="82" charset="0"/>
            </a:endParaRPr>
          </a:p>
        </p:txBody>
      </p:sp>
      <p:sp>
        <p:nvSpPr>
          <p:cNvPr id="3" name="Content Placeholder 2"/>
          <p:cNvSpPr>
            <a:spLocks noGrp="1"/>
          </p:cNvSpPr>
          <p:nvPr>
            <p:ph idx="1"/>
          </p:nvPr>
        </p:nvSpPr>
        <p:spPr>
          <a:xfrm>
            <a:off x="4827905" y="396875"/>
            <a:ext cx="7487285" cy="5699125"/>
          </a:xfrm>
        </p:spPr>
        <p:txBody>
          <a:bodyPr>
            <a:normAutofit fontScale="25000"/>
          </a:bodyPr>
          <a:p>
            <a:pPr marL="45720" indent="0">
              <a:buNone/>
            </a:pPr>
            <a:r>
              <a:rPr lang="en-US" sz="7200">
                <a:solidFill>
                  <a:schemeClr val="tx1"/>
                </a:solidFill>
                <a:latin typeface="Times New Roman" panose="02020603050405020304" pitchFamily="18" charset="0"/>
                <a:cs typeface="Times New Roman" panose="02020603050405020304" pitchFamily="18" charset="0"/>
              </a:rPr>
              <a:t>def calculateMetrics(predict,X_test, y_testData, algorithm):</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y_test1 = y_testData</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p = precision_score(y_test1, predict,average='macro') * 100</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r = recall_score(y_test1, predict,average='macro') * 100</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f = f1_score(y_test1, predict,average='macro') * 100</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a = accuracy_score(y_test1,predict)*100    </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text.insert(END,algorithm+' Accuracy  : '+str(a)+"\n")</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text.insert(END,algorithm+' Precision : '+str(p)+"\n")</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text.insert(END,algorithm+' Recall    : '+str(r)+"\n")</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text.insert(END,algorithm+' FMeasure  : '+str(f)+"\n\n")</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accuracy.append(a)</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precision.append(p)</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recall.append(r)</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fscore.append(f)</a:t>
            </a:r>
            <a:endParaRPr lang="en-US" sz="7200">
              <a:solidFill>
                <a:schemeClr val="tx1"/>
              </a:solidFill>
              <a:latin typeface="Times New Roman" panose="02020603050405020304" pitchFamily="18" charset="0"/>
              <a:cs typeface="Times New Roman" panose="02020603050405020304" pitchFamily="18" charset="0"/>
            </a:endParaRPr>
          </a:p>
          <a:p>
            <a:pPr marL="45720" indent="0">
              <a:buNone/>
            </a:pPr>
            <a:r>
              <a:rPr lang="en-US" sz="7200">
                <a:solidFill>
                  <a:schemeClr val="tx1"/>
                </a:solidFill>
                <a:latin typeface="Times New Roman" panose="02020603050405020304" pitchFamily="18" charset="0"/>
                <a:cs typeface="Times New Roman" panose="02020603050405020304" pitchFamily="18" charset="0"/>
              </a:rPr>
              <a:t>                </a:t>
            </a:r>
            <a:endParaRPr lang="en-US" sz="72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17770" y="609600"/>
            <a:ext cx="6000750" cy="614045"/>
          </a:xfrm>
        </p:spPr>
        <p:txBody>
          <a:bodyPr>
            <a:normAutofit fontScale="90000"/>
          </a:bodyPr>
          <a:p>
            <a:r>
              <a:rPr lang="en-US" sz="4890">
                <a:latin typeface="Algerian" panose="04020705040A02060702" pitchFamily="82" charset="0"/>
                <a:cs typeface="Algerian" panose="04020705040A02060702" pitchFamily="82" charset="0"/>
              </a:rPr>
              <a:t>RESULT</a:t>
            </a:r>
            <a:endParaRPr lang="en-US" sz="4890">
              <a:latin typeface="Algerian" panose="04020705040A02060702" pitchFamily="82" charset="0"/>
              <a:cs typeface="Algerian" panose="04020705040A02060702" pitchFamily="82" charset="0"/>
            </a:endParaRPr>
          </a:p>
        </p:txBody>
      </p:sp>
      <p:sp>
        <p:nvSpPr>
          <p:cNvPr id="3" name="Content Placeholder 2"/>
          <p:cNvSpPr>
            <a:spLocks noGrp="1"/>
          </p:cNvSpPr>
          <p:nvPr>
            <p:ph idx="1"/>
          </p:nvPr>
        </p:nvSpPr>
        <p:spPr>
          <a:xfrm>
            <a:off x="1143000" y="1482090"/>
            <a:ext cx="9872980" cy="4613910"/>
          </a:xfrm>
        </p:spPr>
        <p:txBody>
          <a:bodyPr/>
          <a:p>
            <a:pPr>
              <a:buClr>
                <a:srgbClr val="000000"/>
              </a:buClr>
              <a:buSzPct val="100000"/>
              <a:buFont typeface="Arial" panose="020B0604020202020204" pitchFamily="34" charset="0"/>
              <a:buChar char="•"/>
            </a:pPr>
            <a:r>
              <a:rPr lang="en-US" sz="2800">
                <a:solidFill>
                  <a:schemeClr val="tx1"/>
                </a:solidFill>
              </a:rPr>
              <a:t>Upload KDD Dataset:</a:t>
            </a:r>
            <a:endParaRPr lang="en-US" sz="2800">
              <a:solidFill>
                <a:schemeClr val="tx1"/>
              </a:solidFill>
            </a:endParaRPr>
          </a:p>
          <a:p>
            <a:endParaRPr lang="en-US" sz="2800">
              <a:solidFill>
                <a:schemeClr val="tx1"/>
              </a:solidFill>
            </a:endParaRPr>
          </a:p>
        </p:txBody>
      </p:sp>
      <p:pic>
        <p:nvPicPr>
          <p:cNvPr id="57" name="Picture 57"/>
          <p:cNvPicPr>
            <a:picLocks noChangeAspect="1"/>
          </p:cNvPicPr>
          <p:nvPr/>
        </p:nvPicPr>
        <p:blipFill>
          <a:blip r:embed="rId1"/>
          <a:stretch>
            <a:fillRect/>
          </a:stretch>
        </p:blipFill>
        <p:spPr>
          <a:xfrm>
            <a:off x="1492250" y="2061845"/>
            <a:ext cx="7469505" cy="42189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015" y="1627505"/>
            <a:ext cx="8942070" cy="2402840"/>
          </a:xfrm>
        </p:spPr>
        <p:txBody>
          <a:bodyPr>
            <a:normAutofit/>
          </a:bodyPr>
          <a:lstStyle/>
          <a:p>
            <a:pPr algn="ctr"/>
            <a:r>
              <a:rPr lang="en-US" dirty="0">
                <a:latin typeface="Algerian" panose="04020705040A02060702" pitchFamily="82" charset="0"/>
              </a:rPr>
              <a:t>CONTENTS</a:t>
            </a:r>
            <a:endParaRPr lang="en-IN" dirty="0">
              <a:latin typeface="Algerian" panose="04020705040A02060702" pitchFamily="82" charset="0"/>
            </a:endParaRPr>
          </a:p>
        </p:txBody>
      </p:sp>
      <p:sp>
        <p:nvSpPr>
          <p:cNvPr id="4" name="TextBox 3"/>
          <p:cNvSpPr txBox="1"/>
          <p:nvPr/>
        </p:nvSpPr>
        <p:spPr>
          <a:xfrm>
            <a:off x="5452158" y="1346884"/>
            <a:ext cx="3207895" cy="458074"/>
          </a:xfrm>
          <a:prstGeom prst="rect">
            <a:avLst/>
          </a:prstGeom>
          <a:noFill/>
        </p:spPr>
        <p:txBody>
          <a:bodyPr wrap="square" rtlCol="0">
            <a:spAutoFit/>
          </a:bodyPr>
          <a:lstStyle/>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95365" y="314325"/>
            <a:ext cx="5908040" cy="3904615"/>
          </a:xfrm>
          <a:prstGeom prst="rect">
            <a:avLst/>
          </a:prstGeom>
          <a:noFill/>
        </p:spPr>
        <p:txBody>
          <a:bodyPr wrap="square">
            <a:noAutofit/>
          </a:bodyPr>
          <a:lstStyle/>
          <a:p>
            <a:pPr>
              <a:buClr>
                <a:schemeClr val="tx1"/>
              </a:buClr>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r>
              <a:rPr lang="en-US" altLang="en-IN" sz="2400" dirty="0">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Abstract</a:t>
            </a:r>
            <a:r>
              <a:rPr lang="en-US" altLang="en-IN" sz="2400" dirty="0">
                <a:solidFill>
                  <a:schemeClr val="tx1"/>
                </a:solidFill>
                <a:latin typeface="Times New Roman" panose="02020603050405020304" pitchFamily="18" charset="0"/>
                <a:cs typeface="Times New Roman" panose="02020603050405020304" pitchFamily="18" charset="0"/>
              </a:rPr>
              <a:t>                                                            </a:t>
            </a:r>
            <a:endParaRPr lang="en-US" altLang="en-IN" sz="2400" dirty="0">
              <a:solidFill>
                <a:schemeClr val="tx1"/>
              </a:solidFill>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Existing system</a:t>
            </a:r>
            <a:endParaRPr lang="en-IN" sz="2400" dirty="0">
              <a:solidFill>
                <a:schemeClr val="tx1"/>
              </a:solidFill>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Disadvantages of existing system</a:t>
            </a:r>
            <a:endParaRPr lang="en-IN" sz="2400" dirty="0">
              <a:solidFill>
                <a:schemeClr val="tx1"/>
              </a:solidFill>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Proposed system</a:t>
            </a:r>
            <a:endParaRPr lang="en-IN" sz="2400" dirty="0">
              <a:solidFill>
                <a:schemeClr val="tx1"/>
              </a:solidFill>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Advantages of proposed system</a:t>
            </a:r>
            <a:endParaRPr lang="en-IN" sz="2400" dirty="0">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Software and Hardware requirements</a:t>
            </a:r>
            <a:endParaRPr lang="en-IN" sz="2400" dirty="0">
              <a:solidFill>
                <a:schemeClr val="tx1"/>
              </a:solidFill>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Novelty</a:t>
            </a:r>
            <a:endParaRPr lang="en-IN" sz="2400" dirty="0">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Architecture</a:t>
            </a:r>
            <a:endParaRPr lang="en-IN" sz="2400" dirty="0">
              <a:solidFill>
                <a:schemeClr val="tx1"/>
              </a:solidFill>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UML Diagrams</a:t>
            </a:r>
            <a:endParaRPr lang="en-IN" sz="2400" dirty="0">
              <a:solidFill>
                <a:schemeClr val="tx1"/>
              </a:solidFill>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US" altLang="en-IN" sz="2400" dirty="0">
                <a:latin typeface="Times New Roman" panose="02020603050405020304" pitchFamily="18" charset="0"/>
                <a:cs typeface="Times New Roman" panose="02020603050405020304" pitchFamily="18" charset="0"/>
              </a:rPr>
              <a:t>Sample code</a:t>
            </a:r>
            <a:endParaRPr lang="en-US" altLang="en-IN" sz="2400" dirty="0">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US" altLang="en-IN" sz="2400" dirty="0">
                <a:latin typeface="Times New Roman" panose="02020603050405020304" pitchFamily="18" charset="0"/>
                <a:cs typeface="Times New Roman" panose="02020603050405020304" pitchFamily="18" charset="0"/>
              </a:rPr>
              <a:t>Results</a:t>
            </a:r>
            <a:endParaRPr lang="en-US" altLang="en-IN" sz="2400" dirty="0">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US" altLang="en-IN" sz="2400" dirty="0">
                <a:latin typeface="Times New Roman" panose="02020603050405020304" pitchFamily="18" charset="0"/>
                <a:cs typeface="Times New Roman" panose="02020603050405020304" pitchFamily="18" charset="0"/>
              </a:rPr>
              <a:t>Conclusion </a:t>
            </a:r>
            <a:endParaRPr lang="en-US" altLang="en-IN" sz="2400" dirty="0">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US" altLang="en-IN" sz="2400" dirty="0">
                <a:latin typeface="Times New Roman" panose="02020603050405020304" pitchFamily="18" charset="0"/>
                <a:cs typeface="Times New Roman" panose="02020603050405020304" pitchFamily="18" charset="0"/>
              </a:rPr>
              <a:t>Future Scope</a:t>
            </a:r>
            <a:endParaRPr lang="en-US" altLang="en-IN" sz="2400" dirty="0">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US" altLang="en-IN" sz="2400" dirty="0">
                <a:latin typeface="Times New Roman" panose="02020603050405020304" pitchFamily="18" charset="0"/>
                <a:cs typeface="Times New Roman" panose="02020603050405020304" pitchFamily="18" charset="0"/>
              </a:rPr>
              <a:t>References</a:t>
            </a:r>
            <a:endParaRPr lang="en-US" altLang="en-IN" sz="2400" dirty="0">
              <a:latin typeface="Times New Roman" panose="02020603050405020304" pitchFamily="18" charset="0"/>
              <a:cs typeface="Times New Roman" panose="02020603050405020304" pitchFamily="18" charset="0"/>
            </a:endParaRPr>
          </a:p>
          <a:p>
            <a:pPr>
              <a:buClr>
                <a:schemeClr val="tx1"/>
              </a:buClr>
              <a:buSzPct val="70000"/>
              <a:buFont typeface="Wingdings" panose="05000000000000000000" pitchFamily="2" charset="2"/>
              <a:buChar char="Ø"/>
            </a:pPr>
            <a:r>
              <a:rPr lang="en-US" altLang="en-IN" sz="2400" dirty="0">
                <a:latin typeface="Times New Roman" panose="02020603050405020304" pitchFamily="18" charset="0"/>
                <a:cs typeface="Times New Roman" panose="02020603050405020304" pitchFamily="18" charset="0"/>
              </a:rPr>
              <a:t>Github link</a:t>
            </a:r>
            <a:endParaRPr lang="en-US" altLang="en-IN" sz="2400" dirty="0">
              <a:latin typeface="Times New Roman" panose="02020603050405020304" pitchFamily="18" charset="0"/>
              <a:cs typeface="Times New Roman" panose="02020603050405020304" pitchFamily="18" charset="0"/>
            </a:endParaRPr>
          </a:p>
          <a:p>
            <a:pPr indent="0">
              <a:buClr>
                <a:schemeClr val="tx1"/>
              </a:buClr>
              <a:buSzPct val="70000"/>
              <a:buFont typeface="Wingdings" panose="05000000000000000000" pitchFamily="2" charset="2"/>
              <a:buNone/>
            </a:pPr>
            <a:endParaRPr lang="en-US" alt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3000" y="610870"/>
            <a:ext cx="9872980" cy="5485130"/>
          </a:xfrm>
        </p:spPr>
        <p:txBody>
          <a:bodyPr/>
          <a:p>
            <a:pPr>
              <a:buClr>
                <a:srgbClr val="000000"/>
              </a:buClr>
              <a:buSzPct val="100000"/>
              <a:buFont typeface="Arial" panose="020B0604020202020204" pitchFamily="34" charset="0"/>
              <a:buChar char="•"/>
            </a:pPr>
            <a:r>
              <a:rPr lang="en-US" sz="2800">
                <a:solidFill>
                  <a:schemeClr val="tx1"/>
                </a:solidFill>
                <a:latin typeface="Times New Roman" panose="02020603050405020304" pitchFamily="18" charset="0"/>
                <a:cs typeface="Times New Roman" panose="02020603050405020304" pitchFamily="18" charset="0"/>
              </a:rPr>
              <a:t>Preprocess Dataset:</a:t>
            </a:r>
            <a:endParaRPr lang="en-US"/>
          </a:p>
          <a:p>
            <a:endParaRPr lang="en-US"/>
          </a:p>
        </p:txBody>
      </p:sp>
      <p:pic>
        <p:nvPicPr>
          <p:cNvPr id="58" name="Picture 58"/>
          <p:cNvPicPr>
            <a:picLocks noChangeAspect="1"/>
          </p:cNvPicPr>
          <p:nvPr/>
        </p:nvPicPr>
        <p:blipFill>
          <a:blip r:embed="rId1"/>
          <a:stretch>
            <a:fillRect/>
          </a:stretch>
        </p:blipFill>
        <p:spPr>
          <a:xfrm>
            <a:off x="2037715" y="1422400"/>
            <a:ext cx="7895590" cy="41700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3000" y="774700"/>
            <a:ext cx="9872980" cy="5321300"/>
          </a:xfrm>
        </p:spPr>
        <p:txBody>
          <a:bodyPr/>
          <a:p>
            <a:pPr>
              <a:buClr>
                <a:srgbClr val="000000"/>
              </a:buClr>
              <a:buSzPct val="100000"/>
              <a:buFont typeface="Arial" panose="020B0604020202020204" pitchFamily="34" charset="0"/>
              <a:buChar char="•"/>
            </a:pPr>
            <a:r>
              <a:rPr lang="en-US" sz="2800">
                <a:solidFill>
                  <a:schemeClr val="tx1"/>
                </a:solidFill>
                <a:latin typeface="Times New Roman" panose="02020603050405020304" pitchFamily="18" charset="0"/>
                <a:cs typeface="Times New Roman" panose="02020603050405020304" pitchFamily="18" charset="0"/>
              </a:rPr>
              <a:t>Random Forest Result:</a:t>
            </a:r>
            <a:endParaRPr lang="en-US" sz="2800">
              <a:solidFill>
                <a:schemeClr val="tx1"/>
              </a:solidFill>
              <a:latin typeface="Times New Roman" panose="02020603050405020304" pitchFamily="18" charset="0"/>
              <a:cs typeface="Times New Roman" panose="02020603050405020304" pitchFamily="18" charset="0"/>
            </a:endParaRPr>
          </a:p>
        </p:txBody>
      </p:sp>
      <p:pic>
        <p:nvPicPr>
          <p:cNvPr id="59" name="Picture 59"/>
          <p:cNvPicPr>
            <a:picLocks noChangeAspect="1"/>
          </p:cNvPicPr>
          <p:nvPr/>
        </p:nvPicPr>
        <p:blipFill>
          <a:blip r:embed="rId1"/>
          <a:stretch>
            <a:fillRect/>
          </a:stretch>
        </p:blipFill>
        <p:spPr>
          <a:xfrm>
            <a:off x="2140585" y="1661160"/>
            <a:ext cx="7381240" cy="39998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3000" y="727075"/>
            <a:ext cx="9872980" cy="5368925"/>
          </a:xfrm>
        </p:spPr>
        <p:txBody>
          <a:bodyPr/>
          <a:p>
            <a:pPr>
              <a:buClr>
                <a:srgbClr val="000000"/>
              </a:buClr>
              <a:buSzPct val="100000"/>
              <a:buFont typeface="Arial" panose="020B0604020202020204" pitchFamily="34" charset="0"/>
              <a:buChar char="•"/>
            </a:pPr>
            <a:r>
              <a:rPr lang="en-US" sz="2800">
                <a:solidFill>
                  <a:schemeClr val="tx1"/>
                </a:solidFill>
              </a:rPr>
              <a:t>Applying K-MEANS:</a:t>
            </a:r>
            <a:endParaRPr lang="en-US" sz="2800">
              <a:solidFill>
                <a:schemeClr val="tx1"/>
              </a:solidFill>
            </a:endParaRPr>
          </a:p>
          <a:p>
            <a:endParaRPr lang="en-US" sz="2800">
              <a:solidFill>
                <a:schemeClr val="tx1"/>
              </a:solidFill>
            </a:endParaRPr>
          </a:p>
        </p:txBody>
      </p:sp>
      <p:pic>
        <p:nvPicPr>
          <p:cNvPr id="60" name="Picture 60"/>
          <p:cNvPicPr>
            <a:picLocks noChangeAspect="1"/>
          </p:cNvPicPr>
          <p:nvPr/>
        </p:nvPicPr>
        <p:blipFill>
          <a:blip r:embed="rId1"/>
          <a:stretch>
            <a:fillRect/>
          </a:stretch>
        </p:blipFill>
        <p:spPr>
          <a:xfrm>
            <a:off x="1931035" y="1467485"/>
            <a:ext cx="7691120" cy="43192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3000" y="897255"/>
            <a:ext cx="9872980" cy="5198745"/>
          </a:xfrm>
        </p:spPr>
        <p:txBody>
          <a:bodyPr/>
          <a:p>
            <a:pPr>
              <a:buClr>
                <a:srgbClr val="000000"/>
              </a:buClr>
              <a:buSzPct val="100000"/>
              <a:buFont typeface="Arial" panose="020B0604020202020204" pitchFamily="34" charset="0"/>
              <a:buChar char="•"/>
            </a:pPr>
            <a:r>
              <a:rPr lang="en-US" sz="2800">
                <a:solidFill>
                  <a:schemeClr val="tx1"/>
                </a:solidFill>
                <a:latin typeface="Times New Roman" panose="02020603050405020304" pitchFamily="18" charset="0"/>
                <a:cs typeface="Times New Roman" panose="02020603050405020304" pitchFamily="18" charset="0"/>
              </a:rPr>
              <a:t>LDNOD Outlier Detection with Random Forest Result:</a:t>
            </a:r>
            <a:endParaRPr lang="en-US" sz="2800">
              <a:solidFill>
                <a:schemeClr val="tx1"/>
              </a:solidFill>
              <a:latin typeface="Times New Roman" panose="02020603050405020304" pitchFamily="18" charset="0"/>
              <a:cs typeface="Times New Roman" panose="02020603050405020304" pitchFamily="18" charset="0"/>
            </a:endParaRPr>
          </a:p>
          <a:p>
            <a:endParaRPr lang="en-US" sz="2800">
              <a:solidFill>
                <a:schemeClr val="tx1"/>
              </a:solidFill>
              <a:latin typeface="Times New Roman" panose="02020603050405020304" pitchFamily="18" charset="0"/>
              <a:cs typeface="Times New Roman" panose="02020603050405020304" pitchFamily="18" charset="0"/>
            </a:endParaRPr>
          </a:p>
        </p:txBody>
      </p:sp>
      <p:pic>
        <p:nvPicPr>
          <p:cNvPr id="7" name="Picture 7"/>
          <p:cNvPicPr>
            <a:picLocks noChangeAspect="1"/>
          </p:cNvPicPr>
          <p:nvPr/>
        </p:nvPicPr>
        <p:blipFill>
          <a:blip r:embed="rId1"/>
          <a:stretch>
            <a:fillRect/>
          </a:stretch>
        </p:blipFill>
        <p:spPr>
          <a:xfrm>
            <a:off x="1866900" y="1499870"/>
            <a:ext cx="7766050" cy="42754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2620" y="770255"/>
            <a:ext cx="10373360" cy="5325745"/>
          </a:xfrm>
        </p:spPr>
        <p:txBody>
          <a:bodyPr/>
          <a:p>
            <a:pPr>
              <a:buClr>
                <a:srgbClr val="000000"/>
              </a:buClr>
              <a:buSzPct val="100000"/>
              <a:buFont typeface="Arial" panose="020B0604020202020204" pitchFamily="34" charset="0"/>
              <a:buChar char="•"/>
            </a:pPr>
            <a:r>
              <a:rPr lang="en-US" sz="2800">
                <a:solidFill>
                  <a:schemeClr val="tx1"/>
                </a:solidFill>
                <a:latin typeface="Times New Roman" panose="02020603050405020304" pitchFamily="18" charset="0"/>
                <a:cs typeface="Times New Roman" panose="02020603050405020304" pitchFamily="18" charset="0"/>
              </a:rPr>
              <a:t>Comparision Graph:</a:t>
            </a:r>
            <a:endParaRPr lang="en-US" sz="2800">
              <a:solidFill>
                <a:schemeClr val="tx1"/>
              </a:solidFill>
              <a:latin typeface="Times New Roman" panose="02020603050405020304" pitchFamily="18" charset="0"/>
              <a:cs typeface="Times New Roman" panose="02020603050405020304" pitchFamily="18" charset="0"/>
            </a:endParaRPr>
          </a:p>
          <a:p>
            <a:endParaRPr lang="en-US" sz="2800">
              <a:solidFill>
                <a:schemeClr val="tx1"/>
              </a:solidFill>
              <a:latin typeface="Times New Roman" panose="02020603050405020304" pitchFamily="18" charset="0"/>
              <a:cs typeface="Times New Roman" panose="02020603050405020304" pitchFamily="18" charset="0"/>
            </a:endParaRPr>
          </a:p>
        </p:txBody>
      </p:sp>
      <p:pic>
        <p:nvPicPr>
          <p:cNvPr id="61" name="Picture 61"/>
          <p:cNvPicPr>
            <a:picLocks noChangeAspect="1"/>
          </p:cNvPicPr>
          <p:nvPr/>
        </p:nvPicPr>
        <p:blipFill>
          <a:blip r:embed="rId1"/>
          <a:stretch>
            <a:fillRect/>
          </a:stretch>
        </p:blipFill>
        <p:spPr>
          <a:xfrm>
            <a:off x="2265045" y="1553845"/>
            <a:ext cx="7508240" cy="4542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7040" y="249555"/>
            <a:ext cx="5090160" cy="1393825"/>
          </a:xfrm>
          <a:prstGeom prst="rect">
            <a:avLst/>
          </a:prstGeom>
          <a:noFill/>
        </p:spPr>
        <p:txBody>
          <a:bodyPr wrap="square" rtlCol="0">
            <a:noAutofit/>
          </a:bodyPr>
          <a:lstStyle/>
          <a:p>
            <a:r>
              <a:rPr lang="en-US" sz="4000" dirty="0">
                <a:solidFill>
                  <a:schemeClr val="accent1"/>
                </a:solidFill>
                <a:latin typeface="Algerian" panose="04020705040A02060702" pitchFamily="82" charset="0"/>
              </a:rPr>
              <a:t>CONCLUSION</a:t>
            </a:r>
            <a:endParaRPr lang="en-IN" sz="4000" dirty="0">
              <a:solidFill>
                <a:schemeClr val="accent1"/>
              </a:solidFill>
              <a:latin typeface="Algerian" panose="04020705040A02060702" pitchFamily="82" charset="0"/>
            </a:endParaRPr>
          </a:p>
        </p:txBody>
      </p:sp>
      <p:sp>
        <p:nvSpPr>
          <p:cNvPr id="3" name="TextBox 2"/>
          <p:cNvSpPr txBox="1"/>
          <p:nvPr/>
        </p:nvSpPr>
        <p:spPr>
          <a:xfrm>
            <a:off x="781685" y="1162685"/>
            <a:ext cx="10544810" cy="4368165"/>
          </a:xfrm>
          <a:prstGeom prst="rect">
            <a:avLst/>
          </a:prstGeom>
          <a:noFill/>
        </p:spPr>
        <p:txBody>
          <a:bodyPr wrap="square" rtlCol="0">
            <a:noAutofit/>
          </a:bodyPr>
          <a:lstStyle/>
          <a:p>
            <a:pPr marL="342900" indent="-342900" algn="just">
              <a:lnSpc>
                <a:spcPct val="100000"/>
              </a:lnSpc>
              <a:buSzPct val="108000"/>
              <a:buFont typeface="Wingdings" panose="05000000000000000000" charset="0"/>
              <a:buChar char="Ø"/>
            </a:pPr>
            <a:r>
              <a:rPr lang="en-IN" sz="2000" dirty="0">
                <a:solidFill>
                  <a:schemeClr val="tx1"/>
                </a:solidFill>
                <a:latin typeface="Times New Roman" panose="02020603050405020304" pitchFamily="18" charset="0"/>
                <a:cs typeface="Times New Roman" panose="02020603050405020304" pitchFamily="18" charset="0"/>
              </a:rPr>
              <a:t>The proposed system, LDNOD, improves upon existing local outlier detection systems by introducing a dynamic neighborhood construction method Dynamic references nearest neighbor(DRNN) and a region-based outlier scoring method (LNOF). </a:t>
            </a:r>
            <a:endParaRPr lang="en-IN" sz="2000" dirty="0">
              <a:solidFill>
                <a:schemeClr val="tx1"/>
              </a:solidFill>
              <a:latin typeface="Times New Roman" panose="02020603050405020304" pitchFamily="18" charset="0"/>
              <a:cs typeface="Times New Roman" panose="02020603050405020304" pitchFamily="18" charset="0"/>
            </a:endParaRPr>
          </a:p>
          <a:p>
            <a:pPr indent="0" algn="just">
              <a:lnSpc>
                <a:spcPct val="100000"/>
              </a:lnSpc>
              <a:buSzPct val="108000"/>
              <a:buFont typeface="Wingdings" panose="05000000000000000000" charset="0"/>
              <a:buNone/>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00000"/>
              </a:lnSpc>
              <a:buSzPct val="108000"/>
              <a:buFont typeface="Wingdings" panose="05000000000000000000" charset="0"/>
              <a:buChar char="Ø"/>
            </a:pPr>
            <a:r>
              <a:rPr lang="en-IN" sz="2000" dirty="0">
                <a:solidFill>
                  <a:schemeClr val="tx1"/>
                </a:solidFill>
                <a:latin typeface="Times New Roman" panose="02020603050405020304" pitchFamily="18" charset="0"/>
                <a:cs typeface="Times New Roman" panose="02020603050405020304" pitchFamily="18" charset="0"/>
              </a:rPr>
              <a:t>These innovations allow the Local Dynamic Neighborhood Based Outlier Detection(LDNOD) algorithm to handle arbitrary distributions, provide more robust and stable results, and increase the detection accuracy in both small and large-scale datasets.</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00000"/>
              </a:lnSpc>
              <a:buSzPct val="108000"/>
              <a:buFont typeface="Wingdings" panose="05000000000000000000" charset="0"/>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00000"/>
              </a:lnSpc>
              <a:buSzPct val="108000"/>
              <a:buFont typeface="Wingdings" panose="05000000000000000000" charset="0"/>
              <a:buChar char="Ø"/>
            </a:pPr>
            <a:r>
              <a:rPr lang="en-IN" sz="2000" dirty="0">
                <a:solidFill>
                  <a:schemeClr val="tx1"/>
                </a:solidFill>
                <a:latin typeface="Times New Roman" panose="02020603050405020304" pitchFamily="18" charset="0"/>
                <a:cs typeface="Times New Roman" panose="02020603050405020304" pitchFamily="18" charset="0"/>
              </a:rPr>
              <a:t> The exact improvement percentage in terms of accuracy and efficiency depends on the dataset and specific scenario. </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00000"/>
              </a:lnSpc>
              <a:buSzPct val="108000"/>
              <a:buFont typeface="Wingdings" panose="05000000000000000000" charset="0"/>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00000"/>
              </a:lnSpc>
              <a:buSzPct val="108000"/>
              <a:buFont typeface="Wingdings" panose="05000000000000000000" charset="0"/>
              <a:buChar char="Ø"/>
            </a:pPr>
            <a:r>
              <a:rPr lang="en-IN" sz="2000" dirty="0">
                <a:solidFill>
                  <a:schemeClr val="tx1"/>
                </a:solidFill>
                <a:latin typeface="Times New Roman" panose="02020603050405020304" pitchFamily="18" charset="0"/>
                <a:cs typeface="Times New Roman" panose="02020603050405020304" pitchFamily="18" charset="0"/>
              </a:rPr>
              <a:t>However, based on the improvements in stability, neighborhood construction, and reduced sensitivity to parameters, the proposed system can outperform traditional methods by an estimated 15-25% in accuracy and robustness on complex, real-world datasets. </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00000"/>
              </a:lnSpc>
              <a:buSzPct val="108000"/>
              <a:buFont typeface="Wingdings" panose="05000000000000000000" charset="0"/>
              <a:buChar char="Ø"/>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00000"/>
              </a:lnSpc>
              <a:buSzPct val="108000"/>
              <a:buFont typeface="Wingdings" panose="05000000000000000000" charset="0"/>
              <a:buChar char="Ø"/>
            </a:pPr>
            <a:r>
              <a:rPr lang="en-IN" sz="2000" dirty="0">
                <a:solidFill>
                  <a:schemeClr val="tx1"/>
                </a:solidFill>
                <a:latin typeface="Times New Roman" panose="02020603050405020304" pitchFamily="18" charset="0"/>
                <a:cs typeface="Times New Roman" panose="02020603050405020304" pitchFamily="18" charset="0"/>
              </a:rPr>
              <a:t>This estimate assumes a comparison with existing methods like Local outlier factor, kNN, and RkNN, which often suffer from instability in diverse data distributions.</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020820" y="972185"/>
            <a:ext cx="4623435" cy="725170"/>
          </a:xfrm>
          <a:prstGeom prst="rect">
            <a:avLst/>
          </a:prstGeom>
          <a:noFill/>
        </p:spPr>
        <p:txBody>
          <a:bodyPr wrap="square" rtlCol="0">
            <a:noAutofit/>
          </a:bodyPr>
          <a:p>
            <a:r>
              <a:rPr lang="en-US" sz="4000" b="1">
                <a:solidFill>
                  <a:schemeClr val="accent1"/>
                </a:solidFill>
                <a:latin typeface="Algerian" panose="04020705040A02060702" pitchFamily="82" charset="0"/>
                <a:cs typeface="Algerian" panose="04020705040A02060702" pitchFamily="82" charset="0"/>
              </a:rPr>
              <a:t>FUTURE SCOPE</a:t>
            </a:r>
            <a:endParaRPr lang="en-US" sz="4000" b="1">
              <a:solidFill>
                <a:schemeClr val="accent1"/>
              </a:solidFill>
              <a:latin typeface="Algerian" panose="04020705040A02060702" pitchFamily="82" charset="0"/>
              <a:cs typeface="Algerian" panose="04020705040A02060702" pitchFamily="82" charset="0"/>
            </a:endParaRPr>
          </a:p>
        </p:txBody>
      </p:sp>
      <p:sp>
        <p:nvSpPr>
          <p:cNvPr id="5" name="Text Box 4"/>
          <p:cNvSpPr txBox="1"/>
          <p:nvPr/>
        </p:nvSpPr>
        <p:spPr>
          <a:xfrm>
            <a:off x="1316990" y="1697355"/>
            <a:ext cx="8985885" cy="3625215"/>
          </a:xfrm>
          <a:prstGeom prst="rect">
            <a:avLst/>
          </a:prstGeom>
          <a:noFill/>
        </p:spPr>
        <p:txBody>
          <a:bodyPr wrap="square" rtlCol="0">
            <a:noAutofit/>
          </a:bodyPr>
          <a:p>
            <a:pPr marL="342900" indent="-342900" algn="just">
              <a:buFont typeface="Wingdings" panose="05000000000000000000" charset="0"/>
              <a:buChar char="Ø"/>
            </a:pPr>
            <a:r>
              <a:rPr lang="en-US" sz="2400">
                <a:latin typeface="Times New Roman" panose="02020603050405020304" pitchFamily="18" charset="0"/>
                <a:cs typeface="Times New Roman" panose="02020603050405020304" pitchFamily="18" charset="0"/>
              </a:rPr>
              <a:t>The future scope includes enhancing scalability for larger datasets, improving accuracy in high-dimensional  data, and adapting the framework for real-time data streams. </a:t>
            </a:r>
            <a:endParaRPr lang="en-US" sz="24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400">
                <a:latin typeface="Times New Roman" panose="02020603050405020304" pitchFamily="18" charset="0"/>
                <a:cs typeface="Times New Roman" panose="02020603050405020304" pitchFamily="18" charset="0"/>
              </a:rPr>
              <a:t>Integration with machine learning models for automated detection and customization for industries like healthcare and finance will be key areas of growth. </a:t>
            </a:r>
            <a:endParaRPr lang="en-US" sz="24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400">
                <a:latin typeface="Times New Roman" panose="02020603050405020304" pitchFamily="18" charset="0"/>
                <a:cs typeface="Times New Roman" panose="02020603050405020304" pitchFamily="18" charset="0"/>
              </a:rPr>
              <a:t>Hybrid approaches with other techniques and standardized benchmarking across datasets will further strengthen its robustness and effectiveness.</a:t>
            </a:r>
            <a:endParaRPr lang="en-US" sz="24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85235" y="360680"/>
            <a:ext cx="3674745" cy="2221865"/>
          </a:xfrm>
          <a:prstGeom prst="rect">
            <a:avLst/>
          </a:prstGeom>
          <a:noFill/>
        </p:spPr>
        <p:txBody>
          <a:bodyPr wrap="square" rtlCol="0">
            <a:noAutofit/>
          </a:bodyPr>
          <a:p>
            <a:r>
              <a:rPr lang="en-US" sz="4400">
                <a:solidFill>
                  <a:schemeClr val="accent1"/>
                </a:solidFill>
                <a:latin typeface="Algerian" panose="04020705040A02060702" pitchFamily="82" charset="0"/>
                <a:cs typeface="Algerian" panose="04020705040A02060702" pitchFamily="82" charset="0"/>
              </a:rPr>
              <a:t>REFERENCES</a:t>
            </a:r>
            <a:endParaRPr lang="en-US" sz="4400">
              <a:solidFill>
                <a:schemeClr val="accent1"/>
              </a:solidFill>
              <a:latin typeface="Algerian" panose="04020705040A02060702" pitchFamily="82" charset="0"/>
              <a:cs typeface="Algerian" panose="04020705040A02060702" pitchFamily="82" charset="0"/>
            </a:endParaRPr>
          </a:p>
        </p:txBody>
      </p:sp>
      <p:sp>
        <p:nvSpPr>
          <p:cNvPr id="3" name="Text Box 2"/>
          <p:cNvSpPr txBox="1"/>
          <p:nvPr/>
        </p:nvSpPr>
        <p:spPr>
          <a:xfrm>
            <a:off x="606425" y="1058545"/>
            <a:ext cx="11205210" cy="4796790"/>
          </a:xfrm>
          <a:prstGeom prst="rect">
            <a:avLst/>
          </a:prstGeom>
        </p:spPr>
        <p:txBody>
          <a:bodyPr>
            <a:noAutofit/>
          </a:bodyPr>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[1]Zhao Y, Ding X, Yang J, Bai H. Toward scalable unsupervised outlier detection.</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Workshops at the Thirty–Fourth AAAI Conference on Artificial Intelligence, 2020</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[2]Zhu Qingsheng, Feng J, Huang J. Natural Neighbor: a self-adaptive neighborhood method without parameter K. Pattern Recogn Lett 80; 2016.</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[3]Huang J, Zhu Q, Yang L, Feng J. A non-parameter outlier detection algorithm based on natural neighbor. Knowl-Based Syst 2016;92(C):71–7.</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[4]Weller-Fahy DJ, Borghetti BJ, Sodemann AA. A survey of distance and similarity measures used within network intrusion anomaly detection. IEEE Commun Surveys Tutor</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2015;17(1):70–91. </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[5]Djenouri Y, Zimek A. Outlier detection in urban traffic data. In: Proceedings of the 8th </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detection algorithms: experiments and analyses. Pattern Recogn 2018;74:406–21.</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[6]Zhou JT, Du J, Zhu H, Peng X, Liu Y, Goh RSM. AnomalyNet: an anomaly detection network for video surveillance. IEEE Trans Inf Forensics Secur 2019.</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[7] Hodge V, Austin J. A survey of outlier detection methodologies. Artif Intell Rev 2004;</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22(2):85–126.</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[8]Hawkins D. Identification of outliers. Chapman and Hall; 1980.</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[9]Barnett V, Lewis T. Outliers in statistical data. 3rd ed, 1994. </a:t>
            </a:r>
            <a:endParaRPr>
              <a:latin typeface="Times New Roman" panose="02020603050405020304"/>
              <a:ea typeface="Times New Roman" panose="02020603050405020304"/>
            </a:endParaRPr>
          </a:p>
          <a:p>
            <a:pPr marL="224790" indent="355600" algn="just" defTabSz="266700">
              <a:lnSpc>
                <a:spcPct val="100000"/>
              </a:lnSpc>
              <a:spcBef>
                <a:spcPct val="0"/>
              </a:spcBef>
              <a:spcAft>
                <a:spcPct val="0"/>
              </a:spcAft>
            </a:pPr>
            <a:r>
              <a:rPr>
                <a:latin typeface="Times New Roman" panose="02020603050405020304"/>
                <a:ea typeface="Times New Roman" panose="02020603050405020304"/>
              </a:rPr>
              <a:t>[10]Hodge V, Austin J. A survey of outlier detection methodologies. Artif Intell Rev 2004;22(2):85–126.</a:t>
            </a:r>
            <a:endParaRPr>
              <a:latin typeface="Times New Roman" panose="02020603050405020304"/>
              <a:ea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080" y="2407921"/>
            <a:ext cx="9192722" cy="2021840"/>
          </a:xfrm>
        </p:spPr>
        <p:txBody>
          <a:bodyPr/>
          <a:lstStyle/>
          <a:p>
            <a:r>
              <a:rPr lang="en-US" sz="8000" dirty="0">
                <a:latin typeface="Algerian" panose="04020705040A02060702" pitchFamily="82" charset="0"/>
              </a:rPr>
              <a:t>THANK YOU</a:t>
            </a:r>
            <a:br>
              <a:rPr lang="en-US" dirty="0"/>
            </a:b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80" y="497205"/>
            <a:ext cx="7609205" cy="439420"/>
          </a:xfrm>
        </p:spPr>
        <p:txBody>
          <a:bodyPr>
            <a:normAutofit fontScale="90000"/>
          </a:bodyPr>
          <a:lstStyle/>
          <a:p>
            <a:pPr algn="ctr"/>
            <a:r>
              <a:rPr lang="en-US" sz="4000" dirty="0">
                <a:latin typeface="Algerian" panose="04020705040A02060702" pitchFamily="82" charset="0"/>
              </a:rPr>
              <a:t>ABSTRACT</a:t>
            </a:r>
            <a:endParaRPr lang="en-IN" sz="4000" dirty="0">
              <a:latin typeface="Algerian" panose="04020705040A02060702" pitchFamily="82" charset="0"/>
            </a:endParaRPr>
          </a:p>
        </p:txBody>
      </p:sp>
      <p:sp>
        <p:nvSpPr>
          <p:cNvPr id="3" name="Content Placeholder 2"/>
          <p:cNvSpPr>
            <a:spLocks noGrp="1"/>
          </p:cNvSpPr>
          <p:nvPr>
            <p:ph idx="1"/>
          </p:nvPr>
        </p:nvSpPr>
        <p:spPr>
          <a:xfrm>
            <a:off x="853440" y="1085215"/>
            <a:ext cx="10454640" cy="4492625"/>
          </a:xfrm>
        </p:spPr>
        <p:txBody>
          <a:bodyPr>
            <a:noAutofit/>
          </a:bodyPr>
          <a:lstStyle/>
          <a:p>
            <a:pPr marL="742950" lvl="1" indent="-342900" algn="just">
              <a:buClr>
                <a:srgbClr val="000000"/>
              </a:buClr>
              <a:buFont typeface="Wingdings" panose="05000000000000000000" charset="0"/>
              <a:buChar char="Ø"/>
            </a:pPr>
            <a:r>
              <a:rPr lang="en-US" sz="2400" dirty="0">
                <a:latin typeface="Candara" panose="020E0502030303020204" pitchFamily="34"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 machine learning-based approach for Local outlier detection remains a critical challenge in data mining, particularly when dealing with large-scale datasets. </a:t>
            </a:r>
            <a:endParaRPr lang="en-US" sz="2400" dirty="0">
              <a:solidFill>
                <a:schemeClr val="tx1"/>
              </a:solidFill>
              <a:latin typeface="Times New Roman" panose="02020603050405020304" pitchFamily="18" charset="0"/>
              <a:cs typeface="Times New Roman" panose="02020603050405020304" pitchFamily="18" charset="0"/>
            </a:endParaRPr>
          </a:p>
          <a:p>
            <a:pPr marL="742950" lvl="1" indent="-342900" algn="just">
              <a:buClr>
                <a:srgbClr val="000000"/>
              </a:buClr>
              <a:buFont typeface="Wingdings" panose="05000000000000000000" charset="0"/>
              <a:buChar char="Ø"/>
            </a:pPr>
            <a:r>
              <a:rPr lang="en-US" sz="2400" dirty="0">
                <a:solidFill>
                  <a:schemeClr val="tx1"/>
                </a:solidFill>
                <a:latin typeface="Times New Roman" panose="02020603050405020304" pitchFamily="18" charset="0"/>
                <a:cs typeface="Times New Roman" panose="02020603050405020304" pitchFamily="18" charset="0"/>
              </a:rPr>
              <a:t>Traditional detection algorithms often suffer from low detection quality, sensitivity to neighborhood size, and impracticality due to their O(N²) time and space complexity. </a:t>
            </a:r>
            <a:endParaRPr lang="en-US" sz="2400" dirty="0">
              <a:solidFill>
                <a:schemeClr val="tx1"/>
              </a:solidFill>
              <a:latin typeface="Times New Roman" panose="02020603050405020304" pitchFamily="18" charset="0"/>
              <a:cs typeface="Times New Roman" panose="02020603050405020304" pitchFamily="18" charset="0"/>
            </a:endParaRPr>
          </a:p>
          <a:p>
            <a:pPr marL="742950" lvl="1" indent="-342900" algn="just">
              <a:buClr>
                <a:srgbClr val="000000"/>
              </a:buClr>
              <a:buFont typeface="Wingdings" panose="05000000000000000000" charset="0"/>
              <a:buChar char="Ø"/>
            </a:pPr>
            <a:r>
              <a:rPr lang="en-US" sz="2400" dirty="0">
                <a:solidFill>
                  <a:schemeClr val="tx1"/>
                </a:solidFill>
                <a:latin typeface="Times New Roman" panose="02020603050405020304" pitchFamily="18" charset="0"/>
                <a:cs typeface="Times New Roman" panose="02020603050405020304" pitchFamily="18" charset="0"/>
              </a:rPr>
              <a:t>To address these issues, this project introduces a novel local outlier detection algorithm based on a stable neighborhood strategy, referred to as </a:t>
            </a:r>
            <a:r>
              <a:rPr lang="en-IN" sz="2400" dirty="0">
                <a:solidFill>
                  <a:schemeClr val="tx1"/>
                </a:solidFill>
                <a:latin typeface="Times New Roman" panose="02020603050405020304" pitchFamily="18" charset="0"/>
                <a:cs typeface="Times New Roman" panose="02020603050405020304" pitchFamily="18" charset="0"/>
              </a:rPr>
              <a:t>dynamic </a:t>
            </a:r>
            <a:r>
              <a:rPr lang="en-US" sz="2400" dirty="0">
                <a:solidFill>
                  <a:schemeClr val="tx1"/>
                </a:solidFill>
                <a:latin typeface="Times New Roman" panose="02020603050405020304" pitchFamily="18" charset="0"/>
                <a:cs typeface="Times New Roman" panose="02020603050405020304" pitchFamily="18" charset="0"/>
              </a:rPr>
              <a:t>references nearest neighbor</a:t>
            </a:r>
            <a:r>
              <a:rPr lang="en-US" sz="2400" i="1" dirty="0">
                <a:solidFill>
                  <a:schemeClr val="tx1"/>
                </a:solidFill>
                <a:latin typeface="Times New Roman" panose="02020603050405020304" pitchFamily="18" charset="0"/>
                <a:cs typeface="Times New Roman" panose="02020603050405020304" pitchFamily="18" charset="0"/>
              </a:rPr>
              <a:t>(DRNN)</a:t>
            </a:r>
            <a:r>
              <a:rPr lang="en-US" sz="2400" dirty="0">
                <a:solidFill>
                  <a:schemeClr val="tx1"/>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a:p>
            <a:pPr marL="742950" lvl="1" indent="-342900" algn="just">
              <a:buClr>
                <a:srgbClr val="000000"/>
              </a:buClr>
              <a:buFont typeface="Wingdings" panose="05000000000000000000" charset="0"/>
              <a:buChar char="Ø"/>
            </a:pPr>
            <a:r>
              <a:rPr lang="en-US" sz="2400" dirty="0">
                <a:solidFill>
                  <a:schemeClr val="tx1"/>
                </a:solidFill>
                <a:latin typeface="Times New Roman" panose="02020603050405020304" pitchFamily="18" charset="0"/>
                <a:cs typeface="Times New Roman" panose="02020603050405020304" pitchFamily="18" charset="0"/>
              </a:rPr>
              <a:t>Additionally, a new detection framework combining(DRNN) and the </a:t>
            </a:r>
            <a:r>
              <a:rPr lang="en-US" sz="2400" i="1" dirty="0">
                <a:solidFill>
                  <a:schemeClr val="tx1"/>
                </a:solidFill>
                <a:latin typeface="Times New Roman" panose="02020603050405020304" pitchFamily="18" charset="0"/>
                <a:cs typeface="Times New Roman" panose="02020603050405020304" pitchFamily="18" charset="0"/>
              </a:rPr>
              <a:t>k-means</a:t>
            </a:r>
            <a:r>
              <a:rPr lang="en-US" sz="2400" dirty="0">
                <a:solidFill>
                  <a:schemeClr val="tx1"/>
                </a:solidFill>
                <a:latin typeface="Times New Roman" panose="02020603050405020304" pitchFamily="18" charset="0"/>
                <a:cs typeface="Times New Roman" panose="02020603050405020304" pitchFamily="18" charset="0"/>
              </a:rPr>
              <a:t> algorithm is proposed to handle large datasets efficiently.</a:t>
            </a:r>
            <a:endParaRPr lang="en-US" sz="2400" dirty="0">
              <a:solidFill>
                <a:schemeClr val="tx1"/>
              </a:solidFill>
              <a:latin typeface="Times New Roman" panose="02020603050405020304" pitchFamily="18" charset="0"/>
              <a:cs typeface="Times New Roman" panose="02020603050405020304" pitchFamily="18" charset="0"/>
            </a:endParaRPr>
          </a:p>
          <a:p>
            <a:pPr marL="742950" lvl="1" indent="-342900" algn="just">
              <a:buClr>
                <a:srgbClr val="000000"/>
              </a:buClr>
              <a:buFont typeface="Wingdings" panose="05000000000000000000" charset="0"/>
              <a:buChar char="Ø"/>
            </a:pPr>
            <a:r>
              <a:rPr lang="en-US" sz="2400" dirty="0">
                <a:solidFill>
                  <a:schemeClr val="tx1"/>
                </a:solidFill>
                <a:latin typeface="Times New Roman" panose="02020603050405020304" pitchFamily="18" charset="0"/>
                <a:cs typeface="Times New Roman" panose="02020603050405020304" pitchFamily="18" charset="0"/>
              </a:rPr>
              <a:t> Experimental results show that this approach not only improves detection quality and robustness but also enhances computational efficiency without compromising accuracy compared to classic methods.</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880" y="325120"/>
            <a:ext cx="7406279" cy="873761"/>
          </a:xfrm>
        </p:spPr>
        <p:txBody>
          <a:bodyPr>
            <a:normAutofit/>
          </a:bodyPr>
          <a:lstStyle/>
          <a:p>
            <a:pPr algn="ctr"/>
            <a:r>
              <a:rPr lang="en-US" sz="4000" dirty="0">
                <a:latin typeface="Algerian" panose="04020705040A02060702" pitchFamily="82" charset="0"/>
              </a:rPr>
              <a:t>INTRODUCTION</a:t>
            </a:r>
            <a:endParaRPr lang="en-IN" sz="4000" dirty="0">
              <a:latin typeface="Algerian" panose="04020705040A02060702" pitchFamily="82" charset="0"/>
            </a:endParaRPr>
          </a:p>
        </p:txBody>
      </p:sp>
      <p:sp>
        <p:nvSpPr>
          <p:cNvPr id="3" name="Content Placeholder 2"/>
          <p:cNvSpPr>
            <a:spLocks noGrp="1"/>
          </p:cNvSpPr>
          <p:nvPr>
            <p:ph idx="1"/>
          </p:nvPr>
        </p:nvSpPr>
        <p:spPr>
          <a:xfrm>
            <a:off x="457200" y="1046480"/>
            <a:ext cx="11308080" cy="3840480"/>
          </a:xfrm>
        </p:spPr>
        <p:txBody>
          <a:bodyPr>
            <a:noAutofit/>
          </a:bodyPr>
          <a:lstStyle/>
          <a:p>
            <a:pPr marL="400050" lvl="1" indent="0" algn="just">
              <a:buClr>
                <a:schemeClr val="tx1"/>
              </a:buClr>
              <a:buSzPct val="93000"/>
              <a:buNone/>
            </a:pPr>
            <a:endParaRPr lang="en-US" dirty="0">
              <a:solidFill>
                <a:schemeClr val="tx1"/>
              </a:solidFill>
            </a:endParaRPr>
          </a:p>
          <a:p>
            <a:pPr marL="742950" lvl="1" indent="-342900" algn="just">
              <a:buClr>
                <a:schemeClr val="tx1"/>
              </a:buClr>
              <a:buSzPct val="1000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Local outlier detection focuses on deviations from immediate neighbors for better insight.</a:t>
            </a:r>
            <a:endParaRPr lang="en-US" sz="2400" dirty="0">
              <a:solidFill>
                <a:schemeClr val="tx1"/>
              </a:solidFill>
              <a:latin typeface="Times New Roman" panose="02020603050405020304" pitchFamily="18" charset="0"/>
              <a:cs typeface="Times New Roman" panose="02020603050405020304" pitchFamily="18" charset="0"/>
            </a:endParaRPr>
          </a:p>
          <a:p>
            <a:pPr marL="742950" lvl="1" indent="-342900" algn="just">
              <a:buClr>
                <a:schemeClr val="tx1"/>
              </a:buClr>
              <a:buSzPct val="1000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Traditional  K-Nearest Neighbor face challenges with parameters, cluster shape, and data size.</a:t>
            </a:r>
            <a:endParaRPr lang="en-US" sz="2400" dirty="0">
              <a:solidFill>
                <a:schemeClr val="tx1"/>
              </a:solidFill>
              <a:latin typeface="Times New Roman" panose="02020603050405020304" pitchFamily="18" charset="0"/>
              <a:cs typeface="Times New Roman" panose="02020603050405020304" pitchFamily="18" charset="0"/>
            </a:endParaRPr>
          </a:p>
          <a:p>
            <a:pPr marL="742950" lvl="1" indent="-342900" algn="just">
              <a:buClr>
                <a:schemeClr val="tx1"/>
              </a:buClr>
              <a:buSzPct val="10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Local Dynamic Neighborhood Based Outlier Detection </a:t>
            </a:r>
            <a:r>
              <a:rPr lang="en-US" sz="2400" dirty="0">
                <a:solidFill>
                  <a:schemeClr val="tx1"/>
                </a:solidFill>
                <a:latin typeface="Times New Roman" panose="02020603050405020304" pitchFamily="18" charset="0"/>
                <a:cs typeface="Times New Roman" panose="02020603050405020304" pitchFamily="18" charset="0"/>
              </a:rPr>
              <a:t>algorithm</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dynamically adapts neighborhood definitions.</a:t>
            </a:r>
            <a:endParaRPr lang="en-US" sz="2400" dirty="0">
              <a:solidFill>
                <a:schemeClr val="tx1"/>
              </a:solidFill>
              <a:latin typeface="Times New Roman" panose="02020603050405020304" pitchFamily="18" charset="0"/>
              <a:cs typeface="Times New Roman" panose="02020603050405020304" pitchFamily="18" charset="0"/>
            </a:endParaRPr>
          </a:p>
          <a:p>
            <a:pPr marL="742950" lvl="1" indent="-342900" algn="just">
              <a:buClr>
                <a:schemeClr val="tx1"/>
              </a:buClr>
              <a:buSzPct val="10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Dynamic </a:t>
            </a:r>
            <a:r>
              <a:rPr lang="en-US" sz="2400" dirty="0">
                <a:solidFill>
                  <a:schemeClr val="tx1"/>
                </a:solidFill>
                <a:latin typeface="Times New Roman" panose="02020603050405020304" pitchFamily="18" charset="0"/>
                <a:cs typeface="Times New Roman" panose="02020603050405020304" pitchFamily="18" charset="0"/>
              </a:rPr>
              <a:t>references nearest neighbor replace fixed parameters.</a:t>
            </a:r>
            <a:endParaRPr lang="en-US" sz="2400" dirty="0">
              <a:solidFill>
                <a:schemeClr val="tx1"/>
              </a:solidFill>
              <a:latin typeface="Times New Roman" panose="02020603050405020304" pitchFamily="18" charset="0"/>
              <a:cs typeface="Times New Roman" panose="02020603050405020304" pitchFamily="18" charset="0"/>
            </a:endParaRPr>
          </a:p>
          <a:p>
            <a:pPr marL="742950" lvl="1" indent="-342900" algn="just">
              <a:buClr>
                <a:schemeClr val="tx1"/>
              </a:buClr>
              <a:buSzPct val="1000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Outliers are defined by regions, improving stability and accuracy.</a:t>
            </a:r>
            <a:endParaRPr lang="en-US" sz="2400" dirty="0">
              <a:solidFill>
                <a:schemeClr val="tx1"/>
              </a:solidFill>
              <a:latin typeface="Times New Roman" panose="02020603050405020304" pitchFamily="18" charset="0"/>
              <a:cs typeface="Times New Roman" panose="02020603050405020304" pitchFamily="18" charset="0"/>
            </a:endParaRPr>
          </a:p>
          <a:p>
            <a:pPr marL="742950" lvl="1" indent="-342900" algn="just">
              <a:buClr>
                <a:schemeClr val="tx1"/>
              </a:buClr>
              <a:buSzPct val="1000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Local Dynamic Neighborhood Based Outlier Detection-Km</a:t>
            </a:r>
            <a:r>
              <a:rPr lang="en-US" sz="2400" dirty="0">
                <a:solidFill>
                  <a:schemeClr val="tx1"/>
                </a:solidFill>
                <a:latin typeface="Times New Roman" panose="02020603050405020304" pitchFamily="18" charset="0"/>
                <a:cs typeface="Times New Roman" panose="02020603050405020304" pitchFamily="18" charset="0"/>
              </a:rPr>
              <a:t> integrates K-means for better scalability.</a:t>
            </a:r>
            <a:endParaRPr lang="en-US" sz="2400" dirty="0">
              <a:solidFill>
                <a:schemeClr val="tx1"/>
              </a:solidFill>
              <a:latin typeface="Times New Roman" panose="02020603050405020304" pitchFamily="18" charset="0"/>
              <a:cs typeface="Times New Roman" panose="02020603050405020304" pitchFamily="18" charset="0"/>
            </a:endParaRPr>
          </a:p>
          <a:p>
            <a:pPr marL="742950" lvl="1" indent="-342900" algn="just">
              <a:buClr>
                <a:schemeClr val="tx1"/>
              </a:buClr>
              <a:buSzPct val="1000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LDNOD and LDNOD-Km outperform current algorithms in performance and robustness.</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119" y="387971"/>
            <a:ext cx="8290561" cy="1156350"/>
          </a:xfrm>
        </p:spPr>
        <p:txBody>
          <a:bodyPr>
            <a:normAutofit/>
          </a:bodyPr>
          <a:lstStyle/>
          <a:p>
            <a:pPr algn="ctr"/>
            <a:r>
              <a:rPr lang="en-US" sz="4000" dirty="0">
                <a:latin typeface="Algerian" panose="04020705040A02060702" pitchFamily="82" charset="0"/>
              </a:rPr>
              <a:t>EXISTING SYSTEM</a:t>
            </a:r>
            <a:endParaRPr lang="en-IN" sz="4000" dirty="0">
              <a:latin typeface="Algerian" panose="04020705040A02060702" pitchFamily="82" charset="0"/>
            </a:endParaRPr>
          </a:p>
        </p:txBody>
      </p:sp>
      <p:sp>
        <p:nvSpPr>
          <p:cNvPr id="4" name="Rectangle 1"/>
          <p:cNvSpPr>
            <a:spLocks noGrp="1" noChangeArrowheads="1"/>
          </p:cNvSpPr>
          <p:nvPr>
            <p:ph idx="1"/>
          </p:nvPr>
        </p:nvSpPr>
        <p:spPr bwMode="auto">
          <a:xfrm>
            <a:off x="1079500" y="1410018"/>
            <a:ext cx="10125075"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LOF struggles with varying densities, leading to inaccurate outlier detection.</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Connectivity based outlier factor(LOF) is focus on measuring how much a data point  deviates fron its neighbors.</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Influenced outlierness(INFLO) reduces issues but depends on sensitive neighborhood parameters.</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distance based outlier factor’s(LDOF)distance-based measures are less robust for large datasets.</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Clustering methods suffer from unstable results in complex datasets.</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 y="465455"/>
            <a:ext cx="9846310" cy="1320800"/>
          </a:xfrm>
        </p:spPr>
        <p:txBody>
          <a:bodyPr>
            <a:normAutofit/>
          </a:bodyPr>
          <a:lstStyle/>
          <a:p>
            <a:pPr algn="ctr"/>
            <a:r>
              <a:rPr lang="en-IN" sz="3800" dirty="0">
                <a:latin typeface="Algerian" panose="04020705040A02060702" pitchFamily="82" charset="0"/>
              </a:rPr>
              <a:t>DisadvantageS</a:t>
            </a:r>
            <a:r>
              <a:rPr lang="en-US" sz="3800" dirty="0">
                <a:latin typeface="Algerian" panose="04020705040A02060702" pitchFamily="82" charset="0"/>
              </a:rPr>
              <a:t> of Existing System</a:t>
            </a:r>
            <a:endParaRPr lang="en-IN" sz="3800" dirty="0">
              <a:latin typeface="Algerian" panose="04020705040A02060702" pitchFamily="82" charset="0"/>
            </a:endParaRPr>
          </a:p>
        </p:txBody>
      </p:sp>
      <p:sp>
        <p:nvSpPr>
          <p:cNvPr id="3" name="Content Placeholder 2"/>
          <p:cNvSpPr>
            <a:spLocks noGrp="1"/>
          </p:cNvSpPr>
          <p:nvPr>
            <p:ph idx="1"/>
          </p:nvPr>
        </p:nvSpPr>
        <p:spPr>
          <a:xfrm>
            <a:off x="650772" y="1427584"/>
            <a:ext cx="8132281" cy="5029373"/>
          </a:xfrm>
        </p:spPr>
        <p:txBody>
          <a:bodyPr>
            <a:noAutofit/>
          </a:bodyPr>
          <a:lstStyle/>
          <a:p>
            <a:pPr marL="342900" marR="179705" lvl="0" indent="-342900" algn="just">
              <a:lnSpc>
                <a:spcPct val="150000"/>
              </a:lnSpc>
              <a:spcAft>
                <a:spcPts val="0"/>
              </a:spcAft>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High Sensitivity to Neighborhood Size</a:t>
            </a:r>
            <a:endParaRPr lang="en-US" sz="2400" dirty="0">
              <a:solidFill>
                <a:schemeClr val="tx1"/>
              </a:solidFill>
              <a:latin typeface="Times New Roman" panose="02020603050405020304" pitchFamily="18" charset="0"/>
              <a:cs typeface="Times New Roman" panose="02020603050405020304" pitchFamily="18" charset="0"/>
            </a:endParaRPr>
          </a:p>
          <a:p>
            <a:pPr marL="342900" marR="179705" lvl="0" indent="-342900" algn="just">
              <a:lnSpc>
                <a:spcPct val="150000"/>
              </a:lnSpc>
              <a:spcAft>
                <a:spcPts val="0"/>
              </a:spcAft>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Poor Scalability</a:t>
            </a:r>
            <a:endParaRPr lang="en-US" sz="2400" dirty="0">
              <a:solidFill>
                <a:schemeClr val="tx1"/>
              </a:solidFill>
              <a:latin typeface="Times New Roman" panose="02020603050405020304" pitchFamily="18" charset="0"/>
              <a:cs typeface="Times New Roman" panose="02020603050405020304" pitchFamily="18" charset="0"/>
            </a:endParaRPr>
          </a:p>
          <a:p>
            <a:pPr marL="342900" marR="179705" lvl="0" indent="-342900" algn="just">
              <a:lnSpc>
                <a:spcPct val="150000"/>
              </a:lnSpc>
              <a:spcAft>
                <a:spcPts val="0"/>
              </a:spcAft>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Inconsistent Detection Quality</a:t>
            </a:r>
            <a:endParaRPr lang="en-US" sz="2400" dirty="0">
              <a:solidFill>
                <a:schemeClr val="tx1"/>
              </a:solidFill>
              <a:latin typeface="Times New Roman" panose="02020603050405020304" pitchFamily="18" charset="0"/>
              <a:cs typeface="Times New Roman" panose="02020603050405020304" pitchFamily="18" charset="0"/>
            </a:endParaRPr>
          </a:p>
          <a:p>
            <a:pPr marL="342900" marR="179705" lvl="0" indent="-342900" algn="just">
              <a:lnSpc>
                <a:spcPct val="150000"/>
              </a:lnSpc>
              <a:spcAft>
                <a:spcPts val="0"/>
              </a:spcAft>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Increased False Positives</a:t>
            </a:r>
            <a:endParaRPr lang="en-IN" sz="2400" dirty="0">
              <a:solidFill>
                <a:schemeClr val="tx1"/>
              </a:solidFill>
              <a:latin typeface="Times New Roman" panose="02020603050405020304" pitchFamily="18" charset="0"/>
              <a:cs typeface="Times New Roman" panose="02020603050405020304" pitchFamily="18" charset="0"/>
            </a:endParaRPr>
          </a:p>
          <a:p>
            <a:pPr marL="342900" marR="179705" lvl="0" indent="-342900" algn="just">
              <a:lnSpc>
                <a:spcPct val="150000"/>
              </a:lnSpc>
              <a:spcAft>
                <a:spcPts val="0"/>
              </a:spcAft>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Limited Flexibility for Large-Scale Datasets</a:t>
            </a:r>
            <a:endParaRPr lang="en-IN" sz="2400" dirty="0">
              <a:solidFill>
                <a:schemeClr val="tx1"/>
              </a:solidFill>
              <a:latin typeface="Times New Roman" panose="02020603050405020304" pitchFamily="18" charset="0"/>
              <a:cs typeface="Times New Roman" panose="02020603050405020304" pitchFamily="18" charset="0"/>
            </a:endParaRPr>
          </a:p>
          <a:p>
            <a:pPr marL="342900" marR="179705" lvl="0" indent="-342900" algn="just">
              <a:lnSpc>
                <a:spcPct val="150000"/>
              </a:lnSpc>
              <a:spcAft>
                <a:spcPts val="0"/>
              </a:spcAft>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Difficulty in Handling High-Dimensional Data</a:t>
            </a:r>
            <a:endParaRPr lang="en-US" sz="2400" dirty="0">
              <a:solidFill>
                <a:schemeClr val="tx1"/>
              </a:solidFill>
              <a:latin typeface="Times New Roman" panose="02020603050405020304" pitchFamily="18" charset="0"/>
              <a:cs typeface="Times New Roman" panose="02020603050405020304" pitchFamily="18" charset="0"/>
            </a:endParaRPr>
          </a:p>
          <a:p>
            <a:pPr marL="0" marR="179705" lvl="0" indent="0" algn="just">
              <a:lnSpc>
                <a:spcPct val="150000"/>
              </a:lnSpc>
              <a:spcAft>
                <a:spcPts val="0"/>
              </a:spcAft>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540" y="744220"/>
            <a:ext cx="10515600" cy="805815"/>
          </a:xfrm>
        </p:spPr>
        <p:txBody>
          <a:bodyPr>
            <a:normAutofit/>
          </a:bodyPr>
          <a:lstStyle/>
          <a:p>
            <a:pPr algn="ctr"/>
            <a:r>
              <a:rPr lang="en-US" sz="4000" dirty="0">
                <a:latin typeface="Algerian" panose="04020705040A02060702" pitchFamily="82" charset="0"/>
              </a:rPr>
              <a:t>Proposed system</a:t>
            </a:r>
            <a:endParaRPr lang="en-IN" sz="4000" dirty="0">
              <a:latin typeface="Algerian" panose="04020705040A02060702" pitchFamily="82" charset="0"/>
            </a:endParaRPr>
          </a:p>
        </p:txBody>
      </p:sp>
      <p:sp>
        <p:nvSpPr>
          <p:cNvPr id="3" name="Content Placeholder 2"/>
          <p:cNvSpPr>
            <a:spLocks noGrp="1"/>
          </p:cNvSpPr>
          <p:nvPr>
            <p:ph idx="1"/>
          </p:nvPr>
        </p:nvSpPr>
        <p:spPr>
          <a:xfrm>
            <a:off x="664969" y="1550774"/>
            <a:ext cx="5743851" cy="4970342"/>
          </a:xfrm>
        </p:spPr>
        <p:txBody>
          <a:bodyPr>
            <a:noAutofit/>
          </a:bodyPr>
          <a:lstStyle/>
          <a:p>
            <a:pPr marL="0" indent="0" algn="just">
              <a:lnSpc>
                <a:spcPct val="110000"/>
              </a:lnSpc>
              <a:buNone/>
            </a:pPr>
            <a:r>
              <a:rPr lang="en-US" b="0" i="0" dirty="0">
                <a:solidFill>
                  <a:schemeClr val="tx1"/>
                </a:solidFill>
                <a:latin typeface="Times New Roman" panose="02020603050405020304" pitchFamily="18" charset="0"/>
                <a:cs typeface="Times New Roman" panose="02020603050405020304" pitchFamily="18" charset="0"/>
              </a:rPr>
              <a:t>	</a:t>
            </a:r>
            <a:endParaRPr lang="en-IN" dirty="0"/>
          </a:p>
        </p:txBody>
      </p:sp>
      <p:sp>
        <p:nvSpPr>
          <p:cNvPr id="6" name="Rectangle 2"/>
          <p:cNvSpPr>
            <a:spLocks noChangeArrowheads="1"/>
          </p:cNvSpPr>
          <p:nvPr/>
        </p:nvSpPr>
        <p:spPr bwMode="auto">
          <a:xfrm>
            <a:off x="1148080" y="1409700"/>
            <a:ext cx="10074275"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neighborhoods improve detection accuracy.</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sym typeface="+mn-ea"/>
              </a:rPr>
              <a:t>Dynamic </a:t>
            </a:r>
            <a:r>
              <a:rPr lang="en-US" sz="2400" dirty="0">
                <a:latin typeface="Times New Roman" panose="02020603050405020304" pitchFamily="18" charset="0"/>
                <a:cs typeface="Times New Roman" panose="02020603050405020304" pitchFamily="18" charset="0"/>
                <a:sym typeface="+mn-ea"/>
              </a:rPr>
              <a:t>references nearest neighbor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DRNN) adapts to arbitrary data shapes effectively.</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sym typeface="+mn-ea"/>
              </a:rPr>
              <a:t>Local Dynamic Neighborhood Based Outlier Detection</a:t>
            </a:r>
            <a:r>
              <a:rPr lang="en-US" altLang="en-IN" sz="2400" dirty="0">
                <a:latin typeface="Times New Roman" panose="02020603050405020304" pitchFamily="18" charset="0"/>
                <a:cs typeface="Times New Roman" panose="02020603050405020304" pitchFamily="18" charset="0"/>
                <a:sym typeface="+mn-ea"/>
              </a:rPr>
              <a:t>(</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LDNOD) is less dependent on neighborhood parameter </a:t>
            </a:r>
            <a:r>
              <a:rPr lang="en-US" altLang="en-US" sz="2400" dirty="0">
                <a:latin typeface="Times New Roman" panose="02020603050405020304" pitchFamily="18" charset="0"/>
                <a:cs typeface="Times New Roman" panose="02020603050405020304" pitchFamily="18" charset="0"/>
              </a:rPr>
              <a:t>s</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ensitivity.</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Only constructs necessary neighborhoods, reducing computational time.</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LNOF threshold for intuitive outlier separation.</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Recognizes single and multiple outliers effectively.</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a:t>
            </a:r>
            <a:r>
              <a:rPr lang="en-IN" sz="2400" dirty="0">
                <a:latin typeface="Times New Roman" panose="02020603050405020304" pitchFamily="18" charset="0"/>
                <a:cs typeface="Times New Roman" panose="02020603050405020304" pitchFamily="18" charset="0"/>
                <a:sym typeface="+mn-ea"/>
              </a:rPr>
              <a:t>Local Dynamic Neighborhood Based Outlier Detection</a:t>
            </a:r>
            <a:r>
              <a:rPr lang="en-US" altLang="en-IN" sz="2400" dirty="0">
                <a:latin typeface="Times New Roman" panose="02020603050405020304" pitchFamily="18" charset="0"/>
                <a:cs typeface="Times New Roman" panose="02020603050405020304" pitchFamily="18" charset="0"/>
                <a:sym typeface="+mn-ea"/>
              </a:rPr>
              <a:t>(</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LDNOD) with k-means for scalability.</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263525"/>
            <a:ext cx="9366885" cy="1320800"/>
          </a:xfrm>
        </p:spPr>
        <p:txBody>
          <a:bodyPr>
            <a:normAutofit/>
          </a:bodyPr>
          <a:lstStyle/>
          <a:p>
            <a:pPr algn="ctr"/>
            <a:r>
              <a:rPr lang="en-US" sz="4000" dirty="0">
                <a:latin typeface="Algerian" panose="04020705040A02060702" pitchFamily="82" charset="0"/>
              </a:rPr>
              <a:t>Advantages of proposed system</a:t>
            </a:r>
            <a:endParaRPr lang="en-IN" sz="4000" dirty="0">
              <a:latin typeface="Algerian" panose="04020705040A02060702" pitchFamily="82" charset="0"/>
            </a:endParaRPr>
          </a:p>
        </p:txBody>
      </p:sp>
      <p:sp>
        <p:nvSpPr>
          <p:cNvPr id="3" name="Content Placeholder 2"/>
          <p:cNvSpPr>
            <a:spLocks noGrp="1"/>
          </p:cNvSpPr>
          <p:nvPr>
            <p:ph idx="1"/>
          </p:nvPr>
        </p:nvSpPr>
        <p:spPr>
          <a:xfrm>
            <a:off x="565732" y="1584171"/>
            <a:ext cx="9105858" cy="3292630"/>
          </a:xfrm>
        </p:spPr>
        <p:txBody>
          <a:bodyPr>
            <a:noAutofit/>
          </a:bodyPr>
          <a:lstStyle/>
          <a:p>
            <a:pPr marR="179705" algn="just">
              <a:lnSpc>
                <a:spcPct val="150000"/>
              </a:lnSpc>
              <a:buClrTx/>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Scalability</a:t>
            </a:r>
            <a:endParaRPr lang="en-IN" sz="2400" dirty="0">
              <a:solidFill>
                <a:schemeClr val="tx1"/>
              </a:solidFill>
              <a:latin typeface="Times New Roman" panose="02020603050405020304" pitchFamily="18" charset="0"/>
              <a:cs typeface="Times New Roman" panose="02020603050405020304" pitchFamily="18" charset="0"/>
            </a:endParaRPr>
          </a:p>
          <a:p>
            <a:pPr marR="179705" algn="just">
              <a:lnSpc>
                <a:spcPct val="150000"/>
              </a:lnSpc>
              <a:buClr>
                <a:schemeClr val="tx1"/>
              </a:buCl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Higher Detection Accuracy</a:t>
            </a:r>
            <a:endParaRPr lang="en-IN" sz="2400" dirty="0">
              <a:solidFill>
                <a:schemeClr val="tx1"/>
              </a:solidFill>
              <a:latin typeface="Times New Roman" panose="02020603050405020304" pitchFamily="18" charset="0"/>
              <a:cs typeface="Times New Roman" panose="02020603050405020304" pitchFamily="18" charset="0"/>
            </a:endParaRPr>
          </a:p>
          <a:p>
            <a:pPr marR="179705" algn="just">
              <a:lnSpc>
                <a:spcPct val="150000"/>
              </a:lnSpc>
              <a:buClr>
                <a:schemeClr val="tx1"/>
              </a:buCl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Adaptability</a:t>
            </a:r>
            <a:endParaRPr lang="en-IN" sz="2400" dirty="0">
              <a:solidFill>
                <a:schemeClr val="tx1"/>
              </a:solidFill>
              <a:latin typeface="Times New Roman" panose="02020603050405020304" pitchFamily="18" charset="0"/>
              <a:cs typeface="Times New Roman" panose="02020603050405020304" pitchFamily="18" charset="0"/>
            </a:endParaRPr>
          </a:p>
          <a:p>
            <a:pPr marR="179705" algn="just">
              <a:lnSpc>
                <a:spcPct val="150000"/>
              </a:lnSpc>
              <a:buClr>
                <a:schemeClr val="tx1"/>
              </a:buCl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Improved Efficiency for Large-Scale Datasets</a:t>
            </a:r>
            <a:endParaRPr lang="en-US" sz="2400" dirty="0">
              <a:solidFill>
                <a:schemeClr val="tx1"/>
              </a:solidFill>
              <a:latin typeface="Times New Roman" panose="02020603050405020304" pitchFamily="18" charset="0"/>
              <a:cs typeface="Times New Roman" panose="02020603050405020304" pitchFamily="18" charset="0"/>
            </a:endParaRPr>
          </a:p>
          <a:p>
            <a:pPr marR="179705" algn="just">
              <a:lnSpc>
                <a:spcPct val="150000"/>
              </a:lnSpc>
              <a:buClr>
                <a:schemeClr val="tx1"/>
              </a:buCl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Reduction in False Positives</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 marR="179705" indent="0" algn="just">
              <a:lnSpc>
                <a:spcPct val="150000"/>
              </a:lnSpc>
              <a:buClr>
                <a:schemeClr val="tx1"/>
              </a:buClr>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158" y="189328"/>
            <a:ext cx="9457444" cy="1325563"/>
          </a:xfrm>
        </p:spPr>
        <p:txBody>
          <a:bodyPr>
            <a:normAutofit/>
          </a:bodyPr>
          <a:lstStyle/>
          <a:p>
            <a:pPr algn="ctr"/>
            <a:r>
              <a:rPr lang="en-US" sz="4000" dirty="0">
                <a:latin typeface="Algerian" panose="04020705040A02060702" pitchFamily="82" charset="0"/>
              </a:rPr>
              <a:t>Requirements specification</a:t>
            </a:r>
            <a:endParaRPr lang="en-US" sz="4000" dirty="0">
              <a:latin typeface="Algerian" panose="04020705040A02060702" pitchFamily="82" charset="0"/>
            </a:endParaRPr>
          </a:p>
        </p:txBody>
      </p:sp>
      <p:sp>
        <p:nvSpPr>
          <p:cNvPr id="5" name="Content Placeholder 4"/>
          <p:cNvSpPr>
            <a:spLocks noGrp="1"/>
          </p:cNvSpPr>
          <p:nvPr>
            <p:ph idx="1"/>
          </p:nvPr>
        </p:nvSpPr>
        <p:spPr>
          <a:xfrm>
            <a:off x="822158" y="1309351"/>
            <a:ext cx="5972342" cy="5222793"/>
          </a:xfrm>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Hardware requirements :</a:t>
            </a:r>
            <a:endParaRPr lang="en-US" sz="20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System</a:t>
            </a:r>
            <a:r>
              <a:rPr lang="en-US" sz="2000" b="1" dirty="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Pentium IV 2.4 GHz</a:t>
            </a: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Flooppy Drive        </a:t>
            </a:r>
            <a:r>
              <a:rPr lang="en-US" sz="2000" dirty="0">
                <a:solidFill>
                  <a:schemeClr val="tx1"/>
                </a:solidFill>
                <a:latin typeface="Times New Roman" panose="02020603050405020304" pitchFamily="18" charset="0"/>
                <a:cs typeface="Times New Roman" panose="02020603050405020304" pitchFamily="18" charset="0"/>
              </a:rPr>
              <a:t>:   1.44 Mb</a:t>
            </a: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Monitor</a:t>
            </a:r>
            <a:r>
              <a:rPr lang="en-US" sz="2000" dirty="0">
                <a:solidFill>
                  <a:schemeClr val="tx1"/>
                </a:solidFill>
                <a:latin typeface="Times New Roman" panose="02020603050405020304" pitchFamily="18" charset="0"/>
                <a:cs typeface="Times New Roman" panose="02020603050405020304" pitchFamily="18" charset="0"/>
              </a:rPr>
              <a:t>                  :   15 VGA Colour</a:t>
            </a: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Mouse   </a:t>
            </a:r>
            <a:r>
              <a:rPr lang="en-US" sz="2000" dirty="0">
                <a:solidFill>
                  <a:schemeClr val="tx1"/>
                </a:solidFill>
                <a:latin typeface="Times New Roman" panose="02020603050405020304" pitchFamily="18" charset="0"/>
                <a:cs typeface="Times New Roman" panose="02020603050405020304" pitchFamily="18" charset="0"/>
              </a:rPr>
              <a:t>                 :    Logitech</a:t>
            </a: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Hard Disk</a:t>
            </a:r>
            <a:r>
              <a:rPr lang="en-US" sz="2000" b="1" dirty="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40 GB</a:t>
            </a:r>
            <a:endParaRPr lang="en-US" sz="20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Ram</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512 MB</a:t>
            </a:r>
            <a:endParaRPr lang="en-US" sz="20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endParaRP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Software requirements :</a:t>
            </a:r>
            <a:endParaRPr lang="en-IN" sz="20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Operating System</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Windows 8Professional</a:t>
            </a:r>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Coding Languag</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   </a:t>
            </a:r>
            <a:r>
              <a:rPr lang="en-IN" sz="2000" b="1"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Python</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10807</Words>
  <Application>WPS Presentation</Application>
  <PresentationFormat>Widescreen</PresentationFormat>
  <Paragraphs>264</Paragraphs>
  <Slides>28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28</vt:i4>
      </vt:variant>
    </vt:vector>
  </HeadingPairs>
  <TitlesOfParts>
    <vt:vector size="46" baseType="lpstr">
      <vt:lpstr>Arial</vt:lpstr>
      <vt:lpstr>SimSun</vt:lpstr>
      <vt:lpstr>Wingdings</vt:lpstr>
      <vt:lpstr>Corbel</vt:lpstr>
      <vt:lpstr>Sitka Subheading</vt:lpstr>
      <vt:lpstr>Times New Roman</vt:lpstr>
      <vt:lpstr>Calibri</vt:lpstr>
      <vt:lpstr>Century</vt:lpstr>
      <vt:lpstr>Algerian</vt:lpstr>
      <vt:lpstr>Sitka Heading</vt:lpstr>
      <vt:lpstr>Bahnschrift SemiBold</vt:lpstr>
      <vt:lpstr>Wingdings</vt:lpstr>
      <vt:lpstr>Candara</vt:lpstr>
      <vt:lpstr>Calibri Light</vt:lpstr>
      <vt:lpstr>Microsoft YaHei</vt:lpstr>
      <vt:lpstr>Arial Unicode MS</vt:lpstr>
      <vt:lpstr>Times New Roman</vt:lpstr>
      <vt:lpstr>Basis</vt:lpstr>
      <vt:lpstr>CMR TECHNICAL CAMPUS UGC AUTONOMOUS Accredited by NBA &amp; NAAC with ‘A’ Grade Approved by AICTE, New Delhi and JNTU, Hyderabad Kandlakoya (V),Medchal Road, Hyderabad-501401, Telangana Department of Computer Science and Engineering A Mini Project  on  Local Dynamic Neighborhood Based Outlier Detection Approach and its Framework for Large-Scale Datasets  </vt:lpstr>
      <vt:lpstr>CONTENTS</vt:lpstr>
      <vt:lpstr>ABSTRACT</vt:lpstr>
      <vt:lpstr>INTRODUCTION</vt:lpstr>
      <vt:lpstr>EXISTING SYSTEM</vt:lpstr>
      <vt:lpstr>DisadvantageS of Existing System</vt:lpstr>
      <vt:lpstr>Proposed system</vt:lpstr>
      <vt:lpstr>Advantages of proposed system</vt:lpstr>
      <vt:lpstr>Requirements specification</vt:lpstr>
      <vt:lpstr>NOVELTY</vt:lpstr>
      <vt:lpstr>   ARCHITECTURE</vt:lpstr>
      <vt:lpstr>MODULES</vt:lpstr>
      <vt:lpstr>UML DIAGRAMS</vt:lpstr>
      <vt:lpstr>UML DIAGRAMS</vt:lpstr>
      <vt:lpstr>UML DIAGRAMS</vt:lpstr>
      <vt:lpstr>SAMPLE  CODE</vt:lpstr>
      <vt:lpstr>PowerPoint 演示文稿</vt:lpstr>
      <vt:lpstr>SAMPLE CODE</vt:lpstr>
      <vt:lpstr>RESULT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UGC AUTONOMOUS (Accredited by NAAC, NBA, Permanently Affiliated to JNTUH, Approved by AICTE, New Delhi) Recognized Under Section 2(f) &amp; 12(B) of the UGC Act.1956, Kandlakoya(V), Medchal Road, Hyderabad-501401. 2020-2024 Department of Computer Science and Engineering  A DATA MINING BASED MODEL FOR DETECTION OF FRAUDULENT BEHAVIOUR IN WATER CONSUMPTION</dc:title>
  <dc:creator>Yeshwanth Reddy</dc:creator>
  <cp:lastModifiedBy>91995</cp:lastModifiedBy>
  <cp:revision>61</cp:revision>
  <dcterms:created xsi:type="dcterms:W3CDTF">2023-03-19T14:05:00Z</dcterms:created>
  <dcterms:modified xsi:type="dcterms:W3CDTF">2024-10-25T07:16:56Z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355B4722EDB742619CA6075821406697_13</vt:lpwstr>
  </property>
  <property fmtid="{D5CDD505-2E9C-101B-9397-08002B2CF9AE}" pid="3" name="KSOProductBuildVer">
    <vt:lpwstr>1033-12.2.0.18607</vt:lpwstr>
  </property>
</Properties>
</file>