
<file path=[Content_Types].xml><?xml version="1.0" encoding="utf-8"?>
<Types xmlns="http://schemas.openxmlformats.org/package/2006/content-types">
  <Default Extension="png" ContentType="image/png"/>
  <Default Extension="tmp" ContentType="image/pn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18"/>
  </p:notesMasterIdLst>
  <p:sldIdLst>
    <p:sldId id="256" r:id="rId2"/>
    <p:sldId id="263" r:id="rId3"/>
    <p:sldId id="257" r:id="rId4"/>
    <p:sldId id="261" r:id="rId5"/>
    <p:sldId id="260" r:id="rId6"/>
    <p:sldId id="259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83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6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8458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3715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8884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1872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8834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4823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4/15/2014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5768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4/15/2014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882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4/15/2014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614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4/15/2014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723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4/15/2014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8729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4/15/2014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368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4/15/2014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255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4/15/2014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749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4/15/2014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726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1FA7AC5-6045-4418-8E60-F48788734473}" type="datetimeFigureOut">
              <a:rPr lang="en-US" smtClean="0"/>
              <a:t>4/15/2014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070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4/15/2014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773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1FA7AC5-6045-4418-8E60-F48788734473}" type="datetimeFigureOut">
              <a:rPr lang="en-US" smtClean="0"/>
              <a:t>4/15/2014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2811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tmp"/><Relationship Id="rId4" Type="http://schemas.openxmlformats.org/officeDocument/2006/relationships/image" Target="../media/image24.tm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tmp"/><Relationship Id="rId7" Type="http://schemas.openxmlformats.org/officeDocument/2006/relationships/image" Target="../media/image31.tmp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tmp"/><Relationship Id="rId5" Type="http://schemas.openxmlformats.org/officeDocument/2006/relationships/image" Target="../media/image29.tmp"/><Relationship Id="rId4" Type="http://schemas.openxmlformats.org/officeDocument/2006/relationships/image" Target="../media/image28.tm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tmp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tmp"/><Relationship Id="rId4" Type="http://schemas.openxmlformats.org/officeDocument/2006/relationships/image" Target="../media/image34.tm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tmp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7.tm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tmp"/><Relationship Id="rId2" Type="http://schemas.openxmlformats.org/officeDocument/2006/relationships/image" Target="../media/image38.tmp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tmp"/><Relationship Id="rId2" Type="http://schemas.openxmlformats.org/officeDocument/2006/relationships/image" Target="../media/image40.tmp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18.png"/><Relationship Id="rId3" Type="http://schemas.openxmlformats.org/officeDocument/2006/relationships/tags" Target="../tags/tag6.xml"/><Relationship Id="rId7" Type="http://schemas.microsoft.com/office/2007/relationships/hdphoto" Target="../media/hdphoto1.wdp"/><Relationship Id="rId12" Type="http://schemas.openxmlformats.org/officeDocument/2006/relationships/image" Target="../media/image10.png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15.png"/><Relationship Id="rId11" Type="http://schemas.microsoft.com/office/2007/relationships/hdphoto" Target="../media/hdphoto3.wdp"/><Relationship Id="rId5" Type="http://schemas.openxmlformats.org/officeDocument/2006/relationships/image" Target="../media/image14.png"/><Relationship Id="rId10" Type="http://schemas.openxmlformats.org/officeDocument/2006/relationships/image" Target="../media/image17.png"/><Relationship Id="rId4" Type="http://schemas.openxmlformats.org/officeDocument/2006/relationships/slideLayout" Target="../slideLayouts/slideLayout2.xml"/><Relationship Id="rId9" Type="http://schemas.microsoft.com/office/2007/relationships/hdphoto" Target="../media/hdphoto2.wdp"/><Relationship Id="rId1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The </a:t>
            </a:r>
            <a:r>
              <a:rPr lang="en-US" sz="6000" dirty="0" smtClean="0"/>
              <a:t>Evolution of Superconducting Qubits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From the Cooper Pair Box to the </a:t>
            </a:r>
            <a:r>
              <a:rPr lang="en-US" dirty="0" err="1" smtClean="0"/>
              <a:t>Xmon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082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0803" y="2940908"/>
            <a:ext cx="4183883" cy="338575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Decreased Charge Sensitivity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10058400" cy="4225552"/>
              </a:xfrm>
            </p:spPr>
            <p:txBody>
              <a:bodyPr>
                <a:normAutofit/>
              </a:bodyPr>
              <a:lstStyle/>
              <a:p>
                <a:r>
                  <a:rPr lang="en-CA" dirty="0" smtClean="0"/>
                  <a:t>A problem with standard charge qubits is that they are sensitive to charge fluctuations. This can be helped by tuning the system to the charge degeneracy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</a:rPr>
                      <m:t>=1/2</m:t>
                    </m:r>
                  </m:oMath>
                </a14:m>
                <a:r>
                  <a:rPr lang="en-CA" dirty="0" smtClean="0"/>
                  <a:t>; however, large fluctuations will drive the system away from that point and must be corrected actively.</a:t>
                </a:r>
              </a:p>
              <a:p>
                <a:r>
                  <a:rPr lang="en-CA" dirty="0" smtClean="0"/>
                  <a:t>In the transmon regime however, energy eigenstates</a:t>
                </a:r>
                <a:r>
                  <a:rPr lang="en-CA" dirty="0"/>
                  <a:t/>
                </a:r>
                <a:br>
                  <a:rPr lang="en-CA" dirty="0"/>
                </a:br>
                <a:r>
                  <a:rPr lang="en-CA" dirty="0" smtClean="0"/>
                  <a:t>have less dependence on charge.</a:t>
                </a:r>
              </a:p>
              <a:p>
                <a:r>
                  <a:rPr lang="en-CA" dirty="0" smtClean="0"/>
                  <a:t>The </a:t>
                </a:r>
                <a:r>
                  <a:rPr lang="en-CA" dirty="0"/>
                  <a:t>peak-to-peak </a:t>
                </a:r>
                <a:r>
                  <a:rPr lang="en-CA" dirty="0" smtClean="0"/>
                  <a:t>energy difference in energy can be</a:t>
                </a:r>
                <a:br>
                  <a:rPr lang="en-CA" dirty="0" smtClean="0"/>
                </a:br>
                <a:r>
                  <a:rPr lang="en-CA" dirty="0" smtClean="0"/>
                  <a:t>approximately evaluated:</a:t>
                </a:r>
              </a:p>
              <a:p>
                <a:endParaRPr lang="en-CA" dirty="0"/>
              </a:p>
              <a:p>
                <a:endParaRPr lang="en-CA" dirty="0" smtClean="0"/>
              </a:p>
              <a:p>
                <a:endParaRPr lang="en-CA" dirty="0"/>
              </a:p>
              <a:p>
                <a:r>
                  <a:rPr lang="en-CA" dirty="0" smtClean="0"/>
                  <a:t>The difference decreases exponentially in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</m:den>
                    </m:f>
                  </m:oMath>
                </a14:m>
                <a:r>
                  <a:rPr lang="en-CA" dirty="0" smtClean="0"/>
                  <a:t>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10058400" cy="4225552"/>
              </a:xfrm>
              <a:blipFill rotWithShape="0">
                <a:blip r:embed="rId3"/>
                <a:stretch>
                  <a:fillRect l="-606" t="-1587" r="-848" b="-1659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1889348" y="6495949"/>
            <a:ext cx="8474264" cy="2862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" lvl="0" indent="-9144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</a:pPr>
            <a:r>
              <a:rPr lang="en-CA" sz="1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Koch, J. </a:t>
            </a:r>
            <a:r>
              <a:rPr lang="en-CA" sz="1400" i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et al.</a:t>
            </a:r>
            <a:r>
              <a:rPr lang="en-CA" sz="1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Charge-insensitive qubit design derived from the Cooper pair box. </a:t>
            </a:r>
            <a:r>
              <a:rPr lang="en-CA" sz="1400" i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Phys. Rev. A</a:t>
            </a:r>
            <a:r>
              <a:rPr lang="en-CA" sz="1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CA" sz="1400" b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76,</a:t>
            </a:r>
            <a:r>
              <a:rPr lang="en-CA" sz="1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042319 (2007).</a:t>
            </a:r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348" y="4794422"/>
            <a:ext cx="3877580" cy="682411"/>
          </a:xfrm>
          <a:prstGeom prst="rect">
            <a:avLst/>
          </a:prstGeom>
        </p:spPr>
      </p:pic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043" y="4361230"/>
            <a:ext cx="2844189" cy="288952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V="1">
            <a:off x="4539049" y="5280454"/>
            <a:ext cx="543697" cy="477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2383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Reduced Anharmonicity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10058400" cy="4486486"/>
              </a:xfrm>
            </p:spPr>
            <p:txBody>
              <a:bodyPr>
                <a:normAutofit/>
              </a:bodyPr>
              <a:lstStyle/>
              <a:p>
                <a:r>
                  <a:rPr lang="en-CA" dirty="0" smtClean="0"/>
                  <a:t>On the other side of the coin, increasing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</m:den>
                    </m:f>
                  </m:oMath>
                </a14:m>
                <a:r>
                  <a:rPr lang="en-CA" dirty="0" smtClean="0"/>
                  <a:t> lowers the difference in transition energies. In other words, the qubit becomes closer to a harmonic oscillator.</a:t>
                </a:r>
              </a:p>
              <a:p>
                <a:endParaRPr lang="en-CA" dirty="0"/>
              </a:p>
              <a:p>
                <a:r>
                  <a:rPr lang="en-CA" dirty="0" smtClean="0"/>
                  <a:t>In the large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</m:den>
                    </m:f>
                  </m:oMath>
                </a14:m>
                <a:r>
                  <a:rPr lang="en-CA" dirty="0" smtClean="0"/>
                  <a:t> limit:</a:t>
                </a:r>
              </a:p>
              <a:p>
                <a:r>
                  <a:rPr lang="en-CA" dirty="0" smtClean="0"/>
                  <a:t>To estimate the minimum required anharmonicity, we look</a:t>
                </a:r>
                <a:br>
                  <a:rPr lang="en-CA" dirty="0" smtClean="0"/>
                </a:br>
                <a:r>
                  <a:rPr lang="en-CA" dirty="0" smtClean="0"/>
                  <a:t>at the shortest pulse lengths possible to do, about 10ns.</a:t>
                </a:r>
              </a:p>
              <a:p>
                <a:r>
                  <a:rPr lang="en-CA" dirty="0" smtClean="0"/>
                  <a:t>Assuming that the bandwidth of the pulse is the inverse of its</a:t>
                </a:r>
                <a:br>
                  <a:rPr lang="en-CA" dirty="0" smtClean="0"/>
                </a:br>
                <a:r>
                  <a:rPr lang="en-CA" dirty="0" smtClean="0"/>
                  <a:t>duration	      , the minimum required </a:t>
                </a:r>
                <a:r>
                  <a:rPr lang="en-CA" smtClean="0"/>
                  <a:t>anharmonicity is</a:t>
                </a:r>
                <a:endParaRPr lang="en-CA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10058400" cy="4486486"/>
              </a:xfrm>
              <a:blipFill rotWithShape="0">
                <a:blip r:embed="rId2"/>
                <a:stretch>
                  <a:fillRect l="-606" t="-1087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1889348" y="6495949"/>
            <a:ext cx="8474264" cy="2862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" lvl="0" indent="-9144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</a:pPr>
            <a:r>
              <a:rPr lang="en-CA" sz="1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Koch, J. </a:t>
            </a:r>
            <a:r>
              <a:rPr lang="en-CA" sz="1400" i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et al.</a:t>
            </a:r>
            <a:r>
              <a:rPr lang="en-CA" sz="1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Charge-insensitive qubit design derived from the Cooper pair box. </a:t>
            </a:r>
            <a:r>
              <a:rPr lang="en-CA" sz="1400" i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Phys. Rev. A</a:t>
            </a:r>
            <a:r>
              <a:rPr lang="en-CA" sz="1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CA" sz="1400" b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76,</a:t>
            </a:r>
            <a:r>
              <a:rPr lang="en-CA" sz="1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042319 (2007).</a:t>
            </a:r>
          </a:p>
        </p:txBody>
      </p:sp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4848" y="2406975"/>
            <a:ext cx="2613042" cy="3771819"/>
          </a:xfrm>
          <a:prstGeom prst="rect">
            <a:avLst/>
          </a:prstGeom>
        </p:spPr>
      </p:pic>
      <p:pic>
        <p:nvPicPr>
          <p:cNvPr id="10" name="Picture 9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2740" y="2606655"/>
            <a:ext cx="2674511" cy="299123"/>
          </a:xfrm>
          <a:prstGeom prst="rect">
            <a:avLst/>
          </a:prstGeom>
        </p:spPr>
      </p:pic>
      <p:pic>
        <p:nvPicPr>
          <p:cNvPr id="11" name="Picture 10" descr="Screen Clippi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520" y="3061609"/>
            <a:ext cx="3079987" cy="307407"/>
          </a:xfrm>
          <a:prstGeom prst="rect">
            <a:avLst/>
          </a:prstGeom>
        </p:spPr>
      </p:pic>
      <p:pic>
        <p:nvPicPr>
          <p:cNvPr id="12" name="Picture 11" descr="Screen Clippi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930" y="4538478"/>
            <a:ext cx="1137430" cy="297402"/>
          </a:xfrm>
          <a:prstGeom prst="rect">
            <a:avLst/>
          </a:prstGeom>
        </p:spPr>
      </p:pic>
      <p:pic>
        <p:nvPicPr>
          <p:cNvPr id="13" name="Picture 12" descr="Screen Clippi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1308" y="5135881"/>
            <a:ext cx="4688659" cy="333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146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Longer </a:t>
            </a:r>
            <a:r>
              <a:rPr lang="en-CA" dirty="0"/>
              <a:t>D</a:t>
            </a:r>
            <a:r>
              <a:rPr lang="en-CA" dirty="0" smtClean="0"/>
              <a:t>ephasing Times</a:t>
            </a:r>
            <a:endParaRPr lang="en-CA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CA" dirty="0" smtClean="0"/>
                  <a:t>The reduced charge sensitivity leads to much improved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CA" dirty="0" smtClean="0"/>
                  <a:t> times.</a:t>
                </a:r>
              </a:p>
              <a:p>
                <a:r>
                  <a:rPr lang="en-CA" dirty="0" smtClean="0"/>
                  <a:t>Starting from and approximation of the Hamiltonian of the qubit</a:t>
                </a:r>
              </a:p>
              <a:p>
                <a:endParaRPr lang="en-CA" dirty="0"/>
              </a:p>
              <a:p>
                <a:endParaRPr lang="en-CA" dirty="0" smtClean="0"/>
              </a:p>
              <a:p>
                <a:r>
                  <a:rPr lang="en-CA" dirty="0" smtClean="0"/>
                  <a:t>Leads to a dephasing time which increases exponentially with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</m:den>
                    </m:f>
                  </m:oMath>
                </a14:m>
                <a:endParaRPr lang="en-CA" dirty="0" smtClean="0"/>
              </a:p>
              <a:p>
                <a:endParaRPr lang="en-CA" dirty="0"/>
              </a:p>
              <a:p>
                <a:endParaRPr lang="en-CA" dirty="0" smtClean="0"/>
              </a:p>
              <a:p>
                <a:r>
                  <a:rPr lang="en-CA" dirty="0" smtClean="0"/>
                  <a:t>For typical values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𝐽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</a:rPr>
                      <m:t>=30</m:t>
                    </m:r>
                  </m:oMath>
                </a14:m>
                <a:r>
                  <a:rPr lang="en-CA" dirty="0" smtClean="0"/>
                  <a:t>GHz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</a:rPr>
                      <m:t>=0.35</m:t>
                    </m:r>
                  </m:oMath>
                </a14:m>
                <a:r>
                  <a:rPr lang="en-CA" dirty="0" smtClean="0"/>
                  <a:t>GHz, we obtain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CA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∼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0.4</m:t>
                    </m:r>
                  </m:oMath>
                </a14:m>
                <a:r>
                  <a:rPr lang="en-CA" dirty="0" smtClean="0"/>
                  <a:t>ms.</a:t>
                </a:r>
                <a:endParaRPr lang="en-CA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06" t="-166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8509" y="2643008"/>
            <a:ext cx="5527841" cy="942851"/>
          </a:xfrm>
          <a:prstGeom prst="rect">
            <a:avLst/>
          </a:prstGeom>
        </p:spPr>
      </p:pic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0090" y="4294981"/>
            <a:ext cx="1080295" cy="447927"/>
          </a:xfrm>
          <a:prstGeom prst="rect">
            <a:avLst/>
          </a:prstGeom>
        </p:spPr>
      </p:pic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419" y="4177738"/>
            <a:ext cx="3877580" cy="68241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889348" y="6495949"/>
            <a:ext cx="8474264" cy="2862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" lvl="0" indent="-9144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</a:pPr>
            <a:r>
              <a:rPr lang="en-CA" sz="1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Koch, J. </a:t>
            </a:r>
            <a:r>
              <a:rPr lang="en-CA" sz="1400" i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et al.</a:t>
            </a:r>
            <a:r>
              <a:rPr lang="en-CA" sz="1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Charge-insensitive qubit design derived from the Cooper pair box. </a:t>
            </a:r>
            <a:r>
              <a:rPr lang="en-CA" sz="1400" i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Phys. Rev. A</a:t>
            </a:r>
            <a:r>
              <a:rPr lang="en-CA" sz="1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CA" sz="1400" b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76,</a:t>
            </a:r>
            <a:r>
              <a:rPr lang="en-CA" sz="1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042319 (2007).</a:t>
            </a:r>
          </a:p>
        </p:txBody>
      </p:sp>
    </p:spTree>
    <p:extLst>
      <p:ext uri="{BB962C8B-B14F-4D97-AF65-F5344CB8AC3E}">
        <p14:creationId xmlns:p14="http://schemas.microsoft.com/office/powerpoint/2010/main" val="937497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Measurements</a:t>
            </a:r>
            <a:endParaRPr lang="en-CA" dirty="0"/>
          </a:p>
        </p:txBody>
      </p:sp>
      <p:pic>
        <p:nvPicPr>
          <p:cNvPr id="8" name="Content Placeholder 7" descr="Screen Clipping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63" y="2236164"/>
            <a:ext cx="4938712" cy="3242922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ontent Placeholder 10"/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r>
                  <a:rPr lang="en-CA" dirty="0"/>
                  <a:t>The first </a:t>
                </a:r>
                <a:r>
                  <a:rPr lang="en-CA" dirty="0" smtClean="0"/>
                  <a:t>decoherence measurements </a:t>
                </a:r>
                <a:r>
                  <a:rPr lang="en-CA" dirty="0"/>
                  <a:t>of transmon qubits were made by </a:t>
                </a:r>
                <a:r>
                  <a:rPr lang="en-CA" dirty="0" err="1"/>
                  <a:t>Schreier</a:t>
                </a:r>
                <a:r>
                  <a:rPr lang="en-CA" dirty="0"/>
                  <a:t> </a:t>
                </a:r>
                <a:r>
                  <a:rPr lang="en-CA" i="1" dirty="0"/>
                  <a:t>et al. </a:t>
                </a:r>
                <a:r>
                  <a:rPr lang="en-CA" dirty="0"/>
                  <a:t>in 2008. They reported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CA" i="1">
                        <a:latin typeface="Cambria Math" panose="02040503050406030204" pitchFamily="18" charset="0"/>
                      </a:rPr>
                      <m:t>=1.87±0.02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CA" dirty="0"/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CA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CA" i="1">
                        <a:latin typeface="Cambria Math" panose="02040503050406030204" pitchFamily="18" charset="0"/>
                      </a:rPr>
                      <m:t>=2.22±0.03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CA" dirty="0"/>
                  <a:t>.</a:t>
                </a:r>
              </a:p>
              <a:p>
                <a:r>
                  <a:rPr lang="en-CA" dirty="0"/>
                  <a:t>More recently, in 2012, Chow </a:t>
                </a:r>
                <a:r>
                  <a:rPr lang="en-CA" i="1" dirty="0"/>
                  <a:t>et al. </a:t>
                </a:r>
                <a:r>
                  <a:rPr lang="en-CA" dirty="0"/>
                  <a:t>measured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CA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CA" dirty="0"/>
                  <a:t> on the order of 10 </a:t>
                </a:r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CA" dirty="0" smtClean="0"/>
                  <a:t>.</a:t>
                </a:r>
                <a:endParaRPr lang="en-CA" dirty="0"/>
              </a:p>
            </p:txBody>
          </p:sp>
        </mc:Choice>
        <mc:Fallback>
          <p:sp>
            <p:nvSpPr>
              <p:cNvPr id="11" name="Content Placeholder 10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0">
                <a:blip r:embed="rId3"/>
                <a:stretch>
                  <a:fillRect l="-1235" t="-1667" r="-111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 descr="Screen Clippi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8413" y="3847073"/>
            <a:ext cx="3676773" cy="2064498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703996" y="6427113"/>
            <a:ext cx="884496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>
              <a:buClr>
                <a:srgbClr val="E48312"/>
              </a:buClr>
              <a:buSzPct val="100000"/>
            </a:pPr>
            <a:r>
              <a:rPr lang="en-CA" sz="1100" dirty="0" err="1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Schreier</a:t>
            </a:r>
            <a:r>
              <a:rPr lang="en-CA" sz="11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, J. </a:t>
            </a:r>
            <a:r>
              <a:rPr lang="en-CA" sz="1100" i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et al.</a:t>
            </a:r>
            <a:r>
              <a:rPr lang="en-CA" sz="11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Suppressing charge noise decoherence in superconducting charge qubits. </a:t>
            </a:r>
            <a:r>
              <a:rPr lang="en-CA" sz="1100" i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Phys. Rev. B</a:t>
            </a:r>
            <a:r>
              <a:rPr lang="en-CA" sz="11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CA" sz="1100" b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77,</a:t>
            </a:r>
            <a:r>
              <a:rPr lang="en-CA" sz="11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180502 (2008).</a:t>
            </a:r>
          </a:p>
          <a:p>
            <a:pPr lvl="0" defTabSz="914400">
              <a:buClr>
                <a:srgbClr val="E48312"/>
              </a:buClr>
              <a:buSzPct val="100000"/>
            </a:pPr>
            <a:r>
              <a:rPr lang="en-CA" sz="11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Chow, J. M. </a:t>
            </a:r>
            <a:r>
              <a:rPr lang="en-CA" sz="1100" i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et al.</a:t>
            </a:r>
            <a:r>
              <a:rPr lang="en-CA" sz="11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Universal Quantum Gate Set Approaching Fault-Tolerant Thresholds with Superconducting Qubits. </a:t>
            </a:r>
            <a:r>
              <a:rPr lang="en-CA" sz="1100" i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Phys. Rev. </a:t>
            </a:r>
            <a:r>
              <a:rPr lang="en-CA" sz="1100" i="1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Lett</a:t>
            </a:r>
            <a:r>
              <a:rPr lang="en-CA" sz="1100" i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.</a:t>
            </a:r>
            <a:r>
              <a:rPr lang="en-CA" sz="11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CA" sz="1100" b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109,</a:t>
            </a:r>
            <a:r>
              <a:rPr lang="en-CA" sz="11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060501 (2012).</a:t>
            </a:r>
          </a:p>
        </p:txBody>
      </p:sp>
    </p:spTree>
    <p:extLst>
      <p:ext uri="{BB962C8B-B14F-4D97-AF65-F5344CB8AC3E}">
        <p14:creationId xmlns:p14="http://schemas.microsoft.com/office/powerpoint/2010/main" val="1596066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More Measurements</a:t>
            </a:r>
            <a:endParaRPr lang="en-CA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0533" y="2365965"/>
            <a:ext cx="4938712" cy="3164557"/>
          </a:xfrm>
        </p:spPr>
      </p:pic>
      <p:sp>
        <p:nvSpPr>
          <p:cNvPr id="6" name="Rectangle 5"/>
          <p:cNvSpPr/>
          <p:nvPr/>
        </p:nvSpPr>
        <p:spPr>
          <a:xfrm>
            <a:off x="2148839" y="6454939"/>
            <a:ext cx="795528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>
              <a:buClr>
                <a:srgbClr val="E48312"/>
              </a:buClr>
              <a:buSzPct val="100000"/>
            </a:pPr>
            <a:r>
              <a:rPr lang="en-CA" sz="1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Schuster, D. I. </a:t>
            </a:r>
            <a:r>
              <a:rPr lang="en-CA" sz="1400" i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et al.</a:t>
            </a:r>
            <a:r>
              <a:rPr lang="en-CA" sz="1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Resolving photon number states in a superconducting circuit. </a:t>
            </a:r>
            <a:r>
              <a:rPr lang="en-CA" sz="1400" i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Nature</a:t>
            </a:r>
            <a:r>
              <a:rPr lang="en-CA" sz="1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CA" sz="1400" b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445,</a:t>
            </a:r>
            <a:r>
              <a:rPr lang="en-CA" sz="1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515–8 (2007</a:t>
            </a:r>
            <a:r>
              <a:rPr lang="en-CA" sz="1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).</a:t>
            </a:r>
          </a:p>
        </p:txBody>
      </p:sp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1259" y="2716810"/>
            <a:ext cx="4059265" cy="2462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137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The (Not-So-Distant) Future</a:t>
            </a:r>
            <a:endParaRPr lang="en-CA" dirty="0"/>
          </a:p>
        </p:txBody>
      </p:sp>
      <p:pic>
        <p:nvPicPr>
          <p:cNvPr id="9" name="Content Placeholder 8" descr="Screen Clipping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63" y="1901314"/>
            <a:ext cx="5262648" cy="4169253"/>
          </a:xfrm>
        </p:spPr>
      </p:pic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CA" dirty="0" smtClean="0"/>
              <a:t>In 2013, </a:t>
            </a:r>
            <a:r>
              <a:rPr lang="en-CA" dirty="0" err="1" smtClean="0"/>
              <a:t>Barends</a:t>
            </a:r>
            <a:r>
              <a:rPr lang="en-CA" dirty="0" smtClean="0"/>
              <a:t> </a:t>
            </a:r>
            <a:r>
              <a:rPr lang="en-CA" i="1" dirty="0" smtClean="0"/>
              <a:t>et al. </a:t>
            </a:r>
            <a:r>
              <a:rPr lang="en-CA" dirty="0" smtClean="0"/>
              <a:t>demonstrated a variation of the transmon, the crossmon. They reported relaxation times on the order of 40 microseconds!</a:t>
            </a:r>
          </a:p>
        </p:txBody>
      </p:sp>
      <p:sp>
        <p:nvSpPr>
          <p:cNvPr id="3" name="Rectangle 2"/>
          <p:cNvSpPr/>
          <p:nvPr/>
        </p:nvSpPr>
        <p:spPr>
          <a:xfrm>
            <a:off x="1327940" y="6497786"/>
            <a:ext cx="9597080" cy="2862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</a:pPr>
            <a:r>
              <a:rPr lang="en-CA" sz="1400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Barends</a:t>
            </a:r>
            <a:r>
              <a:rPr lang="en-CA" sz="1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, R. </a:t>
            </a:r>
            <a:r>
              <a:rPr lang="en-CA" sz="1400" i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et al.</a:t>
            </a:r>
            <a:r>
              <a:rPr lang="en-CA" sz="1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Coherent Josephson Qubit Suitable for Scalable Quantum Integrated Circuits. </a:t>
            </a:r>
            <a:r>
              <a:rPr lang="en-CA" sz="1400" i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Phys. Rev. </a:t>
            </a:r>
            <a:r>
              <a:rPr lang="en-CA" sz="1400" i="1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Lett</a:t>
            </a:r>
            <a:r>
              <a:rPr lang="en-CA" sz="1400" i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.</a:t>
            </a:r>
            <a:r>
              <a:rPr lang="en-CA" sz="1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CA" sz="1400" b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111,</a:t>
            </a:r>
            <a:r>
              <a:rPr lang="en-CA" sz="1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080502 (2013).</a:t>
            </a:r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4011" y="2980781"/>
            <a:ext cx="2819287" cy="3089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671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39737"/>
          </a:xfrm>
        </p:spPr>
        <p:txBody>
          <a:bodyPr>
            <a:normAutofit fontScale="70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>
                <a:latin typeface="Calibri" charset="0"/>
              </a:rPr>
              <a:t>Nakamura</a:t>
            </a:r>
            <a:r>
              <a:rPr lang="en-US" dirty="0">
                <a:latin typeface="Calibri" charset="0"/>
              </a:rPr>
              <a:t>, Y., </a:t>
            </a:r>
            <a:r>
              <a:rPr lang="en-US" dirty="0" err="1">
                <a:latin typeface="Calibri" charset="0"/>
              </a:rPr>
              <a:t>Pashkin</a:t>
            </a:r>
            <a:r>
              <a:rPr lang="en-US" dirty="0">
                <a:latin typeface="Calibri" charset="0"/>
              </a:rPr>
              <a:t>, Y. A. &amp; Tsai, J. S. Coherent control of macroscopic quantum states in a single-Cooper-pair box. </a:t>
            </a:r>
            <a:r>
              <a:rPr lang="en-US" i="1" dirty="0">
                <a:latin typeface="Calibri" charset="0"/>
              </a:rPr>
              <a:t>Nature</a:t>
            </a:r>
            <a:r>
              <a:rPr lang="en-US" dirty="0">
                <a:latin typeface="Calibri" charset="0"/>
              </a:rPr>
              <a:t> </a:t>
            </a:r>
            <a:r>
              <a:rPr lang="en-US" b="1" dirty="0">
                <a:latin typeface="Calibri" charset="0"/>
              </a:rPr>
              <a:t>398</a:t>
            </a:r>
            <a:r>
              <a:rPr lang="en-US" dirty="0">
                <a:latin typeface="Calibri" charset="0"/>
              </a:rPr>
              <a:t>, 786–788 (1999).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>
                <a:latin typeface="Calibri" charset="0"/>
              </a:rPr>
              <a:t>Cottet</a:t>
            </a:r>
            <a:r>
              <a:rPr lang="en-US" dirty="0">
                <a:latin typeface="Calibri" charset="0"/>
              </a:rPr>
              <a:t>, A. </a:t>
            </a:r>
            <a:r>
              <a:rPr lang="en-US" i="1" dirty="0">
                <a:latin typeface="Calibri" charset="0"/>
              </a:rPr>
              <a:t>et al. </a:t>
            </a:r>
            <a:r>
              <a:rPr lang="en-US" dirty="0">
                <a:latin typeface="Calibri" charset="0"/>
              </a:rPr>
              <a:t>Implementation of a combined charge-phase quantum bit in a superconducting circuit. </a:t>
            </a:r>
            <a:r>
              <a:rPr lang="en-US" i="1" dirty="0">
                <a:latin typeface="Calibri" charset="0"/>
              </a:rPr>
              <a:t>Physics C: Superconductivity</a:t>
            </a:r>
            <a:r>
              <a:rPr lang="en-US" dirty="0">
                <a:latin typeface="Calibri" charset="0"/>
              </a:rPr>
              <a:t> </a:t>
            </a:r>
            <a:r>
              <a:rPr lang="en-US" b="1" dirty="0">
                <a:latin typeface="Calibri" charset="0"/>
              </a:rPr>
              <a:t>367</a:t>
            </a:r>
            <a:r>
              <a:rPr lang="en-US" dirty="0">
                <a:latin typeface="Calibri" charset="0"/>
              </a:rPr>
              <a:t>, 197–203 (2002).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>
                <a:latin typeface="Calibri" charset="0"/>
              </a:rPr>
              <a:t>Chiorescu</a:t>
            </a:r>
            <a:r>
              <a:rPr lang="en-US" dirty="0">
                <a:latin typeface="Calibri" charset="0"/>
              </a:rPr>
              <a:t>, I., Nakamura, Y., </a:t>
            </a:r>
            <a:r>
              <a:rPr lang="en-US" dirty="0" err="1">
                <a:latin typeface="Calibri" charset="0"/>
              </a:rPr>
              <a:t>Harmans</a:t>
            </a:r>
            <a:r>
              <a:rPr lang="en-US" dirty="0">
                <a:latin typeface="Calibri" charset="0"/>
              </a:rPr>
              <a:t>, C. J. P. M. &amp; </a:t>
            </a:r>
            <a:r>
              <a:rPr lang="en-US" dirty="0" err="1">
                <a:latin typeface="Calibri" charset="0"/>
              </a:rPr>
              <a:t>Mooij</a:t>
            </a:r>
            <a:r>
              <a:rPr lang="en-US" dirty="0">
                <a:latin typeface="Calibri" charset="0"/>
              </a:rPr>
              <a:t>, J. E. Coherent Quantum Dynamics of a Superconducting Flux </a:t>
            </a:r>
            <a:r>
              <a:rPr lang="en-US" dirty="0" err="1">
                <a:latin typeface="Calibri" charset="0"/>
              </a:rPr>
              <a:t>Qubit</a:t>
            </a:r>
            <a:r>
              <a:rPr lang="en-US" dirty="0">
                <a:latin typeface="Calibri" charset="0"/>
              </a:rPr>
              <a:t>. </a:t>
            </a:r>
            <a:r>
              <a:rPr lang="en-US" i="1" dirty="0">
                <a:latin typeface="Calibri" charset="0"/>
              </a:rPr>
              <a:t>Science</a:t>
            </a:r>
            <a:r>
              <a:rPr lang="en-US" dirty="0">
                <a:latin typeface="Calibri" charset="0"/>
              </a:rPr>
              <a:t> </a:t>
            </a:r>
            <a:r>
              <a:rPr lang="en-US" b="1" dirty="0">
                <a:latin typeface="Calibri" charset="0"/>
              </a:rPr>
              <a:t>299</a:t>
            </a:r>
            <a:r>
              <a:rPr lang="en-US" dirty="0">
                <a:latin typeface="Calibri" charset="0"/>
              </a:rPr>
              <a:t> , 1869–1871 (2003</a:t>
            </a:r>
            <a:r>
              <a:rPr lang="en-US" dirty="0" smtClean="0">
                <a:latin typeface="Calibri" charset="0"/>
              </a:rPr>
              <a:t>).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Clarke</a:t>
            </a:r>
            <a:r>
              <a:rPr lang="en-US" dirty="0"/>
              <a:t>, J. &amp; Wilhelm, F. K. Superconducting quantum bits. </a:t>
            </a:r>
            <a:r>
              <a:rPr lang="en-US" i="1" dirty="0"/>
              <a:t>Nature</a:t>
            </a:r>
            <a:r>
              <a:rPr lang="en-US" dirty="0"/>
              <a:t> </a:t>
            </a:r>
            <a:r>
              <a:rPr lang="en-US" b="1" dirty="0"/>
              <a:t>453,</a:t>
            </a:r>
            <a:r>
              <a:rPr lang="en-US" dirty="0"/>
              <a:t> 1031–1042 (2008</a:t>
            </a:r>
            <a:r>
              <a:rPr lang="en-US" dirty="0" smtClean="0"/>
              <a:t>).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 smtClean="0"/>
              <a:t>Koch</a:t>
            </a:r>
            <a:r>
              <a:rPr lang="en-CA" dirty="0"/>
              <a:t>, J. </a:t>
            </a:r>
            <a:r>
              <a:rPr lang="en-CA" i="1" dirty="0"/>
              <a:t>et al.</a:t>
            </a:r>
            <a:r>
              <a:rPr lang="en-CA" dirty="0"/>
              <a:t> Charge-insensitive </a:t>
            </a:r>
            <a:r>
              <a:rPr lang="en-CA" dirty="0" err="1"/>
              <a:t>qubit</a:t>
            </a:r>
            <a:r>
              <a:rPr lang="en-CA" dirty="0"/>
              <a:t> design derived from the Cooper pair box. </a:t>
            </a:r>
            <a:r>
              <a:rPr lang="en-CA" i="1" dirty="0"/>
              <a:t>Physical Review A</a:t>
            </a:r>
            <a:r>
              <a:rPr lang="en-CA" dirty="0"/>
              <a:t> </a:t>
            </a:r>
            <a:r>
              <a:rPr lang="en-CA" b="1" dirty="0"/>
              <a:t>76,</a:t>
            </a:r>
            <a:r>
              <a:rPr lang="en-CA" dirty="0"/>
              <a:t> 42319 (2007</a:t>
            </a:r>
            <a:r>
              <a:rPr lang="en-CA" dirty="0" smtClean="0"/>
              <a:t>).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CA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Barends</a:t>
            </a:r>
            <a:r>
              <a:rPr lang="en-CA" dirty="0">
                <a:solidFill>
                  <a:srgbClr val="000000">
                    <a:lumMod val="75000"/>
                    <a:lumOff val="25000"/>
                  </a:srgbClr>
                </a:solidFill>
              </a:rPr>
              <a:t>, R. </a:t>
            </a:r>
            <a:r>
              <a:rPr lang="en-CA" i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et al.</a:t>
            </a:r>
            <a:r>
              <a:rPr lang="en-CA" dirty="0">
                <a:solidFill>
                  <a:srgbClr val="000000">
                    <a:lumMod val="75000"/>
                    <a:lumOff val="25000"/>
                  </a:srgbClr>
                </a:solidFill>
              </a:rPr>
              <a:t> Coherent Josephson Qubit Suitable for Scalable Quantum Integrated Circuits. </a:t>
            </a:r>
            <a:r>
              <a:rPr lang="en-CA" i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Phys. Rev. </a:t>
            </a:r>
            <a:r>
              <a:rPr lang="en-CA" i="1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Lett</a:t>
            </a:r>
            <a:r>
              <a:rPr lang="en-CA" i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.</a:t>
            </a:r>
            <a:r>
              <a:rPr lang="en-CA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CA" b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111,</a:t>
            </a:r>
            <a:r>
              <a:rPr lang="en-CA" dirty="0">
                <a:solidFill>
                  <a:srgbClr val="000000">
                    <a:lumMod val="75000"/>
                    <a:lumOff val="25000"/>
                  </a:srgbClr>
                </a:solidFill>
              </a:rPr>
              <a:t> 080502 (2013).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CA" dirty="0"/>
              <a:t>Josephson, B. D. Possible new effects in superconductive tunnelling. </a:t>
            </a:r>
            <a:r>
              <a:rPr lang="en-CA" i="1" dirty="0"/>
              <a:t>Physics Letters</a:t>
            </a:r>
            <a:r>
              <a:rPr lang="en-CA" dirty="0"/>
              <a:t> </a:t>
            </a:r>
            <a:r>
              <a:rPr lang="en-CA" b="1" dirty="0"/>
              <a:t>1,</a:t>
            </a:r>
            <a:r>
              <a:rPr lang="en-CA" dirty="0"/>
              <a:t> 251–253 (1962</a:t>
            </a:r>
            <a:r>
              <a:rPr lang="en-CA" dirty="0" smtClean="0"/>
              <a:t>).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/>
              <a:t>Anderson, P. W. &amp; Rowell, J. M. Probable Observation of the Josephson Superconducting Tunneling Effect. </a:t>
            </a:r>
            <a:r>
              <a:rPr lang="en-CA" i="1" dirty="0"/>
              <a:t>Phys. Rev. </a:t>
            </a:r>
            <a:r>
              <a:rPr lang="en-CA" i="1" dirty="0" err="1"/>
              <a:t>Lett</a:t>
            </a:r>
            <a:r>
              <a:rPr lang="en-CA" i="1" dirty="0"/>
              <a:t>.</a:t>
            </a:r>
            <a:r>
              <a:rPr lang="en-CA" dirty="0"/>
              <a:t> </a:t>
            </a:r>
            <a:r>
              <a:rPr lang="en-CA" b="1" dirty="0"/>
              <a:t>10,</a:t>
            </a:r>
            <a:r>
              <a:rPr lang="en-CA" dirty="0"/>
              <a:t> 230–232 (1963).</a:t>
            </a:r>
            <a:endParaRPr lang="en-US" dirty="0"/>
          </a:p>
          <a:p>
            <a:pPr marL="457200" lvl="0" indent="-457200">
              <a:buClr>
                <a:srgbClr val="E48312"/>
              </a:buClr>
              <a:buFont typeface="+mj-lt"/>
              <a:buAutoNum type="arabicPeriod"/>
            </a:pPr>
            <a:r>
              <a:rPr lang="en-CA" dirty="0" err="1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Schreier</a:t>
            </a:r>
            <a:r>
              <a:rPr lang="en-CA" dirty="0">
                <a:solidFill>
                  <a:srgbClr val="000000">
                    <a:lumMod val="75000"/>
                    <a:lumOff val="25000"/>
                  </a:srgbClr>
                </a:solidFill>
              </a:rPr>
              <a:t>, J. </a:t>
            </a:r>
            <a:r>
              <a:rPr lang="en-CA" i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et al.</a:t>
            </a:r>
            <a:r>
              <a:rPr lang="en-CA" dirty="0">
                <a:solidFill>
                  <a:srgbClr val="000000">
                    <a:lumMod val="75000"/>
                    <a:lumOff val="25000"/>
                  </a:srgbClr>
                </a:solidFill>
              </a:rPr>
              <a:t> Suppressing charge noise decoherence in superconducting charge qubits. </a:t>
            </a:r>
            <a:r>
              <a:rPr lang="en-CA" i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Phys. Rev. B</a:t>
            </a:r>
            <a:r>
              <a:rPr lang="en-CA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CA" b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77,</a:t>
            </a:r>
            <a:r>
              <a:rPr lang="en-CA" dirty="0">
                <a:solidFill>
                  <a:srgbClr val="000000">
                    <a:lumMod val="75000"/>
                    <a:lumOff val="25000"/>
                  </a:srgbClr>
                </a:solidFill>
              </a:rPr>
              <a:t> 180502 (2008).</a:t>
            </a:r>
          </a:p>
          <a:p>
            <a:pPr marL="457200" lvl="0" indent="-457200">
              <a:buClr>
                <a:srgbClr val="E48312"/>
              </a:buClr>
              <a:buFont typeface="+mj-lt"/>
              <a:buAutoNum type="arabicPeriod"/>
            </a:pPr>
            <a:r>
              <a:rPr lang="en-CA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Chow</a:t>
            </a:r>
            <a:r>
              <a:rPr lang="en-CA" dirty="0">
                <a:solidFill>
                  <a:srgbClr val="000000">
                    <a:lumMod val="75000"/>
                    <a:lumOff val="25000"/>
                  </a:srgbClr>
                </a:solidFill>
              </a:rPr>
              <a:t>, J. M. </a:t>
            </a:r>
            <a:r>
              <a:rPr lang="en-CA" i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et al.</a:t>
            </a:r>
            <a:r>
              <a:rPr lang="en-CA" dirty="0">
                <a:solidFill>
                  <a:srgbClr val="000000">
                    <a:lumMod val="75000"/>
                    <a:lumOff val="25000"/>
                  </a:srgbClr>
                </a:solidFill>
              </a:rPr>
              <a:t> Universal Quantum Gate Set Approaching Fault-Tolerant Thresholds with Superconducting Qubits. </a:t>
            </a:r>
            <a:r>
              <a:rPr lang="en-CA" i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Phys. Rev. </a:t>
            </a:r>
            <a:r>
              <a:rPr lang="en-CA" i="1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Lett</a:t>
            </a:r>
            <a:r>
              <a:rPr lang="en-CA" i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.</a:t>
            </a:r>
            <a:r>
              <a:rPr lang="en-CA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CA" b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109,</a:t>
            </a:r>
            <a:r>
              <a:rPr lang="en-CA" dirty="0">
                <a:solidFill>
                  <a:srgbClr val="000000">
                    <a:lumMod val="75000"/>
                    <a:lumOff val="25000"/>
                  </a:srgbClr>
                </a:solidFill>
              </a:rPr>
              <a:t> 060501 (2012</a:t>
            </a:r>
            <a:r>
              <a:rPr lang="en-CA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).</a:t>
            </a:r>
          </a:p>
          <a:p>
            <a:pPr marL="457200" indent="-457200">
              <a:buClr>
                <a:srgbClr val="E48312"/>
              </a:buClr>
              <a:buFont typeface="+mj-lt"/>
              <a:buAutoNum type="arabicPeriod"/>
            </a:pPr>
            <a:r>
              <a:rPr lang="en-CA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Schuster</a:t>
            </a:r>
            <a:r>
              <a:rPr lang="en-CA" dirty="0">
                <a:solidFill>
                  <a:srgbClr val="000000">
                    <a:lumMod val="75000"/>
                    <a:lumOff val="25000"/>
                  </a:srgbClr>
                </a:solidFill>
              </a:rPr>
              <a:t>, D. I. </a:t>
            </a:r>
            <a:r>
              <a:rPr lang="en-CA" i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et al.</a:t>
            </a:r>
            <a:r>
              <a:rPr lang="en-CA" dirty="0">
                <a:solidFill>
                  <a:srgbClr val="000000">
                    <a:lumMod val="75000"/>
                    <a:lumOff val="25000"/>
                  </a:srgbClr>
                </a:solidFill>
              </a:rPr>
              <a:t> Resolving photon number states in a superconducting circuit. </a:t>
            </a:r>
            <a:r>
              <a:rPr lang="en-CA" i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Nature</a:t>
            </a:r>
            <a:r>
              <a:rPr lang="en-CA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CA" b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445,</a:t>
            </a:r>
            <a:r>
              <a:rPr lang="en-CA" dirty="0">
                <a:solidFill>
                  <a:srgbClr val="000000">
                    <a:lumMod val="75000"/>
                    <a:lumOff val="25000"/>
                  </a:srgbClr>
                </a:solidFill>
              </a:rPr>
              <a:t> 515–8 (2007</a:t>
            </a:r>
            <a:r>
              <a:rPr lang="en-CA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).</a:t>
            </a:r>
          </a:p>
          <a:p>
            <a:pPr marL="457200" lvl="0" indent="-457200">
              <a:buClr>
                <a:srgbClr val="E48312"/>
              </a:buClr>
              <a:buFont typeface="+mj-lt"/>
              <a:buAutoNum type="arabicPeriod"/>
            </a:pPr>
            <a:endParaRPr lang="en-CA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0" lvl="0" indent="0">
              <a:buClr>
                <a:srgbClr val="E48312"/>
              </a:buClr>
              <a:buNone/>
            </a:pPr>
            <a:endParaRPr lang="en-CA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0" indent="0">
              <a:buNone/>
            </a:pPr>
            <a:endParaRPr lang="en-U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7071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Superconducting </a:t>
            </a:r>
            <a:r>
              <a:rPr lang="en-US" dirty="0" err="1" smtClean="0"/>
              <a:t>Qubits</a:t>
            </a:r>
            <a:r>
              <a:rPr lang="en-US" dirty="0" smtClean="0"/>
              <a:t> Overview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 Electrical circuits (which use superconducting devices)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Necessary to obtain the macroscopic </a:t>
                </a:r>
                <a:r>
                  <a:rPr lang="en-US" dirty="0" err="1" smtClean="0"/>
                  <a:t>groundstate</a:t>
                </a:r>
                <a:endParaRPr lang="en-US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 </a:t>
                </a:r>
                <a:r>
                  <a:rPr lang="en-US" dirty="0" smtClean="0"/>
                  <a:t>Require knowledge of electrical engineering (microwave) and lithography/materials</a:t>
                </a:r>
                <a:endParaRPr lang="en-US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 Require </a:t>
                </a:r>
                <a:r>
                  <a:rPr lang="en-US" dirty="0" err="1" smtClean="0"/>
                  <a:t>anharmonicity</a:t>
                </a:r>
                <a:r>
                  <a:rPr lang="en-US" dirty="0" smtClean="0"/>
                  <a:t> in energy levels (like all quantum bits)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Cue Brian Josephson</a:t>
                </a:r>
                <a:endParaRPr lang="en-US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 </a:t>
                </a:r>
                <a:r>
                  <a:rPr lang="en-US" dirty="0" smtClean="0"/>
                  <a:t>Must operate at microwave frequencies (so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≪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h𝑓</m:t>
                    </m:r>
                  </m:oMath>
                </a14:m>
                <a:r>
                  <a:rPr lang="en-US" dirty="0" smtClean="0"/>
                  <a:t>)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 </a:t>
                </a:r>
                <a:r>
                  <a:rPr lang="en-US" dirty="0" smtClean="0"/>
                  <a:t>Important characterization parameters</a:t>
                </a:r>
              </a:p>
              <a:p>
                <a:pPr marL="384048" lvl="2" indent="0">
                  <a:buNone/>
                </a:pPr>
                <a:endParaRPr lang="en-US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55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466850" y="4892023"/>
                <a:ext cx="1752600" cy="66274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den>
                      </m:f>
                      <m:r>
                        <a:rPr lang="en-US">
                          <a:latin typeface="Cambria Math" panose="02040503050406030204" pitchFamily="18" charset="0"/>
                        </a:rPr>
                        <m:t> ,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 ,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 , 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6850" y="4892023"/>
                <a:ext cx="1752600" cy="66274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560445" y="4961144"/>
                <a:ext cx="2440305" cy="524503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𝐽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≡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i="1" dirty="0" smtClean="0">
                    <a:latin typeface="Cambria Math" panose="02040503050406030204" pitchFamily="18" charset="0"/>
                  </a:rPr>
                  <a:t>  ,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≡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den>
                    </m:f>
                  </m:oMath>
                </a14:m>
                <a:endParaRPr lang="en-US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0445" y="4961144"/>
                <a:ext cx="2440305" cy="524503"/>
              </a:xfrm>
              <a:prstGeom prst="rect">
                <a:avLst/>
              </a:prstGeom>
              <a:blipFill rotWithShape="0">
                <a:blip r:embed="rId4"/>
                <a:stretch>
                  <a:fillRect b="-3409"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8687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Evolution of Superconducting Qubits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1303005" y="3790950"/>
            <a:ext cx="9424150" cy="28599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" name="TextBox 9"/>
          <p:cNvSpPr txBox="1"/>
          <p:nvPr/>
        </p:nvSpPr>
        <p:spPr>
          <a:xfrm>
            <a:off x="782752" y="2883015"/>
            <a:ext cx="1446099" cy="600075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sz="1100" b="1" i="1" dirty="0"/>
              <a:t>1962</a:t>
            </a:r>
          </a:p>
          <a:p>
            <a:pPr algn="ctr"/>
            <a:r>
              <a:rPr lang="en-US" sz="1100" i="1" dirty="0"/>
              <a:t>B.J. predicts the</a:t>
            </a:r>
          </a:p>
          <a:p>
            <a:pPr algn="ctr"/>
            <a:r>
              <a:rPr lang="en-US" sz="1100" i="1" dirty="0"/>
              <a:t>Josephson </a:t>
            </a:r>
            <a:r>
              <a:rPr lang="en-US" sz="1100" i="1" dirty="0" smtClean="0"/>
              <a:t>Effect [7]</a:t>
            </a:r>
            <a:endParaRPr lang="en-US" i="1" dirty="0"/>
          </a:p>
        </p:txBody>
      </p:sp>
      <p:sp>
        <p:nvSpPr>
          <p:cNvPr id="12" name="TextBox 11"/>
          <p:cNvSpPr txBox="1"/>
          <p:nvPr/>
        </p:nvSpPr>
        <p:spPr>
          <a:xfrm>
            <a:off x="1329114" y="4148008"/>
            <a:ext cx="1586112" cy="76944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sz="1100" b="1" i="1" dirty="0"/>
              <a:t>1962</a:t>
            </a:r>
          </a:p>
          <a:p>
            <a:pPr algn="ctr"/>
            <a:r>
              <a:rPr lang="en-US" sz="1100" i="1" dirty="0"/>
              <a:t>Anderson and Rowell</a:t>
            </a:r>
          </a:p>
          <a:p>
            <a:pPr algn="ctr"/>
            <a:r>
              <a:rPr lang="en-US" sz="1100" i="1" dirty="0"/>
              <a:t>measure and patent the Josephson </a:t>
            </a:r>
            <a:r>
              <a:rPr lang="en-US" sz="1100" i="1" dirty="0" smtClean="0"/>
              <a:t>Effect [8] </a:t>
            </a:r>
            <a:endParaRPr lang="en-US" i="1" dirty="0"/>
          </a:p>
        </p:txBody>
      </p:sp>
      <p:sp>
        <p:nvSpPr>
          <p:cNvPr id="14" name="TextBox 13"/>
          <p:cNvSpPr txBox="1"/>
          <p:nvPr/>
        </p:nvSpPr>
        <p:spPr>
          <a:xfrm>
            <a:off x="6652060" y="2541048"/>
            <a:ext cx="1454377" cy="93871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1999</a:t>
            </a:r>
          </a:p>
          <a:p>
            <a:pPr algn="ctr"/>
            <a:r>
              <a:rPr lang="en-US" sz="1100" i="1" dirty="0"/>
              <a:t>Nakamura designs and measures the quantum state of a Cooper Pair Box. [1]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049287" y="2545882"/>
            <a:ext cx="1456663" cy="93871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2003</a:t>
            </a:r>
          </a:p>
          <a:p>
            <a:pPr algn="ctr"/>
            <a:r>
              <a:rPr lang="en-US" sz="1100" i="1" dirty="0"/>
              <a:t>Chiorescu designs and measures the quantum state of a flux qubit.[3]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550036" y="4181758"/>
            <a:ext cx="1397227" cy="127727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2002</a:t>
            </a:r>
          </a:p>
          <a:p>
            <a:pPr algn="ctr"/>
            <a:r>
              <a:rPr lang="en-US" sz="1100" i="1" dirty="0"/>
              <a:t>Martinis designs and measures the performance of a large Josephson-junction qubit (phase qubit). [2]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1288" y="5672138"/>
            <a:ext cx="12045320" cy="246221"/>
          </a:xfrm>
          <a:prstGeom prst="rect">
            <a:avLst/>
          </a:prstGeom>
        </p:spPr>
        <p:txBody>
          <a:bodyPr rtlCol="0">
            <a:spAutoFit/>
          </a:bodyPr>
          <a:lstStyle/>
          <a:p>
            <a:endParaRPr lang="en-US" sz="100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1505802" y="3562350"/>
            <a:ext cx="0" cy="457200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122170" y="3562350"/>
            <a:ext cx="0" cy="457200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7791450" y="3562350"/>
            <a:ext cx="0" cy="457200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8248650" y="3562350"/>
            <a:ext cx="0" cy="457200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8705850" y="3562350"/>
            <a:ext cx="0" cy="457200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9620250" y="3562350"/>
            <a:ext cx="0" cy="457200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" name="TextBox 7"/>
          <p:cNvSpPr txBox="1"/>
          <p:nvPr/>
        </p:nvSpPr>
        <p:spPr>
          <a:xfrm>
            <a:off x="8906340" y="4185380"/>
            <a:ext cx="142687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/>
              <a:t>2007</a:t>
            </a:r>
            <a:endParaRPr lang="en-US" sz="1100" b="1" dirty="0"/>
          </a:p>
          <a:p>
            <a:pPr algn="ctr"/>
            <a:r>
              <a:rPr lang="en-US" sz="1100" i="1" dirty="0" smtClean="0"/>
              <a:t>Koch, et. </a:t>
            </a:r>
            <a:r>
              <a:rPr lang="en-US" sz="1100" i="1" dirty="0"/>
              <a:t>a</a:t>
            </a:r>
            <a:r>
              <a:rPr lang="en-US" sz="1100" i="1" dirty="0" smtClean="0"/>
              <a:t>l. design and measure the first </a:t>
            </a:r>
            <a:r>
              <a:rPr lang="en-US" sz="1100" i="1" dirty="0" err="1"/>
              <a:t>t</a:t>
            </a:r>
            <a:r>
              <a:rPr lang="en-US" sz="1100" i="1" dirty="0" err="1" smtClean="0"/>
              <a:t>ransmon</a:t>
            </a:r>
            <a:r>
              <a:rPr lang="en-US" sz="1100" i="1" dirty="0" smtClean="0"/>
              <a:t> reporting “drastically improved” </a:t>
            </a:r>
            <a:r>
              <a:rPr lang="en-US" sz="1100" i="1" dirty="0" err="1" smtClean="0"/>
              <a:t>decoherence</a:t>
            </a:r>
            <a:r>
              <a:rPr lang="en-US" sz="1100" i="1" dirty="0" smtClean="0"/>
              <a:t> times [5]</a:t>
            </a:r>
            <a:endParaRPr lang="en-US" sz="1100" i="1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10534650" y="3562350"/>
            <a:ext cx="0" cy="457200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5" name="TextBox 24"/>
          <p:cNvSpPr txBox="1"/>
          <p:nvPr/>
        </p:nvSpPr>
        <p:spPr>
          <a:xfrm>
            <a:off x="9825037" y="2544371"/>
            <a:ext cx="1419225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/>
              <a:t>2013</a:t>
            </a:r>
            <a:endParaRPr lang="en-US" sz="1100" b="1" dirty="0"/>
          </a:p>
          <a:p>
            <a:pPr algn="ctr"/>
            <a:r>
              <a:rPr lang="en-US" sz="1100" i="1" dirty="0" err="1" smtClean="0"/>
              <a:t>Barends</a:t>
            </a:r>
            <a:r>
              <a:rPr lang="en-US" sz="1100" i="1" dirty="0" smtClean="0"/>
              <a:t> et. </a:t>
            </a:r>
            <a:r>
              <a:rPr lang="en-US" sz="1100" i="1" dirty="0"/>
              <a:t>a</a:t>
            </a:r>
            <a:r>
              <a:rPr lang="en-US" sz="1100" i="1" dirty="0" smtClean="0"/>
              <a:t>l. design, measure and characterize the first </a:t>
            </a:r>
            <a:r>
              <a:rPr lang="en-US" sz="1100" i="1" dirty="0" err="1" smtClean="0"/>
              <a:t>crossmon</a:t>
            </a:r>
            <a:r>
              <a:rPr lang="en-US" sz="1100" i="1" dirty="0" smtClean="0"/>
              <a:t>. [6]</a:t>
            </a:r>
            <a:endParaRPr lang="en-US" sz="1100" i="1" dirty="0"/>
          </a:p>
        </p:txBody>
      </p:sp>
    </p:spTree>
    <p:extLst>
      <p:ext uri="{BB962C8B-B14F-4D97-AF65-F5344CB8AC3E}">
        <p14:creationId xmlns:p14="http://schemas.microsoft.com/office/powerpoint/2010/main" val="3350958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180" y="286603"/>
            <a:ext cx="10058400" cy="1450757"/>
          </a:xfrm>
        </p:spPr>
        <p:txBody>
          <a:bodyPr/>
          <a:lstStyle/>
          <a:p>
            <a:r>
              <a:rPr lang="en-US" dirty="0" smtClean="0"/>
              <a:t>Flux </a:t>
            </a:r>
            <a:r>
              <a:rPr lang="en-US" dirty="0" err="1" smtClean="0"/>
              <a:t>Qubits</a:t>
            </a:r>
            <a:endParaRPr lang="en-US" dirty="0"/>
          </a:p>
        </p:txBody>
      </p:sp>
      <p:pic>
        <p:nvPicPr>
          <p:cNvPr id="4" name="Content Placeholder 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521" r="39297" b="72723"/>
          <a:stretch/>
        </p:blipFill>
        <p:spPr>
          <a:xfrm>
            <a:off x="914266" y="2712145"/>
            <a:ext cx="2132356" cy="1667320"/>
          </a:xfrm>
          <a:prstGeom prst="rect">
            <a:avLst/>
          </a:prstGeom>
        </p:spPr>
      </p:pic>
      <p:pic>
        <p:nvPicPr>
          <p:cNvPr id="5" name="Content Placeholder 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90" t="27146" r="30915" b="35979"/>
          <a:stretch/>
        </p:blipFill>
        <p:spPr>
          <a:xfrm>
            <a:off x="3572540" y="2863877"/>
            <a:ext cx="3074470" cy="155929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06290" y="2170156"/>
            <a:ext cx="2743200" cy="36933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dirty="0"/>
              <a:t>Circuit Schematic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738175" y="2170156"/>
            <a:ext cx="2743200" cy="36933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dirty="0"/>
              <a:t>Potential Diagram</a:t>
            </a:r>
          </a:p>
        </p:txBody>
      </p:sp>
      <p:pic>
        <p:nvPicPr>
          <p:cNvPr id="12" name="Picture 1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2506" y="5181593"/>
            <a:ext cx="8350816" cy="73794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6" name="Table 1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08312724"/>
                  </p:ext>
                </p:extLst>
              </p:nvPr>
            </p:nvGraphicFramePr>
            <p:xfrm>
              <a:off x="7448168" y="2878492"/>
              <a:ext cx="3669412" cy="1155673"/>
            </p:xfrm>
            <a:graphic>
              <a:graphicData uri="http://schemas.openxmlformats.org/drawingml/2006/table">
                <a:tbl>
                  <a:tblPr firstRow="1" bandRow="1">
                    <a:tableStyleId>{69CF1AB2-1976-4502-BF36-3FF5EA218861}</a:tableStyleId>
                  </a:tblPr>
                  <a:tblGrid>
                    <a:gridCol w="1751394"/>
                    <a:gridCol w="1918018"/>
                  </a:tblGrid>
                  <a:tr h="27622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smtClean="0"/>
                            <a:t>Bias Type</a:t>
                          </a:r>
                          <a:endParaRPr lang="en-US" sz="14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smtClean="0"/>
                            <a:t>External Flux</a:t>
                          </a:r>
                          <a:endParaRPr lang="en-US" sz="1400" b="0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Measured Parameter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Flux</a:t>
                          </a:r>
                          <a:r>
                            <a:rPr lang="en-US" sz="1400" baseline="0" dirty="0" smtClean="0"/>
                            <a:t> (Current) Direction</a:t>
                          </a:r>
                          <a:endParaRPr lang="en-US" sz="1400" dirty="0"/>
                        </a:p>
                      </a:txBody>
                      <a:tcPr anchor="ctr"/>
                    </a:tc>
                  </a:tr>
                  <a:tr h="48003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Typical</a:t>
                          </a:r>
                          <a:r>
                            <a:rPr lang="en-US" sz="1400" baseline="0" dirty="0" smtClean="0"/>
                            <a:t>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1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smtClean="0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sz="1400" b="0" i="0" smtClean="0">
                                          <a:latin typeface="Cambria Math" panose="02040503050406030204" pitchFamily="18" charset="0"/>
                                        </a:rPr>
                                        <m:t>J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1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smtClean="0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sz="1400" b="0" i="0" smtClean="0">
                                          <a:latin typeface="Cambria Math" panose="02040503050406030204" pitchFamily="18" charset="0"/>
                                        </a:rPr>
                                        <m:t>C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sz="140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sz="1400" dirty="0" smtClean="0"/>
                            <a:t>Ratio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50</a:t>
                          </a:r>
                          <a:endParaRPr lang="en-US" sz="1400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6" name="Table 1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08312724"/>
                  </p:ext>
                </p:extLst>
              </p:nvPr>
            </p:nvGraphicFramePr>
            <p:xfrm>
              <a:off x="7448168" y="2878492"/>
              <a:ext cx="3669412" cy="1155673"/>
            </p:xfrm>
            <a:graphic>
              <a:graphicData uri="http://schemas.openxmlformats.org/drawingml/2006/table">
                <a:tbl>
                  <a:tblPr firstRow="1" bandRow="1">
                    <a:tableStyleId>{69CF1AB2-1976-4502-BF36-3FF5EA218861}</a:tableStyleId>
                  </a:tblPr>
                  <a:tblGrid>
                    <a:gridCol w="1751394"/>
                    <a:gridCol w="1918018"/>
                  </a:tblGrid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smtClean="0"/>
                            <a:t>Bias Type</a:t>
                          </a:r>
                          <a:endParaRPr lang="en-US" sz="14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smtClean="0"/>
                            <a:t>External Flux</a:t>
                          </a:r>
                          <a:endParaRPr lang="en-US" sz="1400" b="0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Measured Parameter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Flux</a:t>
                          </a:r>
                          <a:r>
                            <a:rPr lang="en-US" sz="1400" baseline="0" dirty="0" smtClean="0"/>
                            <a:t> (Current) Direction</a:t>
                          </a:r>
                          <a:endParaRPr lang="en-US" sz="1400" dirty="0"/>
                        </a:p>
                      </a:txBody>
                      <a:tcPr anchor="ctr"/>
                    </a:tc>
                  </a:tr>
                  <a:tr h="48003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6"/>
                          <a:stretch>
                            <a:fillRect l="-347" t="-143038" r="-110069" b="-25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50</a:t>
                          </a:r>
                          <a:endParaRPr lang="en-US" sz="1400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930576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Phase Qubits</a:t>
            </a:r>
          </a:p>
        </p:txBody>
      </p:sp>
      <p:pic>
        <p:nvPicPr>
          <p:cNvPr id="10" name="Content Placeholder 9" descr="Qubits.PNG"/>
          <p:cNvPicPr>
            <a:picLocks noGrp="1" noChangeAspect="1"/>
          </p:cNvPicPr>
          <p:nvPr>
            <p:ph idx="1"/>
          </p:nvPr>
        </p:nvPicPr>
        <p:blipFill>
          <a:blip r:embed="rId4"/>
          <a:srcRect l="113" t="-78" r="72398" b="71817"/>
          <a:stretch>
            <a:fillRect/>
          </a:stretch>
        </p:blipFill>
        <p:spPr>
          <a:xfrm>
            <a:off x="627446" y="2712645"/>
            <a:ext cx="3282216" cy="1760726"/>
          </a:xfrm>
        </p:spPr>
      </p:pic>
      <p:pic>
        <p:nvPicPr>
          <p:cNvPr id="11" name="Content Placeholder 9" descr="Qubits.PNG"/>
          <p:cNvPicPr>
            <a:picLocks noChangeAspect="1"/>
          </p:cNvPicPr>
          <p:nvPr/>
        </p:nvPicPr>
        <p:blipFill>
          <a:blip r:embed="rId4"/>
          <a:srcRect l="113" t="27327" r="72398" b="32239"/>
          <a:stretch>
            <a:fillRect/>
          </a:stretch>
        </p:blipFill>
        <p:spPr>
          <a:xfrm>
            <a:off x="4033450" y="2712645"/>
            <a:ext cx="2743200" cy="210527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896954" y="2105458"/>
            <a:ext cx="2743200" cy="36933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dirty="0"/>
              <a:t>Circuit Schematic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033450" y="2105458"/>
            <a:ext cx="2743200" cy="36933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/>
              <a:t>Potential Diagram</a:t>
            </a:r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7319" y="5220900"/>
            <a:ext cx="6630286" cy="79858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Table 1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51815087"/>
                  </p:ext>
                </p:extLst>
              </p:nvPr>
            </p:nvGraphicFramePr>
            <p:xfrm>
              <a:off x="7448168" y="2878492"/>
              <a:ext cx="3669412" cy="1155673"/>
            </p:xfrm>
            <a:graphic>
              <a:graphicData uri="http://schemas.openxmlformats.org/drawingml/2006/table">
                <a:tbl>
                  <a:tblPr firstRow="1" bandRow="1">
                    <a:tableStyleId>{69CF1AB2-1976-4502-BF36-3FF5EA218861}</a:tableStyleId>
                  </a:tblPr>
                  <a:tblGrid>
                    <a:gridCol w="1751394"/>
                    <a:gridCol w="1918018"/>
                  </a:tblGrid>
                  <a:tr h="27622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smtClean="0"/>
                            <a:t>Bias Type</a:t>
                          </a:r>
                          <a:endParaRPr lang="en-US" sz="14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smtClean="0"/>
                            <a:t>External Current</a:t>
                          </a:r>
                          <a:endParaRPr lang="en-US" sz="1400" b="0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Measured Parameter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Voltage</a:t>
                          </a:r>
                          <a:endParaRPr lang="en-US" sz="1400" dirty="0"/>
                        </a:p>
                      </a:txBody>
                      <a:tcPr anchor="ctr"/>
                    </a:tc>
                  </a:tr>
                  <a:tr h="48003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Typical</a:t>
                          </a:r>
                          <a:r>
                            <a:rPr lang="en-US" sz="1400" baseline="0" dirty="0" smtClean="0"/>
                            <a:t>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1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smtClean="0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sz="1400" b="0" i="0" smtClean="0">
                                          <a:latin typeface="Cambria Math" panose="02040503050406030204" pitchFamily="18" charset="0"/>
                                        </a:rPr>
                                        <m:t>J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1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smtClean="0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sz="1400" b="0" i="0" smtClean="0">
                                          <a:latin typeface="Cambria Math" panose="02040503050406030204" pitchFamily="18" charset="0"/>
                                        </a:rPr>
                                        <m:t>C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sz="140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sz="1400" dirty="0" smtClean="0"/>
                            <a:t>Ratio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Table 1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51815087"/>
                  </p:ext>
                </p:extLst>
              </p:nvPr>
            </p:nvGraphicFramePr>
            <p:xfrm>
              <a:off x="7448168" y="2878492"/>
              <a:ext cx="3669412" cy="1155673"/>
            </p:xfrm>
            <a:graphic>
              <a:graphicData uri="http://schemas.openxmlformats.org/drawingml/2006/table">
                <a:tbl>
                  <a:tblPr firstRow="1" bandRow="1">
                    <a:tableStyleId>{69CF1AB2-1976-4502-BF36-3FF5EA218861}</a:tableStyleId>
                  </a:tblPr>
                  <a:tblGrid>
                    <a:gridCol w="1751394"/>
                    <a:gridCol w="1918018"/>
                  </a:tblGrid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smtClean="0"/>
                            <a:t>Bias Type</a:t>
                          </a:r>
                          <a:endParaRPr lang="en-US" sz="14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smtClean="0"/>
                            <a:t>External Current</a:t>
                          </a:r>
                          <a:endParaRPr lang="en-US" sz="1400" b="0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Measured Parameter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Voltage</a:t>
                          </a:r>
                          <a:endParaRPr lang="en-US" sz="1400" dirty="0"/>
                        </a:p>
                      </a:txBody>
                      <a:tcPr anchor="ctr"/>
                    </a:tc>
                  </a:tr>
                  <a:tr h="48003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6"/>
                          <a:stretch>
                            <a:fillRect l="-347" t="-143038" r="-110069" b="-25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6"/>
                          <a:stretch>
                            <a:fillRect l="-91746" t="-143038" r="-635" b="-2532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104414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Charge </a:t>
            </a:r>
            <a:r>
              <a:rPr lang="en-US" dirty="0" err="1" smtClean="0"/>
              <a:t>Qubit</a:t>
            </a:r>
            <a:r>
              <a:rPr lang="en-US" dirty="0" smtClean="0"/>
              <a:t> (Cooper </a:t>
            </a:r>
            <a:r>
              <a:rPr lang="en-US" dirty="0"/>
              <a:t>Pair </a:t>
            </a:r>
            <a:r>
              <a:rPr lang="en-US" dirty="0" smtClean="0"/>
              <a:t>Box)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993" t="783" r="3178" b="72427"/>
          <a:stretch/>
        </p:blipFill>
        <p:spPr>
          <a:xfrm>
            <a:off x="1195271" y="2790423"/>
            <a:ext cx="2547218" cy="1888948"/>
          </a:xfrm>
        </p:spPr>
      </p:pic>
      <p:pic>
        <p:nvPicPr>
          <p:cNvPr id="5" name="Content Placeholder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993" t="27574" r="534" b="48072"/>
          <a:stretch/>
        </p:blipFill>
        <p:spPr>
          <a:xfrm>
            <a:off x="4023925" y="2924435"/>
            <a:ext cx="3107830" cy="183713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97280" y="2129606"/>
            <a:ext cx="2743200" cy="36933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dirty="0"/>
              <a:t>Circuit Schematic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23925" y="2150653"/>
            <a:ext cx="2743200" cy="36933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dirty="0"/>
              <a:t>Potential Diagram</a:t>
            </a:r>
          </a:p>
        </p:txBody>
      </p:sp>
      <p:pic>
        <p:nvPicPr>
          <p:cNvPr id="10" name="Picture 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320" y="5174866"/>
            <a:ext cx="6118970" cy="68339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e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80564513"/>
                  </p:ext>
                </p:extLst>
              </p:nvPr>
            </p:nvGraphicFramePr>
            <p:xfrm>
              <a:off x="7448168" y="2878492"/>
              <a:ext cx="3669412" cy="1155673"/>
            </p:xfrm>
            <a:graphic>
              <a:graphicData uri="http://schemas.openxmlformats.org/drawingml/2006/table">
                <a:tbl>
                  <a:tblPr firstRow="1" bandRow="1">
                    <a:tableStyleId>{69CF1AB2-1976-4502-BF36-3FF5EA218861}</a:tableStyleId>
                  </a:tblPr>
                  <a:tblGrid>
                    <a:gridCol w="1751394"/>
                    <a:gridCol w="1918018"/>
                  </a:tblGrid>
                  <a:tr h="27622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smtClean="0"/>
                            <a:t>Bias Type</a:t>
                          </a:r>
                          <a:endParaRPr lang="en-US" sz="14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smtClean="0"/>
                            <a:t>Voltage</a:t>
                          </a:r>
                          <a:endParaRPr lang="en-US" sz="1400" b="0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Measured Parameter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Island</a:t>
                          </a:r>
                          <a:r>
                            <a:rPr lang="en-US" sz="1400" baseline="0" dirty="0" smtClean="0"/>
                            <a:t> Charge</a:t>
                          </a:r>
                          <a:endParaRPr lang="en-US" sz="1400" dirty="0"/>
                        </a:p>
                      </a:txBody>
                      <a:tcPr anchor="ctr"/>
                    </a:tc>
                  </a:tr>
                  <a:tr h="48003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Typical</a:t>
                          </a:r>
                          <a:r>
                            <a:rPr lang="en-US" sz="1400" baseline="0" dirty="0" smtClean="0"/>
                            <a:t>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1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smtClean="0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sz="1400" b="0" i="0" smtClean="0">
                                          <a:latin typeface="Cambria Math" panose="02040503050406030204" pitchFamily="18" charset="0"/>
                                        </a:rPr>
                                        <m:t>J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1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smtClean="0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sz="1400" b="0" i="0" smtClean="0">
                                          <a:latin typeface="Cambria Math" panose="02040503050406030204" pitchFamily="18" charset="0"/>
                                        </a:rPr>
                                        <m:t>C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sz="140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sz="1400" dirty="0" smtClean="0"/>
                            <a:t>Ratio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.1</a:t>
                          </a:r>
                          <a:endParaRPr lang="en-US" sz="1400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e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80564513"/>
                  </p:ext>
                </p:extLst>
              </p:nvPr>
            </p:nvGraphicFramePr>
            <p:xfrm>
              <a:off x="7448168" y="2878492"/>
              <a:ext cx="3669412" cy="1155673"/>
            </p:xfrm>
            <a:graphic>
              <a:graphicData uri="http://schemas.openxmlformats.org/drawingml/2006/table">
                <a:tbl>
                  <a:tblPr firstRow="1" bandRow="1">
                    <a:tableStyleId>{69CF1AB2-1976-4502-BF36-3FF5EA218861}</a:tableStyleId>
                  </a:tblPr>
                  <a:tblGrid>
                    <a:gridCol w="1751394"/>
                    <a:gridCol w="1918018"/>
                  </a:tblGrid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smtClean="0"/>
                            <a:t>Bias Type</a:t>
                          </a:r>
                          <a:endParaRPr lang="en-US" sz="14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smtClean="0"/>
                            <a:t>Voltage</a:t>
                          </a:r>
                          <a:endParaRPr lang="en-US" sz="1400" b="0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Measured Parameter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Island</a:t>
                          </a:r>
                          <a:r>
                            <a:rPr lang="en-US" sz="1400" baseline="0" dirty="0" smtClean="0"/>
                            <a:t> Charge</a:t>
                          </a:r>
                          <a:endParaRPr lang="en-US" sz="1400" dirty="0"/>
                        </a:p>
                      </a:txBody>
                      <a:tcPr anchor="ctr"/>
                    </a:tc>
                  </a:tr>
                  <a:tr h="48003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6"/>
                          <a:stretch>
                            <a:fillRect l="-347" t="-143038" r="-110069" b="-25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.1</a:t>
                          </a:r>
                          <a:endParaRPr lang="en-US" sz="1400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075839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the Main Three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883164235"/>
                  </p:ext>
                </p:extLst>
              </p:nvPr>
            </p:nvGraphicFramePr>
            <p:xfrm>
              <a:off x="726298" y="1891783"/>
              <a:ext cx="10485708" cy="404830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54852"/>
                    <a:gridCol w="1809750"/>
                    <a:gridCol w="1314873"/>
                    <a:gridCol w="3238077"/>
                    <a:gridCol w="1044829"/>
                    <a:gridCol w="741109"/>
                    <a:gridCol w="741109"/>
                    <a:gridCol w="741109"/>
                  </a:tblGrid>
                  <a:tr h="506039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 smtClean="0"/>
                            <a:t>Qubit</a:t>
                          </a:r>
                          <a:r>
                            <a:rPr lang="en-US" dirty="0" smtClean="0"/>
                            <a:t> Specie</a:t>
                          </a:r>
                          <a:endParaRPr lang="en-US" dirty="0"/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Biasing</a:t>
                          </a:r>
                          <a:endParaRPr lang="en-US" dirty="0"/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Potential</a:t>
                          </a:r>
                          <a:r>
                            <a:rPr lang="en-US" baseline="0" dirty="0" smtClean="0"/>
                            <a:t> Type</a:t>
                          </a:r>
                          <a:endParaRPr lang="en-US" dirty="0"/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Hamiltonian</a:t>
                          </a:r>
                          <a:endParaRPr lang="en-US" dirty="0"/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𝑬</m:t>
                                        </m:r>
                                      </m:e>
                                      <m:sub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𝑱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𝑬</m:t>
                                        </m:r>
                                      </m:e>
                                      <m:sub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𝒄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Coherence Times*</a:t>
                          </a:r>
                          <a:endParaRPr lang="en-US" i="0" dirty="0">
                            <a:latin typeface="+mj-lt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506039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0" dirty="0" smtClean="0">
                              <a:latin typeface="+mj-lt"/>
                            </a:rPr>
                            <a:t>T1</a:t>
                          </a:r>
                          <a:endParaRPr lang="en-US" b="1" i="0" dirty="0">
                            <a:latin typeface="+mj-lt"/>
                          </a:endParaRPr>
                        </a:p>
                      </a:txBody>
                      <a:tcPr anchor="ctr">
                        <a:solidFill>
                          <a:schemeClr val="accent1">
                            <a:tint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0" dirty="0" smtClean="0">
                              <a:latin typeface="+mj-lt"/>
                            </a:rPr>
                            <a:t>T2</a:t>
                          </a:r>
                          <a:endParaRPr lang="en-US" b="1" i="0" dirty="0">
                            <a:latin typeface="+mj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T</m:t>
                                    </m:r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i="0" dirty="0">
                            <a:latin typeface="+mj-lt"/>
                          </a:endParaRPr>
                        </a:p>
                      </a:txBody>
                      <a:tcPr anchor="ctr"/>
                    </a:tc>
                  </a:tr>
                  <a:tr h="101207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1" dirty="0" smtClean="0"/>
                            <a:t>Flux</a:t>
                          </a:r>
                          <a:endParaRPr lang="en-US" b="0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External Flux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~50 </m:t>
                              </m:r>
                            </m:oMath>
                          </a14:m>
                          <a:r>
                            <a:rPr lang="en-US" dirty="0" smtClean="0"/>
                            <a:t>[4]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smtClean="0"/>
                            <a:t>4.6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oMath>
                          </a14:m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600" dirty="0" smtClean="0"/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smtClean="0"/>
                            <a:t>9.6</a:t>
                          </a:r>
                          <a:r>
                            <a:rPr lang="en-US" sz="1600" baseline="0" dirty="0" smtClean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oMath>
                          </a14:m>
                          <a:endParaRPr lang="en-US" sz="1600" dirty="0"/>
                        </a:p>
                        <a:p>
                          <a:pPr algn="ctr"/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600" dirty="0" smtClean="0"/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smtClean="0"/>
                            <a:t>1.2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oMath>
                          </a14:m>
                          <a:endParaRPr lang="en-US" sz="1600" dirty="0"/>
                        </a:p>
                        <a:p>
                          <a:pPr algn="ctr"/>
                          <a:endParaRPr lang="en-US" sz="1600" dirty="0"/>
                        </a:p>
                      </a:txBody>
                      <a:tcPr anchor="ctr"/>
                    </a:tc>
                  </a:tr>
                  <a:tr h="101207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1" dirty="0" smtClean="0"/>
                            <a:t>Phase</a:t>
                          </a:r>
                          <a:endParaRPr lang="en-US" b="0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External</a:t>
                          </a:r>
                          <a:r>
                            <a:rPr lang="en-US" baseline="0" dirty="0" smtClean="0"/>
                            <a:t> Current</a:t>
                          </a:r>
                        </a:p>
                        <a:p>
                          <a:pPr algn="ctr"/>
                          <a:r>
                            <a:rPr lang="en-US" sz="1000" baseline="0" dirty="0" smtClean="0"/>
                            <a:t>(modulate junction phase)</a:t>
                          </a:r>
                          <a:endParaRPr 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~10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p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[5]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.5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oMath>
                          </a14:m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i="0" dirty="0" smtClean="0">
                              <a:latin typeface="+mn-lt"/>
                              <a:ea typeface="+mn-ea"/>
                            </a:rPr>
                            <a:t>.5</a:t>
                          </a:r>
                          <a:r>
                            <a:rPr lang="en-US" sz="1600" i="0" baseline="0" dirty="0" smtClean="0">
                              <a:latin typeface="+mn-lt"/>
                              <a:ea typeface="+mn-ea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oMath>
                          </a14:m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600" dirty="0" smtClean="0">
                            <a:ea typeface="Cambria Math" panose="02040503050406030204" pitchFamily="18" charset="0"/>
                          </a:endParaRPr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smtClean="0">
                              <a:ea typeface="Cambria Math" panose="02040503050406030204" pitchFamily="18" charset="0"/>
                            </a:rPr>
                            <a:t>.5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oMath>
                          </a14:m>
                          <a:endParaRPr lang="en-US" sz="1600" dirty="0"/>
                        </a:p>
                        <a:p>
                          <a:pPr algn="ctr"/>
                          <a:endParaRPr lang="en-US" sz="1600" dirty="0"/>
                        </a:p>
                      </a:txBody>
                      <a:tcPr anchor="ctr"/>
                    </a:tc>
                  </a:tr>
                  <a:tr h="101207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1" dirty="0" smtClean="0"/>
                            <a:t>Charge</a:t>
                          </a:r>
                          <a:endParaRPr lang="en-US" b="0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External Voltage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~.1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600" dirty="0" smtClean="0"/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smtClean="0"/>
                            <a:t>2.0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oMath>
                          </a14:m>
                          <a:endParaRPr lang="en-US" sz="1600" dirty="0"/>
                        </a:p>
                        <a:p>
                          <a:pPr algn="ctr"/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600" dirty="0" smtClean="0"/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smtClean="0"/>
                            <a:t>2.0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oMath>
                          </a14:m>
                          <a:endParaRPr lang="en-US" sz="1600" dirty="0"/>
                        </a:p>
                        <a:p>
                          <a:pPr algn="ctr"/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600" dirty="0" smtClean="0"/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smtClean="0"/>
                            <a:t>2.0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oMath>
                          </a14:m>
                          <a:endParaRPr lang="en-US" sz="1600" dirty="0"/>
                        </a:p>
                        <a:p>
                          <a:pPr algn="ctr"/>
                          <a:endParaRPr lang="en-US" sz="1600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883164235"/>
                  </p:ext>
                </p:extLst>
              </p:nvPr>
            </p:nvGraphicFramePr>
            <p:xfrm>
              <a:off x="726298" y="1891783"/>
              <a:ext cx="10485708" cy="404830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54852"/>
                    <a:gridCol w="1809750"/>
                    <a:gridCol w="1314873"/>
                    <a:gridCol w="3238077"/>
                    <a:gridCol w="1044829"/>
                    <a:gridCol w="741109"/>
                    <a:gridCol w="741109"/>
                    <a:gridCol w="741109"/>
                  </a:tblGrid>
                  <a:tr h="506039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 smtClean="0"/>
                            <a:t>Qubit</a:t>
                          </a:r>
                          <a:r>
                            <a:rPr lang="en-US" dirty="0" smtClean="0"/>
                            <a:t> Specie</a:t>
                          </a:r>
                          <a:endParaRPr lang="en-US" dirty="0"/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Biasing</a:t>
                          </a:r>
                          <a:endParaRPr lang="en-US" dirty="0"/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Potential</a:t>
                          </a:r>
                          <a:r>
                            <a:rPr lang="en-US" baseline="0" dirty="0" smtClean="0"/>
                            <a:t> Type</a:t>
                          </a:r>
                          <a:endParaRPr lang="en-US" dirty="0"/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Hamiltonian</a:t>
                          </a:r>
                          <a:endParaRPr lang="en-US" dirty="0"/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5"/>
                          <a:stretch>
                            <a:fillRect l="-693567" t="-602" r="-215789" b="-301807"/>
                          </a:stretch>
                        </a:blipFill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Coherence </a:t>
                          </a:r>
                          <a:r>
                            <a:rPr lang="en-US" dirty="0" smtClean="0"/>
                            <a:t>Times*</a:t>
                          </a:r>
                          <a:endParaRPr lang="en-US" i="0" dirty="0">
                            <a:latin typeface="+mj-lt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506039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0" dirty="0" smtClean="0">
                              <a:latin typeface="+mj-lt"/>
                            </a:rPr>
                            <a:t>T1</a:t>
                          </a:r>
                          <a:endParaRPr lang="en-US" b="1" i="0" dirty="0">
                            <a:latin typeface="+mj-lt"/>
                          </a:endParaRPr>
                        </a:p>
                      </a:txBody>
                      <a:tcPr anchor="ctr">
                        <a:solidFill>
                          <a:schemeClr val="accent1">
                            <a:tint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0" dirty="0" smtClean="0">
                              <a:latin typeface="+mj-lt"/>
                            </a:rPr>
                            <a:t>T2</a:t>
                          </a:r>
                          <a:endParaRPr lang="en-US" b="1" i="0" dirty="0">
                            <a:latin typeface="+mj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5"/>
                          <a:stretch>
                            <a:fillRect l="-1311475" t="-101205" r="-3279" b="-603614"/>
                          </a:stretch>
                        </a:blipFill>
                      </a:tcPr>
                    </a:tc>
                  </a:tr>
                  <a:tr h="101207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1" dirty="0" smtClean="0"/>
                            <a:t>Flux</a:t>
                          </a:r>
                          <a:endParaRPr lang="en-US" b="0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External Flux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5"/>
                          <a:stretch>
                            <a:fillRect l="-693567" t="-100000" r="-215789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5"/>
                          <a:stretch>
                            <a:fillRect l="-1112295" t="-100000" r="-202459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5"/>
                          <a:stretch>
                            <a:fillRect l="-1222314" t="-100000" r="-104132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5"/>
                          <a:stretch>
                            <a:fillRect l="-1311475" t="-100000" r="-3279" b="-200000"/>
                          </a:stretch>
                        </a:blipFill>
                      </a:tcPr>
                    </a:tc>
                  </a:tr>
                  <a:tr h="101207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1" dirty="0" smtClean="0"/>
                            <a:t>Phase</a:t>
                          </a:r>
                          <a:endParaRPr lang="en-US" b="0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External</a:t>
                          </a:r>
                          <a:r>
                            <a:rPr lang="en-US" baseline="0" dirty="0" smtClean="0"/>
                            <a:t> Current</a:t>
                          </a:r>
                        </a:p>
                        <a:p>
                          <a:pPr algn="ctr"/>
                          <a:r>
                            <a:rPr lang="en-US" sz="1000" baseline="0" dirty="0" smtClean="0"/>
                            <a:t>(modulate junction phase)</a:t>
                          </a:r>
                          <a:endParaRPr 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5"/>
                          <a:stretch>
                            <a:fillRect l="-693567" t="-201205" r="-215789" b="-1012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5"/>
                          <a:stretch>
                            <a:fillRect l="-1112295" t="-201205" r="-202459" b="-1012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5"/>
                          <a:stretch>
                            <a:fillRect l="-1222314" t="-201205" r="-104132" b="-1012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5"/>
                          <a:stretch>
                            <a:fillRect l="-1311475" t="-201205" r="-3279" b="-101205"/>
                          </a:stretch>
                        </a:blipFill>
                      </a:tcPr>
                    </a:tc>
                  </a:tr>
                  <a:tr h="101207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1" dirty="0" smtClean="0"/>
                            <a:t>Charge</a:t>
                          </a:r>
                          <a:endParaRPr lang="en-US" b="0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External Voltage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5"/>
                          <a:stretch>
                            <a:fillRect l="-693567" t="-301205" r="-215789" b="-12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5"/>
                          <a:stretch>
                            <a:fillRect l="-1112295" t="-301205" r="-202459" b="-12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5"/>
                          <a:stretch>
                            <a:fillRect l="-1222314" t="-301205" r="-104132" b="-12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5"/>
                          <a:stretch>
                            <a:fillRect l="-1311475" t="-301205" r="-3279" b="-1205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100000" l="3175" r="95635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369892" y="3039616"/>
            <a:ext cx="1291588" cy="65348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870" b="66957" l="11778" r="99778"/>
                    </a14:imgEffect>
                  </a14:imgLayer>
                </a14:imgProps>
              </a:ext>
            </a:extLst>
          </a:blip>
          <a:srcRect l="11518" t="4611" r="4540" b="30817"/>
          <a:stretch/>
        </p:blipFill>
        <p:spPr>
          <a:xfrm>
            <a:off x="3567532" y="4053815"/>
            <a:ext cx="896308" cy="52861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2318" b="92715" l="1373" r="93333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538662" y="5035772"/>
            <a:ext cx="1028702" cy="60915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6119" y="4241924"/>
            <a:ext cx="2722780" cy="32794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4510" y="5263123"/>
            <a:ext cx="2815002" cy="31438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0008" y="3281393"/>
            <a:ext cx="2964005" cy="261921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819150" y="6400800"/>
            <a:ext cx="8134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 Values obtained from Reference [4]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547677" y="3633245"/>
            <a:ext cx="10939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Double-Well</a:t>
            </a:r>
            <a:endParaRPr 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3369892" y="4607638"/>
            <a:ext cx="12915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Tilted Washboard</a:t>
            </a:r>
            <a:endParaRPr 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3538662" y="5670156"/>
            <a:ext cx="10939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Anticrossing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812584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2822" y="2940207"/>
            <a:ext cx="3626297" cy="334901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The Transmon</a:t>
            </a:r>
            <a:endParaRPr lang="en-CA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CA" dirty="0" smtClean="0"/>
                  <a:t>The transmon is a modification of the standard charge qubit.</a:t>
                </a:r>
              </a:p>
              <a:p>
                <a:r>
                  <a:rPr lang="en-CA" dirty="0" smtClean="0"/>
                  <a:t>A large capacitance is added to shunt the Josephson junctions. Counter-intuitively, this actually </a:t>
                </a:r>
                <a:r>
                  <a:rPr lang="en-CA" i="1" dirty="0" smtClean="0"/>
                  <a:t>decreases</a:t>
                </a:r>
                <a:r>
                  <a:rPr lang="en-CA" dirty="0" smtClean="0"/>
                  <a:t> the charging energy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CA" b="0" i="1" smtClean="0">
                        <a:latin typeface="Cambria Math" panose="02040503050406030204" pitchFamily="18" charset="0"/>
                      </a:rPr>
                      <m:t>𝐶</m:t>
                    </m:r>
                    <m:sSup>
                      <m:sSup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den>
                    </m:f>
                    <m:sSup>
                      <m:sSup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CA" dirty="0" smtClean="0"/>
                  <a:t>. This is because the charging energy is just a definition: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CA" b="0" i="1" smtClean="0">
                        <a:latin typeface="Cambria Math" panose="02040503050406030204" pitchFamily="18" charset="0"/>
                      </a:rPr>
                      <m:t>/2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CA" dirty="0" smtClean="0"/>
                  <a:t>.</a:t>
                </a:r>
              </a:p>
              <a:p>
                <a:endParaRPr lang="en-CA" dirty="0"/>
              </a:p>
              <a:p>
                <a:r>
                  <a:rPr lang="en-CA" dirty="0" smtClean="0"/>
                  <a:t>The Hamiltonian of the transmon stays the same: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acc>
                    <m:r>
                      <a:rPr lang="en-CA" i="1">
                        <a:latin typeface="Cambria Math" panose="02040503050406030204" pitchFamily="18" charset="0"/>
                      </a:rPr>
                      <m:t>=4</m:t>
                    </m:r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sSup>
                      <m:sSup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acc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CA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CA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𝐽</m:t>
                        </m:r>
                      </m:sub>
                    </m:sSub>
                    <m:func>
                      <m:func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A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acc>
                          <m:accPr>
                            <m:chr m:val="̂"/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</m:acc>
                      </m:e>
                    </m:func>
                  </m:oMath>
                </a14:m>
                <a:endParaRPr lang="en-CA" dirty="0"/>
              </a:p>
              <a:p>
                <a:endParaRPr lang="en-CA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606" t="-1667" r="-115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/>
          <p:cNvSpPr/>
          <p:nvPr/>
        </p:nvSpPr>
        <p:spPr>
          <a:xfrm>
            <a:off x="1889348" y="6495949"/>
            <a:ext cx="8474264" cy="2862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" lvl="0" indent="-9144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</a:pPr>
            <a:r>
              <a:rPr lang="en-CA" sz="1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Koch, J. </a:t>
            </a:r>
            <a:r>
              <a:rPr lang="en-CA" sz="1400" i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et al.</a:t>
            </a:r>
            <a:r>
              <a:rPr lang="en-CA" sz="1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Charge-insensitive qubit design derived from the Cooper pair box. </a:t>
            </a:r>
            <a:r>
              <a:rPr lang="en-CA" sz="1400" i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Phys. Rev. A</a:t>
            </a:r>
            <a:r>
              <a:rPr lang="en-CA" sz="1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CA" sz="1400" b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76,</a:t>
            </a:r>
            <a:r>
              <a:rPr lang="en-CA" sz="1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042319 (2007).</a:t>
            </a:r>
          </a:p>
        </p:txBody>
      </p:sp>
    </p:spTree>
    <p:extLst>
      <p:ext uri="{BB962C8B-B14F-4D97-AF65-F5344CB8AC3E}">
        <p14:creationId xmlns:p14="http://schemas.microsoft.com/office/powerpoint/2010/main" val="632096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0803" y="2940908"/>
            <a:ext cx="4183883" cy="338575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 New Regime</a:t>
            </a:r>
            <a:endParaRPr lang="en-CA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CA" dirty="0" smtClean="0"/>
                  <a:t>A charge qubit is operated in the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</m:den>
                    </m:f>
                    <m:r>
                      <a:rPr lang="en-CA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CA" dirty="0" smtClean="0"/>
                  <a:t> range, with typical energy ratio values on the order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CA" dirty="0" smtClean="0"/>
                  <a:t>. The phase qubit exists at the other end, with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</m:den>
                    </m:f>
                    <m:r>
                      <a:rPr lang="en-CA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∼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CA" dirty="0" smtClean="0"/>
                  <a:t>.</a:t>
                </a:r>
              </a:p>
              <a:p>
                <a:r>
                  <a:rPr lang="en-CA" dirty="0" smtClean="0"/>
                  <a:t>The transmon sits in between those two regimes, with an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</m:den>
                    </m:f>
                  </m:oMath>
                </a14:m>
                <a:r>
                  <a:rPr lang="en-CA" dirty="0" smtClean="0"/>
                  <a:t> ratio on the order of 10 or 100.</a:t>
                </a:r>
              </a:p>
              <a:p>
                <a:endParaRPr lang="en-CA" dirty="0"/>
              </a:p>
              <a:p>
                <a:r>
                  <a:rPr lang="en-CA" dirty="0" smtClean="0"/>
                  <a:t>This has two immediate effects: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CA" dirty="0" smtClean="0"/>
                  <a:t>Decreased charge sensitivity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CA" dirty="0" smtClean="0"/>
                  <a:t>Reduced anharmonicity</a:t>
                </a:r>
                <a:endParaRPr lang="en-CA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576" t="-12121" r="-109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1889348" y="6495949"/>
            <a:ext cx="8474264" cy="2862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" lvl="0" indent="-9144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</a:pPr>
            <a:r>
              <a:rPr lang="en-CA" sz="1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Koch, J. </a:t>
            </a:r>
            <a:r>
              <a:rPr lang="en-CA" sz="1400" i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et al.</a:t>
            </a:r>
            <a:r>
              <a:rPr lang="en-CA" sz="1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Charge-insensitive qubit design derived from the Cooper pair box. </a:t>
            </a:r>
            <a:r>
              <a:rPr lang="en-CA" sz="1400" i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Phys. Rev. A</a:t>
            </a:r>
            <a:r>
              <a:rPr lang="en-CA" sz="1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CA" sz="1400" b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76,</a:t>
            </a:r>
            <a:r>
              <a:rPr lang="en-CA" sz="1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042319 (2007).</a:t>
            </a:r>
          </a:p>
        </p:txBody>
      </p:sp>
    </p:spTree>
    <p:extLst>
      <p:ext uri="{BB962C8B-B14F-4D97-AF65-F5344CB8AC3E}">
        <p14:creationId xmlns:p14="http://schemas.microsoft.com/office/powerpoint/2010/main" val="1958253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hat{H}= \frac{\hat{Q}^2}{2C}-I_0 \Phi_0 \cos(\hat{\delta})-\frac{1}{2L}(\Phi - \frac{\Phi_0}{2\pi}\hat{\delta})^2$&#10;&#10;\end{document}"/>
  <p:tag name="IGUANATEXSIZE" val="2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hat{H}= \frac{\hat{Q}^2}{2C}-I_0 \Phi_0 \cos(\hat{\delta})-I \Phi_0 \hat{\delta}$&#10;&#10;\end{document}"/>
  <p:tag name="IGUANATEXSIZE" val="2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hat{H}= E_c(\frac{\hat{Q}}{2e}-N_g)^2-E_j \cos(\hat{\delta})$&#10;&#10;\end{document}"/>
  <p:tag name="IGUANATEXSIZE" val="2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hat{H}= \frac{\hat{Q}^2}{2C}-I_0 \Phi_0 \cos(\hat{\delta})-I \Phi_0 \hat{\delta}$&#10;&#10;\end{document}"/>
  <p:tag name="IGUANATEXSIZE" val="2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hat{H}= E_c(\frac{\hat{Q}}{2e}-N_g)^2-E_j \cos(\delta)$&#10;&#10;\end{document}"/>
  <p:tag name="IGUANATEXSIZE" val="2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hat{H}= \frac{\hat{Q}^2}{2C}-I_0 \Phi_0 \cos(\hat{\delta})-\frac{1}{2L}(\Phi - \frac{\Phi_0}{2\pi}\hat{\delta})^2$&#10;&#10;\end{document}"/>
  <p:tag name="IGUANATEXSIZE" val="20"/>
</p:tagLst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847</TotalTime>
  <Words>1035</Words>
  <Application>Microsoft Office PowerPoint</Application>
  <PresentationFormat>Widescreen</PresentationFormat>
  <Paragraphs>161</Paragraphs>
  <Slides>16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Retrospect</vt:lpstr>
      <vt:lpstr>The Evolution of Superconducting Qubits</vt:lpstr>
      <vt:lpstr>Superconducting Qubits Overview</vt:lpstr>
      <vt:lpstr>Evolution of Superconducting Qubits</vt:lpstr>
      <vt:lpstr>Flux Qubits</vt:lpstr>
      <vt:lpstr>Phase Qubits</vt:lpstr>
      <vt:lpstr>Charge Qubit (Cooper Pair Box)</vt:lpstr>
      <vt:lpstr>Overview of the Main Three</vt:lpstr>
      <vt:lpstr>The Transmon</vt:lpstr>
      <vt:lpstr>A New Regime</vt:lpstr>
      <vt:lpstr>Decreased Charge Sensitivity</vt:lpstr>
      <vt:lpstr>Reduced Anharmonicity</vt:lpstr>
      <vt:lpstr>Longer Dephasing Times</vt:lpstr>
      <vt:lpstr>Measurements</vt:lpstr>
      <vt:lpstr>More Measurements</vt:lpstr>
      <vt:lpstr>The (Not-So-Distant) Future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Transmon (Working Title)</dc:title>
  <dc:creator>jrinehar</dc:creator>
  <cp:lastModifiedBy>Jérémy Béjanin</cp:lastModifiedBy>
  <cp:revision>134</cp:revision>
  <dcterms:created xsi:type="dcterms:W3CDTF">2012-07-27T01:16:44Z</dcterms:created>
  <dcterms:modified xsi:type="dcterms:W3CDTF">2014-04-15T13:46:39Z</dcterms:modified>
</cp:coreProperties>
</file>