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7" Type="http://schemas.openxmlformats.org/officeDocument/2006/relationships/image" Target="../media/image11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mp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mp"/><Relationship Id="rId4" Type="http://schemas.openxmlformats.org/officeDocument/2006/relationships/image" Target="../media/image1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822" y="2940207"/>
            <a:ext cx="3626297" cy="33490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Transmon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The transmon is a modification of the standard charge qubit.</a:t>
                </a:r>
              </a:p>
              <a:p>
                <a:r>
                  <a:rPr lang="en-CA" dirty="0" smtClean="0"/>
                  <a:t>A large capacitance is added to shunt the Josephson junctions. Counter-intuitively, this actually </a:t>
                </a:r>
                <a:r>
                  <a:rPr lang="en-CA" i="1" dirty="0" smtClean="0"/>
                  <a:t>decreases</a:t>
                </a:r>
                <a:r>
                  <a:rPr lang="en-CA" dirty="0" smtClean="0"/>
                  <a:t> the charging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 smtClean="0"/>
                  <a:t>. This is because the charging energy is just a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CA" dirty="0" smtClean="0"/>
                  <a:t>.</a:t>
                </a:r>
              </a:p>
              <a:p>
                <a:endParaRPr lang="en-CA" dirty="0"/>
              </a:p>
              <a:p>
                <a:r>
                  <a:rPr lang="en-CA" dirty="0" smtClean="0"/>
                  <a:t>The Hamiltonian of the transmon stays the same: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=4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e>
                    </m:func>
                  </m:oMath>
                </a14:m>
                <a:endParaRPr lang="en-CA" dirty="0"/>
              </a:p>
              <a:p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06" t="-1667" r="-11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889348" y="6495949"/>
            <a:ext cx="8474264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Koch, J. </a:t>
            </a:r>
            <a:r>
              <a:rPr lang="en-CA" sz="1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et al.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Charge-insensitive qubit design derived from the Cooper pair box. </a:t>
            </a:r>
            <a:r>
              <a:rPr lang="en-CA" sz="1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Phys. Rev. A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CA" sz="1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76,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042319 (2007).</a:t>
            </a:r>
          </a:p>
        </p:txBody>
      </p:sp>
    </p:spTree>
    <p:extLst>
      <p:ext uri="{BB962C8B-B14F-4D97-AF65-F5344CB8AC3E}">
        <p14:creationId xmlns:p14="http://schemas.microsoft.com/office/powerpoint/2010/main" val="22526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803" y="2940908"/>
            <a:ext cx="4183883" cy="3385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New Regime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A charge qubit is operated in the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CA" dirty="0" smtClean="0"/>
                  <a:t> range, with typical energy ratio values on the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CA" dirty="0" smtClean="0"/>
                  <a:t>. The phase qubit exists at the other end, with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CA" dirty="0" smtClean="0"/>
                  <a:t>.</a:t>
                </a:r>
              </a:p>
              <a:p>
                <a:r>
                  <a:rPr lang="en-CA" dirty="0" smtClean="0"/>
                  <a:t>The transmon sits in between those two regimes, with an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 smtClean="0"/>
                  <a:t> ratio on the order of 10 or 100.</a:t>
                </a:r>
              </a:p>
              <a:p>
                <a:endParaRPr lang="en-CA" dirty="0"/>
              </a:p>
              <a:p>
                <a:r>
                  <a:rPr lang="en-CA" dirty="0" smtClean="0"/>
                  <a:t>This has two immediate effects: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A" dirty="0" smtClean="0"/>
                  <a:t>Decreased charge sensitivity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A" dirty="0" smtClean="0"/>
                  <a:t>Reduced anharmonicity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76" t="-12121" r="-10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889348" y="6495949"/>
            <a:ext cx="8474264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Koch, J. </a:t>
            </a:r>
            <a:r>
              <a:rPr lang="en-CA" sz="1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et al.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Charge-insensitive qubit design derived from the Cooper pair box. </a:t>
            </a:r>
            <a:r>
              <a:rPr lang="en-CA" sz="1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Phys. Rev. A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CA" sz="1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76,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042319 (2007).</a:t>
            </a:r>
          </a:p>
        </p:txBody>
      </p:sp>
    </p:spTree>
    <p:extLst>
      <p:ext uri="{BB962C8B-B14F-4D97-AF65-F5344CB8AC3E}">
        <p14:creationId xmlns:p14="http://schemas.microsoft.com/office/powerpoint/2010/main" val="26537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803" y="2940908"/>
            <a:ext cx="4183883" cy="3385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Decreased Charge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225552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A problem with standard charge qubits is that they are sensitive to charge fluctuations. This can be helped by tuning the system to the charge degeneracy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CA" dirty="0" smtClean="0"/>
                  <a:t>; however, large fluctuations will drive the system away from that point and must be corrected actively.</a:t>
                </a:r>
              </a:p>
              <a:p>
                <a:r>
                  <a:rPr lang="en-CA" dirty="0" smtClean="0"/>
                  <a:t>In the transmon regime however, energy eigenstates</a:t>
                </a:r>
                <a:r>
                  <a:rPr lang="en-CA" dirty="0"/>
                  <a:t/>
                </a:r>
                <a:br>
                  <a:rPr lang="en-CA" dirty="0"/>
                </a:br>
                <a:r>
                  <a:rPr lang="en-CA" dirty="0" smtClean="0"/>
                  <a:t>have less dependence on charge.</a:t>
                </a:r>
              </a:p>
              <a:p>
                <a:r>
                  <a:rPr lang="en-CA" dirty="0" smtClean="0"/>
                  <a:t>The </a:t>
                </a:r>
                <a:r>
                  <a:rPr lang="en-CA" dirty="0"/>
                  <a:t>peak-to-peak </a:t>
                </a:r>
                <a:r>
                  <a:rPr lang="en-CA" dirty="0" smtClean="0"/>
                  <a:t>energy difference in energy can be</a:t>
                </a:r>
                <a:br>
                  <a:rPr lang="en-CA" dirty="0" smtClean="0"/>
                </a:br>
                <a:r>
                  <a:rPr lang="en-CA" dirty="0" smtClean="0"/>
                  <a:t>approximately evaluated:</a:t>
                </a:r>
              </a:p>
              <a:p>
                <a:endParaRPr lang="en-CA" dirty="0"/>
              </a:p>
              <a:p>
                <a:endParaRPr lang="en-CA" dirty="0" smtClean="0"/>
              </a:p>
              <a:p>
                <a:endParaRPr lang="en-CA" dirty="0"/>
              </a:p>
              <a:p>
                <a:r>
                  <a:rPr lang="en-CA" dirty="0" smtClean="0"/>
                  <a:t>The difference decreases exponentially in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25552"/>
              </a:xfrm>
              <a:blipFill rotWithShape="0">
                <a:blip r:embed="rId3"/>
                <a:stretch>
                  <a:fillRect l="-606" t="-1587" r="-848" b="-165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889348" y="6495949"/>
            <a:ext cx="8474264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Koch, J. </a:t>
            </a:r>
            <a:r>
              <a:rPr lang="en-CA" sz="1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et al.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Charge-insensitive qubit design derived from the Cooper pair box. </a:t>
            </a:r>
            <a:r>
              <a:rPr lang="en-CA" sz="1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Phys. Rev. A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CA" sz="1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76,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042319 (2007).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48" y="4794422"/>
            <a:ext cx="3877580" cy="682411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43" y="4361230"/>
            <a:ext cx="2844189" cy="28895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539049" y="5280454"/>
            <a:ext cx="543697" cy="47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66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Reduced Anharmonicity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86486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On the other side of the coin, increasing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 smtClean="0"/>
                  <a:t> lowers the difference in transition energies. In other words, the qubit becomes closer to a harmonic oscillator.</a:t>
                </a:r>
              </a:p>
              <a:p>
                <a:endParaRPr lang="en-CA" dirty="0"/>
              </a:p>
              <a:p>
                <a:r>
                  <a:rPr lang="en-CA" dirty="0" smtClean="0"/>
                  <a:t>In the large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dirty="0" smtClean="0"/>
                  <a:t> limit:</a:t>
                </a:r>
              </a:p>
              <a:p>
                <a:r>
                  <a:rPr lang="en-CA" dirty="0" smtClean="0"/>
                  <a:t>To estimate the minimum required anharmonicity, we look</a:t>
                </a:r>
                <a:br>
                  <a:rPr lang="en-CA" dirty="0" smtClean="0"/>
                </a:br>
                <a:r>
                  <a:rPr lang="en-CA" dirty="0" smtClean="0"/>
                  <a:t>at the shortest pulse lengths possible to do, about 10ns.</a:t>
                </a:r>
              </a:p>
              <a:p>
                <a:r>
                  <a:rPr lang="en-CA" dirty="0" smtClean="0"/>
                  <a:t>Assuming that the bandwidth of the pulse is the inverse of its</a:t>
                </a:r>
                <a:br>
                  <a:rPr lang="en-CA" dirty="0" smtClean="0"/>
                </a:br>
                <a:r>
                  <a:rPr lang="en-CA" dirty="0" smtClean="0"/>
                  <a:t>duration	      , the minimum required </a:t>
                </a:r>
                <a:r>
                  <a:rPr lang="en-CA" smtClean="0"/>
                  <a:t>anharmonicity </a:t>
                </a:r>
                <a:r>
                  <a:rPr lang="en-CA" smtClean="0"/>
                  <a:t>is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86486"/>
              </a:xfrm>
              <a:blipFill rotWithShape="0">
                <a:blip r:embed="rId2"/>
                <a:stretch>
                  <a:fillRect l="-606" t="-108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889348" y="6495949"/>
            <a:ext cx="8474264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Koch, J. </a:t>
            </a:r>
            <a:r>
              <a:rPr lang="en-CA" sz="1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et al.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Charge-insensitive qubit design derived from the Cooper pair box. </a:t>
            </a:r>
            <a:r>
              <a:rPr lang="en-CA" sz="1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Phys. Rev. A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CA" sz="1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76,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042319 (2007).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848" y="2406975"/>
            <a:ext cx="2613042" cy="3771819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740" y="2606655"/>
            <a:ext cx="2674511" cy="299123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520" y="3061609"/>
            <a:ext cx="3079987" cy="307407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30" y="4538478"/>
            <a:ext cx="1137430" cy="297402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308" y="5135881"/>
            <a:ext cx="4688659" cy="33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2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Longer </a:t>
            </a:r>
            <a:r>
              <a:rPr lang="en-CA" dirty="0"/>
              <a:t>D</a:t>
            </a:r>
            <a:r>
              <a:rPr lang="en-CA" dirty="0" smtClean="0"/>
              <a:t>ephasing Times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The reduced charge sensitivity leads to much improved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 smtClean="0"/>
                  <a:t> times.</a:t>
                </a:r>
              </a:p>
              <a:p>
                <a:r>
                  <a:rPr lang="en-CA" dirty="0" smtClean="0"/>
                  <a:t>Starting from and approximation of the Hamiltonian of the qubit</a:t>
                </a:r>
              </a:p>
              <a:p>
                <a:endParaRPr lang="en-CA" dirty="0"/>
              </a:p>
              <a:p>
                <a:endParaRPr lang="en-CA" dirty="0" smtClean="0"/>
              </a:p>
              <a:p>
                <a:r>
                  <a:rPr lang="en-CA" dirty="0" smtClean="0"/>
                  <a:t>Leads to a dephasing time which increases exponentially with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endParaRPr lang="en-CA" dirty="0" smtClean="0"/>
              </a:p>
              <a:p>
                <a:endParaRPr lang="en-CA" dirty="0"/>
              </a:p>
              <a:p>
                <a:endParaRPr lang="en-CA" dirty="0" smtClean="0"/>
              </a:p>
              <a:p>
                <a:r>
                  <a:rPr lang="en-CA" dirty="0" smtClean="0"/>
                  <a:t>For typical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CA" dirty="0" smtClean="0"/>
                  <a:t>GHz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=0.35</m:t>
                    </m:r>
                  </m:oMath>
                </a14:m>
                <a:r>
                  <a:rPr lang="en-CA" dirty="0" smtClean="0"/>
                  <a:t>GHz, we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0.4</m:t>
                    </m:r>
                  </m:oMath>
                </a14:m>
                <a:r>
                  <a:rPr lang="en-CA" dirty="0" smtClean="0"/>
                  <a:t>ms.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09" y="2643008"/>
            <a:ext cx="5527841" cy="942851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090" y="4294981"/>
            <a:ext cx="1080295" cy="44792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19" y="4177738"/>
            <a:ext cx="3877580" cy="6824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89348" y="6495949"/>
            <a:ext cx="8474264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Koch, J. </a:t>
            </a:r>
            <a:r>
              <a:rPr lang="en-CA" sz="1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et al.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Charge-insensitive qubit design derived from the Cooper pair box. </a:t>
            </a:r>
            <a:r>
              <a:rPr lang="en-CA" sz="1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Phys. Rev. A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CA" sz="1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76,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042319 (2007).</a:t>
            </a:r>
          </a:p>
        </p:txBody>
      </p:sp>
    </p:spTree>
    <p:extLst>
      <p:ext uri="{BB962C8B-B14F-4D97-AF65-F5344CB8AC3E}">
        <p14:creationId xmlns:p14="http://schemas.microsoft.com/office/powerpoint/2010/main" val="271108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Measurements</a:t>
            </a:r>
            <a:endParaRPr lang="en-CA" dirty="0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36164"/>
            <a:ext cx="4938712" cy="324292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CA" dirty="0"/>
                  <a:t>The first </a:t>
                </a:r>
                <a:r>
                  <a:rPr lang="en-CA" dirty="0" smtClean="0"/>
                  <a:t>decoherence measurements </a:t>
                </a:r>
                <a:r>
                  <a:rPr lang="en-CA" dirty="0"/>
                  <a:t>of transmon qubits were made by </a:t>
                </a:r>
                <a:r>
                  <a:rPr lang="en-CA" dirty="0" err="1"/>
                  <a:t>Schreier</a:t>
                </a:r>
                <a:r>
                  <a:rPr lang="en-CA" dirty="0"/>
                  <a:t> </a:t>
                </a:r>
                <a:r>
                  <a:rPr lang="en-CA" i="1" dirty="0"/>
                  <a:t>et al. </a:t>
                </a:r>
                <a:r>
                  <a:rPr lang="en-CA" dirty="0"/>
                  <a:t>in 2008. They reported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=1.87±0.02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CA" i="1">
                        <a:latin typeface="Cambria Math" panose="02040503050406030204" pitchFamily="18" charset="0"/>
                      </a:rPr>
                      <m:t>=2.22±0.03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CA" dirty="0"/>
                  <a:t>.</a:t>
                </a:r>
              </a:p>
              <a:p>
                <a:r>
                  <a:rPr lang="en-CA" dirty="0"/>
                  <a:t>More recently, in 2012, Chow </a:t>
                </a:r>
                <a:r>
                  <a:rPr lang="en-CA" i="1" dirty="0"/>
                  <a:t>et al. </a:t>
                </a:r>
                <a:r>
                  <a:rPr lang="en-CA" dirty="0"/>
                  <a:t>measured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 on the order of 10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CA" dirty="0" smtClean="0"/>
                  <a:t>.</a:t>
                </a:r>
                <a:endParaRPr lang="en-CA" dirty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235" t="-1667" r="-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13" y="3847073"/>
            <a:ext cx="3676773" cy="206449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703996" y="6427113"/>
            <a:ext cx="88449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buClr>
                <a:srgbClr val="E48312"/>
              </a:buClr>
              <a:buSzPct val="100000"/>
            </a:pPr>
            <a:r>
              <a:rPr lang="en-CA" sz="11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Schreier</a:t>
            </a:r>
            <a:r>
              <a:rPr lang="en-CA" sz="11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J. </a:t>
            </a:r>
            <a:r>
              <a:rPr lang="en-CA" sz="11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et al.</a:t>
            </a:r>
            <a:r>
              <a:rPr lang="en-CA" sz="11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Suppressing charge noise decoherence in superconducting charge qubits. </a:t>
            </a:r>
            <a:r>
              <a:rPr lang="en-CA" sz="11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Phys. Rev. B</a:t>
            </a:r>
            <a:r>
              <a:rPr lang="en-CA" sz="11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CA" sz="11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77,</a:t>
            </a:r>
            <a:r>
              <a:rPr lang="en-CA" sz="11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180502 (2008).</a:t>
            </a:r>
          </a:p>
          <a:p>
            <a:pPr lvl="0" defTabSz="914400">
              <a:buClr>
                <a:srgbClr val="E48312"/>
              </a:buClr>
              <a:buSzPct val="100000"/>
            </a:pPr>
            <a:r>
              <a:rPr lang="en-CA" sz="11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Chow, J. M. </a:t>
            </a:r>
            <a:r>
              <a:rPr lang="en-CA" sz="11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et al.</a:t>
            </a:r>
            <a:r>
              <a:rPr lang="en-CA" sz="11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Universal Quantum Gate Set Approaching Fault-Tolerant Thresholds with Superconducting Qubits. </a:t>
            </a:r>
            <a:r>
              <a:rPr lang="en-CA" sz="11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Phys. Rev. </a:t>
            </a:r>
            <a:r>
              <a:rPr lang="en-CA" sz="11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Lett</a:t>
            </a:r>
            <a:r>
              <a:rPr lang="en-CA" sz="11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.</a:t>
            </a:r>
            <a:r>
              <a:rPr lang="en-CA" sz="11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CA" sz="11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109,</a:t>
            </a:r>
            <a:r>
              <a:rPr lang="en-CA" sz="11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060501 (2012).</a:t>
            </a:r>
          </a:p>
        </p:txBody>
      </p:sp>
    </p:spTree>
    <p:extLst>
      <p:ext uri="{BB962C8B-B14F-4D97-AF65-F5344CB8AC3E}">
        <p14:creationId xmlns:p14="http://schemas.microsoft.com/office/powerpoint/2010/main" val="3115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Measurements</a:t>
            </a: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33" y="2365965"/>
            <a:ext cx="4938712" cy="3164557"/>
          </a:xfrm>
        </p:spPr>
      </p:pic>
      <p:sp>
        <p:nvSpPr>
          <p:cNvPr id="6" name="Rectangle 5"/>
          <p:cNvSpPr/>
          <p:nvPr/>
        </p:nvSpPr>
        <p:spPr>
          <a:xfrm>
            <a:off x="2148839" y="6454939"/>
            <a:ext cx="79552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buClr>
                <a:srgbClr val="E48312"/>
              </a:buClr>
              <a:buSzPct val="100000"/>
            </a:pP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Schuster, D. I. </a:t>
            </a:r>
            <a:r>
              <a:rPr lang="en-CA" sz="1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et al.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Resolving photon number states in a superconducting circuit. </a:t>
            </a:r>
            <a:r>
              <a:rPr lang="en-CA" sz="1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Nature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CA" sz="1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445,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515–8 (2007</a:t>
            </a:r>
            <a:r>
              <a:rPr lang="en-CA" sz="1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).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59" y="2716810"/>
            <a:ext cx="4059265" cy="246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(Not-So-Distant) Future</a:t>
            </a:r>
            <a:endParaRPr lang="en-CA" dirty="0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01314"/>
            <a:ext cx="5262648" cy="4169253"/>
          </a:xfrm>
        </p:spPr>
      </p:pic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In 2013, </a:t>
            </a:r>
            <a:r>
              <a:rPr lang="en-CA" dirty="0" err="1" smtClean="0"/>
              <a:t>Barends</a:t>
            </a:r>
            <a:r>
              <a:rPr lang="en-CA" dirty="0" smtClean="0"/>
              <a:t> </a:t>
            </a:r>
            <a:r>
              <a:rPr lang="en-CA" i="1" dirty="0" smtClean="0"/>
              <a:t>et al. </a:t>
            </a:r>
            <a:r>
              <a:rPr lang="en-CA" dirty="0" smtClean="0"/>
              <a:t>demonstrated a variation of the transmon, the crossmon. They reported relaxation times on the order of 40 microseconds!</a:t>
            </a:r>
          </a:p>
        </p:txBody>
      </p:sp>
      <p:sp>
        <p:nvSpPr>
          <p:cNvPr id="3" name="Rectangle 2"/>
          <p:cNvSpPr/>
          <p:nvPr/>
        </p:nvSpPr>
        <p:spPr>
          <a:xfrm>
            <a:off x="1327940" y="6497786"/>
            <a:ext cx="9597080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</a:pPr>
            <a:r>
              <a:rPr lang="en-CA" sz="1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Barends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R. </a:t>
            </a:r>
            <a:r>
              <a:rPr lang="en-CA" sz="1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et al.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Coherent Josephson Qubit Suitable for Scalable Quantum Integrated Circuits. </a:t>
            </a:r>
            <a:r>
              <a:rPr lang="en-CA" sz="1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Phys. Rev. </a:t>
            </a:r>
            <a:r>
              <a:rPr lang="en-CA" sz="1400" i="1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Lett</a:t>
            </a:r>
            <a:r>
              <a:rPr lang="en-CA" sz="1400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.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CA" sz="1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111,</a:t>
            </a:r>
            <a:r>
              <a:rPr lang="en-CA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080502 (2013).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011" y="2980781"/>
            <a:ext cx="2819287" cy="30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5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266</TotalTime>
  <Words>404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Cambria Math</vt:lpstr>
      <vt:lpstr>Retrospect</vt:lpstr>
      <vt:lpstr>The Transmon</vt:lpstr>
      <vt:lpstr>A New Regime</vt:lpstr>
      <vt:lpstr>Decreased Charge Sensitivity</vt:lpstr>
      <vt:lpstr>Reduced Anharmonicity</vt:lpstr>
      <vt:lpstr>Longer Dephasing Times</vt:lpstr>
      <vt:lpstr>Measurements</vt:lpstr>
      <vt:lpstr>More Measurements</vt:lpstr>
      <vt:lpstr>The (Not-So-Distant) Future</vt:lpstr>
    </vt:vector>
  </TitlesOfParts>
  <Company>University of Waterloo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Jérémy Béjanin</dc:creator>
  <cp:lastModifiedBy>Jérémy Béjanin</cp:lastModifiedBy>
  <cp:revision>37</cp:revision>
  <dcterms:created xsi:type="dcterms:W3CDTF">2014-04-15T02:17:10Z</dcterms:created>
  <dcterms:modified xsi:type="dcterms:W3CDTF">2014-04-15T13:41:08Z</dcterms:modified>
</cp:coreProperties>
</file>