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63" r:id="rId3"/>
    <p:sldId id="257" r:id="rId4"/>
    <p:sldId id="261" r:id="rId5"/>
    <p:sldId id="260" r:id="rId6"/>
    <p:sldId id="259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45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7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8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6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2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1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tags" Target="../tags/tag6.xml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11" Type="http://schemas.microsoft.com/office/2007/relationships/hdphoto" Target="../media/hdphoto3.wdp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microsoft.com/office/2007/relationships/hdphoto" Target="../media/hdphoto2.wdp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Pinnacle of Superconducting Circuits: The </a:t>
            </a:r>
            <a:r>
              <a:rPr lang="en-US" sz="6000" dirty="0" err="1" smtClean="0"/>
              <a:t>Xmon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Superconducting </a:t>
            </a:r>
            <a:r>
              <a:rPr lang="en-US" dirty="0" err="1" smtClean="0"/>
              <a:t>Qubits</a:t>
            </a:r>
            <a:r>
              <a:rPr lang="en-US" dirty="0" smtClean="0"/>
              <a:t> 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Electrical circuits (which use superconducting devices)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Necessary to obtain the macroscopic </a:t>
                </a:r>
                <a:r>
                  <a:rPr lang="en-US" dirty="0" err="1" smtClean="0"/>
                  <a:t>groundstate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Require knowledge of electrical engineering (microwave) and lithography/materials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Require </a:t>
                </a:r>
                <a:r>
                  <a:rPr lang="en-US" dirty="0" err="1" smtClean="0"/>
                  <a:t>anharmonicity</a:t>
                </a:r>
                <a:r>
                  <a:rPr lang="en-US" dirty="0" smtClean="0"/>
                  <a:t> in energy levels (like all quantum bits)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Cue Brian Josephson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Must operate at microwave frequencies (so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Important characterization parameters</a:t>
                </a:r>
              </a:p>
              <a:p>
                <a:pPr marL="384048" lvl="2" indent="0">
                  <a:buNone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66850" y="4892023"/>
                <a:ext cx="1752600" cy="662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4892023"/>
                <a:ext cx="1752600" cy="6627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60445" y="4961144"/>
                <a:ext cx="2440305" cy="52450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45" y="4961144"/>
                <a:ext cx="2440305" cy="524503"/>
              </a:xfrm>
              <a:prstGeom prst="rect">
                <a:avLst/>
              </a:prstGeom>
              <a:blipFill rotWithShape="0">
                <a:blip r:embed="rId4"/>
                <a:stretch>
                  <a:fillRect b="-3409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Superconducting Qubits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03005" y="3790950"/>
            <a:ext cx="9424150" cy="2859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782752" y="2883015"/>
            <a:ext cx="1446099" cy="6000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100" b="1" i="1" dirty="0"/>
              <a:t>1962</a:t>
            </a:r>
          </a:p>
          <a:p>
            <a:pPr algn="ctr"/>
            <a:r>
              <a:rPr lang="en-US" sz="1100" i="1" dirty="0"/>
              <a:t>B.J. predicts the</a:t>
            </a:r>
          </a:p>
          <a:p>
            <a:pPr algn="ctr"/>
            <a:r>
              <a:rPr lang="en-US" sz="1100" i="1" dirty="0"/>
              <a:t>Josephson </a:t>
            </a:r>
            <a:r>
              <a:rPr lang="en-US" sz="1100" i="1" dirty="0" smtClean="0"/>
              <a:t>Effect [7]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9114" y="4148008"/>
            <a:ext cx="158611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1962</a:t>
            </a:r>
          </a:p>
          <a:p>
            <a:pPr algn="ctr"/>
            <a:r>
              <a:rPr lang="en-US" sz="1100" i="1" dirty="0"/>
              <a:t>Anderson and Rowell</a:t>
            </a:r>
          </a:p>
          <a:p>
            <a:pPr algn="ctr"/>
            <a:r>
              <a:rPr lang="en-US" sz="1100" i="1" dirty="0"/>
              <a:t>measure and patent the Josephson </a:t>
            </a:r>
            <a:r>
              <a:rPr lang="en-US" sz="1100" i="1" dirty="0" smtClean="0"/>
              <a:t>Effect [8] 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52060" y="2541048"/>
            <a:ext cx="1454377" cy="9387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1999</a:t>
            </a:r>
          </a:p>
          <a:p>
            <a:pPr algn="ctr"/>
            <a:r>
              <a:rPr lang="en-US" sz="1100" i="1" dirty="0"/>
              <a:t>Nakamura designs and measures the quantum state of a Cooper Pair Box. [1]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9287" y="2545882"/>
            <a:ext cx="1456663" cy="9387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2003</a:t>
            </a:r>
          </a:p>
          <a:p>
            <a:pPr algn="ctr"/>
            <a:r>
              <a:rPr lang="en-US" sz="1100" i="1" dirty="0"/>
              <a:t>Chiorescu designs and measures the quantum state of a flux qubit.[3]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0036" y="4181758"/>
            <a:ext cx="1397227" cy="12772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2002</a:t>
            </a:r>
          </a:p>
          <a:p>
            <a:pPr algn="ctr"/>
            <a:r>
              <a:rPr lang="en-US" sz="1100" i="1" dirty="0"/>
              <a:t>Martinis designs and measures the performance of a large Josephson-junction qubit (phase qubit). [2]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288" y="5672138"/>
            <a:ext cx="12045320" cy="24622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sz="10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05802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2217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9145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24865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585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2025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8906340" y="4185380"/>
            <a:ext cx="1426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2007</a:t>
            </a:r>
            <a:endParaRPr lang="en-US" sz="1100" b="1" dirty="0"/>
          </a:p>
          <a:p>
            <a:pPr algn="ctr"/>
            <a:r>
              <a:rPr lang="en-US" sz="1100" i="1" dirty="0" smtClean="0"/>
              <a:t>Koch, et. </a:t>
            </a:r>
            <a:r>
              <a:rPr lang="en-US" sz="1100" i="1" dirty="0"/>
              <a:t>a</a:t>
            </a:r>
            <a:r>
              <a:rPr lang="en-US" sz="1100" i="1" dirty="0" smtClean="0"/>
              <a:t>l. design and measure the first </a:t>
            </a:r>
            <a:r>
              <a:rPr lang="en-US" sz="1100" i="1" dirty="0" err="1"/>
              <a:t>t</a:t>
            </a:r>
            <a:r>
              <a:rPr lang="en-US" sz="1100" i="1" dirty="0" err="1" smtClean="0"/>
              <a:t>ransmon</a:t>
            </a:r>
            <a:r>
              <a:rPr lang="en-US" sz="1100" i="1" dirty="0" smtClean="0"/>
              <a:t> reporting “drastically improved” </a:t>
            </a:r>
            <a:r>
              <a:rPr lang="en-US" sz="1100" i="1" dirty="0" err="1" smtClean="0"/>
              <a:t>decoherence</a:t>
            </a:r>
            <a:r>
              <a:rPr lang="en-US" sz="1100" i="1" dirty="0" smtClean="0"/>
              <a:t> times [5]</a:t>
            </a:r>
            <a:endParaRPr lang="en-US" sz="1100" i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534650" y="3562350"/>
            <a:ext cx="0" cy="457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9825037" y="2544371"/>
            <a:ext cx="14192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2013</a:t>
            </a:r>
            <a:endParaRPr lang="en-US" sz="1100" b="1" dirty="0"/>
          </a:p>
          <a:p>
            <a:pPr algn="ctr"/>
            <a:r>
              <a:rPr lang="en-US" sz="1100" i="1" dirty="0" err="1" smtClean="0"/>
              <a:t>Barends</a:t>
            </a:r>
            <a:r>
              <a:rPr lang="en-US" sz="1100" i="1" dirty="0" smtClean="0"/>
              <a:t> et. </a:t>
            </a:r>
            <a:r>
              <a:rPr lang="en-US" sz="1100" i="1" dirty="0"/>
              <a:t>a</a:t>
            </a:r>
            <a:r>
              <a:rPr lang="en-US" sz="1100" i="1" dirty="0" smtClean="0"/>
              <a:t>l. design, measure and characterize the first </a:t>
            </a:r>
            <a:r>
              <a:rPr lang="en-US" sz="1100" i="1" dirty="0" err="1" smtClean="0"/>
              <a:t>crossmon</a:t>
            </a:r>
            <a:r>
              <a:rPr lang="en-US" sz="1100" i="1" dirty="0" smtClean="0"/>
              <a:t>. [6]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3509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Flux </a:t>
            </a:r>
            <a:r>
              <a:rPr lang="en-US" dirty="0" err="1" smtClean="0"/>
              <a:t>Qubits</a:t>
            </a:r>
            <a:endParaRPr lang="en-US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21" r="39297" b="72723"/>
          <a:stretch/>
        </p:blipFill>
        <p:spPr>
          <a:xfrm>
            <a:off x="914266" y="2712145"/>
            <a:ext cx="2132356" cy="1667320"/>
          </a:xfrm>
          <a:prstGeom prst="rect">
            <a:avLst/>
          </a:prstGeom>
        </p:spPr>
      </p:pic>
      <p:pic>
        <p:nvPicPr>
          <p:cNvPr id="5" name="Content Placeholder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0" t="27146" r="30915" b="35979"/>
          <a:stretch/>
        </p:blipFill>
        <p:spPr>
          <a:xfrm>
            <a:off x="3572540" y="2863877"/>
            <a:ext cx="3074470" cy="1559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290" y="217015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Circuit Schematic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8175" y="217015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Potential Diagram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06" y="5181593"/>
            <a:ext cx="8350816" cy="737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312724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276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External Flux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Flux</a:t>
                          </a:r>
                          <a:r>
                            <a:rPr lang="en-US" sz="1400" baseline="0" dirty="0" smtClean="0"/>
                            <a:t> (Current) Direction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Typical</a:t>
                          </a:r>
                          <a:r>
                            <a:rPr lang="en-US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 smtClean="0"/>
                            <a:t>Ratio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312724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External Flux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Flux</a:t>
                          </a:r>
                          <a:r>
                            <a:rPr lang="en-US" sz="1400" baseline="0" dirty="0" smtClean="0"/>
                            <a:t> (Current) Direction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47" t="-143038" r="-11006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50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05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Qubits</a:t>
            </a:r>
          </a:p>
        </p:txBody>
      </p:sp>
      <p:pic>
        <p:nvPicPr>
          <p:cNvPr id="10" name="Content Placeholder 9" descr="Qubits.PNG"/>
          <p:cNvPicPr>
            <a:picLocks noGrp="1" noChangeAspect="1"/>
          </p:cNvPicPr>
          <p:nvPr>
            <p:ph idx="1"/>
          </p:nvPr>
        </p:nvPicPr>
        <p:blipFill>
          <a:blip r:embed="rId4"/>
          <a:srcRect l="113" t="-78" r="72398" b="71817"/>
          <a:stretch>
            <a:fillRect/>
          </a:stretch>
        </p:blipFill>
        <p:spPr>
          <a:xfrm>
            <a:off x="627446" y="2712645"/>
            <a:ext cx="3282216" cy="1760726"/>
          </a:xfrm>
        </p:spPr>
      </p:pic>
      <p:pic>
        <p:nvPicPr>
          <p:cNvPr id="11" name="Content Placeholder 9" descr="Qubits.PNG"/>
          <p:cNvPicPr>
            <a:picLocks noChangeAspect="1"/>
          </p:cNvPicPr>
          <p:nvPr/>
        </p:nvPicPr>
        <p:blipFill>
          <a:blip r:embed="rId4"/>
          <a:srcRect l="113" t="27327" r="72398" b="32239"/>
          <a:stretch>
            <a:fillRect/>
          </a:stretch>
        </p:blipFill>
        <p:spPr>
          <a:xfrm>
            <a:off x="4033450" y="2712645"/>
            <a:ext cx="2743200" cy="2105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6954" y="210545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Circuit Schematic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3450" y="210545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Potential Diagram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19" y="5220900"/>
            <a:ext cx="6630286" cy="798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1815087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276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External Current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Voltage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Typical</a:t>
                          </a:r>
                          <a:r>
                            <a:rPr lang="en-US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 smtClean="0"/>
                            <a:t>Ratio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1815087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External Current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Voltage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47" t="-143038" r="-11006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91746" t="-143038" r="-635" b="-2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44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</a:t>
            </a:r>
            <a:r>
              <a:rPr lang="en-US" dirty="0" err="1" smtClean="0"/>
              <a:t>Qubit</a:t>
            </a:r>
            <a:r>
              <a:rPr lang="en-US" dirty="0" smtClean="0"/>
              <a:t> (Cooper </a:t>
            </a:r>
            <a:r>
              <a:rPr lang="en-US" dirty="0"/>
              <a:t>Pair </a:t>
            </a:r>
            <a:r>
              <a:rPr lang="en-US" dirty="0" smtClean="0"/>
              <a:t>Box)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3" t="783" r="3178" b="72427"/>
          <a:stretch/>
        </p:blipFill>
        <p:spPr>
          <a:xfrm>
            <a:off x="1195271" y="2790423"/>
            <a:ext cx="2547218" cy="188894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3" t="27574" r="534" b="48072"/>
          <a:stretch/>
        </p:blipFill>
        <p:spPr>
          <a:xfrm>
            <a:off x="4023925" y="2924435"/>
            <a:ext cx="3107830" cy="1837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212960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Circuit Schematic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3925" y="215065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Potential Diagram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20" y="5174866"/>
            <a:ext cx="6118970" cy="683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564513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276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Voltage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Island</a:t>
                          </a:r>
                          <a:r>
                            <a:rPr lang="en-US" sz="1400" baseline="0" dirty="0" smtClean="0"/>
                            <a:t> Charge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Typical</a:t>
                          </a:r>
                          <a:r>
                            <a:rPr lang="en-US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 smtClean="0"/>
                            <a:t>Ratio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.1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564513"/>
                  </p:ext>
                </p:extLst>
              </p:nvPr>
            </p:nvGraphicFramePr>
            <p:xfrm>
              <a:off x="7448168" y="2878492"/>
              <a:ext cx="3669412" cy="115567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1394"/>
                    <a:gridCol w="1918018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Bias Type</a:t>
                          </a:r>
                          <a:endParaRPr lang="en-US" sz="1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Voltage</a:t>
                          </a:r>
                          <a:endParaRPr lang="en-US" sz="1400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Measured Parameter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Island</a:t>
                          </a:r>
                          <a:r>
                            <a:rPr lang="en-US" sz="1400" baseline="0" dirty="0" smtClean="0"/>
                            <a:t> Charge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  <a:tr h="480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47" t="-143038" r="-110069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.1</a:t>
                          </a:r>
                          <a:endParaRPr lang="en-US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58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Main Three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3164235"/>
                  </p:ext>
                </p:extLst>
              </p:nvPr>
            </p:nvGraphicFramePr>
            <p:xfrm>
              <a:off x="726298" y="1891783"/>
              <a:ext cx="10485708" cy="4048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52"/>
                    <a:gridCol w="1809750"/>
                    <a:gridCol w="1314873"/>
                    <a:gridCol w="3238077"/>
                    <a:gridCol w="1044829"/>
                    <a:gridCol w="741109"/>
                    <a:gridCol w="741109"/>
                    <a:gridCol w="741109"/>
                  </a:tblGrid>
                  <a:tr h="5060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Qubit</a:t>
                          </a:r>
                          <a:r>
                            <a:rPr lang="en-US" dirty="0" smtClean="0"/>
                            <a:t> Specie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Biasing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Potential</a:t>
                          </a:r>
                          <a:r>
                            <a:rPr lang="en-US" baseline="0" dirty="0" smtClean="0"/>
                            <a:t> Type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Hamiltonian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Coherence Times*</a:t>
                          </a:r>
                          <a:endParaRPr lang="en-US" i="0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603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latin typeface="+mj-lt"/>
                            </a:rPr>
                            <a:t>T1</a:t>
                          </a:r>
                          <a:endParaRPr lang="en-US" b="1" i="0" dirty="0">
                            <a:latin typeface="+mj-lt"/>
                          </a:endParaRPr>
                        </a:p>
                      </a:txBody>
                      <a:tcPr anchor="ctr">
                        <a:solidFill>
                          <a:schemeClr val="accent1">
                            <a:tint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latin typeface="+mj-lt"/>
                            </a:rPr>
                            <a:t>T2</a:t>
                          </a:r>
                          <a:endParaRPr lang="en-US" b="1" i="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Flux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 Flux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~50 </m:t>
                              </m:r>
                            </m:oMath>
                          </a14:m>
                          <a:r>
                            <a:rPr lang="en-US" dirty="0" smtClean="0"/>
                            <a:t>[4]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4.6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9.6</a:t>
                          </a:r>
                          <a:r>
                            <a:rPr lang="en-US" sz="16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1.2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Phase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</a:t>
                          </a:r>
                          <a:r>
                            <a:rPr lang="en-US" baseline="0" dirty="0" smtClean="0"/>
                            <a:t> Current</a:t>
                          </a:r>
                        </a:p>
                        <a:p>
                          <a:pPr algn="ctr"/>
                          <a:r>
                            <a:rPr lang="en-US" sz="1000" baseline="0" dirty="0" smtClean="0"/>
                            <a:t>(modulate junction phase)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~10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[5]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.5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0" dirty="0" smtClean="0">
                              <a:latin typeface="+mn-lt"/>
                              <a:ea typeface="+mn-ea"/>
                            </a:rPr>
                            <a:t>.5</a:t>
                          </a:r>
                          <a:r>
                            <a:rPr lang="en-US" sz="1600" i="0" baseline="0" dirty="0" smtClean="0">
                              <a:latin typeface="+mn-lt"/>
                              <a:ea typeface="+mn-ea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>
                            <a:ea typeface="Cambria Math" panose="020405030504060302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ea typeface="Cambria Math" panose="02040503050406030204" pitchFamily="18" charset="0"/>
                            </a:rPr>
                            <a:t>.5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Charge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 Voltage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~.1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2.0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2.0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2.0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3164235"/>
                  </p:ext>
                </p:extLst>
              </p:nvPr>
            </p:nvGraphicFramePr>
            <p:xfrm>
              <a:off x="726298" y="1891783"/>
              <a:ext cx="10485708" cy="4048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4852"/>
                    <a:gridCol w="1809750"/>
                    <a:gridCol w="1314873"/>
                    <a:gridCol w="3238077"/>
                    <a:gridCol w="1044829"/>
                    <a:gridCol w="741109"/>
                    <a:gridCol w="741109"/>
                    <a:gridCol w="741109"/>
                  </a:tblGrid>
                  <a:tr h="5060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Qubit</a:t>
                          </a:r>
                          <a:r>
                            <a:rPr lang="en-US" dirty="0" smtClean="0"/>
                            <a:t> Specie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Biasing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Potential</a:t>
                          </a:r>
                          <a:r>
                            <a:rPr lang="en-US" baseline="0" dirty="0" smtClean="0"/>
                            <a:t> Type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Hamiltonian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93567" t="-602" r="-215789" b="-301807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Coherence </a:t>
                          </a:r>
                          <a:r>
                            <a:rPr lang="en-US" dirty="0" smtClean="0"/>
                            <a:t>Times*</a:t>
                          </a:r>
                          <a:endParaRPr lang="en-US" i="0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603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latin typeface="+mj-lt"/>
                            </a:rPr>
                            <a:t>T1</a:t>
                          </a:r>
                          <a:endParaRPr lang="en-US" b="1" i="0" dirty="0">
                            <a:latin typeface="+mj-lt"/>
                          </a:endParaRPr>
                        </a:p>
                      </a:txBody>
                      <a:tcPr anchor="ctr">
                        <a:solidFill>
                          <a:schemeClr val="accent1">
                            <a:tint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smtClean="0">
                              <a:latin typeface="+mj-lt"/>
                            </a:rPr>
                            <a:t>T2</a:t>
                          </a:r>
                          <a:endParaRPr lang="en-US" b="1" i="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311475" t="-101205" r="-3279" b="-603614"/>
                          </a:stretch>
                        </a:blipFill>
                      </a:tcPr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Flux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 Flux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93567" t="-100000" r="-21578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112295" t="-100000" r="-20245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222314" t="-100000" r="-1041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311475" t="-100000" r="-3279" b="-200000"/>
                          </a:stretch>
                        </a:blipFill>
                      </a:tcPr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Phase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</a:t>
                          </a:r>
                          <a:r>
                            <a:rPr lang="en-US" baseline="0" dirty="0" smtClean="0"/>
                            <a:t> Current</a:t>
                          </a:r>
                        </a:p>
                        <a:p>
                          <a:pPr algn="ctr"/>
                          <a:r>
                            <a:rPr lang="en-US" sz="1000" baseline="0" dirty="0" smtClean="0"/>
                            <a:t>(modulate junction phase)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93567" t="-201205" r="-215789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112295" t="-201205" r="-202459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222314" t="-201205" r="-104132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311475" t="-201205" r="-3279" b="-101205"/>
                          </a:stretch>
                        </a:blipFill>
                      </a:tcPr>
                    </a:tc>
                  </a:tr>
                  <a:tr h="1012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/>
                            <a:t>Charge</a:t>
                          </a:r>
                          <a:endParaRPr 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External Voltage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93567" t="-301205" r="-215789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112295" t="-301205" r="-202459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222314" t="-301205" r="-104132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311475" t="-301205" r="-3279" b="-12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3175" r="9563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9892" y="3039616"/>
            <a:ext cx="1291588" cy="653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70" b="66957" l="11778" r="99778"/>
                    </a14:imgEffect>
                  </a14:imgLayer>
                </a14:imgProps>
              </a:ext>
            </a:extLst>
          </a:blip>
          <a:srcRect l="11518" t="4611" r="4540" b="30817"/>
          <a:stretch/>
        </p:blipFill>
        <p:spPr>
          <a:xfrm>
            <a:off x="3567532" y="4053815"/>
            <a:ext cx="896308" cy="528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18" b="92715" l="1373" r="933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8662" y="5035772"/>
            <a:ext cx="1028702" cy="6091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19" y="4241924"/>
            <a:ext cx="2722780" cy="327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10" y="5263123"/>
            <a:ext cx="2815002" cy="3143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08" y="3281393"/>
            <a:ext cx="2964005" cy="2619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9150" y="6400800"/>
            <a:ext cx="81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Values obtained from Reference [4]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47677" y="3633245"/>
            <a:ext cx="109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Double-Well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69892" y="4607638"/>
            <a:ext cx="129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Tilted Washboard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38662" y="5670156"/>
            <a:ext cx="109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Anticrossing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25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charset="0"/>
              </a:rPr>
              <a:t>1. Nakamura, Y., </a:t>
            </a:r>
            <a:r>
              <a:rPr lang="en-US" dirty="0" err="1">
                <a:latin typeface="Calibri" charset="0"/>
              </a:rPr>
              <a:t>Pashkin</a:t>
            </a:r>
            <a:r>
              <a:rPr lang="en-US" dirty="0">
                <a:latin typeface="Calibri" charset="0"/>
              </a:rPr>
              <a:t>, Y. A. &amp; Tsai, J. S. Coherent control of macroscopic quantum states in a single-Cooper-pair box. Nature 398, 786–788 (1999).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2. </a:t>
            </a:r>
            <a:r>
              <a:rPr lang="en-US" dirty="0" err="1">
                <a:latin typeface="Calibri" charset="0"/>
              </a:rPr>
              <a:t>Cottet</a:t>
            </a:r>
            <a:r>
              <a:rPr lang="en-US" dirty="0">
                <a:latin typeface="Calibri" charset="0"/>
              </a:rPr>
              <a:t>, A. et al. Implementation of a combined charge-phase quantum bit in a superconducting circuit. Physics C: Superconductivity 367, 197–203 (2002).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3. </a:t>
            </a:r>
            <a:r>
              <a:rPr lang="en-US" dirty="0" err="1">
                <a:latin typeface="Calibri" charset="0"/>
              </a:rPr>
              <a:t>Chiorescu</a:t>
            </a:r>
            <a:r>
              <a:rPr lang="en-US" dirty="0">
                <a:latin typeface="Calibri" charset="0"/>
              </a:rPr>
              <a:t>, I., Nakamura, Y., </a:t>
            </a:r>
            <a:r>
              <a:rPr lang="en-US" dirty="0" err="1">
                <a:latin typeface="Calibri" charset="0"/>
              </a:rPr>
              <a:t>Harmans</a:t>
            </a:r>
            <a:r>
              <a:rPr lang="en-US" dirty="0">
                <a:latin typeface="Calibri" charset="0"/>
              </a:rPr>
              <a:t>, C. J. P. M. &amp; </a:t>
            </a:r>
            <a:r>
              <a:rPr lang="en-US" dirty="0" err="1">
                <a:latin typeface="Calibri" charset="0"/>
              </a:rPr>
              <a:t>Mooij</a:t>
            </a:r>
            <a:r>
              <a:rPr lang="en-US" dirty="0">
                <a:latin typeface="Calibri" charset="0"/>
              </a:rPr>
              <a:t>, J. E. Coherent Quantum Dynamics of a Superconducting Flux </a:t>
            </a:r>
            <a:r>
              <a:rPr lang="en-US" dirty="0" err="1">
                <a:latin typeface="Calibri" charset="0"/>
              </a:rPr>
              <a:t>Qubit</a:t>
            </a:r>
            <a:r>
              <a:rPr lang="en-US" dirty="0">
                <a:latin typeface="Calibri" charset="0"/>
              </a:rPr>
              <a:t>. Science 299 , 1869–1871 (2003</a:t>
            </a:r>
            <a:r>
              <a:rPr lang="en-US" dirty="0" smtClean="0">
                <a:latin typeface="Calibri" charset="0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4. </a:t>
            </a:r>
            <a:r>
              <a:rPr lang="en-US" dirty="0" smtClean="0"/>
              <a:t>Clarke</a:t>
            </a:r>
            <a:r>
              <a:rPr lang="en-US" dirty="0"/>
              <a:t>, J. &amp; Wilhelm, F. K. Superconducting quantum bits.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453,</a:t>
            </a:r>
            <a:r>
              <a:rPr lang="en-US" dirty="0"/>
              <a:t> 1031–1042 (2008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CA" dirty="0" smtClean="0"/>
              <a:t>5. Koch</a:t>
            </a:r>
            <a:r>
              <a:rPr lang="en-CA" dirty="0"/>
              <a:t>, J. </a:t>
            </a:r>
            <a:r>
              <a:rPr lang="en-CA" i="1" dirty="0"/>
              <a:t>et al.</a:t>
            </a:r>
            <a:r>
              <a:rPr lang="en-CA" dirty="0"/>
              <a:t> Charge-insensitive </a:t>
            </a:r>
            <a:r>
              <a:rPr lang="en-CA" dirty="0" err="1"/>
              <a:t>qubit</a:t>
            </a:r>
            <a:r>
              <a:rPr lang="en-CA" dirty="0"/>
              <a:t> design derived from the Cooper pair box. </a:t>
            </a:r>
            <a:r>
              <a:rPr lang="en-CA" i="1" dirty="0"/>
              <a:t>Physical Review A</a:t>
            </a:r>
            <a:r>
              <a:rPr lang="en-CA" dirty="0"/>
              <a:t> </a:t>
            </a:r>
            <a:r>
              <a:rPr lang="en-CA" b="1" dirty="0"/>
              <a:t>76,</a:t>
            </a:r>
            <a:r>
              <a:rPr lang="en-CA" dirty="0"/>
              <a:t> 42319 (2007</a:t>
            </a:r>
            <a:r>
              <a:rPr lang="en-CA" dirty="0" smtClean="0"/>
              <a:t>).</a:t>
            </a:r>
          </a:p>
          <a:p>
            <a:pPr marL="0" indent="0">
              <a:buNone/>
            </a:pPr>
            <a:r>
              <a:rPr lang="en-CA" dirty="0" smtClean="0">
                <a:latin typeface="Calibri" charset="0"/>
              </a:rPr>
              <a:t>6. </a:t>
            </a:r>
            <a:r>
              <a:rPr lang="en-US" dirty="0" err="1" smtClean="0"/>
              <a:t>Barends</a:t>
            </a:r>
            <a:r>
              <a:rPr lang="en-US" dirty="0"/>
              <a:t>, R. </a:t>
            </a:r>
            <a:r>
              <a:rPr lang="en-US" i="1" dirty="0"/>
              <a:t>et al.</a:t>
            </a:r>
            <a:r>
              <a:rPr lang="en-US" dirty="0"/>
              <a:t> Coherent Josephson </a:t>
            </a:r>
            <a:r>
              <a:rPr lang="en-US" dirty="0" err="1"/>
              <a:t>Qubit</a:t>
            </a:r>
            <a:r>
              <a:rPr lang="en-US" dirty="0"/>
              <a:t> Suitable for Scalable Quantum Integrated Circuits. </a:t>
            </a:r>
            <a:r>
              <a:rPr lang="en-US" i="1" dirty="0"/>
              <a:t>Physical Review Letters</a:t>
            </a:r>
            <a:r>
              <a:rPr lang="en-US" dirty="0"/>
              <a:t> </a:t>
            </a:r>
            <a:r>
              <a:rPr lang="en-US" b="1" dirty="0"/>
              <a:t>111,</a:t>
            </a:r>
            <a:r>
              <a:rPr lang="en-US" dirty="0"/>
              <a:t> 80502 (2013</a:t>
            </a:r>
            <a:r>
              <a:rPr lang="en-US" dirty="0" smtClean="0"/>
              <a:t>).</a:t>
            </a:r>
            <a:endParaRPr lang="en-US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7</a:t>
            </a:r>
            <a:r>
              <a:rPr lang="en-US" smtClean="0">
                <a:latin typeface="Calibri" charset="0"/>
              </a:rPr>
              <a:t>. </a:t>
            </a:r>
            <a:r>
              <a:rPr lang="en-CA" smtClean="0"/>
              <a:t>Josephson</a:t>
            </a:r>
            <a:r>
              <a:rPr lang="en-CA" dirty="0"/>
              <a:t>, B. D. Possible new effects in superconductive tunnelling. </a:t>
            </a:r>
            <a:r>
              <a:rPr lang="en-CA" i="1" dirty="0"/>
              <a:t>Physics Letters</a:t>
            </a:r>
            <a:r>
              <a:rPr lang="en-CA" dirty="0"/>
              <a:t> </a:t>
            </a:r>
            <a:r>
              <a:rPr lang="en-CA" b="1" dirty="0"/>
              <a:t>1,</a:t>
            </a:r>
            <a:r>
              <a:rPr lang="en-CA" dirty="0"/>
              <a:t> 251–253 (1962).</a:t>
            </a: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8.</a:t>
            </a:r>
            <a:r>
              <a:rPr lang="en-CA" dirty="0"/>
              <a:t> </a:t>
            </a:r>
            <a:r>
              <a:rPr lang="en-CA" dirty="0" smtClean="0"/>
              <a:t>Anderson</a:t>
            </a:r>
            <a:r>
              <a:rPr lang="en-CA" dirty="0"/>
              <a:t>, P. W. &amp; Rowell, J. M. Probable Observation of the Josephson Superconducting Tunneling Effect. </a:t>
            </a:r>
            <a:r>
              <a:rPr lang="en-CA" i="1" dirty="0"/>
              <a:t>Phys. Rev. </a:t>
            </a:r>
            <a:r>
              <a:rPr lang="en-CA" i="1" dirty="0" err="1"/>
              <a:t>Lett</a:t>
            </a:r>
            <a:r>
              <a:rPr lang="en-CA" i="1" dirty="0"/>
              <a:t>.</a:t>
            </a:r>
            <a:r>
              <a:rPr lang="en-CA" dirty="0"/>
              <a:t> </a:t>
            </a:r>
            <a:r>
              <a:rPr lang="en-CA" b="1" dirty="0"/>
              <a:t>10,</a:t>
            </a:r>
            <a:r>
              <a:rPr lang="en-CA" dirty="0"/>
              <a:t> 230–232 (1963).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9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\frac{\hat{Q}^2}{2C}-I_0 \Phi_0 \cos(\hat{\delta})-\frac{1}{2L}(\Phi - \frac{\Phi_0}{2\pi}\hat{\delta})^2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\frac{\hat{Q}^2}{2C}-I_0 \Phi_0 \cos(\hat{\delta})-I \Phi_0 \hat{\delta}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E_c(\frac{\hat{Q}}{2e}-N_g)^2-E_j \cos(\hat{\delta})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\frac{\hat{Q}^2}{2C}-I_0 \Phi_0 \cos(\hat{\delta})-I \Phi_0 \hat{\delta}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E_c(\frac{\hat{Q}}{2e}-N_g)^2-E_j \cos(\delta)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H}= \frac{\hat{Q}^2}{2C}-I_0 \Phi_0 \cos(\hat{\delta})-\frac{1}{2L}(\Phi - \frac{\Phi_0}{2\pi}\hat{\delta})^2$&#10;&#10;\end{document}"/>
  <p:tag name="IGUANATEXSIZE" val="20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844</TotalTime>
  <Words>555</Words>
  <Application>Microsoft Office PowerPoint</Application>
  <PresentationFormat>Widescreen</PresentationFormat>
  <Paragraphs>105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The Pinnacle of Superconducting Circuits: The Xmon</vt:lpstr>
      <vt:lpstr>Superconducting Qubits Overview</vt:lpstr>
      <vt:lpstr>Evolution of Superconducting Qubits</vt:lpstr>
      <vt:lpstr>Flux Qubits</vt:lpstr>
      <vt:lpstr>Phase Qubits</vt:lpstr>
      <vt:lpstr>Charge Qubit (Cooper Pair Box)</vt:lpstr>
      <vt:lpstr>Overview of the Main Three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Transmon (Working Title)</dc:title>
  <dc:creator/>
  <cp:lastModifiedBy>John Rinehart</cp:lastModifiedBy>
  <cp:revision>129</cp:revision>
  <dcterms:created xsi:type="dcterms:W3CDTF">2012-07-27T01:16:44Z</dcterms:created>
  <dcterms:modified xsi:type="dcterms:W3CDTF">2014-04-15T13:42:14Z</dcterms:modified>
</cp:coreProperties>
</file>