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61" r:id="rId6"/>
    <p:sldId id="262" r:id="rId7"/>
    <p:sldId id="293" r:id="rId8"/>
    <p:sldId id="259" r:id="rId9"/>
    <p:sldId id="283" r:id="rId10"/>
    <p:sldId id="284" r:id="rId11"/>
    <p:sldId id="288" r:id="rId12"/>
    <p:sldId id="289" r:id="rId13"/>
    <p:sldId id="290" r:id="rId14"/>
    <p:sldId id="291" r:id="rId15"/>
    <p:sldId id="292" r:id="rId16"/>
    <p:sldId id="287" r:id="rId17"/>
    <p:sldId id="268" r:id="rId18"/>
    <p:sldId id="272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Shannon</a:t>
            </a:r>
            <a:r>
              <a:rPr lang="en-US" baseline="0" dirty="0" smtClean="0"/>
              <a:t> Entropy in Limiting Cases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Ball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Minimum Entropy</c:v>
                </c:pt>
                <c:pt idx="3">
                  <c:v>Maximum Entropy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0.01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Ball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Minimum Entropy</c:v>
                </c:pt>
                <c:pt idx="3">
                  <c:v>Maximum Entropy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3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Ball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Minimum Entropy</c:v>
                </c:pt>
                <c:pt idx="3">
                  <c:v>Maximum Entropy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0.01</c:v>
                </c:pt>
                <c:pt idx="3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Minimum Entropy</c:v>
                </c:pt>
                <c:pt idx="3">
                  <c:v>Maximum Entropy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Ball 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4"/>
                <c:pt idx="0">
                  <c:v>Minimum Entropy</c:v>
                </c:pt>
                <c:pt idx="3">
                  <c:v>Maximum Entropy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0.01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052616"/>
        <c:axId val="373053008"/>
      </c:barChart>
      <c:catAx>
        <c:axId val="3730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53008"/>
        <c:crosses val="autoZero"/>
        <c:auto val="1"/>
        <c:lblAlgn val="ctr"/>
        <c:lblOffset val="100"/>
        <c:noMultiLvlLbl val="0"/>
      </c:catAx>
      <c:valAx>
        <c:axId val="37305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Probability of Selecting</a:t>
                </a:r>
                <a:r>
                  <a:rPr lang="en-US" baseline="0" dirty="0" smtClean="0"/>
                  <a:t> Ball </a:t>
                </a:r>
                <a:r>
                  <a:rPr lang="en-US" baseline="0" dirty="0" err="1" smtClean="0"/>
                  <a:t>i</a:t>
                </a:r>
                <a:endParaRPr lang="en-US" baseline="0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3AEB9-1AA5-41C3-825B-4B2ECFEBDD6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030A-0658-47DE-85E2-CE291DC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2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6626E3-F263-466C-9F0B-5DC0F639393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CE5F1B-4519-4B42-B6DD-C9975DC8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7.xml"/><Relationship Id="rId10" Type="http://schemas.openxmlformats.org/officeDocument/2006/relationships/image" Target="../media/image8.png"/><Relationship Id="rId4" Type="http://schemas.openxmlformats.org/officeDocument/2006/relationships/tags" Target="../tags/tag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Classical To Quantum Channel Capacities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Rinehart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Capacities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Inherently more complicated</a:t>
            </a:r>
          </a:p>
          <a:p>
            <a:pPr lvl="1"/>
            <a:r>
              <a:rPr lang="en-US" dirty="0" smtClean="0"/>
              <a:t>Parallel classical channels can increase the capacity of quantum </a:t>
            </a:r>
            <a:r>
              <a:rPr lang="en-US" dirty="0" smtClean="0"/>
              <a:t>channels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Entanglement increases the capacity of quantum </a:t>
            </a:r>
            <a:r>
              <a:rPr lang="en-US" dirty="0" smtClean="0"/>
              <a:t>channels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Feedback can increase the quantum capacity (unlike the classical channel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Multiple zero-capacity channels can have non-zero capacity when used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Noise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5" y="2460202"/>
            <a:ext cx="4030980" cy="1691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7280" y="5009662"/>
            <a:ext cx="75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 the noise in the operator-sum formalism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Flip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5" y="2119070"/>
            <a:ext cx="8059275" cy="3477110"/>
          </a:xfr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19" y="5768558"/>
            <a:ext cx="2813685" cy="2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Flip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16" y="1902922"/>
            <a:ext cx="7897327" cy="3534268"/>
          </a:xfr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20" y="5768559"/>
            <a:ext cx="2737485" cy="2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Depolarizing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57" y="1838448"/>
            <a:ext cx="7474390" cy="3502377"/>
          </a:xfr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20" y="5768559"/>
            <a:ext cx="2305050" cy="3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Damping Channel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6465" r="1251" b="2444"/>
          <a:stretch/>
        </p:blipFill>
        <p:spPr>
          <a:xfrm>
            <a:off x="2993293" y="1833343"/>
            <a:ext cx="6080369" cy="2719754"/>
          </a:xfrm>
        </p:spPr>
      </p:pic>
      <p:pic>
        <p:nvPicPr>
          <p:cNvPr id="7" name="Content Placeholder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4794812"/>
            <a:ext cx="2575560" cy="318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54" y="4649079"/>
            <a:ext cx="212026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55" y="4649079"/>
            <a:ext cx="168402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7375" y="5746505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*Recognize this from assignment 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2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Channel used for Classical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Holevo’s</a:t>
            </a:r>
            <a:r>
              <a:rPr lang="en-US" dirty="0" smtClean="0"/>
              <a:t> bound (1973) places a limit on the amount of accessible information using a quantum channel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89" y="2506734"/>
            <a:ext cx="6238875" cy="541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3623934"/>
            <a:ext cx="95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limit is attained (not only) when classical information is transmitted across the channel.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3067398"/>
            <a:ext cx="84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bound also limits the amount of bits that can be transmitted using N </a:t>
            </a:r>
            <a:r>
              <a:rPr lang="en-US" dirty="0" err="1" smtClean="0"/>
              <a:t>qubits</a:t>
            </a:r>
            <a:r>
              <a:rPr lang="en-US" dirty="0" smtClean="0"/>
              <a:t> (N bits).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4" y="4622475"/>
            <a:ext cx="7627620" cy="5924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7280" y="5519406"/>
            <a:ext cx="73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Capacity credited to </a:t>
            </a:r>
            <a:r>
              <a:rPr lang="en-US" dirty="0" err="1" smtClean="0"/>
              <a:t>Holevo</a:t>
            </a:r>
            <a:r>
              <a:rPr lang="en-US" dirty="0" smtClean="0"/>
              <a:t>, Schumacher and Westmoreland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Entanglement-Assisted Quantum Capacity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12" y="2177497"/>
            <a:ext cx="5501640" cy="3962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88234" y="3015706"/>
            <a:ext cx="75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holds for classical information being sent over a quantum channel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6403" y="3980735"/>
            <a:ext cx="50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Capacity credited to Bennett, </a:t>
            </a:r>
            <a:r>
              <a:rPr lang="en-US" dirty="0" err="1" smtClean="0"/>
              <a:t>Shor</a:t>
            </a:r>
            <a:r>
              <a:rPr lang="en-US" dirty="0" smtClean="0"/>
              <a:t>, </a:t>
            </a:r>
            <a:r>
              <a:rPr lang="en-US" dirty="0" err="1" smtClean="0"/>
              <a:t>Smolin</a:t>
            </a:r>
            <a:r>
              <a:rPr lang="en-US" dirty="0" smtClean="0"/>
              <a:t>, </a:t>
            </a:r>
            <a:r>
              <a:rPr lang="en-US" dirty="0" err="1" smtClean="0"/>
              <a:t>Thapliyal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Channel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4749"/>
            <a:ext cx="315658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68" y="2164749"/>
            <a:ext cx="5911215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62" y="3226698"/>
            <a:ext cx="3937635" cy="255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9785" y="3226698"/>
            <a:ext cx="36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erasure channel limit is 1-p.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i="1" dirty="0" smtClean="0"/>
              <a:t>“Capacities of Quantum Channels and How to Find Them”</a:t>
            </a:r>
            <a:r>
              <a:rPr lang="en-US" sz="1600" dirty="0" smtClean="0"/>
              <a:t>, Peter W. </a:t>
            </a:r>
            <a:r>
              <a:rPr lang="en-US" sz="1600" dirty="0" err="1" smtClean="0"/>
              <a:t>Shor</a:t>
            </a:r>
            <a:r>
              <a:rPr lang="en-US" sz="1600" dirty="0" smtClean="0"/>
              <a:t>, </a:t>
            </a:r>
            <a:r>
              <a:rPr lang="en-US" sz="1600" u="sng" dirty="0" err="1" smtClean="0"/>
              <a:t>ArXiv</a:t>
            </a:r>
            <a:endParaRPr lang="en-US" sz="16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i="1" dirty="0" smtClean="0"/>
              <a:t>“A Mathematical Theory of Communication”</a:t>
            </a:r>
            <a:r>
              <a:rPr lang="en-US" sz="1600" dirty="0" smtClean="0"/>
              <a:t>, Claude E. Shannon, </a:t>
            </a:r>
            <a:r>
              <a:rPr lang="en-US" sz="1600" u="sng" dirty="0" smtClean="0"/>
              <a:t>The Bell System Technical Journal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i="1" dirty="0" smtClean="0"/>
              <a:t>Quantum Computation and Quantum Information</a:t>
            </a:r>
            <a:r>
              <a:rPr lang="en-US" sz="1600" dirty="0" smtClean="0"/>
              <a:t>, Isaac Chuang and Michael Nielsen, </a:t>
            </a:r>
            <a:r>
              <a:rPr lang="en-US" sz="1600" u="sng" dirty="0" smtClean="0"/>
              <a:t>Cambridge Printing Press</a:t>
            </a:r>
            <a:r>
              <a:rPr lang="en-US" sz="1600" dirty="0" smtClean="0"/>
              <a:t>, 2001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Classical Information Theory (Framework)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Shannon Entropy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Classical Channel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Quantum Information Theory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Quantum Channel Capacity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Classical Zero-Error Capacity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Entanglement-Assisted Quantum Capacity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Specific Channels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Erasure Channel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err="1" smtClean="0"/>
              <a:t>Dephasing</a:t>
            </a:r>
            <a:r>
              <a:rPr lang="en-US" dirty="0" smtClean="0"/>
              <a:t> Channel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Amplitude Damping Channel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Ideal Channel</a:t>
            </a:r>
          </a:p>
          <a:p>
            <a:pPr marL="932688" lvl="2" indent="-457200">
              <a:buFont typeface="+mj-lt"/>
              <a:buAutoNum type="arabicPeriod"/>
            </a:pPr>
            <a:endParaRPr lang="en-US" dirty="0" smtClean="0"/>
          </a:p>
          <a:p>
            <a:pPr marL="932688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5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55" y="277078"/>
            <a:ext cx="10058400" cy="1450757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31" y="2000250"/>
            <a:ext cx="5177064" cy="2971800"/>
          </a:xfrm>
        </p:spPr>
      </p:pic>
    </p:spTree>
    <p:extLst>
      <p:ext uri="{BB962C8B-B14F-4D97-AF65-F5344CB8AC3E}">
        <p14:creationId xmlns:p14="http://schemas.microsoft.com/office/powerpoint/2010/main" val="22533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4" y="2030273"/>
            <a:ext cx="8694420" cy="25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Shannon Entropy 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entropy only vanishes when only one ball is available for </a:t>
            </a:r>
            <a:r>
              <a:rPr lang="en-US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The entropy is largest when all of the balls are selected with equal probability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54" y="5305054"/>
            <a:ext cx="2171700" cy="695325"/>
          </a:xfrm>
          <a:prstGeom prst="rect">
            <a:avLst/>
          </a:prstGeo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9448331"/>
              </p:ext>
            </p:extLst>
          </p:nvPr>
        </p:nvGraphicFramePr>
        <p:xfrm>
          <a:off x="7005003" y="1737360"/>
          <a:ext cx="4937125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11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Entropy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Considering two events X and Y the entropy of the joint system formed by               is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75" y="1939925"/>
            <a:ext cx="699135" cy="180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77" y="2425700"/>
            <a:ext cx="4751070" cy="5753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5" y="3259244"/>
            <a:ext cx="6496050" cy="5981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2" y="4139354"/>
            <a:ext cx="3910965" cy="5753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1" y="4823038"/>
            <a:ext cx="8315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Venn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37" y="1846263"/>
            <a:ext cx="6267051" cy="4022725"/>
          </a:xfrm>
        </p:spPr>
      </p:pic>
    </p:spTree>
    <p:extLst>
      <p:ext uri="{BB962C8B-B14F-4D97-AF65-F5344CB8AC3E}">
        <p14:creationId xmlns:p14="http://schemas.microsoft.com/office/powerpoint/2010/main" val="40597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Channel Capacity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Small, non-vanishing error probability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Can not preserve superposition (modeled as a complete </a:t>
            </a:r>
            <a:r>
              <a:rPr lang="en-US" dirty="0" err="1" smtClean="0"/>
              <a:t>dephasing</a:t>
            </a:r>
            <a:r>
              <a:rPr lang="en-US" dirty="0" smtClean="0"/>
              <a:t> channel)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4800389"/>
            <a:ext cx="765810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0" y="2358390"/>
            <a:ext cx="2948940" cy="255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5" y="2326005"/>
            <a:ext cx="3910965" cy="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Entropy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30" y="2215285"/>
            <a:ext cx="4149090" cy="270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3505200"/>
            <a:ext cx="180213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82" y="3455670"/>
            <a:ext cx="2030730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 Channel Capacity&#10;\begin{align}&#10;C = \lim_{T \to \infty} \frac{\log(N(T))}{T}&#10;\end{align}&#10;Shannon Entropy&#10;\begin{align}&#10;H = - \sum_{i=1}^{n}p_i\log(p_i)&#10;\end{align}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H_Y(X) = -\sum_i\sum_jp(i\cap j)\log p_j(i) \nonumber&#10;\end{align}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$S(\rho) = -Tr(\rho \log \rho) = -\sum_x \lambda_x \log \lambda_x $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[S\left( \begin{bmatrix} 1 &amp; 0 \\ 0 &amp; 0 \end{bmatrix} \right) =0 \]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&amp;S\left( \frac{1}{2} \begin{bmatrix} 1 &amp; 1 \\ 1 &amp; 1 \end{bmatrix}\right)  = 0 \nonumber \\ &#10;&amp;S\left( \frac{1}{2} \begin{bmatrix} 1 &amp; 0 \\ 0 &amp; 1 \end{bmatrix} \right) = 1 \nonumber&#10;\end{align}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\mathcal{E}(\rho) &amp;= tr_{E}[U(\rho_{sys}\otimes \rho_{E})U^\dagger] \nonumber \\&#10;                  &amp;=\sum_k \bra{e_k}U[\rho\otimes\ket{e_0}\bra{e_0}]U^\dagger \ket{e_k} \nonumber \\&#10;&amp;=\sum_k E_k \rho E_k^\dagger \nonumber&#10;\end{align}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cal{E}(\rho) = pI+ (1-p)X\rho X^\dagger 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cal{E}(\rho) = pI+ (1-p)Z\rho Z^\dagger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cal{E}(\rho) = p\frac{I}{2} + (1-p)\rho$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\mathcal{E}(\rho) = E_0\rho E_0^{\dagger} + E_1\rho E_1^{\dagger} \nonumber&#10;\end{align}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[ E_0 =&#10; \begin{pmatrix}&#10;1 &amp; 0 \\&#10;0 &amp; \sqrt{1-\gamma}&#10;\end{pmatrix} \]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}&#10;H = - \sum_{i=1}^{n}p_i\log(p_i) \nonumber&#10;\end{align}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[ E_1 =&#10; \begin{pmatrix}&#10;0 &amp; \sqrt{\gamma} \\&#10;0 &amp; 0&#10;\end{pmatrix} \]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\text{Accessible~Information} \le H_{vN}(\sum_i p_i \sigma_i) - \sum_i p_i H_{vN}(\sigma_i)  \nonumber&#10;\end{equation}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\text{Channel Capacity (No Ent.)} = \max_{\rho_i,p_i} \Big(H_{vN}(\sum_i p_i \rho_i) - \sum_i p_i H_{vN}(\rho_i)\Big) \nonumber&#10;\end{equation}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C_{EA}(\mathcal{N}) = \max_{\rho \in \mathcal{H}_{in}} S(\rho) + S(\mathcal{N}(\rho)) - S(\mathcal{N} \otimes I)(\Phi_\rho) \nonumber&#10;\end{equation}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\rho \to  (1-p)\rho \oplus p \Ket{e}\Bra{e}Tr(\rho) \nonumber&#10;\end{equation}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\text{Erasure signal} \Ket{e}\Bra{e} \text{~is added to~} \rho &#10;\text{~with p probability.} \nonumber&#10;\end{equation}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equation}&#10;C(\Phi) = (1-2p)\log d~~,~~p~\in~[0,.5] \nonumber&#10;\end{equation}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}&#10;X \cap Y \nonumber&#10;\end{align}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}&#10;H(X \cap Y) = -\sum_{i}\sum_{j} p(i \cap j)\log\{p(i \cap j)\} \nonumber&#10;\end{align}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H(\textcolor{blue}{X}/\textcolor{red}{Y}) = -\sum_{\textcolor{blue}{i}/\textcolor{red}{j}}\overline{p}(\textcolor{blue}{i}/\textcolor{red}{j})\log\overline{p}(\textcolor{blue}{i}/\textcolor{red}{j}) ~~~,~~~ \overline{p}(\textcolor{blue}{i}/\textcolor{red}{j})=\sum_{\textcolor{blue}{j}/\textcolor{red}{i}} p(i \cap j) \nonumber&#10;\end{align}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H_X(Y) = -\sum_i\sum_jp(i \cap j)\log p_i(j) \nonumber&#10;\end{align}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Combining the above:&#10;\begin{align}&#10;H(X\cap Y)=H(X)+H_X(Y)=H(Y)+H_Y(X)&#10;\end{align}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pagestyle{empty}&#10;\begin{document}&#10;\begin{align}&#10;\frac{1}{2}(\Ket{0}\Bra{0}+\Ket{0}\Bra{1}+\Ket{1}\Bra{0}+\Ket{1}\Bra{1}) \xrightarrow{classical~channel} \frac{1}{2}(\Ket{0}\Bra{0}+\Ket{1}\Bra{1}) \nonumber&#10;\end{align}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braket}&#10;\usepackage{color}&#10;\pagestyle{empty}&#10;\begin{document}&#10;\begin{align}&#10;C = \max(H(X)-H_Y(X)) \nonumber&#10;\end{align}&#10;\end{document}"/>
  <p:tag name="IGUANATEXSIZE" val="2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3561</TotalTime>
  <Words>365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From Classical To Quantum Channel Capacities</vt:lpstr>
      <vt:lpstr>Outline</vt:lpstr>
      <vt:lpstr>Communication Protocol</vt:lpstr>
      <vt:lpstr>Definitions</vt:lpstr>
      <vt:lpstr>Shannon Entropy (cont’d)</vt:lpstr>
      <vt:lpstr>Shannon Entropy (cont’d)</vt:lpstr>
      <vt:lpstr>Entropy Venn Diagram</vt:lpstr>
      <vt:lpstr>Classical Channel Capacity </vt:lpstr>
      <vt:lpstr>Von Neumann Entropy</vt:lpstr>
      <vt:lpstr>Quantum Capacities</vt:lpstr>
      <vt:lpstr>How to Model Noise</vt:lpstr>
      <vt:lpstr>Bit Flip Channel</vt:lpstr>
      <vt:lpstr>Phase Flip Channel</vt:lpstr>
      <vt:lpstr>Depolarizing Channel</vt:lpstr>
      <vt:lpstr>Amplitude Damping Channel</vt:lpstr>
      <vt:lpstr>Quantum Channel used for Classical Communication</vt:lpstr>
      <vt:lpstr>Entanglement-Assisted Quantum Capacity</vt:lpstr>
      <vt:lpstr>Erasure Channel</vt:lpstr>
      <vt:lpstr>References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Classical To Quantum Channel Capacities</dc:title>
  <dc:creator>John</dc:creator>
  <cp:lastModifiedBy>John</cp:lastModifiedBy>
  <cp:revision>70</cp:revision>
  <dcterms:created xsi:type="dcterms:W3CDTF">2013-12-15T02:17:50Z</dcterms:created>
  <dcterms:modified xsi:type="dcterms:W3CDTF">2013-12-18T16:07:12Z</dcterms:modified>
</cp:coreProperties>
</file>