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Override PartName="/ppt/notesSlides/notesSlide4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5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6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7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4" r:id="rId2"/>
  </p:sldMasterIdLst>
  <p:notesMasterIdLst>
    <p:notesMasterId r:id="rId21"/>
  </p:notesMasterIdLst>
  <p:sldIdLst>
    <p:sldId id="256" r:id="rId3"/>
    <p:sldId id="257" r:id="rId4"/>
    <p:sldId id="258" r:id="rId5"/>
    <p:sldId id="267" r:id="rId6"/>
    <p:sldId id="274" r:id="rId7"/>
    <p:sldId id="268" r:id="rId8"/>
    <p:sldId id="269" r:id="rId9"/>
    <p:sldId id="275" r:id="rId10"/>
    <p:sldId id="277" r:id="rId11"/>
    <p:sldId id="278" r:id="rId12"/>
    <p:sldId id="279" r:id="rId13"/>
    <p:sldId id="280" r:id="rId14"/>
    <p:sldId id="281" r:id="rId15"/>
    <p:sldId id="282" r:id="rId16"/>
    <p:sldId id="286" r:id="rId17"/>
    <p:sldId id="284" r:id="rId18"/>
    <p:sldId id="285" r:id="rId19"/>
    <p:sldId id="283" r:id="rId20"/>
  </p:sldIdLst>
  <p:sldSz cx="9144000" cy="6858000" type="screen4x3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89" d="100"/>
          <a:sy n="89" d="100"/>
        </p:scale>
        <p:origin x="586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2447E72A-D913-4DC2-9E0A-E520CE8FCC86}" type="datetimeFigureOut">
              <a:rPr lang="en-US" smtClean="0"/>
              <a:pPr/>
              <a:t>12/7/2015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A5D78FC6-CE17-4259-A63C-DDFC12E048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716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6520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1852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1694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3672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8874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0199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1678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1831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960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6612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2513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0272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7294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535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1852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Shap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>
                <a:latin typeface="LM Roman 10" panose="00000500000000000000" pitchFamily="50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Shap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  <a:latin typeface="LM Roman 10" panose="00000500000000000000" pitchFamily="50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28" name="Shape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  <a:latin typeface="LM Roman 10" panose="00000500000000000000" pitchFamily="50" charset="0"/>
              </a:defRPr>
            </a:lvl1pPr>
          </a:lstStyle>
          <a:p>
            <a:fld id="{743653DA-8BF4-4869-96FE-9BCF43372D46}" type="datetime8">
              <a:rPr lang="en-US" smtClean="0"/>
              <a:pPr/>
              <a:t>12/7/2015 2:32 PM</a:t>
            </a:fld>
            <a:endParaRPr lang="en-US" dirty="0"/>
          </a:p>
        </p:txBody>
      </p:sp>
      <p:sp>
        <p:nvSpPr>
          <p:cNvPr id="17" name="Shape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9" name="Shape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2AC53DF-4216-466D-99A7-94400E6C2A25}" type="slidenum">
              <a:rPr lang="en-US" smtClean="0"/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hap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816DF-213E-421B-92D3-C068DBB023D6}" type="datetime8">
              <a:rPr lang="en-US" smtClean="0">
                <a:solidFill>
                  <a:schemeClr val="tx2"/>
                </a:solidFill>
              </a:rPr>
              <a:pPr/>
              <a:t>12/7/2015 2:32 PM</a:t>
            </a:fld>
            <a:endParaRPr lang="en-US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hape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8D3816DF-213E-421B-92D3-C068DBB023D6}" type="datetime8">
              <a:rPr lang="en-US" smtClean="0">
                <a:solidFill>
                  <a:schemeClr val="tx2"/>
                </a:solidFill>
              </a:rPr>
              <a:pPr/>
              <a:t>12/7/2015 2:32 PM</a:t>
            </a:fld>
            <a:endParaRPr lang="en-US" dirty="0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>
            <a:lvl1pPr>
              <a:defRPr>
                <a:latin typeface="LM Roman 10" panose="00000500000000000000" pitchFamily="50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29108-AC8D-4212-9283-60D9E99BF07A}" type="datetime8">
              <a:rPr lang="en-US" smtClean="0"/>
              <a:pPr/>
              <a:t>12/7/2015 2:32 PM</a:t>
            </a:fld>
            <a:endParaRPr lang="en-US" dirty="0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Shape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1pPr>
              <a:defRPr>
                <a:latin typeface="LM Roman 10" panose="00000500000000000000" pitchFamily="50" charset="0"/>
              </a:defRPr>
            </a:lvl1pPr>
            <a:lvl2pPr>
              <a:defRPr>
                <a:latin typeface="LM Roman 10" panose="00000500000000000000" pitchFamily="50" charset="0"/>
              </a:defRPr>
            </a:lvl2pPr>
            <a:lvl3pPr>
              <a:defRPr>
                <a:latin typeface="LM Roman 10" panose="00000500000000000000" pitchFamily="50" charset="0"/>
              </a:defRPr>
            </a:lvl3pPr>
            <a:lvl4pPr>
              <a:defRPr>
                <a:latin typeface="LM Roman 10" panose="00000500000000000000" pitchFamily="50" charset="0"/>
              </a:defRPr>
            </a:lvl4pPr>
            <a:lvl5pPr>
              <a:defRPr>
                <a:latin typeface="LM Roman 10" panose="00000500000000000000" pitchFamily="50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Shape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ED3D3-6235-4F4C-B439-DF277FB555A7}" type="datetime8">
              <a:rPr lang="en-US" smtClean="0"/>
              <a:pPr/>
              <a:t>12/7/2015 2:32 PM</a:t>
            </a:fld>
            <a:endParaRPr lang="en-US"/>
          </a:p>
        </p:txBody>
      </p:sp>
      <p:sp>
        <p:nvSpPr>
          <p:cNvPr id="13" name="Shape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4" name="Shap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hape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Shape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Shape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3B5F1E3E-4B2F-4895-B65E-28B2E64F39F6}" type="datetime8">
              <a:rPr lang="en-US" smtClean="0"/>
              <a:pPr/>
              <a:t>12/7/2015 2:32 PM</a:t>
            </a:fld>
            <a:endParaRPr lang="en-US"/>
          </a:p>
        </p:txBody>
      </p:sp>
      <p:sp>
        <p:nvSpPr>
          <p:cNvPr id="10" name="Shape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2" name="Shape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Shape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Shape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Shape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63085435-8225-4333-BFFA-0096413F0D76}" type="datetime8">
              <a:rPr lang="en-US" smtClean="0"/>
              <a:pPr/>
              <a:t>12/7/2015 2:32 PM</a:t>
            </a:fld>
            <a:endParaRPr lang="en-US"/>
          </a:p>
        </p:txBody>
      </p:sp>
      <p:sp>
        <p:nvSpPr>
          <p:cNvPr id="12" name="Shape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4" name="Shape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Shape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Shape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hap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3C494-2A87-468C-A21B-CB14FB9ABB00}" type="datetime8">
              <a:rPr lang="en-US" smtClean="0"/>
              <a:pPr/>
              <a:t>12/7/2015 2:32 PM</a:t>
            </a:fld>
            <a:endParaRPr lang="en-US"/>
          </a:p>
        </p:txBody>
      </p:sp>
      <p:sp>
        <p:nvSpPr>
          <p:cNvPr id="4" name="Shap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hap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80FA0-5B31-4864-A2BB-719EA5A679C6}" type="datetime8">
              <a:rPr lang="en-US" smtClean="0"/>
              <a:pPr/>
              <a:t>12/7/2015 2:32 PM</a:t>
            </a:fld>
            <a:endParaRPr lang="en-US"/>
          </a:p>
        </p:txBody>
      </p:sp>
      <p:sp>
        <p:nvSpPr>
          <p:cNvPr id="3" name="Shap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hape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hap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CC0C8-36B8-442A-833D-B6AACE86BB77}" type="datetime8">
              <a:rPr lang="en-US" smtClean="0"/>
              <a:pPr/>
              <a:t>12/7/2015 2:32 PM</a:t>
            </a:fld>
            <a:endParaRPr lang="en-US"/>
          </a:p>
        </p:txBody>
      </p:sp>
      <p:sp>
        <p:nvSpPr>
          <p:cNvPr id="6" name="Shap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hap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Shape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Shape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2" name="Shape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51E20EC5-AC53-4169-941E-EDF10CD23748}" type="datetime8">
              <a:rPr lang="en-US" smtClean="0"/>
              <a:pPr/>
              <a:t>12/7/2015 2:32 PM</a:t>
            </a:fld>
            <a:endParaRPr lang="en-US"/>
          </a:p>
        </p:txBody>
      </p:sp>
      <p:sp>
        <p:nvSpPr>
          <p:cNvPr id="13" name="Shape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 sz="2800" dirty="0"/>
          </a:p>
        </p:txBody>
      </p:sp>
      <p:sp>
        <p:nvSpPr>
          <p:cNvPr id="14" name="Shape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 dirty="0"/>
          </a:p>
        </p:txBody>
      </p:sp>
      <p:sp>
        <p:nvSpPr>
          <p:cNvPr id="3" name="Shape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400">
                <a:solidFill>
                  <a:schemeClr val="tx2"/>
                </a:solidFill>
              </a:defRPr>
            </a:lvl1pPr>
          </a:lstStyle>
          <a:p>
            <a:fld id="{8D3816DF-213E-421B-92D3-C068DBB023D6}" type="datetime8">
              <a:rPr lang="en-US" smtClean="0">
                <a:solidFill>
                  <a:schemeClr val="tx2"/>
                </a:solidFill>
              </a:rPr>
              <a:pPr/>
              <a:t>12/7/2015 2:32 PM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>
              <a:defRPr sz="1400">
                <a:solidFill>
                  <a:schemeClr val="tx2"/>
                </a:solidFill>
              </a:defRPr>
            </a:lvl1pPr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>
              <a:defRPr sz="1400" b="1">
                <a:solidFill>
                  <a:srgbClr val="FFFFFF"/>
                </a:solidFill>
              </a:defRPr>
            </a:lvl1pPr>
          </a:lstStyle>
          <a:p>
            <a:pPr algn="ctr"/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.xml"/><Relationship Id="rId13" Type="http://schemas.openxmlformats.org/officeDocument/2006/relationships/image" Target="../media/image7.png"/><Relationship Id="rId3" Type="http://schemas.openxmlformats.org/officeDocument/2006/relationships/tags" Target="../tags/tag3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6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image" Target="../media/image5.png"/><Relationship Id="rId5" Type="http://schemas.openxmlformats.org/officeDocument/2006/relationships/tags" Target="../tags/tag5.xml"/><Relationship Id="rId15" Type="http://schemas.openxmlformats.org/officeDocument/2006/relationships/image" Target="../media/image9.png"/><Relationship Id="rId10" Type="http://schemas.openxmlformats.org/officeDocument/2006/relationships/image" Target="../media/image4.png"/><Relationship Id="rId4" Type="http://schemas.openxmlformats.org/officeDocument/2006/relationships/tags" Target="../tags/tag4.xml"/><Relationship Id="rId9" Type="http://schemas.openxmlformats.org/officeDocument/2006/relationships/image" Target="../media/image3.png"/><Relationship Id="rId1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tags" Target="../tags/tag10.xml"/><Relationship Id="rId7" Type="http://schemas.openxmlformats.org/officeDocument/2006/relationships/image" Target="../media/image13.png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6.png"/><Relationship Id="rId4" Type="http://schemas.openxmlformats.org/officeDocument/2006/relationships/tags" Target="../tags/tag11.xml"/><Relationship Id="rId9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tags" Target="../tags/tag16.xml"/><Relationship Id="rId7" Type="http://schemas.openxmlformats.org/officeDocument/2006/relationships/image" Target="../media/image20.png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image" Target="../media/image19.png"/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tags" Target="../tags/tag19.xml"/><Relationship Id="rId7" Type="http://schemas.openxmlformats.org/officeDocument/2006/relationships/image" Target="../media/image23.png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image" Target="../media/image22.png"/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Simplified Real Frequency Technique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Optimal Filter Design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John Rinehart</a:t>
            </a:r>
          </a:p>
          <a:p>
            <a:r>
              <a:rPr lang="en-US" dirty="0" smtClean="0"/>
              <a:t>ECE 671 University of Waterloo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400" y="1920118"/>
            <a:ext cx="1920240" cy="3934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20040" lvl="0" indent="-320040">
              <a:spcBef>
                <a:spcPts val="700"/>
              </a:spcBef>
              <a:buClr>
                <a:srgbClr val="DD8047"/>
              </a:buClr>
              <a:buSzPct val="60000"/>
              <a:buFont typeface="Wingdings"/>
              <a:buChar char=""/>
            </a:pPr>
            <a:r>
              <a:rPr lang="en-US" sz="1200" b="1" dirty="0">
                <a:solidFill>
                  <a:prstClr val="black"/>
                </a:solidFill>
                <a:latin typeface="LM Roman 10" panose="00000500000000000000" pitchFamily="50" charset="0"/>
              </a:rPr>
              <a:t>Simplified Real Frequency Technique</a:t>
            </a:r>
          </a:p>
          <a:p>
            <a:pPr marL="640080" lvl="1" indent="-274320">
              <a:spcBef>
                <a:spcPts val="550"/>
              </a:spcBef>
              <a:buClr>
                <a:srgbClr val="94B6D2"/>
              </a:buClr>
              <a:buSzPct val="70000"/>
              <a:buFont typeface="Wingdings 2"/>
              <a:buChar char=""/>
            </a:pPr>
            <a:r>
              <a:rPr lang="en-US" sz="1100" b="1" dirty="0">
                <a:solidFill>
                  <a:prstClr val="black"/>
                </a:solidFill>
                <a:latin typeface="LM Roman 10" panose="00000500000000000000" pitchFamily="50" charset="0"/>
              </a:rPr>
              <a:t>Transducer Gain</a:t>
            </a:r>
          </a:p>
          <a:p>
            <a:pPr marL="640080" lvl="1" indent="-274320">
              <a:spcBef>
                <a:spcPts val="550"/>
              </a:spcBef>
              <a:buClr>
                <a:srgbClr val="94B6D2"/>
              </a:buClr>
              <a:buSzPct val="70000"/>
              <a:buFont typeface="Wingdings 2"/>
              <a:buChar char=""/>
            </a:pPr>
            <a:r>
              <a:rPr lang="en-US" sz="1100" b="1" dirty="0" err="1">
                <a:latin typeface="LM Roman 10" panose="00000500000000000000" pitchFamily="50" charset="0"/>
              </a:rPr>
              <a:t>Kramers-Kronig</a:t>
            </a:r>
            <a:r>
              <a:rPr lang="en-US" sz="1100" b="1" dirty="0">
                <a:latin typeface="LM Roman 10" panose="00000500000000000000" pitchFamily="50" charset="0"/>
              </a:rPr>
              <a:t> Relations</a:t>
            </a:r>
          </a:p>
          <a:p>
            <a:pPr marL="640080" lvl="1" indent="-274320">
              <a:spcBef>
                <a:spcPts val="550"/>
              </a:spcBef>
              <a:buClr>
                <a:srgbClr val="94B6D2"/>
              </a:buClr>
              <a:buSzPct val="70000"/>
              <a:buFont typeface="Wingdings 2"/>
              <a:buChar char=""/>
            </a:pPr>
            <a:r>
              <a:rPr lang="en-US" sz="1100" b="1" dirty="0" err="1">
                <a:latin typeface="LM Roman 10" panose="00000500000000000000" pitchFamily="50" charset="0"/>
              </a:rPr>
              <a:t>Gewertz</a:t>
            </a:r>
            <a:r>
              <a:rPr lang="en-US" sz="1100" b="1" dirty="0">
                <a:latin typeface="LM Roman 10" panose="00000500000000000000" pitchFamily="50" charset="0"/>
              </a:rPr>
              <a:t> Method</a:t>
            </a:r>
          </a:p>
          <a:p>
            <a:pPr marL="640080" lvl="1" indent="-274320">
              <a:spcBef>
                <a:spcPts val="550"/>
              </a:spcBef>
              <a:buClr>
                <a:srgbClr val="94B6D2"/>
              </a:buClr>
              <a:buSzPct val="70000"/>
              <a:buFont typeface="Wingdings 2"/>
              <a:buChar char=""/>
            </a:pPr>
            <a:r>
              <a:rPr lang="en-US" sz="1100" b="1" dirty="0">
                <a:latin typeface="LM Roman 10" panose="00000500000000000000" pitchFamily="50" charset="0"/>
              </a:rPr>
              <a:t>Darlington Synthesis (Pole Extraction at Infinity</a:t>
            </a:r>
            <a:r>
              <a:rPr lang="en-US" sz="1100" b="1" dirty="0" smtClean="0">
                <a:latin typeface="LM Roman 10" panose="00000500000000000000" pitchFamily="50" charset="0"/>
              </a:rPr>
              <a:t>)</a:t>
            </a:r>
          </a:p>
          <a:p>
            <a:pPr marL="640080" lvl="1" indent="-274320">
              <a:spcBef>
                <a:spcPts val="550"/>
              </a:spcBef>
              <a:buClr>
                <a:srgbClr val="94B6D2"/>
              </a:buClr>
              <a:buSzPct val="70000"/>
              <a:buFont typeface="Wingdings 2"/>
              <a:buChar char=""/>
            </a:pPr>
            <a:r>
              <a:rPr lang="en-US" sz="1100" b="1" dirty="0" smtClean="0">
                <a:latin typeface="LM Roman 10" panose="00000500000000000000" pitchFamily="50" charset="0"/>
              </a:rPr>
              <a:t>Algorithm</a:t>
            </a:r>
            <a:endParaRPr lang="en-US" sz="1100" b="1" dirty="0">
              <a:latin typeface="LM Roman 10" panose="00000500000000000000" pitchFamily="50" charset="0"/>
            </a:endParaRPr>
          </a:p>
          <a:p>
            <a:pPr marL="320040" lvl="0" indent="-320040">
              <a:spcBef>
                <a:spcPts val="700"/>
              </a:spcBef>
              <a:buClr>
                <a:srgbClr val="DD8047"/>
              </a:buClr>
              <a:buSzPct val="60000"/>
              <a:buFont typeface="Wingdings"/>
              <a:buChar char=""/>
            </a:pPr>
            <a:r>
              <a:rPr lang="en-US" sz="1200" dirty="0" smtClean="0">
                <a:solidFill>
                  <a:schemeClr val="accent6"/>
                </a:solidFill>
                <a:latin typeface="LM Roman 10" panose="00000500000000000000" pitchFamily="50" charset="0"/>
              </a:rPr>
              <a:t>Example</a:t>
            </a:r>
            <a:endParaRPr lang="en-US" sz="1200" dirty="0">
              <a:solidFill>
                <a:schemeClr val="accent6"/>
              </a:solidFill>
              <a:latin typeface="LM Roman 10" panose="00000500000000000000" pitchFamily="50" charset="0"/>
            </a:endParaRPr>
          </a:p>
          <a:p>
            <a:pPr marL="640080" lvl="1" indent="-274320">
              <a:spcBef>
                <a:spcPts val="550"/>
              </a:spcBef>
              <a:buClr>
                <a:srgbClr val="94B6D2"/>
              </a:buClr>
              <a:buSzPct val="70000"/>
              <a:buFont typeface="Wingdings 2"/>
              <a:buChar char=""/>
            </a:pPr>
            <a:r>
              <a:rPr lang="en-US" sz="1100" dirty="0">
                <a:solidFill>
                  <a:schemeClr val="accent6"/>
                </a:solidFill>
                <a:latin typeface="LM Roman 10" panose="00000500000000000000" pitchFamily="50" charset="0"/>
              </a:rPr>
              <a:t>MATLAB Results</a:t>
            </a:r>
          </a:p>
          <a:p>
            <a:pPr marL="640080" lvl="1" indent="-274320">
              <a:spcBef>
                <a:spcPts val="550"/>
              </a:spcBef>
              <a:buClr>
                <a:srgbClr val="94B6D2"/>
              </a:buClr>
              <a:buSzPct val="70000"/>
              <a:buFont typeface="Wingdings 2"/>
              <a:buChar char=""/>
            </a:pPr>
            <a:r>
              <a:rPr lang="en-US" sz="1100" dirty="0" err="1">
                <a:solidFill>
                  <a:schemeClr val="accent6"/>
                </a:solidFill>
                <a:latin typeface="LM Roman 10" panose="00000500000000000000" pitchFamily="50" charset="0"/>
              </a:rPr>
              <a:t>LTspice</a:t>
            </a:r>
            <a:r>
              <a:rPr lang="en-US" sz="1100" dirty="0">
                <a:solidFill>
                  <a:schemeClr val="accent6"/>
                </a:solidFill>
                <a:latin typeface="LM Roman 10" panose="00000500000000000000" pitchFamily="50" charset="0"/>
              </a:rPr>
              <a:t> </a:t>
            </a:r>
            <a:r>
              <a:rPr lang="en-US" sz="1100" dirty="0" smtClean="0">
                <a:solidFill>
                  <a:schemeClr val="accent6"/>
                </a:solidFill>
                <a:latin typeface="LM Roman 10" panose="00000500000000000000" pitchFamily="50" charset="0"/>
              </a:rPr>
              <a:t>Simulation</a:t>
            </a:r>
          </a:p>
          <a:p>
            <a:pPr marL="320040" lvl="0" indent="-320040">
              <a:spcBef>
                <a:spcPts val="700"/>
              </a:spcBef>
              <a:buClr>
                <a:srgbClr val="DD8047"/>
              </a:buClr>
              <a:buSzPct val="60000"/>
              <a:buFont typeface="Wingdings"/>
              <a:buChar char=""/>
            </a:pPr>
            <a:r>
              <a:rPr lang="en-US" sz="1200" dirty="0" smtClean="0">
                <a:solidFill>
                  <a:schemeClr val="accent6"/>
                </a:solidFill>
                <a:latin typeface="LM Roman 10" panose="00000500000000000000" pitchFamily="50" charset="0"/>
              </a:rPr>
              <a:t>Future Work</a:t>
            </a:r>
            <a:endParaRPr lang="en-US" sz="1200" dirty="0">
              <a:solidFill>
                <a:schemeClr val="accent6"/>
              </a:solidFill>
              <a:latin typeface="LM Roman 10" panose="00000500000000000000" pitchFamily="50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71800" y="2895600"/>
            <a:ext cx="54894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>
                <a:latin typeface="LM Roman 10" panose="00000500000000000000" pitchFamily="50" charset="0"/>
              </a:rPr>
              <a:t>Optimize over some gain function by minimizing over the possible break resistances.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latin typeface="LM Roman 10" panose="00000500000000000000" pitchFamily="50" charset="0"/>
              </a:rPr>
              <a:t>Approximate the resistance by a rational polynomial.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latin typeface="LM Roman 10" panose="00000500000000000000" pitchFamily="50" charset="0"/>
              </a:rPr>
              <a:t>Find Z by the </a:t>
            </a:r>
            <a:r>
              <a:rPr lang="en-US" dirty="0" err="1" smtClean="0">
                <a:latin typeface="LM Roman 10" panose="00000500000000000000" pitchFamily="50" charset="0"/>
              </a:rPr>
              <a:t>Gewertz</a:t>
            </a:r>
            <a:r>
              <a:rPr lang="en-US" dirty="0" smtClean="0">
                <a:latin typeface="LM Roman 10" panose="00000500000000000000" pitchFamily="50" charset="0"/>
              </a:rPr>
              <a:t> method.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latin typeface="LM Roman 10" panose="00000500000000000000" pitchFamily="50" charset="0"/>
              </a:rPr>
              <a:t>Synthesize the network via Darlington Synthesis</a:t>
            </a:r>
          </a:p>
        </p:txBody>
      </p:sp>
    </p:spTree>
    <p:extLst>
      <p:ext uri="{BB962C8B-B14F-4D97-AF65-F5344CB8AC3E}">
        <p14:creationId xmlns:p14="http://schemas.microsoft.com/office/powerpoint/2010/main" val="1625399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400" y="1920118"/>
            <a:ext cx="1920240" cy="3934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20040" lvl="0" indent="-320040">
              <a:spcBef>
                <a:spcPts val="700"/>
              </a:spcBef>
              <a:buClr>
                <a:srgbClr val="DD8047"/>
              </a:buClr>
              <a:buSzPct val="60000"/>
              <a:buFont typeface="Wingdings"/>
              <a:buChar char=""/>
            </a:pPr>
            <a:r>
              <a:rPr lang="en-US" sz="1200" b="1" dirty="0">
                <a:solidFill>
                  <a:prstClr val="black"/>
                </a:solidFill>
                <a:latin typeface="LM Roman 10" panose="00000500000000000000" pitchFamily="50" charset="0"/>
              </a:rPr>
              <a:t>Simplified Real Frequency Technique</a:t>
            </a:r>
          </a:p>
          <a:p>
            <a:pPr marL="640080" lvl="1" indent="-274320">
              <a:spcBef>
                <a:spcPts val="550"/>
              </a:spcBef>
              <a:buClr>
                <a:srgbClr val="94B6D2"/>
              </a:buClr>
              <a:buSzPct val="70000"/>
              <a:buFont typeface="Wingdings 2"/>
              <a:buChar char=""/>
            </a:pPr>
            <a:r>
              <a:rPr lang="en-US" sz="1100" b="1" dirty="0">
                <a:solidFill>
                  <a:prstClr val="black"/>
                </a:solidFill>
                <a:latin typeface="LM Roman 10" panose="00000500000000000000" pitchFamily="50" charset="0"/>
              </a:rPr>
              <a:t>Transducer Gain</a:t>
            </a:r>
          </a:p>
          <a:p>
            <a:pPr marL="640080" lvl="1" indent="-274320">
              <a:spcBef>
                <a:spcPts val="550"/>
              </a:spcBef>
              <a:buClr>
                <a:srgbClr val="94B6D2"/>
              </a:buClr>
              <a:buSzPct val="70000"/>
              <a:buFont typeface="Wingdings 2"/>
              <a:buChar char=""/>
            </a:pPr>
            <a:r>
              <a:rPr lang="en-US" sz="1100" b="1" dirty="0" err="1">
                <a:latin typeface="LM Roman 10" panose="00000500000000000000" pitchFamily="50" charset="0"/>
              </a:rPr>
              <a:t>Kramers-Kronig</a:t>
            </a:r>
            <a:r>
              <a:rPr lang="en-US" sz="1100" b="1" dirty="0">
                <a:latin typeface="LM Roman 10" panose="00000500000000000000" pitchFamily="50" charset="0"/>
              </a:rPr>
              <a:t> Relations</a:t>
            </a:r>
          </a:p>
          <a:p>
            <a:pPr marL="640080" lvl="1" indent="-274320">
              <a:spcBef>
                <a:spcPts val="550"/>
              </a:spcBef>
              <a:buClr>
                <a:srgbClr val="94B6D2"/>
              </a:buClr>
              <a:buSzPct val="70000"/>
              <a:buFont typeface="Wingdings 2"/>
              <a:buChar char=""/>
            </a:pPr>
            <a:r>
              <a:rPr lang="en-US" sz="1100" b="1" dirty="0" err="1">
                <a:latin typeface="LM Roman 10" panose="00000500000000000000" pitchFamily="50" charset="0"/>
              </a:rPr>
              <a:t>Gewertz</a:t>
            </a:r>
            <a:r>
              <a:rPr lang="en-US" sz="1100" b="1" dirty="0">
                <a:latin typeface="LM Roman 10" panose="00000500000000000000" pitchFamily="50" charset="0"/>
              </a:rPr>
              <a:t> Method</a:t>
            </a:r>
          </a:p>
          <a:p>
            <a:pPr marL="640080" lvl="1" indent="-274320">
              <a:spcBef>
                <a:spcPts val="550"/>
              </a:spcBef>
              <a:buClr>
                <a:srgbClr val="94B6D2"/>
              </a:buClr>
              <a:buSzPct val="70000"/>
              <a:buFont typeface="Wingdings 2"/>
              <a:buChar char=""/>
            </a:pPr>
            <a:r>
              <a:rPr lang="en-US" sz="1100" b="1" dirty="0">
                <a:latin typeface="LM Roman 10" panose="00000500000000000000" pitchFamily="50" charset="0"/>
              </a:rPr>
              <a:t>Darlington Synthesis (Pole Extraction at Infinity</a:t>
            </a:r>
            <a:r>
              <a:rPr lang="en-US" sz="1100" b="1" dirty="0" smtClean="0">
                <a:latin typeface="LM Roman 10" panose="00000500000000000000" pitchFamily="50" charset="0"/>
              </a:rPr>
              <a:t>)</a:t>
            </a:r>
          </a:p>
          <a:p>
            <a:pPr marL="640080" lvl="1" indent="-274320">
              <a:spcBef>
                <a:spcPts val="550"/>
              </a:spcBef>
              <a:buClr>
                <a:srgbClr val="94B6D2"/>
              </a:buClr>
              <a:buSzPct val="70000"/>
              <a:buFont typeface="Wingdings 2"/>
              <a:buChar char=""/>
            </a:pPr>
            <a:r>
              <a:rPr lang="en-US" sz="1100" b="1" dirty="0" smtClean="0">
                <a:latin typeface="LM Roman 10" panose="00000500000000000000" pitchFamily="50" charset="0"/>
              </a:rPr>
              <a:t>Algorithm</a:t>
            </a:r>
            <a:endParaRPr lang="en-US" sz="1100" b="1" dirty="0">
              <a:latin typeface="LM Roman 10" panose="00000500000000000000" pitchFamily="50" charset="0"/>
            </a:endParaRPr>
          </a:p>
          <a:p>
            <a:pPr marL="320040" lvl="0" indent="-320040">
              <a:spcBef>
                <a:spcPts val="700"/>
              </a:spcBef>
              <a:buClr>
                <a:srgbClr val="DD8047"/>
              </a:buClr>
              <a:buSzPct val="60000"/>
              <a:buFont typeface="Wingdings"/>
              <a:buChar char=""/>
            </a:pPr>
            <a:r>
              <a:rPr lang="en-US" sz="1200" dirty="0" smtClean="0">
                <a:solidFill>
                  <a:schemeClr val="accent6"/>
                </a:solidFill>
                <a:latin typeface="LM Roman 10" panose="00000500000000000000" pitchFamily="50" charset="0"/>
              </a:rPr>
              <a:t>Example</a:t>
            </a:r>
            <a:endParaRPr lang="en-US" sz="1200" dirty="0">
              <a:solidFill>
                <a:schemeClr val="accent6"/>
              </a:solidFill>
              <a:latin typeface="LM Roman 10" panose="00000500000000000000" pitchFamily="50" charset="0"/>
            </a:endParaRPr>
          </a:p>
          <a:p>
            <a:pPr marL="640080" lvl="1" indent="-274320">
              <a:spcBef>
                <a:spcPts val="550"/>
              </a:spcBef>
              <a:buClr>
                <a:srgbClr val="94B6D2"/>
              </a:buClr>
              <a:buSzPct val="70000"/>
              <a:buFont typeface="Wingdings 2"/>
              <a:buChar char=""/>
            </a:pPr>
            <a:r>
              <a:rPr lang="en-US" sz="1100" dirty="0">
                <a:solidFill>
                  <a:schemeClr val="accent6"/>
                </a:solidFill>
                <a:latin typeface="LM Roman 10" panose="00000500000000000000" pitchFamily="50" charset="0"/>
              </a:rPr>
              <a:t>MATLAB Results</a:t>
            </a:r>
          </a:p>
          <a:p>
            <a:pPr marL="640080" lvl="1" indent="-274320">
              <a:spcBef>
                <a:spcPts val="550"/>
              </a:spcBef>
              <a:buClr>
                <a:srgbClr val="94B6D2"/>
              </a:buClr>
              <a:buSzPct val="70000"/>
              <a:buFont typeface="Wingdings 2"/>
              <a:buChar char=""/>
            </a:pPr>
            <a:r>
              <a:rPr lang="en-US" sz="1100" dirty="0" err="1" smtClean="0">
                <a:solidFill>
                  <a:schemeClr val="accent6"/>
                </a:solidFill>
                <a:latin typeface="LM Roman 10" panose="00000500000000000000" pitchFamily="50" charset="0"/>
              </a:rPr>
              <a:t>LTspice</a:t>
            </a:r>
            <a:r>
              <a:rPr lang="en-US" sz="1100" dirty="0" smtClean="0">
                <a:solidFill>
                  <a:schemeClr val="accent6"/>
                </a:solidFill>
                <a:latin typeface="LM Roman 10" panose="00000500000000000000" pitchFamily="50" charset="0"/>
              </a:rPr>
              <a:t> Simulation</a:t>
            </a:r>
          </a:p>
          <a:p>
            <a:pPr marL="320040" lvl="0" indent="-320040">
              <a:spcBef>
                <a:spcPts val="700"/>
              </a:spcBef>
              <a:buClr>
                <a:srgbClr val="DD8047"/>
              </a:buClr>
              <a:buSzPct val="60000"/>
              <a:buFont typeface="Wingdings"/>
              <a:buChar char=""/>
            </a:pPr>
            <a:r>
              <a:rPr lang="en-US" sz="1200" dirty="0" smtClean="0">
                <a:solidFill>
                  <a:schemeClr val="accent6"/>
                </a:solidFill>
                <a:latin typeface="LM Roman 10" panose="00000500000000000000" pitchFamily="50" charset="0"/>
              </a:rPr>
              <a:t>Future </a:t>
            </a:r>
            <a:r>
              <a:rPr lang="en-US" sz="1200" dirty="0">
                <a:solidFill>
                  <a:schemeClr val="accent6"/>
                </a:solidFill>
                <a:latin typeface="LM Roman 10" panose="00000500000000000000" pitchFamily="50" charset="0"/>
              </a:rPr>
              <a:t>Work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76600" y="1925909"/>
            <a:ext cx="5105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>
                <a:latin typeface="LM Roman 10" panose="00000500000000000000" pitchFamily="50" charset="0"/>
              </a:rPr>
              <a:t>Optimize over some gain function by minimizing over the possible break resistances.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latin typeface="LM Roman 10" panose="00000500000000000000" pitchFamily="50" charset="0"/>
              </a:rPr>
              <a:t>Approximate the resistance by a rational polynomial.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latin typeface="LM Roman 10" panose="00000500000000000000" pitchFamily="50" charset="0"/>
              </a:rPr>
              <a:t>Find Z by the </a:t>
            </a:r>
            <a:r>
              <a:rPr lang="en-US" dirty="0" err="1" smtClean="0">
                <a:latin typeface="LM Roman 10" panose="00000500000000000000" pitchFamily="50" charset="0"/>
              </a:rPr>
              <a:t>Gewertz</a:t>
            </a:r>
            <a:r>
              <a:rPr lang="en-US" dirty="0" smtClean="0">
                <a:latin typeface="LM Roman 10" panose="00000500000000000000" pitchFamily="50" charset="0"/>
              </a:rPr>
              <a:t> method.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latin typeface="LM Roman 10" panose="00000500000000000000" pitchFamily="50" charset="0"/>
              </a:rPr>
              <a:t>Synthesize the network via Darlington Synthesis</a:t>
            </a:r>
          </a:p>
        </p:txBody>
      </p:sp>
    </p:spTree>
    <p:extLst>
      <p:ext uri="{BB962C8B-B14F-4D97-AF65-F5344CB8AC3E}">
        <p14:creationId xmlns:p14="http://schemas.microsoft.com/office/powerpoint/2010/main" val="953345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400" y="1920118"/>
            <a:ext cx="1920240" cy="4180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20040" lvl="0" indent="-320040">
              <a:spcBef>
                <a:spcPts val="700"/>
              </a:spcBef>
              <a:buClr>
                <a:srgbClr val="DD8047"/>
              </a:buClr>
              <a:buSzPct val="60000"/>
              <a:buFont typeface="Wingdings"/>
              <a:buChar char=""/>
            </a:pPr>
            <a:r>
              <a:rPr lang="en-US" sz="1200" b="1" dirty="0">
                <a:solidFill>
                  <a:prstClr val="black"/>
                </a:solidFill>
                <a:latin typeface="LM Roman 10" panose="00000500000000000000" pitchFamily="50" charset="0"/>
              </a:rPr>
              <a:t>Simplified Real Frequency </a:t>
            </a:r>
            <a:r>
              <a:rPr lang="en-US" sz="1200" b="1" dirty="0" smtClean="0">
                <a:solidFill>
                  <a:prstClr val="black"/>
                </a:solidFill>
                <a:latin typeface="LM Roman 10" panose="00000500000000000000" pitchFamily="50" charset="0"/>
              </a:rPr>
              <a:t>Technique Theory</a:t>
            </a:r>
            <a:endParaRPr lang="en-US" sz="1200" b="1" dirty="0">
              <a:solidFill>
                <a:prstClr val="black"/>
              </a:solidFill>
              <a:latin typeface="LM Roman 10" panose="00000500000000000000" pitchFamily="50" charset="0"/>
            </a:endParaRPr>
          </a:p>
          <a:p>
            <a:pPr marL="640080" lvl="1" indent="-274320">
              <a:spcBef>
                <a:spcPts val="550"/>
              </a:spcBef>
              <a:buClr>
                <a:srgbClr val="94B6D2"/>
              </a:buClr>
              <a:buSzPct val="70000"/>
              <a:buFont typeface="Wingdings 2"/>
              <a:buChar char=""/>
            </a:pPr>
            <a:r>
              <a:rPr lang="en-US" sz="1100" b="1" dirty="0">
                <a:solidFill>
                  <a:prstClr val="black"/>
                </a:solidFill>
                <a:latin typeface="LM Roman 10" panose="00000500000000000000" pitchFamily="50" charset="0"/>
              </a:rPr>
              <a:t>Transducer Gain</a:t>
            </a:r>
          </a:p>
          <a:p>
            <a:pPr marL="640080" lvl="1" indent="-274320">
              <a:spcBef>
                <a:spcPts val="550"/>
              </a:spcBef>
              <a:buClr>
                <a:srgbClr val="94B6D2"/>
              </a:buClr>
              <a:buSzPct val="70000"/>
              <a:buFont typeface="Wingdings 2"/>
              <a:buChar char=""/>
            </a:pPr>
            <a:r>
              <a:rPr lang="en-US" sz="1100" b="1" dirty="0" err="1">
                <a:latin typeface="LM Roman 10" panose="00000500000000000000" pitchFamily="50" charset="0"/>
              </a:rPr>
              <a:t>Kramers-Kronig</a:t>
            </a:r>
            <a:r>
              <a:rPr lang="en-US" sz="1100" b="1" dirty="0">
                <a:latin typeface="LM Roman 10" panose="00000500000000000000" pitchFamily="50" charset="0"/>
              </a:rPr>
              <a:t> Relations</a:t>
            </a:r>
          </a:p>
          <a:p>
            <a:pPr marL="640080" lvl="1" indent="-274320">
              <a:spcBef>
                <a:spcPts val="550"/>
              </a:spcBef>
              <a:buClr>
                <a:srgbClr val="94B6D2"/>
              </a:buClr>
              <a:buSzPct val="70000"/>
              <a:buFont typeface="Wingdings 2"/>
              <a:buChar char=""/>
            </a:pPr>
            <a:r>
              <a:rPr lang="en-US" sz="1100" b="1" dirty="0" err="1">
                <a:latin typeface="LM Roman 10" panose="00000500000000000000" pitchFamily="50" charset="0"/>
              </a:rPr>
              <a:t>Gewertz</a:t>
            </a:r>
            <a:r>
              <a:rPr lang="en-US" sz="1100" b="1" dirty="0">
                <a:latin typeface="LM Roman 10" panose="00000500000000000000" pitchFamily="50" charset="0"/>
              </a:rPr>
              <a:t> Method</a:t>
            </a:r>
          </a:p>
          <a:p>
            <a:pPr marL="640080" lvl="1" indent="-274320">
              <a:spcBef>
                <a:spcPts val="550"/>
              </a:spcBef>
              <a:buClr>
                <a:srgbClr val="94B6D2"/>
              </a:buClr>
              <a:buSzPct val="70000"/>
              <a:buFont typeface="Wingdings 2"/>
              <a:buChar char=""/>
            </a:pPr>
            <a:r>
              <a:rPr lang="en-US" sz="1100" b="1" dirty="0">
                <a:latin typeface="LM Roman 10" panose="00000500000000000000" pitchFamily="50" charset="0"/>
              </a:rPr>
              <a:t>Darlington Synthesis (Pole Extraction at Infinity</a:t>
            </a:r>
            <a:r>
              <a:rPr lang="en-US" sz="1100" b="1" dirty="0" smtClean="0">
                <a:latin typeface="LM Roman 10" panose="00000500000000000000" pitchFamily="50" charset="0"/>
              </a:rPr>
              <a:t>)</a:t>
            </a:r>
          </a:p>
          <a:p>
            <a:pPr marL="640080" lvl="1" indent="-274320">
              <a:spcBef>
                <a:spcPts val="550"/>
              </a:spcBef>
              <a:buClr>
                <a:srgbClr val="94B6D2"/>
              </a:buClr>
              <a:buSzPct val="70000"/>
              <a:buFont typeface="Wingdings 2"/>
              <a:buChar char=""/>
            </a:pPr>
            <a:r>
              <a:rPr lang="en-US" sz="1100" b="1" dirty="0" smtClean="0">
                <a:latin typeface="LM Roman 10" panose="00000500000000000000" pitchFamily="50" charset="0"/>
              </a:rPr>
              <a:t>Algorithm</a:t>
            </a:r>
            <a:endParaRPr lang="en-US" sz="1100" b="1" dirty="0">
              <a:latin typeface="LM Roman 10" panose="00000500000000000000" pitchFamily="50" charset="0"/>
            </a:endParaRPr>
          </a:p>
          <a:p>
            <a:pPr marL="320040" lvl="0" indent="-320040">
              <a:spcBef>
                <a:spcPts val="700"/>
              </a:spcBef>
              <a:buClr>
                <a:srgbClr val="DD8047"/>
              </a:buClr>
              <a:buSzPct val="60000"/>
              <a:buFont typeface="Wingdings"/>
              <a:buChar char=""/>
            </a:pPr>
            <a:r>
              <a:rPr lang="en-US" sz="1200" b="1" dirty="0" smtClean="0">
                <a:latin typeface="LM Roman 10" panose="00000500000000000000" pitchFamily="50" charset="0"/>
              </a:rPr>
              <a:t>Example</a:t>
            </a:r>
            <a:endParaRPr lang="en-US" sz="1200" b="1" dirty="0">
              <a:latin typeface="LM Roman 10" panose="00000500000000000000" pitchFamily="50" charset="0"/>
            </a:endParaRPr>
          </a:p>
          <a:p>
            <a:pPr marL="640080" lvl="1" indent="-274320">
              <a:spcBef>
                <a:spcPts val="550"/>
              </a:spcBef>
              <a:buClr>
                <a:srgbClr val="94B6D2"/>
              </a:buClr>
              <a:buSzPct val="70000"/>
              <a:buFont typeface="Wingdings 2"/>
              <a:buChar char=""/>
            </a:pPr>
            <a:r>
              <a:rPr lang="en-US" sz="1100" dirty="0">
                <a:solidFill>
                  <a:schemeClr val="accent6"/>
                </a:solidFill>
                <a:latin typeface="LM Roman 10" panose="00000500000000000000" pitchFamily="50" charset="0"/>
              </a:rPr>
              <a:t>MATLAB Results</a:t>
            </a:r>
          </a:p>
          <a:p>
            <a:pPr marL="640080" lvl="1" indent="-274320">
              <a:spcBef>
                <a:spcPts val="550"/>
              </a:spcBef>
              <a:buClr>
                <a:srgbClr val="94B6D2"/>
              </a:buClr>
              <a:buSzPct val="70000"/>
              <a:buFont typeface="Wingdings 2"/>
              <a:buChar char=""/>
            </a:pPr>
            <a:r>
              <a:rPr lang="en-US" sz="1100" dirty="0" err="1">
                <a:solidFill>
                  <a:schemeClr val="accent6"/>
                </a:solidFill>
                <a:latin typeface="LM Roman 10" panose="00000500000000000000" pitchFamily="50" charset="0"/>
              </a:rPr>
              <a:t>LTspice</a:t>
            </a:r>
            <a:r>
              <a:rPr lang="en-US" sz="1100" dirty="0">
                <a:solidFill>
                  <a:schemeClr val="accent6"/>
                </a:solidFill>
                <a:latin typeface="LM Roman 10" panose="00000500000000000000" pitchFamily="50" charset="0"/>
              </a:rPr>
              <a:t> Simulation</a:t>
            </a:r>
          </a:p>
          <a:p>
            <a:pPr marL="640080" lvl="1" indent="-274320">
              <a:spcBef>
                <a:spcPts val="550"/>
              </a:spcBef>
              <a:buClr>
                <a:srgbClr val="94B6D2"/>
              </a:buClr>
              <a:buSzPct val="70000"/>
              <a:buFont typeface="Wingdings 2"/>
              <a:buChar char=""/>
            </a:pPr>
            <a:r>
              <a:rPr lang="en-US" sz="1100" dirty="0">
                <a:solidFill>
                  <a:schemeClr val="accent6"/>
                </a:solidFill>
                <a:latin typeface="LM Roman 10" panose="00000500000000000000" pitchFamily="50" charset="0"/>
              </a:rPr>
              <a:t>ADS Simulation</a:t>
            </a:r>
          </a:p>
          <a:p>
            <a:pPr marL="320040" lvl="0" indent="-320040">
              <a:spcBef>
                <a:spcPts val="700"/>
              </a:spcBef>
              <a:buClr>
                <a:srgbClr val="DD8047"/>
              </a:buClr>
              <a:buSzPct val="60000"/>
              <a:buFont typeface="Wingdings"/>
              <a:buChar char=""/>
            </a:pPr>
            <a:r>
              <a:rPr lang="en-US" sz="1200" dirty="0">
                <a:solidFill>
                  <a:schemeClr val="accent6"/>
                </a:solidFill>
                <a:latin typeface="LM Roman 10" panose="00000500000000000000" pitchFamily="50" charset="0"/>
              </a:rPr>
              <a:t>Future Work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2554014"/>
            <a:ext cx="6180086" cy="2359573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3276600" y="2362200"/>
            <a:ext cx="3200400" cy="2895600"/>
          </a:xfrm>
          <a:prstGeom prst="ellipse">
            <a:avLst/>
          </a:prstGeom>
          <a:solidFill>
            <a:schemeClr val="accent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48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MATLAB Results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400" y="1920118"/>
            <a:ext cx="1920240" cy="4180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20040" lvl="0" indent="-320040">
              <a:spcBef>
                <a:spcPts val="700"/>
              </a:spcBef>
              <a:buClr>
                <a:srgbClr val="DD8047"/>
              </a:buClr>
              <a:buSzPct val="60000"/>
              <a:buFont typeface="Wingdings"/>
              <a:buChar char=""/>
            </a:pPr>
            <a:r>
              <a:rPr lang="en-US" sz="1200" b="1" dirty="0">
                <a:solidFill>
                  <a:prstClr val="black"/>
                </a:solidFill>
                <a:latin typeface="LM Roman 10" panose="00000500000000000000" pitchFamily="50" charset="0"/>
              </a:rPr>
              <a:t>Simplified Real Frequency </a:t>
            </a:r>
            <a:r>
              <a:rPr lang="en-US" sz="1200" b="1" dirty="0" smtClean="0">
                <a:solidFill>
                  <a:prstClr val="black"/>
                </a:solidFill>
                <a:latin typeface="LM Roman 10" panose="00000500000000000000" pitchFamily="50" charset="0"/>
              </a:rPr>
              <a:t>Technique Theory</a:t>
            </a:r>
            <a:endParaRPr lang="en-US" sz="1200" b="1" dirty="0">
              <a:solidFill>
                <a:prstClr val="black"/>
              </a:solidFill>
              <a:latin typeface="LM Roman 10" panose="00000500000000000000" pitchFamily="50" charset="0"/>
            </a:endParaRPr>
          </a:p>
          <a:p>
            <a:pPr marL="640080" lvl="1" indent="-274320">
              <a:spcBef>
                <a:spcPts val="550"/>
              </a:spcBef>
              <a:buClr>
                <a:srgbClr val="94B6D2"/>
              </a:buClr>
              <a:buSzPct val="70000"/>
              <a:buFont typeface="Wingdings 2"/>
              <a:buChar char=""/>
            </a:pPr>
            <a:r>
              <a:rPr lang="en-US" sz="1100" b="1" dirty="0">
                <a:solidFill>
                  <a:prstClr val="black"/>
                </a:solidFill>
                <a:latin typeface="LM Roman 10" panose="00000500000000000000" pitchFamily="50" charset="0"/>
              </a:rPr>
              <a:t>Transducer Gain</a:t>
            </a:r>
          </a:p>
          <a:p>
            <a:pPr marL="640080" lvl="1" indent="-274320">
              <a:spcBef>
                <a:spcPts val="550"/>
              </a:spcBef>
              <a:buClr>
                <a:srgbClr val="94B6D2"/>
              </a:buClr>
              <a:buSzPct val="70000"/>
              <a:buFont typeface="Wingdings 2"/>
              <a:buChar char=""/>
            </a:pPr>
            <a:r>
              <a:rPr lang="en-US" sz="1100" b="1" dirty="0" err="1">
                <a:latin typeface="LM Roman 10" panose="00000500000000000000" pitchFamily="50" charset="0"/>
              </a:rPr>
              <a:t>Kramers-Kronig</a:t>
            </a:r>
            <a:r>
              <a:rPr lang="en-US" sz="1100" b="1" dirty="0">
                <a:latin typeface="LM Roman 10" panose="00000500000000000000" pitchFamily="50" charset="0"/>
              </a:rPr>
              <a:t> Relations</a:t>
            </a:r>
          </a:p>
          <a:p>
            <a:pPr marL="640080" lvl="1" indent="-274320">
              <a:spcBef>
                <a:spcPts val="550"/>
              </a:spcBef>
              <a:buClr>
                <a:srgbClr val="94B6D2"/>
              </a:buClr>
              <a:buSzPct val="70000"/>
              <a:buFont typeface="Wingdings 2"/>
              <a:buChar char=""/>
            </a:pPr>
            <a:r>
              <a:rPr lang="en-US" sz="1100" b="1" dirty="0" err="1">
                <a:latin typeface="LM Roman 10" panose="00000500000000000000" pitchFamily="50" charset="0"/>
              </a:rPr>
              <a:t>Gewertz</a:t>
            </a:r>
            <a:r>
              <a:rPr lang="en-US" sz="1100" b="1" dirty="0">
                <a:latin typeface="LM Roman 10" panose="00000500000000000000" pitchFamily="50" charset="0"/>
              </a:rPr>
              <a:t> Method</a:t>
            </a:r>
          </a:p>
          <a:p>
            <a:pPr marL="640080" lvl="1" indent="-274320">
              <a:spcBef>
                <a:spcPts val="550"/>
              </a:spcBef>
              <a:buClr>
                <a:srgbClr val="94B6D2"/>
              </a:buClr>
              <a:buSzPct val="70000"/>
              <a:buFont typeface="Wingdings 2"/>
              <a:buChar char=""/>
            </a:pPr>
            <a:r>
              <a:rPr lang="en-US" sz="1100" b="1" dirty="0">
                <a:latin typeface="LM Roman 10" panose="00000500000000000000" pitchFamily="50" charset="0"/>
              </a:rPr>
              <a:t>Darlington Synthesis (Pole Extraction at Infinity</a:t>
            </a:r>
            <a:r>
              <a:rPr lang="en-US" sz="1100" b="1" dirty="0" smtClean="0">
                <a:latin typeface="LM Roman 10" panose="00000500000000000000" pitchFamily="50" charset="0"/>
              </a:rPr>
              <a:t>)</a:t>
            </a:r>
          </a:p>
          <a:p>
            <a:pPr marL="640080" lvl="1" indent="-274320">
              <a:spcBef>
                <a:spcPts val="550"/>
              </a:spcBef>
              <a:buClr>
                <a:srgbClr val="94B6D2"/>
              </a:buClr>
              <a:buSzPct val="70000"/>
              <a:buFont typeface="Wingdings 2"/>
              <a:buChar char=""/>
            </a:pPr>
            <a:r>
              <a:rPr lang="en-US" sz="1100" b="1" dirty="0" smtClean="0">
                <a:latin typeface="LM Roman 10" panose="00000500000000000000" pitchFamily="50" charset="0"/>
              </a:rPr>
              <a:t>Algorithm</a:t>
            </a:r>
            <a:endParaRPr lang="en-US" sz="1100" b="1" dirty="0">
              <a:latin typeface="LM Roman 10" panose="00000500000000000000" pitchFamily="50" charset="0"/>
            </a:endParaRPr>
          </a:p>
          <a:p>
            <a:pPr marL="320040" lvl="0" indent="-320040">
              <a:spcBef>
                <a:spcPts val="700"/>
              </a:spcBef>
              <a:buClr>
                <a:srgbClr val="DD8047"/>
              </a:buClr>
              <a:buSzPct val="60000"/>
              <a:buFont typeface="Wingdings"/>
              <a:buChar char=""/>
            </a:pPr>
            <a:r>
              <a:rPr lang="en-US" sz="1200" b="1" dirty="0" smtClean="0">
                <a:latin typeface="LM Roman 10" panose="00000500000000000000" pitchFamily="50" charset="0"/>
              </a:rPr>
              <a:t>Example</a:t>
            </a:r>
            <a:endParaRPr lang="en-US" sz="1200" b="1" dirty="0">
              <a:latin typeface="LM Roman 10" panose="00000500000000000000" pitchFamily="50" charset="0"/>
            </a:endParaRPr>
          </a:p>
          <a:p>
            <a:pPr marL="640080" lvl="1" indent="-274320">
              <a:spcBef>
                <a:spcPts val="550"/>
              </a:spcBef>
              <a:buClr>
                <a:srgbClr val="94B6D2"/>
              </a:buClr>
              <a:buSzPct val="70000"/>
              <a:buFont typeface="Wingdings 2"/>
              <a:buChar char=""/>
            </a:pPr>
            <a:r>
              <a:rPr lang="en-US" sz="1100" b="1" dirty="0">
                <a:latin typeface="LM Roman 10" panose="00000500000000000000" pitchFamily="50" charset="0"/>
              </a:rPr>
              <a:t>MATLAB Results</a:t>
            </a:r>
          </a:p>
          <a:p>
            <a:pPr marL="640080" lvl="1" indent="-274320">
              <a:spcBef>
                <a:spcPts val="550"/>
              </a:spcBef>
              <a:buClr>
                <a:srgbClr val="94B6D2"/>
              </a:buClr>
              <a:buSzPct val="70000"/>
              <a:buFont typeface="Wingdings 2"/>
              <a:buChar char=""/>
            </a:pPr>
            <a:r>
              <a:rPr lang="en-US" sz="1100" dirty="0" err="1">
                <a:solidFill>
                  <a:schemeClr val="accent6"/>
                </a:solidFill>
                <a:latin typeface="LM Roman 10" panose="00000500000000000000" pitchFamily="50" charset="0"/>
              </a:rPr>
              <a:t>LTspice</a:t>
            </a:r>
            <a:r>
              <a:rPr lang="en-US" sz="1100" dirty="0">
                <a:solidFill>
                  <a:schemeClr val="accent6"/>
                </a:solidFill>
                <a:latin typeface="LM Roman 10" panose="00000500000000000000" pitchFamily="50" charset="0"/>
              </a:rPr>
              <a:t> Simulation</a:t>
            </a:r>
          </a:p>
          <a:p>
            <a:pPr marL="640080" lvl="1" indent="-274320">
              <a:spcBef>
                <a:spcPts val="550"/>
              </a:spcBef>
              <a:buClr>
                <a:srgbClr val="94B6D2"/>
              </a:buClr>
              <a:buSzPct val="70000"/>
              <a:buFont typeface="Wingdings 2"/>
              <a:buChar char=""/>
            </a:pPr>
            <a:r>
              <a:rPr lang="en-US" sz="1100" dirty="0">
                <a:solidFill>
                  <a:schemeClr val="accent6"/>
                </a:solidFill>
                <a:latin typeface="LM Roman 10" panose="00000500000000000000" pitchFamily="50" charset="0"/>
              </a:rPr>
              <a:t>ADS Simulation</a:t>
            </a:r>
          </a:p>
          <a:p>
            <a:pPr marL="320040" lvl="0" indent="-320040">
              <a:spcBef>
                <a:spcPts val="700"/>
              </a:spcBef>
              <a:buClr>
                <a:srgbClr val="DD8047"/>
              </a:buClr>
              <a:buSzPct val="60000"/>
              <a:buFont typeface="Wingdings"/>
              <a:buChar char=""/>
            </a:pPr>
            <a:r>
              <a:rPr lang="en-US" sz="1200" dirty="0">
                <a:solidFill>
                  <a:schemeClr val="accent6"/>
                </a:solidFill>
                <a:latin typeface="LM Roman 10" panose="00000500000000000000" pitchFamily="50" charset="0"/>
              </a:rPr>
              <a:t>Future Work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9067" y="2057400"/>
            <a:ext cx="5031200" cy="3773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904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MATLAB Results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400" y="1920118"/>
            <a:ext cx="1920240" cy="3934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20040" lvl="0" indent="-320040">
              <a:spcBef>
                <a:spcPts val="700"/>
              </a:spcBef>
              <a:buClr>
                <a:srgbClr val="DD8047"/>
              </a:buClr>
              <a:buSzPct val="60000"/>
              <a:buFont typeface="Wingdings"/>
              <a:buChar char=""/>
            </a:pPr>
            <a:r>
              <a:rPr lang="en-US" sz="1200" b="1" dirty="0">
                <a:solidFill>
                  <a:prstClr val="black"/>
                </a:solidFill>
                <a:latin typeface="LM Roman 10" panose="00000500000000000000" pitchFamily="50" charset="0"/>
              </a:rPr>
              <a:t>Simplified Real Frequency </a:t>
            </a:r>
            <a:r>
              <a:rPr lang="en-US" sz="1200" b="1" dirty="0" smtClean="0">
                <a:solidFill>
                  <a:prstClr val="black"/>
                </a:solidFill>
                <a:latin typeface="LM Roman 10" panose="00000500000000000000" pitchFamily="50" charset="0"/>
              </a:rPr>
              <a:t>Technique Theory</a:t>
            </a:r>
            <a:endParaRPr lang="en-US" sz="1200" b="1" dirty="0">
              <a:solidFill>
                <a:prstClr val="black"/>
              </a:solidFill>
              <a:latin typeface="LM Roman 10" panose="00000500000000000000" pitchFamily="50" charset="0"/>
            </a:endParaRPr>
          </a:p>
          <a:p>
            <a:pPr marL="640080" lvl="1" indent="-274320">
              <a:spcBef>
                <a:spcPts val="550"/>
              </a:spcBef>
              <a:buClr>
                <a:srgbClr val="94B6D2"/>
              </a:buClr>
              <a:buSzPct val="70000"/>
              <a:buFont typeface="Wingdings 2"/>
              <a:buChar char=""/>
            </a:pPr>
            <a:r>
              <a:rPr lang="en-US" sz="1100" b="1" dirty="0">
                <a:solidFill>
                  <a:prstClr val="black"/>
                </a:solidFill>
                <a:latin typeface="LM Roman 10" panose="00000500000000000000" pitchFamily="50" charset="0"/>
              </a:rPr>
              <a:t>Transducer Gain</a:t>
            </a:r>
          </a:p>
          <a:p>
            <a:pPr marL="640080" lvl="1" indent="-274320">
              <a:spcBef>
                <a:spcPts val="550"/>
              </a:spcBef>
              <a:buClr>
                <a:srgbClr val="94B6D2"/>
              </a:buClr>
              <a:buSzPct val="70000"/>
              <a:buFont typeface="Wingdings 2"/>
              <a:buChar char=""/>
            </a:pPr>
            <a:r>
              <a:rPr lang="en-US" sz="1100" b="1" dirty="0" err="1">
                <a:latin typeface="LM Roman 10" panose="00000500000000000000" pitchFamily="50" charset="0"/>
              </a:rPr>
              <a:t>Kramers-Kronig</a:t>
            </a:r>
            <a:r>
              <a:rPr lang="en-US" sz="1100" b="1" dirty="0">
                <a:latin typeface="LM Roman 10" panose="00000500000000000000" pitchFamily="50" charset="0"/>
              </a:rPr>
              <a:t> Relations</a:t>
            </a:r>
          </a:p>
          <a:p>
            <a:pPr marL="640080" lvl="1" indent="-274320">
              <a:spcBef>
                <a:spcPts val="550"/>
              </a:spcBef>
              <a:buClr>
                <a:srgbClr val="94B6D2"/>
              </a:buClr>
              <a:buSzPct val="70000"/>
              <a:buFont typeface="Wingdings 2"/>
              <a:buChar char=""/>
            </a:pPr>
            <a:r>
              <a:rPr lang="en-US" sz="1100" b="1" dirty="0" err="1">
                <a:latin typeface="LM Roman 10" panose="00000500000000000000" pitchFamily="50" charset="0"/>
              </a:rPr>
              <a:t>Gewertz</a:t>
            </a:r>
            <a:r>
              <a:rPr lang="en-US" sz="1100" b="1" dirty="0">
                <a:latin typeface="LM Roman 10" panose="00000500000000000000" pitchFamily="50" charset="0"/>
              </a:rPr>
              <a:t> Method</a:t>
            </a:r>
          </a:p>
          <a:p>
            <a:pPr marL="640080" lvl="1" indent="-274320">
              <a:spcBef>
                <a:spcPts val="550"/>
              </a:spcBef>
              <a:buClr>
                <a:srgbClr val="94B6D2"/>
              </a:buClr>
              <a:buSzPct val="70000"/>
              <a:buFont typeface="Wingdings 2"/>
              <a:buChar char=""/>
            </a:pPr>
            <a:r>
              <a:rPr lang="en-US" sz="1100" b="1" dirty="0">
                <a:latin typeface="LM Roman 10" panose="00000500000000000000" pitchFamily="50" charset="0"/>
              </a:rPr>
              <a:t>Darlington Synthesis (Pole Extraction at Infinity</a:t>
            </a:r>
            <a:r>
              <a:rPr lang="en-US" sz="1100" b="1" dirty="0" smtClean="0">
                <a:latin typeface="LM Roman 10" panose="00000500000000000000" pitchFamily="50" charset="0"/>
              </a:rPr>
              <a:t>)</a:t>
            </a:r>
          </a:p>
          <a:p>
            <a:pPr marL="640080" lvl="1" indent="-274320">
              <a:spcBef>
                <a:spcPts val="550"/>
              </a:spcBef>
              <a:buClr>
                <a:srgbClr val="94B6D2"/>
              </a:buClr>
              <a:buSzPct val="70000"/>
              <a:buFont typeface="Wingdings 2"/>
              <a:buChar char=""/>
            </a:pPr>
            <a:r>
              <a:rPr lang="en-US" sz="1100" b="1" dirty="0" smtClean="0">
                <a:latin typeface="LM Roman 10" panose="00000500000000000000" pitchFamily="50" charset="0"/>
              </a:rPr>
              <a:t>Algorithm</a:t>
            </a:r>
            <a:endParaRPr lang="en-US" sz="1100" b="1" dirty="0">
              <a:latin typeface="LM Roman 10" panose="00000500000000000000" pitchFamily="50" charset="0"/>
            </a:endParaRPr>
          </a:p>
          <a:p>
            <a:pPr marL="320040" lvl="0" indent="-320040">
              <a:spcBef>
                <a:spcPts val="700"/>
              </a:spcBef>
              <a:buClr>
                <a:srgbClr val="DD8047"/>
              </a:buClr>
              <a:buSzPct val="60000"/>
              <a:buFont typeface="Wingdings"/>
              <a:buChar char=""/>
            </a:pPr>
            <a:r>
              <a:rPr lang="en-US" sz="1200" b="1" dirty="0" smtClean="0">
                <a:latin typeface="LM Roman 10" panose="00000500000000000000" pitchFamily="50" charset="0"/>
              </a:rPr>
              <a:t>Example</a:t>
            </a:r>
            <a:endParaRPr lang="en-US" sz="1200" b="1" dirty="0">
              <a:latin typeface="LM Roman 10" panose="00000500000000000000" pitchFamily="50" charset="0"/>
            </a:endParaRPr>
          </a:p>
          <a:p>
            <a:pPr marL="640080" lvl="1" indent="-274320">
              <a:spcBef>
                <a:spcPts val="550"/>
              </a:spcBef>
              <a:buClr>
                <a:srgbClr val="94B6D2"/>
              </a:buClr>
              <a:buSzPct val="70000"/>
              <a:buFont typeface="Wingdings 2"/>
              <a:buChar char=""/>
            </a:pPr>
            <a:r>
              <a:rPr lang="en-US" sz="1100" b="1" dirty="0">
                <a:latin typeface="LM Roman 10" panose="00000500000000000000" pitchFamily="50" charset="0"/>
              </a:rPr>
              <a:t>MATLAB Results</a:t>
            </a:r>
          </a:p>
          <a:p>
            <a:pPr marL="640080" lvl="1" indent="-274320">
              <a:spcBef>
                <a:spcPts val="550"/>
              </a:spcBef>
              <a:buClr>
                <a:srgbClr val="94B6D2"/>
              </a:buClr>
              <a:buSzPct val="70000"/>
              <a:buFont typeface="Wingdings 2"/>
              <a:buChar char=""/>
            </a:pPr>
            <a:r>
              <a:rPr lang="en-US" sz="1100" dirty="0" err="1">
                <a:solidFill>
                  <a:schemeClr val="accent6"/>
                </a:solidFill>
                <a:latin typeface="LM Roman 10" panose="00000500000000000000" pitchFamily="50" charset="0"/>
              </a:rPr>
              <a:t>LTspice</a:t>
            </a:r>
            <a:r>
              <a:rPr lang="en-US" sz="1100" dirty="0">
                <a:solidFill>
                  <a:schemeClr val="accent6"/>
                </a:solidFill>
                <a:latin typeface="LM Roman 10" panose="00000500000000000000" pitchFamily="50" charset="0"/>
              </a:rPr>
              <a:t> Simulation</a:t>
            </a:r>
          </a:p>
          <a:p>
            <a:pPr marL="320040" lvl="0" indent="-320040">
              <a:spcBef>
                <a:spcPts val="700"/>
              </a:spcBef>
              <a:buClr>
                <a:srgbClr val="DD8047"/>
              </a:buClr>
              <a:buSzPct val="60000"/>
              <a:buFont typeface="Wingdings"/>
              <a:buChar char=""/>
            </a:pPr>
            <a:r>
              <a:rPr lang="en-US" sz="1200" dirty="0" smtClean="0">
                <a:solidFill>
                  <a:schemeClr val="accent6"/>
                </a:solidFill>
                <a:latin typeface="LM Roman 10" panose="00000500000000000000" pitchFamily="50" charset="0"/>
              </a:rPr>
              <a:t>Future </a:t>
            </a:r>
            <a:r>
              <a:rPr lang="en-US" sz="1200" dirty="0">
                <a:solidFill>
                  <a:schemeClr val="accent6"/>
                </a:solidFill>
                <a:latin typeface="LM Roman 10" panose="00000500000000000000" pitchFamily="50" charset="0"/>
              </a:rPr>
              <a:t>Work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2057400"/>
            <a:ext cx="4951912" cy="3713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572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MATLAB Results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400" y="1920118"/>
            <a:ext cx="1920240" cy="3934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20040" lvl="0" indent="-320040">
              <a:spcBef>
                <a:spcPts val="700"/>
              </a:spcBef>
              <a:buClr>
                <a:srgbClr val="DD8047"/>
              </a:buClr>
              <a:buSzPct val="60000"/>
              <a:buFont typeface="Wingdings"/>
              <a:buChar char=""/>
            </a:pPr>
            <a:r>
              <a:rPr lang="en-US" sz="1200" b="1" dirty="0">
                <a:solidFill>
                  <a:prstClr val="black"/>
                </a:solidFill>
                <a:latin typeface="LM Roman 10" panose="00000500000000000000" pitchFamily="50" charset="0"/>
              </a:rPr>
              <a:t>Simplified Real Frequency </a:t>
            </a:r>
            <a:r>
              <a:rPr lang="en-US" sz="1200" b="1" dirty="0" smtClean="0">
                <a:solidFill>
                  <a:prstClr val="black"/>
                </a:solidFill>
                <a:latin typeface="LM Roman 10" panose="00000500000000000000" pitchFamily="50" charset="0"/>
              </a:rPr>
              <a:t>Technique Theory</a:t>
            </a:r>
            <a:endParaRPr lang="en-US" sz="1200" b="1" dirty="0">
              <a:solidFill>
                <a:prstClr val="black"/>
              </a:solidFill>
              <a:latin typeface="LM Roman 10" panose="00000500000000000000" pitchFamily="50" charset="0"/>
            </a:endParaRPr>
          </a:p>
          <a:p>
            <a:pPr marL="640080" lvl="1" indent="-274320">
              <a:spcBef>
                <a:spcPts val="550"/>
              </a:spcBef>
              <a:buClr>
                <a:srgbClr val="94B6D2"/>
              </a:buClr>
              <a:buSzPct val="70000"/>
              <a:buFont typeface="Wingdings 2"/>
              <a:buChar char=""/>
            </a:pPr>
            <a:r>
              <a:rPr lang="en-US" sz="1100" b="1" dirty="0">
                <a:solidFill>
                  <a:prstClr val="black"/>
                </a:solidFill>
                <a:latin typeface="LM Roman 10" panose="00000500000000000000" pitchFamily="50" charset="0"/>
              </a:rPr>
              <a:t>Transducer Gain</a:t>
            </a:r>
          </a:p>
          <a:p>
            <a:pPr marL="640080" lvl="1" indent="-274320">
              <a:spcBef>
                <a:spcPts val="550"/>
              </a:spcBef>
              <a:buClr>
                <a:srgbClr val="94B6D2"/>
              </a:buClr>
              <a:buSzPct val="70000"/>
              <a:buFont typeface="Wingdings 2"/>
              <a:buChar char=""/>
            </a:pPr>
            <a:r>
              <a:rPr lang="en-US" sz="1100" b="1" dirty="0" err="1">
                <a:latin typeface="LM Roman 10" panose="00000500000000000000" pitchFamily="50" charset="0"/>
              </a:rPr>
              <a:t>Kramers-Kronig</a:t>
            </a:r>
            <a:r>
              <a:rPr lang="en-US" sz="1100" b="1" dirty="0">
                <a:latin typeface="LM Roman 10" panose="00000500000000000000" pitchFamily="50" charset="0"/>
              </a:rPr>
              <a:t> Relations</a:t>
            </a:r>
          </a:p>
          <a:p>
            <a:pPr marL="640080" lvl="1" indent="-274320">
              <a:spcBef>
                <a:spcPts val="550"/>
              </a:spcBef>
              <a:buClr>
                <a:srgbClr val="94B6D2"/>
              </a:buClr>
              <a:buSzPct val="70000"/>
              <a:buFont typeface="Wingdings 2"/>
              <a:buChar char=""/>
            </a:pPr>
            <a:r>
              <a:rPr lang="en-US" sz="1100" b="1" dirty="0" err="1">
                <a:latin typeface="LM Roman 10" panose="00000500000000000000" pitchFamily="50" charset="0"/>
              </a:rPr>
              <a:t>Gewertz</a:t>
            </a:r>
            <a:r>
              <a:rPr lang="en-US" sz="1100" b="1" dirty="0">
                <a:latin typeface="LM Roman 10" panose="00000500000000000000" pitchFamily="50" charset="0"/>
              </a:rPr>
              <a:t> Method</a:t>
            </a:r>
          </a:p>
          <a:p>
            <a:pPr marL="640080" lvl="1" indent="-274320">
              <a:spcBef>
                <a:spcPts val="550"/>
              </a:spcBef>
              <a:buClr>
                <a:srgbClr val="94B6D2"/>
              </a:buClr>
              <a:buSzPct val="70000"/>
              <a:buFont typeface="Wingdings 2"/>
              <a:buChar char=""/>
            </a:pPr>
            <a:r>
              <a:rPr lang="en-US" sz="1100" b="1" dirty="0">
                <a:latin typeface="LM Roman 10" panose="00000500000000000000" pitchFamily="50" charset="0"/>
              </a:rPr>
              <a:t>Darlington Synthesis (Pole Extraction at Infinity</a:t>
            </a:r>
            <a:r>
              <a:rPr lang="en-US" sz="1100" b="1" dirty="0" smtClean="0">
                <a:latin typeface="LM Roman 10" panose="00000500000000000000" pitchFamily="50" charset="0"/>
              </a:rPr>
              <a:t>)</a:t>
            </a:r>
          </a:p>
          <a:p>
            <a:pPr marL="640080" lvl="1" indent="-274320">
              <a:spcBef>
                <a:spcPts val="550"/>
              </a:spcBef>
              <a:buClr>
                <a:srgbClr val="94B6D2"/>
              </a:buClr>
              <a:buSzPct val="70000"/>
              <a:buFont typeface="Wingdings 2"/>
              <a:buChar char=""/>
            </a:pPr>
            <a:r>
              <a:rPr lang="en-US" sz="1100" b="1" dirty="0" smtClean="0">
                <a:latin typeface="LM Roman 10" panose="00000500000000000000" pitchFamily="50" charset="0"/>
              </a:rPr>
              <a:t>Algorithm</a:t>
            </a:r>
            <a:endParaRPr lang="en-US" sz="1100" b="1" dirty="0">
              <a:latin typeface="LM Roman 10" panose="00000500000000000000" pitchFamily="50" charset="0"/>
            </a:endParaRPr>
          </a:p>
          <a:p>
            <a:pPr marL="320040" lvl="0" indent="-320040">
              <a:spcBef>
                <a:spcPts val="700"/>
              </a:spcBef>
              <a:buClr>
                <a:srgbClr val="DD8047"/>
              </a:buClr>
              <a:buSzPct val="60000"/>
              <a:buFont typeface="Wingdings"/>
              <a:buChar char=""/>
            </a:pPr>
            <a:r>
              <a:rPr lang="en-US" sz="1200" b="1" dirty="0" smtClean="0">
                <a:latin typeface="LM Roman 10" panose="00000500000000000000" pitchFamily="50" charset="0"/>
              </a:rPr>
              <a:t>Example</a:t>
            </a:r>
            <a:endParaRPr lang="en-US" sz="1200" b="1" dirty="0">
              <a:latin typeface="LM Roman 10" panose="00000500000000000000" pitchFamily="50" charset="0"/>
            </a:endParaRPr>
          </a:p>
          <a:p>
            <a:pPr marL="640080" lvl="1" indent="-274320">
              <a:spcBef>
                <a:spcPts val="550"/>
              </a:spcBef>
              <a:buClr>
                <a:srgbClr val="94B6D2"/>
              </a:buClr>
              <a:buSzPct val="70000"/>
              <a:buFont typeface="Wingdings 2"/>
              <a:buChar char=""/>
            </a:pPr>
            <a:r>
              <a:rPr lang="en-US" sz="1100" b="1" dirty="0">
                <a:latin typeface="LM Roman 10" panose="00000500000000000000" pitchFamily="50" charset="0"/>
              </a:rPr>
              <a:t>MATLAB Results</a:t>
            </a:r>
          </a:p>
          <a:p>
            <a:pPr marL="640080" lvl="1" indent="-274320">
              <a:spcBef>
                <a:spcPts val="550"/>
              </a:spcBef>
              <a:buClr>
                <a:srgbClr val="94B6D2"/>
              </a:buClr>
              <a:buSzPct val="70000"/>
              <a:buFont typeface="Wingdings 2"/>
              <a:buChar char=""/>
            </a:pPr>
            <a:r>
              <a:rPr lang="en-US" sz="1100" dirty="0" err="1">
                <a:solidFill>
                  <a:schemeClr val="accent6"/>
                </a:solidFill>
                <a:latin typeface="LM Roman 10" panose="00000500000000000000" pitchFamily="50" charset="0"/>
              </a:rPr>
              <a:t>LTspice</a:t>
            </a:r>
            <a:r>
              <a:rPr lang="en-US" sz="1100" dirty="0">
                <a:solidFill>
                  <a:schemeClr val="accent6"/>
                </a:solidFill>
                <a:latin typeface="LM Roman 10" panose="00000500000000000000" pitchFamily="50" charset="0"/>
              </a:rPr>
              <a:t> Simulation</a:t>
            </a:r>
          </a:p>
          <a:p>
            <a:pPr marL="320040" lvl="0" indent="-320040">
              <a:spcBef>
                <a:spcPts val="700"/>
              </a:spcBef>
              <a:buClr>
                <a:srgbClr val="DD8047"/>
              </a:buClr>
              <a:buSzPct val="60000"/>
              <a:buFont typeface="Wingdings"/>
              <a:buChar char=""/>
            </a:pPr>
            <a:r>
              <a:rPr lang="en-US" sz="1200" dirty="0" smtClean="0">
                <a:solidFill>
                  <a:schemeClr val="accent6"/>
                </a:solidFill>
                <a:latin typeface="LM Roman 10" panose="00000500000000000000" pitchFamily="50" charset="0"/>
              </a:rPr>
              <a:t>Future </a:t>
            </a:r>
            <a:r>
              <a:rPr lang="en-US" sz="1200" dirty="0">
                <a:solidFill>
                  <a:schemeClr val="accent6"/>
                </a:solidFill>
                <a:latin typeface="LM Roman 10" panose="00000500000000000000" pitchFamily="50" charset="0"/>
              </a:rPr>
              <a:t>Work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549"/>
          <a:stretch/>
        </p:blipFill>
        <p:spPr>
          <a:xfrm>
            <a:off x="2667000" y="1676400"/>
            <a:ext cx="5680686" cy="4848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476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MATLAB Results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400" y="1920118"/>
            <a:ext cx="1920240" cy="3934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20040" lvl="0" indent="-320040">
              <a:spcBef>
                <a:spcPts val="700"/>
              </a:spcBef>
              <a:buClr>
                <a:srgbClr val="DD8047"/>
              </a:buClr>
              <a:buSzPct val="60000"/>
              <a:buFont typeface="Wingdings"/>
              <a:buChar char=""/>
            </a:pPr>
            <a:r>
              <a:rPr lang="en-US" sz="1200" b="1" dirty="0">
                <a:solidFill>
                  <a:prstClr val="black"/>
                </a:solidFill>
                <a:latin typeface="LM Roman 10" panose="00000500000000000000" pitchFamily="50" charset="0"/>
              </a:rPr>
              <a:t>Simplified Real Frequency </a:t>
            </a:r>
            <a:r>
              <a:rPr lang="en-US" sz="1200" b="1" dirty="0" smtClean="0">
                <a:solidFill>
                  <a:prstClr val="black"/>
                </a:solidFill>
                <a:latin typeface="LM Roman 10" panose="00000500000000000000" pitchFamily="50" charset="0"/>
              </a:rPr>
              <a:t>Technique Theory</a:t>
            </a:r>
            <a:endParaRPr lang="en-US" sz="1200" b="1" dirty="0">
              <a:solidFill>
                <a:prstClr val="black"/>
              </a:solidFill>
              <a:latin typeface="LM Roman 10" panose="00000500000000000000" pitchFamily="50" charset="0"/>
            </a:endParaRPr>
          </a:p>
          <a:p>
            <a:pPr marL="640080" lvl="1" indent="-274320">
              <a:spcBef>
                <a:spcPts val="550"/>
              </a:spcBef>
              <a:buClr>
                <a:srgbClr val="94B6D2"/>
              </a:buClr>
              <a:buSzPct val="70000"/>
              <a:buFont typeface="Wingdings 2"/>
              <a:buChar char=""/>
            </a:pPr>
            <a:r>
              <a:rPr lang="en-US" sz="1100" b="1" dirty="0">
                <a:solidFill>
                  <a:prstClr val="black"/>
                </a:solidFill>
                <a:latin typeface="LM Roman 10" panose="00000500000000000000" pitchFamily="50" charset="0"/>
              </a:rPr>
              <a:t>Transducer Gain</a:t>
            </a:r>
          </a:p>
          <a:p>
            <a:pPr marL="640080" lvl="1" indent="-274320">
              <a:spcBef>
                <a:spcPts val="550"/>
              </a:spcBef>
              <a:buClr>
                <a:srgbClr val="94B6D2"/>
              </a:buClr>
              <a:buSzPct val="70000"/>
              <a:buFont typeface="Wingdings 2"/>
              <a:buChar char=""/>
            </a:pPr>
            <a:r>
              <a:rPr lang="en-US" sz="1100" b="1" dirty="0" err="1">
                <a:latin typeface="LM Roman 10" panose="00000500000000000000" pitchFamily="50" charset="0"/>
              </a:rPr>
              <a:t>Kramers-Kronig</a:t>
            </a:r>
            <a:r>
              <a:rPr lang="en-US" sz="1100" b="1" dirty="0">
                <a:latin typeface="LM Roman 10" panose="00000500000000000000" pitchFamily="50" charset="0"/>
              </a:rPr>
              <a:t> Relations</a:t>
            </a:r>
          </a:p>
          <a:p>
            <a:pPr marL="640080" lvl="1" indent="-274320">
              <a:spcBef>
                <a:spcPts val="550"/>
              </a:spcBef>
              <a:buClr>
                <a:srgbClr val="94B6D2"/>
              </a:buClr>
              <a:buSzPct val="70000"/>
              <a:buFont typeface="Wingdings 2"/>
              <a:buChar char=""/>
            </a:pPr>
            <a:r>
              <a:rPr lang="en-US" sz="1100" b="1" dirty="0" err="1">
                <a:latin typeface="LM Roman 10" panose="00000500000000000000" pitchFamily="50" charset="0"/>
              </a:rPr>
              <a:t>Gewertz</a:t>
            </a:r>
            <a:r>
              <a:rPr lang="en-US" sz="1100" b="1" dirty="0">
                <a:latin typeface="LM Roman 10" panose="00000500000000000000" pitchFamily="50" charset="0"/>
              </a:rPr>
              <a:t> Method</a:t>
            </a:r>
          </a:p>
          <a:p>
            <a:pPr marL="640080" lvl="1" indent="-274320">
              <a:spcBef>
                <a:spcPts val="550"/>
              </a:spcBef>
              <a:buClr>
                <a:srgbClr val="94B6D2"/>
              </a:buClr>
              <a:buSzPct val="70000"/>
              <a:buFont typeface="Wingdings 2"/>
              <a:buChar char=""/>
            </a:pPr>
            <a:r>
              <a:rPr lang="en-US" sz="1100" b="1" dirty="0">
                <a:latin typeface="LM Roman 10" panose="00000500000000000000" pitchFamily="50" charset="0"/>
              </a:rPr>
              <a:t>Darlington Synthesis (Pole Extraction at Infinity</a:t>
            </a:r>
            <a:r>
              <a:rPr lang="en-US" sz="1100" b="1" dirty="0" smtClean="0">
                <a:latin typeface="LM Roman 10" panose="00000500000000000000" pitchFamily="50" charset="0"/>
              </a:rPr>
              <a:t>)</a:t>
            </a:r>
          </a:p>
          <a:p>
            <a:pPr marL="640080" lvl="1" indent="-274320">
              <a:spcBef>
                <a:spcPts val="550"/>
              </a:spcBef>
              <a:buClr>
                <a:srgbClr val="94B6D2"/>
              </a:buClr>
              <a:buSzPct val="70000"/>
              <a:buFont typeface="Wingdings 2"/>
              <a:buChar char=""/>
            </a:pPr>
            <a:r>
              <a:rPr lang="en-US" sz="1100" b="1" dirty="0" smtClean="0">
                <a:latin typeface="LM Roman 10" panose="00000500000000000000" pitchFamily="50" charset="0"/>
              </a:rPr>
              <a:t>Algorithm</a:t>
            </a:r>
            <a:endParaRPr lang="en-US" sz="1100" b="1" dirty="0">
              <a:latin typeface="LM Roman 10" panose="00000500000000000000" pitchFamily="50" charset="0"/>
            </a:endParaRPr>
          </a:p>
          <a:p>
            <a:pPr marL="320040" lvl="0" indent="-320040">
              <a:spcBef>
                <a:spcPts val="700"/>
              </a:spcBef>
              <a:buClr>
                <a:srgbClr val="DD8047"/>
              </a:buClr>
              <a:buSzPct val="60000"/>
              <a:buFont typeface="Wingdings"/>
              <a:buChar char=""/>
            </a:pPr>
            <a:r>
              <a:rPr lang="en-US" sz="1200" b="1" dirty="0" smtClean="0">
                <a:latin typeface="LM Roman 10" panose="00000500000000000000" pitchFamily="50" charset="0"/>
              </a:rPr>
              <a:t>Example</a:t>
            </a:r>
            <a:endParaRPr lang="en-US" sz="1200" b="1" dirty="0">
              <a:latin typeface="LM Roman 10" panose="00000500000000000000" pitchFamily="50" charset="0"/>
            </a:endParaRPr>
          </a:p>
          <a:p>
            <a:pPr marL="640080" lvl="1" indent="-274320">
              <a:spcBef>
                <a:spcPts val="550"/>
              </a:spcBef>
              <a:buClr>
                <a:srgbClr val="94B6D2"/>
              </a:buClr>
              <a:buSzPct val="70000"/>
              <a:buFont typeface="Wingdings 2"/>
              <a:buChar char=""/>
            </a:pPr>
            <a:r>
              <a:rPr lang="en-US" sz="1100" b="1" dirty="0">
                <a:latin typeface="LM Roman 10" panose="00000500000000000000" pitchFamily="50" charset="0"/>
              </a:rPr>
              <a:t>MATLAB Results</a:t>
            </a:r>
          </a:p>
          <a:p>
            <a:pPr marL="640080" lvl="1" indent="-274320">
              <a:spcBef>
                <a:spcPts val="550"/>
              </a:spcBef>
              <a:buClr>
                <a:srgbClr val="94B6D2"/>
              </a:buClr>
              <a:buSzPct val="70000"/>
              <a:buFont typeface="Wingdings 2"/>
              <a:buChar char=""/>
            </a:pPr>
            <a:r>
              <a:rPr lang="en-US" sz="1100" b="1" dirty="0" err="1">
                <a:latin typeface="LM Roman 10" panose="00000500000000000000" pitchFamily="50" charset="0"/>
              </a:rPr>
              <a:t>LTspice</a:t>
            </a:r>
            <a:r>
              <a:rPr lang="en-US" sz="1100" b="1" dirty="0">
                <a:latin typeface="LM Roman 10" panose="00000500000000000000" pitchFamily="50" charset="0"/>
              </a:rPr>
              <a:t> Simulation</a:t>
            </a:r>
          </a:p>
          <a:p>
            <a:pPr marL="320040" lvl="0" indent="-320040">
              <a:spcBef>
                <a:spcPts val="700"/>
              </a:spcBef>
              <a:buClr>
                <a:srgbClr val="DD8047"/>
              </a:buClr>
              <a:buSzPct val="60000"/>
              <a:buFont typeface="Wingdings"/>
              <a:buChar char=""/>
            </a:pPr>
            <a:r>
              <a:rPr lang="en-US" sz="1200" dirty="0" smtClean="0">
                <a:solidFill>
                  <a:schemeClr val="accent6"/>
                </a:solidFill>
                <a:latin typeface="LM Roman 10" panose="00000500000000000000" pitchFamily="50" charset="0"/>
              </a:rPr>
              <a:t>Future </a:t>
            </a:r>
            <a:r>
              <a:rPr lang="en-US" sz="1200" dirty="0">
                <a:solidFill>
                  <a:schemeClr val="accent6"/>
                </a:solidFill>
                <a:latin typeface="LM Roman 10" panose="00000500000000000000" pitchFamily="50" charset="0"/>
              </a:rPr>
              <a:t>Work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1759080"/>
            <a:ext cx="4419600" cy="168741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3682432"/>
            <a:ext cx="4572000" cy="219406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2065" y="3887323"/>
            <a:ext cx="2286666" cy="1714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341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743200" y="1600200"/>
            <a:ext cx="6022848" cy="4495800"/>
          </a:xfrm>
        </p:spPr>
        <p:txBody>
          <a:bodyPr/>
          <a:lstStyle/>
          <a:p>
            <a:r>
              <a:rPr lang="en-US" dirty="0" smtClean="0"/>
              <a:t>Try other loads</a:t>
            </a:r>
          </a:p>
          <a:p>
            <a:endParaRPr lang="en-US" dirty="0" smtClean="0"/>
          </a:p>
          <a:p>
            <a:r>
              <a:rPr lang="en-US" dirty="0" smtClean="0"/>
              <a:t>Try double matching problems</a:t>
            </a:r>
          </a:p>
          <a:p>
            <a:endParaRPr lang="en-US" dirty="0" smtClean="0"/>
          </a:p>
          <a:p>
            <a:r>
              <a:rPr lang="en-US" dirty="0" smtClean="0"/>
              <a:t>Avoid polynomial fitting</a:t>
            </a:r>
          </a:p>
          <a:p>
            <a:endParaRPr lang="en-US" dirty="0"/>
          </a:p>
          <a:p>
            <a:r>
              <a:rPr lang="en-US" dirty="0" smtClean="0"/>
              <a:t>Increase interactivity/usability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400" y="1920118"/>
            <a:ext cx="1920240" cy="3934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20040" lvl="0" indent="-320040">
              <a:spcBef>
                <a:spcPts val="700"/>
              </a:spcBef>
              <a:buClr>
                <a:srgbClr val="DD8047"/>
              </a:buClr>
              <a:buSzPct val="60000"/>
              <a:buFont typeface="Wingdings"/>
              <a:buChar char=""/>
            </a:pPr>
            <a:r>
              <a:rPr lang="en-US" sz="1200" b="1" dirty="0">
                <a:solidFill>
                  <a:prstClr val="black"/>
                </a:solidFill>
                <a:latin typeface="LM Roman 10" panose="00000500000000000000" pitchFamily="50" charset="0"/>
              </a:rPr>
              <a:t>Simplified Real Frequency </a:t>
            </a:r>
            <a:r>
              <a:rPr lang="en-US" sz="1200" b="1" dirty="0" smtClean="0">
                <a:solidFill>
                  <a:prstClr val="black"/>
                </a:solidFill>
                <a:latin typeface="LM Roman 10" panose="00000500000000000000" pitchFamily="50" charset="0"/>
              </a:rPr>
              <a:t>Technique Theory</a:t>
            </a:r>
            <a:endParaRPr lang="en-US" sz="1200" b="1" dirty="0">
              <a:solidFill>
                <a:prstClr val="black"/>
              </a:solidFill>
              <a:latin typeface="LM Roman 10" panose="00000500000000000000" pitchFamily="50" charset="0"/>
            </a:endParaRPr>
          </a:p>
          <a:p>
            <a:pPr marL="640080" lvl="1" indent="-274320">
              <a:spcBef>
                <a:spcPts val="550"/>
              </a:spcBef>
              <a:buClr>
                <a:srgbClr val="94B6D2"/>
              </a:buClr>
              <a:buSzPct val="70000"/>
              <a:buFont typeface="Wingdings 2"/>
              <a:buChar char=""/>
            </a:pPr>
            <a:r>
              <a:rPr lang="en-US" sz="1100" b="1" dirty="0">
                <a:solidFill>
                  <a:prstClr val="black"/>
                </a:solidFill>
                <a:latin typeface="LM Roman 10" panose="00000500000000000000" pitchFamily="50" charset="0"/>
              </a:rPr>
              <a:t>Transducer Gain</a:t>
            </a:r>
          </a:p>
          <a:p>
            <a:pPr marL="640080" lvl="1" indent="-274320">
              <a:spcBef>
                <a:spcPts val="550"/>
              </a:spcBef>
              <a:buClr>
                <a:srgbClr val="94B6D2"/>
              </a:buClr>
              <a:buSzPct val="70000"/>
              <a:buFont typeface="Wingdings 2"/>
              <a:buChar char=""/>
            </a:pPr>
            <a:r>
              <a:rPr lang="en-US" sz="1100" b="1" dirty="0" err="1">
                <a:latin typeface="LM Roman 10" panose="00000500000000000000" pitchFamily="50" charset="0"/>
              </a:rPr>
              <a:t>Kramers-Kronig</a:t>
            </a:r>
            <a:r>
              <a:rPr lang="en-US" sz="1100" b="1" dirty="0">
                <a:latin typeface="LM Roman 10" panose="00000500000000000000" pitchFamily="50" charset="0"/>
              </a:rPr>
              <a:t> Relations</a:t>
            </a:r>
          </a:p>
          <a:p>
            <a:pPr marL="640080" lvl="1" indent="-274320">
              <a:spcBef>
                <a:spcPts val="550"/>
              </a:spcBef>
              <a:buClr>
                <a:srgbClr val="94B6D2"/>
              </a:buClr>
              <a:buSzPct val="70000"/>
              <a:buFont typeface="Wingdings 2"/>
              <a:buChar char=""/>
            </a:pPr>
            <a:r>
              <a:rPr lang="en-US" sz="1100" b="1" dirty="0" err="1">
                <a:latin typeface="LM Roman 10" panose="00000500000000000000" pitchFamily="50" charset="0"/>
              </a:rPr>
              <a:t>Gewertz</a:t>
            </a:r>
            <a:r>
              <a:rPr lang="en-US" sz="1100" b="1" dirty="0">
                <a:latin typeface="LM Roman 10" panose="00000500000000000000" pitchFamily="50" charset="0"/>
              </a:rPr>
              <a:t> Method</a:t>
            </a:r>
          </a:p>
          <a:p>
            <a:pPr marL="640080" lvl="1" indent="-274320">
              <a:spcBef>
                <a:spcPts val="550"/>
              </a:spcBef>
              <a:buClr>
                <a:srgbClr val="94B6D2"/>
              </a:buClr>
              <a:buSzPct val="70000"/>
              <a:buFont typeface="Wingdings 2"/>
              <a:buChar char=""/>
            </a:pPr>
            <a:r>
              <a:rPr lang="en-US" sz="1100" b="1" dirty="0">
                <a:latin typeface="LM Roman 10" panose="00000500000000000000" pitchFamily="50" charset="0"/>
              </a:rPr>
              <a:t>Darlington Synthesis (Pole Extraction at Infinity</a:t>
            </a:r>
            <a:r>
              <a:rPr lang="en-US" sz="1100" b="1" dirty="0" smtClean="0">
                <a:latin typeface="LM Roman 10" panose="00000500000000000000" pitchFamily="50" charset="0"/>
              </a:rPr>
              <a:t>)</a:t>
            </a:r>
          </a:p>
          <a:p>
            <a:pPr marL="640080" lvl="1" indent="-274320">
              <a:spcBef>
                <a:spcPts val="550"/>
              </a:spcBef>
              <a:buClr>
                <a:srgbClr val="94B6D2"/>
              </a:buClr>
              <a:buSzPct val="70000"/>
              <a:buFont typeface="Wingdings 2"/>
              <a:buChar char=""/>
            </a:pPr>
            <a:r>
              <a:rPr lang="en-US" sz="1100" b="1" dirty="0" smtClean="0">
                <a:latin typeface="LM Roman 10" panose="00000500000000000000" pitchFamily="50" charset="0"/>
              </a:rPr>
              <a:t>Algorithm</a:t>
            </a:r>
            <a:endParaRPr lang="en-US" sz="1100" b="1" dirty="0">
              <a:latin typeface="LM Roman 10" panose="00000500000000000000" pitchFamily="50" charset="0"/>
            </a:endParaRPr>
          </a:p>
          <a:p>
            <a:pPr marL="320040" lvl="0" indent="-320040">
              <a:spcBef>
                <a:spcPts val="700"/>
              </a:spcBef>
              <a:buClr>
                <a:srgbClr val="DD8047"/>
              </a:buClr>
              <a:buSzPct val="60000"/>
              <a:buFont typeface="Wingdings"/>
              <a:buChar char=""/>
            </a:pPr>
            <a:r>
              <a:rPr lang="en-US" sz="1200" b="1" dirty="0" smtClean="0">
                <a:latin typeface="LM Roman 10" panose="00000500000000000000" pitchFamily="50" charset="0"/>
              </a:rPr>
              <a:t>Example</a:t>
            </a:r>
            <a:endParaRPr lang="en-US" sz="1200" b="1" dirty="0">
              <a:latin typeface="LM Roman 10" panose="00000500000000000000" pitchFamily="50" charset="0"/>
            </a:endParaRPr>
          </a:p>
          <a:p>
            <a:pPr marL="640080" lvl="1" indent="-274320">
              <a:spcBef>
                <a:spcPts val="550"/>
              </a:spcBef>
              <a:buClr>
                <a:srgbClr val="94B6D2"/>
              </a:buClr>
              <a:buSzPct val="70000"/>
              <a:buFont typeface="Wingdings 2"/>
              <a:buChar char=""/>
            </a:pPr>
            <a:r>
              <a:rPr lang="en-US" sz="1100" b="1" dirty="0">
                <a:latin typeface="LM Roman 10" panose="00000500000000000000" pitchFamily="50" charset="0"/>
              </a:rPr>
              <a:t>MATLAB Results</a:t>
            </a:r>
          </a:p>
          <a:p>
            <a:pPr marL="640080" lvl="1" indent="-274320">
              <a:spcBef>
                <a:spcPts val="550"/>
              </a:spcBef>
              <a:buClr>
                <a:srgbClr val="94B6D2"/>
              </a:buClr>
              <a:buSzPct val="70000"/>
              <a:buFont typeface="Wingdings 2"/>
              <a:buChar char=""/>
            </a:pPr>
            <a:r>
              <a:rPr lang="en-US" sz="1100" b="1" dirty="0" err="1">
                <a:latin typeface="LM Roman 10" panose="00000500000000000000" pitchFamily="50" charset="0"/>
              </a:rPr>
              <a:t>LTspice</a:t>
            </a:r>
            <a:r>
              <a:rPr lang="en-US" sz="1100" b="1" dirty="0">
                <a:latin typeface="LM Roman 10" panose="00000500000000000000" pitchFamily="50" charset="0"/>
              </a:rPr>
              <a:t> Simulation</a:t>
            </a:r>
          </a:p>
          <a:p>
            <a:pPr marL="320040" lvl="0" indent="-320040">
              <a:spcBef>
                <a:spcPts val="700"/>
              </a:spcBef>
              <a:buClr>
                <a:srgbClr val="DD8047"/>
              </a:buClr>
              <a:buSzPct val="60000"/>
              <a:buFont typeface="Wingdings"/>
              <a:buChar char=""/>
            </a:pPr>
            <a:r>
              <a:rPr lang="en-US" sz="1200" b="1" dirty="0" smtClean="0">
                <a:latin typeface="LM Roman 10" panose="00000500000000000000" pitchFamily="50" charset="0"/>
              </a:rPr>
              <a:t>Future </a:t>
            </a:r>
            <a:r>
              <a:rPr lang="en-US" sz="1200" b="1" dirty="0">
                <a:latin typeface="LM Roman 10" panose="00000500000000000000" pitchFamily="50" charset="0"/>
              </a:rPr>
              <a:t>Work</a:t>
            </a:r>
          </a:p>
        </p:txBody>
      </p:sp>
    </p:spTree>
    <p:extLst>
      <p:ext uri="{BB962C8B-B14F-4D97-AF65-F5344CB8AC3E}">
        <p14:creationId xmlns:p14="http://schemas.microsoft.com/office/powerpoint/2010/main" val="23686428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612648" y="1600200"/>
            <a:ext cx="8153400" cy="4495800"/>
          </a:xfrm>
          <a:prstGeom prst="rect">
            <a:avLst/>
          </a:prstGeom>
        </p:spPr>
        <p:txBody>
          <a:bodyPr/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solidFill>
                  <a:schemeClr val="accent6"/>
                </a:solidFill>
                <a:latin typeface="LM Roman 10" panose="00000500000000000000" pitchFamily="50" charset="0"/>
              </a:rPr>
              <a:t>H.J. Carlin and P. </a:t>
            </a:r>
            <a:r>
              <a:rPr lang="en-US" sz="1800" dirty="0" err="1" smtClean="0">
                <a:solidFill>
                  <a:schemeClr val="accent6"/>
                </a:solidFill>
                <a:latin typeface="LM Roman 10" panose="00000500000000000000" pitchFamily="50" charset="0"/>
              </a:rPr>
              <a:t>Amstutz</a:t>
            </a:r>
            <a:r>
              <a:rPr lang="en-US" sz="1800" dirty="0" smtClean="0">
                <a:solidFill>
                  <a:schemeClr val="accent6"/>
                </a:solidFill>
                <a:latin typeface="LM Roman 10" panose="00000500000000000000" pitchFamily="50" charset="0"/>
              </a:rPr>
              <a:t>, “On Optimum Broad-Band Matching”, IEEE Trans. On Circ. And Sys., </a:t>
            </a:r>
            <a:r>
              <a:rPr lang="en-US" sz="1800" dirty="0" err="1" smtClean="0">
                <a:solidFill>
                  <a:schemeClr val="accent6"/>
                </a:solidFill>
                <a:latin typeface="LM Roman 10" panose="00000500000000000000" pitchFamily="50" charset="0"/>
              </a:rPr>
              <a:t>vol</a:t>
            </a:r>
            <a:r>
              <a:rPr lang="en-US" sz="1800" dirty="0" smtClean="0">
                <a:solidFill>
                  <a:schemeClr val="accent6"/>
                </a:solidFill>
                <a:latin typeface="LM Roman 10" panose="00000500000000000000" pitchFamily="50" charset="0"/>
              </a:rPr>
              <a:t> CAS-28, no. 5, pp. 401-405, May 1981</a:t>
            </a:r>
          </a:p>
          <a:p>
            <a:endParaRPr lang="en-US" dirty="0" smtClean="0">
              <a:solidFill>
                <a:schemeClr val="accent6"/>
              </a:solidFill>
              <a:latin typeface="LM Roman 10" panose="00000500000000000000" pitchFamily="50" charset="0"/>
            </a:endParaRPr>
          </a:p>
          <a:p>
            <a:r>
              <a:rPr lang="en-US" sz="1800" dirty="0" smtClean="0">
                <a:solidFill>
                  <a:schemeClr val="accent6"/>
                </a:solidFill>
                <a:latin typeface="LM Roman 10" panose="00000500000000000000" pitchFamily="50" charset="0"/>
              </a:rPr>
              <a:t>“Wideband Circuit Design”, H.J. Carlin, P.P. </a:t>
            </a:r>
            <a:r>
              <a:rPr lang="en-US" sz="1800" dirty="0" err="1" smtClean="0">
                <a:solidFill>
                  <a:schemeClr val="accent6"/>
                </a:solidFill>
                <a:latin typeface="LM Roman 10" panose="00000500000000000000" pitchFamily="50" charset="0"/>
              </a:rPr>
              <a:t>Civalleri</a:t>
            </a:r>
            <a:r>
              <a:rPr lang="en-US" sz="1800" dirty="0" smtClean="0">
                <a:solidFill>
                  <a:schemeClr val="accent6"/>
                </a:solidFill>
                <a:latin typeface="LM Roman 10" panose="00000500000000000000" pitchFamily="50" charset="0"/>
              </a:rPr>
              <a:t>, 1999, CRC Press</a:t>
            </a:r>
          </a:p>
          <a:p>
            <a:endParaRPr lang="en-US" sz="1800" dirty="0">
              <a:solidFill>
                <a:schemeClr val="accent6"/>
              </a:solidFill>
              <a:latin typeface="LM Roman 10" panose="00000500000000000000" pitchFamily="50" charset="0"/>
            </a:endParaRPr>
          </a:p>
          <a:p>
            <a:r>
              <a:rPr lang="en-US" sz="1800" dirty="0">
                <a:solidFill>
                  <a:schemeClr val="accent6"/>
                </a:solidFill>
                <a:latin typeface="LM Roman 10" panose="00000500000000000000" pitchFamily="50" charset="0"/>
              </a:rPr>
              <a:t>Carlin, H.J., "A new approach to gain-bandwidth problems," in Circuits and Systems, IEEE Transactions on , vol.24, no.4, pp.170-175, Apr 1977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 dirty="0" smtClean="0">
                <a:latin typeface="LM Roman 10" panose="00000500000000000000" pitchFamily="50" charset="0"/>
              </a:rPr>
              <a:t>References</a:t>
            </a:r>
            <a:endParaRPr lang="en-US" dirty="0">
              <a:latin typeface="LM Roman 10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1491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6482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LM Roman 10" panose="00000500000000000000" pitchFamily="50" charset="0"/>
              </a:rPr>
              <a:t>Simplified Real Frequency Technique</a:t>
            </a:r>
          </a:p>
          <a:p>
            <a:pPr lvl="1"/>
            <a:r>
              <a:rPr lang="en-US" sz="2000" dirty="0" smtClean="0">
                <a:latin typeface="LM Roman 10" panose="00000500000000000000" pitchFamily="50" charset="0"/>
              </a:rPr>
              <a:t>Transducer Gain</a:t>
            </a:r>
          </a:p>
          <a:p>
            <a:pPr lvl="1"/>
            <a:r>
              <a:rPr lang="en-US" sz="2000" dirty="0" err="1" smtClean="0">
                <a:latin typeface="LM Roman 10" panose="00000500000000000000" pitchFamily="50" charset="0"/>
              </a:rPr>
              <a:t>Kramers-Kronig</a:t>
            </a:r>
            <a:r>
              <a:rPr lang="en-US" sz="2000" dirty="0" smtClean="0">
                <a:latin typeface="LM Roman 10" panose="00000500000000000000" pitchFamily="50" charset="0"/>
              </a:rPr>
              <a:t> Relations</a:t>
            </a:r>
          </a:p>
          <a:p>
            <a:pPr lvl="1"/>
            <a:r>
              <a:rPr lang="en-US" sz="2000" dirty="0" err="1" smtClean="0">
                <a:latin typeface="LM Roman 10" panose="00000500000000000000" pitchFamily="50" charset="0"/>
              </a:rPr>
              <a:t>Gewertz</a:t>
            </a:r>
            <a:r>
              <a:rPr lang="en-US" sz="2000" dirty="0" smtClean="0">
                <a:latin typeface="LM Roman 10" panose="00000500000000000000" pitchFamily="50" charset="0"/>
              </a:rPr>
              <a:t> Method</a:t>
            </a:r>
          </a:p>
          <a:p>
            <a:pPr lvl="1"/>
            <a:r>
              <a:rPr lang="en-US" sz="2000" dirty="0" smtClean="0">
                <a:latin typeface="LM Roman 10" panose="00000500000000000000" pitchFamily="50" charset="0"/>
              </a:rPr>
              <a:t>Darlington Synthesis (Pole Extraction at Infinity)</a:t>
            </a:r>
          </a:p>
          <a:p>
            <a:r>
              <a:rPr lang="en-US" sz="2400" dirty="0" smtClean="0">
                <a:latin typeface="LM Roman 10" panose="00000500000000000000" pitchFamily="50" charset="0"/>
              </a:rPr>
              <a:t>MATLAB Implementation</a:t>
            </a:r>
          </a:p>
          <a:p>
            <a:r>
              <a:rPr lang="en-US" sz="2400" dirty="0" smtClean="0">
                <a:latin typeface="LM Roman 10" panose="00000500000000000000" pitchFamily="50" charset="0"/>
              </a:rPr>
              <a:t>Example</a:t>
            </a:r>
          </a:p>
          <a:p>
            <a:pPr lvl="1"/>
            <a:r>
              <a:rPr lang="en-US" sz="2000" dirty="0" smtClean="0">
                <a:latin typeface="LM Roman 10" panose="00000500000000000000" pitchFamily="50" charset="0"/>
              </a:rPr>
              <a:t>MATLAB Results</a:t>
            </a:r>
          </a:p>
          <a:p>
            <a:pPr lvl="1"/>
            <a:r>
              <a:rPr lang="en-US" sz="2000" dirty="0" err="1" smtClean="0">
                <a:latin typeface="LM Roman 10" panose="00000500000000000000" pitchFamily="50" charset="0"/>
              </a:rPr>
              <a:t>LTspice</a:t>
            </a:r>
            <a:r>
              <a:rPr lang="en-US" sz="2000" dirty="0" smtClean="0">
                <a:latin typeface="LM Roman 10" panose="00000500000000000000" pitchFamily="50" charset="0"/>
              </a:rPr>
              <a:t> Simulation</a:t>
            </a:r>
          </a:p>
          <a:p>
            <a:pPr lvl="1"/>
            <a:r>
              <a:rPr lang="en-US" sz="2000" dirty="0" smtClean="0">
                <a:latin typeface="LM Roman 10" panose="00000500000000000000" pitchFamily="50" charset="0"/>
              </a:rPr>
              <a:t>ADS Simulation</a:t>
            </a:r>
          </a:p>
          <a:p>
            <a:r>
              <a:rPr lang="en-US" sz="2400" dirty="0" smtClean="0">
                <a:latin typeface="LM Roman 10" panose="00000500000000000000" pitchFamily="50" charset="0"/>
              </a:rPr>
              <a:t>Future Work</a:t>
            </a:r>
            <a:endParaRPr lang="en-US" sz="2400" dirty="0">
              <a:latin typeface="LM Roman 10" panose="00000500000000000000" pitchFamily="50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1"/>
          <p:cNvSpPr txBox="1">
            <a:spLocks/>
          </p:cNvSpPr>
          <p:nvPr/>
        </p:nvSpPr>
        <p:spPr>
          <a:xfrm>
            <a:off x="612648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Transducer Gain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52400" y="1920118"/>
            <a:ext cx="1920240" cy="4147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20040" lvl="0" indent="-320040">
              <a:spcBef>
                <a:spcPts val="700"/>
              </a:spcBef>
              <a:buClr>
                <a:srgbClr val="DD8047"/>
              </a:buClr>
              <a:buSzPct val="60000"/>
              <a:buFont typeface="Wingdings"/>
              <a:buChar char=""/>
            </a:pPr>
            <a:r>
              <a:rPr lang="en-US" sz="1200" b="1" dirty="0">
                <a:solidFill>
                  <a:prstClr val="black"/>
                </a:solidFill>
                <a:latin typeface="LM Roman 10" panose="00000500000000000000" pitchFamily="50" charset="0"/>
              </a:rPr>
              <a:t>Simplified Real Frequency Technique</a:t>
            </a:r>
          </a:p>
          <a:p>
            <a:pPr marL="640080" lvl="1" indent="-274320">
              <a:spcBef>
                <a:spcPts val="550"/>
              </a:spcBef>
              <a:buClr>
                <a:srgbClr val="94B6D2"/>
              </a:buClr>
              <a:buSzPct val="70000"/>
              <a:buFont typeface="Wingdings 2"/>
              <a:buChar char=""/>
            </a:pPr>
            <a:r>
              <a:rPr lang="en-US" sz="1100" b="1" dirty="0">
                <a:solidFill>
                  <a:prstClr val="black"/>
                </a:solidFill>
                <a:latin typeface="LM Roman 10" panose="00000500000000000000" pitchFamily="50" charset="0"/>
              </a:rPr>
              <a:t>Transducer Gain</a:t>
            </a:r>
          </a:p>
          <a:p>
            <a:pPr marL="640080" lvl="1" indent="-274320">
              <a:spcBef>
                <a:spcPts val="550"/>
              </a:spcBef>
              <a:buClr>
                <a:srgbClr val="94B6D2"/>
              </a:buClr>
              <a:buSzPct val="70000"/>
              <a:buFont typeface="Wingdings 2"/>
              <a:buChar char=""/>
            </a:pPr>
            <a:r>
              <a:rPr lang="en-US" sz="1100" dirty="0" err="1">
                <a:solidFill>
                  <a:schemeClr val="accent6"/>
                </a:solidFill>
                <a:latin typeface="LM Roman 10" panose="00000500000000000000" pitchFamily="50" charset="0"/>
              </a:rPr>
              <a:t>Kramers-Kronig</a:t>
            </a:r>
            <a:r>
              <a:rPr lang="en-US" sz="1100" dirty="0">
                <a:solidFill>
                  <a:schemeClr val="accent6"/>
                </a:solidFill>
                <a:latin typeface="LM Roman 10" panose="00000500000000000000" pitchFamily="50" charset="0"/>
              </a:rPr>
              <a:t> Relations</a:t>
            </a:r>
          </a:p>
          <a:p>
            <a:pPr marL="640080" lvl="1" indent="-274320">
              <a:spcBef>
                <a:spcPts val="550"/>
              </a:spcBef>
              <a:buClr>
                <a:srgbClr val="94B6D2"/>
              </a:buClr>
              <a:buSzPct val="70000"/>
              <a:buFont typeface="Wingdings 2"/>
              <a:buChar char=""/>
            </a:pPr>
            <a:r>
              <a:rPr lang="en-US" sz="1100" dirty="0" err="1">
                <a:solidFill>
                  <a:schemeClr val="accent6"/>
                </a:solidFill>
                <a:latin typeface="LM Roman 10" panose="00000500000000000000" pitchFamily="50" charset="0"/>
              </a:rPr>
              <a:t>Gewertz</a:t>
            </a:r>
            <a:r>
              <a:rPr lang="en-US" sz="1100" dirty="0">
                <a:solidFill>
                  <a:schemeClr val="accent6"/>
                </a:solidFill>
                <a:latin typeface="LM Roman 10" panose="00000500000000000000" pitchFamily="50" charset="0"/>
              </a:rPr>
              <a:t> Method</a:t>
            </a:r>
          </a:p>
          <a:p>
            <a:pPr marL="640080" lvl="1" indent="-274320">
              <a:spcBef>
                <a:spcPts val="550"/>
              </a:spcBef>
              <a:buClr>
                <a:srgbClr val="94B6D2"/>
              </a:buClr>
              <a:buSzPct val="70000"/>
              <a:buFont typeface="Wingdings 2"/>
              <a:buChar char=""/>
            </a:pPr>
            <a:r>
              <a:rPr lang="en-US" sz="1100" dirty="0">
                <a:solidFill>
                  <a:schemeClr val="accent6"/>
                </a:solidFill>
                <a:latin typeface="LM Roman 10" panose="00000500000000000000" pitchFamily="50" charset="0"/>
              </a:rPr>
              <a:t>Darlington Synthesis (Pole Extraction at Infinity)</a:t>
            </a:r>
          </a:p>
          <a:p>
            <a:pPr marL="320040" lvl="0" indent="-320040">
              <a:spcBef>
                <a:spcPts val="700"/>
              </a:spcBef>
              <a:buClr>
                <a:srgbClr val="DD8047"/>
              </a:buClr>
              <a:buSzPct val="60000"/>
              <a:buFont typeface="Wingdings"/>
              <a:buChar char=""/>
            </a:pPr>
            <a:r>
              <a:rPr lang="en-US" sz="1200" dirty="0">
                <a:solidFill>
                  <a:schemeClr val="accent6"/>
                </a:solidFill>
                <a:latin typeface="LM Roman 10" panose="00000500000000000000" pitchFamily="50" charset="0"/>
              </a:rPr>
              <a:t>MATLAB Implementation</a:t>
            </a:r>
          </a:p>
          <a:p>
            <a:pPr marL="320040" lvl="0" indent="-320040">
              <a:spcBef>
                <a:spcPts val="700"/>
              </a:spcBef>
              <a:buClr>
                <a:srgbClr val="DD8047"/>
              </a:buClr>
              <a:buSzPct val="60000"/>
              <a:buFont typeface="Wingdings"/>
              <a:buChar char=""/>
            </a:pPr>
            <a:r>
              <a:rPr lang="en-US" sz="1200" dirty="0">
                <a:solidFill>
                  <a:schemeClr val="accent6"/>
                </a:solidFill>
                <a:latin typeface="LM Roman 10" panose="00000500000000000000" pitchFamily="50" charset="0"/>
              </a:rPr>
              <a:t>Example</a:t>
            </a:r>
          </a:p>
          <a:p>
            <a:pPr marL="640080" lvl="1" indent="-274320">
              <a:spcBef>
                <a:spcPts val="550"/>
              </a:spcBef>
              <a:buClr>
                <a:srgbClr val="94B6D2"/>
              </a:buClr>
              <a:buSzPct val="70000"/>
              <a:buFont typeface="Wingdings 2"/>
              <a:buChar char=""/>
            </a:pPr>
            <a:r>
              <a:rPr lang="en-US" sz="1100" dirty="0">
                <a:solidFill>
                  <a:schemeClr val="accent6"/>
                </a:solidFill>
                <a:latin typeface="LM Roman 10" panose="00000500000000000000" pitchFamily="50" charset="0"/>
              </a:rPr>
              <a:t>MATLAB Results</a:t>
            </a:r>
          </a:p>
          <a:p>
            <a:pPr marL="640080" lvl="1" indent="-274320">
              <a:spcBef>
                <a:spcPts val="550"/>
              </a:spcBef>
              <a:buClr>
                <a:srgbClr val="94B6D2"/>
              </a:buClr>
              <a:buSzPct val="70000"/>
              <a:buFont typeface="Wingdings 2"/>
              <a:buChar char=""/>
            </a:pPr>
            <a:r>
              <a:rPr lang="en-US" sz="1100" dirty="0" err="1">
                <a:solidFill>
                  <a:schemeClr val="accent6"/>
                </a:solidFill>
                <a:latin typeface="LM Roman 10" panose="00000500000000000000" pitchFamily="50" charset="0"/>
              </a:rPr>
              <a:t>LTspice</a:t>
            </a:r>
            <a:r>
              <a:rPr lang="en-US" sz="1100" dirty="0">
                <a:solidFill>
                  <a:schemeClr val="accent6"/>
                </a:solidFill>
                <a:latin typeface="LM Roman 10" panose="00000500000000000000" pitchFamily="50" charset="0"/>
              </a:rPr>
              <a:t> Simulation</a:t>
            </a:r>
          </a:p>
          <a:p>
            <a:pPr marL="320040" lvl="0" indent="-320040">
              <a:spcBef>
                <a:spcPts val="700"/>
              </a:spcBef>
              <a:buClr>
                <a:srgbClr val="DD8047"/>
              </a:buClr>
              <a:buSzPct val="60000"/>
              <a:buFont typeface="Wingdings"/>
              <a:buChar char=""/>
            </a:pPr>
            <a:r>
              <a:rPr lang="en-US" sz="1200" dirty="0" smtClean="0">
                <a:solidFill>
                  <a:schemeClr val="accent6"/>
                </a:solidFill>
                <a:latin typeface="LM Roman 10" panose="00000500000000000000" pitchFamily="50" charset="0"/>
              </a:rPr>
              <a:t>Future </a:t>
            </a:r>
            <a:r>
              <a:rPr lang="en-US" sz="1200" dirty="0">
                <a:solidFill>
                  <a:schemeClr val="accent6"/>
                </a:solidFill>
                <a:latin typeface="LM Roman 10" panose="00000500000000000000" pitchFamily="50" charset="0"/>
              </a:rPr>
              <a:t>Work</a:t>
            </a: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4475" y="2416117"/>
            <a:ext cx="3400557" cy="3447678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2212356"/>
            <a:ext cx="2182652" cy="895118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3564674"/>
            <a:ext cx="2707962" cy="813754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5012474"/>
            <a:ext cx="3110354" cy="938429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4205" y="3759741"/>
            <a:ext cx="210286" cy="211810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114" y="3200400"/>
            <a:ext cx="242286" cy="211810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3567" y="4566937"/>
            <a:ext cx="217905" cy="21333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Kramers-Kronig</a:t>
            </a:r>
            <a:r>
              <a:rPr lang="en-US" dirty="0" smtClean="0"/>
              <a:t> Relations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400" y="1920118"/>
            <a:ext cx="1920240" cy="4147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20040" lvl="0" indent="-320040">
              <a:spcBef>
                <a:spcPts val="700"/>
              </a:spcBef>
              <a:buClr>
                <a:srgbClr val="DD8047"/>
              </a:buClr>
              <a:buSzPct val="60000"/>
              <a:buFont typeface="Wingdings"/>
              <a:buChar char=""/>
            </a:pPr>
            <a:r>
              <a:rPr lang="en-US" sz="1200" b="1" dirty="0">
                <a:solidFill>
                  <a:prstClr val="black"/>
                </a:solidFill>
                <a:latin typeface="LM Roman 10" panose="00000500000000000000" pitchFamily="50" charset="0"/>
              </a:rPr>
              <a:t>Simplified Real Frequency Technique</a:t>
            </a:r>
          </a:p>
          <a:p>
            <a:pPr marL="640080" lvl="1" indent="-274320">
              <a:spcBef>
                <a:spcPts val="550"/>
              </a:spcBef>
              <a:buClr>
                <a:srgbClr val="94B6D2"/>
              </a:buClr>
              <a:buSzPct val="70000"/>
              <a:buFont typeface="Wingdings 2"/>
              <a:buChar char=""/>
            </a:pPr>
            <a:r>
              <a:rPr lang="en-US" sz="1100" b="1" dirty="0">
                <a:solidFill>
                  <a:prstClr val="black"/>
                </a:solidFill>
                <a:latin typeface="LM Roman 10" panose="00000500000000000000" pitchFamily="50" charset="0"/>
              </a:rPr>
              <a:t>Transducer Gain</a:t>
            </a:r>
          </a:p>
          <a:p>
            <a:pPr marL="640080" lvl="1" indent="-274320">
              <a:spcBef>
                <a:spcPts val="550"/>
              </a:spcBef>
              <a:buClr>
                <a:srgbClr val="94B6D2"/>
              </a:buClr>
              <a:buSzPct val="70000"/>
              <a:buFont typeface="Wingdings 2"/>
              <a:buChar char=""/>
            </a:pPr>
            <a:r>
              <a:rPr lang="en-US" sz="1100" b="1" dirty="0" err="1">
                <a:latin typeface="LM Roman 10" panose="00000500000000000000" pitchFamily="50" charset="0"/>
              </a:rPr>
              <a:t>Kramers-Kronig</a:t>
            </a:r>
            <a:r>
              <a:rPr lang="en-US" sz="1100" b="1" dirty="0">
                <a:latin typeface="LM Roman 10" panose="00000500000000000000" pitchFamily="50" charset="0"/>
              </a:rPr>
              <a:t> Relations</a:t>
            </a:r>
          </a:p>
          <a:p>
            <a:pPr marL="640080" lvl="1" indent="-274320">
              <a:spcBef>
                <a:spcPts val="550"/>
              </a:spcBef>
              <a:buClr>
                <a:srgbClr val="94B6D2"/>
              </a:buClr>
              <a:buSzPct val="70000"/>
              <a:buFont typeface="Wingdings 2"/>
              <a:buChar char=""/>
            </a:pPr>
            <a:r>
              <a:rPr lang="en-US" sz="1100" dirty="0" err="1">
                <a:solidFill>
                  <a:schemeClr val="accent6"/>
                </a:solidFill>
                <a:latin typeface="LM Roman 10" panose="00000500000000000000" pitchFamily="50" charset="0"/>
              </a:rPr>
              <a:t>Gewertz</a:t>
            </a:r>
            <a:r>
              <a:rPr lang="en-US" sz="1100" dirty="0">
                <a:solidFill>
                  <a:schemeClr val="accent6"/>
                </a:solidFill>
                <a:latin typeface="LM Roman 10" panose="00000500000000000000" pitchFamily="50" charset="0"/>
              </a:rPr>
              <a:t> Method</a:t>
            </a:r>
          </a:p>
          <a:p>
            <a:pPr marL="640080" lvl="1" indent="-274320">
              <a:spcBef>
                <a:spcPts val="550"/>
              </a:spcBef>
              <a:buClr>
                <a:srgbClr val="94B6D2"/>
              </a:buClr>
              <a:buSzPct val="70000"/>
              <a:buFont typeface="Wingdings 2"/>
              <a:buChar char=""/>
            </a:pPr>
            <a:r>
              <a:rPr lang="en-US" sz="1100" dirty="0">
                <a:solidFill>
                  <a:schemeClr val="accent6"/>
                </a:solidFill>
                <a:latin typeface="LM Roman 10" panose="00000500000000000000" pitchFamily="50" charset="0"/>
              </a:rPr>
              <a:t>Darlington Synthesis (Pole Extraction at Infinity)</a:t>
            </a:r>
          </a:p>
          <a:p>
            <a:pPr marL="320040" lvl="0" indent="-320040">
              <a:spcBef>
                <a:spcPts val="700"/>
              </a:spcBef>
              <a:buClr>
                <a:srgbClr val="DD8047"/>
              </a:buClr>
              <a:buSzPct val="60000"/>
              <a:buFont typeface="Wingdings"/>
              <a:buChar char=""/>
            </a:pPr>
            <a:r>
              <a:rPr lang="en-US" sz="1200" dirty="0">
                <a:solidFill>
                  <a:schemeClr val="accent6"/>
                </a:solidFill>
                <a:latin typeface="LM Roman 10" panose="00000500000000000000" pitchFamily="50" charset="0"/>
              </a:rPr>
              <a:t>MATLAB Implementation</a:t>
            </a:r>
          </a:p>
          <a:p>
            <a:pPr marL="320040" lvl="0" indent="-320040">
              <a:spcBef>
                <a:spcPts val="700"/>
              </a:spcBef>
              <a:buClr>
                <a:srgbClr val="DD8047"/>
              </a:buClr>
              <a:buSzPct val="60000"/>
              <a:buFont typeface="Wingdings"/>
              <a:buChar char=""/>
            </a:pPr>
            <a:r>
              <a:rPr lang="en-US" sz="1200" dirty="0">
                <a:solidFill>
                  <a:schemeClr val="accent6"/>
                </a:solidFill>
                <a:latin typeface="LM Roman 10" panose="00000500000000000000" pitchFamily="50" charset="0"/>
              </a:rPr>
              <a:t>Example</a:t>
            </a:r>
          </a:p>
          <a:p>
            <a:pPr marL="640080" lvl="1" indent="-274320">
              <a:spcBef>
                <a:spcPts val="550"/>
              </a:spcBef>
              <a:buClr>
                <a:srgbClr val="94B6D2"/>
              </a:buClr>
              <a:buSzPct val="70000"/>
              <a:buFont typeface="Wingdings 2"/>
              <a:buChar char=""/>
            </a:pPr>
            <a:r>
              <a:rPr lang="en-US" sz="1100" dirty="0">
                <a:solidFill>
                  <a:schemeClr val="accent6"/>
                </a:solidFill>
                <a:latin typeface="LM Roman 10" panose="00000500000000000000" pitchFamily="50" charset="0"/>
              </a:rPr>
              <a:t>MATLAB Results</a:t>
            </a:r>
          </a:p>
          <a:p>
            <a:pPr marL="640080" lvl="1" indent="-274320">
              <a:spcBef>
                <a:spcPts val="550"/>
              </a:spcBef>
              <a:buClr>
                <a:srgbClr val="94B6D2"/>
              </a:buClr>
              <a:buSzPct val="70000"/>
              <a:buFont typeface="Wingdings 2"/>
              <a:buChar char=""/>
            </a:pPr>
            <a:r>
              <a:rPr lang="en-US" sz="1100" dirty="0" err="1">
                <a:solidFill>
                  <a:schemeClr val="accent6"/>
                </a:solidFill>
                <a:latin typeface="LM Roman 10" panose="00000500000000000000" pitchFamily="50" charset="0"/>
              </a:rPr>
              <a:t>LTspice</a:t>
            </a:r>
            <a:r>
              <a:rPr lang="en-US" sz="1100" dirty="0">
                <a:solidFill>
                  <a:schemeClr val="accent6"/>
                </a:solidFill>
                <a:latin typeface="LM Roman 10" panose="00000500000000000000" pitchFamily="50" charset="0"/>
              </a:rPr>
              <a:t> Simulation</a:t>
            </a:r>
          </a:p>
          <a:p>
            <a:pPr marL="320040" lvl="0" indent="-320040">
              <a:spcBef>
                <a:spcPts val="700"/>
              </a:spcBef>
              <a:buClr>
                <a:srgbClr val="DD8047"/>
              </a:buClr>
              <a:buSzPct val="60000"/>
              <a:buFont typeface="Wingdings"/>
              <a:buChar char=""/>
            </a:pPr>
            <a:r>
              <a:rPr lang="en-US" sz="1200" dirty="0" smtClean="0">
                <a:solidFill>
                  <a:schemeClr val="accent6"/>
                </a:solidFill>
                <a:latin typeface="LM Roman 10" panose="00000500000000000000" pitchFamily="50" charset="0"/>
              </a:rPr>
              <a:t>Future </a:t>
            </a:r>
            <a:r>
              <a:rPr lang="en-US" sz="1200" dirty="0">
                <a:solidFill>
                  <a:schemeClr val="accent6"/>
                </a:solidFill>
                <a:latin typeface="LM Roman 10" panose="00000500000000000000" pitchFamily="50" charset="0"/>
              </a:rPr>
              <a:t>Work</a:t>
            </a:r>
          </a:p>
        </p:txBody>
      </p:sp>
      <p:pic>
        <p:nvPicPr>
          <p:cNvPr id="10" name="Picture 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1" y="2057402"/>
            <a:ext cx="3166477" cy="143695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3510914"/>
            <a:ext cx="6400800" cy="3347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341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Kramers-Kronig</a:t>
            </a:r>
            <a:r>
              <a:rPr lang="en-US" dirty="0" smtClean="0"/>
              <a:t> Relations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11" r="7476" b="3488"/>
          <a:stretch/>
        </p:blipFill>
        <p:spPr>
          <a:xfrm>
            <a:off x="2362200" y="2362200"/>
            <a:ext cx="6242304" cy="3745382"/>
          </a:xfrm>
        </p:spPr>
      </p:pic>
      <p:sp>
        <p:nvSpPr>
          <p:cNvPr id="5" name="TextBox 4"/>
          <p:cNvSpPr txBox="1"/>
          <p:nvPr/>
        </p:nvSpPr>
        <p:spPr>
          <a:xfrm>
            <a:off x="152400" y="1920118"/>
            <a:ext cx="1920240" cy="4147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20040" lvl="0" indent="-320040">
              <a:spcBef>
                <a:spcPts val="700"/>
              </a:spcBef>
              <a:buClr>
                <a:srgbClr val="DD8047"/>
              </a:buClr>
              <a:buSzPct val="60000"/>
              <a:buFont typeface="Wingdings"/>
              <a:buChar char=""/>
            </a:pPr>
            <a:r>
              <a:rPr lang="en-US" sz="1200" b="1" dirty="0">
                <a:solidFill>
                  <a:prstClr val="black"/>
                </a:solidFill>
                <a:latin typeface="LM Roman 10" panose="00000500000000000000" pitchFamily="50" charset="0"/>
              </a:rPr>
              <a:t>Simplified Real Frequency Technique</a:t>
            </a:r>
          </a:p>
          <a:p>
            <a:pPr marL="640080" lvl="1" indent="-274320">
              <a:spcBef>
                <a:spcPts val="550"/>
              </a:spcBef>
              <a:buClr>
                <a:srgbClr val="94B6D2"/>
              </a:buClr>
              <a:buSzPct val="70000"/>
              <a:buFont typeface="Wingdings 2"/>
              <a:buChar char=""/>
            </a:pPr>
            <a:r>
              <a:rPr lang="en-US" sz="1100" b="1" dirty="0">
                <a:solidFill>
                  <a:prstClr val="black"/>
                </a:solidFill>
                <a:latin typeface="LM Roman 10" panose="00000500000000000000" pitchFamily="50" charset="0"/>
              </a:rPr>
              <a:t>Transducer Gain</a:t>
            </a:r>
          </a:p>
          <a:p>
            <a:pPr marL="640080" lvl="1" indent="-274320">
              <a:spcBef>
                <a:spcPts val="550"/>
              </a:spcBef>
              <a:buClr>
                <a:srgbClr val="94B6D2"/>
              </a:buClr>
              <a:buSzPct val="70000"/>
              <a:buFont typeface="Wingdings 2"/>
              <a:buChar char=""/>
            </a:pPr>
            <a:r>
              <a:rPr lang="en-US" sz="1100" b="1" dirty="0" err="1">
                <a:latin typeface="LM Roman 10" panose="00000500000000000000" pitchFamily="50" charset="0"/>
              </a:rPr>
              <a:t>Kramers-Kronig</a:t>
            </a:r>
            <a:r>
              <a:rPr lang="en-US" sz="1100" b="1" dirty="0">
                <a:latin typeface="LM Roman 10" panose="00000500000000000000" pitchFamily="50" charset="0"/>
              </a:rPr>
              <a:t> Relations</a:t>
            </a:r>
          </a:p>
          <a:p>
            <a:pPr marL="640080" lvl="1" indent="-274320">
              <a:spcBef>
                <a:spcPts val="550"/>
              </a:spcBef>
              <a:buClr>
                <a:srgbClr val="94B6D2"/>
              </a:buClr>
              <a:buSzPct val="70000"/>
              <a:buFont typeface="Wingdings 2"/>
              <a:buChar char=""/>
            </a:pPr>
            <a:r>
              <a:rPr lang="en-US" sz="1100" dirty="0" err="1">
                <a:solidFill>
                  <a:schemeClr val="accent6"/>
                </a:solidFill>
                <a:latin typeface="LM Roman 10" panose="00000500000000000000" pitchFamily="50" charset="0"/>
              </a:rPr>
              <a:t>Gewertz</a:t>
            </a:r>
            <a:r>
              <a:rPr lang="en-US" sz="1100" dirty="0">
                <a:solidFill>
                  <a:schemeClr val="accent6"/>
                </a:solidFill>
                <a:latin typeface="LM Roman 10" panose="00000500000000000000" pitchFamily="50" charset="0"/>
              </a:rPr>
              <a:t> Method</a:t>
            </a:r>
          </a:p>
          <a:p>
            <a:pPr marL="640080" lvl="1" indent="-274320">
              <a:spcBef>
                <a:spcPts val="550"/>
              </a:spcBef>
              <a:buClr>
                <a:srgbClr val="94B6D2"/>
              </a:buClr>
              <a:buSzPct val="70000"/>
              <a:buFont typeface="Wingdings 2"/>
              <a:buChar char=""/>
            </a:pPr>
            <a:r>
              <a:rPr lang="en-US" sz="1100" dirty="0">
                <a:solidFill>
                  <a:schemeClr val="accent6"/>
                </a:solidFill>
                <a:latin typeface="LM Roman 10" panose="00000500000000000000" pitchFamily="50" charset="0"/>
              </a:rPr>
              <a:t>Darlington Synthesis (Pole Extraction at Infinity)</a:t>
            </a:r>
          </a:p>
          <a:p>
            <a:pPr marL="320040" lvl="0" indent="-320040">
              <a:spcBef>
                <a:spcPts val="700"/>
              </a:spcBef>
              <a:buClr>
                <a:srgbClr val="DD8047"/>
              </a:buClr>
              <a:buSzPct val="60000"/>
              <a:buFont typeface="Wingdings"/>
              <a:buChar char=""/>
            </a:pPr>
            <a:r>
              <a:rPr lang="en-US" sz="1200" dirty="0">
                <a:solidFill>
                  <a:schemeClr val="accent6"/>
                </a:solidFill>
                <a:latin typeface="LM Roman 10" panose="00000500000000000000" pitchFamily="50" charset="0"/>
              </a:rPr>
              <a:t>MATLAB Implementation</a:t>
            </a:r>
          </a:p>
          <a:p>
            <a:pPr marL="320040" lvl="0" indent="-320040">
              <a:spcBef>
                <a:spcPts val="700"/>
              </a:spcBef>
              <a:buClr>
                <a:srgbClr val="DD8047"/>
              </a:buClr>
              <a:buSzPct val="60000"/>
              <a:buFont typeface="Wingdings"/>
              <a:buChar char=""/>
            </a:pPr>
            <a:r>
              <a:rPr lang="en-US" sz="1200" dirty="0">
                <a:solidFill>
                  <a:schemeClr val="accent6"/>
                </a:solidFill>
                <a:latin typeface="LM Roman 10" panose="00000500000000000000" pitchFamily="50" charset="0"/>
              </a:rPr>
              <a:t>Example</a:t>
            </a:r>
          </a:p>
          <a:p>
            <a:pPr marL="640080" lvl="1" indent="-274320">
              <a:spcBef>
                <a:spcPts val="550"/>
              </a:spcBef>
              <a:buClr>
                <a:srgbClr val="94B6D2"/>
              </a:buClr>
              <a:buSzPct val="70000"/>
              <a:buFont typeface="Wingdings 2"/>
              <a:buChar char=""/>
            </a:pPr>
            <a:r>
              <a:rPr lang="en-US" sz="1100" dirty="0">
                <a:solidFill>
                  <a:schemeClr val="accent6"/>
                </a:solidFill>
                <a:latin typeface="LM Roman 10" panose="00000500000000000000" pitchFamily="50" charset="0"/>
              </a:rPr>
              <a:t>MATLAB Results</a:t>
            </a:r>
          </a:p>
          <a:p>
            <a:pPr marL="640080" lvl="1" indent="-274320">
              <a:spcBef>
                <a:spcPts val="550"/>
              </a:spcBef>
              <a:buClr>
                <a:srgbClr val="94B6D2"/>
              </a:buClr>
              <a:buSzPct val="70000"/>
              <a:buFont typeface="Wingdings 2"/>
              <a:buChar char=""/>
            </a:pPr>
            <a:r>
              <a:rPr lang="en-US" sz="1100" dirty="0" err="1">
                <a:solidFill>
                  <a:schemeClr val="accent6"/>
                </a:solidFill>
                <a:latin typeface="LM Roman 10" panose="00000500000000000000" pitchFamily="50" charset="0"/>
              </a:rPr>
              <a:t>LTspice</a:t>
            </a:r>
            <a:r>
              <a:rPr lang="en-US" sz="1100" dirty="0">
                <a:solidFill>
                  <a:schemeClr val="accent6"/>
                </a:solidFill>
                <a:latin typeface="LM Roman 10" panose="00000500000000000000" pitchFamily="50" charset="0"/>
              </a:rPr>
              <a:t> Simulation</a:t>
            </a:r>
          </a:p>
          <a:p>
            <a:pPr marL="320040" lvl="0" indent="-320040">
              <a:spcBef>
                <a:spcPts val="700"/>
              </a:spcBef>
              <a:buClr>
                <a:srgbClr val="DD8047"/>
              </a:buClr>
              <a:buSzPct val="60000"/>
              <a:buFont typeface="Wingdings"/>
              <a:buChar char=""/>
            </a:pPr>
            <a:r>
              <a:rPr lang="en-US" sz="1200" dirty="0" smtClean="0">
                <a:solidFill>
                  <a:schemeClr val="accent6"/>
                </a:solidFill>
                <a:latin typeface="LM Roman 10" panose="00000500000000000000" pitchFamily="50" charset="0"/>
              </a:rPr>
              <a:t>Future </a:t>
            </a:r>
            <a:r>
              <a:rPr lang="en-US" sz="1200" dirty="0">
                <a:solidFill>
                  <a:schemeClr val="accent6"/>
                </a:solidFill>
                <a:latin typeface="LM Roman 10" panose="00000500000000000000" pitchFamily="50" charset="0"/>
              </a:rPr>
              <a:t>Work</a:t>
            </a:r>
          </a:p>
        </p:txBody>
      </p:sp>
    </p:spTree>
    <p:extLst>
      <p:ext uri="{BB962C8B-B14F-4D97-AF65-F5344CB8AC3E}">
        <p14:creationId xmlns:p14="http://schemas.microsoft.com/office/powerpoint/2010/main" val="3082287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Kramers-Kronig</a:t>
            </a:r>
            <a:r>
              <a:rPr lang="en-US" dirty="0" smtClean="0"/>
              <a:t> Relations (</a:t>
            </a:r>
            <a:r>
              <a:rPr lang="en-US" dirty="0" err="1" smtClean="0"/>
              <a:t>contd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400" y="1920117"/>
            <a:ext cx="1920240" cy="4147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20040" lvl="0" indent="-320040">
              <a:spcBef>
                <a:spcPts val="700"/>
              </a:spcBef>
              <a:buClr>
                <a:srgbClr val="DD8047"/>
              </a:buClr>
              <a:buSzPct val="60000"/>
              <a:buFont typeface="Wingdings"/>
              <a:buChar char=""/>
            </a:pPr>
            <a:r>
              <a:rPr lang="en-US" sz="1200" b="1" dirty="0">
                <a:solidFill>
                  <a:prstClr val="black"/>
                </a:solidFill>
                <a:latin typeface="LM Roman 10" panose="00000500000000000000" pitchFamily="50" charset="0"/>
              </a:rPr>
              <a:t>Simplified Real Frequency Technique</a:t>
            </a:r>
          </a:p>
          <a:p>
            <a:pPr marL="640080" lvl="1" indent="-274320">
              <a:spcBef>
                <a:spcPts val="550"/>
              </a:spcBef>
              <a:buClr>
                <a:srgbClr val="94B6D2"/>
              </a:buClr>
              <a:buSzPct val="70000"/>
              <a:buFont typeface="Wingdings 2"/>
              <a:buChar char=""/>
            </a:pPr>
            <a:r>
              <a:rPr lang="en-US" sz="1100" b="1" dirty="0">
                <a:solidFill>
                  <a:prstClr val="black"/>
                </a:solidFill>
                <a:latin typeface="LM Roman 10" panose="00000500000000000000" pitchFamily="50" charset="0"/>
              </a:rPr>
              <a:t>Transducer Gain</a:t>
            </a:r>
          </a:p>
          <a:p>
            <a:pPr marL="640080" lvl="1" indent="-274320">
              <a:spcBef>
                <a:spcPts val="550"/>
              </a:spcBef>
              <a:buClr>
                <a:srgbClr val="94B6D2"/>
              </a:buClr>
              <a:buSzPct val="70000"/>
              <a:buFont typeface="Wingdings 2"/>
              <a:buChar char=""/>
            </a:pPr>
            <a:r>
              <a:rPr lang="en-US" sz="1100" b="1" dirty="0" err="1" smtClean="0">
                <a:latin typeface="LM Roman 10" panose="00000500000000000000" pitchFamily="50" charset="0"/>
              </a:rPr>
              <a:t>Kramers-Kronig</a:t>
            </a:r>
            <a:r>
              <a:rPr lang="en-US" sz="1100" b="1" dirty="0" smtClean="0">
                <a:latin typeface="LM Roman 10" panose="00000500000000000000" pitchFamily="50" charset="0"/>
              </a:rPr>
              <a:t> Relations</a:t>
            </a:r>
            <a:endParaRPr lang="en-US" sz="1100" b="1" dirty="0">
              <a:latin typeface="LM Roman 10" panose="00000500000000000000" pitchFamily="50" charset="0"/>
            </a:endParaRPr>
          </a:p>
          <a:p>
            <a:pPr marL="640080" lvl="1" indent="-274320">
              <a:spcBef>
                <a:spcPts val="550"/>
              </a:spcBef>
              <a:buClr>
                <a:srgbClr val="94B6D2"/>
              </a:buClr>
              <a:buSzPct val="70000"/>
              <a:buFont typeface="Wingdings 2"/>
              <a:buChar char=""/>
            </a:pPr>
            <a:r>
              <a:rPr lang="en-US" sz="1100" dirty="0" err="1">
                <a:solidFill>
                  <a:schemeClr val="accent6"/>
                </a:solidFill>
                <a:latin typeface="LM Roman 10" panose="00000500000000000000" pitchFamily="50" charset="0"/>
              </a:rPr>
              <a:t>Gewertz</a:t>
            </a:r>
            <a:r>
              <a:rPr lang="en-US" sz="1100" dirty="0">
                <a:solidFill>
                  <a:schemeClr val="accent6"/>
                </a:solidFill>
                <a:latin typeface="LM Roman 10" panose="00000500000000000000" pitchFamily="50" charset="0"/>
              </a:rPr>
              <a:t> Method</a:t>
            </a:r>
          </a:p>
          <a:p>
            <a:pPr marL="640080" lvl="1" indent="-274320">
              <a:spcBef>
                <a:spcPts val="550"/>
              </a:spcBef>
              <a:buClr>
                <a:srgbClr val="94B6D2"/>
              </a:buClr>
              <a:buSzPct val="70000"/>
              <a:buFont typeface="Wingdings 2"/>
              <a:buChar char=""/>
            </a:pPr>
            <a:r>
              <a:rPr lang="en-US" sz="1100" dirty="0">
                <a:solidFill>
                  <a:schemeClr val="accent6"/>
                </a:solidFill>
                <a:latin typeface="LM Roman 10" panose="00000500000000000000" pitchFamily="50" charset="0"/>
              </a:rPr>
              <a:t>Darlington Synthesis (Pole Extraction at Infinity)</a:t>
            </a:r>
          </a:p>
          <a:p>
            <a:pPr marL="320040" lvl="0" indent="-320040">
              <a:spcBef>
                <a:spcPts val="700"/>
              </a:spcBef>
              <a:buClr>
                <a:srgbClr val="DD8047"/>
              </a:buClr>
              <a:buSzPct val="60000"/>
              <a:buFont typeface="Wingdings"/>
              <a:buChar char=""/>
            </a:pPr>
            <a:r>
              <a:rPr lang="en-US" sz="1200" dirty="0">
                <a:solidFill>
                  <a:schemeClr val="accent6"/>
                </a:solidFill>
                <a:latin typeface="LM Roman 10" panose="00000500000000000000" pitchFamily="50" charset="0"/>
              </a:rPr>
              <a:t>MATLAB Implementation</a:t>
            </a:r>
          </a:p>
          <a:p>
            <a:pPr marL="320040" lvl="0" indent="-320040">
              <a:spcBef>
                <a:spcPts val="700"/>
              </a:spcBef>
              <a:buClr>
                <a:srgbClr val="DD8047"/>
              </a:buClr>
              <a:buSzPct val="60000"/>
              <a:buFont typeface="Wingdings"/>
              <a:buChar char=""/>
            </a:pPr>
            <a:r>
              <a:rPr lang="en-US" sz="1200" dirty="0">
                <a:solidFill>
                  <a:schemeClr val="accent6"/>
                </a:solidFill>
                <a:latin typeface="LM Roman 10" panose="00000500000000000000" pitchFamily="50" charset="0"/>
              </a:rPr>
              <a:t>Example</a:t>
            </a:r>
          </a:p>
          <a:p>
            <a:pPr marL="640080" lvl="1" indent="-274320">
              <a:spcBef>
                <a:spcPts val="550"/>
              </a:spcBef>
              <a:buClr>
                <a:srgbClr val="94B6D2"/>
              </a:buClr>
              <a:buSzPct val="70000"/>
              <a:buFont typeface="Wingdings 2"/>
              <a:buChar char=""/>
            </a:pPr>
            <a:r>
              <a:rPr lang="en-US" sz="1100" dirty="0">
                <a:solidFill>
                  <a:schemeClr val="accent6"/>
                </a:solidFill>
                <a:latin typeface="LM Roman 10" panose="00000500000000000000" pitchFamily="50" charset="0"/>
              </a:rPr>
              <a:t>MATLAB Results</a:t>
            </a:r>
          </a:p>
          <a:p>
            <a:pPr marL="640080" lvl="1" indent="-274320">
              <a:spcBef>
                <a:spcPts val="550"/>
              </a:spcBef>
              <a:buClr>
                <a:srgbClr val="94B6D2"/>
              </a:buClr>
              <a:buSzPct val="70000"/>
              <a:buFont typeface="Wingdings 2"/>
              <a:buChar char=""/>
            </a:pPr>
            <a:r>
              <a:rPr lang="en-US" sz="1100" dirty="0" err="1">
                <a:solidFill>
                  <a:schemeClr val="accent6"/>
                </a:solidFill>
                <a:latin typeface="LM Roman 10" panose="00000500000000000000" pitchFamily="50" charset="0"/>
              </a:rPr>
              <a:t>LTspice</a:t>
            </a:r>
            <a:r>
              <a:rPr lang="en-US" sz="1100" dirty="0">
                <a:solidFill>
                  <a:schemeClr val="accent6"/>
                </a:solidFill>
                <a:latin typeface="LM Roman 10" panose="00000500000000000000" pitchFamily="50" charset="0"/>
              </a:rPr>
              <a:t> Simulation</a:t>
            </a:r>
          </a:p>
          <a:p>
            <a:pPr marL="320040" lvl="0" indent="-320040">
              <a:spcBef>
                <a:spcPts val="700"/>
              </a:spcBef>
              <a:buClr>
                <a:srgbClr val="DD8047"/>
              </a:buClr>
              <a:buSzPct val="60000"/>
              <a:buFont typeface="Wingdings"/>
              <a:buChar char=""/>
            </a:pPr>
            <a:r>
              <a:rPr lang="en-US" sz="1200" dirty="0" smtClean="0">
                <a:solidFill>
                  <a:schemeClr val="accent6"/>
                </a:solidFill>
                <a:latin typeface="LM Roman 10" panose="00000500000000000000" pitchFamily="50" charset="0"/>
              </a:rPr>
              <a:t>Future </a:t>
            </a:r>
            <a:r>
              <a:rPr lang="en-US" sz="1200" dirty="0">
                <a:solidFill>
                  <a:schemeClr val="accent6"/>
                </a:solidFill>
                <a:latin typeface="LM Roman 10" panose="00000500000000000000" pitchFamily="50" charset="0"/>
              </a:rPr>
              <a:t>Work</a:t>
            </a:r>
          </a:p>
        </p:txBody>
      </p:sp>
      <p:pic>
        <p:nvPicPr>
          <p:cNvPr id="14" name="Picture 1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4071" y="1732882"/>
            <a:ext cx="4157283" cy="58786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2171" y="4800599"/>
            <a:ext cx="6312755" cy="180212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2478090"/>
            <a:ext cx="4224000" cy="106361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2171" y="3767158"/>
            <a:ext cx="2006856" cy="699429"/>
          </a:xfrm>
          <a:prstGeom prst="rect">
            <a:avLst/>
          </a:prstGeom>
        </p:spPr>
      </p:pic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31630" y="6498340"/>
            <a:ext cx="5421083" cy="365125"/>
          </a:xfrm>
        </p:spPr>
        <p:txBody>
          <a:bodyPr/>
          <a:lstStyle/>
          <a:p>
            <a:r>
              <a:rPr lang="en-US" sz="1050" dirty="0" smtClean="0">
                <a:latin typeface="LM Roman 10" panose="00000500000000000000" pitchFamily="50" charset="0"/>
              </a:rPr>
              <a:t>Formulae from Section 9.2 of Carlin and </a:t>
            </a:r>
            <a:r>
              <a:rPr lang="en-US" sz="1050" dirty="0" err="1" smtClean="0">
                <a:latin typeface="LM Roman 10" panose="00000500000000000000" pitchFamily="50" charset="0"/>
              </a:rPr>
              <a:t>Civalleri's</a:t>
            </a:r>
            <a:r>
              <a:rPr lang="en-US" sz="1050" dirty="0" smtClean="0">
                <a:latin typeface="LM Roman 10" panose="00000500000000000000" pitchFamily="50" charset="0"/>
              </a:rPr>
              <a:t> "Wideband Circuit Design"</a:t>
            </a:r>
            <a:endParaRPr lang="en-US" sz="1050" dirty="0">
              <a:latin typeface="LM Roman 10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2358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Gewertz</a:t>
            </a:r>
            <a:r>
              <a:rPr lang="en-US" dirty="0" smtClean="0"/>
              <a:t> Method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400" y="1920118"/>
            <a:ext cx="1920240" cy="4147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20040" lvl="0" indent="-320040">
              <a:spcBef>
                <a:spcPts val="700"/>
              </a:spcBef>
              <a:buClr>
                <a:srgbClr val="DD8047"/>
              </a:buClr>
              <a:buSzPct val="60000"/>
              <a:buFont typeface="Wingdings"/>
              <a:buChar char=""/>
            </a:pPr>
            <a:r>
              <a:rPr lang="en-US" sz="1200" b="1" dirty="0">
                <a:solidFill>
                  <a:prstClr val="black"/>
                </a:solidFill>
                <a:latin typeface="LM Roman 10" panose="00000500000000000000" pitchFamily="50" charset="0"/>
              </a:rPr>
              <a:t>Simplified Real Frequency Technique</a:t>
            </a:r>
          </a:p>
          <a:p>
            <a:pPr marL="640080" lvl="1" indent="-274320">
              <a:spcBef>
                <a:spcPts val="550"/>
              </a:spcBef>
              <a:buClr>
                <a:srgbClr val="94B6D2"/>
              </a:buClr>
              <a:buSzPct val="70000"/>
              <a:buFont typeface="Wingdings 2"/>
              <a:buChar char=""/>
            </a:pPr>
            <a:r>
              <a:rPr lang="en-US" sz="1100" b="1" dirty="0">
                <a:solidFill>
                  <a:prstClr val="black"/>
                </a:solidFill>
                <a:latin typeface="LM Roman 10" panose="00000500000000000000" pitchFamily="50" charset="0"/>
              </a:rPr>
              <a:t>Transducer Gain</a:t>
            </a:r>
          </a:p>
          <a:p>
            <a:pPr marL="640080" lvl="1" indent="-274320">
              <a:spcBef>
                <a:spcPts val="550"/>
              </a:spcBef>
              <a:buClr>
                <a:srgbClr val="94B6D2"/>
              </a:buClr>
              <a:buSzPct val="70000"/>
              <a:buFont typeface="Wingdings 2"/>
              <a:buChar char=""/>
            </a:pPr>
            <a:r>
              <a:rPr lang="en-US" sz="1100" b="1" dirty="0" err="1">
                <a:latin typeface="LM Roman 10" panose="00000500000000000000" pitchFamily="50" charset="0"/>
              </a:rPr>
              <a:t>Kramers-Kronig</a:t>
            </a:r>
            <a:r>
              <a:rPr lang="en-US" sz="1100" b="1" dirty="0">
                <a:latin typeface="LM Roman 10" panose="00000500000000000000" pitchFamily="50" charset="0"/>
              </a:rPr>
              <a:t> Relations</a:t>
            </a:r>
          </a:p>
          <a:p>
            <a:pPr marL="640080" lvl="1" indent="-274320">
              <a:spcBef>
                <a:spcPts val="550"/>
              </a:spcBef>
              <a:buClr>
                <a:srgbClr val="94B6D2"/>
              </a:buClr>
              <a:buSzPct val="70000"/>
              <a:buFont typeface="Wingdings 2"/>
              <a:buChar char=""/>
            </a:pPr>
            <a:r>
              <a:rPr lang="en-US" sz="1100" b="1" dirty="0" err="1">
                <a:latin typeface="LM Roman 10" panose="00000500000000000000" pitchFamily="50" charset="0"/>
              </a:rPr>
              <a:t>Gewertz</a:t>
            </a:r>
            <a:r>
              <a:rPr lang="en-US" sz="1100" b="1" dirty="0">
                <a:latin typeface="LM Roman 10" panose="00000500000000000000" pitchFamily="50" charset="0"/>
              </a:rPr>
              <a:t> Method</a:t>
            </a:r>
          </a:p>
          <a:p>
            <a:pPr marL="640080" lvl="1" indent="-274320">
              <a:spcBef>
                <a:spcPts val="550"/>
              </a:spcBef>
              <a:buClr>
                <a:srgbClr val="94B6D2"/>
              </a:buClr>
              <a:buSzPct val="70000"/>
              <a:buFont typeface="Wingdings 2"/>
              <a:buChar char=""/>
            </a:pPr>
            <a:r>
              <a:rPr lang="en-US" sz="1100" dirty="0">
                <a:solidFill>
                  <a:schemeClr val="accent6"/>
                </a:solidFill>
                <a:latin typeface="LM Roman 10" panose="00000500000000000000" pitchFamily="50" charset="0"/>
              </a:rPr>
              <a:t>Darlington Synthesis (Pole Extraction at Infinity)</a:t>
            </a:r>
          </a:p>
          <a:p>
            <a:pPr marL="320040" lvl="0" indent="-320040">
              <a:spcBef>
                <a:spcPts val="700"/>
              </a:spcBef>
              <a:buClr>
                <a:srgbClr val="DD8047"/>
              </a:buClr>
              <a:buSzPct val="60000"/>
              <a:buFont typeface="Wingdings"/>
              <a:buChar char=""/>
            </a:pPr>
            <a:r>
              <a:rPr lang="en-US" sz="1200" dirty="0">
                <a:solidFill>
                  <a:schemeClr val="accent6"/>
                </a:solidFill>
                <a:latin typeface="LM Roman 10" panose="00000500000000000000" pitchFamily="50" charset="0"/>
              </a:rPr>
              <a:t>MATLAB Implementation</a:t>
            </a:r>
          </a:p>
          <a:p>
            <a:pPr marL="320040" lvl="0" indent="-320040">
              <a:spcBef>
                <a:spcPts val="700"/>
              </a:spcBef>
              <a:buClr>
                <a:srgbClr val="DD8047"/>
              </a:buClr>
              <a:buSzPct val="60000"/>
              <a:buFont typeface="Wingdings"/>
              <a:buChar char=""/>
            </a:pPr>
            <a:r>
              <a:rPr lang="en-US" sz="1200" dirty="0">
                <a:solidFill>
                  <a:schemeClr val="accent6"/>
                </a:solidFill>
                <a:latin typeface="LM Roman 10" panose="00000500000000000000" pitchFamily="50" charset="0"/>
              </a:rPr>
              <a:t>Example</a:t>
            </a:r>
          </a:p>
          <a:p>
            <a:pPr marL="640080" lvl="1" indent="-274320">
              <a:spcBef>
                <a:spcPts val="550"/>
              </a:spcBef>
              <a:buClr>
                <a:srgbClr val="94B6D2"/>
              </a:buClr>
              <a:buSzPct val="70000"/>
              <a:buFont typeface="Wingdings 2"/>
              <a:buChar char=""/>
            </a:pPr>
            <a:r>
              <a:rPr lang="en-US" sz="1100" dirty="0">
                <a:solidFill>
                  <a:schemeClr val="accent6"/>
                </a:solidFill>
                <a:latin typeface="LM Roman 10" panose="00000500000000000000" pitchFamily="50" charset="0"/>
              </a:rPr>
              <a:t>MATLAB Results</a:t>
            </a:r>
          </a:p>
          <a:p>
            <a:pPr marL="640080" lvl="1" indent="-274320">
              <a:spcBef>
                <a:spcPts val="550"/>
              </a:spcBef>
              <a:buClr>
                <a:srgbClr val="94B6D2"/>
              </a:buClr>
              <a:buSzPct val="70000"/>
              <a:buFont typeface="Wingdings 2"/>
              <a:buChar char=""/>
            </a:pPr>
            <a:r>
              <a:rPr lang="en-US" sz="1100" dirty="0" err="1">
                <a:solidFill>
                  <a:schemeClr val="accent6"/>
                </a:solidFill>
                <a:latin typeface="LM Roman 10" panose="00000500000000000000" pitchFamily="50" charset="0"/>
              </a:rPr>
              <a:t>LTspice</a:t>
            </a:r>
            <a:r>
              <a:rPr lang="en-US" sz="1100" dirty="0">
                <a:solidFill>
                  <a:schemeClr val="accent6"/>
                </a:solidFill>
                <a:latin typeface="LM Roman 10" panose="00000500000000000000" pitchFamily="50" charset="0"/>
              </a:rPr>
              <a:t> Simulation</a:t>
            </a:r>
          </a:p>
          <a:p>
            <a:pPr marL="320040" lvl="0" indent="-320040">
              <a:spcBef>
                <a:spcPts val="700"/>
              </a:spcBef>
              <a:buClr>
                <a:srgbClr val="DD8047"/>
              </a:buClr>
              <a:buSzPct val="60000"/>
              <a:buFont typeface="Wingdings"/>
              <a:buChar char=""/>
            </a:pPr>
            <a:r>
              <a:rPr lang="en-US" sz="1200" dirty="0" smtClean="0">
                <a:solidFill>
                  <a:schemeClr val="accent6"/>
                </a:solidFill>
                <a:latin typeface="LM Roman 10" panose="00000500000000000000" pitchFamily="50" charset="0"/>
              </a:rPr>
              <a:t>Future </a:t>
            </a:r>
            <a:r>
              <a:rPr lang="en-US" sz="1200" dirty="0">
                <a:solidFill>
                  <a:schemeClr val="accent6"/>
                </a:solidFill>
                <a:latin typeface="LM Roman 10" panose="00000500000000000000" pitchFamily="50" charset="0"/>
              </a:rPr>
              <a:t>Work</a:t>
            </a:r>
          </a:p>
        </p:txBody>
      </p:sp>
      <p:pic>
        <p:nvPicPr>
          <p:cNvPr id="21" name="Picture 2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7139" y="2039864"/>
            <a:ext cx="5883462" cy="1521022"/>
          </a:xfrm>
          <a:prstGeom prst="rect">
            <a:avLst/>
          </a:prstGeom>
        </p:spPr>
      </p:pic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>
          <a:xfrm>
            <a:off x="121920" y="6359795"/>
            <a:ext cx="5421083" cy="365125"/>
          </a:xfrm>
        </p:spPr>
        <p:txBody>
          <a:bodyPr/>
          <a:lstStyle/>
          <a:p>
            <a:r>
              <a:rPr lang="en-US" sz="1100" dirty="0" smtClean="0">
                <a:latin typeface="LM Roman 10" panose="00000500000000000000" pitchFamily="50" charset="0"/>
              </a:rPr>
              <a:t>1 Theorem 6.12.1 of Carlin and </a:t>
            </a:r>
            <a:r>
              <a:rPr lang="en-US" sz="1100" dirty="0" err="1" smtClean="0">
                <a:latin typeface="LM Roman 10" panose="00000500000000000000" pitchFamily="50" charset="0"/>
              </a:rPr>
              <a:t>Civalleri's</a:t>
            </a:r>
            <a:r>
              <a:rPr lang="en-US" sz="1100" dirty="0" smtClean="0">
                <a:latin typeface="LM Roman 10" panose="00000500000000000000" pitchFamily="50" charset="0"/>
              </a:rPr>
              <a:t> "Wideband Circuit Design"</a:t>
            </a:r>
            <a:endParaRPr lang="en-US" sz="1100" dirty="0">
              <a:latin typeface="LM Roman 10" panose="00000500000000000000" pitchFamily="50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61" y="3765520"/>
            <a:ext cx="4901796" cy="2389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106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Gewertz</a:t>
            </a:r>
            <a:r>
              <a:rPr lang="en-US" dirty="0" smtClean="0"/>
              <a:t> Method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400" y="1920118"/>
            <a:ext cx="1920240" cy="4147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20040" lvl="0" indent="-320040">
              <a:spcBef>
                <a:spcPts val="700"/>
              </a:spcBef>
              <a:buClr>
                <a:srgbClr val="DD8047"/>
              </a:buClr>
              <a:buSzPct val="60000"/>
              <a:buFont typeface="Wingdings"/>
              <a:buChar char=""/>
            </a:pPr>
            <a:r>
              <a:rPr lang="en-US" sz="1200" b="1" dirty="0">
                <a:solidFill>
                  <a:prstClr val="black"/>
                </a:solidFill>
                <a:latin typeface="LM Roman 10" panose="00000500000000000000" pitchFamily="50" charset="0"/>
              </a:rPr>
              <a:t>Simplified Real Frequency Technique</a:t>
            </a:r>
          </a:p>
          <a:p>
            <a:pPr marL="640080" lvl="1" indent="-274320">
              <a:spcBef>
                <a:spcPts val="550"/>
              </a:spcBef>
              <a:buClr>
                <a:srgbClr val="94B6D2"/>
              </a:buClr>
              <a:buSzPct val="70000"/>
              <a:buFont typeface="Wingdings 2"/>
              <a:buChar char=""/>
            </a:pPr>
            <a:r>
              <a:rPr lang="en-US" sz="1100" b="1" dirty="0">
                <a:solidFill>
                  <a:prstClr val="black"/>
                </a:solidFill>
                <a:latin typeface="LM Roman 10" panose="00000500000000000000" pitchFamily="50" charset="0"/>
              </a:rPr>
              <a:t>Transducer Gain</a:t>
            </a:r>
          </a:p>
          <a:p>
            <a:pPr marL="640080" lvl="1" indent="-274320">
              <a:spcBef>
                <a:spcPts val="550"/>
              </a:spcBef>
              <a:buClr>
                <a:srgbClr val="94B6D2"/>
              </a:buClr>
              <a:buSzPct val="70000"/>
              <a:buFont typeface="Wingdings 2"/>
              <a:buChar char=""/>
            </a:pPr>
            <a:r>
              <a:rPr lang="en-US" sz="1100" b="1" dirty="0" err="1">
                <a:latin typeface="LM Roman 10" panose="00000500000000000000" pitchFamily="50" charset="0"/>
              </a:rPr>
              <a:t>Kramers-Kronig</a:t>
            </a:r>
            <a:r>
              <a:rPr lang="en-US" sz="1100" b="1" dirty="0">
                <a:latin typeface="LM Roman 10" panose="00000500000000000000" pitchFamily="50" charset="0"/>
              </a:rPr>
              <a:t> Relations</a:t>
            </a:r>
          </a:p>
          <a:p>
            <a:pPr marL="640080" lvl="1" indent="-274320">
              <a:spcBef>
                <a:spcPts val="550"/>
              </a:spcBef>
              <a:buClr>
                <a:srgbClr val="94B6D2"/>
              </a:buClr>
              <a:buSzPct val="70000"/>
              <a:buFont typeface="Wingdings 2"/>
              <a:buChar char=""/>
            </a:pPr>
            <a:r>
              <a:rPr lang="en-US" sz="1100" b="1" dirty="0" err="1">
                <a:latin typeface="LM Roman 10" panose="00000500000000000000" pitchFamily="50" charset="0"/>
              </a:rPr>
              <a:t>Gewertz</a:t>
            </a:r>
            <a:r>
              <a:rPr lang="en-US" sz="1100" b="1" dirty="0">
                <a:latin typeface="LM Roman 10" panose="00000500000000000000" pitchFamily="50" charset="0"/>
              </a:rPr>
              <a:t> Method</a:t>
            </a:r>
          </a:p>
          <a:p>
            <a:pPr marL="640080" lvl="1" indent="-274320">
              <a:spcBef>
                <a:spcPts val="550"/>
              </a:spcBef>
              <a:buClr>
                <a:srgbClr val="94B6D2"/>
              </a:buClr>
              <a:buSzPct val="70000"/>
              <a:buFont typeface="Wingdings 2"/>
              <a:buChar char=""/>
            </a:pPr>
            <a:r>
              <a:rPr lang="en-US" sz="1100" dirty="0">
                <a:solidFill>
                  <a:schemeClr val="accent6"/>
                </a:solidFill>
                <a:latin typeface="LM Roman 10" panose="00000500000000000000" pitchFamily="50" charset="0"/>
              </a:rPr>
              <a:t>Darlington Synthesis (Pole Extraction at Infinity)</a:t>
            </a:r>
          </a:p>
          <a:p>
            <a:pPr marL="320040" lvl="0" indent="-320040">
              <a:spcBef>
                <a:spcPts val="700"/>
              </a:spcBef>
              <a:buClr>
                <a:srgbClr val="DD8047"/>
              </a:buClr>
              <a:buSzPct val="60000"/>
              <a:buFont typeface="Wingdings"/>
              <a:buChar char=""/>
            </a:pPr>
            <a:r>
              <a:rPr lang="en-US" sz="1200" dirty="0">
                <a:solidFill>
                  <a:schemeClr val="accent6"/>
                </a:solidFill>
                <a:latin typeface="LM Roman 10" panose="00000500000000000000" pitchFamily="50" charset="0"/>
              </a:rPr>
              <a:t>MATLAB Implementation</a:t>
            </a:r>
          </a:p>
          <a:p>
            <a:pPr marL="320040" lvl="0" indent="-320040">
              <a:spcBef>
                <a:spcPts val="700"/>
              </a:spcBef>
              <a:buClr>
                <a:srgbClr val="DD8047"/>
              </a:buClr>
              <a:buSzPct val="60000"/>
              <a:buFont typeface="Wingdings"/>
              <a:buChar char=""/>
            </a:pPr>
            <a:r>
              <a:rPr lang="en-US" sz="1200" dirty="0">
                <a:solidFill>
                  <a:schemeClr val="accent6"/>
                </a:solidFill>
                <a:latin typeface="LM Roman 10" panose="00000500000000000000" pitchFamily="50" charset="0"/>
              </a:rPr>
              <a:t>Example</a:t>
            </a:r>
          </a:p>
          <a:p>
            <a:pPr marL="640080" lvl="1" indent="-274320">
              <a:spcBef>
                <a:spcPts val="550"/>
              </a:spcBef>
              <a:buClr>
                <a:srgbClr val="94B6D2"/>
              </a:buClr>
              <a:buSzPct val="70000"/>
              <a:buFont typeface="Wingdings 2"/>
              <a:buChar char=""/>
            </a:pPr>
            <a:r>
              <a:rPr lang="en-US" sz="1100" dirty="0">
                <a:solidFill>
                  <a:schemeClr val="accent6"/>
                </a:solidFill>
                <a:latin typeface="LM Roman 10" panose="00000500000000000000" pitchFamily="50" charset="0"/>
              </a:rPr>
              <a:t>MATLAB Results</a:t>
            </a:r>
          </a:p>
          <a:p>
            <a:pPr marL="640080" lvl="1" indent="-274320">
              <a:spcBef>
                <a:spcPts val="550"/>
              </a:spcBef>
              <a:buClr>
                <a:srgbClr val="94B6D2"/>
              </a:buClr>
              <a:buSzPct val="70000"/>
              <a:buFont typeface="Wingdings 2"/>
              <a:buChar char=""/>
            </a:pPr>
            <a:r>
              <a:rPr lang="en-US" sz="1100" dirty="0" err="1">
                <a:solidFill>
                  <a:schemeClr val="accent6"/>
                </a:solidFill>
                <a:latin typeface="LM Roman 10" panose="00000500000000000000" pitchFamily="50" charset="0"/>
              </a:rPr>
              <a:t>LTspice</a:t>
            </a:r>
            <a:r>
              <a:rPr lang="en-US" sz="1100" dirty="0">
                <a:solidFill>
                  <a:schemeClr val="accent6"/>
                </a:solidFill>
                <a:latin typeface="LM Roman 10" panose="00000500000000000000" pitchFamily="50" charset="0"/>
              </a:rPr>
              <a:t> </a:t>
            </a:r>
            <a:r>
              <a:rPr lang="en-US" sz="1100" dirty="0" smtClean="0">
                <a:solidFill>
                  <a:schemeClr val="accent6"/>
                </a:solidFill>
                <a:latin typeface="LM Roman 10" panose="00000500000000000000" pitchFamily="50" charset="0"/>
              </a:rPr>
              <a:t>Simulation</a:t>
            </a:r>
          </a:p>
          <a:p>
            <a:pPr marL="320040" lvl="0" indent="-320040">
              <a:spcBef>
                <a:spcPts val="700"/>
              </a:spcBef>
              <a:buClr>
                <a:srgbClr val="DD8047"/>
              </a:buClr>
              <a:buSzPct val="60000"/>
              <a:buFont typeface="Wingdings"/>
              <a:buChar char=""/>
            </a:pPr>
            <a:r>
              <a:rPr lang="en-US" sz="1200" dirty="0" smtClean="0">
                <a:solidFill>
                  <a:schemeClr val="accent6"/>
                </a:solidFill>
                <a:latin typeface="LM Roman 10" panose="00000500000000000000" pitchFamily="50" charset="0"/>
              </a:rPr>
              <a:t>Future Work</a:t>
            </a:r>
            <a:endParaRPr lang="en-US" sz="1200" dirty="0">
              <a:solidFill>
                <a:schemeClr val="accent6"/>
              </a:solidFill>
              <a:latin typeface="LM Roman 10" panose="00000500000000000000" pitchFamily="50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1989046"/>
            <a:ext cx="5958966" cy="538220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4448" y="2879085"/>
            <a:ext cx="6091347" cy="879528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0453" y="4224156"/>
            <a:ext cx="5394285" cy="1670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369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Darlington Synthesis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1752600"/>
            <a:ext cx="5724279" cy="100785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4671" y="3101333"/>
            <a:ext cx="3061335" cy="126780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4671" y="4876800"/>
            <a:ext cx="3230477" cy="1382095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52400" y="1920118"/>
            <a:ext cx="1920240" cy="3934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20040" lvl="0" indent="-320040">
              <a:spcBef>
                <a:spcPts val="700"/>
              </a:spcBef>
              <a:buClr>
                <a:srgbClr val="DD8047"/>
              </a:buClr>
              <a:buSzPct val="60000"/>
              <a:buFont typeface="Wingdings"/>
              <a:buChar char=""/>
            </a:pPr>
            <a:r>
              <a:rPr lang="en-US" sz="1200" b="1" dirty="0">
                <a:solidFill>
                  <a:prstClr val="black"/>
                </a:solidFill>
                <a:latin typeface="LM Roman 10" panose="00000500000000000000" pitchFamily="50" charset="0"/>
              </a:rPr>
              <a:t>Simplified Real Frequency Technique</a:t>
            </a:r>
          </a:p>
          <a:p>
            <a:pPr marL="640080" lvl="1" indent="-274320">
              <a:spcBef>
                <a:spcPts val="550"/>
              </a:spcBef>
              <a:buClr>
                <a:srgbClr val="94B6D2"/>
              </a:buClr>
              <a:buSzPct val="70000"/>
              <a:buFont typeface="Wingdings 2"/>
              <a:buChar char=""/>
            </a:pPr>
            <a:r>
              <a:rPr lang="en-US" sz="1100" b="1" dirty="0">
                <a:solidFill>
                  <a:prstClr val="black"/>
                </a:solidFill>
                <a:latin typeface="LM Roman 10" panose="00000500000000000000" pitchFamily="50" charset="0"/>
              </a:rPr>
              <a:t>Transducer Gain</a:t>
            </a:r>
          </a:p>
          <a:p>
            <a:pPr marL="640080" lvl="1" indent="-274320">
              <a:spcBef>
                <a:spcPts val="550"/>
              </a:spcBef>
              <a:buClr>
                <a:srgbClr val="94B6D2"/>
              </a:buClr>
              <a:buSzPct val="70000"/>
              <a:buFont typeface="Wingdings 2"/>
              <a:buChar char=""/>
            </a:pPr>
            <a:r>
              <a:rPr lang="en-US" sz="1100" b="1" dirty="0" err="1">
                <a:latin typeface="LM Roman 10" panose="00000500000000000000" pitchFamily="50" charset="0"/>
              </a:rPr>
              <a:t>Kramers-Kronig</a:t>
            </a:r>
            <a:r>
              <a:rPr lang="en-US" sz="1100" b="1" dirty="0">
                <a:latin typeface="LM Roman 10" panose="00000500000000000000" pitchFamily="50" charset="0"/>
              </a:rPr>
              <a:t> Relations</a:t>
            </a:r>
          </a:p>
          <a:p>
            <a:pPr marL="640080" lvl="1" indent="-274320">
              <a:spcBef>
                <a:spcPts val="550"/>
              </a:spcBef>
              <a:buClr>
                <a:srgbClr val="94B6D2"/>
              </a:buClr>
              <a:buSzPct val="70000"/>
              <a:buFont typeface="Wingdings 2"/>
              <a:buChar char=""/>
            </a:pPr>
            <a:r>
              <a:rPr lang="en-US" sz="1100" b="1" dirty="0" err="1">
                <a:latin typeface="LM Roman 10" panose="00000500000000000000" pitchFamily="50" charset="0"/>
              </a:rPr>
              <a:t>Gewertz</a:t>
            </a:r>
            <a:r>
              <a:rPr lang="en-US" sz="1100" b="1" dirty="0">
                <a:latin typeface="LM Roman 10" panose="00000500000000000000" pitchFamily="50" charset="0"/>
              </a:rPr>
              <a:t> Method</a:t>
            </a:r>
          </a:p>
          <a:p>
            <a:pPr marL="640080" lvl="1" indent="-274320">
              <a:spcBef>
                <a:spcPts val="550"/>
              </a:spcBef>
              <a:buClr>
                <a:srgbClr val="94B6D2"/>
              </a:buClr>
              <a:buSzPct val="70000"/>
              <a:buFont typeface="Wingdings 2"/>
              <a:buChar char=""/>
            </a:pPr>
            <a:r>
              <a:rPr lang="en-US" sz="1100" b="1" dirty="0">
                <a:latin typeface="LM Roman 10" panose="00000500000000000000" pitchFamily="50" charset="0"/>
              </a:rPr>
              <a:t>Darlington Synthesis (Pole Extraction at Infinity</a:t>
            </a:r>
            <a:r>
              <a:rPr lang="en-US" sz="1100" b="1" dirty="0" smtClean="0">
                <a:latin typeface="LM Roman 10" panose="00000500000000000000" pitchFamily="50" charset="0"/>
              </a:rPr>
              <a:t>)</a:t>
            </a:r>
          </a:p>
          <a:p>
            <a:pPr marL="640080" lvl="1" indent="-274320">
              <a:spcBef>
                <a:spcPts val="550"/>
              </a:spcBef>
              <a:buClr>
                <a:srgbClr val="94B6D2"/>
              </a:buClr>
              <a:buSzPct val="70000"/>
              <a:buFont typeface="Wingdings 2"/>
              <a:buChar char=""/>
            </a:pPr>
            <a:r>
              <a:rPr lang="en-US" sz="1100" dirty="0" smtClean="0">
                <a:solidFill>
                  <a:schemeClr val="accent6"/>
                </a:solidFill>
                <a:latin typeface="LM Roman 10" panose="00000500000000000000" pitchFamily="50" charset="0"/>
              </a:rPr>
              <a:t>Algorithm</a:t>
            </a:r>
            <a:endParaRPr lang="en-US" sz="1100" dirty="0">
              <a:solidFill>
                <a:schemeClr val="accent6"/>
              </a:solidFill>
              <a:latin typeface="LM Roman 10" panose="00000500000000000000" pitchFamily="50" charset="0"/>
            </a:endParaRPr>
          </a:p>
          <a:p>
            <a:pPr marL="320040" lvl="0" indent="-320040">
              <a:spcBef>
                <a:spcPts val="700"/>
              </a:spcBef>
              <a:buClr>
                <a:srgbClr val="DD8047"/>
              </a:buClr>
              <a:buSzPct val="60000"/>
              <a:buFont typeface="Wingdings"/>
              <a:buChar char=""/>
            </a:pPr>
            <a:r>
              <a:rPr lang="en-US" sz="1200" dirty="0" smtClean="0">
                <a:solidFill>
                  <a:schemeClr val="accent6"/>
                </a:solidFill>
                <a:latin typeface="LM Roman 10" panose="00000500000000000000" pitchFamily="50" charset="0"/>
              </a:rPr>
              <a:t>Example</a:t>
            </a:r>
            <a:endParaRPr lang="en-US" sz="1200" dirty="0">
              <a:solidFill>
                <a:schemeClr val="accent6"/>
              </a:solidFill>
              <a:latin typeface="LM Roman 10" panose="00000500000000000000" pitchFamily="50" charset="0"/>
            </a:endParaRPr>
          </a:p>
          <a:p>
            <a:pPr marL="640080" lvl="1" indent="-274320">
              <a:spcBef>
                <a:spcPts val="550"/>
              </a:spcBef>
              <a:buClr>
                <a:srgbClr val="94B6D2"/>
              </a:buClr>
              <a:buSzPct val="70000"/>
              <a:buFont typeface="Wingdings 2"/>
              <a:buChar char=""/>
            </a:pPr>
            <a:r>
              <a:rPr lang="en-US" sz="1100" dirty="0">
                <a:solidFill>
                  <a:schemeClr val="accent6"/>
                </a:solidFill>
                <a:latin typeface="LM Roman 10" panose="00000500000000000000" pitchFamily="50" charset="0"/>
              </a:rPr>
              <a:t>MATLAB Results</a:t>
            </a:r>
          </a:p>
          <a:p>
            <a:pPr marL="640080" lvl="1" indent="-274320">
              <a:spcBef>
                <a:spcPts val="550"/>
              </a:spcBef>
              <a:buClr>
                <a:srgbClr val="94B6D2"/>
              </a:buClr>
              <a:buSzPct val="70000"/>
              <a:buFont typeface="Wingdings 2"/>
              <a:buChar char=""/>
            </a:pPr>
            <a:r>
              <a:rPr lang="en-US" sz="1100" dirty="0" err="1">
                <a:solidFill>
                  <a:schemeClr val="accent6"/>
                </a:solidFill>
                <a:latin typeface="LM Roman 10" panose="00000500000000000000" pitchFamily="50" charset="0"/>
              </a:rPr>
              <a:t>LTspice</a:t>
            </a:r>
            <a:r>
              <a:rPr lang="en-US" sz="1100" dirty="0">
                <a:solidFill>
                  <a:schemeClr val="accent6"/>
                </a:solidFill>
                <a:latin typeface="LM Roman 10" panose="00000500000000000000" pitchFamily="50" charset="0"/>
              </a:rPr>
              <a:t> </a:t>
            </a:r>
            <a:r>
              <a:rPr lang="en-US" sz="1100" dirty="0" smtClean="0">
                <a:solidFill>
                  <a:schemeClr val="accent6"/>
                </a:solidFill>
                <a:latin typeface="LM Roman 10" panose="00000500000000000000" pitchFamily="50" charset="0"/>
              </a:rPr>
              <a:t>Simulation</a:t>
            </a:r>
          </a:p>
          <a:p>
            <a:pPr marL="320040" lvl="0" indent="-320040">
              <a:spcBef>
                <a:spcPts val="700"/>
              </a:spcBef>
              <a:buClr>
                <a:srgbClr val="DD8047"/>
              </a:buClr>
              <a:buSzPct val="60000"/>
              <a:buFont typeface="Wingdings"/>
              <a:buChar char=""/>
            </a:pPr>
            <a:r>
              <a:rPr lang="en-US" sz="1200" dirty="0" smtClean="0">
                <a:solidFill>
                  <a:schemeClr val="accent6"/>
                </a:solidFill>
                <a:latin typeface="LM Roman 10" panose="00000500000000000000" pitchFamily="50" charset="0"/>
              </a:rPr>
              <a:t>Future Work</a:t>
            </a:r>
            <a:endParaRPr lang="en-US" sz="1200" dirty="0">
              <a:solidFill>
                <a:schemeClr val="accent6"/>
              </a:solidFill>
              <a:latin typeface="LM Roman 10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7023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23.4346"/>
  <p:tag name="ORIGINALWIDTH" val="1276.34"/>
  <p:tag name="OUTPUTDPI" val="1200"/>
  <p:tag name="LATEXADDIN" val="\documentclass{article}&#10;\usepackage{amsmath}&#10;\pagestyle{empty}&#10;\begin{document}&#10;&#10;\begin{align*}&#10;P_{avail} =&amp; ~ \Re \left( V_l I_l^* \right)\big|_{Z_l = Z_s^*} \\&#10;          =&amp; ~ \frac{V_s^2}{4 R_s}&#10;\end{align*}&#10;&#10;% = ~ \Re \left({\frac{V_s Z_s^*}{Z_s + Z_s^*}&#10;%\frac{V_s}{Z_s + Z_s^*}}\right) \\&#10;%=&amp; ~ \Re \left({\frac{V_s^2}{4 \Re\left(Z_s\right)} Z_s^*}\right) &#10;\end{document}"/>
  <p:tag name="IGUANATEXSIZE" val="20"/>
  <p:tag name="IGUANATEXCURSOR" val="144"/>
  <p:tag name="TRANSPARENCY" val="True"/>
  <p:tag name="FILENAME" val=""/>
  <p:tag name="INPUTTYPE" val="0"/>
  <p:tag name="LATEXENGINEID" val="0"/>
  <p:tag name="TEMPFOLDER" val="c:\temp\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23.4346"/>
  <p:tag name="ORIGINALWIDTH" val="2078.74"/>
  <p:tag name="OUTPUTDPI" val="1200"/>
  <p:tag name="LATEXADDIN" val="\documentclass{article}&#10;\usepackage{amsmath}&#10;\pagestyle{empty}&#10;\begin{document}&#10;\[&#10;a_k(\omega) =&#10;\begin{cases}&#10;1 \qquad\qquad,\enskip \omega &gt; \omega_k\\&#10;\frac{\omega - \omega_k}{\omega_k - \omega_{k-1}} \quad,\enskip \omega_{k-1} \le \omega &lt; \omega_k \\&#10;0 \qquad\qquad,\enskip \omega &lt; \omega_{k-1}&#10;\end{cases}&#10;\]&#10;&#10;&#10;\end{document}"/>
  <p:tag name="IGUANATEXSIZE" val="20"/>
  <p:tag name="IGUANATEXCURSOR" val="278"/>
  <p:tag name="TRANSPARENCY" val="True"/>
  <p:tag name="FILENAME" val=""/>
  <p:tag name="INPUTTYPE" val="0"/>
  <p:tag name="LATEXENGINEID" val="0"/>
  <p:tag name="TEMPFOLDER" val="c:\temp\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44.207"/>
  <p:tag name="ORIGINALWIDTH" val="987.6265"/>
  <p:tag name="OUTPUTDPI" val="1200"/>
  <p:tag name="LATEXADDIN" val="\documentclass{article}&#10;\usepackage{amsmath}&#10;\pagestyle{empty}&#10;\begin{document}&#10;&#10;\[&#10;X(\omega) = \sum_{k=1}^n X_k(\omega)&#10;\]&#10;&#10;&#10;&#10;\end{document}"/>
  <p:tag name="IGUANATEXSIZE" val="20"/>
  <p:tag name="IGUANATEXCURSOR" val="120"/>
  <p:tag name="TRANSPARENCY" val="True"/>
  <p:tag name="FILENAME" val=""/>
  <p:tag name="INPUTTYPE" val="0"/>
  <p:tag name="LATEXENGINEID" val="0"/>
  <p:tag name="TEMPFOLDER" val="c:\temp\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1.3948"/>
  <p:tag name="ORIGINALWIDTH" val="3254.593"/>
  <p:tag name="OUTPUTDPI" val="1200"/>
  <p:tag name="LATEXADDIN" val="\documentclass{article}&#10;\usepackage{amsmath}&#10;\usepackage{amsthm}&#10;\newtheorem*{theorem*}{Theorem}&#10;\pagestyle{empty}&#10;\begin{document}&#10;&#10;\begin{theorem*}&#10;For a rational positive real (PR) function $z(j\omega)$ \\ &#10;consider the resistance function $R = \Re(z(j\omega))$. \\&#10;It can be shown that $R \ge 0, ~\forall \omega$, and &#10;is an even rational \\ function of $\omega$. That is: &#10;$\Re(z(j\omega))$ can be written as $r(\omega^2)$. \\&#10;Furthermore, $r(\omega^2)$ can be shown to have no &#10;poles \\ on the $\omega$ axis$.^1$&#10;\end{theorem*}&#10;&#10;\end{document}"/>
  <p:tag name="IGUANATEXSIZE" val="20"/>
  <p:tag name="IGUANATEXCURSOR" val="518"/>
  <p:tag name="TRANSPARENCY" val="True"/>
  <p:tag name="FILENAME" val=""/>
  <p:tag name="INPUTTYPE" val="0"/>
  <p:tag name="LATEXENGINEID" val="0"/>
  <p:tag name="TEMPFOLDER" val="c:\temp\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01.837"/>
  <p:tag name="ORIGINALWIDTH" val="2670.416"/>
  <p:tag name="OUTPUTDPI" val="1200"/>
  <p:tag name="LATEXADDIN" val="\documentclass{article}&#10;\usepackage{amsmath}&#10;\pagestyle{empty}&#10;\begin{document}&#10;&#10;\begin{align*}&#10;r((j\omega)^2) = r(-s^2) &amp;= \frac{1}{2}(z(s) + z(-s)) = \\&#10;&amp;=\frac{1}{2}\bigg(\frac{n(s)}{d(s)} + \frac{n(-s)}{d(-s)}\bigg) = \\&#10;&amp;=\frac{1}{2}\bigg(\frac{n(s)d(-s) + n(-s) d(s)}{d(s)d(-s)}\bigg) \\&#10;&amp;= \frac{p(-s^2)}{q(-s^2)}&#10;\end{align*}&#10;&#10;\end{document}"/>
  <p:tag name="IGUANATEXSIZE" val="20"/>
  <p:tag name="IGUANATEXCURSOR" val="115"/>
  <p:tag name="TRANSPARENCY" val="True"/>
  <p:tag name="FILENAME" val=""/>
  <p:tag name="INPUTTYPE" val="0"/>
  <p:tag name="LATEXENGINEID" val="0"/>
  <p:tag name="TEMPFOLDER" val="c:\temp\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3.2133"/>
  <p:tag name="ORIGINALWIDTH" val="3246.344"/>
  <p:tag name="OUTPUTDPI" val="1200"/>
  <p:tag name="LATEXADDIN" val="\documentclass{article}&#10;\usepackage{amsmath}&#10;\pagestyle{empty}&#10;\begin{document}&#10;&#10;\begin{align*}&#10;z(s) = \frac{n(s)}{d(s)} \quad,\quad &#10;r(-s^2) = \frac{1}{2}&#10;\frac{n(s)d(-s) + n(-s)d(s)}{d(s)d(-s)} = \frac{a(s)}{b(s)}&#10;\end{align*}&#10;&#10;\end{document}"/>
  <p:tag name="IGUANATEXSIZE" val="20"/>
  <p:tag name="IGUANATEXCURSOR" val="215"/>
  <p:tag name="TRANSPARENCY" val="True"/>
  <p:tag name="FILENAME" val=""/>
  <p:tag name="INPUTTYPE" val="0"/>
  <p:tag name="LATEXENGINEID" val="0"/>
  <p:tag name="TEMPFOLDER" val="c:\temp\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5.4256"/>
  <p:tag name="ORIGINALWIDTH" val="4123.734"/>
  <p:tag name="OUTPUTDPI" val="1200"/>
  <p:tag name="LATEXADDIN" val="\documentclass{article}&#10;\usepackage{amsmath}&#10;\pagestyle{empty}&#10;\begin{document}&#10;Allow the following:&#10;\begin{align*}&#10;d(s) &amp;= d_m s^m + \ldots + d_1 s^1 + d_0 \enskip,\enskip\quad\quad~\enskip&#10;n(s) = n_{m-2} s^{m-2}+ \ldots + n_1 s^1 + n_0 \\&#10;a(s) &amp;= a_{2m-2}s^{2m-2} + \ldots + a_2 s^2 + a_0 \enskip ,\enskip&#10;b(s) = b_{2m}s^{2m} + \ldots + b_2 s^2 + b_0&#10;\end{align*}&#10;\end{document}"/>
  <p:tag name="IGUANATEXSIZE" val="20"/>
  <p:tag name="IGUANATEXCURSOR" val="115"/>
  <p:tag name="TRANSPARENCY" val="True"/>
  <p:tag name="FILENAME" val=""/>
  <p:tag name="INPUTTYPE" val="0"/>
  <p:tag name="LATEXENGINEID" val="0"/>
  <p:tag name="TEMPFOLDER" val="c:\temp\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21.8972"/>
  <p:tag name="ORIGINALWIDTH" val="2654.668"/>
  <p:tag name="OUTPUTDPI" val="1200"/>
  <p:tag name="LATEXADDIN" val="\documentclass{article}&#10;\usepackage{amsmath}&#10;\pagestyle{empty}&#10;\begin{document}&#10;&#10;&#10;\[&#10;\begin{pmatrix}&#10;    a_0 \\ a_2 \\ \vdots \\ a_{2m-2}&#10;\end{pmatrix}&#10; =&#10; \begin{pmatrix}&#10;     d_0 &amp; 0 &amp; \ldots &amp; 0 &amp; 0 \\ d_2 &amp; -d_1 &amp; \ldots &amp; 0 &amp; 0 \\&#10;     d_4 &amp; -d_3 &amp; \ldots &amp; 0 &amp; 0 \\ 0 &amp; 0 &amp; \ldots &amp; 0 &amp; d_{2m} &#10; \end{pmatrix}&#10;\begin{pmatrix}&#10;    n_0 \\ n_1 \\ \vdots \\ n_{m-1} \\ n_{m-2}   &#10;\end{pmatrix}&#10;\]&#10;&#10;&#10;\end{document}"/>
  <p:tag name="IGUANATEXSIZE" val="20"/>
  <p:tag name="IGUANATEXCURSOR" val="399"/>
  <p:tag name="TRANSPARENCY" val="True"/>
  <p:tag name="FILENAME" val=""/>
  <p:tag name="INPUTTYPE" val="0"/>
  <p:tag name="LATEXENGINEID" val="0"/>
  <p:tag name="TEMPFOLDER" val="c:\temp\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38.4327"/>
  <p:tag name="ORIGINALWIDTH" val="3058.118"/>
  <p:tag name="OUTPUTDPI" val="1200"/>
  <p:tag name="LATEXADDIN" val="\documentclass{article}&#10;\usepackage{amsmath}&#10;\usepackage{amsthm}&#10;\newtheorem*{theorem*}{Theorem}&#10;\pagestyle{empty}&#10;\begin{document}&#10;&#10;\begin{theorem*}&#10;Any positive real rational immittance can be \\&#10;realized as the input immittance of a lossless two port, \\&#10; that can always be chosen to be reciprocal, terminated \\ &#10;on a unit resistor.&#10;\end{theorem*}&#10;&#10;\end{document}"/>
  <p:tag name="IGUANATEXSIZE" val="20"/>
  <p:tag name="IGUANATEXCURSOR" val="328"/>
  <p:tag name="TRANSPARENCY" val="True"/>
  <p:tag name="FILENAME" val=""/>
  <p:tag name="INPUTTYPE" val="0"/>
  <p:tag name="LATEXENGINEID" val="0"/>
  <p:tag name="TEMPFOLDER" val="c:\temp\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23.922"/>
  <p:tag name="ORIGINALWIDTH" val="1506.562"/>
  <p:tag name="OUTPUTDPI" val="1200"/>
  <p:tag name="LATEXADDIN" val="\documentclass{article}&#10;\usepackage{amsmath}&#10;\pagestyle{empty}&#10;\begin{document}&#10;&#10;\begin{align*}&#10;z(s) = \frac{n(s)}{d(s)} =&amp; \frac{1}{d(s)/n(s)} \\&#10;=&amp; \frac{1}{1 + r(s)/n(s)}&#10;\end{align*}&#10;&#10;\end{document}"/>
  <p:tag name="IGUANATEXSIZE" val="20"/>
  <p:tag name="IGUANATEXCURSOR" val="168"/>
  <p:tag name="TRANSPARENCY" val="True"/>
  <p:tag name="FILENAME" val=""/>
  <p:tag name="INPUTTYPE" val="0"/>
  <p:tag name="LATEXENGINEID" val="0"/>
  <p:tag name="TEMPFOLDER" val="c:\temp\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80.165"/>
  <p:tag name="ORIGINALWIDTH" val="1589.801"/>
  <p:tag name="OUTPUTDPI" val="1200"/>
  <p:tag name="LATEXADDIN" val="\documentclass{article}&#10;\usepackage{amsmath}&#10;\pagestyle{empty}&#10;\begin{document}&#10;&#10;\begin{align*}&#10;z(s) =&amp; \frac{a_0 s^3 + a_1 s^2 + a_2 s + a_3}&#10;{s^3 + 2s^2 + 2s + 1} \\&#10;     =&amp; \frac{1}{1.5s + \frac{1}{4/(3s) + \frac{1}{.5s + 1}}}&#10;\end{align*}&#10;&#10;\end{document}"/>
  <p:tag name="IGUANATEXSIZE" val="20"/>
  <p:tag name="IGUANATEXCURSOR" val="228"/>
  <p:tag name="TRANSPARENCY" val="True"/>
  <p:tag name="FILENAME" val=""/>
  <p:tag name="INPUTTYPE" val="0"/>
  <p:tag name="LATEXENGINEID" val="0"/>
  <p:tag name="TEMPFOLDER" val="c:\temp\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91.9385"/>
  <p:tag name="ORIGINALWIDTH" val="1637.045"/>
  <p:tag name="OUTPUTDPI" val="1200"/>
  <p:tag name="LATEXADDIN" val="\documentclass{article}&#10;\usepackage{amsmath}&#10;\pagestyle{empty}&#10;\begin{document}&#10;&#10;\begin{align*}&#10;P_{load} =&amp; ~ \Re \left( V_l I_l^* \right) \\&#10;=&amp; ~ \Re \left( \frac{V_s Z_l}{Z_s + Z_l}\frac{V_s}{Z_s^* + Z_l^*} \right)&#10;\end{align*}&#10;&#10;&#10;\end{document}"/>
  <p:tag name="IGUANATEXSIZE" val="20"/>
  <p:tag name="IGUANATEXCURSOR" val="130"/>
  <p:tag name="TRANSPARENCY" val="True"/>
  <p:tag name="FILENAME" val=""/>
  <p:tag name="INPUTTYPE" val="0"/>
  <p:tag name="LATEXENGINEID" val="0"/>
  <p:tag name="TEMPFOLDER" val="c:\temp\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08.174"/>
  <p:tag name="ORIGINALWIDTH" val="2015.748"/>
  <p:tag name="OUTPUTDPI" val="1200"/>
  <p:tag name="LATEXADDIN" val="\documentclass{article}&#10;\usepackage{amsmath}&#10;\pagestyle{empty}&#10;\begin{document}&#10;&#10;\begin{align*}&#10;P_{trans} =&amp; ~ \frac{P_{load}}{P_{avail}} \\&#10;          =&amp; ~ \frac{R_l}{|R_l + R_s|^2 + |X_l + X_s|^2}&#10;               4 R_s&#10;\end{align*}&#10;&#10;\end{document}"/>
  <p:tag name="IGUANATEXSIZE" val="20"/>
  <p:tag name="IGUANATEXCURSOR" val="164"/>
  <p:tag name="TRANSPARENCY" val="True"/>
  <p:tag name="FILENAME" val=""/>
  <p:tag name="INPUTTYPE" val="0"/>
  <p:tag name="LATEXENGINEID" val="0"/>
  <p:tag name="TEMPFOLDER" val="c:\temp\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4.237"/>
  <p:tag name="ORIGINALWIDTH" val="103.4871"/>
  <p:tag name="OUTPUTDPI" val="1200"/>
  <p:tag name="LATEXADDIN" val="\documentclass{article}&#10;\usepackage{amsmath}&#10;\pagestyle{empty}&#10;\begin{document}&#10;&#10;$Z_l$&#10;&#10;&#10;\end{document}"/>
  <p:tag name="IGUANATEXSIZE" val="20"/>
  <p:tag name="IGUANATEXCURSOR" val="86"/>
  <p:tag name="TRANSPARENCY" val="True"/>
  <p:tag name="FILENAME" val=""/>
  <p:tag name="INPUTTYPE" val="0"/>
  <p:tag name="LATEXENGINEID" val="0"/>
  <p:tag name="TEMPFOLDER" val="c:\temp\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4.237"/>
  <p:tag name="ORIGINALWIDTH" val="119.2351"/>
  <p:tag name="OUTPUTDPI" val="1200"/>
  <p:tag name="LATEXADDIN" val="\documentclass{article}&#10;\usepackage{amsmath}&#10;\pagestyle{empty}&#10;\begin{document}&#10;&#10;$Z_s$&#10;&#10;&#10;\end{document}"/>
  <p:tag name="IGUANATEXSIZE" val="20"/>
  <p:tag name="IGUANATEXCURSOR" val="85"/>
  <p:tag name="TRANSPARENCY" val="True"/>
  <p:tag name="FILENAME" val=""/>
  <p:tag name="INPUTTYPE" val="0"/>
  <p:tag name="LATEXENGINEID" val="0"/>
  <p:tag name="TEMPFOLDER" val="c:\temp\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4.9868"/>
  <p:tag name="ORIGINALWIDTH" val="107.2366"/>
  <p:tag name="OUTPUTDPI" val="1200"/>
  <p:tag name="LATEXADDIN" val="\documentclass{article}&#10;\usepackage{amsmath}&#10;\pagestyle{empty}&#10;\begin{document}&#10;&#10;$V_s$&#10;&#10;&#10;\end{document}"/>
  <p:tag name="IGUANATEXSIZE" val="20"/>
  <p:tag name="IGUANATEXCURSOR" val="85"/>
  <p:tag name="TRANSPARENCY" val="True"/>
  <p:tag name="FILENAME" val=""/>
  <p:tag name="INPUTTYPE" val="0"/>
  <p:tag name="LATEXENGINEID" val="0"/>
  <p:tag name="TEMPFOLDER" val="c:\temp\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07.1616"/>
  <p:tag name="ORIGINALWIDTH" val="1558.305"/>
  <p:tag name="OUTPUTDPI" val="1200"/>
  <p:tag name="LATEXADDIN" val="\documentclass{article}&#10;\usepackage{amsmath}&#10;\pagestyle{empty}&#10;\begin{document}&#10;&#10;\[&#10; X(\omega) = \pi^{-1} P \int_{-\infty}^{\infty} &#10;       \frac{R(\Omega)}{\Omega- \omega} d\Omega&#10;\]&#10;&#10;\[&#10;R(\omega) = \pi^{-1} P \int_{-\infty}^{\infty} &#10;       \frac{X(\Omega)}{\Omega - \omega} d\Omega&#10;\]&#10;&#10;\end{document}"/>
  <p:tag name="IGUANATEXSIZE" val="20"/>
  <p:tag name="IGUANATEXCURSOR" val="211"/>
  <p:tag name="TRANSPARENCY" val="True"/>
  <p:tag name="FILENAME" val=""/>
  <p:tag name="INPUTTYPE" val="0"/>
  <p:tag name="LATEXENGINEID" val="0"/>
  <p:tag name="TEMPFOLDER" val="c:\temp\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44.207"/>
  <p:tag name="ORIGINALWIDTH" val="2434.196"/>
  <p:tag name="OUTPUTDPI" val="1200"/>
  <p:tag name="LATEXADDIN" val="\documentclass{article}&#10;\usepackage{amsmath}&#10;\pagestyle{empty}&#10;\begin{document}&#10;&#10;&#10;\[&#10;R(\omega) = R_0 + \sum_{k=1}^n D_k a_k(\omega),&#10;\enskip D_k = R_k - R_{k-1}&#10;\]&#10;&#10;\end{document}"/>
  <p:tag name="IGUANATEXSIZE" val="20"/>
  <p:tag name="IGUANATEXCURSOR" val="164"/>
  <p:tag name="TRANSPARENCY" val="True"/>
  <p:tag name="FILENAME" val=""/>
  <p:tag name="INPUTTYPE" val="0"/>
  <p:tag name="LATEXENGINEID" val="0"/>
  <p:tag name="TEMPFOLDER" val="c:\temp\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15.373"/>
  <p:tag name="ORIGINALWIDTH" val="3556.805"/>
  <p:tag name="OUTPUTDPI" val="1200"/>
  <p:tag name="LATEXADDIN" val="\documentclass{article}&#10;\usepackage{amsmath}&#10;\usepackage{xcolor}&#10;\pagestyle{empty}&#10;\begin{document}&#10;\begin{align*}&#10;X_k(\omega) =&amp; ~ \frac{1}{\pi}&#10;\frac{R_k - R_{k-1}}{\omega_k - \omega_{k-1}}&#10;\int_{\textcolor{red}{\omega_{k-1}}}^{\textcolor{blue}{\omega_k}}&#10;\ln \left( \frac{|\Omega + \omega|}{\Omega - \omega} \right)&#10;d\Omega \\&#10;= &amp;\frac{1}{\pi}&#10;\frac{R_k - R_{k-1}}{\omega_k - \omega_{k-1}}&#10;\bigg(&#10;    \textcolor{blue}{(\omega + \omega_k) \ln(\omega+\omega_k) &#10;    + (\omega - \omega_k) \ln(\omega-\omega_k)} \\&#10;    - &#10;    &amp;\textcolor{red}{(\omega + \omega_{k-1}) \ln(\omega + \omega_{k-1}) &#10;- (\omega - \omega_{k-1}) \ln(\omega - \omega_{k-1})}&#10;\bigg)&#10;\end{align*}&#10;&#10;\end{document}"/>
  <p:tag name="IGUANATEXSIZE" val="20"/>
  <p:tag name="IGUANATEXCURSOR" val="668"/>
  <p:tag name="TRANSPARENCY" val="True"/>
  <p:tag name="FILENAME" val=""/>
  <p:tag name="INPUTTYPE" val="0"/>
  <p:tag name="LATEXENGINEID" val="0"/>
  <p:tag name="TEMPFOLDER" val="c:\temp\"/>
</p:tagLst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9000B0E-F247-42DE-B4C8-953FA55828E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Student presentation</Template>
  <TotalTime>0</TotalTime>
  <Words>680</Words>
  <Application>Microsoft Office PowerPoint</Application>
  <PresentationFormat>On-screen Show (4:3)</PresentationFormat>
  <Paragraphs>220</Paragraphs>
  <Slides>18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Calibri</vt:lpstr>
      <vt:lpstr>LM Roman 10</vt:lpstr>
      <vt:lpstr>Tw Cen MT</vt:lpstr>
      <vt:lpstr>Wingdings</vt:lpstr>
      <vt:lpstr>Wingdings 2</vt:lpstr>
      <vt:lpstr>Median</vt:lpstr>
      <vt:lpstr>Simplified Real Frequency Technique Optimal Filter Design</vt:lpstr>
      <vt:lpstr>Overview</vt:lpstr>
      <vt:lpstr>PowerPoint Presentation</vt:lpstr>
      <vt:lpstr>Kramers-Kronig Relations</vt:lpstr>
      <vt:lpstr>Kramers-Kronig Relations</vt:lpstr>
      <vt:lpstr>Kramers-Kronig Relations (contd)</vt:lpstr>
      <vt:lpstr>Gewertz Method</vt:lpstr>
      <vt:lpstr>Gewertz Method</vt:lpstr>
      <vt:lpstr>Darlington Synthesis</vt:lpstr>
      <vt:lpstr>Algorithm</vt:lpstr>
      <vt:lpstr>Algorithm</vt:lpstr>
      <vt:lpstr>Example</vt:lpstr>
      <vt:lpstr>MATLAB Results</vt:lpstr>
      <vt:lpstr>MATLAB Results</vt:lpstr>
      <vt:lpstr>MATLAB Results</vt:lpstr>
      <vt:lpstr>MATLAB Results</vt:lpstr>
      <vt:lpstr>Future Work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2015-12-07T04:34:01Z</dcterms:created>
  <dcterms:modified xsi:type="dcterms:W3CDTF">2015-12-07T21:51:22Z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TC101671259990</vt:lpwstr>
  </property>
</Properties>
</file>