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71" r:id="rId4"/>
    <p:sldId id="266" r:id="rId5"/>
    <p:sldId id="267" r:id="rId6"/>
    <p:sldId id="277" r:id="rId7"/>
    <p:sldId id="268" r:id="rId8"/>
    <p:sldId id="269" r:id="rId9"/>
    <p:sldId id="272" r:id="rId10"/>
    <p:sldId id="273" r:id="rId11"/>
    <p:sldId id="257" r:id="rId12"/>
    <p:sldId id="258" r:id="rId13"/>
    <p:sldId id="262" r:id="rId14"/>
    <p:sldId id="274" r:id="rId15"/>
    <p:sldId id="275" r:id="rId16"/>
    <p:sldId id="276" r:id="rId17"/>
    <p:sldId id="259" r:id="rId18"/>
    <p:sldId id="260" r:id="rId19"/>
    <p:sldId id="261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6B58-49B6-4B57-B6C3-B33DA7B4AF2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3155-5DB4-4C84-81DB-6622A39E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5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6B58-49B6-4B57-B6C3-B33DA7B4AF2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3155-5DB4-4C84-81DB-6622A39E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0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6B58-49B6-4B57-B6C3-B33DA7B4AF2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3155-5DB4-4C84-81DB-6622A39E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6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6B58-49B6-4B57-B6C3-B33DA7B4AF2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3155-5DB4-4C84-81DB-6622A39E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0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6B58-49B6-4B57-B6C3-B33DA7B4AF2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3155-5DB4-4C84-81DB-6622A39E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9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6B58-49B6-4B57-B6C3-B33DA7B4AF2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3155-5DB4-4C84-81DB-6622A39E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4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6B58-49B6-4B57-B6C3-B33DA7B4AF2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3155-5DB4-4C84-81DB-6622A39E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6B58-49B6-4B57-B6C3-B33DA7B4AF2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3155-5DB4-4C84-81DB-6622A39E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0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6B58-49B6-4B57-B6C3-B33DA7B4AF2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3155-5DB4-4C84-81DB-6622A39E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0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6B58-49B6-4B57-B6C3-B33DA7B4AF2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3155-5DB4-4C84-81DB-6622A39E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6B58-49B6-4B57-B6C3-B33DA7B4AF2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3155-5DB4-4C84-81DB-6622A39E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1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16B58-49B6-4B57-B6C3-B33DA7B4AF2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F3155-5DB4-4C84-81DB-6622A39E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Transmon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01805"/>
          </a:xfrm>
        </p:spPr>
        <p:txBody>
          <a:bodyPr/>
          <a:lstStyle/>
          <a:p>
            <a:r>
              <a:rPr lang="en-US" dirty="0"/>
              <a:t>transmission-line</a:t>
            </a:r>
          </a:p>
          <a:p>
            <a:r>
              <a:rPr lang="en-US" dirty="0"/>
              <a:t>shunted </a:t>
            </a:r>
            <a:r>
              <a:rPr lang="en-US" dirty="0" smtClean="0"/>
              <a:t>plasma </a:t>
            </a:r>
            <a:r>
              <a:rPr lang="en-US" dirty="0"/>
              <a:t>oscillation </a:t>
            </a:r>
            <a:r>
              <a:rPr lang="en-US" dirty="0" smtClean="0"/>
              <a:t>qubit</a:t>
            </a:r>
          </a:p>
        </p:txBody>
      </p:sp>
    </p:spTree>
    <p:extLst>
      <p:ext uri="{BB962C8B-B14F-4D97-AF65-F5344CB8AC3E}">
        <p14:creationId xmlns:p14="http://schemas.microsoft.com/office/powerpoint/2010/main" val="237864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Hydrogen emits light when energy is supplied:</a:t>
            </a:r>
            <a:br>
              <a:rPr lang="en-US" dirty="0" smtClean="0"/>
            </a:br>
            <a:r>
              <a:rPr lang="en-US" dirty="0" smtClean="0"/>
              <a:t>high electric field, high temperature,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284775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Hydrogen emission lines in visible spectrum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17286"/>
            <a:ext cx="10515600" cy="13891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90653" y="4606400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|3&gt;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80792" y="4606400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|4&gt;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5487" y="4606400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|5&gt;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4035" y="4606400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|6&gt;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6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energy transitions in hydrogen atom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90" y="2192200"/>
            <a:ext cx="4677810" cy="3794850"/>
          </a:xfrm>
        </p:spPr>
      </p:pic>
      <p:sp>
        <p:nvSpPr>
          <p:cNvPr id="7" name="TextBox 6"/>
          <p:cNvSpPr txBox="1"/>
          <p:nvPr/>
        </p:nvSpPr>
        <p:spPr>
          <a:xfrm>
            <a:off x="7245626" y="2998018"/>
            <a:ext cx="3856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Notice: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The energy levels are not equally spaced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0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atom:</a:t>
            </a:r>
            <a:br>
              <a:rPr lang="en-US" dirty="0" smtClean="0"/>
            </a:br>
            <a:r>
              <a:rPr lang="en-US" dirty="0" smtClean="0"/>
              <a:t>quantum LC resonator – bad</a:t>
            </a:r>
            <a:br>
              <a:rPr lang="en-US" dirty="0" smtClean="0"/>
            </a:br>
            <a:r>
              <a:rPr lang="en-US" dirty="0" smtClean="0"/>
              <a:t>quantum JC resonator – good!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48" y="2545004"/>
            <a:ext cx="3886200" cy="31908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11" y="2871166"/>
            <a:ext cx="44291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Josephson junction (non-linear inductor)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61" y="1690688"/>
            <a:ext cx="5715000" cy="23145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27" y="4525963"/>
            <a:ext cx="2838450" cy="1609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472" y="3130550"/>
            <a:ext cx="40005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20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8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27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Superconductivity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Kamerlingh</a:t>
            </a:r>
            <a:r>
              <a:rPr lang="en-US" dirty="0" smtClean="0"/>
              <a:t> </a:t>
            </a:r>
            <a:r>
              <a:rPr lang="en-US" dirty="0" err="1" smtClean="0"/>
              <a:t>Onnes</a:t>
            </a:r>
            <a:r>
              <a:rPr lang="en-US" dirty="0" smtClean="0"/>
              <a:t> discovered in 1911 that mercury looses resistance at 4.2 K using liquid helium</a:t>
            </a:r>
          </a:p>
          <a:p>
            <a:endParaRPr lang="en-US" dirty="0"/>
          </a:p>
          <a:p>
            <a:r>
              <a:rPr lang="en-US" dirty="0" smtClean="0"/>
              <a:t>Bardeen-Cooper-Schrieffer received the Nobel prize in 1972 on explaining the microscopic theory of superconductivity: electrons pair up into cooper-pairs and behave as bosons with lower energy in the ground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3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Josephson 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Nobel prize in 1973 for discovering supercurrents of cooper-pairs that quantum-tunnel between two superconductors separated with a thin layer of a dielectric.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6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CryoPhysics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1978 Piotr Kapitsa received the </a:t>
            </a:r>
            <a:r>
              <a:rPr lang="en-US" dirty="0" err="1" smtClean="0"/>
              <a:t>nobel</a:t>
            </a:r>
            <a:r>
              <a:rPr lang="en-US" dirty="0" smtClean="0"/>
              <a:t> prize for discoveries in the area of low temperature physics: production of large quantities of liquid helium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computer in a dilution fridge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7" y="2020715"/>
            <a:ext cx="4101789" cy="4101789"/>
          </a:xfrm>
        </p:spPr>
      </p:pic>
      <p:sp>
        <p:nvSpPr>
          <p:cNvPr id="5" name="TextBox 4"/>
          <p:cNvSpPr txBox="1"/>
          <p:nvPr/>
        </p:nvSpPr>
        <p:spPr>
          <a:xfrm>
            <a:off x="6132442" y="2633870"/>
            <a:ext cx="385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 </a:t>
            </a:r>
            <a:r>
              <a:rPr lang="en-US" dirty="0" err="1" smtClean="0"/>
              <a:t>mK</a:t>
            </a:r>
            <a:r>
              <a:rPr lang="en-US" dirty="0" smtClean="0"/>
              <a:t> = -273.13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˚C = -459.634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˚F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liquid helium</a:t>
            </a:r>
          </a:p>
        </p:txBody>
      </p:sp>
    </p:spTree>
    <p:extLst>
      <p:ext uri="{BB962C8B-B14F-4D97-AF65-F5344CB8AC3E}">
        <p14:creationId xmlns:p14="http://schemas.microsoft.com/office/powerpoint/2010/main" val="737694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7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processor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320131"/>
            <a:ext cx="6096000" cy="3362325"/>
          </a:xfrm>
        </p:spPr>
      </p:pic>
    </p:spTree>
    <p:extLst>
      <p:ext uri="{BB962C8B-B14F-4D97-AF65-F5344CB8AC3E}">
        <p14:creationId xmlns:p14="http://schemas.microsoft.com/office/powerpoint/2010/main" val="301771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chip: 2 </a:t>
            </a:r>
            <a:r>
              <a:rPr lang="en-US" dirty="0" err="1" smtClean="0"/>
              <a:t>transmons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107" y="1795808"/>
            <a:ext cx="5269786" cy="4351338"/>
          </a:xfrm>
        </p:spPr>
      </p:pic>
    </p:spTree>
    <p:extLst>
      <p:ext uri="{BB962C8B-B14F-4D97-AF65-F5344CB8AC3E}">
        <p14:creationId xmlns:p14="http://schemas.microsoft.com/office/powerpoint/2010/main" val="14661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Transmon</a:t>
            </a:r>
            <a:r>
              <a:rPr lang="en-US" dirty="0" smtClean="0"/>
              <a:t> coupled to a 2D-cavity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73" y="1925672"/>
            <a:ext cx="3810000" cy="1905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967948" y="3200400"/>
            <a:ext cx="159028" cy="1461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42390" y="4552122"/>
            <a:ext cx="3856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Transmon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charge qubit with a large capacitor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Artificial atom, with a huge dipole moment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6296" y="2222766"/>
            <a:ext cx="38563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2D – coaxial cable:</a:t>
            </a:r>
          </a:p>
          <a:p>
            <a:endParaRPr lang="en-US" dirty="0" smtClean="0"/>
          </a:p>
          <a:p>
            <a:r>
              <a:rPr lang="en-US" dirty="0" smtClean="0"/>
              <a:t>Needs to be long to fit one wavelength of several GHz wave signal.</a:t>
            </a:r>
          </a:p>
          <a:p>
            <a:endParaRPr lang="en-US" dirty="0"/>
          </a:p>
          <a:p>
            <a:r>
              <a:rPr lang="en-US" dirty="0" smtClean="0"/>
              <a:t>F = c/</a:t>
            </a:r>
            <a:r>
              <a:rPr lang="el-GR" dirty="0" smtClean="0"/>
              <a:t>λ</a:t>
            </a:r>
            <a:r>
              <a:rPr lang="en-US" dirty="0" smtClean="0"/>
              <a:t> - frequency</a:t>
            </a:r>
          </a:p>
          <a:p>
            <a:endParaRPr lang="en-US" dirty="0"/>
          </a:p>
          <a:p>
            <a:r>
              <a:rPr lang="en-US" dirty="0" smtClean="0"/>
              <a:t>c = 300 000 000 m/s – speed of light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l-GR" dirty="0" smtClean="0"/>
              <a:t>λ</a:t>
            </a:r>
            <a:r>
              <a:rPr lang="en-US" dirty="0" smtClean="0"/>
              <a:t> = 0.03 m – wavelength of RF signal</a:t>
            </a:r>
          </a:p>
          <a:p>
            <a:endParaRPr lang="en-US" dirty="0"/>
          </a:p>
          <a:p>
            <a:r>
              <a:rPr lang="en-US" dirty="0" smtClean="0"/>
              <a:t>F = </a:t>
            </a:r>
            <a:r>
              <a:rPr lang="en-US" dirty="0" smtClean="0"/>
              <a:t>300 000 000/0.03 = 10 GHz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770783" y="2782958"/>
            <a:ext cx="2365513" cy="288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1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Transmon</a:t>
            </a:r>
            <a:r>
              <a:rPr lang="en-US" dirty="0"/>
              <a:t> </a:t>
            </a:r>
            <a:r>
              <a:rPr lang="en-US" dirty="0" smtClean="0"/>
              <a:t>– CPB with a large capacitor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540" y="1690688"/>
            <a:ext cx="4595191" cy="4756023"/>
          </a:xfrm>
        </p:spPr>
      </p:pic>
    </p:spTree>
    <p:extLst>
      <p:ext uri="{BB962C8B-B14F-4D97-AF65-F5344CB8AC3E}">
        <p14:creationId xmlns:p14="http://schemas.microsoft.com/office/powerpoint/2010/main" val="60839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Cirquit</a:t>
            </a:r>
            <a:r>
              <a:rPr lang="en-US" dirty="0" smtClean="0"/>
              <a:t> diagram of a </a:t>
            </a:r>
            <a:r>
              <a:rPr lang="en-US" dirty="0" err="1" smtClean="0"/>
              <a:t>transmon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351" y="1825625"/>
            <a:ext cx="4723297" cy="4351338"/>
          </a:xfrm>
        </p:spPr>
      </p:pic>
    </p:spTree>
    <p:extLst>
      <p:ext uri="{BB962C8B-B14F-4D97-AF65-F5344CB8AC3E}">
        <p14:creationId xmlns:p14="http://schemas.microsoft.com/office/powerpoint/2010/main" val="344708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5 </a:t>
            </a:r>
            <a:r>
              <a:rPr lang="en-US" dirty="0" err="1" smtClean="0"/>
              <a:t>transmons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IBM public quantum computer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2982119"/>
            <a:ext cx="3771900" cy="2038350"/>
          </a:xfrm>
        </p:spPr>
      </p:pic>
    </p:spTree>
    <p:extLst>
      <p:ext uri="{BB962C8B-B14F-4D97-AF65-F5344CB8AC3E}">
        <p14:creationId xmlns:p14="http://schemas.microsoft.com/office/powerpoint/2010/main" val="56315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atom: hydrogen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97" y="2476466"/>
            <a:ext cx="3811242" cy="3245216"/>
          </a:xfrm>
        </p:spPr>
      </p:pic>
    </p:spTree>
    <p:extLst>
      <p:ext uri="{BB962C8B-B14F-4D97-AF65-F5344CB8AC3E}">
        <p14:creationId xmlns:p14="http://schemas.microsoft.com/office/powerpoint/2010/main" val="231147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276</Words>
  <Application>Microsoft Office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Transmon</vt:lpstr>
      <vt:lpstr>Quantum computer in a dilution fridge</vt:lpstr>
      <vt:lpstr>Quantum processor</vt:lpstr>
      <vt:lpstr>Quantum chip: 2 transmons</vt:lpstr>
      <vt:lpstr>Transmon coupled to a 2D-cavity</vt:lpstr>
      <vt:lpstr>Transmon – CPB with a large capacitor</vt:lpstr>
      <vt:lpstr>Cirquit diagram of a transmon </vt:lpstr>
      <vt:lpstr>Coupling 5 transmons IBM public quantum computer</vt:lpstr>
      <vt:lpstr>Real atom: hydrogen</vt:lpstr>
      <vt:lpstr>Hydrogen emits light when energy is supplied: high electric field, high temperature, etc</vt:lpstr>
      <vt:lpstr>Hydrogen emission lines in visible spectrum</vt:lpstr>
      <vt:lpstr>Electron energy transitions in hydrogen atom</vt:lpstr>
      <vt:lpstr>Artificial atom: quantum LC resonator – bad quantum JC resonator – good!</vt:lpstr>
      <vt:lpstr>Josephson junction (non-linear inductor)</vt:lpstr>
      <vt:lpstr>PowerPoint Presentation</vt:lpstr>
      <vt:lpstr>PowerPoint Presentation</vt:lpstr>
      <vt:lpstr>Superconductivity</vt:lpstr>
      <vt:lpstr>Josephson junction</vt:lpstr>
      <vt:lpstr>CryoPhysics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Piotr Popov</dc:creator>
  <cp:lastModifiedBy>Piotr Popov</cp:lastModifiedBy>
  <cp:revision>21</cp:revision>
  <dcterms:created xsi:type="dcterms:W3CDTF">2016-11-13T06:02:07Z</dcterms:created>
  <dcterms:modified xsi:type="dcterms:W3CDTF">2016-11-13T21:16:16Z</dcterms:modified>
</cp:coreProperties>
</file>