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353" r:id="rId2"/>
    <p:sldId id="284" r:id="rId3"/>
    <p:sldId id="398" r:id="rId4"/>
    <p:sldId id="399" r:id="rId5"/>
    <p:sldId id="354" r:id="rId6"/>
    <p:sldId id="400" r:id="rId7"/>
    <p:sldId id="397" r:id="rId8"/>
    <p:sldId id="378" r:id="rId9"/>
    <p:sldId id="358" r:id="rId10"/>
    <p:sldId id="392" r:id="rId11"/>
    <p:sldId id="394" r:id="rId12"/>
    <p:sldId id="379" r:id="rId13"/>
    <p:sldId id="380" r:id="rId14"/>
    <p:sldId id="374" r:id="rId15"/>
    <p:sldId id="395" r:id="rId16"/>
    <p:sldId id="381" r:id="rId17"/>
    <p:sldId id="404" r:id="rId18"/>
    <p:sldId id="385" r:id="rId19"/>
    <p:sldId id="362" r:id="rId20"/>
    <p:sldId id="363" r:id="rId21"/>
    <p:sldId id="364" r:id="rId22"/>
    <p:sldId id="365" r:id="rId23"/>
    <p:sldId id="382" r:id="rId24"/>
    <p:sldId id="401" r:id="rId25"/>
    <p:sldId id="402" r:id="rId26"/>
    <p:sldId id="403" r:id="rId27"/>
    <p:sldId id="387" r:id="rId28"/>
    <p:sldId id="409" r:id="rId29"/>
    <p:sldId id="405" r:id="rId30"/>
    <p:sldId id="406" r:id="rId31"/>
    <p:sldId id="407" r:id="rId32"/>
    <p:sldId id="359" r:id="rId33"/>
    <p:sldId id="265" r:id="rId34"/>
    <p:sldId id="339" r:id="rId3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998"/>
    <a:srgbClr val="3B8A15"/>
    <a:srgbClr val="FF505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88725" autoAdjust="0"/>
  </p:normalViewPr>
  <p:slideViewPr>
    <p:cSldViewPr snapToGrid="0" showGuides="1">
      <p:cViewPr>
        <p:scale>
          <a:sx n="100" d="100"/>
          <a:sy n="100" d="100"/>
        </p:scale>
        <p:origin x="-2220" y="-10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226323840"/>
        <c:axId val="226337920"/>
      </c:barChart>
      <c:catAx>
        <c:axId val="226323840"/>
        <c:scaling>
          <c:orientation val="minMax"/>
        </c:scaling>
        <c:delete val="0"/>
        <c:axPos val="b"/>
        <c:majorTickMark val="out"/>
        <c:minorTickMark val="none"/>
        <c:tickLblPos val="nextTo"/>
        <c:crossAx val="226337920"/>
        <c:crosses val="autoZero"/>
        <c:auto val="1"/>
        <c:lblAlgn val="ctr"/>
        <c:lblOffset val="100"/>
        <c:noMultiLvlLbl val="0"/>
      </c:catAx>
      <c:valAx>
        <c:axId val="226337920"/>
        <c:scaling>
          <c:orientation val="minMax"/>
        </c:scaling>
        <c:delete val="0"/>
        <c:axPos val="l"/>
        <c:majorGridlines/>
        <c:numFmt formatCode="General" sourceLinked="1"/>
        <c:majorTickMark val="out"/>
        <c:minorTickMark val="none"/>
        <c:tickLblPos val="nextTo"/>
        <c:crossAx val="226323840"/>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large-scale Data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most relevant entity type for an instance within a given 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 timely manner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and Freebase are well-known and widely used there are other “hidden” useful datasets that are difficult to find</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Data is a new type of structured information supported by models, ontologies and vocabularies and contains query endpoints and links. This makes data quality assurance a challenge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April 21,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Increased the overall confidence score with an average of 11% and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It is difficult to </a:t>
            </a:r>
            <a:r>
              <a:rPr lang="en-US" dirty="0">
                <a:latin typeface="Segoe UI Light" panose="020B0502040204020203" pitchFamily="34" charset="0"/>
              </a:rPr>
              <a:t>assess which </a:t>
            </a:r>
            <a:r>
              <a:rPr lang="en-US" dirty="0" smtClean="0">
                <a:latin typeface="Segoe UI Light" panose="020B0502040204020203" pitchFamily="34" charset="0"/>
              </a:rPr>
              <a:t>properties of an entity are </a:t>
            </a:r>
            <a:r>
              <a:rPr lang="en-US" dirty="0">
                <a:latin typeface="Segoe UI Light" panose="020B0502040204020203" pitchFamily="34" charset="0"/>
              </a:rPr>
              <a:t>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the Fresnel vocabulary, so that any application could just use this knowledge to decide which properties of an entity is worth to be augmented with the current data</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sp>
        <p:nvSpPr>
          <p:cNvPr id="11" name="Rectangle 10"/>
          <p:cNvSpPr/>
          <p:nvPr/>
        </p:nvSpPr>
        <p:spPr>
          <a:xfrm>
            <a:off x="287544" y="5434310"/>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What are the Important Properties of an Entity? Comparing Users and Knowledge Graph Point of View - </a:t>
            </a:r>
            <a:r>
              <a:rPr lang="en-US" sz="1200" dirty="0" smtClean="0">
                <a:latin typeface="Segoe UI Light" panose="020B0502040204020203" pitchFamily="34" charset="0"/>
                <a:ea typeface="Segoe UI" panose="020B0502040204020203" pitchFamily="34" charset="0"/>
                <a:cs typeface="Segoe UI" panose="020B0502040204020203" pitchFamily="34" charset="0"/>
              </a:rPr>
              <a:t>ESWC 2014 </a:t>
            </a:r>
            <a:r>
              <a:rPr lang="en-US" sz="1200" dirty="0">
                <a:latin typeface="Segoe UI Light" panose="020B0502040204020203" pitchFamily="34" charset="0"/>
                <a:ea typeface="Segoe UI" panose="020B0502040204020203" pitchFamily="34" charset="0"/>
                <a:cs typeface="Segoe UI" panose="020B0502040204020203" pitchFamily="34" charset="0"/>
              </a:rPr>
              <a:t>Posters &amp; </a:t>
            </a:r>
            <a:r>
              <a:rPr lang="en-US" sz="1200" dirty="0" smtClean="0">
                <a:latin typeface="Segoe UI Light" panose="020B0502040204020203" pitchFamily="34" charset="0"/>
                <a:ea typeface="Segoe UI" panose="020B0502040204020203" pitchFamily="34" charset="0"/>
                <a:cs typeface="Segoe UI" panose="020B0502040204020203" pitchFamily="34" charset="0"/>
              </a:rPr>
              <a:t>Demos</a:t>
            </a:r>
          </a:p>
        </p:txBody>
      </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0" name="Group 79"/>
          <p:cNvGrpSpPr/>
          <p:nvPr/>
        </p:nvGrpSpPr>
        <p:grpSpPr>
          <a:xfrm>
            <a:off x="3187249" y="5824405"/>
            <a:ext cx="2297202" cy="184666"/>
            <a:chOff x="6030706" y="688558"/>
            <a:chExt cx="5674176" cy="487276"/>
          </a:xfrm>
        </p:grpSpPr>
        <p:sp>
          <p:nvSpPr>
            <p:cNvPr id="81" name="Rectangle 80"/>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2" name="Rectangle 81"/>
            <p:cNvSpPr/>
            <p:nvPr/>
          </p:nvSpPr>
          <p:spPr bwMode="gray">
            <a:xfrm>
              <a:off x="6043360" y="899935"/>
              <a:ext cx="2137269"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TextBox 82"/>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70%</a:t>
              </a:r>
            </a:p>
          </p:txBody>
        </p:sp>
      </p:grp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1800" dirty="0" smtClean="0">
                <a:latin typeface="Segoe UI Light" panose="020B0502040204020203" pitchFamily="34" charset="0"/>
              </a:rPr>
              <a:t>Dataset </a:t>
            </a:r>
            <a:r>
              <a:rPr lang="en-US" sz="1800" dirty="0">
                <a:latin typeface="Segoe UI Light" panose="020B0502040204020203" pitchFamily="34" charset="0"/>
              </a:rPr>
              <a:t>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08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61713" y="5818251"/>
            <a:ext cx="3811750" cy="184666"/>
            <a:chOff x="624644" y="5996763"/>
            <a:chExt cx="3811750" cy="184666"/>
          </a:xfrm>
        </p:grpSpPr>
        <p:sp>
          <p:nvSpPr>
            <p:cNvPr id="74" name="TextBox 73"/>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5" name="Rectangle 74"/>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6" name="Group 75"/>
          <p:cNvGrpSpPr/>
          <p:nvPr/>
        </p:nvGrpSpPr>
        <p:grpSpPr>
          <a:xfrm>
            <a:off x="565680" y="6207566"/>
            <a:ext cx="3811750" cy="184666"/>
            <a:chOff x="624644" y="5940240"/>
            <a:chExt cx="3811750" cy="184666"/>
          </a:xfrm>
        </p:grpSpPr>
        <p:sp>
          <p:nvSpPr>
            <p:cNvPr id="77" name="TextBox 76"/>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8" name="Rectangle 77"/>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9" name="Group 78"/>
          <p:cNvGrpSpPr/>
          <p:nvPr/>
        </p:nvGrpSpPr>
        <p:grpSpPr>
          <a:xfrm>
            <a:off x="561713" y="6013375"/>
            <a:ext cx="3811750" cy="184666"/>
            <a:chOff x="624644" y="5954231"/>
            <a:chExt cx="3811750" cy="184666"/>
          </a:xfrm>
        </p:grpSpPr>
        <p:sp>
          <p:nvSpPr>
            <p:cNvPr id="80" name="TextBox 79"/>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1" name="Rectangle 80"/>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2" name="Group 81"/>
          <p:cNvGrpSpPr/>
          <p:nvPr/>
        </p:nvGrpSpPr>
        <p:grpSpPr>
          <a:xfrm>
            <a:off x="3228829" y="5824405"/>
            <a:ext cx="2297202" cy="184666"/>
            <a:chOff x="6030706" y="688558"/>
            <a:chExt cx="5674176" cy="487276"/>
          </a:xfrm>
        </p:grpSpPr>
        <p:sp>
          <p:nvSpPr>
            <p:cNvPr id="83" name="Rectangle 82"/>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Rectangle 83"/>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TextBox 84"/>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Data Profiler </a:t>
            </a:r>
            <a:r>
              <a:rPr lang="en-US" b="0" dirty="0">
                <a:latin typeface="Segoe UI Light" panose="020B0502040204020203" pitchFamily="34" charset="0"/>
              </a:rPr>
              <a:t>(</a:t>
            </a:r>
            <a:r>
              <a:rPr lang="en-US" dirty="0">
                <a:latin typeface="Segoe UI Light" panose="020B0502040204020203" pitchFamily="34" charset="0"/>
              </a:rPr>
              <a:t>TBD</a:t>
            </a:r>
            <a:r>
              <a:rPr lang="en-US" b="0" dirty="0">
                <a:latin typeface="Segoe UI Light" panose="020B0502040204020203" pitchFamily="34" charset="0"/>
              </a:rPr>
              <a:t>)</a:t>
            </a:r>
            <a:endParaRPr lang="en-US" b="0" dirty="0"/>
          </a:p>
        </p:txBody>
      </p:sp>
      <p:sp>
        <p:nvSpPr>
          <p:cNvPr id="5" name="Rectangle 4"/>
          <p:cNvSpPr/>
          <p:nvPr/>
        </p:nvSpPr>
        <p:spPr>
          <a:xfrm>
            <a:off x="324922" y="1399430"/>
            <a:ext cx="8540781" cy="4524315"/>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Data Profiler</a:t>
            </a:r>
            <a:r>
              <a:rPr lang="en-US" dirty="0" smtClean="0">
                <a:latin typeface="Segoe UI Light" panose="020B0502040204020203" pitchFamily="34" charset="0"/>
              </a:rPr>
              <a:t> </a:t>
            </a:r>
            <a:r>
              <a:rPr lang="en-US" dirty="0">
                <a:latin typeface="Segoe UI Light" panose="020B0502040204020203" pitchFamily="34" charset="0"/>
              </a:rPr>
              <a:t>is used to examine </a:t>
            </a:r>
            <a:r>
              <a:rPr lang="en-US" dirty="0" smtClean="0">
                <a:latin typeface="Segoe UI Light" panose="020B0502040204020203" pitchFamily="34" charset="0"/>
              </a:rPr>
              <a:t>the data </a:t>
            </a:r>
            <a:r>
              <a:rPr lang="en-US" dirty="0">
                <a:latin typeface="Segoe UI Light" panose="020B0502040204020203" pitchFamily="34" charset="0"/>
              </a:rPr>
              <a:t>to understand its </a:t>
            </a:r>
            <a:r>
              <a:rPr lang="en-US" dirty="0" smtClean="0">
                <a:latin typeface="Segoe UI Light" panose="020B0502040204020203" pitchFamily="34" charset="0"/>
              </a:rPr>
              <a:t>content and structure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latin typeface="Segoe UI Light" panose="020B0502040204020203" pitchFamily="34" charset="0"/>
              </a:rPr>
              <a:t>The types of </a:t>
            </a:r>
            <a:r>
              <a:rPr lang="en-US" dirty="0" smtClean="0">
                <a:latin typeface="Segoe UI Light" panose="020B0502040204020203" pitchFamily="34" charset="0"/>
              </a:rPr>
              <a:t>profiling </a:t>
            </a:r>
            <a:r>
              <a:rPr lang="en-US" dirty="0">
                <a:latin typeface="Segoe UI Light" panose="020B0502040204020203" pitchFamily="34" charset="0"/>
              </a:rPr>
              <a:t>tasks include</a:t>
            </a:r>
            <a:r>
              <a:rPr lang="en-US" dirty="0" smtClean="0">
                <a:latin typeface="Segoe UI Light" panose="020B0502040204020203" pitchFamily="34" charset="0"/>
              </a:rPr>
              <a:t>:</a:t>
            </a:r>
          </a:p>
          <a:p>
            <a:pPr marL="342900" indent="-342900">
              <a:buFont typeface="Arial" panose="020B0604020202020204" pitchFamily="34" charset="0"/>
              <a:buChar char="•"/>
            </a:pP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Statistical Tasks</a:t>
            </a:r>
            <a:r>
              <a:rPr lang="en-US" dirty="0" smtClean="0">
                <a:latin typeface="Segoe UI Light" panose="020B0502040204020203" pitchFamily="34" charset="0"/>
              </a:rPr>
              <a:t>: Examining </a:t>
            </a:r>
            <a:r>
              <a:rPr lang="en-US" dirty="0">
                <a:latin typeface="Segoe UI Light" panose="020B0502040204020203" pitchFamily="34" charset="0"/>
              </a:rPr>
              <a:t>column data and getting statistical information such as min, max, average, median, </a:t>
            </a:r>
            <a:r>
              <a:rPr lang="en-US" dirty="0" smtClean="0">
                <a:latin typeface="Segoe UI Light" panose="020B0502040204020203" pitchFamily="34" charset="0"/>
              </a:rPr>
              <a:t>null percentage</a:t>
            </a:r>
            <a:r>
              <a:rPr lang="en-US" dirty="0">
                <a:latin typeface="Segoe UI Light" panose="020B0502040204020203" pitchFamily="34" charset="0"/>
              </a:rPr>
              <a:t>, value distribution, pattern </a:t>
            </a:r>
            <a:r>
              <a:rPr lang="en-US" dirty="0" smtClean="0">
                <a:latin typeface="Segoe UI Light" panose="020B0502040204020203" pitchFamily="34" charset="0"/>
              </a:rPr>
              <a:t>distribution</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Dependency </a:t>
            </a:r>
            <a:r>
              <a:rPr lang="en-US" b="1" dirty="0">
                <a:latin typeface="Segoe UI Light" panose="020B0502040204020203" pitchFamily="34" charset="0"/>
              </a:rPr>
              <a:t>tasks</a:t>
            </a:r>
            <a:r>
              <a:rPr lang="en-US" dirty="0">
                <a:latin typeface="Segoe UI Light" panose="020B0502040204020203" pitchFamily="34" charset="0"/>
              </a:rPr>
              <a:t>: Finds the values in one or more dependent columns that rely on values in </a:t>
            </a:r>
            <a:r>
              <a:rPr lang="en-US" dirty="0" smtClean="0">
                <a:latin typeface="Segoe UI Light" panose="020B0502040204020203" pitchFamily="34" charset="0"/>
              </a:rPr>
              <a:t>a primary </a:t>
            </a:r>
            <a:r>
              <a:rPr lang="en-US" dirty="0">
                <a:latin typeface="Segoe UI Light" panose="020B0502040204020203" pitchFamily="34" charset="0"/>
              </a:rPr>
              <a:t>column</a:t>
            </a:r>
          </a:p>
          <a:p>
            <a:pPr marL="800100" lvl="1" indent="-342900">
              <a:buFont typeface="Arial" panose="020B0604020202020204" pitchFamily="34" charset="0"/>
              <a:buChar char="•"/>
            </a:pPr>
            <a:r>
              <a:rPr lang="en-US" b="1" dirty="0" smtClean="0">
                <a:latin typeface="Segoe UI Light" panose="020B0502040204020203" pitchFamily="34" charset="0"/>
              </a:rPr>
              <a:t>Redundancy </a:t>
            </a:r>
            <a:r>
              <a:rPr lang="en-US" b="1" dirty="0">
                <a:latin typeface="Segoe UI Light" panose="020B0502040204020203" pitchFamily="34" charset="0"/>
              </a:rPr>
              <a:t>tasks</a:t>
            </a:r>
            <a:r>
              <a:rPr lang="en-US" dirty="0">
                <a:latin typeface="Segoe UI Light" panose="020B0502040204020203" pitchFamily="34" charset="0"/>
              </a:rPr>
              <a:t>: Determine the degree of overlapping data values or duplication between </a:t>
            </a:r>
            <a:r>
              <a:rPr lang="en-US" dirty="0" smtClean="0">
                <a:latin typeface="Segoe UI Light" panose="020B0502040204020203" pitchFamily="34" charset="0"/>
              </a:rPr>
              <a:t>two sets </a:t>
            </a:r>
            <a:r>
              <a:rPr lang="en-US" dirty="0">
                <a:latin typeface="Segoe UI Light" panose="020B0502040204020203" pitchFamily="34" charset="0"/>
              </a:rPr>
              <a:t>of columns</a:t>
            </a:r>
          </a:p>
          <a:p>
            <a:pPr marL="800100" lvl="1" indent="-342900">
              <a:buFont typeface="Arial" panose="020B0604020202020204" pitchFamily="34" charset="0"/>
              <a:buChar char="•"/>
            </a:pPr>
            <a:r>
              <a:rPr lang="en-US" b="1" dirty="0" smtClean="0">
                <a:latin typeface="Segoe UI Light" panose="020B0502040204020203" pitchFamily="34" charset="0"/>
              </a:rPr>
              <a:t>Uniqueness </a:t>
            </a:r>
            <a:r>
              <a:rPr lang="en-US" b="1" dirty="0">
                <a:latin typeface="Segoe UI Light" panose="020B0502040204020203" pitchFamily="34" charset="0"/>
              </a:rPr>
              <a:t>tasks</a:t>
            </a:r>
            <a:r>
              <a:rPr lang="en-US" dirty="0">
                <a:latin typeface="Segoe UI Light" panose="020B0502040204020203" pitchFamily="34" charset="0"/>
              </a:rPr>
              <a:t>: Returns the count and percentage of rows that contain non-unique data, for </a:t>
            </a:r>
            <a:r>
              <a:rPr lang="en-US" dirty="0" smtClean="0">
                <a:latin typeface="Segoe UI Light" panose="020B0502040204020203" pitchFamily="34" charset="0"/>
              </a:rPr>
              <a:t>the set </a:t>
            </a:r>
            <a:r>
              <a:rPr lang="en-US" dirty="0">
                <a:latin typeface="Segoe UI Light" panose="020B0502040204020203" pitchFamily="34" charset="0"/>
              </a:rPr>
              <a:t>of column(s) </a:t>
            </a:r>
            <a:r>
              <a:rPr lang="en-US" dirty="0" smtClean="0">
                <a:latin typeface="Segoe UI Light" panose="020B0502040204020203" pitchFamily="34" charset="0"/>
              </a:rPr>
              <a:t>selected</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Content </a:t>
            </a:r>
            <a:r>
              <a:rPr lang="en-US" b="1" dirty="0">
                <a:latin typeface="Segoe UI Light" panose="020B0502040204020203" pitchFamily="34" charset="0"/>
              </a:rPr>
              <a:t>type</a:t>
            </a:r>
            <a:r>
              <a:rPr lang="en-US" dirty="0">
                <a:latin typeface="Segoe UI Light" panose="020B0502040204020203" pitchFamily="34" charset="0"/>
              </a:rPr>
              <a:t>: Content type </a:t>
            </a:r>
            <a:r>
              <a:rPr lang="en-US" dirty="0" smtClean="0">
                <a:latin typeface="Segoe UI Light" panose="020B0502040204020203" pitchFamily="34" charset="0"/>
              </a:rPr>
              <a:t>profiling </a:t>
            </a:r>
            <a:r>
              <a:rPr lang="en-US" dirty="0">
                <a:latin typeface="Segoe UI Light" panose="020B0502040204020203" pitchFamily="34" charset="0"/>
              </a:rPr>
              <a:t>provides suggested meaning based on the entities data in </a:t>
            </a:r>
            <a:r>
              <a:rPr lang="en-US" dirty="0" smtClean="0">
                <a:latin typeface="Segoe UI Light" panose="020B0502040204020203" pitchFamily="34" charset="0"/>
              </a:rPr>
              <a:t>the columns</a:t>
            </a:r>
            <a:endParaRPr lang="en-US" dirty="0">
              <a:latin typeface="Segoe UI Light" panose="020B0502040204020203" pitchFamily="34" charset="0"/>
            </a:endParaRPr>
          </a:p>
        </p:txBody>
      </p:sp>
    </p:spTree>
    <p:extLst>
      <p:ext uri="{BB962C8B-B14F-4D97-AF65-F5344CB8AC3E}">
        <p14:creationId xmlns:p14="http://schemas.microsoft.com/office/powerpoint/2010/main" val="2821641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22882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p:cNvGrpSpPr/>
          <p:nvPr/>
        </p:nvGrpSpPr>
        <p:grpSpPr>
          <a:xfrm>
            <a:off x="561713" y="5818251"/>
            <a:ext cx="3811750" cy="184666"/>
            <a:chOff x="624644" y="5996763"/>
            <a:chExt cx="3811750" cy="184666"/>
          </a:xfrm>
        </p:grpSpPr>
        <p:sp>
          <p:nvSpPr>
            <p:cNvPr id="79" name="TextBox 7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0" name="Rectangle 79"/>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1" name="Group 80"/>
          <p:cNvGrpSpPr/>
          <p:nvPr/>
        </p:nvGrpSpPr>
        <p:grpSpPr>
          <a:xfrm>
            <a:off x="565680" y="6207566"/>
            <a:ext cx="3811750" cy="184666"/>
            <a:chOff x="624644" y="5940240"/>
            <a:chExt cx="3811750" cy="184666"/>
          </a:xfrm>
        </p:grpSpPr>
        <p:sp>
          <p:nvSpPr>
            <p:cNvPr id="82" name="TextBox 81"/>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3" name="Rectangle 82"/>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4" name="Group 83"/>
          <p:cNvGrpSpPr/>
          <p:nvPr/>
        </p:nvGrpSpPr>
        <p:grpSpPr>
          <a:xfrm>
            <a:off x="561713" y="6013375"/>
            <a:ext cx="3811750" cy="184666"/>
            <a:chOff x="624644" y="5954231"/>
            <a:chExt cx="3811750" cy="184666"/>
          </a:xfrm>
        </p:grpSpPr>
        <p:sp>
          <p:nvSpPr>
            <p:cNvPr id="85" name="TextBox 84"/>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a:latin typeface="Segoe UI Light" panose="020B0502040204020203" pitchFamily="34" charset="0"/>
              </a:rPr>
              <a:t>From 12 datasets cataloged in 2007, the Linked Open Data has grown to </a:t>
            </a:r>
            <a:r>
              <a:rPr lang="en-US" sz="1600" b="0" dirty="0" smtClean="0">
                <a:latin typeface="Segoe UI Light" panose="020B0502040204020203" pitchFamily="34" charset="0"/>
              </a:rPr>
              <a:t>more than 300 </a:t>
            </a:r>
            <a:r>
              <a:rPr lang="en-US" sz="1600" b="0" dirty="0">
                <a:latin typeface="Segoe UI Light" panose="020B0502040204020203" pitchFamily="34" charset="0"/>
              </a:rPr>
              <a:t>datasets </a:t>
            </a:r>
            <a:endParaRPr lang="en-US" sz="1600" b="0" dirty="0" smtClean="0">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Business </a:t>
            </a:r>
            <a:r>
              <a:rPr lang="en-US" sz="1600" b="0" dirty="0">
                <a:latin typeface="Segoe UI Light" panose="020B0502040204020203" pitchFamily="34" charset="0"/>
              </a:rPr>
              <a:t>Intelligence (BI) has always been about creating new insight for business by converting data into meaning that can be shared between people to drive change in the organization</a:t>
            </a:r>
          </a:p>
          <a:p>
            <a:pPr marL="285750" indent="-285750">
              <a:buFont typeface="Arial" panose="020B0604020202020204" pitchFamily="34" charset="0"/>
              <a:buChar char="•"/>
            </a:pPr>
            <a:r>
              <a:rPr lang="en-US" sz="1600" b="0" dirty="0" smtClean="0">
                <a:latin typeface="Segoe UI Light" panose="020B0502040204020203" pitchFamily="34" charset="0"/>
              </a:rPr>
              <a:t>However</a:t>
            </a:r>
            <a:r>
              <a:rPr lang="en-US" sz="1600" b="0" dirty="0">
                <a:latin typeface="Segoe UI Light" panose="020B0502040204020203" pitchFamily="34" charset="0"/>
              </a:rPr>
              <a:t>, provisioning data for those visualizations is by far the most challenging task in most BI projects large and small</a:t>
            </a:r>
          </a:p>
          <a:p>
            <a:pPr algn="ctr"/>
            <a:endParaRPr lang="en-US" sz="1600" dirty="0" smtClean="0">
              <a:solidFill>
                <a:srgbClr val="FFC000"/>
              </a:solidFill>
              <a:latin typeface="Segoe UI Light" panose="020B0502040204020203" pitchFamily="34" charset="0"/>
            </a:endParaRPr>
          </a:p>
          <a:p>
            <a:pPr algn="ctr"/>
            <a:r>
              <a:rPr lang="en-US" sz="1600" dirty="0" smtClean="0">
                <a:solidFill>
                  <a:srgbClr val="FFC000"/>
                </a:solidFill>
                <a:latin typeface="Segoe UI Light" panose="020B0502040204020203" pitchFamily="34" charset="0"/>
              </a:rPr>
              <a:t>Self </a:t>
            </a:r>
            <a:r>
              <a:rPr lang="en-US" sz="1600" dirty="0">
                <a:solidFill>
                  <a:srgbClr val="FFC000"/>
                </a:solidFill>
                <a:latin typeface="Segoe UI Light" panose="020B0502040204020203" pitchFamily="34" charset="0"/>
              </a:rPr>
              <a:t>Service data provisioning aims at tackling this problem by providing datasets discovery, acquisition and integration techniques intuitively to the end user</a:t>
            </a:r>
          </a:p>
          <a:p>
            <a:pPr marL="285750" indent="-285750">
              <a:buFont typeface="Arial" panose="020B0604020202020204" pitchFamily="34" charset="0"/>
              <a:buChar char="•"/>
            </a:pPr>
            <a:endParaRPr lang="en-US" sz="1600" b="0" dirty="0" smtClean="0">
              <a:solidFill>
                <a:srgbClr val="000000"/>
              </a:solidFill>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494393" y="3891480"/>
            <a:ext cx="6911164" cy="307777"/>
          </a:xfrm>
          <a:prstGeom prst="rect">
            <a:avLst/>
          </a:prstGeom>
          <a:solidFill>
            <a:srgbClr val="005998">
              <a:alpha val="50196"/>
            </a:srgbClr>
          </a:solidFill>
          <a:ln w="28575" cmpd="thinThick"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224862" y="5820724"/>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229985" y="6019529"/>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sp>
        <p:nvSpPr>
          <p:cNvPr id="81" name="Rectangle 80"/>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2" name="Straight Arrow Connector 8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3"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83"/>
          <p:cNvGrpSpPr/>
          <p:nvPr/>
        </p:nvGrpSpPr>
        <p:grpSpPr>
          <a:xfrm>
            <a:off x="561713" y="5818251"/>
            <a:ext cx="3811750" cy="184666"/>
            <a:chOff x="624644" y="5996763"/>
            <a:chExt cx="3811750" cy="184666"/>
          </a:xfrm>
        </p:grpSpPr>
        <p:sp>
          <p:nvSpPr>
            <p:cNvPr id="85" name="TextBox 84"/>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7" name="Group 86"/>
          <p:cNvGrpSpPr/>
          <p:nvPr/>
        </p:nvGrpSpPr>
        <p:grpSpPr>
          <a:xfrm>
            <a:off x="565680" y="6207566"/>
            <a:ext cx="3811750" cy="184666"/>
            <a:chOff x="624644" y="5940240"/>
            <a:chExt cx="3811750" cy="184666"/>
          </a:xfrm>
        </p:grpSpPr>
        <p:sp>
          <p:nvSpPr>
            <p:cNvPr id="88" name="TextBox 8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9" name="Rectangle 8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0" name="Group 89"/>
          <p:cNvGrpSpPr/>
          <p:nvPr/>
        </p:nvGrpSpPr>
        <p:grpSpPr>
          <a:xfrm>
            <a:off x="561713" y="6013375"/>
            <a:ext cx="3811750" cy="184666"/>
            <a:chOff x="624644" y="5954231"/>
            <a:chExt cx="3811750" cy="184666"/>
          </a:xfrm>
        </p:grpSpPr>
        <p:sp>
          <p:nvSpPr>
            <p:cNvPr id="91" name="TextBox 9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7" name="TextBox 16"/>
          <p:cNvSpPr txBox="1"/>
          <p:nvPr/>
        </p:nvSpPr>
        <p:spPr>
          <a:xfrm>
            <a:off x="3046208" y="389148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Crawler</a:t>
            </a:r>
          </a:p>
        </p:txBody>
      </p:sp>
    </p:spTree>
    <p:extLst>
      <p:ext uri="{BB962C8B-B14F-4D97-AF65-F5344CB8AC3E}">
        <p14:creationId xmlns:p14="http://schemas.microsoft.com/office/powerpoint/2010/main" val="425344692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Open Data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3970318"/>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We surveyed the landscape of private and public data portals ( </a:t>
            </a:r>
            <a:r>
              <a:rPr lang="en-US" b="1" dirty="0" smtClean="0">
                <a:latin typeface="Segoe UI Light" panose="020B0502040204020203" pitchFamily="34" charset="0"/>
              </a:rPr>
              <a:t>20+ </a:t>
            </a:r>
            <a:r>
              <a:rPr lang="en-US" dirty="0" smtClean="0">
                <a:latin typeface="Segoe UI Light" panose="020B0502040204020203" pitchFamily="34" charset="0"/>
              </a:rPr>
              <a:t>portals)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the lack of automatic methods to annotate data sets with semantically related tags which affects as well the search quality on these datasets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crawl data hubs that expose their datasets description via </a:t>
            </a:r>
            <a:r>
              <a:rPr lang="en-US" dirty="0">
                <a:latin typeface="Segoe UI Light" panose="020B0502040204020203" pitchFamily="34" charset="0"/>
              </a:rPr>
              <a:t>DCAT vocabulary. This choice came from the fact that the Open Data </a:t>
            </a:r>
            <a:r>
              <a:rPr lang="en-US" dirty="0" smtClean="0">
                <a:latin typeface="Segoe UI Light" panose="020B0502040204020203" pitchFamily="34" charset="0"/>
              </a:rPr>
              <a:t>Support is </a:t>
            </a:r>
            <a:r>
              <a:rPr lang="en-US" dirty="0">
                <a:latin typeface="Segoe UI Light" panose="020B0502040204020203" pitchFamily="34" charset="0"/>
              </a:rPr>
              <a:t>promoting the DCAT-AP (and consequently DCAT) as the standard for describing datasets and catalogs in Europe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enrich the DCAT description with the semantic annotations and statistical information retrieved from the 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357821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Wikipedia Tables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5078313"/>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Wikipedia is a rich resource of curated information on the web. Extracting knowledge from Wikipedia and presenting it in knowledge bases is implemented by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via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information Extraction </a:t>
            </a:r>
            <a:r>
              <a:rPr lang="en-US" dirty="0" smtClean="0">
                <a:latin typeface="Segoe UI Light" panose="020B0502040204020203" pitchFamily="34" charset="0"/>
              </a:rPr>
              <a:t>Framework</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To our knowledge, there is no approach that leverages tabular information that exist in Wikipedia</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use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Information </a:t>
            </a:r>
            <a:r>
              <a:rPr lang="en-US" dirty="0">
                <a:latin typeface="Segoe UI Light" panose="020B0502040204020203" pitchFamily="34" charset="0"/>
              </a:rPr>
              <a:t>Extraction </a:t>
            </a:r>
            <a:r>
              <a:rPr lang="en-US" dirty="0" smtClean="0">
                <a:latin typeface="Segoe UI Light" panose="020B0502040204020203" pitchFamily="34" charset="0"/>
              </a:rPr>
              <a:t>Framework to extract and expose knowledge found in tables across </a:t>
            </a:r>
            <a:r>
              <a:rPr lang="en-US" dirty="0" err="1" smtClean="0">
                <a:latin typeface="Segoe UI Light" panose="020B0502040204020203" pitchFamily="34" charset="0"/>
              </a:rPr>
              <a:t>DBpedia</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need to implement mechanisms that are able to periodically check for updates and apply live updated when needed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structured knowledge would leverage the contextual and topical information found in the page containing the table to further annotate the data with semantic rich tags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81200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864174"/>
          </a:xfrm>
        </p:spPr>
        <p:txBody>
          <a:bodyPr/>
          <a:lstStyle/>
          <a:p>
            <a:r>
              <a:rPr lang="en-US" dirty="0">
                <a:latin typeface="Segoe UI Light" panose="020B0502040204020203" pitchFamily="34" charset="0"/>
              </a:rPr>
              <a:t>Architecture and Development Progress</a:t>
            </a:r>
            <a:endParaRPr lang="en-US" sz="2000" dirty="0">
              <a:latin typeface="Segoe UI Light"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18724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179393" y="6037312"/>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192372" y="6275416"/>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p:cNvGrpSpPr/>
          <p:nvPr/>
        </p:nvGrpSpPr>
        <p:grpSpPr>
          <a:xfrm>
            <a:off x="561713" y="5818251"/>
            <a:ext cx="3811750" cy="184666"/>
            <a:chOff x="624644" y="5996763"/>
            <a:chExt cx="3811750" cy="184666"/>
          </a:xfrm>
        </p:grpSpPr>
        <p:sp>
          <p:nvSpPr>
            <p:cNvPr id="91" name="TextBox 90"/>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3" name="Group 92"/>
          <p:cNvGrpSpPr/>
          <p:nvPr/>
        </p:nvGrpSpPr>
        <p:grpSpPr>
          <a:xfrm>
            <a:off x="565680" y="6207566"/>
            <a:ext cx="3811750" cy="184666"/>
            <a:chOff x="624644" y="5940240"/>
            <a:chExt cx="3811750" cy="184666"/>
          </a:xfrm>
        </p:grpSpPr>
        <p:sp>
          <p:nvSpPr>
            <p:cNvPr id="94" name="TextBox 93"/>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95" name="Rectangle 94"/>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6" name="Group 95"/>
          <p:cNvGrpSpPr/>
          <p:nvPr/>
        </p:nvGrpSpPr>
        <p:grpSpPr>
          <a:xfrm>
            <a:off x="561713" y="6013375"/>
            <a:ext cx="3811750" cy="184666"/>
            <a:chOff x="624644" y="5954231"/>
            <a:chExt cx="3811750" cy="184666"/>
          </a:xfrm>
        </p:grpSpPr>
        <p:sp>
          <p:nvSpPr>
            <p:cNvPr id="97" name="TextBox 96"/>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8" name="Rectangle 97"/>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Data </a:t>
            </a:r>
            <a:r>
              <a:rPr lang="en-US" sz="1600" b="0" dirty="0">
                <a:latin typeface="Segoe UI Light" panose="020B0502040204020203" pitchFamily="34" charset="0"/>
                <a:ea typeface="Segoe UI" panose="020B0502040204020203" pitchFamily="34" charset="0"/>
                <a:cs typeface="Segoe UI" panose="020B0502040204020203" pitchFamily="34" charset="0"/>
              </a:rPr>
              <a:t>residing in external repositories (data hubs, structured data in web pages, Linked Open Data, etc.) can bring new insights and enhance decision making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process</a:t>
            </a:r>
          </a:p>
          <a:p>
            <a:pPr marL="285750" indent="-285750">
              <a:buFont typeface="Arial" panose="020B0604020202020204" pitchFamily="34" charset="0"/>
              <a:buChar char="•"/>
            </a:pPr>
            <a:r>
              <a:rPr lang="en-US" sz="1600" b="0" dirty="0">
                <a:latin typeface="Segoe UI Light" panose="020B0502040204020203" pitchFamily="34" charset="0"/>
                <a:ea typeface="Segoe UI" panose="020B0502040204020203" pitchFamily="34" charset="0"/>
                <a:cs typeface="Segoe UI" panose="020B0502040204020203" pitchFamily="34" charset="0"/>
              </a:rPr>
              <a:t>BIG will be fed with the rich datasets descriptions generated by our framework</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Use Case</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9751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152043"/>
            <a:ext cx="8689975" cy="619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09651" y="1143000"/>
            <a:ext cx="2933700" cy="246221"/>
          </a:xfrm>
          <a:prstGeom prst="rect">
            <a:avLst/>
          </a:prstGeom>
          <a:solidFill>
            <a:schemeClr val="bg1"/>
          </a:solidFill>
        </p:spPr>
        <p:txBody>
          <a:bodyPr wrap="square" lIns="0" tIns="0" rIns="0" bIns="0" rtlCol="0">
            <a:spAutoFit/>
          </a:bodyPr>
          <a:lstStyle/>
          <a:p>
            <a:pPr algn="r" fontAlgn="base">
              <a:spcBef>
                <a:spcPts val="600"/>
              </a:spcBef>
              <a:spcAft>
                <a:spcPct val="0"/>
              </a:spcAft>
              <a:buClr>
                <a:srgbClr val="F0AB00"/>
              </a:buClr>
              <a:buSzPct val="80000"/>
            </a:pPr>
            <a:r>
              <a:rPr lang="en-US" sz="16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Accidents Cost by Region</a:t>
            </a:r>
          </a:p>
        </p:txBody>
      </p:sp>
      <p:sp>
        <p:nvSpPr>
          <p:cNvPr id="3" name="Rectangle 2"/>
          <p:cNvSpPr/>
          <p:nvPr/>
        </p:nvSpPr>
        <p:spPr bwMode="gray">
          <a:xfrm>
            <a:off x="225425" y="5905500"/>
            <a:ext cx="8794750" cy="43815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911475" y="361947"/>
            <a:ext cx="2736850" cy="21907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TextBox 5"/>
          <p:cNvSpPr txBox="1"/>
          <p:nvPr/>
        </p:nvSpPr>
        <p:spPr>
          <a:xfrm>
            <a:off x="3026961" y="804075"/>
            <a:ext cx="2735249"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Chemicals driving accidents</a:t>
            </a:r>
          </a:p>
        </p:txBody>
      </p:sp>
      <p:sp>
        <p:nvSpPr>
          <p:cNvPr id="7" name="Rectangle 6"/>
          <p:cNvSpPr/>
          <p:nvPr/>
        </p:nvSpPr>
        <p:spPr bwMode="gray">
          <a:xfrm>
            <a:off x="6250810" y="1433661"/>
            <a:ext cx="2664590"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6486526" y="1177915"/>
            <a:ext cx="2495549" cy="215444"/>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4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Related Datasets</a:t>
            </a:r>
          </a:p>
        </p:txBody>
      </p:sp>
      <p:grpSp>
        <p:nvGrpSpPr>
          <p:cNvPr id="9" name="Group 8"/>
          <p:cNvGrpSpPr/>
          <p:nvPr/>
        </p:nvGrpSpPr>
        <p:grpSpPr>
          <a:xfrm>
            <a:off x="6325678" y="1493870"/>
            <a:ext cx="2684971" cy="3344830"/>
            <a:chOff x="6982904" y="1493870"/>
            <a:chExt cx="2194088" cy="2849100"/>
          </a:xfrm>
        </p:grpSpPr>
        <p:cxnSp>
          <p:nvCxnSpPr>
            <p:cNvPr id="10" name="Straight Connector 9"/>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982904" y="1493870"/>
              <a:ext cx="2176998" cy="764300"/>
              <a:chOff x="6982904" y="1493870"/>
              <a:chExt cx="2176998" cy="764300"/>
            </a:xfrm>
          </p:grpSpPr>
          <p:cxnSp>
            <p:nvCxnSpPr>
              <p:cNvPr id="54" name="Straight Connector 53"/>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982904" y="1493870"/>
                <a:ext cx="2176998" cy="701708"/>
                <a:chOff x="6982904" y="1493870"/>
                <a:chExt cx="2176998" cy="701708"/>
              </a:xfrm>
            </p:grpSpPr>
            <p:grpSp>
              <p:nvGrpSpPr>
                <p:cNvPr id="56" name="Group 55"/>
                <p:cNvGrpSpPr/>
                <p:nvPr/>
              </p:nvGrpSpPr>
              <p:grpSpPr>
                <a:xfrm>
                  <a:off x="6982904" y="1493870"/>
                  <a:ext cx="2176998" cy="701708"/>
                  <a:chOff x="2277063" y="1868556"/>
                  <a:chExt cx="2176998" cy="701708"/>
                </a:xfrm>
              </p:grpSpPr>
              <p:sp>
                <p:nvSpPr>
                  <p:cNvPr id="61" name="Rectangle 6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2" name="TextBox 61"/>
                  <p:cNvSpPr txBox="1"/>
                  <p:nvPr/>
                </p:nvSpPr>
                <p:spPr>
                  <a:xfrm>
                    <a:off x="2300916" y="1904336"/>
                    <a:ext cx="204049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63" name="TextBox 62"/>
                  <p:cNvSpPr txBox="1"/>
                  <p:nvPr/>
                </p:nvSpPr>
                <p:spPr>
                  <a:xfrm>
                    <a:off x="2412235" y="219549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World Health Organization</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2413566" y="2324043"/>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3" name="Group 12"/>
            <p:cNvGrpSpPr/>
            <p:nvPr/>
          </p:nvGrpSpPr>
          <p:grpSpPr>
            <a:xfrm>
              <a:off x="6992043" y="2382819"/>
              <a:ext cx="2176998" cy="656687"/>
              <a:chOff x="6982904" y="1493870"/>
              <a:chExt cx="2176998" cy="656687"/>
            </a:xfrm>
          </p:grpSpPr>
          <p:grpSp>
            <p:nvGrpSpPr>
              <p:cNvPr id="43" name="Group 42"/>
              <p:cNvGrpSpPr/>
              <p:nvPr/>
            </p:nvGrpSpPr>
            <p:grpSpPr>
              <a:xfrm>
                <a:off x="6982904" y="1493870"/>
                <a:ext cx="2176998" cy="656687"/>
                <a:chOff x="2277063" y="1868556"/>
                <a:chExt cx="2176998" cy="656687"/>
              </a:xfrm>
            </p:grpSpPr>
            <p:sp>
              <p:nvSpPr>
                <p:cNvPr id="48" name="Rectangle 4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9" name="TextBox 48"/>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50" name="TextBox 49"/>
                <p:cNvSpPr txBox="1"/>
                <p:nvPr/>
              </p:nvSpPr>
              <p:spPr>
                <a:xfrm>
                  <a:off x="2412235" y="2052378"/>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smtClean="0">
                      <a:latin typeface="Segoe UI Light" panose="020B0502040204020203" pitchFamily="34" charset="0"/>
                      <a:ea typeface="Arial Unicode MS" pitchFamily="34" charset="-128"/>
                      <a:cs typeface="Arial Unicode MS" pitchFamily="34" charset="-128"/>
                    </a:rPr>
                    <a:t>Wikipedia</a:t>
                  </a:r>
                </a:p>
              </p:txBody>
            </p:sp>
            <p:pic>
              <p:nvPicPr>
                <p:cNvPr id="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413566" y="2180925"/>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6999994" y="3686283"/>
              <a:ext cx="2176998" cy="656687"/>
              <a:chOff x="6982904" y="1493870"/>
              <a:chExt cx="2176998" cy="656687"/>
            </a:xfrm>
          </p:grpSpPr>
          <p:grpSp>
            <p:nvGrpSpPr>
              <p:cNvPr id="33" name="Group 32"/>
              <p:cNvGrpSpPr/>
              <p:nvPr/>
            </p:nvGrpSpPr>
            <p:grpSpPr>
              <a:xfrm>
                <a:off x="6982904" y="1493870"/>
                <a:ext cx="2176998" cy="656687"/>
                <a:chOff x="2277063" y="1868556"/>
                <a:chExt cx="2176998" cy="656687"/>
              </a:xfrm>
            </p:grpSpPr>
            <p:sp>
              <p:nvSpPr>
                <p:cNvPr id="37" name="Rectangle 3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Alcohol Beverage Sampling Program</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39" name="TextBox 38"/>
                <p:cNvSpPr txBox="1"/>
                <p:nvPr/>
              </p:nvSpPr>
              <p:spPr>
                <a:xfrm>
                  <a:off x="2404284" y="202744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Department of the Treasury</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2413566" y="215805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6986211" y="3029596"/>
              <a:ext cx="2176998" cy="656687"/>
              <a:chOff x="6978260" y="3658937"/>
              <a:chExt cx="2176998" cy="656687"/>
            </a:xfrm>
          </p:grpSpPr>
          <p:grpSp>
            <p:nvGrpSpPr>
              <p:cNvPr id="20" name="Group 19"/>
              <p:cNvGrpSpPr/>
              <p:nvPr/>
            </p:nvGrpSpPr>
            <p:grpSpPr>
              <a:xfrm>
                <a:off x="6978260" y="3658937"/>
                <a:ext cx="2176998" cy="656687"/>
                <a:chOff x="2277063" y="1868556"/>
                <a:chExt cx="2176998" cy="656687"/>
              </a:xfrm>
            </p:grpSpPr>
            <p:sp>
              <p:nvSpPr>
                <p:cNvPr id="27" name="Rectangle 2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TextBox 2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Transportation Accidents by Mode</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29" name="TextBox 28"/>
                <p:cNvSpPr txBox="1"/>
                <p:nvPr/>
              </p:nvSpPr>
              <p:spPr>
                <a:xfrm>
                  <a:off x="2412235" y="204442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Bureau of Transportation Statistics</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413566" y="2172974"/>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21" name="Group 20"/>
              <p:cNvGrpSpPr/>
              <p:nvPr/>
            </p:nvGrpSpPr>
            <p:grpSpPr>
              <a:xfrm>
                <a:off x="8599388" y="4096171"/>
                <a:ext cx="528118" cy="119734"/>
                <a:chOff x="8599388" y="4302897"/>
                <a:chExt cx="528118" cy="119734"/>
              </a:xfrm>
            </p:grpSpPr>
            <p:pic>
              <p:nvPicPr>
                <p:cNvPr id="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6842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5887"/>
            <a:ext cx="11715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4900" y="1668006"/>
            <a:ext cx="4067175" cy="7078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Fabien Martins</a:t>
            </a:r>
          </a:p>
          <a:p>
            <a:pPr fontAlgn="base">
              <a:spcBef>
                <a:spcPts val="600"/>
              </a:spcBef>
              <a:spcAft>
                <a:spcPct val="0"/>
              </a:spcAft>
              <a:buClr>
                <a:srgbClr val="F0AB00"/>
              </a:buClr>
              <a:buSzPct val="80000"/>
            </a:pPr>
            <a:r>
              <a:rPr lang="en-US" sz="1200" b="1" kern="0" dirty="0" smtClean="0">
                <a:latin typeface="Segoe UI Light" panose="020B0502040204020203" pitchFamily="34" charset="0"/>
                <a:ea typeface="Arial Unicode MS" pitchFamily="34" charset="-128"/>
                <a:cs typeface="Arial Unicode MS" pitchFamily="34" charset="-128"/>
              </a:rPr>
              <a:t>Business Analyst</a:t>
            </a:r>
          </a:p>
          <a:p>
            <a:pPr fontAlgn="base">
              <a:spcBef>
                <a:spcPts val="600"/>
              </a:spcBef>
              <a:spcAft>
                <a:spcPct val="0"/>
              </a:spcAft>
              <a:buClr>
                <a:srgbClr val="F0AB00"/>
              </a:buClr>
              <a:buSzPct val="80000"/>
            </a:pPr>
            <a:r>
              <a:rPr lang="en-US" sz="1100" kern="0" dirty="0" smtClean="0">
                <a:latin typeface="Segoe UI Light" panose="020B0502040204020203" pitchFamily="34" charset="0"/>
                <a:ea typeface="Arial Unicode MS" pitchFamily="34" charset="-128"/>
                <a:cs typeface="Arial Unicode MS" pitchFamily="34" charset="-128"/>
              </a:rPr>
              <a:t>Department of Transport - France</a:t>
            </a: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Research Questions</a:t>
            </a:r>
            <a:br>
              <a:rPr lang="en-US" dirty="0" smtClean="0">
                <a:latin typeface="Segoe UI Light" panose="020B0502040204020203" pitchFamily="34" charset="0"/>
              </a:rPr>
            </a:br>
            <a:r>
              <a:rPr lang="en-US" dirty="0" smtClean="0">
                <a:latin typeface="Segoe UI Light" panose="020B0502040204020203" pitchFamily="34" charset="0"/>
              </a:rPr>
              <a:t>Scenario</a:t>
            </a:r>
            <a:endParaRPr lang="en-US" b="0" dirty="0">
              <a:latin typeface="Segoe UI Light" panose="020B0502040204020203" pitchFamily="34" charset="0"/>
            </a:endParaRPr>
          </a:p>
        </p:txBody>
      </p:sp>
      <p:pic>
        <p:nvPicPr>
          <p:cNvPr id="1029" name="Picture 5" descr="http://decisionfirst.files.wordpress.com/2013/10/sap-lumir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4100512"/>
            <a:ext cx="39243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2" y="1322401"/>
            <a:ext cx="5662613" cy="4200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66774" y="2990850"/>
            <a:ext cx="7791451" cy="779381"/>
          </a:xfrm>
          <a:prstGeom prst="rect">
            <a:avLst/>
          </a:prstGeom>
          <a:solidFill>
            <a:schemeClr val="bg1"/>
          </a:solidFill>
          <a:ln w="12700">
            <a:solidFill>
              <a:srgbClr val="000000"/>
            </a:solidFill>
          </a:ln>
        </p:spPr>
        <p:txBody>
          <a:bodyPr wrap="square" lIns="0" tIns="0" rIns="0" bIns="0" rtlCol="0">
            <a:spAutoFit/>
          </a:bodyPr>
          <a:lstStyle/>
          <a:p>
            <a:pPr algn="ctr" fontAlgn="base">
              <a:lnSpc>
                <a:spcPct val="150000"/>
              </a:lnSpc>
              <a:spcBef>
                <a:spcPts val="600"/>
              </a:spcBef>
              <a:spcAft>
                <a:spcPct val="0"/>
              </a:spcAft>
              <a:buClr>
                <a:srgbClr val="F0AB00"/>
              </a:buClr>
              <a:buSzPct val="80000"/>
            </a:pPr>
            <a:r>
              <a:rPr lang="en-US" sz="1800" kern="0" dirty="0" smtClean="0">
                <a:latin typeface="Segoe UI Light" panose="020B0502040204020203" pitchFamily="34" charset="0"/>
                <a:ea typeface="Arial Unicode MS" pitchFamily="34" charset="-128"/>
                <a:cs typeface="Arial Unicode MS" pitchFamily="34" charset="-128"/>
              </a:rPr>
              <a:t>Fabien wants to compare the number of accidents that happened last year which </a:t>
            </a:r>
            <a:r>
              <a:rPr lang="en-US" kern="0" dirty="0" smtClean="0">
                <a:latin typeface="Segoe UI Light" panose="020B0502040204020203" pitchFamily="34" charset="0"/>
                <a:ea typeface="Arial Unicode MS" pitchFamily="34" charset="-128"/>
                <a:cs typeface="Arial Unicode MS" pitchFamily="34" charset="-128"/>
              </a:rPr>
              <a:t>involve </a:t>
            </a:r>
            <a:r>
              <a:rPr lang="en-US" kern="0" dirty="0">
                <a:latin typeface="Segoe UI Light" panose="020B0502040204020203" pitchFamily="34" charset="0"/>
                <a:ea typeface="Arial Unicode MS" pitchFamily="34" charset="-128"/>
                <a:cs typeface="Arial Unicode MS" pitchFamily="34" charset="-128"/>
              </a:rPr>
              <a:t>consumption of illegal chemicals </a:t>
            </a:r>
            <a:r>
              <a:rPr lang="en-US" sz="1800" kern="0" dirty="0" smtClean="0">
                <a:latin typeface="Segoe UI Light" panose="020B0502040204020203" pitchFamily="34" charset="0"/>
                <a:ea typeface="Arial Unicode MS" pitchFamily="34" charset="-128"/>
                <a:cs typeface="Arial Unicode MS" pitchFamily="34" charset="-128"/>
              </a:rPr>
              <a:t>with those in the United States</a:t>
            </a:r>
          </a:p>
        </p:txBody>
      </p:sp>
      <p:sp>
        <p:nvSpPr>
          <p:cNvPr id="2" name="TextBox 1"/>
          <p:cNvSpPr txBox="1"/>
          <p:nvPr/>
        </p:nvSpPr>
        <p:spPr>
          <a:xfrm>
            <a:off x="7600950" y="1475887"/>
            <a:ext cx="809625"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kern="0" dirty="0">
                <a:latin typeface="Segoe UI Light" panose="020B0502040204020203" pitchFamily="34" charset="0"/>
                <a:ea typeface="Arial Unicode MS" pitchFamily="34" charset="-128"/>
                <a:cs typeface="Arial Unicode MS" pitchFamily="34" charset="-128"/>
              </a:rPr>
              <a:t>Fabien </a:t>
            </a:r>
            <a:r>
              <a:rPr lang="en-US" sz="900" kern="0" dirty="0" smtClean="0">
                <a:latin typeface="Segoe UI Light" panose="020B0502040204020203" pitchFamily="34" charset="0"/>
                <a:ea typeface="Arial Unicode MS" pitchFamily="34" charset="-128"/>
                <a:cs typeface="Arial Unicode MS" pitchFamily="34" charset="-128"/>
              </a:rPr>
              <a:t>Martins</a:t>
            </a:r>
            <a:endParaRPr lang="en-US" sz="900" kern="0" dirty="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3855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63415" y="1397977"/>
            <a:ext cx="8525608" cy="360098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have identified three main components that are needed to build a Self-Service Data Provisioning framework:</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Uses semantic annotations to tag and enrich data. These can be used to enhance schema matching, data integration and augmentation</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Provides easy access to a unified view of publicly available datasets </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Provides comprehensive quality metrics that are helpful in ranking datasets</a:t>
            </a: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val="5853889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Future Work</a:t>
            </a:r>
            <a:endParaRPr lang="en-US" dirty="0">
              <a:latin typeface="Segoe UI Light" panose="020B0502040204020203" pitchFamily="34" charset="0"/>
            </a:endParaRPr>
          </a:p>
        </p:txBody>
      </p:sp>
      <p:sp>
        <p:nvSpPr>
          <p:cNvPr id="3" name="Text Placeholder 2"/>
          <p:cNvSpPr>
            <a:spLocks noGrp="1"/>
          </p:cNvSpPr>
          <p:nvPr>
            <p:ph type="body" sz="quarter" idx="10"/>
          </p:nvPr>
        </p:nvSpPr>
        <p:spPr>
          <a:xfrm>
            <a:off x="324000" y="1419225"/>
            <a:ext cx="8494713" cy="4662488"/>
          </a:xfrm>
        </p:spPr>
        <p:txBody>
          <a:bodyPr/>
          <a:lstStyle/>
          <a:p>
            <a:pPr marL="285750" indent="-285750">
              <a:buFont typeface="Arial" panose="020B0604020202020204" pitchFamily="34" charset="0"/>
              <a:buChar char="•"/>
            </a:pPr>
            <a:r>
              <a:rPr lang="en-US" b="0" dirty="0" smtClean="0">
                <a:latin typeface="Segoe UI Light" panose="020B0502040204020203" pitchFamily="34" charset="0"/>
              </a:rPr>
              <a:t>Build a data crawler for public data hubs, that will be able to generate enhanced DCAT descriptions with the semantic concepts and topics generated from </a:t>
            </a:r>
            <a:r>
              <a:rPr lang="en-US" b="0" dirty="0" smtClean="0">
                <a:latin typeface="Segoe UI Light" panose="020B0502040204020203" pitchFamily="34" charset="0"/>
              </a:rPr>
              <a:t>our tools</a:t>
            </a:r>
          </a:p>
          <a:p>
            <a:pPr marL="285750" indent="-285750">
              <a:buFont typeface="Arial" panose="020B0604020202020204" pitchFamily="34" charset="0"/>
              <a:buChar char="•"/>
            </a:pPr>
            <a:r>
              <a:rPr lang="en-US" b="0" dirty="0" smtClean="0">
                <a:latin typeface="Segoe UI Light" panose="020B0502040204020203" pitchFamily="34" charset="0"/>
              </a:rPr>
              <a:t>Build a Wikipedia table extractor that will be able to transform tabular data found in Wikipedia articles into Linked Data</a:t>
            </a:r>
          </a:p>
          <a:p>
            <a:pPr marL="285750" indent="-285750">
              <a:buFont typeface="Arial" panose="020B0604020202020204" pitchFamily="34" charset="0"/>
              <a:buChar char="•"/>
            </a:pPr>
            <a:r>
              <a:rPr lang="en-US" b="0" dirty="0" smtClean="0">
                <a:latin typeface="Segoe UI Light" panose="020B0502040204020203" pitchFamily="34" charset="0"/>
              </a:rPr>
              <a:t>Build a simple comprehensive data quality tool and add a quality metric to datasets description</a:t>
            </a:r>
            <a:endParaRPr lang="en-US" b="0" dirty="0">
              <a:latin typeface="Segoe UI Light" panose="020B0502040204020203" pitchFamily="34" charset="0"/>
            </a:endParaRPr>
          </a:p>
        </p:txBody>
      </p:sp>
    </p:spTree>
    <p:extLst>
      <p:ext uri="{BB962C8B-B14F-4D97-AF65-F5344CB8AC3E}">
        <p14:creationId xmlns:p14="http://schemas.microsoft.com/office/powerpoint/2010/main" val="1617089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
            </a:r>
            <a:br>
              <a:rPr lang="en-US" dirty="0" smtClean="0">
                <a:latin typeface="Segoe UI Light" panose="020B0502040204020203" pitchFamily="34" charset="0"/>
              </a:rPr>
            </a:br>
            <a:r>
              <a:rPr lang="en-US" dirty="0" smtClean="0">
                <a:latin typeface="Segoe UI Light" panose="020B0502040204020203" pitchFamily="34" charset="0"/>
              </a:rPr>
              <a:t>Research Questions</a:t>
            </a:r>
            <a:br>
              <a:rPr lang="en-US" dirty="0" smtClean="0">
                <a:latin typeface="Segoe UI Light" panose="020B0502040204020203" pitchFamily="34" charset="0"/>
              </a:rPr>
            </a:br>
            <a:endParaRPr lang="en-US" b="0" dirty="0">
              <a:latin typeface="Segoe UI Light" panose="020B0502040204020203" pitchFamily="34" charset="0"/>
            </a:endParaRPr>
          </a:p>
        </p:txBody>
      </p:sp>
      <p:sp>
        <p:nvSpPr>
          <p:cNvPr id="2" name="TextBox 1"/>
          <p:cNvSpPr txBox="1"/>
          <p:nvPr/>
        </p:nvSpPr>
        <p:spPr>
          <a:xfrm>
            <a:off x="247650" y="1533525"/>
            <a:ext cx="8572499" cy="406265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kern="0" dirty="0">
                <a:latin typeface="Segoe UI Light" panose="020B0502040204020203" pitchFamily="34" charset="0"/>
                <a:ea typeface="Arial Unicode MS" pitchFamily="34" charset="-128"/>
                <a:cs typeface="Arial Unicode MS" pitchFamily="34" charset="-128"/>
              </a:rPr>
              <a:t>Fabien only </a:t>
            </a:r>
            <a:r>
              <a:rPr lang="en-US" kern="0" dirty="0" smtClean="0">
                <a:latin typeface="Segoe UI Light" panose="020B0502040204020203" pitchFamily="34" charset="0"/>
                <a:ea typeface="Arial Unicode MS" pitchFamily="34" charset="-128"/>
                <a:cs typeface="Arial Unicode MS" pitchFamily="34" charset="-128"/>
              </a:rPr>
              <a:t>managed </a:t>
            </a:r>
            <a:r>
              <a:rPr lang="en-US" kern="0" dirty="0">
                <a:latin typeface="Segoe UI Light" panose="020B0502040204020203" pitchFamily="34" charset="0"/>
                <a:ea typeface="Arial Unicode MS" pitchFamily="34" charset="-128"/>
                <a:cs typeface="Arial Unicode MS" pitchFamily="34" charset="-128"/>
              </a:rPr>
              <a:t>to </a:t>
            </a:r>
            <a:r>
              <a:rPr lang="en-US" kern="0" dirty="0" smtClean="0">
                <a:latin typeface="Segoe UI Light" panose="020B0502040204020203" pitchFamily="34" charset="0"/>
                <a:ea typeface="Arial Unicode MS" pitchFamily="34" charset="-128"/>
                <a:cs typeface="Arial Unicode MS" pitchFamily="34" charset="-128"/>
              </a:rPr>
              <a:t>find accident reports in France. The Department of Transport doesn’t keep records of accidents in other countries</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There is a huge amount of data available on the web, Fabien is clueless on where to begin his search</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to disambiguate the management’s need. What are those illegal chemicals ? Alcohol ? drugs ? Is he missing anything else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some indicators about the quality of the data he found, he knows he can’t trust any source of information out there</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is also restricted by law to use friendly consumable licenses, he needs to know if that dataset found can be legally used</a:t>
            </a:r>
          </a:p>
          <a:p>
            <a:pPr marL="285750" indent="-285750" fontAlgn="base">
              <a:spcBef>
                <a:spcPts val="600"/>
              </a:spcBef>
              <a:spcAft>
                <a:spcPct val="0"/>
              </a:spcAft>
              <a:buClr>
                <a:srgbClr val="F0AB00"/>
              </a:buClr>
              <a:buSzPct val="80000"/>
              <a:buFont typeface="Arial" panose="020B0604020202020204" pitchFamily="34" charset="0"/>
              <a:buChar char="•"/>
            </a:pPr>
            <a:endParaRPr lang="en-US" kern="0" dirty="0">
              <a:latin typeface="Segoe UI Light" panose="020B0502040204020203" pitchFamily="34" charset="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b="1" kern="0" dirty="0">
                <a:latin typeface="Segoe UI Light" panose="020B0502040204020203" pitchFamily="34" charset="0"/>
                <a:ea typeface="Arial Unicode MS" pitchFamily="34" charset="-128"/>
                <a:cs typeface="Arial Unicode MS" pitchFamily="34" charset="-128"/>
              </a:rPr>
              <a:t>We need to provide business analysts with means to find and use semantically relevant datasets</a:t>
            </a:r>
            <a:endParaRPr lang="en-US" sz="1800" b="1" kern="0" dirty="0" smtClean="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68404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We have identified several gaps in the areas of semantic search, data integration, entity and property ranking and semantic enrichment</a:t>
            </a: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repository</a:t>
            </a:r>
          </a:p>
          <a:p>
            <a:pPr marL="742950" lvl="1"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Motivation</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a:t>
            </a:r>
            <a:r>
              <a:rPr lang="en-US" dirty="0">
                <a:latin typeface="Segoe UI Light" panose="020B0502040204020203" pitchFamily="34" charset="0"/>
              </a:rPr>
              <a:t>l</a:t>
            </a:r>
            <a:r>
              <a:rPr lang="en-US" dirty="0" smtClean="0">
                <a:latin typeface="Segoe UI Light" panose="020B0502040204020203" pitchFamily="34" charset="0"/>
              </a:rPr>
              <a:t>arge-scale </a:t>
            </a:r>
            <a:r>
              <a:rPr lang="en-US" dirty="0">
                <a:latin typeface="Segoe UI Light" panose="020B0502040204020203" pitchFamily="34" charset="0"/>
              </a:rPr>
              <a:t>D</a:t>
            </a:r>
            <a:r>
              <a:rPr lang="en-US" dirty="0" smtClean="0">
                <a:latin typeface="Segoe UI Light" panose="020B0502040204020203" pitchFamily="34" charset="0"/>
              </a:rPr>
              <a:t>ata Integration requires techniques that can automatically annotate datasets with rich semantic concepts.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a:t>
            </a:r>
            <a:r>
              <a:rPr lang="en-US" dirty="0">
                <a:latin typeface="Segoe UI Light" panose="020B0502040204020203" pitchFamily="34" charset="0"/>
              </a:rPr>
              <a:t>most </a:t>
            </a:r>
            <a:r>
              <a:rPr lang="en-US" dirty="0" smtClean="0">
                <a:latin typeface="Segoe UI Light" panose="020B0502040204020203" pitchFamily="34" charset="0"/>
              </a:rPr>
              <a:t>relevant entity </a:t>
            </a:r>
            <a:r>
              <a:rPr lang="en-US" dirty="0">
                <a:latin typeface="Segoe UI Light" panose="020B0502040204020203" pitchFamily="34" charset="0"/>
              </a:rPr>
              <a:t>type </a:t>
            </a:r>
            <a:r>
              <a:rPr lang="en-US" dirty="0" smtClean="0">
                <a:latin typeface="Segoe UI Light" panose="020B0502040204020203" pitchFamily="34" charset="0"/>
              </a:rPr>
              <a:t>for an instance within </a:t>
            </a:r>
            <a:r>
              <a:rPr lang="en-US" dirty="0">
                <a:latin typeface="Segoe UI Light" panose="020B0502040204020203" pitchFamily="34" charset="0"/>
              </a:rPr>
              <a:t>a given </a:t>
            </a:r>
            <a:r>
              <a:rPr lang="en-US" dirty="0" smtClean="0">
                <a:latin typeface="Segoe UI Light" panose="020B0502040204020203" pitchFamily="34" charset="0"/>
              </a:rPr>
              <a:t>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t>
            </a:r>
            <a:r>
              <a:rPr lang="en-US" dirty="0">
                <a:latin typeface="Segoe UI Light" panose="020B0502040204020203" pitchFamily="34" charset="0"/>
              </a:rPr>
              <a:t>a timely </a:t>
            </a:r>
            <a:r>
              <a:rPr lang="en-US" dirty="0" smtClean="0">
                <a:latin typeface="Segoe UI Light" panose="020B0502040204020203" pitchFamily="34" charset="0"/>
              </a:rPr>
              <a:t>manner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smtClean="0">
                <a:latin typeface="Segoe UI Light" panose="020B0502040204020203" pitchFamily="34" charset="0"/>
              </a:rPr>
              <a:t>DBpedia </a:t>
            </a:r>
            <a:r>
              <a:rPr lang="en-US" dirty="0">
                <a:latin typeface="Segoe UI Light" panose="020B0502040204020203" pitchFamily="34" charset="0"/>
              </a:rPr>
              <a:t>and Freebase are </a:t>
            </a:r>
            <a:r>
              <a:rPr lang="en-US" dirty="0" smtClean="0">
                <a:latin typeface="Segoe UI Light" panose="020B0502040204020203" pitchFamily="34" charset="0"/>
              </a:rPr>
              <a:t>well-known </a:t>
            </a:r>
            <a:r>
              <a:rPr lang="en-US" dirty="0">
                <a:latin typeface="Segoe UI Light" panose="020B0502040204020203" pitchFamily="34" charset="0"/>
              </a:rPr>
              <a:t>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a:t>
            </a:r>
            <a:r>
              <a:rPr lang="en-US" dirty="0" smtClean="0">
                <a:latin typeface="Segoe UI Light" panose="020B0502040204020203" pitchFamily="34" charset="0"/>
              </a:rPr>
              <a:t>is a new type of </a:t>
            </a:r>
            <a:r>
              <a:rPr lang="en-US" dirty="0">
                <a:latin typeface="Segoe UI Light" panose="020B0502040204020203" pitchFamily="34" charset="0"/>
              </a:rPr>
              <a:t>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a:t>
            </a:r>
            <a:r>
              <a:rPr lang="en-US" dirty="0" smtClean="0">
                <a:latin typeface="Segoe UI Light" panose="020B0502040204020203" pitchFamily="34" charset="0"/>
              </a:rPr>
              <a:t>challenge</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044470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Contribution</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18035" y="1410553"/>
            <a:ext cx="6911164" cy="307777"/>
            <a:chOff x="518035" y="1410553"/>
            <a:chExt cx="6911164" cy="307777"/>
          </a:xfrm>
        </p:grpSpPr>
        <p:sp>
          <p:nvSpPr>
            <p:cNvPr id="67" name="Rectangle 66"/>
            <p:cNvSpPr/>
            <p:nvPr/>
          </p:nvSpPr>
          <p:spPr bwMode="gray">
            <a:xfrm>
              <a:off x="518035" y="1410553"/>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grp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gray">
          <a:xfrm>
            <a:off x="496165" y="2026839"/>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8" name="Group 37"/>
          <p:cNvGrpSpPr/>
          <p:nvPr/>
        </p:nvGrpSpPr>
        <p:grpSpPr>
          <a:xfrm>
            <a:off x="5181580" y="2158558"/>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61713" y="5818251"/>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565680" y="620756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60" name="Group 59"/>
          <p:cNvGrpSpPr/>
          <p:nvPr/>
        </p:nvGrpSpPr>
        <p:grpSpPr>
          <a:xfrm>
            <a:off x="561713" y="60133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2" name="Group 11"/>
          <p:cNvGrpSpPr/>
          <p:nvPr/>
        </p:nvGrpSpPr>
        <p:grpSpPr>
          <a:xfrm>
            <a:off x="646794" y="1389287"/>
            <a:ext cx="7995439" cy="3366977"/>
            <a:chOff x="646794" y="1389287"/>
            <a:chExt cx="7995439" cy="3366977"/>
          </a:xfrm>
        </p:grpSpPr>
        <p:grpSp>
          <p:nvGrpSpPr>
            <p:cNvPr id="39" name="Group 38"/>
            <p:cNvGrpSpPr/>
            <p:nvPr/>
          </p:nvGrpSpPr>
          <p:grpSpPr>
            <a:xfrm>
              <a:off x="2883176" y="2158558"/>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11" name="Group 10"/>
            <p:cNvGrpSpPr/>
            <p:nvPr/>
          </p:nvGrpSpPr>
          <p:grpSpPr>
            <a:xfrm>
              <a:off x="646794" y="2158556"/>
              <a:ext cx="1958162" cy="1084378"/>
              <a:chOff x="646794" y="2158556"/>
              <a:chExt cx="1958162" cy="1084378"/>
            </a:xfrm>
          </p:grpSpPr>
          <p:grpSp>
            <p:nvGrpSpPr>
              <p:cNvPr id="31" name="Group 30"/>
              <p:cNvGrpSpPr/>
              <p:nvPr/>
            </p:nvGrpSpPr>
            <p:grpSpPr>
              <a:xfrm>
                <a:off x="646794" y="2158556"/>
                <a:ext cx="1958162" cy="1084376"/>
                <a:chOff x="999460" y="4266617"/>
                <a:chExt cx="6911164" cy="564689"/>
              </a:xfrm>
            </p:grpSpPr>
            <p:sp>
              <p:nvSpPr>
                <p:cNvPr id="33" name="Rectangle 32"/>
                <p:cNvSpPr/>
                <p:nvPr/>
              </p:nvSpPr>
              <p:spPr bwMode="gray">
                <a:xfrm>
                  <a:off x="999460" y="4266617"/>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4750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We imported </a:t>
            </a:r>
            <a:r>
              <a:rPr lang="en-US" dirty="0" err="1">
                <a:latin typeface="Segoe UI Light" panose="020B0502040204020203" pitchFamily="34" charset="0"/>
              </a:rPr>
              <a:t>DBpedia</a:t>
            </a:r>
            <a:r>
              <a:rPr lang="en-US" dirty="0">
                <a:latin typeface="Segoe UI Light" panose="020B0502040204020203" pitchFamily="34" charset="0"/>
              </a:rPr>
              <a:t> into SAP HANA and provided a Search </a:t>
            </a:r>
            <a:r>
              <a:rPr lang="en-US" dirty="0" smtClean="0">
                <a:latin typeface="Segoe UI Light" panose="020B0502040204020203" pitchFamily="34" charset="0"/>
              </a:rPr>
              <a:t>API</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a:t>
            </a:r>
            <a:r>
              <a:rPr lang="en-US" b="1" dirty="0">
                <a:latin typeface="Segoe UI Light" panose="020B0502040204020203" pitchFamily="34" charset="0"/>
              </a:rPr>
              <a:t>Contextual Entity Recognizer </a:t>
            </a:r>
            <a:r>
              <a:rPr lang="en-US" dirty="0">
                <a:latin typeface="Segoe UI Light" panose="020B0502040204020203" pitchFamily="34" charset="0"/>
              </a:rPr>
              <a:t>is able to identify the most relevant type of an entity taking into account contextual information i.e. When disambiguating entities in tabular data at the cellular level, other cells in the same column represents related </a:t>
            </a:r>
            <a:r>
              <a:rPr lang="en-US" dirty="0" smtClean="0">
                <a:latin typeface="Segoe UI Light" panose="020B0502040204020203" pitchFamily="34" charset="0"/>
              </a:rPr>
              <a:t>context</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confidence score is calculated by combining the result from HANA built-in fuzzy text search with an indicator of the entity’s popularity</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popularity is computed by counting the number of incoming and outgoing associations  </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1765</TotalTime>
  <Words>2559</Words>
  <Application>Microsoft Office PowerPoint</Application>
  <PresentationFormat>On-screen Show (4:3)</PresentationFormat>
  <Paragraphs>375</Paragraphs>
  <Slides>34</Slides>
  <Notes>25</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SAP_2014_v1.0</vt:lpstr>
      <vt:lpstr>Self-Service Data Provisioning Through Semantic Enrichment of Data</vt:lpstr>
      <vt:lpstr>Problem Statement Data Provisioning in the Enterprise</vt:lpstr>
      <vt:lpstr>Research Questions Scenario</vt:lpstr>
      <vt:lpstr> Research Questions </vt:lpstr>
      <vt:lpstr>Motivation</vt:lpstr>
      <vt:lpstr>Challenges</vt:lpstr>
      <vt:lpstr>Contribution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Dataset Integration and Enrichment – Data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Proposal Dataset Discovery</vt:lpstr>
      <vt:lpstr>Proposal Dataset Discovery – Open Data</vt:lpstr>
      <vt:lpstr>Proposal Dataset Discovery – Wikipedia Tables</vt:lpstr>
      <vt:lpstr>Architecture and Development Progress</vt:lpstr>
      <vt:lpstr>Use Case Business Intelligence Graph (BIG)</vt:lpstr>
      <vt:lpstr>PowerPoint Presentation</vt:lpstr>
      <vt:lpstr>Conclusion</vt:lpstr>
      <vt:lpstr>Future Work</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207</cp:revision>
  <dcterms:created xsi:type="dcterms:W3CDTF">2013-10-23T10:48:42Z</dcterms:created>
  <dcterms:modified xsi:type="dcterms:W3CDTF">2014-04-19T16:26:31Z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