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353" r:id="rId2"/>
    <p:sldId id="284" r:id="rId3"/>
    <p:sldId id="398" r:id="rId4"/>
    <p:sldId id="399" r:id="rId5"/>
    <p:sldId id="354" r:id="rId6"/>
    <p:sldId id="400" r:id="rId7"/>
    <p:sldId id="397" r:id="rId8"/>
    <p:sldId id="378" r:id="rId9"/>
    <p:sldId id="358" r:id="rId10"/>
    <p:sldId id="392" r:id="rId11"/>
    <p:sldId id="394" r:id="rId12"/>
    <p:sldId id="379" r:id="rId13"/>
    <p:sldId id="380" r:id="rId14"/>
    <p:sldId id="374" r:id="rId15"/>
    <p:sldId id="395" r:id="rId16"/>
    <p:sldId id="381" r:id="rId17"/>
    <p:sldId id="404" r:id="rId18"/>
    <p:sldId id="385" r:id="rId19"/>
    <p:sldId id="362" r:id="rId20"/>
    <p:sldId id="363" r:id="rId21"/>
    <p:sldId id="364" r:id="rId22"/>
    <p:sldId id="365" r:id="rId23"/>
    <p:sldId id="382" r:id="rId24"/>
    <p:sldId id="401" r:id="rId25"/>
    <p:sldId id="402" r:id="rId26"/>
    <p:sldId id="403" r:id="rId27"/>
    <p:sldId id="387" r:id="rId28"/>
    <p:sldId id="405" r:id="rId29"/>
    <p:sldId id="406" r:id="rId30"/>
    <p:sldId id="359" r:id="rId31"/>
    <p:sldId id="265" r:id="rId32"/>
    <p:sldId id="339" r:id="rId33"/>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5998"/>
    <a:srgbClr val="3B8A15"/>
    <a:srgbClr val="FF5050"/>
    <a:srgbClr val="666666"/>
    <a:srgbClr val="003283"/>
    <a:srgbClr val="FF0000"/>
    <a:srgbClr val="2B3F7B"/>
    <a:srgbClr val="9C277B"/>
    <a:srgbClr val="D465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61" autoAdjust="0"/>
    <p:restoredTop sz="88725" autoAdjust="0"/>
  </p:normalViewPr>
  <p:slideViewPr>
    <p:cSldViewPr snapToGrid="0" showGuides="1">
      <p:cViewPr>
        <p:scale>
          <a:sx n="100" d="100"/>
          <a:sy n="100" d="100"/>
        </p:scale>
        <p:origin x="-2220" y="-282"/>
      </p:cViewPr>
      <p:guideLst>
        <p:guide orient="horz" pos="4117"/>
        <p:guide orient="horz" pos="206"/>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p:scale>
        <a:sx n="125" d="100"/>
        <a:sy n="125" d="100"/>
      </p:scale>
      <p:origin x="0" y="0"/>
    </p:cViewPr>
  </p:sorterViewPr>
  <p:notesViewPr>
    <p:cSldViewPr snapToGrid="0" showGuides="1">
      <p:cViewPr>
        <p:scale>
          <a:sx n="100" d="100"/>
          <a:sy n="100" d="100"/>
        </p:scale>
        <p:origin x="-2508" y="-1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i070192\Dropbox\Documents\PhD%20TelecomParisTech%20-%20EURECOM%20-%20France%202012-2015\My%20PhD%20Documents\Papers\RUBIX%20A%20Framework%20for%20Improving%20Data%20Integration%20with%20Linked%20Data\data\Expiremen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'All Matchers'!$I$10</c:f>
              <c:strCache>
                <c:ptCount val="1"/>
                <c:pt idx="0">
                  <c:v>Matches Confidence</c:v>
                </c:pt>
              </c:strCache>
            </c:strRef>
          </c:tx>
          <c:invertIfNegative val="0"/>
          <c:cat>
            <c:strRef>
              <c:f>'All Matchers'!$J$9:$M$9</c:f>
              <c:strCache>
                <c:ptCount val="4"/>
                <c:pt idx="0">
                  <c:v>AMC</c:v>
                </c:pt>
                <c:pt idx="1">
                  <c:v>Spearman</c:v>
                </c:pt>
                <c:pt idx="2">
                  <c:v>PPMCC</c:v>
                </c:pt>
                <c:pt idx="3">
                  <c:v>Cosine</c:v>
                </c:pt>
              </c:strCache>
            </c:strRef>
          </c:cat>
          <c:val>
            <c:numRef>
              <c:f>'All Matchers'!$J$10:$M$10</c:f>
              <c:numCache>
                <c:formatCode>General</c:formatCode>
                <c:ptCount val="4"/>
                <c:pt idx="0">
                  <c:v>0.68180934545454541</c:v>
                </c:pt>
                <c:pt idx="1">
                  <c:v>0.75200506363636377</c:v>
                </c:pt>
                <c:pt idx="2">
                  <c:v>0.80377357818181816</c:v>
                </c:pt>
                <c:pt idx="3">
                  <c:v>0.76776128363636365</c:v>
                </c:pt>
              </c:numCache>
            </c:numRef>
          </c:val>
        </c:ser>
        <c:ser>
          <c:idx val="1"/>
          <c:order val="1"/>
          <c:tx>
            <c:strRef>
              <c:f>'All Matchers'!$I$11</c:f>
              <c:strCache>
                <c:ptCount val="1"/>
                <c:pt idx="0">
                  <c:v>Percentage Of Valid Matches</c:v>
                </c:pt>
              </c:strCache>
            </c:strRef>
          </c:tx>
          <c:invertIfNegative val="0"/>
          <c:cat>
            <c:strRef>
              <c:f>'All Matchers'!$J$9:$M$9</c:f>
              <c:strCache>
                <c:ptCount val="4"/>
                <c:pt idx="0">
                  <c:v>AMC</c:v>
                </c:pt>
                <c:pt idx="1">
                  <c:v>Spearman</c:v>
                </c:pt>
                <c:pt idx="2">
                  <c:v>PPMCC</c:v>
                </c:pt>
                <c:pt idx="3">
                  <c:v>Cosine</c:v>
                </c:pt>
              </c:strCache>
            </c:strRef>
          </c:cat>
          <c:val>
            <c:numRef>
              <c:f>'All Matchers'!$J$11:$M$11</c:f>
              <c:numCache>
                <c:formatCode>General</c:formatCode>
                <c:ptCount val="4"/>
                <c:pt idx="0">
                  <c:v>0.83</c:v>
                </c:pt>
                <c:pt idx="1">
                  <c:v>0.8</c:v>
                </c:pt>
                <c:pt idx="2">
                  <c:v>0.93</c:v>
                </c:pt>
                <c:pt idx="3">
                  <c:v>0.83</c:v>
                </c:pt>
              </c:numCache>
            </c:numRef>
          </c:val>
        </c:ser>
        <c:dLbls>
          <c:showLegendKey val="0"/>
          <c:showVal val="0"/>
          <c:showCatName val="0"/>
          <c:showSerName val="0"/>
          <c:showPercent val="0"/>
          <c:showBubbleSize val="0"/>
        </c:dLbls>
        <c:gapWidth val="150"/>
        <c:axId val="255747584"/>
        <c:axId val="255749120"/>
      </c:barChart>
      <c:catAx>
        <c:axId val="255747584"/>
        <c:scaling>
          <c:orientation val="minMax"/>
        </c:scaling>
        <c:delete val="0"/>
        <c:axPos val="b"/>
        <c:majorTickMark val="out"/>
        <c:minorTickMark val="none"/>
        <c:tickLblPos val="nextTo"/>
        <c:crossAx val="255749120"/>
        <c:crosses val="autoZero"/>
        <c:auto val="1"/>
        <c:lblAlgn val="ctr"/>
        <c:lblOffset val="100"/>
        <c:noMultiLvlLbl val="0"/>
      </c:catAx>
      <c:valAx>
        <c:axId val="255749120"/>
        <c:scaling>
          <c:orientation val="minMax"/>
        </c:scaling>
        <c:delete val="0"/>
        <c:axPos val="l"/>
        <c:majorGridlines/>
        <c:numFmt formatCode="General" sourceLinked="1"/>
        <c:majorTickMark val="out"/>
        <c:minorTickMark val="none"/>
        <c:tickLblPos val="nextTo"/>
        <c:crossAx val="255747584"/>
        <c:crosses val="autoZero"/>
        <c:crossBetween val="between"/>
      </c:valAx>
    </c:plotArea>
    <c:legend>
      <c:legendPos val="r"/>
      <c:layout/>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3780670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190874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975" indent="-180975" algn="l" defTabSz="914400" rtl="0" eaLnBrk="1" latinLnBrk="0" hangingPunct="1">
      <a:buClr>
        <a:schemeClr val="accent1"/>
      </a:buClr>
      <a:buSzPct val="100000"/>
      <a:buFont typeface="Wingdings" pitchFamily="2" charset="2"/>
      <a:buChar char=""/>
      <a:defRPr sz="1100" kern="1200">
        <a:solidFill>
          <a:schemeClr val="tx1"/>
        </a:solidFill>
        <a:latin typeface="+mn-lt"/>
        <a:ea typeface="+mn-ea"/>
        <a:cs typeface="+mn-cs"/>
      </a:defRPr>
    </a:lvl2pPr>
    <a:lvl3pPr marL="357188" indent="-17621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20</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22</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27</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29</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30</a:t>
            </a:fld>
            <a:endParaRPr lang="de-DE"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31</a:t>
            </a:fld>
            <a:endParaRPr lang="en-US"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anose="020B0604020202020204" pitchFamily="34" charset="0"/>
              <a:buChar char="•"/>
            </a:pPr>
            <a:r>
              <a:rPr lang="en-US" b="1" dirty="0" smtClean="0">
                <a:latin typeface="Segoe UI Light" panose="020B0502040204020203" pitchFamily="34" charset="0"/>
              </a:rPr>
              <a:t>Dataset Integration and Enrichment</a:t>
            </a:r>
            <a:r>
              <a:rPr lang="en-US" dirty="0" smtClean="0">
                <a:latin typeface="Segoe UI Light" panose="020B0502040204020203" pitchFamily="34" charset="0"/>
              </a:rPr>
              <a:t>: large-scale Data Integration requires techniques that can automatically annotate datasets with rich semantic tags. This includes:</a:t>
            </a:r>
          </a:p>
          <a:p>
            <a:pPr marL="285750" indent="-285750">
              <a:buFont typeface="Arial" panose="020B0604020202020204" pitchFamily="34" charset="0"/>
              <a:buChar char="•"/>
            </a:pPr>
            <a:endParaRPr lang="en-US" dirty="0" smtClean="0">
              <a:latin typeface="Segoe UI Light" panose="020B0502040204020203" pitchFamily="34" charset="0"/>
            </a:endParaRPr>
          </a:p>
          <a:p>
            <a:pPr marL="742950" lvl="1" indent="-285750">
              <a:buFont typeface="Arial" panose="020B0604020202020204" pitchFamily="34" charset="0"/>
              <a:buChar char="•"/>
            </a:pPr>
            <a:r>
              <a:rPr lang="en-US" dirty="0" smtClean="0">
                <a:latin typeface="Segoe UI Light" panose="020B0502040204020203" pitchFamily="34" charset="0"/>
              </a:rPr>
              <a:t>Finding the most relevant entity type for an instance within a given context</a:t>
            </a:r>
          </a:p>
          <a:p>
            <a:pPr marL="742950" lvl="1" indent="-285750">
              <a:buFont typeface="Arial" panose="020B0604020202020204" pitchFamily="34" charset="0"/>
              <a:buChar char="•"/>
            </a:pPr>
            <a:r>
              <a:rPr lang="en-US" dirty="0" smtClean="0">
                <a:latin typeface="Segoe UI Light" panose="020B0502040204020203" pitchFamily="34" charset="0"/>
              </a:rPr>
              <a:t>Finding the top properties of an entity </a:t>
            </a:r>
          </a:p>
          <a:p>
            <a:pPr marL="742950" lvl="1" indent="-285750">
              <a:buFont typeface="Arial" panose="020B0604020202020204" pitchFamily="34" charset="0"/>
              <a:buChar char="•"/>
            </a:pPr>
            <a:r>
              <a:rPr lang="en-US" dirty="0" smtClean="0">
                <a:latin typeface="Segoe UI Light" panose="020B0502040204020203" pitchFamily="34" charset="0"/>
              </a:rPr>
              <a:t>Identifying relevant data in Social Networks in a timely manner</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b="1" dirty="0" smtClean="0">
                <a:latin typeface="Segoe UI Light" panose="020B0502040204020203" pitchFamily="34" charset="0"/>
              </a:rPr>
              <a:t>Dataset Discovery</a:t>
            </a:r>
            <a:r>
              <a:rPr lang="en-US" dirty="0" smtClean="0">
                <a:latin typeface="Segoe UI Light" panose="020B0502040204020203" pitchFamily="34" charset="0"/>
              </a:rPr>
              <a:t>: even though popular datasets like </a:t>
            </a:r>
            <a:r>
              <a:rPr lang="en-US" dirty="0" err="1" smtClean="0">
                <a:latin typeface="Segoe UI Light" panose="020B0502040204020203" pitchFamily="34" charset="0"/>
              </a:rPr>
              <a:t>DBpedia</a:t>
            </a:r>
            <a:r>
              <a:rPr lang="en-US" dirty="0" smtClean="0">
                <a:latin typeface="Segoe UI Light" panose="020B0502040204020203" pitchFamily="34" charset="0"/>
              </a:rPr>
              <a:t> and Freebase are well-known and widely used there are other “hidden” useful datasets that are difficult to find</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b="1" dirty="0" smtClean="0">
                <a:latin typeface="Segoe UI Light" panose="020B0502040204020203" pitchFamily="34" charset="0"/>
              </a:rPr>
              <a:t>Dataset Quality Control</a:t>
            </a:r>
            <a:r>
              <a:rPr lang="en-US" dirty="0" smtClean="0">
                <a:latin typeface="Segoe UI Light" panose="020B0502040204020203" pitchFamily="34" charset="0"/>
              </a:rPr>
              <a:t>: Linked Data is a new type of structured information supported by models, ontologies and vocabularies and contains query endpoints and links. This makes data quality assurance a challenge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8698291" y="6636183"/>
            <a:ext cx="125034" cy="123111"/>
          </a:xfrm>
          <a:prstGeom prst="rect">
            <a:avLst/>
          </a:prstGeom>
          <a:noFill/>
        </p:spPr>
        <p:txBody>
          <a:bodyPr wrap="none" lIns="0" tIns="0" rIns="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tx1"/>
                </a:solidFill>
              </a:rPr>
              <a:pPr marL="93663" indent="-93663" algn="r">
                <a:buClr>
                  <a:schemeClr val="accent2"/>
                </a:buClr>
                <a:buFont typeface="Arial" pitchFamily="34" charset="0"/>
                <a:buNone/>
              </a:pPr>
              <a:t>‹#›</a:t>
            </a:fld>
            <a:endParaRPr lang="en-US" sz="800" noProof="0" dirty="0" smtClean="0">
              <a:solidFill>
                <a:schemeClr val="tx1"/>
              </a:solidFill>
            </a:endParaRPr>
          </a:p>
        </p:txBody>
      </p:sp>
      <p:sp>
        <p:nvSpPr>
          <p:cNvPr id="4" name="TextBox 3"/>
          <p:cNvSpPr txBox="1"/>
          <p:nvPr userDrawn="1"/>
        </p:nvSpPr>
        <p:spPr bwMode="black">
          <a:xfrm>
            <a:off x="324000" y="6636183"/>
            <a:ext cx="3065510" cy="123111"/>
          </a:xfrm>
          <a:prstGeom prst="rect">
            <a:avLst/>
          </a:prstGeom>
          <a:noFill/>
        </p:spPr>
        <p:txBody>
          <a:bodyPr wrap="none" lIns="0" tIns="0" rIns="0" bIns="0" rtlCol="0">
            <a:spAutoFit/>
          </a:bodyPr>
          <a:lstStyle/>
          <a:p>
            <a:pPr marL="133350" indent="-133350" algn="l">
              <a:buClrTx/>
              <a:buFont typeface="Arial" pitchFamily="34" charset="0"/>
              <a:buChar char="©"/>
              <a:tabLst/>
            </a:pPr>
            <a:r>
              <a:rPr lang="en-US" sz="800" noProof="0" dirty="0" smtClean="0">
                <a:solidFill>
                  <a:schemeClr val="tx1"/>
                </a:solidFill>
              </a:rPr>
              <a:t>2014 SAP AG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10" name="TextBox 9"/>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US" sz="2400" b="1" kern="1200" noProof="0" dirty="0" smtClean="0">
                <a:solidFill>
                  <a:schemeClr val="accent2"/>
                </a:solidFill>
                <a:latin typeface="+mj-lt"/>
                <a:ea typeface="+mj-ea"/>
                <a:cs typeface="+mj-cs"/>
              </a:rPr>
              <a:t>© 2014 SAP AG or an SAP affiliate company. </a:t>
            </a:r>
            <a:br>
              <a:rPr lang="en-US" sz="2400" b="1" kern="1200" noProof="0" dirty="0" smtClean="0">
                <a:solidFill>
                  <a:schemeClr val="accent2"/>
                </a:solidFill>
                <a:latin typeface="+mj-lt"/>
                <a:ea typeface="+mj-ea"/>
                <a:cs typeface="+mj-cs"/>
              </a:rPr>
            </a:br>
            <a:r>
              <a:rPr lang="en-US" sz="24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4000" y="1692000"/>
            <a:ext cx="8496150" cy="3539430"/>
          </a:xfrm>
          <a:prstGeom prst="rect">
            <a:avLst/>
          </a:prstGeom>
          <a:noFill/>
        </p:spPr>
        <p:txBody>
          <a:bodyPr wrap="square" lIns="0" tIns="0" rIns="0" bIns="0" rtlCol="0">
            <a:spAutoFit/>
          </a:bodyPr>
          <a:lstStyle/>
          <a:p>
            <a:r>
              <a:rPr lang="en-US" sz="10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AG or an </a:t>
            </a:r>
          </a:p>
          <a:p>
            <a:r>
              <a:rPr lang="en-US" sz="1000" kern="1200" dirty="0" smtClean="0">
                <a:solidFill>
                  <a:schemeClr val="tx1"/>
                </a:solidFill>
                <a:latin typeface="Arial"/>
                <a:ea typeface="MS PGothic" pitchFamily="34" charset="-128"/>
                <a:cs typeface="+mn-cs"/>
              </a:rPr>
              <a:t>SAP affiliate company.</a:t>
            </a:r>
          </a:p>
          <a:p>
            <a:pPr>
              <a:spcBef>
                <a:spcPts val="1200"/>
              </a:spcBef>
            </a:pPr>
            <a:r>
              <a:rPr lang="en-US" sz="10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(or an SAP affiliate company) in Germany and other countries. Please see </a:t>
            </a:r>
            <a:r>
              <a:rPr lang="en-US" sz="1000" kern="1200" dirty="0" smtClean="0">
                <a:solidFill>
                  <a:schemeClr val="tx1"/>
                </a:solidFill>
                <a:latin typeface="Arial"/>
                <a:ea typeface="MS PGothic" pitchFamily="34" charset="-128"/>
                <a:cs typeface="+mn-cs"/>
                <a:hlinkClick r:id="rId2"/>
              </a:rPr>
              <a:t>http://global12.sap.com/corporate-en/legal/copyright/index.epx</a:t>
            </a:r>
            <a:r>
              <a:rPr lang="en-US" sz="10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000" kern="1200" dirty="0"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a:spcBef>
                <a:spcPts val="1200"/>
              </a:spcBef>
            </a:pPr>
            <a:r>
              <a:rPr lang="en-US" sz="1000" kern="1200" dirty="0" smtClean="0">
                <a:solidFill>
                  <a:schemeClr val="tx1"/>
                </a:solidFill>
                <a:latin typeface="Arial"/>
                <a:ea typeface="MS PGothic" pitchFamily="34" charset="-128"/>
                <a:cs typeface="+mn-cs"/>
              </a:rPr>
              <a:t>National product specifications may vary.</a:t>
            </a:r>
          </a:p>
          <a:p>
            <a:pPr>
              <a:spcBef>
                <a:spcPts val="1200"/>
              </a:spcBef>
            </a:pPr>
            <a:r>
              <a:rPr lang="en-US" sz="1000" kern="1200" dirty="0" smtClean="0">
                <a:solidFill>
                  <a:schemeClr val="tx1"/>
                </a:solidFill>
                <a:latin typeface="Arial"/>
                <a:ea typeface="MS PGothic" pitchFamily="34" charset="-128"/>
                <a:cs typeface="+mn-cs"/>
              </a:rPr>
              <a:t>These materials are provided by SAP AG or an SAP affiliate company for informational purposes only, without representation or warranty of any kind, and SAP AG or its affiliated companies shall not be liable for errors or omissions with respect to the materials. The only warranties for SAP AG or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SAP affiliate company products and services are those that are set forth in the express warranty statements accompanying such products and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services, if any. Nothing herein should be construed as constituting an additional warranty. </a:t>
            </a:r>
          </a:p>
          <a:p>
            <a:pPr>
              <a:spcBef>
                <a:spcPts val="1200"/>
              </a:spcBef>
            </a:pPr>
            <a:r>
              <a:rPr lang="en-US" sz="1000" kern="1200" dirty="0" smtClean="0">
                <a:solidFill>
                  <a:schemeClr val="tx1"/>
                </a:solidFill>
                <a:latin typeface="Arial"/>
                <a:ea typeface="MS PGothic" pitchFamily="34" charset="-128"/>
                <a:cs typeface="+mn-cs"/>
              </a:rPr>
              <a:t>In particular, SAP AG or its affiliated companies have no obligation to pursue any course of business outlined in this document or any related presentation, or to develop or release any functionality mentioned therein. This document, or any related presentation, and SAP AG’s or its affiliated companies’ strategy and possible future developments, products, and/or platform directions and functionality are all subject to change and may be changed by SAP AG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de-DE" sz="2400" b="1" kern="1200" noProof="0" dirty="0" smtClean="0">
                <a:solidFill>
                  <a:schemeClr val="accent2"/>
                </a:solidFill>
                <a:latin typeface="+mj-lt"/>
                <a:ea typeface="+mj-ea"/>
                <a:cs typeface="+mj-cs"/>
              </a:rPr>
              <a:t>© 2014 SAP AG oder ein SAP-Konzernunternehmen. </a:t>
            </a:r>
            <a:br>
              <a:rPr lang="de-DE" sz="2400" b="1" kern="1200" noProof="0" dirty="0" smtClean="0">
                <a:solidFill>
                  <a:schemeClr val="accent2"/>
                </a:solidFill>
                <a:latin typeface="+mj-lt"/>
                <a:ea typeface="+mj-ea"/>
                <a:cs typeface="+mj-cs"/>
              </a:rPr>
            </a:br>
            <a:r>
              <a:rPr lang="de-DE" sz="2400" b="1" kern="1200" noProof="0" dirty="0" smtClean="0">
                <a:solidFill>
                  <a:schemeClr val="accent2"/>
                </a:solidFill>
                <a:latin typeface="+mj-lt"/>
                <a:ea typeface="+mj-ea"/>
                <a:cs typeface="+mj-cs"/>
              </a:rPr>
              <a:t>Alle Rechte vorbehalten.</a:t>
            </a:r>
          </a:p>
        </p:txBody>
      </p:sp>
      <p:sp>
        <p:nvSpPr>
          <p:cNvPr id="6" name="TextBox 5"/>
          <p:cNvSpPr txBox="1"/>
          <p:nvPr userDrawn="1"/>
        </p:nvSpPr>
        <p:spPr bwMode="gray">
          <a:xfrm>
            <a:off x="324000" y="1692000"/>
            <a:ext cx="8496150" cy="4001095"/>
          </a:xfrm>
          <a:prstGeom prst="rect">
            <a:avLst/>
          </a:prstGeom>
          <a:noFill/>
        </p:spPr>
        <p:txBody>
          <a:bodyPr wrap="square" lIns="0" tIns="0" rIns="0" bIns="0" rtlCol="0">
            <a:spAutoFit/>
          </a:bodyPr>
          <a:lstStyle/>
          <a:p>
            <a:r>
              <a:rPr lang="de-DE" sz="10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AG oder ein SAP-Konzernunternehmen nicht gestattet.</a:t>
            </a:r>
          </a:p>
          <a:p>
            <a:pPr>
              <a:spcBef>
                <a:spcPts val="1200"/>
              </a:spcBef>
            </a:pPr>
            <a:r>
              <a:rPr lang="de-DE" sz="10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SAP AG (oder von einem SAP-Konzernunternehmen) in Deutschland und verschiedenen anderen Ländern weltweit.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Weitere Hinweise und Informationen zum Markenrecht finden Sie unter </a:t>
            </a:r>
            <a:r>
              <a:rPr lang="de-DE" sz="1000" kern="1200" noProof="0" dirty="0" smtClean="0">
                <a:solidFill>
                  <a:schemeClr val="tx1"/>
                </a:solidFill>
                <a:effectLst/>
                <a:latin typeface="Arial"/>
                <a:ea typeface="+mn-ea"/>
                <a:cs typeface="+mn-cs"/>
                <a:hlinkClick r:id="rId2"/>
              </a:rPr>
              <a:t>http://global.sap.com/corporate-de/legal/copyright/index.epx</a:t>
            </a:r>
            <a:r>
              <a:rPr lang="de-DE" sz="1000" kern="1200" noProof="0" dirty="0" smtClean="0">
                <a:solidFill>
                  <a:schemeClr val="tx1"/>
                </a:solidFill>
                <a:effectLst/>
                <a:latin typeface="Arial"/>
                <a:ea typeface="+mn-ea"/>
                <a:cs typeface="+mn-cs"/>
              </a:rPr>
              <a:t>.</a:t>
            </a:r>
          </a:p>
          <a:p>
            <a:pPr>
              <a:spcBef>
                <a:spcPts val="1200"/>
              </a:spcBef>
            </a:pPr>
            <a:r>
              <a:rPr lang="de-DE" sz="1000" kern="1200" noProof="0" dirty="0" smtClean="0">
                <a:solidFill>
                  <a:schemeClr val="tx1"/>
                </a:solidFill>
                <a:effectLst/>
                <a:latin typeface="Arial"/>
                <a:ea typeface="+mn-ea"/>
                <a:cs typeface="+mn-cs"/>
              </a:rPr>
              <a:t>Die von SAP AG oder deren Vertriebsfirmen angebotenen Softwareprodukte können Softwarekomponenten auch anderer Softwarehersteller enthalten.</a:t>
            </a:r>
          </a:p>
          <a:p>
            <a:pPr>
              <a:spcBef>
                <a:spcPts val="1200"/>
              </a:spcBef>
            </a:pPr>
            <a:r>
              <a:rPr lang="de-DE" sz="10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000" kern="1200" noProof="0" dirty="0" smtClean="0">
                <a:solidFill>
                  <a:schemeClr val="tx1"/>
                </a:solidFill>
                <a:effectLst/>
                <a:latin typeface="Arial"/>
                <a:ea typeface="+mn-ea"/>
                <a:cs typeface="+mn-cs"/>
              </a:rPr>
              <a:t>Die vorliegenden Unterlagen werden von der SAP AG oder einem SAP-Konzernunternehmen bereitgestellt und dienen ausschließlich zu Informations-zwecken. Die SAP AG oder ihre Konzernunternehmen übernehmen keinerlei Haftung oder Gewährleistung für Fehler oder Unvollständigkeiten in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dieser Publikation. Die SAP AG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000" kern="1200" noProof="0" dirty="0" smtClean="0">
                <a:solidFill>
                  <a:schemeClr val="tx1"/>
                </a:solidFill>
                <a:effectLst/>
                <a:latin typeface="Arial"/>
                <a:ea typeface="+mn-ea"/>
                <a:cs typeface="+mn-cs"/>
              </a:rPr>
              <a:t>Insbesondere sind die SAP AG oder ihre Konzernunternehmen in keiner Weise verpflichtet, in dieser Publikation oder einer zugehörigen Präsentation dargestellte Geschäftsabläufe zu verfolgen oder hierin wiedergegebene Funktionen zu entwickeln oder zu veröffentlichen. Diese Publikation oder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eine zugehörige Präsentation, die Strategie und etwaige künftige Entwicklungen, Produkte und/oder Plattformen der SAP AG oder ihrer Konzern-</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unternehmen können von der SAP AG oder ihren Konzernunternehmen jederzeit und ohne Angabe von Gründen unangekündigt geändert werden.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tatsächlichen Ergebnisse von den Erwartungen abweichen können. Die vorausschauenden Aussagen geben die Sicht zu dem Zeitpunkt wieder,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4000" y="324000"/>
            <a:ext cx="8496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15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631"/>
            <a:ext cx="1832305" cy="907257"/>
          </a:xfrm>
          <a:prstGeom prst="rect">
            <a:avLst/>
          </a:prstGeom>
        </p:spPr>
      </p:pic>
      <p:sp>
        <p:nvSpPr>
          <p:cNvPr id="6" name="TextBox 5"/>
          <p:cNvSpPr txBox="1"/>
          <p:nvPr userDrawn="1"/>
        </p:nvSpPr>
        <p:spPr bwMode="black">
          <a:xfrm>
            <a:off x="324000" y="6626658"/>
            <a:ext cx="3065510" cy="123111"/>
          </a:xfrm>
          <a:prstGeom prst="rect">
            <a:avLst/>
          </a:prstGeom>
          <a:noFill/>
        </p:spPr>
        <p:txBody>
          <a:bodyPr wrap="none" lIns="0" tIns="0" rIns="0" bIns="0" rtlCol="0">
            <a:spAutoFit/>
          </a:bodyPr>
          <a:lstStyle/>
          <a:p>
            <a:pPr marL="133350" indent="-133350" algn="l">
              <a:buClrTx/>
              <a:buFont typeface="Arial" pitchFamily="34" charset="0"/>
              <a:buChar char="©"/>
              <a:tabLst/>
            </a:pPr>
            <a:r>
              <a:rPr lang="en-US" sz="800" noProof="0" dirty="0" smtClean="0">
                <a:solidFill>
                  <a:schemeClr val="tx1"/>
                </a:solidFill>
              </a:rPr>
              <a:t>2014 SAP AG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3065510"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2014 SAP AG or an SAP affiliate company.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
        <p:nvSpPr>
          <p:cNvPr id="4" name="Information_Classification"/>
          <p:cNvSpPr txBox="1"/>
          <p:nvPr userDrawn="1"/>
        </p:nvSpPr>
        <p:spPr>
          <a:xfrm>
            <a:off x="7721600" y="6620293"/>
            <a:ext cx="1905000" cy="153888"/>
          </a:xfrm>
          <a:prstGeom prst="rect">
            <a:avLst/>
          </a:prstGeom>
          <a:noFill/>
        </p:spPr>
        <p:txBody>
          <a:bodyPr vert="horz" wrap="squar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Public</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hyperlink" Target="http://www.informatik.uni-trier.de/~ley/db/journals/corr/corr1205.html" TargetMode="External"/><Relationship Id="rId4" Type="http://schemas.openxmlformats.org/officeDocument/2006/relationships/hyperlink" Target="http://www.informatik.uni-trier.de/~ley/db/conf/wod/wod2012.html"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www.informatik.uni-trier.de/~ley/pers/hd/t/Troncy:Rapha=euml=l.html" TargetMode="External"/><Relationship Id="rId2" Type="http://schemas.openxmlformats.org/officeDocument/2006/relationships/hyperlink" Target="http://www.informatik.uni-trier.de/~ley/pers/hd/s/Senart:Aline.html" TargetMode="External"/><Relationship Id="rId1" Type="http://schemas.openxmlformats.org/officeDocument/2006/relationships/slideLayout" Target="../slideLayouts/slideLayout10.xml"/><Relationship Id="rId4" Type="http://schemas.openxmlformats.org/officeDocument/2006/relationships/hyperlink" Target="http://www.informatik.uni-trier.de/~ley/db/conf/esws/eswc2013s.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hyperlink" Target="http://www.informatik.uni-trier.de/~ley/pers/hd/s/Senart:Aline.html" TargetMode="External"/><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hyperlink" Target="http://www.informatik.uni-trier.de/~ley/db/conf/semco/icsc2012.html"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www.data.gov/"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hyperlink" Target="http://www.quandl.com/" TargetMode="External"/><Relationship Id="rId5" Type="http://schemas.openxmlformats.org/officeDocument/2006/relationships/hyperlink" Target="http://enigma.io/" TargetMode="External"/><Relationship Id="rId4" Type="http://schemas.openxmlformats.org/officeDocument/2006/relationships/hyperlink" Target="http://publicdata.eu/"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Users\d019534\AppData\Local\Microsoft\Windows\Temporary Internet Files\Content.IE5\STJ40QJH\275098_l_srgb_s_gl[1].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gray">
          <a:xfrm>
            <a:off x="324000" y="-1"/>
            <a:ext cx="8496000" cy="3429002"/>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latin typeface="Segoe UI Light" panose="020B0502040204020203" pitchFamily="34" charset="0"/>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latin typeface="Segoe UI Light" panose="020B0502040204020203" pitchFamily="34" charset="0"/>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sz="2400" dirty="0">
                <a:latin typeface="Segoe UI Light" panose="020B0502040204020203" pitchFamily="34" charset="0"/>
              </a:rPr>
              <a:t>Self-Service Data </a:t>
            </a:r>
            <a:r>
              <a:rPr lang="en-US" sz="2400">
                <a:latin typeface="Segoe UI Light" panose="020B0502040204020203" pitchFamily="34" charset="0"/>
              </a:rPr>
              <a:t>Provisioning </a:t>
            </a:r>
            <a:r>
              <a:rPr lang="en-US" sz="2400" smtClean="0">
                <a:latin typeface="Segoe UI Light" panose="020B0502040204020203" pitchFamily="34" charset="0"/>
              </a:rPr>
              <a:t>Through </a:t>
            </a:r>
            <a:r>
              <a:rPr lang="en-US" sz="2400" dirty="0">
                <a:latin typeface="Segoe UI Light" panose="020B0502040204020203" pitchFamily="34" charset="0"/>
              </a:rPr>
              <a:t>Semantic</a:t>
            </a:r>
            <a:br>
              <a:rPr lang="en-US" sz="2400" dirty="0">
                <a:latin typeface="Segoe UI Light" panose="020B0502040204020203" pitchFamily="34" charset="0"/>
              </a:rPr>
            </a:br>
            <a:r>
              <a:rPr lang="en-US" sz="2400" dirty="0">
                <a:latin typeface="Segoe UI Light" panose="020B0502040204020203" pitchFamily="34" charset="0"/>
              </a:rPr>
              <a:t>Enrichment of Data</a:t>
            </a:r>
          </a:p>
        </p:txBody>
      </p:sp>
      <p:sp>
        <p:nvSpPr>
          <p:cNvPr id="4" name="ConfidentialFlag"/>
          <p:cNvSpPr txBox="1"/>
          <p:nvPr/>
        </p:nvSpPr>
        <p:spPr>
          <a:xfrm>
            <a:off x="8139816" y="3097584"/>
            <a:ext cx="565191"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600" kern="0" dirty="0" smtClean="0">
                <a:solidFill>
                  <a:srgbClr val="000000"/>
                </a:solidFill>
                <a:latin typeface="Segoe UI Light" panose="020B0502040204020203" pitchFamily="34" charset="0"/>
                <a:ea typeface="Arial Unicode MS" pitchFamily="34" charset="-128"/>
                <a:cs typeface="Arial Unicode MS" pitchFamily="34" charset="-128"/>
              </a:rPr>
              <a:t>Public</a:t>
            </a:r>
          </a:p>
        </p:txBody>
      </p:sp>
      <p:sp>
        <p:nvSpPr>
          <p:cNvPr id="10" name="Rectangle 9"/>
          <p:cNvSpPr/>
          <p:nvPr/>
        </p:nvSpPr>
        <p:spPr>
          <a:xfrm>
            <a:off x="413239" y="1071562"/>
            <a:ext cx="4572000" cy="2277547"/>
          </a:xfrm>
          <a:prstGeom prst="rect">
            <a:avLst/>
          </a:prstGeom>
        </p:spPr>
        <p:txBody>
          <a:bodyPr>
            <a:spAutoFit/>
          </a:bodyPr>
          <a:lstStyle/>
          <a:p>
            <a:r>
              <a:rPr lang="en-US" sz="1600" u="sng" dirty="0">
                <a:latin typeface="Segoe UI Light" panose="020B0502040204020203" pitchFamily="34" charset="0"/>
              </a:rPr>
              <a:t>Ahmad Assaf</a:t>
            </a:r>
            <a:r>
              <a:rPr lang="en-US" sz="1600" baseline="30000" dirty="0">
                <a:latin typeface="Segoe UI Light" panose="020B0502040204020203" pitchFamily="34" charset="0"/>
              </a:rPr>
              <a:t> †</a:t>
            </a:r>
            <a:endParaRPr lang="en-US" sz="1600" u="sng" dirty="0">
              <a:latin typeface="Segoe UI Light" panose="020B0502040204020203" pitchFamily="34" charset="0"/>
            </a:endParaRPr>
          </a:p>
          <a:p>
            <a:endParaRPr lang="en-US" sz="1400" u="sng" dirty="0">
              <a:latin typeface="Segoe UI Light" panose="020B0502040204020203" pitchFamily="34" charset="0"/>
            </a:endParaRPr>
          </a:p>
          <a:p>
            <a:r>
              <a:rPr lang="en-US" sz="1600" dirty="0">
                <a:latin typeface="Segoe UI Light" panose="020B0502040204020203" pitchFamily="34" charset="0"/>
              </a:rPr>
              <a:t>Supervised by:</a:t>
            </a:r>
          </a:p>
          <a:p>
            <a:r>
              <a:rPr lang="en-US" sz="1600" dirty="0">
                <a:latin typeface="Segoe UI Light" panose="020B0502040204020203" pitchFamily="34" charset="0"/>
              </a:rPr>
              <a:t>Aline Senart</a:t>
            </a:r>
            <a:r>
              <a:rPr lang="en-US" sz="1600" baseline="30000" dirty="0">
                <a:latin typeface="Segoe UI Light" panose="020B0502040204020203" pitchFamily="34" charset="0"/>
              </a:rPr>
              <a:t>†</a:t>
            </a:r>
            <a:r>
              <a:rPr lang="en-US" sz="1600" dirty="0">
                <a:latin typeface="Segoe UI Light" panose="020B0502040204020203" pitchFamily="34" charset="0"/>
              </a:rPr>
              <a:t> and Raphaël Troncy</a:t>
            </a:r>
            <a:r>
              <a:rPr lang="en-US" sz="1600" baseline="30000" dirty="0">
                <a:latin typeface="Segoe UI Light" panose="020B0502040204020203" pitchFamily="34" charset="0"/>
              </a:rPr>
              <a:t>‡</a:t>
            </a:r>
            <a:r>
              <a:rPr lang="en-US" sz="1600" dirty="0">
                <a:latin typeface="Segoe UI Light" panose="020B0502040204020203" pitchFamily="34" charset="0"/>
              </a:rPr>
              <a:t> </a:t>
            </a:r>
          </a:p>
          <a:p>
            <a:endParaRPr lang="en-US" sz="1600" dirty="0">
              <a:latin typeface="Segoe UI Light" panose="020B0502040204020203" pitchFamily="34" charset="0"/>
            </a:endParaRPr>
          </a:p>
          <a:p>
            <a:r>
              <a:rPr lang="en-US" sz="1600" baseline="30000" dirty="0">
                <a:latin typeface="Segoe UI Light" panose="020B0502040204020203" pitchFamily="34" charset="0"/>
              </a:rPr>
              <a:t>†</a:t>
            </a:r>
            <a:r>
              <a:rPr lang="en-US" sz="1600" dirty="0">
                <a:latin typeface="Segoe UI Light" panose="020B0502040204020203" pitchFamily="34" charset="0"/>
              </a:rPr>
              <a:t>SAP Research, SAP Research France SAS</a:t>
            </a:r>
          </a:p>
          <a:p>
            <a:r>
              <a:rPr lang="en-US" sz="1600" baseline="30000" dirty="0">
                <a:latin typeface="Segoe UI Light" panose="020B0502040204020203" pitchFamily="34" charset="0"/>
              </a:rPr>
              <a:t>‡</a:t>
            </a:r>
            <a:r>
              <a:rPr lang="en-US" sz="1600" dirty="0">
                <a:latin typeface="Segoe UI Light" panose="020B0502040204020203" pitchFamily="34" charset="0"/>
              </a:rPr>
              <a:t>EURECOM, Sophia Antipolis - France</a:t>
            </a:r>
          </a:p>
          <a:p>
            <a:r>
              <a:rPr lang="en-US" sz="1600" dirty="0">
                <a:latin typeface="Segoe UI Light" panose="020B0502040204020203" pitchFamily="34" charset="0"/>
              </a:rPr>
              <a:t/>
            </a:r>
            <a:br>
              <a:rPr lang="en-US" sz="1600" dirty="0">
                <a:latin typeface="Segoe UI Light" panose="020B0502040204020203" pitchFamily="34" charset="0"/>
              </a:rPr>
            </a:br>
            <a:r>
              <a:rPr lang="en-US" sz="1600" dirty="0" smtClean="0">
                <a:latin typeface="Segoe UI Light" panose="020B0502040204020203" pitchFamily="34" charset="0"/>
              </a:rPr>
              <a:t>April 21, 2014</a:t>
            </a:r>
            <a:endParaRPr lang="en-US" sz="1600" dirty="0">
              <a:latin typeface="Segoe UI Light" panose="020B0502040204020203" pitchFamily="34" charset="0"/>
            </a:endParaRPr>
          </a:p>
        </p:txBody>
      </p:sp>
      <p:pic>
        <p:nvPicPr>
          <p:cNvPr id="18" name="Picture 3" descr="C:\Users\i070192\Dropbox\Documents\My Graphics\Logos\EURECOM Logo.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82693" y="6055337"/>
            <a:ext cx="1419654" cy="630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6600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a:latin typeface="Segoe UI Light" panose="020B0502040204020203" pitchFamily="34" charset="0"/>
              </a:rPr>
              <a:t>Proposal</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dirty="0">
                <a:latin typeface="Segoe UI Light" panose="020B0502040204020203" pitchFamily="34" charset="0"/>
              </a:rPr>
              <a:t>Dataset Integration and Enrichment </a:t>
            </a:r>
            <a:r>
              <a:rPr lang="en-US" b="0" dirty="0">
                <a:latin typeface="Segoe UI Light" panose="020B0502040204020203" pitchFamily="34" charset="0"/>
              </a:rPr>
              <a:t>– Semantic </a:t>
            </a:r>
            <a:r>
              <a:rPr lang="en-US" b="0" dirty="0" smtClean="0">
                <a:latin typeface="Segoe UI Light" panose="020B0502040204020203" pitchFamily="34" charset="0"/>
              </a:rPr>
              <a:t>Enricher</a:t>
            </a:r>
            <a:endParaRPr lang="en-US" sz="2000" b="0" dirty="0">
              <a:latin typeface="Segoe UI Light" panose="020B0502040204020203" pitchFamily="34" charset="0"/>
            </a:endParaRPr>
          </a:p>
        </p:txBody>
      </p:sp>
      <p:grpSp>
        <p:nvGrpSpPr>
          <p:cNvPr id="12" name="Group 11"/>
          <p:cNvGrpSpPr/>
          <p:nvPr/>
        </p:nvGrpSpPr>
        <p:grpSpPr>
          <a:xfrm>
            <a:off x="5954602" y="1345256"/>
            <a:ext cx="2890496" cy="2304318"/>
            <a:chOff x="330812" y="1327639"/>
            <a:chExt cx="2890496" cy="2304318"/>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812" y="1327639"/>
              <a:ext cx="2890496" cy="975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035" y="1644162"/>
              <a:ext cx="706303" cy="1987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Connector 2"/>
            <p:cNvCxnSpPr/>
            <p:nvPr/>
          </p:nvCxnSpPr>
          <p:spPr>
            <a:xfrm flipH="1" flipV="1">
              <a:off x="348385" y="1353983"/>
              <a:ext cx="158651" cy="290180"/>
            </a:xfrm>
            <a:prstGeom prst="line">
              <a:avLst/>
            </a:prstGeom>
            <a:ln w="6350">
              <a:solidFill>
                <a:srgbClr val="66666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747346" y="1353983"/>
              <a:ext cx="465992" cy="290179"/>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348385" y="2303219"/>
              <a:ext cx="158651" cy="1328738"/>
            </a:xfrm>
            <a:prstGeom prst="line">
              <a:avLst/>
            </a:prstGeom>
            <a:ln w="6350">
              <a:solidFill>
                <a:srgbClr val="666666"/>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56499" y="1828794"/>
              <a:ext cx="473307" cy="169277"/>
            </a:xfrm>
            <a:prstGeom prst="rect">
              <a:avLst/>
            </a:prstGeom>
            <a:solidFill>
              <a:schemeClr val="bg1"/>
            </a:solidFill>
          </p:spPr>
          <p:txBody>
            <a:bodyPr wrap="square" lIns="0" tIns="0" rIns="0" bIns="0" rtlCol="0">
              <a:spAutoFit/>
            </a:bodyPr>
            <a:lstStyle/>
            <a:p>
              <a:pPr fontAlgn="base">
                <a:spcBef>
                  <a:spcPts val="600"/>
                </a:spcBef>
                <a:spcAft>
                  <a:spcPct val="0"/>
                </a:spcAft>
                <a:buClr>
                  <a:srgbClr val="F0AB00"/>
                </a:buClr>
                <a:buSzPct val="80000"/>
              </a:pPr>
              <a:r>
                <a:rPr lang="en-US" sz="1100" b="1" i="1" kern="0" dirty="0" smtClean="0">
                  <a:latin typeface="Segoe UI Light" panose="020B0502040204020203" pitchFamily="34" charset="0"/>
                  <a:ea typeface="Arial Unicode MS" pitchFamily="34" charset="-128"/>
                  <a:cs typeface="Times New Roman" panose="02020603050405020304" pitchFamily="18" charset="0"/>
                </a:rPr>
                <a:t>PL_C</a:t>
              </a:r>
            </a:p>
          </p:txBody>
        </p:sp>
        <p:sp>
          <p:nvSpPr>
            <p:cNvPr id="14" name="TextBox 13"/>
            <p:cNvSpPr txBox="1"/>
            <p:nvPr/>
          </p:nvSpPr>
          <p:spPr>
            <a:xfrm>
              <a:off x="459410" y="1400906"/>
              <a:ext cx="236653" cy="107722"/>
            </a:xfrm>
            <a:prstGeom prst="rect">
              <a:avLst/>
            </a:prstGeom>
            <a:solidFill>
              <a:schemeClr val="bg1"/>
            </a:solidFill>
          </p:spPr>
          <p:txBody>
            <a:bodyPr wrap="square" lIns="0" tIns="0" rIns="0" bIns="0" rtlCol="0">
              <a:spAutoFit/>
            </a:bodyPr>
            <a:lstStyle/>
            <a:p>
              <a:pPr fontAlgn="base">
                <a:spcBef>
                  <a:spcPts val="600"/>
                </a:spcBef>
                <a:spcAft>
                  <a:spcPct val="0"/>
                </a:spcAft>
                <a:buClr>
                  <a:srgbClr val="F0AB00"/>
                </a:buClr>
                <a:buSzPct val="80000"/>
              </a:pPr>
              <a:r>
                <a:rPr lang="en-US" sz="700" b="1" i="1" kern="0" dirty="0" smtClean="0">
                  <a:latin typeface="Segoe UI Light" panose="020B0502040204020203" pitchFamily="34" charset="0"/>
                  <a:ea typeface="Arial Unicode MS" pitchFamily="34" charset="-128"/>
                  <a:cs typeface="Times New Roman" panose="02020603050405020304" pitchFamily="18" charset="0"/>
                </a:rPr>
                <a:t>PL_C</a:t>
              </a:r>
            </a:p>
          </p:txBody>
        </p:sp>
      </p:grpSp>
      <p:sp>
        <p:nvSpPr>
          <p:cNvPr id="16" name="TextBox 15"/>
          <p:cNvSpPr txBox="1"/>
          <p:nvPr/>
        </p:nvSpPr>
        <p:spPr>
          <a:xfrm>
            <a:off x="363415" y="1397977"/>
            <a:ext cx="5501054" cy="4154984"/>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latin typeface="Segoe UI Light" panose="020B0502040204020203" pitchFamily="34" charset="0"/>
              </a:rPr>
              <a:t>The</a:t>
            </a:r>
            <a:r>
              <a:rPr lang="en-US" b="1" dirty="0">
                <a:latin typeface="Segoe UI Light" panose="020B0502040204020203" pitchFamily="34" charset="0"/>
              </a:rPr>
              <a:t> Semantic Enricher </a:t>
            </a:r>
            <a:r>
              <a:rPr lang="en-US" dirty="0">
                <a:latin typeface="Segoe UI Light" panose="020B0502040204020203" pitchFamily="34" charset="0"/>
              </a:rPr>
              <a:t>annotates datasets based on the semantics of the data at the instance level</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Instead of looking at the table as a set of records with strings, we represent each instance at the cell level with a set of types retrieved from our </a:t>
            </a:r>
            <a:r>
              <a:rPr lang="en-US" b="1" dirty="0" smtClean="0">
                <a:latin typeface="Segoe UI Light" panose="020B0502040204020203" pitchFamily="34" charset="0"/>
              </a:rPr>
              <a:t>Contextual Entity Recognizer</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The column is represented now as a vector of rich types and their corresponding confidence</a:t>
            </a:r>
          </a:p>
          <a:p>
            <a:pPr marL="285750" indent="-285750">
              <a:buFont typeface="Arial" panose="020B0604020202020204" pitchFamily="34" charset="0"/>
              <a:buChar char="•"/>
            </a:pPr>
            <a:endParaRPr lang="en-US" kern="0" dirty="0" smtClean="0">
              <a:latin typeface="Segoe UI Light" panose="020B0502040204020203" pitchFamily="34" charset="0"/>
              <a:ea typeface="Arial Unicode MS" pitchFamily="34" charset="-128"/>
              <a:cs typeface="Arial Unicode MS" pitchFamily="34" charset="-128"/>
            </a:endParaRPr>
          </a:p>
          <a:p>
            <a:pPr marL="285750" indent="-285750">
              <a:buFont typeface="Arial" panose="020B0604020202020204" pitchFamily="34" charset="0"/>
              <a:buChar char="•"/>
            </a:pPr>
            <a:r>
              <a:rPr lang="en-US" kern="0" dirty="0" smtClean="0">
                <a:latin typeface="Segoe UI Light" panose="020B0502040204020203" pitchFamily="34" charset="0"/>
                <a:ea typeface="Arial Unicode MS" pitchFamily="34" charset="-128"/>
                <a:cs typeface="Arial Unicode MS" pitchFamily="34" charset="-128"/>
              </a:rPr>
              <a:t>By normalizing the confidence scores and aggregating the set of types per column, we select the most common type to annotate and label the column </a:t>
            </a:r>
          </a:p>
          <a:p>
            <a:pPr marL="285750" indent="-285750">
              <a:buFont typeface="Arial" panose="020B0604020202020204" pitchFamily="34" charset="0"/>
              <a:buChar char="•"/>
            </a:pPr>
            <a:endParaRPr lang="en-US" kern="0" dirty="0" smtClean="0">
              <a:latin typeface="Segoe UI Light" panose="020B0502040204020203" pitchFamily="34" charset="0"/>
              <a:ea typeface="Arial Unicode MS" pitchFamily="34" charset="-128"/>
              <a:cs typeface="Arial Unicode MS" pitchFamily="34" charset="-128"/>
            </a:endParaRPr>
          </a:p>
        </p:txBody>
      </p:sp>
      <p:graphicFrame>
        <p:nvGraphicFramePr>
          <p:cNvPr id="13" name="Table 12"/>
          <p:cNvGraphicFramePr>
            <a:graphicFrameLocks noGrp="1"/>
          </p:cNvGraphicFramePr>
          <p:nvPr>
            <p:extLst>
              <p:ext uri="{D42A27DB-BD31-4B8C-83A1-F6EECF244321}">
                <p14:modId xmlns:p14="http://schemas.microsoft.com/office/powerpoint/2010/main" val="1917374078"/>
              </p:ext>
            </p:extLst>
          </p:nvPr>
        </p:nvGraphicFramePr>
        <p:xfrm>
          <a:off x="6904372" y="2441510"/>
          <a:ext cx="669908" cy="2028795"/>
        </p:xfrm>
        <a:graphic>
          <a:graphicData uri="http://schemas.openxmlformats.org/drawingml/2006/table">
            <a:tbl>
              <a:tblPr firstRow="1" bandRow="1">
                <a:tableStyleId>{2D5ABB26-0587-4C30-8999-92F81FD0307C}</a:tableStyleId>
              </a:tblPr>
              <a:tblGrid>
                <a:gridCol w="669908"/>
              </a:tblGrid>
              <a:tr h="280025">
                <a:tc>
                  <a:txBody>
                    <a:bodyPr/>
                    <a:lstStyle/>
                    <a:p>
                      <a:pPr algn="ctr"/>
                      <a:r>
                        <a:rPr lang="en-US" sz="900" b="1" dirty="0" smtClean="0">
                          <a:latin typeface="Segoe UI Light" panose="020B0502040204020203" pitchFamily="34" charset="0"/>
                        </a:rPr>
                        <a:t>PL_C</a:t>
                      </a:r>
                      <a:endParaRPr lang="en-US" sz="900" b="1" dirty="0">
                        <a:latin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85614">
                <a:tc>
                  <a:txBody>
                    <a:bodyPr/>
                    <a:lstStyle/>
                    <a:p>
                      <a:r>
                        <a:rPr lang="en-US" sz="900" b="1" dirty="0" smtClean="0">
                          <a:latin typeface="Segoe UI Light" panose="020B0502040204020203" pitchFamily="34" charset="0"/>
                        </a:rPr>
                        <a:t>country</a:t>
                      </a:r>
                      <a:r>
                        <a:rPr lang="en-US" sz="900" dirty="0" smtClean="0">
                          <a:latin typeface="Segoe UI Light" panose="020B0502040204020203" pitchFamily="34" charset="0"/>
                        </a:rPr>
                        <a:t>:87,3212, </a:t>
                      </a:r>
                      <a:r>
                        <a:rPr lang="en-US" sz="900" b="1" dirty="0" smtClean="0">
                          <a:latin typeface="Segoe UI Light" panose="020B0502040204020203" pitchFamily="34" charset="0"/>
                        </a:rPr>
                        <a:t>music album</a:t>
                      </a:r>
                      <a:r>
                        <a:rPr lang="en-US" sz="900" dirty="0" smtClean="0">
                          <a:latin typeface="Segoe UI Light" panose="020B0502040204020203" pitchFamily="34" charset="0"/>
                        </a:rPr>
                        <a:t>:12,331</a:t>
                      </a:r>
                      <a:r>
                        <a:rPr lang="en-US" sz="900" baseline="0" dirty="0" smtClean="0">
                          <a:latin typeface="Segoe UI Light" panose="020B0502040204020203" pitchFamily="34" charset="0"/>
                        </a:rPr>
                        <a:t>,</a:t>
                      </a:r>
                      <a:r>
                        <a:rPr lang="en-US" sz="900" b="1" dirty="0" smtClean="0">
                          <a:latin typeface="Segoe UI Light" panose="020B0502040204020203" pitchFamily="34" charset="0"/>
                          <a:cs typeface="Courier New" pitchFamily="49" charset="0"/>
                        </a:rPr>
                        <a:t>Order of Chivalry</a:t>
                      </a:r>
                      <a:r>
                        <a:rPr lang="en-US" sz="900" dirty="0" smtClean="0">
                          <a:latin typeface="Segoe UI Light" panose="020B0502040204020203" pitchFamily="34" charset="0"/>
                          <a:cs typeface="Courier New" pitchFamily="49" charset="0"/>
                        </a:rPr>
                        <a:t>:11,2321</a:t>
                      </a:r>
                      <a:endParaRPr lang="en-US" sz="900" dirty="0">
                        <a:latin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0025">
                <a:tc>
                  <a:txBody>
                    <a:bodyPr/>
                    <a:lstStyle/>
                    <a:p>
                      <a:r>
                        <a:rPr lang="en-US" sz="900" dirty="0" smtClean="0">
                          <a:latin typeface="Segoe UI Light" panose="020B0502040204020203" pitchFamily="34" charset="0"/>
                        </a:rPr>
                        <a:t>……</a:t>
                      </a:r>
                      <a:endParaRPr lang="en-US" sz="900" dirty="0">
                        <a:latin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0025">
                <a:tc>
                  <a:txBody>
                    <a:bodyPr/>
                    <a:lstStyle/>
                    <a:p>
                      <a:r>
                        <a:rPr lang="en-US" sz="900" dirty="0" smtClean="0">
                          <a:latin typeface="Segoe UI Light" panose="020B0502040204020203" pitchFamily="34" charset="0"/>
                        </a:rPr>
                        <a:t>…….</a:t>
                      </a:r>
                      <a:endParaRPr lang="en-US" sz="900" dirty="0">
                        <a:latin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5" name="Striped Right Arrow 14"/>
          <p:cNvSpPr/>
          <p:nvPr/>
        </p:nvSpPr>
        <p:spPr bwMode="gray">
          <a:xfrm>
            <a:off x="6266750" y="3720677"/>
            <a:ext cx="465992" cy="105508"/>
          </a:xfrm>
          <a:prstGeom prst="striped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latin typeface="Segoe UI Light" panose="020B0502040204020203"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1166442949"/>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a:latin typeface="Segoe UI Light" panose="020B0502040204020203" pitchFamily="34" charset="0"/>
              </a:rPr>
              <a:t>Proposal</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sz="2000" dirty="0">
                <a:latin typeface="Segoe UI Light" panose="020B0502040204020203" pitchFamily="34" charset="0"/>
              </a:rPr>
              <a:t>Dataset Integration and Enrichment </a:t>
            </a:r>
            <a:r>
              <a:rPr lang="en-US" sz="2000" b="0" dirty="0">
                <a:latin typeface="Segoe UI Light" panose="020B0502040204020203" pitchFamily="34" charset="0"/>
              </a:rPr>
              <a:t>– Semantic Enricher Evaluation</a:t>
            </a:r>
            <a:endParaRPr lang="en-US" sz="1800" b="0" dirty="0">
              <a:latin typeface="Segoe UI Light" panose="020B0502040204020203" pitchFamily="34" charset="0"/>
            </a:endParaRPr>
          </a:p>
        </p:txBody>
      </p:sp>
      <p:graphicFrame>
        <p:nvGraphicFramePr>
          <p:cNvPr id="17" name="Chart 16"/>
          <p:cNvGraphicFramePr>
            <a:graphicFrameLocks/>
          </p:cNvGraphicFramePr>
          <p:nvPr>
            <p:extLst>
              <p:ext uri="{D42A27DB-BD31-4B8C-83A1-F6EECF244321}">
                <p14:modId xmlns:p14="http://schemas.microsoft.com/office/powerpoint/2010/main" val="2361642984"/>
              </p:ext>
            </p:extLst>
          </p:nvPr>
        </p:nvGraphicFramePr>
        <p:xfrm>
          <a:off x="4552443" y="1456829"/>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8" name="TextBox 17"/>
          <p:cNvSpPr txBox="1"/>
          <p:nvPr/>
        </p:nvSpPr>
        <p:spPr>
          <a:xfrm>
            <a:off x="301129" y="1528760"/>
            <a:ext cx="4251314" cy="3323987"/>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latin typeface="Segoe UI Light" panose="020B0502040204020203" pitchFamily="34" charset="0"/>
              </a:rPr>
              <a:t>Evaluated against data coming from two SAP systems: The Event Tracker and Travel Expense Manager</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Increased the overall confidence score with an average of 11% and the number of valid matches found with an average of 10%</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Columns now are labeled with new semantic labels that are unified across datasets with the same content types</a:t>
            </a:r>
          </a:p>
        </p:txBody>
      </p:sp>
      <p:sp>
        <p:nvSpPr>
          <p:cNvPr id="2" name="Rectangle 1"/>
          <p:cNvSpPr/>
          <p:nvPr/>
        </p:nvSpPr>
        <p:spPr>
          <a:xfrm>
            <a:off x="301128" y="5024735"/>
            <a:ext cx="8614271" cy="1015663"/>
          </a:xfrm>
          <a:prstGeom prst="rect">
            <a:avLst/>
          </a:prstGeom>
        </p:spPr>
        <p:txBody>
          <a:bodyPr wrap="square">
            <a:spAutoFit/>
          </a:bodyPr>
          <a:lstStyle/>
          <a:p>
            <a:r>
              <a:rPr lang="en-US" b="1" dirty="0">
                <a:latin typeface="Segoe UI Light" panose="020B0502040204020203" pitchFamily="34" charset="0"/>
              </a:rPr>
              <a:t>Related Publications</a:t>
            </a:r>
            <a:r>
              <a:rPr lang="en-US" dirty="0" smtClean="0">
                <a:latin typeface="Segoe UI Light" panose="020B0502040204020203" pitchFamily="34" charset="0"/>
              </a:rPr>
              <a:t>:</a:t>
            </a:r>
          </a:p>
          <a:p>
            <a:endParaRPr lang="en-US" dirty="0">
              <a:latin typeface="Segoe UI Light" panose="020B0502040204020203" pitchFamily="34" charset="0"/>
            </a:endParaRPr>
          </a:p>
          <a:p>
            <a:pPr marL="285750" indent="-285750">
              <a:buFont typeface="Arial" panose="020B0604020202020204" pitchFamily="34" charset="0"/>
              <a:buChar char="•"/>
            </a:pPr>
            <a:r>
              <a:rPr lang="en-US" sz="1200" dirty="0">
                <a:latin typeface="Segoe UI Light" panose="020B0502040204020203" pitchFamily="34" charset="0"/>
                <a:ea typeface="Segoe UI" panose="020B0502040204020203" pitchFamily="34" charset="0"/>
                <a:cs typeface="Segoe UI" panose="020B0502040204020203" pitchFamily="34" charset="0"/>
              </a:rPr>
              <a:t>Ahmad </a:t>
            </a:r>
            <a:r>
              <a:rPr lang="en-US" sz="1200" dirty="0" err="1" smtClean="0">
                <a:latin typeface="Segoe UI Light" panose="020B0502040204020203" pitchFamily="34" charset="0"/>
                <a:ea typeface="Segoe UI" panose="020B0502040204020203" pitchFamily="34" charset="0"/>
                <a:cs typeface="Segoe UI" panose="020B0502040204020203" pitchFamily="34" charset="0"/>
              </a:rPr>
              <a:t>Assaf</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smtClean="0">
                <a:latin typeface="Segoe UI Light" panose="020B0502040204020203" pitchFamily="34" charset="0"/>
                <a:ea typeface="Segoe UI" panose="020B0502040204020203" pitchFamily="34" charset="0"/>
                <a:cs typeface="Segoe UI" panose="020B0502040204020203" pitchFamily="34" charset="0"/>
              </a:rPr>
              <a:t>et al. :</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b="1" dirty="0">
                <a:latin typeface="Segoe UI Light" panose="020B0502040204020203" pitchFamily="34" charset="0"/>
                <a:ea typeface="Segoe UI" panose="020B0502040204020203" pitchFamily="34" charset="0"/>
                <a:cs typeface="Segoe UI" panose="020B0502040204020203" pitchFamily="34" charset="0"/>
              </a:rPr>
              <a:t>RUBIX: a framework for improving data integration with linked data.</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a:latin typeface="Segoe UI Light" panose="020B0502040204020203" pitchFamily="34" charset="0"/>
                <a:ea typeface="Segoe UI" panose="020B0502040204020203" pitchFamily="34" charset="0"/>
                <a:cs typeface="Segoe UI" panose="020B0502040204020203" pitchFamily="34" charset="0"/>
                <a:hlinkClick r:id="rId4"/>
              </a:rPr>
              <a:t>WOD </a:t>
            </a:r>
            <a:r>
              <a:rPr lang="en-US" sz="1200" dirty="0" smtClean="0">
                <a:latin typeface="Segoe UI Light" panose="020B0502040204020203" pitchFamily="34" charset="0"/>
                <a:ea typeface="Segoe UI" panose="020B0502040204020203" pitchFamily="34" charset="0"/>
                <a:cs typeface="Segoe UI" panose="020B0502040204020203" pitchFamily="34" charset="0"/>
                <a:hlinkClick r:id="rId4"/>
              </a:rPr>
              <a:t>2012</a:t>
            </a:r>
            <a:endParaRPr lang="en-US" sz="1200" dirty="0" smtClean="0">
              <a:latin typeface="Segoe UI Light"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200" dirty="0">
                <a:latin typeface="Segoe UI Light" panose="020B0502040204020203" pitchFamily="34" charset="0"/>
                <a:ea typeface="Segoe UI" panose="020B0502040204020203" pitchFamily="34" charset="0"/>
                <a:cs typeface="Segoe UI" panose="020B0502040204020203" pitchFamily="34" charset="0"/>
              </a:rPr>
              <a:t>Ahmad </a:t>
            </a:r>
            <a:r>
              <a:rPr lang="en-US" sz="1200" dirty="0" err="1" smtClean="0">
                <a:latin typeface="Segoe UI Light" panose="020B0502040204020203" pitchFamily="34" charset="0"/>
                <a:ea typeface="Segoe UI" panose="020B0502040204020203" pitchFamily="34" charset="0"/>
                <a:cs typeface="Segoe UI" panose="020B0502040204020203" pitchFamily="34" charset="0"/>
              </a:rPr>
              <a:t>Assaf</a:t>
            </a:r>
            <a:r>
              <a:rPr lang="en-US" sz="1200" dirty="0">
                <a:latin typeface="Segoe UI Light" panose="020B0502040204020203" pitchFamily="34" charset="0"/>
                <a:ea typeface="Segoe UI" panose="020B0502040204020203" pitchFamily="34" charset="0"/>
                <a:cs typeface="Segoe UI" panose="020B0502040204020203" pitchFamily="34" charset="0"/>
              </a:rPr>
              <a:t> et al.</a:t>
            </a:r>
            <a:r>
              <a:rPr lang="en-US" sz="1200" dirty="0" smtClean="0">
                <a:latin typeface="Segoe UI Light" panose="020B0502040204020203" pitchFamily="34" charset="0"/>
                <a:ea typeface="Segoe UI" panose="020B0502040204020203" pitchFamily="34" charset="0"/>
                <a:cs typeface="Segoe UI" panose="020B0502040204020203" pitchFamily="34" charset="0"/>
              </a:rPr>
              <a:t> :</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b="1" dirty="0">
                <a:latin typeface="Segoe UI Light" panose="020B0502040204020203" pitchFamily="34" charset="0"/>
                <a:ea typeface="Segoe UI" panose="020B0502040204020203" pitchFamily="34" charset="0"/>
                <a:cs typeface="Segoe UI" panose="020B0502040204020203" pitchFamily="34" charset="0"/>
              </a:rPr>
              <a:t>Improving Schema Matching with Linked </a:t>
            </a:r>
            <a:r>
              <a:rPr lang="en-US" sz="1200" b="1" dirty="0" err="1">
                <a:latin typeface="Segoe UI Light" panose="020B0502040204020203" pitchFamily="34" charset="0"/>
                <a:ea typeface="Segoe UI" panose="020B0502040204020203" pitchFamily="34" charset="0"/>
                <a:cs typeface="Segoe UI" panose="020B0502040204020203" pitchFamily="34" charset="0"/>
              </a:rPr>
              <a:t>Data.</a:t>
            </a:r>
            <a:r>
              <a:rPr lang="en-US" sz="1200" dirty="0" err="1">
                <a:latin typeface="Segoe UI Light" panose="020B0502040204020203" pitchFamily="34" charset="0"/>
                <a:ea typeface="Segoe UI" panose="020B0502040204020203" pitchFamily="34" charset="0"/>
                <a:cs typeface="Segoe UI" panose="020B0502040204020203" pitchFamily="34" charset="0"/>
                <a:hlinkClick r:id="rId5"/>
              </a:rPr>
              <a:t>CoRR</a:t>
            </a:r>
            <a:r>
              <a:rPr lang="en-US" sz="1200" dirty="0">
                <a:latin typeface="Segoe UI Light" panose="020B0502040204020203" pitchFamily="34" charset="0"/>
                <a:ea typeface="Segoe UI" panose="020B0502040204020203" pitchFamily="34" charset="0"/>
                <a:cs typeface="Segoe UI" panose="020B0502040204020203" pitchFamily="34" charset="0"/>
                <a:hlinkClick r:id="rId5"/>
              </a:rPr>
              <a:t> abs/1205.2691</a:t>
            </a:r>
            <a:r>
              <a:rPr lang="en-US" sz="1200" dirty="0">
                <a:latin typeface="Segoe UI Light" panose="020B0502040204020203" pitchFamily="34" charset="0"/>
                <a:ea typeface="Segoe UI" panose="020B0502040204020203" pitchFamily="34" charset="0"/>
                <a:cs typeface="Segoe UI" panose="020B0502040204020203" pitchFamily="34" charset="0"/>
              </a:rPr>
              <a:t> (2012)</a:t>
            </a:r>
          </a:p>
        </p:txBody>
      </p:sp>
    </p:spTree>
    <p:extLst>
      <p:ext uri="{BB962C8B-B14F-4D97-AF65-F5344CB8AC3E}">
        <p14:creationId xmlns:p14="http://schemas.microsoft.com/office/powerpoint/2010/main" val="3095259969"/>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dirty="0">
                <a:latin typeface="Segoe UI Light" panose="020B0502040204020203" pitchFamily="34" charset="0"/>
              </a:rPr>
              <a:t>Dataset Integration and Enrichment </a:t>
            </a:r>
            <a:r>
              <a:rPr lang="en-US" b="0" dirty="0">
                <a:latin typeface="Segoe UI Light" panose="020B0502040204020203" pitchFamily="34" charset="0"/>
              </a:rPr>
              <a:t>– </a:t>
            </a:r>
            <a:r>
              <a:rPr lang="en-US" b="0" dirty="0" smtClean="0">
                <a:latin typeface="Segoe UI Light" panose="020B0502040204020203" pitchFamily="34" charset="0"/>
              </a:rPr>
              <a:t>Entity Properties Ranker</a:t>
            </a:r>
            <a:endParaRPr lang="en-US" sz="2000" b="0" dirty="0">
              <a:latin typeface="Segoe UI Light" panose="020B0502040204020203" pitchFamily="34" charset="0"/>
            </a:endParaRPr>
          </a:p>
        </p:txBody>
      </p:sp>
      <p:sp>
        <p:nvSpPr>
          <p:cNvPr id="16" name="TextBox 15"/>
          <p:cNvSpPr txBox="1"/>
          <p:nvPr/>
        </p:nvSpPr>
        <p:spPr>
          <a:xfrm>
            <a:off x="363414" y="1397977"/>
            <a:ext cx="8462533" cy="4154984"/>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smtClean="0">
                <a:latin typeface="Segoe UI Light" panose="020B0502040204020203" pitchFamily="34" charset="0"/>
              </a:rPr>
              <a:t>It is difficult to </a:t>
            </a:r>
            <a:r>
              <a:rPr lang="en-US" dirty="0">
                <a:latin typeface="Segoe UI Light" panose="020B0502040204020203" pitchFamily="34" charset="0"/>
              </a:rPr>
              <a:t>assess which </a:t>
            </a:r>
            <a:r>
              <a:rPr lang="en-US" dirty="0" smtClean="0">
                <a:latin typeface="Segoe UI Light" panose="020B0502040204020203" pitchFamily="34" charset="0"/>
              </a:rPr>
              <a:t>properties of an entity are </a:t>
            </a:r>
            <a:r>
              <a:rPr lang="en-US" dirty="0">
                <a:latin typeface="Segoe UI Light" panose="020B0502040204020203" pitchFamily="34" charset="0"/>
              </a:rPr>
              <a:t>more </a:t>
            </a:r>
            <a:r>
              <a:rPr lang="en-US" dirty="0" smtClean="0">
                <a:latin typeface="Segoe UI Light" panose="020B0502040204020203" pitchFamily="34" charset="0"/>
              </a:rPr>
              <a:t>“important</a:t>
            </a:r>
            <a:r>
              <a:rPr lang="en-US" dirty="0">
                <a:latin typeface="Segoe UI Light" panose="020B0502040204020203" pitchFamily="34" charset="0"/>
              </a:rPr>
              <a:t>" than </a:t>
            </a:r>
            <a:r>
              <a:rPr lang="en-US" dirty="0" smtClean="0">
                <a:latin typeface="Segoe UI Light" panose="020B0502040204020203" pitchFamily="34" charset="0"/>
              </a:rPr>
              <a:t>others for particular tasks like data augmentation </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performed a </a:t>
            </a:r>
            <a:r>
              <a:rPr lang="en-US" dirty="0">
                <a:latin typeface="Segoe UI Light" panose="020B0502040204020203" pitchFamily="34" charset="0"/>
              </a:rPr>
              <a:t>reverse engineering of the Google Knowledge </a:t>
            </a:r>
            <a:r>
              <a:rPr lang="en-US" dirty="0" smtClean="0">
                <a:latin typeface="Segoe UI Light" panose="020B0502040204020203" pitchFamily="34" charset="0"/>
              </a:rPr>
              <a:t>Graph Panel </a:t>
            </a:r>
            <a:r>
              <a:rPr lang="en-US" dirty="0">
                <a:latin typeface="Segoe UI Light" panose="020B0502040204020203" pitchFamily="34" charset="0"/>
              </a:rPr>
              <a:t>to </a:t>
            </a:r>
            <a:r>
              <a:rPr lang="en-US" dirty="0" smtClean="0">
                <a:latin typeface="Segoe UI Light" panose="020B0502040204020203" pitchFamily="34" charset="0"/>
              </a:rPr>
              <a:t>find out what </a:t>
            </a:r>
            <a:r>
              <a:rPr lang="en-US" dirty="0">
                <a:latin typeface="Segoe UI Light" panose="020B0502040204020203" pitchFamily="34" charset="0"/>
              </a:rPr>
              <a:t>are the most </a:t>
            </a:r>
            <a:r>
              <a:rPr lang="en-US" dirty="0" smtClean="0">
                <a:latin typeface="Segoe UI Light" panose="020B0502040204020203" pitchFamily="34" charset="0"/>
              </a:rPr>
              <a:t>“important</a:t>
            </a:r>
            <a:r>
              <a:rPr lang="en-US" dirty="0">
                <a:latin typeface="Segoe UI Light" panose="020B0502040204020203" pitchFamily="34" charset="0"/>
              </a:rPr>
              <a:t>" properties for an entity according </a:t>
            </a:r>
            <a:r>
              <a:rPr lang="en-US" dirty="0" smtClean="0">
                <a:latin typeface="Segoe UI Light" panose="020B0502040204020203" pitchFamily="34" charset="0"/>
              </a:rPr>
              <a:t>to Google </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conducted a survey on 152 users which validated the results of our </a:t>
            </a:r>
            <a:r>
              <a:rPr lang="en-US" b="1" dirty="0" smtClean="0">
                <a:latin typeface="Segoe UI Light" panose="020B0502040204020203" pitchFamily="34" charset="0"/>
              </a:rPr>
              <a:t>Entity Properties Ranker </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represent the results of our </a:t>
            </a:r>
            <a:r>
              <a:rPr lang="en-US" b="1" dirty="0" smtClean="0">
                <a:latin typeface="Segoe UI Light" panose="020B0502040204020203" pitchFamily="34" charset="0"/>
              </a:rPr>
              <a:t>Entity Properties Ranker </a:t>
            </a:r>
            <a:r>
              <a:rPr lang="en-US" dirty="0" smtClean="0">
                <a:latin typeface="Segoe UI Light" panose="020B0502040204020203" pitchFamily="34" charset="0"/>
              </a:rPr>
              <a:t>using the Fresnel vocabulary, so that any application could just use this knowledge to decide which properties of an entity is worth to be augmented with the current data</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endParaRPr lang="en-US" dirty="0" smtClean="0">
              <a:latin typeface="Segoe UI Light" panose="020B0502040204020203" pitchFamily="34" charset="0"/>
            </a:endParaRPr>
          </a:p>
          <a:p>
            <a:endParaRPr lang="en-US" dirty="0" smtClean="0">
              <a:latin typeface="Segoe UI Light" panose="020B0502040204020203" pitchFamily="34" charset="0"/>
            </a:endParaRPr>
          </a:p>
        </p:txBody>
      </p:sp>
      <p:sp>
        <p:nvSpPr>
          <p:cNvPr id="11" name="Rectangle 10"/>
          <p:cNvSpPr/>
          <p:nvPr/>
        </p:nvSpPr>
        <p:spPr>
          <a:xfrm>
            <a:off x="287544" y="5434310"/>
            <a:ext cx="8614271" cy="1015663"/>
          </a:xfrm>
          <a:prstGeom prst="rect">
            <a:avLst/>
          </a:prstGeom>
        </p:spPr>
        <p:txBody>
          <a:bodyPr wrap="square">
            <a:spAutoFit/>
          </a:bodyPr>
          <a:lstStyle/>
          <a:p>
            <a:r>
              <a:rPr lang="en-US" b="1" dirty="0">
                <a:latin typeface="Segoe UI Light" panose="020B0502040204020203" pitchFamily="34" charset="0"/>
              </a:rPr>
              <a:t>Related Publications</a:t>
            </a:r>
            <a:r>
              <a:rPr lang="en-US" dirty="0" smtClean="0">
                <a:latin typeface="Segoe UI Light" panose="020B0502040204020203" pitchFamily="34" charset="0"/>
              </a:rPr>
              <a:t>:</a:t>
            </a:r>
          </a:p>
          <a:p>
            <a:endParaRPr lang="en-US" dirty="0">
              <a:latin typeface="Segoe UI Light" panose="020B0502040204020203" pitchFamily="34" charset="0"/>
            </a:endParaRPr>
          </a:p>
          <a:p>
            <a:pPr marL="285750" indent="-285750">
              <a:buFont typeface="Arial" panose="020B0604020202020204" pitchFamily="34" charset="0"/>
              <a:buChar char="•"/>
            </a:pPr>
            <a:r>
              <a:rPr lang="en-US" sz="1200" dirty="0">
                <a:latin typeface="Segoe UI Light" panose="020B0502040204020203" pitchFamily="34" charset="0"/>
                <a:ea typeface="Segoe UI" panose="020B0502040204020203" pitchFamily="34" charset="0"/>
                <a:cs typeface="Segoe UI" panose="020B0502040204020203" pitchFamily="34" charset="0"/>
              </a:rPr>
              <a:t>Ahmad </a:t>
            </a:r>
            <a:r>
              <a:rPr lang="en-US" sz="1200" dirty="0" err="1" smtClean="0">
                <a:latin typeface="Segoe UI Light" panose="020B0502040204020203" pitchFamily="34" charset="0"/>
                <a:ea typeface="Segoe UI" panose="020B0502040204020203" pitchFamily="34" charset="0"/>
                <a:cs typeface="Segoe UI" panose="020B0502040204020203" pitchFamily="34" charset="0"/>
              </a:rPr>
              <a:t>Assaf</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smtClean="0">
                <a:latin typeface="Segoe UI Light" panose="020B0502040204020203" pitchFamily="34" charset="0"/>
                <a:ea typeface="Segoe UI" panose="020B0502040204020203" pitchFamily="34" charset="0"/>
                <a:cs typeface="Segoe UI" panose="020B0502040204020203" pitchFamily="34" charset="0"/>
              </a:rPr>
              <a:t>et al. :</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b="1" dirty="0">
                <a:latin typeface="Segoe UI Light" panose="020B0502040204020203" pitchFamily="34" charset="0"/>
                <a:ea typeface="Segoe UI" panose="020B0502040204020203" pitchFamily="34" charset="0"/>
                <a:cs typeface="Segoe UI" panose="020B0502040204020203" pitchFamily="34" charset="0"/>
              </a:rPr>
              <a:t>What are the Important Properties of an Entity? Comparing Users and Knowledge Graph Point of View - </a:t>
            </a:r>
            <a:r>
              <a:rPr lang="en-US" sz="1200" dirty="0" smtClean="0">
                <a:latin typeface="Segoe UI Light" panose="020B0502040204020203" pitchFamily="34" charset="0"/>
                <a:ea typeface="Segoe UI" panose="020B0502040204020203" pitchFamily="34" charset="0"/>
                <a:cs typeface="Segoe UI" panose="020B0502040204020203" pitchFamily="34" charset="0"/>
              </a:rPr>
              <a:t>ESWC 2014 </a:t>
            </a:r>
            <a:r>
              <a:rPr lang="en-US" sz="1200" dirty="0">
                <a:latin typeface="Segoe UI Light" panose="020B0502040204020203" pitchFamily="34" charset="0"/>
                <a:ea typeface="Segoe UI" panose="020B0502040204020203" pitchFamily="34" charset="0"/>
                <a:cs typeface="Segoe UI" panose="020B0502040204020203" pitchFamily="34" charset="0"/>
              </a:rPr>
              <a:t>Posters &amp; </a:t>
            </a:r>
            <a:r>
              <a:rPr lang="en-US" sz="1200" dirty="0" smtClean="0">
                <a:latin typeface="Segoe UI Light" panose="020B0502040204020203" pitchFamily="34" charset="0"/>
                <a:ea typeface="Segoe UI" panose="020B0502040204020203" pitchFamily="34" charset="0"/>
                <a:cs typeface="Segoe UI" panose="020B0502040204020203" pitchFamily="34" charset="0"/>
              </a:rPr>
              <a:t>Demos</a:t>
            </a:r>
          </a:p>
        </p:txBody>
      </p:sp>
    </p:spTree>
    <p:extLst>
      <p:ext uri="{BB962C8B-B14F-4D97-AF65-F5344CB8AC3E}">
        <p14:creationId xmlns:p14="http://schemas.microsoft.com/office/powerpoint/2010/main" val="3477016502"/>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dirty="0">
                <a:latin typeface="Segoe UI Light" panose="020B0502040204020203" pitchFamily="34" charset="0"/>
              </a:rPr>
              <a:t>Dataset Integration and Enrichment </a:t>
            </a:r>
            <a:r>
              <a:rPr lang="en-US" b="0" dirty="0">
                <a:latin typeface="Segoe UI Light" panose="020B0502040204020203" pitchFamily="34" charset="0"/>
              </a:rPr>
              <a:t>– Social Media</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grpSp>
          <p:nvGrpSpPr>
            <p:cNvPr id="38" name="Group 37"/>
            <p:cNvGrpSpPr/>
            <p:nvPr/>
          </p:nvGrpSpPr>
          <p:grpSpPr>
            <a:xfrm>
              <a:off x="5681331" y="2928082"/>
              <a:ext cx="1958162" cy="1084376"/>
              <a:chOff x="5681331" y="2928082"/>
              <a:chExt cx="1958162" cy="1084376"/>
            </a:xfrm>
          </p:grpSpPr>
          <p:sp>
            <p:nvSpPr>
              <p:cNvPr id="37" name="Rectangle 36"/>
              <p:cNvSpPr/>
              <p:nvPr/>
            </p:nvSpPr>
            <p:spPr bwMode="gray">
              <a:xfrm>
                <a:off x="5681331" y="2928082"/>
                <a:ext cx="1958162" cy="1084376"/>
              </a:xfrm>
              <a:prstGeom prst="rect">
                <a:avLst/>
              </a:prstGeom>
              <a:solidFill>
                <a:srgbClr val="FF5050">
                  <a:alpha val="72157"/>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89804"/>
              </a:srgbClr>
            </a:solidFill>
            <a:ln w="3810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b="1" kern="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1030"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5909" y="1942629"/>
            <a:ext cx="444757" cy="444757"/>
          </a:xfrm>
          <a:prstGeom prst="rect">
            <a:avLst/>
          </a:prstGeom>
          <a:noFill/>
          <a:extLst>
            <a:ext uri="{909E8E84-426E-40DD-AFC4-6F175D3DCCD1}">
              <a14:hiddenFill xmlns:a14="http://schemas.microsoft.com/office/drawing/2010/main">
                <a:solidFill>
                  <a:srgbClr val="FFFFFF"/>
                </a:solidFill>
              </a14:hiddenFill>
            </a:ext>
          </a:extLst>
        </p:spPr>
      </p:pic>
      <p:sp>
        <p:nvSpPr>
          <p:cNvPr id="67" name="Rectangle 66"/>
          <p:cNvSpPr/>
          <p:nvPr/>
        </p:nvSpPr>
        <p:spPr bwMode="gray">
          <a:xfrm>
            <a:off x="483761" y="1409064"/>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69" name="Straight Arrow Connector 68"/>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561713" y="5818251"/>
            <a:ext cx="3811750" cy="184666"/>
            <a:chOff x="624644" y="5996763"/>
            <a:chExt cx="3811750" cy="184666"/>
          </a:xfrm>
        </p:grpSpPr>
        <p:sp>
          <p:nvSpPr>
            <p:cNvPr id="72" name="TextBox 71"/>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73" name="Rectangle 72"/>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74" name="Group 73"/>
          <p:cNvGrpSpPr/>
          <p:nvPr/>
        </p:nvGrpSpPr>
        <p:grpSpPr>
          <a:xfrm>
            <a:off x="565680" y="6207566"/>
            <a:ext cx="3811750" cy="184666"/>
            <a:chOff x="624644" y="5940240"/>
            <a:chExt cx="3811750" cy="184666"/>
          </a:xfrm>
        </p:grpSpPr>
        <p:sp>
          <p:nvSpPr>
            <p:cNvPr id="75" name="TextBox 74"/>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76" name="Rectangle 75"/>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77" name="Group 76"/>
          <p:cNvGrpSpPr/>
          <p:nvPr/>
        </p:nvGrpSpPr>
        <p:grpSpPr>
          <a:xfrm>
            <a:off x="561713" y="6013375"/>
            <a:ext cx="3811750" cy="184666"/>
            <a:chOff x="624644" y="5954231"/>
            <a:chExt cx="3811750" cy="184666"/>
          </a:xfrm>
        </p:grpSpPr>
        <p:sp>
          <p:nvSpPr>
            <p:cNvPr id="78" name="TextBox 77"/>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79" name="Rectangle 78"/>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80" name="Group 79"/>
          <p:cNvGrpSpPr/>
          <p:nvPr/>
        </p:nvGrpSpPr>
        <p:grpSpPr>
          <a:xfrm>
            <a:off x="3187249" y="5824405"/>
            <a:ext cx="2297202" cy="184666"/>
            <a:chOff x="6030706" y="688558"/>
            <a:chExt cx="5674176" cy="487276"/>
          </a:xfrm>
        </p:grpSpPr>
        <p:sp>
          <p:nvSpPr>
            <p:cNvPr id="81" name="Rectangle 80"/>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2" name="Rectangle 81"/>
            <p:cNvSpPr/>
            <p:nvPr/>
          </p:nvSpPr>
          <p:spPr bwMode="gray">
            <a:xfrm>
              <a:off x="6043360" y="899935"/>
              <a:ext cx="2137269" cy="120638"/>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3" name="TextBox 82"/>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a:t>
              </a:r>
              <a:r>
                <a:rPr lang="en-US" sz="1200" kern="0" dirty="0" smtClean="0">
                  <a:latin typeface="Segoe UI Light" panose="020B0502040204020203" pitchFamily="34" charset="0"/>
                  <a:ea typeface="Arial Unicode MS" pitchFamily="34" charset="-128"/>
                  <a:cs typeface="Arial Unicode MS" pitchFamily="34" charset="-128"/>
                </a:rPr>
                <a:t>70</a:t>
              </a:r>
              <a:r>
                <a:rPr lang="en-US" sz="1200" kern="0" dirty="0" smtClean="0">
                  <a:latin typeface="Segoe UI Light" panose="020B0502040204020203" pitchFamily="34" charset="0"/>
                  <a:ea typeface="Arial Unicode MS" pitchFamily="34" charset="-128"/>
                  <a:cs typeface="Arial Unicode MS" pitchFamily="34" charset="-128"/>
                </a:rPr>
                <a:t>%</a:t>
              </a:r>
            </a:p>
          </p:txBody>
        </p:sp>
      </p:grpSp>
    </p:spTree>
    <p:extLst>
      <p:ext uri="{BB962C8B-B14F-4D97-AF65-F5344CB8AC3E}">
        <p14:creationId xmlns:p14="http://schemas.microsoft.com/office/powerpoint/2010/main" val="240339265"/>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Light" panose="020B0502040204020203" pitchFamily="34" charset="0"/>
              </a:rPr>
              <a:t>Proposal</a:t>
            </a:r>
            <a:r>
              <a:rPr lang="en-US" b="0" dirty="0" smtClean="0">
                <a:latin typeface="Segoe UI" panose="020B0502040204020203" pitchFamily="34" charset="0"/>
                <a:ea typeface="Segoe UI" panose="020B0502040204020203" pitchFamily="34" charset="0"/>
                <a:cs typeface="Segoe UI" panose="020B0502040204020203" pitchFamily="34" charset="0"/>
              </a:rPr>
              <a:t/>
            </a:r>
            <a:br>
              <a:rPr lang="en-US" b="0" dirty="0" smtClean="0">
                <a:latin typeface="Segoe UI" panose="020B0502040204020203" pitchFamily="34" charset="0"/>
                <a:ea typeface="Segoe UI" panose="020B0502040204020203" pitchFamily="34" charset="0"/>
                <a:cs typeface="Segoe UI" panose="020B0502040204020203" pitchFamily="34" charset="0"/>
              </a:rPr>
            </a:br>
            <a:r>
              <a:rPr lang="en-US" sz="1800" dirty="0" smtClean="0">
                <a:latin typeface="Segoe UI Light" panose="020B0502040204020203" pitchFamily="34" charset="0"/>
              </a:rPr>
              <a:t>Dataset </a:t>
            </a:r>
            <a:r>
              <a:rPr lang="en-US" sz="1800" dirty="0">
                <a:latin typeface="Segoe UI Light" panose="020B0502040204020203" pitchFamily="34" charset="0"/>
              </a:rPr>
              <a:t>Integration and Enrichment </a:t>
            </a:r>
            <a:r>
              <a:rPr lang="en-US" sz="1800" b="0" dirty="0">
                <a:latin typeface="Segoe UI Light" panose="020B0502040204020203" pitchFamily="34" charset="0"/>
              </a:rPr>
              <a:t>– </a:t>
            </a:r>
            <a:r>
              <a:rPr lang="en-US" sz="1800" b="0" dirty="0" smtClean="0">
                <a:latin typeface="Segoe UI Light" panose="020B0502040204020203" pitchFamily="34" charset="0"/>
              </a:rPr>
              <a:t>Semantic Social News Aggregator(SNARC)</a:t>
            </a:r>
            <a:endParaRPr lang="en-US" sz="1800" b="0" dirty="0"/>
          </a:p>
        </p:txBody>
      </p:sp>
      <p:sp>
        <p:nvSpPr>
          <p:cNvPr id="5" name="Rectangle 4"/>
          <p:cNvSpPr/>
          <p:nvPr/>
        </p:nvSpPr>
        <p:spPr>
          <a:xfrm>
            <a:off x="324922" y="1399430"/>
            <a:ext cx="6447353" cy="3139321"/>
          </a:xfrm>
          <a:prstGeom prst="rect">
            <a:avLst/>
          </a:prstGeom>
        </p:spPr>
        <p:txBody>
          <a:bodyPr wrap="square">
            <a:spAutoFit/>
          </a:bodyPr>
          <a:lstStyle/>
          <a:p>
            <a:pPr marL="342900" indent="-342900">
              <a:buFont typeface="Arial" panose="020B0604020202020204" pitchFamily="34" charset="0"/>
              <a:buChar char="•"/>
            </a:pPr>
            <a:r>
              <a:rPr lang="en-US" b="1" dirty="0" smtClean="0">
                <a:latin typeface="Segoe UI Light" panose="020B0502040204020203" pitchFamily="34" charset="0"/>
              </a:rPr>
              <a:t>SNARC</a:t>
            </a:r>
            <a:r>
              <a:rPr lang="en-US" dirty="0" smtClean="0">
                <a:latin typeface="Segoe UI Light" panose="020B0502040204020203" pitchFamily="34" charset="0"/>
              </a:rPr>
              <a:t> is a </a:t>
            </a:r>
            <a:r>
              <a:rPr lang="en-US" dirty="0">
                <a:latin typeface="Segoe UI Light" panose="020B0502040204020203" pitchFamily="34" charset="0"/>
              </a:rPr>
              <a:t>service that extracts the semantic context of documents in order to recommend related content from the web and social </a:t>
            </a:r>
            <a:r>
              <a:rPr lang="en-US" dirty="0" smtClean="0">
                <a:latin typeface="Segoe UI Light" panose="020B0502040204020203" pitchFamily="34" charset="0"/>
              </a:rPr>
              <a:t>media</a:t>
            </a:r>
          </a:p>
          <a:p>
            <a:pPr marL="342900" indent="-342900">
              <a:buFont typeface="Arial" panose="020B0604020202020204" pitchFamily="34" charset="0"/>
              <a:buChar char="•"/>
            </a:pPr>
            <a:endParaRPr lang="en-US" b="1" dirty="0">
              <a:latin typeface="Segoe UI Light" panose="020B0502040204020203" pitchFamily="34" charset="0"/>
            </a:endParaRPr>
          </a:p>
          <a:p>
            <a:pPr marL="342900" indent="-342900">
              <a:buFont typeface="Arial" panose="020B0604020202020204" pitchFamily="34" charset="0"/>
              <a:buChar char="•"/>
            </a:pPr>
            <a:r>
              <a:rPr lang="en-US" b="1" dirty="0" smtClean="0">
                <a:latin typeface="Segoe UI Light" panose="020B0502040204020203" pitchFamily="34" charset="0"/>
              </a:rPr>
              <a:t>SNARC</a:t>
            </a:r>
            <a:r>
              <a:rPr lang="en-US" dirty="0" smtClean="0">
                <a:latin typeface="Segoe UI Light" panose="020B0502040204020203" pitchFamily="34" charset="0"/>
              </a:rPr>
              <a:t> </a:t>
            </a:r>
            <a:r>
              <a:rPr lang="en-US" dirty="0">
                <a:latin typeface="Segoe UI Light" panose="020B0502040204020203" pitchFamily="34" charset="0"/>
              </a:rPr>
              <a:t>enriches the user experience by allowing the user to get fresh perspective on what is happening as well as knowledge about identified </a:t>
            </a:r>
            <a:r>
              <a:rPr lang="en-US" dirty="0" smtClean="0">
                <a:latin typeface="Segoe UI Light" panose="020B0502040204020203" pitchFamily="34" charset="0"/>
              </a:rPr>
              <a:t>concepts</a:t>
            </a:r>
          </a:p>
          <a:p>
            <a:pPr marL="342900" indent="-342900">
              <a:buFont typeface="Arial" panose="020B0604020202020204" pitchFamily="34" charset="0"/>
              <a:buChar char="•"/>
            </a:pPr>
            <a:endParaRPr lang="en-US" dirty="0" smtClean="0">
              <a:latin typeface="Segoe UI Light" panose="020B0502040204020203" pitchFamily="34" charset="0"/>
            </a:endParaRPr>
          </a:p>
          <a:p>
            <a:pPr marL="342900" indent="-342900">
              <a:buFont typeface="Arial" panose="020B0604020202020204" pitchFamily="34" charset="0"/>
              <a:buChar char="•"/>
            </a:pPr>
            <a:r>
              <a:rPr lang="en-US" b="1" dirty="0" smtClean="0">
                <a:latin typeface="Segoe UI Light" panose="020B0502040204020203" pitchFamily="34" charset="0"/>
              </a:rPr>
              <a:t>SNARC</a:t>
            </a:r>
            <a:r>
              <a:rPr lang="en-US" dirty="0" smtClean="0">
                <a:latin typeface="Segoe UI Light" panose="020B0502040204020203" pitchFamily="34" charset="0"/>
              </a:rPr>
              <a:t> provides </a:t>
            </a:r>
            <a:r>
              <a:rPr lang="en-US" dirty="0">
                <a:latin typeface="Segoe UI Light" panose="020B0502040204020203" pitchFamily="34" charset="0"/>
              </a:rPr>
              <a:t>a uniform </a:t>
            </a:r>
            <a:r>
              <a:rPr lang="en-US" dirty="0" smtClean="0">
                <a:latin typeface="Segoe UI Light" panose="020B0502040204020203" pitchFamily="34" charset="0"/>
              </a:rPr>
              <a:t>semantic document model </a:t>
            </a:r>
            <a:r>
              <a:rPr lang="en-US" dirty="0">
                <a:latin typeface="Segoe UI Light" panose="020B0502040204020203" pitchFamily="34" charset="0"/>
              </a:rPr>
              <a:t>for web entities, whether they are blog entries, multimedia objects or </a:t>
            </a:r>
            <a:r>
              <a:rPr lang="en-US" dirty="0" smtClean="0">
                <a:latin typeface="Segoe UI Light" panose="020B0502040204020203" pitchFamily="34" charset="0"/>
              </a:rPr>
              <a:t>micro-posts</a:t>
            </a:r>
            <a:endParaRPr lang="en-US" dirty="0">
              <a:latin typeface="Segoe UI Light" panose="020B0502040204020203" pitchFamily="34" charset="0"/>
            </a:endParaRP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6089" y="1276349"/>
            <a:ext cx="2016021" cy="522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9918" y="4283342"/>
            <a:ext cx="3319482" cy="213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08994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rPr>
              <a:t>Proposal</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sz="1800" dirty="0">
                <a:latin typeface="Segoe UI Light" panose="020B0502040204020203" pitchFamily="34" charset="0"/>
              </a:rPr>
              <a:t>Dataset Integration and Enrichment </a:t>
            </a:r>
            <a:r>
              <a:rPr lang="en-US" sz="1800" b="0" dirty="0">
                <a:latin typeface="Segoe UI Light" panose="020B0502040204020203" pitchFamily="34" charset="0"/>
              </a:rPr>
              <a:t>– </a:t>
            </a:r>
            <a:r>
              <a:rPr lang="en-US" sz="1800" b="0" dirty="0" smtClean="0">
                <a:latin typeface="Segoe UI Light" panose="020B0502040204020203" pitchFamily="34" charset="0"/>
              </a:rPr>
              <a:t>Semantic Social News Aggregator (SNARC)</a:t>
            </a:r>
            <a:endParaRPr lang="en-US" sz="1800" b="0" dirty="0"/>
          </a:p>
        </p:txBody>
      </p:sp>
      <p:sp>
        <p:nvSpPr>
          <p:cNvPr id="3" name="Rectangle 2"/>
          <p:cNvSpPr/>
          <p:nvPr/>
        </p:nvSpPr>
        <p:spPr>
          <a:xfrm>
            <a:off x="304798" y="1339840"/>
            <a:ext cx="8498959" cy="3970318"/>
          </a:xfrm>
          <a:prstGeom prst="rect">
            <a:avLst/>
          </a:prstGeom>
        </p:spPr>
        <p:txBody>
          <a:bodyPr wrap="square">
            <a:spAutoFit/>
          </a:bodyPr>
          <a:lstStyle/>
          <a:p>
            <a:pPr marL="342900" indent="-342900">
              <a:buFont typeface="Arial" panose="020B0604020202020204" pitchFamily="34" charset="0"/>
              <a:buChar char="•"/>
            </a:pPr>
            <a:r>
              <a:rPr lang="en-US" b="1" dirty="0" smtClean="0">
                <a:latin typeface="Segoe UI Light" panose="020B0502040204020203" pitchFamily="34" charset="0"/>
              </a:rPr>
              <a:t>SNARC</a:t>
            </a:r>
            <a:r>
              <a:rPr lang="en-US" dirty="0" smtClean="0">
                <a:latin typeface="Segoe UI Light" panose="020B0502040204020203" pitchFamily="34" charset="0"/>
              </a:rPr>
              <a:t> uses services like Zemanta and Alchemy to identify semantic entities in textual content and unifies Social Media content in a </a:t>
            </a:r>
            <a:r>
              <a:rPr lang="en-US" dirty="0">
                <a:latin typeface="Segoe UI Light" panose="020B0502040204020203" pitchFamily="34" charset="0"/>
              </a:rPr>
              <a:t>Semantic Document </a:t>
            </a:r>
            <a:r>
              <a:rPr lang="en-US" dirty="0" smtClean="0">
                <a:latin typeface="Segoe UI Light" panose="020B0502040204020203" pitchFamily="34" charset="0"/>
              </a:rPr>
              <a:t>Model</a:t>
            </a:r>
          </a:p>
          <a:p>
            <a:pPr marL="342900" indent="-342900">
              <a:buFont typeface="Arial" panose="020B0604020202020204" pitchFamily="34" charset="0"/>
              <a:buChar char="•"/>
            </a:pPr>
            <a:endParaRPr lang="en-US" dirty="0" smtClean="0">
              <a:latin typeface="Segoe UI Light" panose="020B0502040204020203" pitchFamily="34" charset="0"/>
            </a:endParaRPr>
          </a:p>
          <a:p>
            <a:pPr marL="342900" indent="-342900">
              <a:buFont typeface="Arial" panose="020B0604020202020204" pitchFamily="34" charset="0"/>
              <a:buChar char="•"/>
            </a:pPr>
            <a:r>
              <a:rPr lang="en-US" b="1" dirty="0" smtClean="0">
                <a:latin typeface="Segoe UI Light" panose="020B0502040204020203" pitchFamily="34" charset="0"/>
              </a:rPr>
              <a:t>SNARC</a:t>
            </a:r>
            <a:r>
              <a:rPr lang="en-US" dirty="0" smtClean="0">
                <a:latin typeface="Segoe UI Light" panose="020B0502040204020203" pitchFamily="34" charset="0"/>
              </a:rPr>
              <a:t> </a:t>
            </a:r>
            <a:r>
              <a:rPr lang="en-US" dirty="0">
                <a:latin typeface="Segoe UI Light" panose="020B0502040204020203" pitchFamily="34" charset="0"/>
              </a:rPr>
              <a:t>federates queries </a:t>
            </a:r>
            <a:r>
              <a:rPr lang="en-US" dirty="0" smtClean="0">
                <a:latin typeface="Segoe UI Light" panose="020B0502040204020203" pitchFamily="34" charset="0"/>
              </a:rPr>
              <a:t>to various Social Media sources like Twitter, Google+, YouTube, etc.</a:t>
            </a:r>
          </a:p>
          <a:p>
            <a:pPr marL="342900" indent="-342900">
              <a:buFont typeface="Arial" panose="020B0604020202020204" pitchFamily="34" charset="0"/>
              <a:buChar char="•"/>
            </a:pPr>
            <a:endParaRPr lang="en-US" dirty="0">
              <a:latin typeface="Segoe UI Light" panose="020B0502040204020203" pitchFamily="34" charset="0"/>
            </a:endParaRPr>
          </a:p>
          <a:p>
            <a:pPr marL="342900" indent="-342900">
              <a:buFont typeface="Arial" panose="020B0604020202020204" pitchFamily="34" charset="0"/>
              <a:buChar char="•"/>
            </a:pPr>
            <a:r>
              <a:rPr lang="en-US" b="1" dirty="0">
                <a:latin typeface="Segoe UI Light" panose="020B0502040204020203" pitchFamily="34" charset="0"/>
              </a:rPr>
              <a:t>SNARC</a:t>
            </a:r>
            <a:r>
              <a:rPr lang="en-US" dirty="0">
                <a:latin typeface="Segoe UI Light" panose="020B0502040204020203" pitchFamily="34" charset="0"/>
              </a:rPr>
              <a:t> reconciles the results fetched to ensure their alignment and relevancy with the underlying </a:t>
            </a:r>
            <a:r>
              <a:rPr lang="en-US" dirty="0" smtClean="0">
                <a:latin typeface="Segoe UI Light" panose="020B0502040204020203" pitchFamily="34" charset="0"/>
              </a:rPr>
              <a:t>model</a:t>
            </a:r>
          </a:p>
          <a:p>
            <a:pPr marL="342900" indent="-342900">
              <a:buFont typeface="Arial" panose="020B0604020202020204" pitchFamily="34" charset="0"/>
              <a:buChar char="•"/>
            </a:pPr>
            <a:endParaRPr lang="en-US" dirty="0">
              <a:latin typeface="Segoe UI Light" panose="020B0502040204020203" pitchFamily="34" charset="0"/>
            </a:endParaRPr>
          </a:p>
          <a:p>
            <a:pPr marL="342900" indent="-342900">
              <a:buFont typeface="Arial" panose="020B0604020202020204" pitchFamily="34" charset="0"/>
              <a:buChar char="•"/>
            </a:pPr>
            <a:r>
              <a:rPr lang="en-US" b="1" dirty="0">
                <a:latin typeface="Segoe UI Light" panose="020B0502040204020203" pitchFamily="34" charset="0"/>
              </a:rPr>
              <a:t>SNARC</a:t>
            </a:r>
            <a:r>
              <a:rPr lang="en-US" dirty="0">
                <a:latin typeface="Segoe UI Light" panose="020B0502040204020203" pitchFamily="34" charset="0"/>
              </a:rPr>
              <a:t> has been implemented as a Chrome extension, but we plan to integrate it with business </a:t>
            </a:r>
            <a:r>
              <a:rPr lang="en-US" dirty="0" smtClean="0">
                <a:latin typeface="Segoe UI Light" panose="020B0502040204020203" pitchFamily="34" charset="0"/>
              </a:rPr>
              <a:t>applications</a:t>
            </a:r>
          </a:p>
          <a:p>
            <a:pPr marL="342900" indent="-342900">
              <a:buFont typeface="Arial" panose="020B0604020202020204" pitchFamily="34" charset="0"/>
              <a:buChar char="•"/>
            </a:pPr>
            <a:endParaRPr lang="en-US" dirty="0">
              <a:latin typeface="Segoe UI Light" panose="020B0502040204020203" pitchFamily="34" charset="0"/>
            </a:endParaRPr>
          </a:p>
          <a:p>
            <a:pPr marL="342900" indent="-342900">
              <a:buFont typeface="Arial" panose="020B0604020202020204" pitchFamily="34" charset="0"/>
              <a:buChar char="•"/>
            </a:pPr>
            <a:r>
              <a:rPr lang="en-US" dirty="0">
                <a:latin typeface="Segoe UI Light" panose="020B0502040204020203" pitchFamily="34" charset="0"/>
              </a:rPr>
              <a:t>The input for </a:t>
            </a:r>
            <a:r>
              <a:rPr lang="en-US" b="1" dirty="0">
                <a:latin typeface="Segoe UI Light" panose="020B0502040204020203" pitchFamily="34" charset="0"/>
              </a:rPr>
              <a:t>SNARC</a:t>
            </a:r>
            <a:r>
              <a:rPr lang="en-US" dirty="0">
                <a:latin typeface="Segoe UI Light" panose="020B0502040204020203" pitchFamily="34" charset="0"/>
              </a:rPr>
              <a:t> will be the annotations (entities, topics, categories) attached to data </a:t>
            </a:r>
            <a:r>
              <a:rPr lang="en-US" dirty="0" smtClean="0">
                <a:latin typeface="Segoe UI Light" panose="020B0502040204020203" pitchFamily="34" charset="0"/>
              </a:rPr>
              <a:t>sources</a:t>
            </a:r>
            <a:endParaRPr lang="en-US" dirty="0">
              <a:latin typeface="Segoe UI Light" panose="020B0502040204020203" pitchFamily="34" charset="0"/>
            </a:endParaRPr>
          </a:p>
        </p:txBody>
      </p:sp>
      <p:sp>
        <p:nvSpPr>
          <p:cNvPr id="11" name="Rectangle 10"/>
          <p:cNvSpPr/>
          <p:nvPr/>
        </p:nvSpPr>
        <p:spPr>
          <a:xfrm>
            <a:off x="304798" y="5376833"/>
            <a:ext cx="8614271" cy="1107996"/>
          </a:xfrm>
          <a:prstGeom prst="rect">
            <a:avLst/>
          </a:prstGeom>
        </p:spPr>
        <p:txBody>
          <a:bodyPr wrap="square">
            <a:spAutoFit/>
          </a:bodyPr>
          <a:lstStyle/>
          <a:p>
            <a:r>
              <a:rPr lang="en-US" b="1" dirty="0">
                <a:latin typeface="Segoe UI Light" panose="020B0502040204020203" pitchFamily="34" charset="0"/>
              </a:rPr>
              <a:t>Related Publications</a:t>
            </a:r>
            <a:r>
              <a:rPr lang="en-US" dirty="0" smtClean="0">
                <a:latin typeface="Segoe UI Light" panose="020B0502040204020203" pitchFamily="34" charset="0"/>
              </a:rPr>
              <a:t>:</a:t>
            </a:r>
            <a:endParaRPr lang="en-US" dirty="0">
              <a:latin typeface="Segoe UI Light" panose="020B0502040204020203" pitchFamily="34" charset="0"/>
            </a:endParaRPr>
          </a:p>
          <a:p>
            <a:pPr marL="285750" indent="-285750">
              <a:buFont typeface="Arial" panose="020B0604020202020204" pitchFamily="34" charset="0"/>
              <a:buChar char="•"/>
            </a:pPr>
            <a:r>
              <a:rPr lang="en-US" sz="1200" dirty="0">
                <a:latin typeface="Segoe UI Light" panose="020B0502040204020203" pitchFamily="34" charset="0"/>
                <a:ea typeface="Segoe UI" panose="020B0502040204020203" pitchFamily="34" charset="0"/>
                <a:cs typeface="Segoe UI" panose="020B0502040204020203" pitchFamily="34" charset="0"/>
              </a:rPr>
              <a:t>Ahmad </a:t>
            </a:r>
            <a:r>
              <a:rPr lang="en-US" sz="1200" dirty="0" err="1">
                <a:latin typeface="Segoe UI Light" panose="020B0502040204020203" pitchFamily="34" charset="0"/>
                <a:ea typeface="Segoe UI" panose="020B0502040204020203" pitchFamily="34" charset="0"/>
                <a:cs typeface="Segoe UI" panose="020B0502040204020203" pitchFamily="34" charset="0"/>
              </a:rPr>
              <a:t>Assaf</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a:latin typeface="Segoe UI Light" panose="020B0502040204020203" pitchFamily="34" charset="0"/>
                <a:ea typeface="Segoe UI" panose="020B0502040204020203" pitchFamily="34" charset="0"/>
                <a:cs typeface="Segoe UI" panose="020B0502040204020203" pitchFamily="34" charset="0"/>
                <a:hlinkClick r:id="rId2"/>
              </a:rPr>
              <a:t>Aline </a:t>
            </a:r>
            <a:r>
              <a:rPr lang="en-US" sz="1200" dirty="0" err="1">
                <a:latin typeface="Segoe UI Light" panose="020B0502040204020203" pitchFamily="34" charset="0"/>
                <a:ea typeface="Segoe UI" panose="020B0502040204020203" pitchFamily="34" charset="0"/>
                <a:cs typeface="Segoe UI" panose="020B0502040204020203" pitchFamily="34" charset="0"/>
                <a:hlinkClick r:id="rId2"/>
              </a:rPr>
              <a:t>Senart</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err="1">
                <a:latin typeface="Segoe UI Light" panose="020B0502040204020203" pitchFamily="34" charset="0"/>
                <a:ea typeface="Segoe UI" panose="020B0502040204020203" pitchFamily="34" charset="0"/>
                <a:cs typeface="Segoe UI" panose="020B0502040204020203" pitchFamily="34" charset="0"/>
                <a:hlinkClick r:id="rId3"/>
              </a:rPr>
              <a:t>Raphaël</a:t>
            </a:r>
            <a:r>
              <a:rPr lang="en-US" sz="1200" dirty="0">
                <a:latin typeface="Segoe UI Light" panose="020B0502040204020203" pitchFamily="34" charset="0"/>
                <a:ea typeface="Segoe UI" panose="020B0502040204020203" pitchFamily="34" charset="0"/>
                <a:cs typeface="Segoe UI" panose="020B0502040204020203" pitchFamily="34" charset="0"/>
                <a:hlinkClick r:id="rId3"/>
              </a:rPr>
              <a:t> </a:t>
            </a:r>
            <a:r>
              <a:rPr lang="en-US" sz="1200" dirty="0" err="1">
                <a:latin typeface="Segoe UI Light" panose="020B0502040204020203" pitchFamily="34" charset="0"/>
                <a:ea typeface="Segoe UI" panose="020B0502040204020203" pitchFamily="34" charset="0"/>
                <a:cs typeface="Segoe UI" panose="020B0502040204020203" pitchFamily="34" charset="0"/>
                <a:hlinkClick r:id="rId3"/>
              </a:rPr>
              <a:t>Troncy</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b="1" dirty="0">
                <a:latin typeface="Segoe UI Light" panose="020B0502040204020203" pitchFamily="34" charset="0"/>
                <a:ea typeface="Segoe UI" panose="020B0502040204020203" pitchFamily="34" charset="0"/>
                <a:cs typeface="Segoe UI" panose="020B0502040204020203" pitchFamily="34" charset="0"/>
              </a:rPr>
              <a:t>SNARC - An Approach for Aggregating and Recommending Contextualized Social Content</a:t>
            </a:r>
            <a:r>
              <a:rPr lang="en-US" sz="1200" b="1" dirty="0" smtClean="0">
                <a:latin typeface="Segoe UI Light" panose="020B0502040204020203" pitchFamily="34" charset="0"/>
                <a:ea typeface="Segoe UI" panose="020B0502040204020203" pitchFamily="34" charset="0"/>
                <a:cs typeface="Segoe UI" panose="020B0502040204020203" pitchFamily="34" charset="0"/>
              </a:rPr>
              <a:t>. </a:t>
            </a:r>
            <a:r>
              <a:rPr lang="en-US" sz="1200" dirty="0" smtClean="0">
                <a:latin typeface="Segoe UI Light" panose="020B0502040204020203" pitchFamily="34" charset="0"/>
                <a:ea typeface="Segoe UI" panose="020B0502040204020203" pitchFamily="34" charset="0"/>
                <a:cs typeface="Segoe UI" panose="020B0502040204020203" pitchFamily="34" charset="0"/>
                <a:hlinkClick r:id="rId4"/>
              </a:rPr>
              <a:t>ESWC </a:t>
            </a:r>
            <a:r>
              <a:rPr lang="en-US" sz="1200" dirty="0">
                <a:latin typeface="Segoe UI Light" panose="020B0502040204020203" pitchFamily="34" charset="0"/>
                <a:ea typeface="Segoe UI" panose="020B0502040204020203" pitchFamily="34" charset="0"/>
                <a:cs typeface="Segoe UI" panose="020B0502040204020203" pitchFamily="34" charset="0"/>
                <a:hlinkClick r:id="rId4"/>
              </a:rPr>
              <a:t>(Satellite Events</a:t>
            </a:r>
            <a:r>
              <a:rPr lang="en-US" sz="1200" dirty="0" smtClean="0">
                <a:latin typeface="Segoe UI Light" panose="020B0502040204020203" pitchFamily="34" charset="0"/>
                <a:ea typeface="Segoe UI" panose="020B0502040204020203" pitchFamily="34" charset="0"/>
                <a:cs typeface="Segoe UI" panose="020B0502040204020203" pitchFamily="34" charset="0"/>
                <a:hlinkClick r:id="rId4"/>
              </a:rPr>
              <a:t>)</a:t>
            </a:r>
            <a:endParaRPr lang="en-US" sz="1200" dirty="0" smtClean="0">
              <a:latin typeface="Segoe UI Light"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200" dirty="0">
                <a:latin typeface="Segoe UI Light" panose="020B0502040204020203" pitchFamily="34" charset="0"/>
                <a:ea typeface="Segoe UI" panose="020B0502040204020203" pitchFamily="34" charset="0"/>
                <a:cs typeface="Segoe UI" panose="020B0502040204020203" pitchFamily="34" charset="0"/>
              </a:rPr>
              <a:t>Winner of the AI Mash-up Challenge at ESWC13</a:t>
            </a:r>
          </a:p>
          <a:p>
            <a:pPr marL="285750" indent="-285750">
              <a:buFont typeface="Arial" panose="020B0604020202020204" pitchFamily="34" charset="0"/>
              <a:buChar char="•"/>
            </a:pPr>
            <a:endParaRPr lang="en-US" sz="1200" dirty="0">
              <a:latin typeface="Segoe UI Light"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337681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dirty="0">
                <a:latin typeface="Segoe UI Light" panose="020B0502040204020203" pitchFamily="34" charset="0"/>
              </a:rPr>
              <a:t>Dataset Integration and Enrichment </a:t>
            </a:r>
            <a:r>
              <a:rPr lang="en-US" b="0" dirty="0">
                <a:latin typeface="Segoe UI Light" panose="020B0502040204020203" pitchFamily="34" charset="0"/>
              </a:rPr>
              <a:t>– </a:t>
            </a:r>
            <a:r>
              <a:rPr lang="en-US" b="0" dirty="0" smtClean="0">
                <a:latin typeface="Segoe UI Light" panose="020B0502040204020203" pitchFamily="34" charset="0"/>
              </a:rPr>
              <a:t>Statistical Profiler (</a:t>
            </a:r>
            <a:r>
              <a:rPr lang="en-US" dirty="0" smtClean="0">
                <a:latin typeface="Segoe UI Light" panose="020B0502040204020203" pitchFamily="34" charset="0"/>
              </a:rPr>
              <a:t>TBD</a:t>
            </a:r>
            <a:r>
              <a:rPr lang="en-US" b="0" dirty="0" smtClean="0">
                <a:latin typeface="Segoe UI Light" panose="020B0502040204020203" pitchFamily="34" charset="0"/>
              </a:rPr>
              <a:t>)</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92941"/>
                </a:srgbClr>
              </a:solidFill>
              <a:ln w="3810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b="1" kern="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Data Profiler</a:t>
                </a:r>
              </a:p>
            </p:txBody>
          </p:sp>
        </p:grpSp>
        <p:grpSp>
          <p:nvGrpSpPr>
            <p:cNvPr id="38" name="Group 37"/>
            <p:cNvGrpSpPr/>
            <p:nvPr/>
          </p:nvGrpSpPr>
          <p:grpSpPr>
            <a:xfrm>
              <a:off x="5681331" y="2928082"/>
              <a:ext cx="1958162" cy="1084376"/>
              <a:chOff x="5681331" y="2928082"/>
              <a:chExt cx="1958162" cy="1084376"/>
            </a:xfrm>
          </p:grpSpPr>
          <p:sp>
            <p:nvSpPr>
              <p:cNvPr id="37" name="Rectangle 36"/>
              <p:cNvSpPr/>
              <p:nvPr/>
            </p:nvSpPr>
            <p:spPr bwMode="gray">
              <a:xfrm>
                <a:off x="5681331" y="2928082"/>
                <a:ext cx="1958162" cy="1084376"/>
              </a:xfrm>
              <a:prstGeom prst="rect">
                <a:avLst/>
              </a:prstGeom>
              <a:solidFill>
                <a:srgbClr val="FF5050">
                  <a:alpha val="81961"/>
                </a:srgbClr>
              </a:solidFill>
              <a:ln w="381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67"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5909" y="1942629"/>
            <a:ext cx="444757" cy="444757"/>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9854" y="1188174"/>
            <a:ext cx="444757" cy="444757"/>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p:cNvSpPr/>
          <p:nvPr/>
        </p:nvSpPr>
        <p:spPr bwMode="gray">
          <a:xfrm>
            <a:off x="483761" y="1428130"/>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72" name="Straight Arrow Connector 71"/>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3" name="Group 72"/>
          <p:cNvGrpSpPr/>
          <p:nvPr/>
        </p:nvGrpSpPr>
        <p:grpSpPr>
          <a:xfrm>
            <a:off x="561713" y="5818251"/>
            <a:ext cx="3811750" cy="184666"/>
            <a:chOff x="624644" y="5996763"/>
            <a:chExt cx="3811750" cy="184666"/>
          </a:xfrm>
        </p:grpSpPr>
        <p:sp>
          <p:nvSpPr>
            <p:cNvPr id="74" name="TextBox 73"/>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75" name="Rectangle 74"/>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76" name="Group 75"/>
          <p:cNvGrpSpPr/>
          <p:nvPr/>
        </p:nvGrpSpPr>
        <p:grpSpPr>
          <a:xfrm>
            <a:off x="565680" y="6207566"/>
            <a:ext cx="3811750" cy="184666"/>
            <a:chOff x="624644" y="5940240"/>
            <a:chExt cx="3811750" cy="184666"/>
          </a:xfrm>
        </p:grpSpPr>
        <p:sp>
          <p:nvSpPr>
            <p:cNvPr id="77" name="TextBox 76"/>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78" name="Rectangle 77"/>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79" name="Group 78"/>
          <p:cNvGrpSpPr/>
          <p:nvPr/>
        </p:nvGrpSpPr>
        <p:grpSpPr>
          <a:xfrm>
            <a:off x="561713" y="6013375"/>
            <a:ext cx="3811750" cy="184666"/>
            <a:chOff x="624644" y="5954231"/>
            <a:chExt cx="3811750" cy="184666"/>
          </a:xfrm>
        </p:grpSpPr>
        <p:sp>
          <p:nvSpPr>
            <p:cNvPr id="80" name="TextBox 79"/>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81" name="Rectangle 80"/>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82" name="Group 81"/>
          <p:cNvGrpSpPr/>
          <p:nvPr/>
        </p:nvGrpSpPr>
        <p:grpSpPr>
          <a:xfrm>
            <a:off x="3228829" y="5824405"/>
            <a:ext cx="2297202" cy="184666"/>
            <a:chOff x="6030706" y="688558"/>
            <a:chExt cx="5674176" cy="487276"/>
          </a:xfrm>
        </p:grpSpPr>
        <p:sp>
          <p:nvSpPr>
            <p:cNvPr id="83" name="Rectangle 82"/>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4" name="Rectangle 83"/>
            <p:cNvSpPr/>
            <p:nvPr/>
          </p:nvSpPr>
          <p:spPr bwMode="gray">
            <a:xfrm>
              <a:off x="6043360" y="899935"/>
              <a:ext cx="2699306" cy="120638"/>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5" name="TextBox 84"/>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90%</a:t>
              </a:r>
            </a:p>
          </p:txBody>
        </p:sp>
      </p:grpSp>
    </p:spTree>
    <p:extLst>
      <p:ext uri="{BB962C8B-B14F-4D97-AF65-F5344CB8AC3E}">
        <p14:creationId xmlns:p14="http://schemas.microsoft.com/office/powerpoint/2010/main" val="3601679413"/>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rPr>
              <a:t>Proposal</a:t>
            </a:r>
            <a:r>
              <a:rPr lang="en-US" b="0" dirty="0">
                <a:latin typeface="Segoe UI" panose="020B0502040204020203" pitchFamily="34" charset="0"/>
                <a:ea typeface="Segoe UI" panose="020B0502040204020203" pitchFamily="34" charset="0"/>
                <a:cs typeface="Segoe UI" panose="020B0502040204020203" pitchFamily="34" charset="0"/>
              </a:rPr>
              <a:t/>
            </a:r>
            <a:br>
              <a:rPr lang="en-US" b="0" dirty="0">
                <a:latin typeface="Segoe UI" panose="020B0502040204020203" pitchFamily="34" charset="0"/>
                <a:ea typeface="Segoe UI" panose="020B0502040204020203" pitchFamily="34" charset="0"/>
                <a:cs typeface="Segoe UI" panose="020B0502040204020203" pitchFamily="34" charset="0"/>
              </a:rPr>
            </a:br>
            <a:r>
              <a:rPr lang="en-US" dirty="0">
                <a:latin typeface="Segoe UI Light" panose="020B0502040204020203" pitchFamily="34" charset="0"/>
              </a:rPr>
              <a:t>Dataset Integration and Enrichment </a:t>
            </a:r>
            <a:r>
              <a:rPr lang="en-US" b="0" dirty="0">
                <a:latin typeface="Segoe UI Light" panose="020B0502040204020203" pitchFamily="34" charset="0"/>
              </a:rPr>
              <a:t>– </a:t>
            </a:r>
            <a:r>
              <a:rPr lang="en-US" b="0" dirty="0" smtClean="0">
                <a:latin typeface="Segoe UI Light" panose="020B0502040204020203" pitchFamily="34" charset="0"/>
              </a:rPr>
              <a:t>Data Profiler </a:t>
            </a:r>
            <a:r>
              <a:rPr lang="en-US" b="0" dirty="0">
                <a:latin typeface="Segoe UI Light" panose="020B0502040204020203" pitchFamily="34" charset="0"/>
              </a:rPr>
              <a:t>(</a:t>
            </a:r>
            <a:r>
              <a:rPr lang="en-US" dirty="0">
                <a:latin typeface="Segoe UI Light" panose="020B0502040204020203" pitchFamily="34" charset="0"/>
              </a:rPr>
              <a:t>TBD</a:t>
            </a:r>
            <a:r>
              <a:rPr lang="en-US" b="0" dirty="0">
                <a:latin typeface="Segoe UI Light" panose="020B0502040204020203" pitchFamily="34" charset="0"/>
              </a:rPr>
              <a:t>)</a:t>
            </a:r>
            <a:endParaRPr lang="en-US" b="0" dirty="0"/>
          </a:p>
        </p:txBody>
      </p:sp>
      <p:sp>
        <p:nvSpPr>
          <p:cNvPr id="5" name="Rectangle 4"/>
          <p:cNvSpPr/>
          <p:nvPr/>
        </p:nvSpPr>
        <p:spPr>
          <a:xfrm>
            <a:off x="324922" y="1399430"/>
            <a:ext cx="8540781" cy="4524315"/>
          </a:xfrm>
          <a:prstGeom prst="rect">
            <a:avLst/>
          </a:prstGeom>
        </p:spPr>
        <p:txBody>
          <a:bodyPr wrap="square">
            <a:spAutoFit/>
          </a:bodyPr>
          <a:lstStyle/>
          <a:p>
            <a:pPr marL="342900" indent="-342900">
              <a:buFont typeface="Arial" panose="020B0604020202020204" pitchFamily="34" charset="0"/>
              <a:buChar char="•"/>
            </a:pPr>
            <a:r>
              <a:rPr lang="en-US" dirty="0" smtClean="0">
                <a:latin typeface="Segoe UI Light" panose="020B0502040204020203" pitchFamily="34" charset="0"/>
              </a:rPr>
              <a:t>The </a:t>
            </a:r>
            <a:r>
              <a:rPr lang="en-US" b="1" dirty="0" smtClean="0">
                <a:latin typeface="Segoe UI Light" panose="020B0502040204020203" pitchFamily="34" charset="0"/>
              </a:rPr>
              <a:t>Data Profiler</a:t>
            </a:r>
            <a:r>
              <a:rPr lang="en-US" dirty="0" smtClean="0">
                <a:latin typeface="Segoe UI Light" panose="020B0502040204020203" pitchFamily="34" charset="0"/>
              </a:rPr>
              <a:t> </a:t>
            </a:r>
            <a:r>
              <a:rPr lang="en-US" dirty="0">
                <a:latin typeface="Segoe UI Light" panose="020B0502040204020203" pitchFamily="34" charset="0"/>
              </a:rPr>
              <a:t>is used to examine </a:t>
            </a:r>
            <a:r>
              <a:rPr lang="en-US" dirty="0" smtClean="0">
                <a:latin typeface="Segoe UI Light" panose="020B0502040204020203" pitchFamily="34" charset="0"/>
              </a:rPr>
              <a:t>the data </a:t>
            </a:r>
            <a:r>
              <a:rPr lang="en-US" dirty="0">
                <a:latin typeface="Segoe UI Light" panose="020B0502040204020203" pitchFamily="34" charset="0"/>
              </a:rPr>
              <a:t>to understand its </a:t>
            </a:r>
            <a:r>
              <a:rPr lang="en-US" dirty="0" smtClean="0">
                <a:latin typeface="Segoe UI Light" panose="020B0502040204020203" pitchFamily="34" charset="0"/>
              </a:rPr>
              <a:t>content and structure</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a:latin typeface="Segoe UI Light" panose="020B0502040204020203" pitchFamily="34" charset="0"/>
              </a:rPr>
              <a:t>The types of </a:t>
            </a:r>
            <a:r>
              <a:rPr lang="en-US" dirty="0" smtClean="0">
                <a:latin typeface="Segoe UI Light" panose="020B0502040204020203" pitchFamily="34" charset="0"/>
              </a:rPr>
              <a:t>profiling </a:t>
            </a:r>
            <a:r>
              <a:rPr lang="en-US" dirty="0">
                <a:latin typeface="Segoe UI Light" panose="020B0502040204020203" pitchFamily="34" charset="0"/>
              </a:rPr>
              <a:t>tasks include</a:t>
            </a:r>
            <a:r>
              <a:rPr lang="en-US" dirty="0" smtClean="0">
                <a:latin typeface="Segoe UI Light" panose="020B0502040204020203" pitchFamily="34" charset="0"/>
              </a:rPr>
              <a:t>:</a:t>
            </a:r>
          </a:p>
          <a:p>
            <a:pPr marL="342900" indent="-342900">
              <a:buFont typeface="Arial" panose="020B0604020202020204" pitchFamily="34" charset="0"/>
              <a:buChar char="•"/>
            </a:pPr>
            <a:endParaRPr lang="en-US" dirty="0">
              <a:latin typeface="Segoe UI Light" panose="020B0502040204020203" pitchFamily="34" charset="0"/>
            </a:endParaRPr>
          </a:p>
          <a:p>
            <a:pPr marL="800100" lvl="1" indent="-342900">
              <a:buFont typeface="Arial" panose="020B0604020202020204" pitchFamily="34" charset="0"/>
              <a:buChar char="•"/>
            </a:pPr>
            <a:r>
              <a:rPr lang="en-US" b="1" dirty="0" smtClean="0">
                <a:latin typeface="Segoe UI Light" panose="020B0502040204020203" pitchFamily="34" charset="0"/>
              </a:rPr>
              <a:t>Statistical Tasks</a:t>
            </a:r>
            <a:r>
              <a:rPr lang="en-US" dirty="0" smtClean="0">
                <a:latin typeface="Segoe UI Light" panose="020B0502040204020203" pitchFamily="34" charset="0"/>
              </a:rPr>
              <a:t>: Examining </a:t>
            </a:r>
            <a:r>
              <a:rPr lang="en-US" dirty="0">
                <a:latin typeface="Segoe UI Light" panose="020B0502040204020203" pitchFamily="34" charset="0"/>
              </a:rPr>
              <a:t>column data and getting statistical information such as min, max, average, median, </a:t>
            </a:r>
            <a:r>
              <a:rPr lang="en-US" dirty="0" smtClean="0">
                <a:latin typeface="Segoe UI Light" panose="020B0502040204020203" pitchFamily="34" charset="0"/>
              </a:rPr>
              <a:t>null percentage</a:t>
            </a:r>
            <a:r>
              <a:rPr lang="en-US" dirty="0">
                <a:latin typeface="Segoe UI Light" panose="020B0502040204020203" pitchFamily="34" charset="0"/>
              </a:rPr>
              <a:t>, value distribution, pattern </a:t>
            </a:r>
            <a:r>
              <a:rPr lang="en-US" dirty="0" smtClean="0">
                <a:latin typeface="Segoe UI Light" panose="020B0502040204020203" pitchFamily="34" charset="0"/>
              </a:rPr>
              <a:t>distribution</a:t>
            </a:r>
            <a:endParaRPr lang="en-US" dirty="0">
              <a:latin typeface="Segoe UI Light" panose="020B0502040204020203" pitchFamily="34" charset="0"/>
            </a:endParaRPr>
          </a:p>
          <a:p>
            <a:pPr marL="800100" lvl="1" indent="-342900">
              <a:buFont typeface="Arial" panose="020B0604020202020204" pitchFamily="34" charset="0"/>
              <a:buChar char="•"/>
            </a:pPr>
            <a:r>
              <a:rPr lang="en-US" b="1" dirty="0" smtClean="0">
                <a:latin typeface="Segoe UI Light" panose="020B0502040204020203" pitchFamily="34" charset="0"/>
              </a:rPr>
              <a:t>Dependency </a:t>
            </a:r>
            <a:r>
              <a:rPr lang="en-US" b="1" dirty="0">
                <a:latin typeface="Segoe UI Light" panose="020B0502040204020203" pitchFamily="34" charset="0"/>
              </a:rPr>
              <a:t>tasks</a:t>
            </a:r>
            <a:r>
              <a:rPr lang="en-US" dirty="0">
                <a:latin typeface="Segoe UI Light" panose="020B0502040204020203" pitchFamily="34" charset="0"/>
              </a:rPr>
              <a:t>: Finds the values in one or more dependent columns that rely on values in </a:t>
            </a:r>
            <a:r>
              <a:rPr lang="en-US" dirty="0" smtClean="0">
                <a:latin typeface="Segoe UI Light" panose="020B0502040204020203" pitchFamily="34" charset="0"/>
              </a:rPr>
              <a:t>a primary </a:t>
            </a:r>
            <a:r>
              <a:rPr lang="en-US" dirty="0">
                <a:latin typeface="Segoe UI Light" panose="020B0502040204020203" pitchFamily="34" charset="0"/>
              </a:rPr>
              <a:t>column</a:t>
            </a:r>
          </a:p>
          <a:p>
            <a:pPr marL="800100" lvl="1" indent="-342900">
              <a:buFont typeface="Arial" panose="020B0604020202020204" pitchFamily="34" charset="0"/>
              <a:buChar char="•"/>
            </a:pPr>
            <a:r>
              <a:rPr lang="en-US" b="1" dirty="0" smtClean="0">
                <a:latin typeface="Segoe UI Light" panose="020B0502040204020203" pitchFamily="34" charset="0"/>
              </a:rPr>
              <a:t>Redundancy </a:t>
            </a:r>
            <a:r>
              <a:rPr lang="en-US" b="1" dirty="0">
                <a:latin typeface="Segoe UI Light" panose="020B0502040204020203" pitchFamily="34" charset="0"/>
              </a:rPr>
              <a:t>tasks</a:t>
            </a:r>
            <a:r>
              <a:rPr lang="en-US" dirty="0">
                <a:latin typeface="Segoe UI Light" panose="020B0502040204020203" pitchFamily="34" charset="0"/>
              </a:rPr>
              <a:t>: Determine the degree of overlapping data values or duplication between </a:t>
            </a:r>
            <a:r>
              <a:rPr lang="en-US" dirty="0" smtClean="0">
                <a:latin typeface="Segoe UI Light" panose="020B0502040204020203" pitchFamily="34" charset="0"/>
              </a:rPr>
              <a:t>two sets </a:t>
            </a:r>
            <a:r>
              <a:rPr lang="en-US" dirty="0">
                <a:latin typeface="Segoe UI Light" panose="020B0502040204020203" pitchFamily="34" charset="0"/>
              </a:rPr>
              <a:t>of columns</a:t>
            </a:r>
          </a:p>
          <a:p>
            <a:pPr marL="800100" lvl="1" indent="-342900">
              <a:buFont typeface="Arial" panose="020B0604020202020204" pitchFamily="34" charset="0"/>
              <a:buChar char="•"/>
            </a:pPr>
            <a:r>
              <a:rPr lang="en-US" b="1" dirty="0" smtClean="0">
                <a:latin typeface="Segoe UI Light" panose="020B0502040204020203" pitchFamily="34" charset="0"/>
              </a:rPr>
              <a:t>Uniqueness </a:t>
            </a:r>
            <a:r>
              <a:rPr lang="en-US" b="1" dirty="0">
                <a:latin typeface="Segoe UI Light" panose="020B0502040204020203" pitchFamily="34" charset="0"/>
              </a:rPr>
              <a:t>tasks</a:t>
            </a:r>
            <a:r>
              <a:rPr lang="en-US" dirty="0">
                <a:latin typeface="Segoe UI Light" panose="020B0502040204020203" pitchFamily="34" charset="0"/>
              </a:rPr>
              <a:t>: Returns the count and percentage of rows that contain non-unique data, for </a:t>
            </a:r>
            <a:r>
              <a:rPr lang="en-US" dirty="0" smtClean="0">
                <a:latin typeface="Segoe UI Light" panose="020B0502040204020203" pitchFamily="34" charset="0"/>
              </a:rPr>
              <a:t>the set </a:t>
            </a:r>
            <a:r>
              <a:rPr lang="en-US" dirty="0">
                <a:latin typeface="Segoe UI Light" panose="020B0502040204020203" pitchFamily="34" charset="0"/>
              </a:rPr>
              <a:t>of column(s) </a:t>
            </a:r>
            <a:r>
              <a:rPr lang="en-US" dirty="0" smtClean="0">
                <a:latin typeface="Segoe UI Light" panose="020B0502040204020203" pitchFamily="34" charset="0"/>
              </a:rPr>
              <a:t>selected</a:t>
            </a:r>
            <a:endParaRPr lang="en-US" dirty="0">
              <a:latin typeface="Segoe UI Light" panose="020B0502040204020203" pitchFamily="34" charset="0"/>
            </a:endParaRPr>
          </a:p>
          <a:p>
            <a:pPr marL="800100" lvl="1" indent="-342900">
              <a:buFont typeface="Arial" panose="020B0604020202020204" pitchFamily="34" charset="0"/>
              <a:buChar char="•"/>
            </a:pPr>
            <a:r>
              <a:rPr lang="en-US" b="1" dirty="0" smtClean="0">
                <a:latin typeface="Segoe UI Light" panose="020B0502040204020203" pitchFamily="34" charset="0"/>
              </a:rPr>
              <a:t>Content </a:t>
            </a:r>
            <a:r>
              <a:rPr lang="en-US" b="1" dirty="0">
                <a:latin typeface="Segoe UI Light" panose="020B0502040204020203" pitchFamily="34" charset="0"/>
              </a:rPr>
              <a:t>type</a:t>
            </a:r>
            <a:r>
              <a:rPr lang="en-US" dirty="0">
                <a:latin typeface="Segoe UI Light" panose="020B0502040204020203" pitchFamily="34" charset="0"/>
              </a:rPr>
              <a:t>: Content type </a:t>
            </a:r>
            <a:r>
              <a:rPr lang="en-US" dirty="0" smtClean="0">
                <a:latin typeface="Segoe UI Light" panose="020B0502040204020203" pitchFamily="34" charset="0"/>
              </a:rPr>
              <a:t>profiling </a:t>
            </a:r>
            <a:r>
              <a:rPr lang="en-US" dirty="0">
                <a:latin typeface="Segoe UI Light" panose="020B0502040204020203" pitchFamily="34" charset="0"/>
              </a:rPr>
              <a:t>provides suggested meaning based on the entities data in </a:t>
            </a:r>
            <a:r>
              <a:rPr lang="en-US" dirty="0" smtClean="0">
                <a:latin typeface="Segoe UI Light" panose="020B0502040204020203" pitchFamily="34" charset="0"/>
              </a:rPr>
              <a:t>the columns</a:t>
            </a:r>
            <a:endParaRPr lang="en-US" dirty="0">
              <a:latin typeface="Segoe UI Light" panose="020B0502040204020203" pitchFamily="34" charset="0"/>
            </a:endParaRPr>
          </a:p>
        </p:txBody>
      </p:sp>
    </p:spTree>
    <p:extLst>
      <p:ext uri="{BB962C8B-B14F-4D97-AF65-F5344CB8AC3E}">
        <p14:creationId xmlns:p14="http://schemas.microsoft.com/office/powerpoint/2010/main" val="28216410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b="0" dirty="0" smtClean="0">
                <a:latin typeface="Segoe UI Light" panose="020B0502040204020203" pitchFamily="34" charset="0"/>
              </a:rPr>
              <a:t>Data Quality Control</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grpSp>
          <p:nvGrpSpPr>
            <p:cNvPr id="38" name="Group 37"/>
            <p:cNvGrpSpPr/>
            <p:nvPr/>
          </p:nvGrpSpPr>
          <p:grpSpPr>
            <a:xfrm>
              <a:off x="5681331" y="2928082"/>
              <a:ext cx="1958162" cy="1084376"/>
              <a:chOff x="5681331" y="2928082"/>
              <a:chExt cx="1958162" cy="1084376"/>
            </a:xfrm>
          </p:grpSpPr>
          <p:sp>
            <p:nvSpPr>
              <p:cNvPr id="37" name="Rectangle 36"/>
              <p:cNvSpPr/>
              <p:nvPr/>
            </p:nvSpPr>
            <p:spPr bwMode="gray">
              <a:xfrm>
                <a:off x="5681331" y="2928082"/>
                <a:ext cx="1958162" cy="1084376"/>
              </a:xfrm>
              <a:prstGeom prst="rect">
                <a:avLst/>
              </a:prstGeom>
              <a:solidFill>
                <a:srgbClr val="FF5050">
                  <a:alpha val="92157"/>
                </a:srgbClr>
              </a:solidFill>
              <a:ln w="3810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b="1" kern="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67"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5909" y="1942629"/>
            <a:ext cx="444757" cy="444757"/>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9854" y="1188174"/>
            <a:ext cx="444757" cy="444757"/>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Group 70"/>
          <p:cNvGrpSpPr/>
          <p:nvPr/>
        </p:nvGrpSpPr>
        <p:grpSpPr>
          <a:xfrm>
            <a:off x="3228829" y="5824405"/>
            <a:ext cx="2297202" cy="184666"/>
            <a:chOff x="6030706" y="688558"/>
            <a:chExt cx="5674176" cy="487276"/>
          </a:xfrm>
        </p:grpSpPr>
        <p:sp>
          <p:nvSpPr>
            <p:cNvPr id="72" name="Rectangle 71"/>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3" name="Rectangle 72"/>
            <p:cNvSpPr/>
            <p:nvPr/>
          </p:nvSpPr>
          <p:spPr bwMode="gray">
            <a:xfrm>
              <a:off x="6043360" y="899935"/>
              <a:ext cx="2699306" cy="120638"/>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4" name="TextBox 73"/>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90%</a:t>
              </a:r>
            </a:p>
          </p:txBody>
        </p:sp>
      </p:grpSp>
      <p:sp>
        <p:nvSpPr>
          <p:cNvPr id="75" name="Rectangle 74"/>
          <p:cNvSpPr/>
          <p:nvPr/>
        </p:nvSpPr>
        <p:spPr bwMode="gray">
          <a:xfrm>
            <a:off x="478445" y="1414251"/>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76" name="Straight Arrow Connector 75"/>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77"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0213" y="2002857"/>
            <a:ext cx="384529" cy="384529"/>
          </a:xfrm>
          <a:prstGeom prst="rect">
            <a:avLst/>
          </a:prstGeom>
          <a:noFill/>
          <a:extLst>
            <a:ext uri="{909E8E84-426E-40DD-AFC4-6F175D3DCCD1}">
              <a14:hiddenFill xmlns:a14="http://schemas.microsoft.com/office/drawing/2010/main">
                <a:solidFill>
                  <a:srgbClr val="FFFFFF"/>
                </a:solidFill>
              </a14:hiddenFill>
            </a:ext>
          </a:extLst>
        </p:spPr>
      </p:pic>
      <p:grpSp>
        <p:nvGrpSpPr>
          <p:cNvPr id="78" name="Group 77"/>
          <p:cNvGrpSpPr/>
          <p:nvPr/>
        </p:nvGrpSpPr>
        <p:grpSpPr>
          <a:xfrm>
            <a:off x="561713" y="5818251"/>
            <a:ext cx="3811750" cy="184666"/>
            <a:chOff x="624644" y="5996763"/>
            <a:chExt cx="3811750" cy="184666"/>
          </a:xfrm>
        </p:grpSpPr>
        <p:sp>
          <p:nvSpPr>
            <p:cNvPr id="79" name="TextBox 78"/>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80" name="Rectangle 79"/>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81" name="Group 80"/>
          <p:cNvGrpSpPr/>
          <p:nvPr/>
        </p:nvGrpSpPr>
        <p:grpSpPr>
          <a:xfrm>
            <a:off x="565680" y="6207566"/>
            <a:ext cx="3811750" cy="184666"/>
            <a:chOff x="624644" y="5940240"/>
            <a:chExt cx="3811750" cy="184666"/>
          </a:xfrm>
        </p:grpSpPr>
        <p:sp>
          <p:nvSpPr>
            <p:cNvPr id="82" name="TextBox 81"/>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83" name="Rectangle 82"/>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84" name="Group 83"/>
          <p:cNvGrpSpPr/>
          <p:nvPr/>
        </p:nvGrpSpPr>
        <p:grpSpPr>
          <a:xfrm>
            <a:off x="561713" y="6013375"/>
            <a:ext cx="3811750" cy="184666"/>
            <a:chOff x="624644" y="5954231"/>
            <a:chExt cx="3811750" cy="184666"/>
          </a:xfrm>
        </p:grpSpPr>
        <p:sp>
          <p:nvSpPr>
            <p:cNvPr id="85" name="TextBox 84"/>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86" name="Rectangle 85"/>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791487505"/>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3415" y="1397977"/>
            <a:ext cx="8525608" cy="4154984"/>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kern="0" dirty="0">
                <a:latin typeface="Segoe UI Light" panose="020B0502040204020203" pitchFamily="34" charset="0"/>
                <a:ea typeface="Arial Unicode MS" pitchFamily="34" charset="-128"/>
                <a:cs typeface="Arial Unicode MS" pitchFamily="34" charset="-128"/>
              </a:rPr>
              <a:t>Data quality involves data management, modeling, analysis, storage and presentation</a:t>
            </a:r>
          </a:p>
          <a:p>
            <a:pPr marL="285750" indent="-285750" fontAlgn="base">
              <a:spcBef>
                <a:spcPct val="50000"/>
              </a:spcBef>
              <a:spcAft>
                <a:spcPct val="0"/>
              </a:spcAft>
              <a:buClr>
                <a:srgbClr val="F0AB00"/>
              </a:buClr>
              <a:buSzPct val="80000"/>
              <a:buFont typeface="Arial" pitchFamily="34" charset="0"/>
              <a:buChar char="•"/>
            </a:pPr>
            <a:r>
              <a:rPr lang="en-US" kern="0" dirty="0">
                <a:latin typeface="Segoe UI Light" panose="020B0502040204020203" pitchFamily="34" charset="0"/>
                <a:ea typeface="Arial Unicode MS" pitchFamily="34" charset="-128"/>
                <a:cs typeface="Arial Unicode MS" pitchFamily="34" charset="-128"/>
              </a:rPr>
              <a:t>It is an important issue for </a:t>
            </a:r>
            <a:r>
              <a:rPr lang="en-US" kern="0" dirty="0" smtClean="0">
                <a:latin typeface="Segoe UI Light" panose="020B0502040204020203" pitchFamily="34" charset="0"/>
                <a:ea typeface="Arial Unicode MS" pitchFamily="34" charset="-128"/>
                <a:cs typeface="Arial Unicode MS" pitchFamily="34" charset="-128"/>
              </a:rPr>
              <a:t>data-driven </a:t>
            </a:r>
            <a:r>
              <a:rPr lang="en-US" kern="0" dirty="0">
                <a:latin typeface="Segoe UI Light" panose="020B0502040204020203" pitchFamily="34" charset="0"/>
                <a:ea typeface="Arial Unicode MS" pitchFamily="34" charset="-128"/>
                <a:cs typeface="Arial Unicode MS" pitchFamily="34" charset="-128"/>
              </a:rPr>
              <a:t>applications which should be deeply      investigated and understood in order to ensure the data is fit to be combined and used to infer better business </a:t>
            </a:r>
            <a:r>
              <a:rPr lang="en-US" kern="0" dirty="0" smtClean="0">
                <a:latin typeface="Segoe UI Light" panose="020B0502040204020203" pitchFamily="34" charset="0"/>
                <a:ea typeface="Arial Unicode MS" pitchFamily="34" charset="-128"/>
                <a:cs typeface="Arial Unicode MS" pitchFamily="34" charset="-128"/>
              </a:rPr>
              <a:t>decisions</a:t>
            </a:r>
            <a:endParaRPr lang="en-US" kern="0" dirty="0">
              <a:latin typeface="Segoe UI Light" panose="020B0502040204020203" pitchFamily="34" charset="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itchFamily="34" charset="0"/>
              <a:buChar char="•"/>
            </a:pPr>
            <a:r>
              <a:rPr lang="en-US" kern="0" dirty="0">
                <a:latin typeface="Segoe UI Light" panose="020B0502040204020203" pitchFamily="34" charset="0"/>
                <a:ea typeface="Arial Unicode MS" pitchFamily="34" charset="-128"/>
                <a:cs typeface="Arial Unicode MS" pitchFamily="34" charset="-128"/>
              </a:rPr>
              <a:t>Data quality is subjective and cannot be assessed easily, the actual value of data is mainly realized when it is used</a:t>
            </a:r>
          </a:p>
          <a:p>
            <a:pPr marL="285750" indent="-285750" fontAlgn="base">
              <a:spcBef>
                <a:spcPct val="50000"/>
              </a:spcBef>
              <a:spcAft>
                <a:spcPct val="0"/>
              </a:spcAft>
              <a:buClr>
                <a:srgbClr val="F0AB00"/>
              </a:buClr>
              <a:buSzPct val="80000"/>
              <a:buFont typeface="Arial" pitchFamily="34" charset="0"/>
              <a:buChar char="•"/>
            </a:pPr>
            <a:r>
              <a:rPr lang="en-US" kern="0" dirty="0">
                <a:latin typeface="Segoe UI Light" panose="020B0502040204020203" pitchFamily="34" charset="0"/>
                <a:ea typeface="Arial Unicode MS" pitchFamily="34" charset="-128"/>
                <a:cs typeface="Arial Unicode MS" pitchFamily="34" charset="-128"/>
              </a:rPr>
              <a:t>Studies found out that most data quality problems are in fact “data misinterpretations” or problems with the data </a:t>
            </a:r>
            <a:r>
              <a:rPr lang="en-US" kern="0" dirty="0" smtClean="0">
                <a:latin typeface="Segoe UI Light" panose="020B0502040204020203" pitchFamily="34" charset="0"/>
                <a:ea typeface="Arial Unicode MS" pitchFamily="34" charset="-128"/>
                <a:cs typeface="Arial Unicode MS" pitchFamily="34" charset="-128"/>
              </a:rPr>
              <a:t>semantics</a:t>
            </a:r>
          </a:p>
          <a:p>
            <a:pPr marL="285750" indent="-285750" fontAlgn="base">
              <a:spcBef>
                <a:spcPct val="50000"/>
              </a:spcBef>
              <a:spcAft>
                <a:spcPct val="0"/>
              </a:spcAft>
              <a:buClr>
                <a:srgbClr val="F0AB00"/>
              </a:buClr>
              <a:buSzPct val="80000"/>
              <a:buFont typeface="Arial" pitchFamily="34" charset="0"/>
              <a:buChar char="•"/>
            </a:pPr>
            <a:r>
              <a:rPr lang="en-US" dirty="0">
                <a:latin typeface="Segoe UI Light" panose="020B0502040204020203" pitchFamily="34" charset="0"/>
              </a:rPr>
              <a:t>Openness should be accompanied with a certain level of trust or guarantees about the quality of data</a:t>
            </a:r>
          </a:p>
          <a:p>
            <a:pPr fontAlgn="base">
              <a:spcBef>
                <a:spcPct val="50000"/>
              </a:spcBef>
              <a:spcAft>
                <a:spcPct val="0"/>
              </a:spcAft>
              <a:buClr>
                <a:srgbClr val="F0AB00"/>
              </a:buClr>
              <a:buSzPct val="80000"/>
            </a:pPr>
            <a:endParaRPr lang="en-US" kern="0" dirty="0" smtClean="0">
              <a:latin typeface="Segoe UI Light" panose="020B0502040204020203" pitchFamily="34" charset="0"/>
              <a:ea typeface="Arial Unicode MS" pitchFamily="34" charset="-128"/>
              <a:cs typeface="Arial Unicode MS" pitchFamily="34" charset="-128"/>
            </a:endParaRPr>
          </a:p>
          <a:p>
            <a:pPr algn="ctr" fontAlgn="base">
              <a:spcBef>
                <a:spcPct val="50000"/>
              </a:spcBef>
              <a:spcAft>
                <a:spcPct val="0"/>
              </a:spcAft>
              <a:buClr>
                <a:srgbClr val="F0AB00"/>
              </a:buClr>
              <a:buSzPct val="80000"/>
            </a:pPr>
            <a:r>
              <a:rPr lang="en-US" b="1" dirty="0">
                <a:solidFill>
                  <a:srgbClr val="FFC000"/>
                </a:solidFill>
                <a:latin typeface="Segoe UI Light" panose="020B0502040204020203" pitchFamily="34" charset="0"/>
              </a:rPr>
              <a:t>With the rise of Semantic Web, new data quality principles should be </a:t>
            </a:r>
            <a:r>
              <a:rPr lang="en-US" b="1" dirty="0" smtClean="0">
                <a:solidFill>
                  <a:srgbClr val="FFC000"/>
                </a:solidFill>
                <a:latin typeface="Segoe UI Light" panose="020B0502040204020203" pitchFamily="34" charset="0"/>
              </a:rPr>
              <a:t>identified</a:t>
            </a:r>
            <a:endParaRPr lang="en-US" b="1" kern="0" dirty="0">
              <a:solidFill>
                <a:srgbClr val="FFC000"/>
              </a:solidFill>
              <a:latin typeface="Segoe UI Light" panose="020B0502040204020203" pitchFamily="34" charset="0"/>
              <a:ea typeface="Arial Unicode MS" pitchFamily="34" charset="-128"/>
              <a:cs typeface="Arial Unicode MS" pitchFamily="34" charset="-128"/>
            </a:endParaRPr>
          </a:p>
        </p:txBody>
      </p:sp>
      <p:sp>
        <p:nvSpPr>
          <p:cNvPr id="6"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smtClean="0">
                <a:latin typeface="Segoe UI Light" panose="020B0502040204020203" pitchFamily="34" charset="0"/>
              </a:rPr>
              <a:t/>
            </a:r>
            <a:br>
              <a:rPr lang="en-US" b="0" dirty="0" smtClean="0">
                <a:latin typeface="Segoe UI Light" panose="020B0502040204020203" pitchFamily="34" charset="0"/>
              </a:rPr>
            </a:br>
            <a:r>
              <a:rPr lang="en-US" sz="2000" dirty="0" smtClean="0">
                <a:latin typeface="Segoe UI Light" panose="020B0502040204020203" pitchFamily="34" charset="0"/>
              </a:rPr>
              <a:t>Data Quality Controller </a:t>
            </a:r>
            <a:r>
              <a:rPr lang="en-US" sz="2000" b="0" dirty="0" smtClean="0">
                <a:latin typeface="Segoe UI Light" panose="020B0502040204020203" pitchFamily="34" charset="0"/>
              </a:rPr>
              <a:t>– The Problem</a:t>
            </a:r>
            <a:endParaRPr lang="en-US" sz="1800" b="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38042518"/>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285750" indent="-285750">
              <a:buFont typeface="Arial" panose="020B0604020202020204" pitchFamily="34" charset="0"/>
              <a:buChar char="•"/>
            </a:pPr>
            <a:r>
              <a:rPr lang="en-US" sz="1600" b="0" dirty="0">
                <a:solidFill>
                  <a:srgbClr val="000000"/>
                </a:solidFill>
                <a:latin typeface="Segoe UI Light" panose="020B0502040204020203" pitchFamily="34" charset="0"/>
              </a:rPr>
              <a:t>Enterprises use a wide range of heterogeneous information systems in their business activities such </a:t>
            </a:r>
            <a:r>
              <a:rPr lang="en-US" sz="1600" b="0" dirty="0" smtClean="0">
                <a:solidFill>
                  <a:srgbClr val="000000"/>
                </a:solidFill>
                <a:latin typeface="Segoe UI Light" panose="020B0502040204020203" pitchFamily="34" charset="0"/>
              </a:rPr>
              <a:t>as Enterprise </a:t>
            </a:r>
            <a:r>
              <a:rPr lang="en-US" sz="1600" b="0" dirty="0">
                <a:solidFill>
                  <a:srgbClr val="000000"/>
                </a:solidFill>
                <a:latin typeface="Segoe UI Light" panose="020B0502040204020203" pitchFamily="34" charset="0"/>
              </a:rPr>
              <a:t>Resource Planning (</a:t>
            </a:r>
            <a:r>
              <a:rPr lang="en-US" sz="1600" dirty="0">
                <a:solidFill>
                  <a:srgbClr val="000000"/>
                </a:solidFill>
                <a:latin typeface="Segoe UI Light" panose="020B0502040204020203" pitchFamily="34" charset="0"/>
              </a:rPr>
              <a:t>ERP</a:t>
            </a:r>
            <a:r>
              <a:rPr lang="en-US" sz="1600" b="0" dirty="0">
                <a:solidFill>
                  <a:srgbClr val="000000"/>
                </a:solidFill>
                <a:latin typeface="Segoe UI Light" panose="020B0502040204020203" pitchFamily="34" charset="0"/>
              </a:rPr>
              <a:t>), Customer Relationships </a:t>
            </a:r>
            <a:r>
              <a:rPr lang="en-US" sz="1600" b="0" dirty="0" smtClean="0">
                <a:solidFill>
                  <a:srgbClr val="000000"/>
                </a:solidFill>
                <a:latin typeface="Segoe UI Light" panose="020B0502040204020203" pitchFamily="34" charset="0"/>
              </a:rPr>
              <a:t>Management (</a:t>
            </a:r>
            <a:r>
              <a:rPr lang="en-US" sz="1600" dirty="0" smtClean="0">
                <a:solidFill>
                  <a:srgbClr val="000000"/>
                </a:solidFill>
                <a:latin typeface="Segoe UI Light" panose="020B0502040204020203" pitchFamily="34" charset="0"/>
              </a:rPr>
              <a:t>CRM</a:t>
            </a:r>
            <a:r>
              <a:rPr lang="en-US" sz="1600" b="0" dirty="0">
                <a:solidFill>
                  <a:srgbClr val="000000"/>
                </a:solidFill>
                <a:latin typeface="Segoe UI Light" panose="020B0502040204020203" pitchFamily="34" charset="0"/>
              </a:rPr>
              <a:t>) and Supply </a:t>
            </a:r>
            <a:r>
              <a:rPr lang="en-US" sz="1600" b="0" dirty="0" smtClean="0">
                <a:solidFill>
                  <a:srgbClr val="000000"/>
                </a:solidFill>
                <a:latin typeface="Segoe UI Light" panose="020B0502040204020203" pitchFamily="34" charset="0"/>
              </a:rPr>
              <a:t>Chain Management </a:t>
            </a:r>
            <a:r>
              <a:rPr lang="en-US" sz="1600" b="0" dirty="0">
                <a:solidFill>
                  <a:srgbClr val="000000"/>
                </a:solidFill>
                <a:latin typeface="Segoe UI Light" panose="020B0502040204020203" pitchFamily="34" charset="0"/>
              </a:rPr>
              <a:t>(</a:t>
            </a:r>
            <a:r>
              <a:rPr lang="en-US" sz="1600" dirty="0">
                <a:solidFill>
                  <a:srgbClr val="000000"/>
                </a:solidFill>
                <a:latin typeface="Segoe UI Light" panose="020B0502040204020203" pitchFamily="34" charset="0"/>
              </a:rPr>
              <a:t>SCM</a:t>
            </a:r>
            <a:r>
              <a:rPr lang="en-US" sz="1600" b="0" dirty="0">
                <a:solidFill>
                  <a:srgbClr val="000000"/>
                </a:solidFill>
                <a:latin typeface="Segoe UI Light" panose="020B0502040204020203" pitchFamily="34" charset="0"/>
              </a:rPr>
              <a:t>) </a:t>
            </a:r>
            <a:r>
              <a:rPr lang="en-US" sz="1600" b="0" dirty="0" smtClean="0">
                <a:solidFill>
                  <a:srgbClr val="000000"/>
                </a:solidFill>
                <a:latin typeface="Segoe UI Light" panose="020B0502040204020203" pitchFamily="34" charset="0"/>
              </a:rPr>
              <a:t>systems</a:t>
            </a:r>
          </a:p>
          <a:p>
            <a:pPr marL="285750" indent="-285750">
              <a:buFont typeface="Arial" panose="020B0604020202020204" pitchFamily="34" charset="0"/>
              <a:buChar char="•"/>
            </a:pPr>
            <a:r>
              <a:rPr lang="en-US" sz="1600" b="0" dirty="0">
                <a:latin typeface="Segoe UI Light" panose="020B0502040204020203" pitchFamily="34" charset="0"/>
              </a:rPr>
              <a:t>From 12 datasets cataloged in 2007, the Linked Open Data has grown to </a:t>
            </a:r>
            <a:r>
              <a:rPr lang="en-US" sz="1600" b="0" dirty="0" smtClean="0">
                <a:latin typeface="Segoe UI Light" panose="020B0502040204020203" pitchFamily="34" charset="0"/>
              </a:rPr>
              <a:t>more than 300 </a:t>
            </a:r>
            <a:r>
              <a:rPr lang="en-US" sz="1600" b="0" dirty="0">
                <a:latin typeface="Segoe UI Light" panose="020B0502040204020203" pitchFamily="34" charset="0"/>
              </a:rPr>
              <a:t>datasets </a:t>
            </a:r>
            <a:endParaRPr lang="en-US" sz="1600" b="0" dirty="0" smtClean="0">
              <a:latin typeface="Segoe UI Light" panose="020B0502040204020203" pitchFamily="34" charset="0"/>
            </a:endParaRPr>
          </a:p>
          <a:p>
            <a:pPr marL="285750" indent="-285750">
              <a:buFont typeface="Arial" panose="020B0604020202020204" pitchFamily="34" charset="0"/>
              <a:buChar char="•"/>
            </a:pPr>
            <a:r>
              <a:rPr lang="en-US" sz="1600" b="0" dirty="0" smtClean="0">
                <a:latin typeface="Segoe UI Light" panose="020B0502040204020203" pitchFamily="34" charset="0"/>
              </a:rPr>
              <a:t>Business </a:t>
            </a:r>
            <a:r>
              <a:rPr lang="en-US" sz="1600" b="0" dirty="0">
                <a:latin typeface="Segoe UI Light" panose="020B0502040204020203" pitchFamily="34" charset="0"/>
              </a:rPr>
              <a:t>Intelligence (BI) has always been about creating new insight for business by converting data into meaning that can be shared between people to drive change in the organization</a:t>
            </a:r>
          </a:p>
          <a:p>
            <a:pPr marL="285750" indent="-285750">
              <a:buFont typeface="Arial" panose="020B0604020202020204" pitchFamily="34" charset="0"/>
              <a:buChar char="•"/>
            </a:pPr>
            <a:r>
              <a:rPr lang="en-US" sz="1600" b="0" dirty="0" smtClean="0">
                <a:latin typeface="Segoe UI Light" panose="020B0502040204020203" pitchFamily="34" charset="0"/>
              </a:rPr>
              <a:t>However</a:t>
            </a:r>
            <a:r>
              <a:rPr lang="en-US" sz="1600" b="0" dirty="0">
                <a:latin typeface="Segoe UI Light" panose="020B0502040204020203" pitchFamily="34" charset="0"/>
              </a:rPr>
              <a:t>, provisioning data for those visualizations is by far the most challenging task in most BI projects large and small</a:t>
            </a:r>
          </a:p>
          <a:p>
            <a:pPr algn="ctr"/>
            <a:endParaRPr lang="en-US" sz="1600" dirty="0" smtClean="0">
              <a:solidFill>
                <a:srgbClr val="FFC000"/>
              </a:solidFill>
              <a:latin typeface="Segoe UI Light" panose="020B0502040204020203" pitchFamily="34" charset="0"/>
            </a:endParaRPr>
          </a:p>
          <a:p>
            <a:pPr algn="ctr"/>
            <a:r>
              <a:rPr lang="en-US" sz="1600" dirty="0" smtClean="0">
                <a:solidFill>
                  <a:srgbClr val="FFC000"/>
                </a:solidFill>
                <a:latin typeface="Segoe UI Light" panose="020B0502040204020203" pitchFamily="34" charset="0"/>
              </a:rPr>
              <a:t>Self </a:t>
            </a:r>
            <a:r>
              <a:rPr lang="en-US" sz="1600" dirty="0">
                <a:solidFill>
                  <a:srgbClr val="FFC000"/>
                </a:solidFill>
                <a:latin typeface="Segoe UI Light" panose="020B0502040204020203" pitchFamily="34" charset="0"/>
              </a:rPr>
              <a:t>Service data provisioning aims at tackling this problem by providing datasets discovery, acquisition and integration techniques intuitively to the end user</a:t>
            </a:r>
          </a:p>
          <a:p>
            <a:pPr marL="285750" indent="-285750">
              <a:buFont typeface="Arial" panose="020B0604020202020204" pitchFamily="34" charset="0"/>
              <a:buChar char="•"/>
            </a:pPr>
            <a:endParaRPr lang="en-US" sz="1600" b="0" dirty="0" smtClean="0">
              <a:solidFill>
                <a:srgbClr val="000000"/>
              </a:solidFill>
              <a:latin typeface="Segoe UI Light" panose="020B0502040204020203" pitchFamily="34" charset="0"/>
            </a:endParaRPr>
          </a:p>
        </p:txBody>
      </p:sp>
      <p:sp>
        <p:nvSpPr>
          <p:cNvPr id="6"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Problem Statement</a:t>
            </a:r>
            <a:br>
              <a:rPr lang="en-US" dirty="0" smtClean="0">
                <a:latin typeface="Segoe UI Light" panose="020B0502040204020203" pitchFamily="34" charset="0"/>
              </a:rPr>
            </a:br>
            <a:r>
              <a:rPr lang="en-US" b="0" dirty="0" smtClean="0">
                <a:latin typeface="Segoe UI Light" panose="020B0502040204020203" pitchFamily="34" charset="0"/>
              </a:rPr>
              <a:t>Data Provisioning in the Enterprise</a:t>
            </a:r>
            <a:endParaRPr lang="en-US" b="0" dirty="0">
              <a:latin typeface="Segoe UI Light" panose="020B0502040204020203" pitchFamily="34" charset="0"/>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6002" y="1394385"/>
            <a:ext cx="8523799" cy="3693319"/>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latin typeface="Segoe UI Light" panose="020B0502040204020203" pitchFamily="34" charset="0"/>
              </a:rPr>
              <a:t>We </a:t>
            </a:r>
            <a:r>
              <a:rPr lang="en-US" dirty="0" smtClean="0">
                <a:latin typeface="Segoe UI Light" panose="020B0502040204020203" pitchFamily="34" charset="0"/>
              </a:rPr>
              <a:t>surveyed </a:t>
            </a:r>
            <a:r>
              <a:rPr lang="en-US" dirty="0">
                <a:latin typeface="Segoe UI Light" panose="020B0502040204020203" pitchFamily="34" charset="0"/>
              </a:rPr>
              <a:t>the landscape of Linked Data quality assessment </a:t>
            </a:r>
            <a:r>
              <a:rPr lang="en-US" dirty="0" smtClean="0">
                <a:latin typeface="Segoe UI Light" panose="020B0502040204020203" pitchFamily="34" charset="0"/>
              </a:rPr>
              <a:t>frameworks</a:t>
            </a:r>
            <a:endParaRPr lang="en-US" dirty="0">
              <a:latin typeface="Segoe UI Light" panose="020B0502040204020203" pitchFamily="34" charset="0"/>
            </a:endParaRPr>
          </a:p>
          <a:p>
            <a:pPr marL="285750" indent="-285750">
              <a:lnSpc>
                <a:spcPct val="150000"/>
              </a:lnSpc>
              <a:buFont typeface="Arial" panose="020B0604020202020204" pitchFamily="34" charset="0"/>
              <a:buChar char="•"/>
            </a:pPr>
            <a:r>
              <a:rPr lang="en-US" dirty="0">
                <a:latin typeface="Segoe UI Light" panose="020B0502040204020203" pitchFamily="34" charset="0"/>
              </a:rPr>
              <a:t>We </a:t>
            </a:r>
            <a:r>
              <a:rPr lang="en-US" dirty="0" smtClean="0">
                <a:latin typeface="Segoe UI Light" panose="020B0502040204020203" pitchFamily="34" charset="0"/>
              </a:rPr>
              <a:t>surveyed </a:t>
            </a:r>
            <a:r>
              <a:rPr lang="en-US" dirty="0">
                <a:latin typeface="Segoe UI Light" panose="020B0502040204020203" pitchFamily="34" charset="0"/>
              </a:rPr>
              <a:t>the landscape of Linked Data quality assessment tools (</a:t>
            </a:r>
            <a:r>
              <a:rPr lang="en-US" b="1" dirty="0">
                <a:latin typeface="Segoe UI Light" panose="020B0502040204020203" pitchFamily="34" charset="0"/>
              </a:rPr>
              <a:t>25+</a:t>
            </a:r>
            <a:r>
              <a:rPr lang="en-US" dirty="0">
                <a:latin typeface="Segoe UI Light" panose="020B0502040204020203" pitchFamily="34" charset="0"/>
              </a:rPr>
              <a:t> different tools</a:t>
            </a:r>
            <a:r>
              <a:rPr lang="en-US" dirty="0" smtClean="0">
                <a:latin typeface="Segoe UI Light" panose="020B0502040204020203" pitchFamily="34" charset="0"/>
              </a:rPr>
              <a:t>)</a:t>
            </a:r>
            <a:endParaRPr lang="en-US" dirty="0">
              <a:latin typeface="Segoe UI Light" panose="020B0502040204020203" pitchFamily="34" charset="0"/>
            </a:endParaRPr>
          </a:p>
          <a:p>
            <a:pPr marL="285750" indent="-285750">
              <a:lnSpc>
                <a:spcPct val="150000"/>
              </a:lnSpc>
              <a:buFont typeface="Arial" panose="020B0604020202020204" pitchFamily="34" charset="0"/>
              <a:buChar char="•"/>
            </a:pPr>
            <a:r>
              <a:rPr lang="en-US" dirty="0" smtClean="0">
                <a:latin typeface="Segoe UI Light" panose="020B0502040204020203" pitchFamily="34" charset="0"/>
              </a:rPr>
              <a:t>We suggested </a:t>
            </a:r>
            <a:r>
              <a:rPr lang="en-US" dirty="0">
                <a:latin typeface="Segoe UI Light" panose="020B0502040204020203" pitchFamily="34" charset="0"/>
              </a:rPr>
              <a:t>an Objective Linked Data Quality Framework that consists of </a:t>
            </a:r>
            <a:r>
              <a:rPr lang="en-US" b="1" dirty="0">
                <a:latin typeface="Segoe UI Light" panose="020B0502040204020203" pitchFamily="34" charset="0"/>
              </a:rPr>
              <a:t>13</a:t>
            </a:r>
            <a:r>
              <a:rPr lang="en-US" dirty="0">
                <a:latin typeface="Segoe UI Light" panose="020B0502040204020203" pitchFamily="34" charset="0"/>
              </a:rPr>
              <a:t> different quality attribute</a:t>
            </a:r>
          </a:p>
          <a:p>
            <a:pPr marL="285750" indent="-285750">
              <a:lnSpc>
                <a:spcPct val="150000"/>
              </a:lnSpc>
              <a:buFont typeface="Arial" panose="020B0604020202020204" pitchFamily="34" charset="0"/>
              <a:buChar char="•"/>
            </a:pPr>
            <a:r>
              <a:rPr lang="en-US" dirty="0" smtClean="0">
                <a:latin typeface="Segoe UI Light" panose="020B0502040204020203" pitchFamily="34" charset="0"/>
              </a:rPr>
              <a:t>We </a:t>
            </a:r>
            <a:r>
              <a:rPr lang="en-US" dirty="0">
                <a:latin typeface="Segoe UI Light" panose="020B0502040204020203" pitchFamily="34" charset="0"/>
              </a:rPr>
              <a:t>have identified a total of </a:t>
            </a:r>
            <a:r>
              <a:rPr lang="en-US" b="1" dirty="0">
                <a:latin typeface="Segoe UI Light" panose="020B0502040204020203" pitchFamily="34" charset="0"/>
              </a:rPr>
              <a:t>79</a:t>
            </a:r>
            <a:r>
              <a:rPr lang="en-US" dirty="0">
                <a:latin typeface="Segoe UI Light" panose="020B0502040204020203" pitchFamily="34" charset="0"/>
              </a:rPr>
              <a:t> quality indicators </a:t>
            </a:r>
            <a:r>
              <a:rPr lang="en-US" dirty="0" smtClean="0">
                <a:latin typeface="Segoe UI Light" panose="020B0502040204020203" pitchFamily="34" charset="0"/>
              </a:rPr>
              <a:t>to </a:t>
            </a:r>
            <a:r>
              <a:rPr lang="en-US" dirty="0">
                <a:latin typeface="Segoe UI Light" panose="020B0502040204020203" pitchFamily="34" charset="0"/>
              </a:rPr>
              <a:t>measure these abstract </a:t>
            </a:r>
            <a:r>
              <a:rPr lang="en-US" dirty="0" smtClean="0">
                <a:latin typeface="Segoe UI Light" panose="020B0502040204020203" pitchFamily="34" charset="0"/>
              </a:rPr>
              <a:t>attributes</a:t>
            </a:r>
            <a:endParaRPr lang="en-US" dirty="0">
              <a:latin typeface="Segoe UI Light" panose="020B0502040204020203" pitchFamily="34" charset="0"/>
            </a:endParaRPr>
          </a:p>
          <a:p>
            <a:pPr marL="285750" indent="-285750">
              <a:lnSpc>
                <a:spcPct val="150000"/>
              </a:lnSpc>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endParaRPr lang="en-US" dirty="0">
              <a:latin typeface="Segoe UI Light" panose="020B0502040204020203" pitchFamily="34" charset="0"/>
            </a:endParaRPr>
          </a:p>
        </p:txBody>
      </p:sp>
      <p:sp>
        <p:nvSpPr>
          <p:cNvPr id="7"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sz="2000" dirty="0">
                <a:latin typeface="Segoe UI Light" panose="020B0502040204020203" pitchFamily="34" charset="0"/>
              </a:rPr>
              <a:t>Data Quality Controller</a:t>
            </a:r>
            <a:r>
              <a:rPr lang="en-US" sz="2000" b="0" dirty="0" smtClean="0">
                <a:latin typeface="Segoe UI Light" panose="020B0502040204020203" pitchFamily="34" charset="0"/>
              </a:rPr>
              <a:t>– Contribution</a:t>
            </a:r>
            <a:endParaRPr lang="en-US" sz="1800" b="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38849371"/>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9704" y="1397817"/>
            <a:ext cx="8686800" cy="646331"/>
          </a:xfrm>
          <a:prstGeom prst="rect">
            <a:avLst/>
          </a:prstGeom>
        </p:spPr>
        <p:txBody>
          <a:bodyPr wrap="square">
            <a:spAutoFit/>
          </a:bodyPr>
          <a:lstStyle/>
          <a:p>
            <a:r>
              <a:rPr lang="en-US" dirty="0">
                <a:latin typeface="Segoe UI Light" panose="020B0502040204020203" pitchFamily="34" charset="0"/>
              </a:rPr>
              <a:t>Building on </a:t>
            </a:r>
            <a:r>
              <a:rPr lang="en-US" dirty="0" smtClean="0">
                <a:latin typeface="Segoe UI Light" panose="020B0502040204020203" pitchFamily="34" charset="0"/>
              </a:rPr>
              <a:t>the main four principles for publishing Linked Data, </a:t>
            </a:r>
            <a:r>
              <a:rPr lang="en-US" dirty="0">
                <a:latin typeface="Segoe UI Light" panose="020B0502040204020203" pitchFamily="34" charset="0"/>
              </a:rPr>
              <a:t>we </a:t>
            </a:r>
            <a:r>
              <a:rPr lang="en-US" dirty="0" smtClean="0">
                <a:latin typeface="Segoe UI Light" panose="020B0502040204020203" pitchFamily="34" charset="0"/>
              </a:rPr>
              <a:t>grouped </a:t>
            </a:r>
            <a:r>
              <a:rPr lang="en-US" dirty="0">
                <a:latin typeface="Segoe UI Light" panose="020B0502040204020203" pitchFamily="34" charset="0"/>
              </a:rPr>
              <a:t>the quality attributes into four main categories:</a:t>
            </a:r>
          </a:p>
        </p:txBody>
      </p:sp>
      <p:sp>
        <p:nvSpPr>
          <p:cNvPr id="6" name="TextBox 5"/>
          <p:cNvSpPr txBox="1"/>
          <p:nvPr/>
        </p:nvSpPr>
        <p:spPr>
          <a:xfrm>
            <a:off x="616904" y="2204678"/>
            <a:ext cx="8229600" cy="30008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latin typeface="Segoe UI Light" panose="020B0502040204020203" pitchFamily="34" charset="0"/>
              </a:rPr>
              <a:t>Quality of the entities </a:t>
            </a:r>
            <a:r>
              <a:rPr lang="en-US" dirty="0">
                <a:latin typeface="Segoe UI Light" panose="020B0502040204020203" pitchFamily="34" charset="0"/>
              </a:rPr>
              <a:t>: quality indicators that focus on the data at the instance level (i.e. </a:t>
            </a:r>
            <a:r>
              <a:rPr lang="en-US" dirty="0" smtClean="0">
                <a:latin typeface="Segoe UI Light" panose="020B0502040204020203" pitchFamily="34" charset="0"/>
              </a:rPr>
              <a:t>syntactic checkers)</a:t>
            </a:r>
          </a:p>
          <a:p>
            <a:pPr marL="285750" indent="-285750">
              <a:lnSpc>
                <a:spcPct val="150000"/>
              </a:lnSpc>
              <a:buFont typeface="Arial" panose="020B0604020202020204" pitchFamily="34" charset="0"/>
              <a:buChar char="•"/>
            </a:pPr>
            <a:r>
              <a:rPr lang="en-US" dirty="0" smtClean="0">
                <a:latin typeface="Segoe UI Light" panose="020B0502040204020203" pitchFamily="34" charset="0"/>
              </a:rPr>
              <a:t> </a:t>
            </a:r>
            <a:r>
              <a:rPr lang="en-US" b="1" dirty="0">
                <a:latin typeface="Segoe UI Light" panose="020B0502040204020203" pitchFamily="34" charset="0"/>
              </a:rPr>
              <a:t>Quality of the dataset</a:t>
            </a:r>
            <a:r>
              <a:rPr lang="en-US" dirty="0">
                <a:latin typeface="Segoe UI Light" panose="020B0502040204020203" pitchFamily="34" charset="0"/>
              </a:rPr>
              <a:t>: quality indicators at the dataset </a:t>
            </a:r>
            <a:r>
              <a:rPr lang="en-US" dirty="0" smtClean="0">
                <a:latin typeface="Segoe UI Light" panose="020B0502040204020203" pitchFamily="34" charset="0"/>
              </a:rPr>
              <a:t>level</a:t>
            </a:r>
          </a:p>
          <a:p>
            <a:pPr marL="285750" indent="-285750">
              <a:lnSpc>
                <a:spcPct val="150000"/>
              </a:lnSpc>
              <a:buFont typeface="Arial" panose="020B0604020202020204" pitchFamily="34" charset="0"/>
              <a:buChar char="•"/>
            </a:pPr>
            <a:r>
              <a:rPr lang="en-US" dirty="0" smtClean="0">
                <a:latin typeface="Segoe UI Light" panose="020B0502040204020203" pitchFamily="34" charset="0"/>
              </a:rPr>
              <a:t> </a:t>
            </a:r>
            <a:r>
              <a:rPr lang="en-US" b="1" dirty="0">
                <a:latin typeface="Segoe UI Light" panose="020B0502040204020203" pitchFamily="34" charset="0"/>
              </a:rPr>
              <a:t>Quality of the semantic model</a:t>
            </a:r>
            <a:r>
              <a:rPr lang="en-US" dirty="0">
                <a:latin typeface="Segoe UI Light" panose="020B0502040204020203" pitchFamily="34" charset="0"/>
              </a:rPr>
              <a:t>: quality indicators that focus on the semantic models, </a:t>
            </a:r>
            <a:r>
              <a:rPr lang="en-US" dirty="0" smtClean="0">
                <a:latin typeface="Segoe UI Light" panose="020B0502040204020203" pitchFamily="34" charset="0"/>
              </a:rPr>
              <a:t>vocabularies and ontologies</a:t>
            </a:r>
          </a:p>
          <a:p>
            <a:pPr marL="285750" indent="-285750">
              <a:lnSpc>
                <a:spcPct val="150000"/>
              </a:lnSpc>
              <a:buFont typeface="Arial" panose="020B0604020202020204" pitchFamily="34" charset="0"/>
              <a:buChar char="•"/>
            </a:pPr>
            <a:r>
              <a:rPr lang="en-US" dirty="0" smtClean="0">
                <a:latin typeface="Segoe UI Light" panose="020B0502040204020203" pitchFamily="34" charset="0"/>
              </a:rPr>
              <a:t> </a:t>
            </a:r>
            <a:r>
              <a:rPr lang="en-US" b="1" dirty="0">
                <a:latin typeface="Segoe UI Light" panose="020B0502040204020203" pitchFamily="34" charset="0"/>
              </a:rPr>
              <a:t>Quality of the linking process</a:t>
            </a:r>
            <a:r>
              <a:rPr lang="en-US" dirty="0">
                <a:latin typeface="Segoe UI Light" panose="020B0502040204020203" pitchFamily="34" charset="0"/>
              </a:rPr>
              <a:t>: quality indicators that focus on the inbound and outbound links </a:t>
            </a:r>
            <a:r>
              <a:rPr lang="en-US" dirty="0" smtClean="0">
                <a:latin typeface="Segoe UI Light" panose="020B0502040204020203" pitchFamily="34" charset="0"/>
              </a:rPr>
              <a:t>between datasets</a:t>
            </a:r>
            <a:endParaRPr lang="en-US" dirty="0">
              <a:latin typeface="Segoe UI Light" panose="020B0502040204020203" pitchFamily="34" charset="0"/>
            </a:endParaRPr>
          </a:p>
        </p:txBody>
      </p:sp>
      <p:sp>
        <p:nvSpPr>
          <p:cNvPr id="8"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sz="2000" dirty="0">
                <a:latin typeface="Segoe UI Light" panose="020B0502040204020203" pitchFamily="34" charset="0"/>
              </a:rPr>
              <a:t>Data Quality </a:t>
            </a:r>
            <a:r>
              <a:rPr lang="en-US" sz="2000" dirty="0" smtClean="0">
                <a:latin typeface="Segoe UI Light" panose="020B0502040204020203" pitchFamily="34" charset="0"/>
              </a:rPr>
              <a:t>Controller </a:t>
            </a:r>
            <a:r>
              <a:rPr lang="en-US" sz="2000" b="0" dirty="0" smtClean="0">
                <a:latin typeface="Segoe UI Light" panose="020B0502040204020203" pitchFamily="34" charset="0"/>
              </a:rPr>
              <a:t>– Contribution</a:t>
            </a:r>
            <a:endParaRPr lang="en-US" sz="1800" b="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08587349"/>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2442" y="1310353"/>
            <a:ext cx="8686800" cy="369332"/>
          </a:xfrm>
          <a:prstGeom prst="rect">
            <a:avLst/>
          </a:prstGeom>
        </p:spPr>
        <p:txBody>
          <a:bodyPr wrap="square">
            <a:spAutoFit/>
          </a:bodyPr>
          <a:lstStyle/>
          <a:p>
            <a:r>
              <a:rPr lang="en-US" dirty="0" smtClean="0">
                <a:latin typeface="Segoe UI Light" panose="020B0502040204020203" pitchFamily="34" charset="0"/>
              </a:rPr>
              <a:t>The Linked Data quality tools were grouped to reflect the different </a:t>
            </a:r>
            <a:r>
              <a:rPr lang="en-US" dirty="0">
                <a:latin typeface="Segoe UI Light" panose="020B0502040204020203" pitchFamily="34" charset="0"/>
              </a:rPr>
              <a:t>aspects of LOD</a:t>
            </a:r>
            <a:r>
              <a:rPr lang="en-US" dirty="0" smtClean="0">
                <a:latin typeface="Segoe UI Light" panose="020B0502040204020203" pitchFamily="34" charset="0"/>
              </a:rPr>
              <a:t>:</a:t>
            </a:r>
            <a:endParaRPr lang="en-US" dirty="0">
              <a:latin typeface="Segoe UI Light" panose="020B0502040204020203" pitchFamily="34" charset="0"/>
            </a:endParaRPr>
          </a:p>
        </p:txBody>
      </p:sp>
      <p:sp>
        <p:nvSpPr>
          <p:cNvPr id="11" name="TextBox 10"/>
          <p:cNvSpPr txBox="1"/>
          <p:nvPr/>
        </p:nvSpPr>
        <p:spPr>
          <a:xfrm>
            <a:off x="239209" y="1689662"/>
            <a:ext cx="6781800" cy="3831818"/>
          </a:xfrm>
          <a:prstGeom prst="rect">
            <a:avLst/>
          </a:prstGeom>
          <a:noFill/>
        </p:spPr>
        <p:txBody>
          <a:bodyPr wrap="square" rtlCol="0">
            <a:spAutoFit/>
          </a:bodyPr>
          <a:lstStyle/>
          <a:p>
            <a:pPr marL="285750" indent="-182880">
              <a:lnSpc>
                <a:spcPct val="150000"/>
              </a:lnSpc>
              <a:buFont typeface="Arial" panose="020B0604020202020204" pitchFamily="34" charset="0"/>
              <a:buChar char="•"/>
            </a:pPr>
            <a:r>
              <a:rPr lang="en-US" dirty="0">
                <a:latin typeface="Segoe UI Light" panose="020B0502040204020203" pitchFamily="34" charset="0"/>
              </a:rPr>
              <a:t>Information </a:t>
            </a:r>
            <a:r>
              <a:rPr lang="en-US" dirty="0" smtClean="0">
                <a:latin typeface="Segoe UI Light" panose="020B0502040204020203" pitchFamily="34" charset="0"/>
              </a:rPr>
              <a:t>Modeling Quality</a:t>
            </a:r>
          </a:p>
          <a:p>
            <a:pPr marL="285750" indent="-182880">
              <a:lnSpc>
                <a:spcPct val="150000"/>
              </a:lnSpc>
              <a:buFont typeface="Arial" panose="020B0604020202020204" pitchFamily="34" charset="0"/>
              <a:buChar char="•"/>
            </a:pPr>
            <a:r>
              <a:rPr lang="en-US" dirty="0">
                <a:latin typeface="Segoe UI Light" panose="020B0502040204020203" pitchFamily="34" charset="0"/>
              </a:rPr>
              <a:t>Ontologies and Vocabularies </a:t>
            </a:r>
            <a:r>
              <a:rPr lang="en-US" dirty="0" smtClean="0">
                <a:latin typeface="Segoe UI Light" panose="020B0502040204020203" pitchFamily="34" charset="0"/>
              </a:rPr>
              <a:t>Quality</a:t>
            </a:r>
          </a:p>
          <a:p>
            <a:pPr marL="285750" indent="-182880">
              <a:lnSpc>
                <a:spcPct val="150000"/>
              </a:lnSpc>
              <a:buFont typeface="Arial" panose="020B0604020202020204" pitchFamily="34" charset="0"/>
              <a:buChar char="•"/>
            </a:pPr>
            <a:r>
              <a:rPr lang="en-US" dirty="0">
                <a:latin typeface="Segoe UI Light" panose="020B0502040204020203" pitchFamily="34" charset="0"/>
              </a:rPr>
              <a:t>Dataset </a:t>
            </a:r>
            <a:r>
              <a:rPr lang="en-US" dirty="0" smtClean="0">
                <a:latin typeface="Segoe UI Light" panose="020B0502040204020203" pitchFamily="34" charset="0"/>
              </a:rPr>
              <a:t>Quality</a:t>
            </a:r>
          </a:p>
          <a:p>
            <a:pPr marL="742950" lvl="1" indent="-182880">
              <a:lnSpc>
                <a:spcPct val="150000"/>
              </a:lnSpc>
              <a:buFont typeface="Arial" panose="020B0604020202020204" pitchFamily="34" charset="0"/>
              <a:buChar char="•"/>
            </a:pPr>
            <a:r>
              <a:rPr lang="en-US" dirty="0">
                <a:latin typeface="Segoe UI Light" panose="020B0502040204020203" pitchFamily="34" charset="0"/>
              </a:rPr>
              <a:t>Manual Ranking </a:t>
            </a:r>
            <a:r>
              <a:rPr lang="en-US" dirty="0" smtClean="0">
                <a:latin typeface="Segoe UI Light" panose="020B0502040204020203" pitchFamily="34" charset="0"/>
              </a:rPr>
              <a:t>Tools</a:t>
            </a:r>
          </a:p>
          <a:p>
            <a:pPr marL="742950" lvl="1" indent="-182880">
              <a:lnSpc>
                <a:spcPct val="150000"/>
              </a:lnSpc>
              <a:buFont typeface="Arial" panose="020B0604020202020204" pitchFamily="34" charset="0"/>
              <a:buChar char="•"/>
            </a:pPr>
            <a:r>
              <a:rPr lang="en-US" dirty="0">
                <a:latin typeface="Segoe UI Light" panose="020B0502040204020203" pitchFamily="34" charset="0"/>
              </a:rPr>
              <a:t>Automatic Ranking </a:t>
            </a:r>
            <a:r>
              <a:rPr lang="en-US" dirty="0" smtClean="0">
                <a:latin typeface="Segoe UI Light" panose="020B0502040204020203" pitchFamily="34" charset="0"/>
              </a:rPr>
              <a:t>Tools</a:t>
            </a:r>
          </a:p>
          <a:p>
            <a:pPr marL="1200150" lvl="2" indent="-182880">
              <a:lnSpc>
                <a:spcPct val="150000"/>
              </a:lnSpc>
              <a:buFont typeface="Arial" panose="020B0604020202020204" pitchFamily="34" charset="0"/>
              <a:buChar char="•"/>
            </a:pPr>
            <a:r>
              <a:rPr lang="en-US" dirty="0">
                <a:latin typeface="Segoe UI Light" panose="020B0502040204020203" pitchFamily="34" charset="0"/>
              </a:rPr>
              <a:t>Links Based </a:t>
            </a:r>
            <a:r>
              <a:rPr lang="en-US" dirty="0" smtClean="0">
                <a:latin typeface="Segoe UI Light" panose="020B0502040204020203" pitchFamily="34" charset="0"/>
              </a:rPr>
              <a:t>Approach</a:t>
            </a:r>
          </a:p>
          <a:p>
            <a:pPr marL="1200150" lvl="2" indent="-182880">
              <a:lnSpc>
                <a:spcPct val="150000"/>
              </a:lnSpc>
              <a:buFont typeface="Arial" panose="020B0604020202020204" pitchFamily="34" charset="0"/>
              <a:buChar char="•"/>
            </a:pPr>
            <a:r>
              <a:rPr lang="en-US" dirty="0">
                <a:latin typeface="Segoe UI Light" panose="020B0502040204020203" pitchFamily="34" charset="0"/>
              </a:rPr>
              <a:t>Provenance-based </a:t>
            </a:r>
            <a:r>
              <a:rPr lang="en-US" dirty="0" smtClean="0">
                <a:latin typeface="Segoe UI Light" panose="020B0502040204020203" pitchFamily="34" charset="0"/>
              </a:rPr>
              <a:t>Approach</a:t>
            </a:r>
          </a:p>
          <a:p>
            <a:pPr marL="1200150" lvl="2" indent="-182880">
              <a:lnSpc>
                <a:spcPct val="150000"/>
              </a:lnSpc>
              <a:buFont typeface="Arial" panose="020B0604020202020204" pitchFamily="34" charset="0"/>
              <a:buChar char="•"/>
            </a:pPr>
            <a:r>
              <a:rPr lang="en-US" dirty="0">
                <a:latin typeface="Segoe UI Light" panose="020B0502040204020203" pitchFamily="34" charset="0"/>
              </a:rPr>
              <a:t>Entity-based </a:t>
            </a:r>
            <a:r>
              <a:rPr lang="en-US" dirty="0" smtClean="0">
                <a:latin typeface="Segoe UI Light" panose="020B0502040204020203" pitchFamily="34" charset="0"/>
              </a:rPr>
              <a:t>Approach</a:t>
            </a:r>
          </a:p>
          <a:p>
            <a:pPr marL="285750" indent="-182880">
              <a:lnSpc>
                <a:spcPct val="150000"/>
              </a:lnSpc>
              <a:buFont typeface="Arial" panose="020B0604020202020204" pitchFamily="34" charset="0"/>
              <a:buChar char="•"/>
            </a:pPr>
            <a:r>
              <a:rPr lang="en-US" dirty="0">
                <a:latin typeface="Segoe UI Light" panose="020B0502040204020203" pitchFamily="34" charset="0"/>
              </a:rPr>
              <a:t>Queryable End-point </a:t>
            </a:r>
            <a:r>
              <a:rPr lang="en-US" dirty="0" smtClean="0">
                <a:latin typeface="Segoe UI Light" panose="020B0502040204020203" pitchFamily="34" charset="0"/>
              </a:rPr>
              <a:t>Quality</a:t>
            </a:r>
          </a:p>
          <a:p>
            <a:pPr marL="285750" indent="-182880">
              <a:buFont typeface="Arial" panose="020B0604020202020204" pitchFamily="34" charset="0"/>
              <a:buChar char="•"/>
            </a:pPr>
            <a:endParaRPr lang="en-US" dirty="0">
              <a:latin typeface="Segoe UI Light" panose="020B0502040204020203" pitchFamily="34" charset="0"/>
            </a:endParaRPr>
          </a:p>
        </p:txBody>
      </p:sp>
      <p:sp>
        <p:nvSpPr>
          <p:cNvPr id="12"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sz="2000" dirty="0">
                <a:latin typeface="Segoe UI Light" panose="020B0502040204020203" pitchFamily="34" charset="0"/>
              </a:rPr>
              <a:t>Data Quality </a:t>
            </a:r>
            <a:r>
              <a:rPr lang="en-US" sz="2000" dirty="0" smtClean="0">
                <a:latin typeface="Segoe UI Light" panose="020B0502040204020203" pitchFamily="34" charset="0"/>
              </a:rPr>
              <a:t>Controller </a:t>
            </a:r>
            <a:r>
              <a:rPr lang="en-US" sz="2000" b="0" dirty="0" smtClean="0">
                <a:latin typeface="Segoe UI Light" panose="020B0502040204020203" pitchFamily="34" charset="0"/>
              </a:rPr>
              <a:t>– Contribution</a:t>
            </a:r>
            <a:endParaRPr lang="en-US" sz="1800" b="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71569975"/>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2442" y="1310353"/>
            <a:ext cx="8686800" cy="1754326"/>
          </a:xfrm>
          <a:prstGeom prst="rect">
            <a:avLst/>
          </a:prstGeom>
        </p:spPr>
        <p:txBody>
          <a:bodyPr wrap="square">
            <a:spAutoFit/>
          </a:bodyPr>
          <a:lstStyle/>
          <a:p>
            <a:pPr marL="285750" indent="-285750">
              <a:buFont typeface="Arial" panose="020B0604020202020204" pitchFamily="34" charset="0"/>
              <a:buChar char="•"/>
            </a:pPr>
            <a:r>
              <a:rPr lang="en-US" dirty="0" smtClean="0">
                <a:latin typeface="Segoe UI Light" panose="020B0502040204020203" pitchFamily="34" charset="0"/>
              </a:rPr>
              <a:t>In the literature survey, we </a:t>
            </a:r>
            <a:r>
              <a:rPr lang="en-US" dirty="0">
                <a:latin typeface="Segoe UI Light" panose="020B0502040204020203" pitchFamily="34" charset="0"/>
              </a:rPr>
              <a:t>identified several gaps in the current tools </a:t>
            </a:r>
            <a:r>
              <a:rPr lang="en-US" dirty="0" smtClean="0">
                <a:latin typeface="Segoe UI Light" panose="020B0502040204020203" pitchFamily="34" charset="0"/>
              </a:rPr>
              <a:t>landscape</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identified </a:t>
            </a:r>
            <a:r>
              <a:rPr lang="en-US" dirty="0">
                <a:latin typeface="Segoe UI Light" panose="020B0502040204020203" pitchFamily="34" charset="0"/>
              </a:rPr>
              <a:t>the need for </a:t>
            </a:r>
            <a:r>
              <a:rPr lang="en-US" dirty="0" smtClean="0">
                <a:latin typeface="Segoe UI Light" panose="020B0502040204020203" pitchFamily="34" charset="0"/>
              </a:rPr>
              <a:t>a </a:t>
            </a:r>
            <a:r>
              <a:rPr lang="en-US" b="1" dirty="0" smtClean="0">
                <a:latin typeface="Segoe UI Light" panose="020B0502040204020203" pitchFamily="34" charset="0"/>
              </a:rPr>
              <a:t>comprehensive </a:t>
            </a:r>
            <a:r>
              <a:rPr lang="en-US" b="1" dirty="0">
                <a:latin typeface="Segoe UI Light" panose="020B0502040204020203" pitchFamily="34" charset="0"/>
              </a:rPr>
              <a:t>evaluation and assessment </a:t>
            </a:r>
            <a:r>
              <a:rPr lang="en-US" b="1" dirty="0" smtClean="0">
                <a:latin typeface="Segoe UI Light" panose="020B0502040204020203" pitchFamily="34" charset="0"/>
              </a:rPr>
              <a:t>framework</a:t>
            </a:r>
          </a:p>
          <a:p>
            <a:pPr marL="285750" indent="-285750">
              <a:buFont typeface="Arial" panose="020B0604020202020204" pitchFamily="34" charset="0"/>
              <a:buChar char="•"/>
            </a:pPr>
            <a:endParaRPr lang="en-US" b="1"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plan to create an extensible component that will span all the identified data quality groups to produce a quality metric</a:t>
            </a:r>
            <a:endParaRPr lang="en-US" dirty="0">
              <a:latin typeface="Segoe UI Light" panose="020B0502040204020203" pitchFamily="34" charset="0"/>
            </a:endParaRPr>
          </a:p>
        </p:txBody>
      </p:sp>
      <p:sp>
        <p:nvSpPr>
          <p:cNvPr id="6"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sz="1800" dirty="0">
                <a:latin typeface="Segoe UI Light" panose="020B0502040204020203" pitchFamily="34" charset="0"/>
              </a:rPr>
              <a:t>Data Quality Controller</a:t>
            </a:r>
            <a:r>
              <a:rPr lang="en-US" sz="1800" b="0" dirty="0" smtClean="0">
                <a:latin typeface="Segoe UI Light" panose="020B0502040204020203" pitchFamily="34" charset="0"/>
              </a:rPr>
              <a:t>– Conclusion and Future Work</a:t>
            </a:r>
            <a:endParaRPr lang="en-US" sz="1600" b="0"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7"/>
          <p:cNvSpPr/>
          <p:nvPr/>
        </p:nvSpPr>
        <p:spPr>
          <a:xfrm>
            <a:off x="304798" y="5138708"/>
            <a:ext cx="8614271" cy="830997"/>
          </a:xfrm>
          <a:prstGeom prst="rect">
            <a:avLst/>
          </a:prstGeom>
        </p:spPr>
        <p:txBody>
          <a:bodyPr wrap="square">
            <a:spAutoFit/>
          </a:bodyPr>
          <a:lstStyle/>
          <a:p>
            <a:r>
              <a:rPr lang="en-US" b="1" dirty="0">
                <a:latin typeface="Segoe UI Light" panose="020B0502040204020203" pitchFamily="34" charset="0"/>
                <a:ea typeface="Segoe UI" panose="020B0502040204020203" pitchFamily="34" charset="0"/>
                <a:cs typeface="Segoe UI" panose="020B0502040204020203" pitchFamily="34" charset="0"/>
              </a:rPr>
              <a:t>Related Publications</a:t>
            </a:r>
            <a:r>
              <a:rPr lang="en-US" dirty="0" smtClean="0">
                <a:latin typeface="Segoe UI Light" panose="020B0502040204020203" pitchFamily="34" charset="0"/>
                <a:ea typeface="Segoe UI" panose="020B0502040204020203" pitchFamily="34" charset="0"/>
                <a:cs typeface="Segoe UI" panose="020B0502040204020203" pitchFamily="34" charset="0"/>
              </a:rPr>
              <a:t>:</a:t>
            </a:r>
          </a:p>
          <a:p>
            <a:endParaRPr lang="en-US" dirty="0">
              <a:latin typeface="Segoe UI Light"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200" dirty="0">
                <a:latin typeface="Segoe UI Light" panose="020B0502040204020203" pitchFamily="34" charset="0"/>
                <a:ea typeface="Segoe UI" panose="020B0502040204020203" pitchFamily="34" charset="0"/>
                <a:cs typeface="Segoe UI" panose="020B0502040204020203" pitchFamily="34" charset="0"/>
              </a:rPr>
              <a:t>Ahmad </a:t>
            </a:r>
            <a:r>
              <a:rPr lang="en-US" sz="1200" dirty="0" err="1">
                <a:latin typeface="Segoe UI Light" panose="020B0502040204020203" pitchFamily="34" charset="0"/>
                <a:ea typeface="Segoe UI" panose="020B0502040204020203" pitchFamily="34" charset="0"/>
                <a:cs typeface="Segoe UI" panose="020B0502040204020203" pitchFamily="34" charset="0"/>
              </a:rPr>
              <a:t>Assaf</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a:latin typeface="Segoe UI Light" panose="020B0502040204020203" pitchFamily="34" charset="0"/>
                <a:ea typeface="Segoe UI" panose="020B0502040204020203" pitchFamily="34" charset="0"/>
                <a:cs typeface="Segoe UI" panose="020B0502040204020203" pitchFamily="34" charset="0"/>
                <a:hlinkClick r:id="rId3"/>
              </a:rPr>
              <a:t>Aline </a:t>
            </a:r>
            <a:r>
              <a:rPr lang="en-US" sz="1200" dirty="0" err="1">
                <a:latin typeface="Segoe UI Light" panose="020B0502040204020203" pitchFamily="34" charset="0"/>
                <a:ea typeface="Segoe UI" panose="020B0502040204020203" pitchFamily="34" charset="0"/>
                <a:cs typeface="Segoe UI" panose="020B0502040204020203" pitchFamily="34" charset="0"/>
                <a:hlinkClick r:id="rId3"/>
              </a:rPr>
              <a:t>Senart</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b="1" dirty="0">
                <a:latin typeface="Segoe UI Light" panose="020B0502040204020203" pitchFamily="34" charset="0"/>
                <a:ea typeface="Segoe UI" panose="020B0502040204020203" pitchFamily="34" charset="0"/>
                <a:cs typeface="Segoe UI" panose="020B0502040204020203" pitchFamily="34" charset="0"/>
              </a:rPr>
              <a:t>Data Quality Principles in the Semantic Web.</a:t>
            </a:r>
            <a:r>
              <a:rPr lang="en-US" sz="1200" dirty="0">
                <a:latin typeface="Segoe UI Light" panose="020B0502040204020203" pitchFamily="34" charset="0"/>
                <a:ea typeface="Segoe UI" panose="020B0502040204020203" pitchFamily="34" charset="0"/>
                <a:cs typeface="Segoe UI" panose="020B0502040204020203" pitchFamily="34" charset="0"/>
              </a:rPr>
              <a:t> </a:t>
            </a:r>
            <a:r>
              <a:rPr lang="en-US" sz="1200" dirty="0">
                <a:latin typeface="Segoe UI Light" panose="020B0502040204020203" pitchFamily="34" charset="0"/>
                <a:ea typeface="Segoe UI" panose="020B0502040204020203" pitchFamily="34" charset="0"/>
                <a:cs typeface="Segoe UI" panose="020B0502040204020203" pitchFamily="34" charset="0"/>
                <a:hlinkClick r:id="rId4"/>
              </a:rPr>
              <a:t>ICSC 2012</a:t>
            </a:r>
            <a:endParaRPr lang="en-US" sz="1200" dirty="0">
              <a:latin typeface="Segoe UI Light"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05513639"/>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bwMode="gray">
          <a:xfrm>
            <a:off x="5181580" y="2158558"/>
            <a:ext cx="1958162" cy="1084376"/>
          </a:xfrm>
          <a:prstGeom prst="rect">
            <a:avLst/>
          </a:prstGeom>
          <a:solidFill>
            <a:srgbClr val="FF5050">
              <a:alpha val="72157"/>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b="0" dirty="0" smtClean="0">
                <a:latin typeface="Segoe UI Light" panose="020B0502040204020203" pitchFamily="34" charset="0"/>
              </a:rPr>
              <a:t>Dataset Discovery</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sp>
        <p:nvSpPr>
          <p:cNvPr id="18" name="Rectangle 17"/>
          <p:cNvSpPr/>
          <p:nvPr/>
        </p:nvSpPr>
        <p:spPr bwMode="gray">
          <a:xfrm>
            <a:off x="494393" y="3891480"/>
            <a:ext cx="6911164" cy="307777"/>
          </a:xfrm>
          <a:prstGeom prst="rect">
            <a:avLst/>
          </a:prstGeom>
          <a:solidFill>
            <a:srgbClr val="005998">
              <a:alpha val="50196"/>
            </a:srgbClr>
          </a:solidFill>
          <a:ln w="28575" cmpd="thinThick"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1"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67"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5909" y="1942629"/>
            <a:ext cx="444757" cy="444757"/>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9854" y="1188174"/>
            <a:ext cx="444757" cy="444757"/>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Group 70"/>
          <p:cNvGrpSpPr/>
          <p:nvPr/>
        </p:nvGrpSpPr>
        <p:grpSpPr>
          <a:xfrm>
            <a:off x="3224862" y="5820724"/>
            <a:ext cx="2297202" cy="184666"/>
            <a:chOff x="6030706" y="688558"/>
            <a:chExt cx="5674176" cy="487276"/>
          </a:xfrm>
        </p:grpSpPr>
        <p:sp>
          <p:nvSpPr>
            <p:cNvPr id="72" name="Rectangle 71"/>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3" name="Rectangle 72"/>
            <p:cNvSpPr/>
            <p:nvPr/>
          </p:nvSpPr>
          <p:spPr bwMode="gray">
            <a:xfrm>
              <a:off x="6043360" y="899935"/>
              <a:ext cx="2699306" cy="120638"/>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4" name="TextBox 73"/>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90%</a:t>
              </a:r>
            </a:p>
          </p:txBody>
        </p:sp>
      </p:grpSp>
      <p:pic>
        <p:nvPicPr>
          <p:cNvPr id="76"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20040" y="2017953"/>
            <a:ext cx="384529" cy="384529"/>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p:cNvGrpSpPr/>
          <p:nvPr/>
        </p:nvGrpSpPr>
        <p:grpSpPr>
          <a:xfrm>
            <a:off x="3229985" y="6019529"/>
            <a:ext cx="2297202" cy="184666"/>
            <a:chOff x="6030706" y="688558"/>
            <a:chExt cx="5674176" cy="487276"/>
          </a:xfrm>
        </p:grpSpPr>
        <p:sp>
          <p:nvSpPr>
            <p:cNvPr id="78" name="Rectangle 77"/>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9" name="Rectangle 78"/>
            <p:cNvSpPr/>
            <p:nvPr/>
          </p:nvSpPr>
          <p:spPr bwMode="gray">
            <a:xfrm>
              <a:off x="6043362" y="899933"/>
              <a:ext cx="1870416" cy="120638"/>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0" name="TextBox 79"/>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50%</a:t>
              </a:r>
            </a:p>
          </p:txBody>
        </p:sp>
      </p:grpSp>
      <p:sp>
        <p:nvSpPr>
          <p:cNvPr id="81" name="Rectangle 80"/>
          <p:cNvSpPr/>
          <p:nvPr/>
        </p:nvSpPr>
        <p:spPr bwMode="gray">
          <a:xfrm>
            <a:off x="478445" y="1414251"/>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82" name="Straight Arrow Connector 81"/>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83"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0213" y="2002857"/>
            <a:ext cx="384529" cy="384529"/>
          </a:xfrm>
          <a:prstGeom prst="rect">
            <a:avLst/>
          </a:prstGeom>
          <a:noFill/>
          <a:extLst>
            <a:ext uri="{909E8E84-426E-40DD-AFC4-6F175D3DCCD1}">
              <a14:hiddenFill xmlns:a14="http://schemas.microsoft.com/office/drawing/2010/main">
                <a:solidFill>
                  <a:srgbClr val="FFFFFF"/>
                </a:solidFill>
              </a14:hiddenFill>
            </a:ext>
          </a:extLst>
        </p:spPr>
      </p:pic>
      <p:grpSp>
        <p:nvGrpSpPr>
          <p:cNvPr id="84" name="Group 83"/>
          <p:cNvGrpSpPr/>
          <p:nvPr/>
        </p:nvGrpSpPr>
        <p:grpSpPr>
          <a:xfrm>
            <a:off x="561713" y="5818251"/>
            <a:ext cx="3811750" cy="184666"/>
            <a:chOff x="624644" y="5996763"/>
            <a:chExt cx="3811750" cy="184666"/>
          </a:xfrm>
        </p:grpSpPr>
        <p:sp>
          <p:nvSpPr>
            <p:cNvPr id="85" name="TextBox 84"/>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86" name="Rectangle 85"/>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87" name="Group 86"/>
          <p:cNvGrpSpPr/>
          <p:nvPr/>
        </p:nvGrpSpPr>
        <p:grpSpPr>
          <a:xfrm>
            <a:off x="565680" y="6207566"/>
            <a:ext cx="3811750" cy="184666"/>
            <a:chOff x="624644" y="5940240"/>
            <a:chExt cx="3811750" cy="184666"/>
          </a:xfrm>
        </p:grpSpPr>
        <p:sp>
          <p:nvSpPr>
            <p:cNvPr id="88" name="TextBox 87"/>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89" name="Rectangle 88"/>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90" name="Group 89"/>
          <p:cNvGrpSpPr/>
          <p:nvPr/>
        </p:nvGrpSpPr>
        <p:grpSpPr>
          <a:xfrm>
            <a:off x="561713" y="6013375"/>
            <a:ext cx="3811750" cy="184666"/>
            <a:chOff x="624644" y="5954231"/>
            <a:chExt cx="3811750" cy="184666"/>
          </a:xfrm>
        </p:grpSpPr>
        <p:sp>
          <p:nvSpPr>
            <p:cNvPr id="91" name="TextBox 90"/>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92" name="Rectangle 91"/>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17" name="TextBox 16"/>
          <p:cNvSpPr txBox="1"/>
          <p:nvPr/>
        </p:nvSpPr>
        <p:spPr>
          <a:xfrm>
            <a:off x="3046208" y="389148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b="1" kern="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Data Crawler</a:t>
            </a:r>
          </a:p>
        </p:txBody>
      </p:sp>
    </p:spTree>
    <p:extLst>
      <p:ext uri="{BB962C8B-B14F-4D97-AF65-F5344CB8AC3E}">
        <p14:creationId xmlns:p14="http://schemas.microsoft.com/office/powerpoint/2010/main" val="4253446923"/>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dirty="0" smtClean="0">
                <a:latin typeface="Segoe UI Light" panose="020B0502040204020203" pitchFamily="34" charset="0"/>
              </a:rPr>
              <a:t>Dataset Discovery – </a:t>
            </a:r>
            <a:r>
              <a:rPr lang="en-US" b="0" dirty="0" smtClean="0">
                <a:latin typeface="Segoe UI Light" panose="020B0502040204020203" pitchFamily="34" charset="0"/>
              </a:rPr>
              <a:t>Open Data</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6"/>
          <p:cNvSpPr/>
          <p:nvPr/>
        </p:nvSpPr>
        <p:spPr>
          <a:xfrm>
            <a:off x="202442" y="1310353"/>
            <a:ext cx="8686800" cy="3970318"/>
          </a:xfrm>
          <a:prstGeom prst="rect">
            <a:avLst/>
          </a:prstGeom>
        </p:spPr>
        <p:txBody>
          <a:bodyPr wrap="square">
            <a:spAutoFit/>
          </a:bodyPr>
          <a:lstStyle/>
          <a:p>
            <a:pPr marL="285750" indent="-285750">
              <a:buFont typeface="Arial" panose="020B0604020202020204" pitchFamily="34" charset="0"/>
              <a:buChar char="•"/>
            </a:pPr>
            <a:r>
              <a:rPr lang="en-US" dirty="0" smtClean="0">
                <a:latin typeface="Segoe UI Light" panose="020B0502040204020203" pitchFamily="34" charset="0"/>
              </a:rPr>
              <a:t>We surveyed the landscape of private and public data portals ( </a:t>
            </a:r>
            <a:r>
              <a:rPr lang="en-US" b="1" dirty="0" smtClean="0">
                <a:latin typeface="Segoe UI Light" panose="020B0502040204020203" pitchFamily="34" charset="0"/>
              </a:rPr>
              <a:t>20+ </a:t>
            </a:r>
            <a:r>
              <a:rPr lang="en-US" dirty="0" smtClean="0">
                <a:latin typeface="Segoe UI Light" panose="020B0502040204020203" pitchFamily="34" charset="0"/>
              </a:rPr>
              <a:t>portals)</a:t>
            </a: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identified the lack of automatic methods to annotate data sets with semantically related tags which affects as well the search quality on these datasets</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plan to crawl data hubs that expose their datasets description via </a:t>
            </a:r>
            <a:r>
              <a:rPr lang="en-US" dirty="0">
                <a:latin typeface="Segoe UI Light" panose="020B0502040204020203" pitchFamily="34" charset="0"/>
              </a:rPr>
              <a:t>DCAT vocabulary. This choice came from the fact that the Open Data </a:t>
            </a:r>
            <a:r>
              <a:rPr lang="en-US" dirty="0" smtClean="0">
                <a:latin typeface="Segoe UI Light" panose="020B0502040204020203" pitchFamily="34" charset="0"/>
              </a:rPr>
              <a:t>Support is </a:t>
            </a:r>
            <a:r>
              <a:rPr lang="en-US" dirty="0">
                <a:latin typeface="Segoe UI Light" panose="020B0502040204020203" pitchFamily="34" charset="0"/>
              </a:rPr>
              <a:t>promoting the DCAT-AP (and consequently DCAT) as the standard for describing datasets and catalogs in Europe</a:t>
            </a:r>
            <a:r>
              <a:rPr lang="en-US" dirty="0" smtClean="0">
                <a:latin typeface="Segoe UI Light" panose="020B0502040204020203" pitchFamily="34" charset="0"/>
              </a:rPr>
              <a:t>.</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plan to enrich the DCAT description with the semantic annotations and statistical information retrieved from the Semantic Enricher</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endParaRPr lang="en-US" dirty="0" smtClean="0">
              <a:latin typeface="Segoe UI Light" panose="020B0502040204020203" pitchFamily="34" charset="0"/>
            </a:endParaRPr>
          </a:p>
        </p:txBody>
      </p:sp>
    </p:spTree>
    <p:extLst>
      <p:ext uri="{BB962C8B-B14F-4D97-AF65-F5344CB8AC3E}">
        <p14:creationId xmlns:p14="http://schemas.microsoft.com/office/powerpoint/2010/main" val="3578210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dirty="0" smtClean="0">
                <a:latin typeface="Segoe UI Light" panose="020B0502040204020203" pitchFamily="34" charset="0"/>
              </a:rPr>
              <a:t>Dataset Discovery – </a:t>
            </a:r>
            <a:r>
              <a:rPr lang="en-US" b="0" dirty="0" smtClean="0">
                <a:latin typeface="Segoe UI Light" panose="020B0502040204020203" pitchFamily="34" charset="0"/>
              </a:rPr>
              <a:t>Wikipedia Tables</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6"/>
          <p:cNvSpPr/>
          <p:nvPr/>
        </p:nvSpPr>
        <p:spPr>
          <a:xfrm>
            <a:off x="202442" y="1310353"/>
            <a:ext cx="8686800" cy="5078313"/>
          </a:xfrm>
          <a:prstGeom prst="rect">
            <a:avLst/>
          </a:prstGeom>
        </p:spPr>
        <p:txBody>
          <a:bodyPr wrap="square">
            <a:spAutoFit/>
          </a:bodyPr>
          <a:lstStyle/>
          <a:p>
            <a:pPr marL="285750" indent="-285750">
              <a:buFont typeface="Arial" panose="020B0604020202020204" pitchFamily="34" charset="0"/>
              <a:buChar char="•"/>
            </a:pPr>
            <a:r>
              <a:rPr lang="en-US" dirty="0" smtClean="0">
                <a:latin typeface="Segoe UI Light" panose="020B0502040204020203" pitchFamily="34" charset="0"/>
              </a:rPr>
              <a:t>Wikipedia is a rich resource of curated information on the web. Extracting knowledge from Wikipedia and presenting it in knowledge bases is implemented by </a:t>
            </a:r>
            <a:r>
              <a:rPr lang="en-US" dirty="0" err="1">
                <a:latin typeface="Segoe UI Light" panose="020B0502040204020203" pitchFamily="34" charset="0"/>
              </a:rPr>
              <a:t>DBpedia</a:t>
            </a:r>
            <a:r>
              <a:rPr lang="en-US" dirty="0">
                <a:latin typeface="Segoe UI Light" panose="020B0502040204020203" pitchFamily="34" charset="0"/>
              </a:rPr>
              <a:t> </a:t>
            </a:r>
            <a:r>
              <a:rPr lang="en-US" dirty="0" smtClean="0">
                <a:latin typeface="Segoe UI Light" panose="020B0502040204020203" pitchFamily="34" charset="0"/>
              </a:rPr>
              <a:t>via </a:t>
            </a:r>
            <a:r>
              <a:rPr lang="en-US" dirty="0">
                <a:latin typeface="Segoe UI Light" panose="020B0502040204020203" pitchFamily="34" charset="0"/>
              </a:rPr>
              <a:t>the </a:t>
            </a:r>
            <a:r>
              <a:rPr lang="en-US" dirty="0" err="1">
                <a:latin typeface="Segoe UI Light" panose="020B0502040204020203" pitchFamily="34" charset="0"/>
              </a:rPr>
              <a:t>DBpedia</a:t>
            </a:r>
            <a:r>
              <a:rPr lang="en-US" dirty="0">
                <a:latin typeface="Segoe UI Light" panose="020B0502040204020203" pitchFamily="34" charset="0"/>
              </a:rPr>
              <a:t> information Extraction </a:t>
            </a:r>
            <a:r>
              <a:rPr lang="en-US" dirty="0" smtClean="0">
                <a:latin typeface="Segoe UI Light" panose="020B0502040204020203" pitchFamily="34" charset="0"/>
              </a:rPr>
              <a:t>Framework</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To our knowledge, there is no approach that leverages tabular information that exist in Wikipedia</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plan to use </a:t>
            </a:r>
            <a:r>
              <a:rPr lang="en-US" dirty="0">
                <a:latin typeface="Segoe UI Light" panose="020B0502040204020203" pitchFamily="34" charset="0"/>
              </a:rPr>
              <a:t>the </a:t>
            </a:r>
            <a:r>
              <a:rPr lang="en-US" dirty="0" err="1">
                <a:latin typeface="Segoe UI Light" panose="020B0502040204020203" pitchFamily="34" charset="0"/>
              </a:rPr>
              <a:t>DBpedia</a:t>
            </a:r>
            <a:r>
              <a:rPr lang="en-US" dirty="0">
                <a:latin typeface="Segoe UI Light" panose="020B0502040204020203" pitchFamily="34" charset="0"/>
              </a:rPr>
              <a:t> </a:t>
            </a:r>
            <a:r>
              <a:rPr lang="en-US" dirty="0" smtClean="0">
                <a:latin typeface="Segoe UI Light" panose="020B0502040204020203" pitchFamily="34" charset="0"/>
              </a:rPr>
              <a:t>Information </a:t>
            </a:r>
            <a:r>
              <a:rPr lang="en-US" dirty="0">
                <a:latin typeface="Segoe UI Light" panose="020B0502040204020203" pitchFamily="34" charset="0"/>
              </a:rPr>
              <a:t>Extraction </a:t>
            </a:r>
            <a:r>
              <a:rPr lang="en-US" dirty="0" smtClean="0">
                <a:latin typeface="Segoe UI Light" panose="020B0502040204020203" pitchFamily="34" charset="0"/>
              </a:rPr>
              <a:t>Framework to extract and expose knowledge found in tables across </a:t>
            </a:r>
            <a:r>
              <a:rPr lang="en-US" dirty="0" err="1" smtClean="0">
                <a:latin typeface="Segoe UI Light" panose="020B0502040204020203" pitchFamily="34" charset="0"/>
              </a:rPr>
              <a:t>DBpedia</a:t>
            </a:r>
            <a:endParaRPr lang="en-US" dirty="0">
              <a:latin typeface="Segoe UI Light" panose="020B0502040204020203" pitchFamily="34" charset="0"/>
            </a:endParaRPr>
          </a:p>
          <a:p>
            <a:pPr marL="285750"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We need to implement mechanisms that are able to periodically check for updates and apply live updated when needed</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smtClean="0">
                <a:latin typeface="Segoe UI Light" panose="020B0502040204020203" pitchFamily="34" charset="0"/>
              </a:rPr>
              <a:t>The structured knowledge would leverage the contextual and topical information found in the page containing the table to further annotate the data with semantic rich tags</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endParaRPr lang="en-US" dirty="0" smtClean="0">
              <a:latin typeface="Segoe UI Light" panose="020B0502040204020203" pitchFamily="34" charset="0"/>
            </a:endParaRPr>
          </a:p>
        </p:txBody>
      </p:sp>
    </p:spTree>
    <p:extLst>
      <p:ext uri="{BB962C8B-B14F-4D97-AF65-F5344CB8AC3E}">
        <p14:creationId xmlns:p14="http://schemas.microsoft.com/office/powerpoint/2010/main" val="8120090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bwMode="gray">
          <a:xfrm>
            <a:off x="5181580" y="2158558"/>
            <a:ext cx="1958162" cy="1084376"/>
          </a:xfrm>
          <a:prstGeom prst="rect">
            <a:avLst/>
          </a:prstGeom>
          <a:solidFill>
            <a:srgbClr val="FF5050">
              <a:alpha val="72157"/>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itle 1"/>
          <p:cNvSpPr>
            <a:spLocks noGrp="1"/>
          </p:cNvSpPr>
          <p:nvPr>
            <p:ph type="title"/>
          </p:nvPr>
        </p:nvSpPr>
        <p:spPr>
          <a:xfrm>
            <a:off x="324000" y="324000"/>
            <a:ext cx="8496000" cy="864174"/>
          </a:xfrm>
        </p:spPr>
        <p:txBody>
          <a:bodyPr/>
          <a:lstStyle/>
          <a:p>
            <a:r>
              <a:rPr lang="en-US" dirty="0" smtClean="0">
                <a:latin typeface="Segoe UI Light" panose="020B0502040204020203" pitchFamily="34" charset="0"/>
              </a:rPr>
              <a:t>Conclusion &amp; Future Work</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67"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5909" y="1942629"/>
            <a:ext cx="444757" cy="444757"/>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http://www.trenzgroup.com/images/018667-glossy-black-icon-symbols-shapes-che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9854" y="1188174"/>
            <a:ext cx="444757" cy="444757"/>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Group 70"/>
          <p:cNvGrpSpPr/>
          <p:nvPr/>
        </p:nvGrpSpPr>
        <p:grpSpPr>
          <a:xfrm>
            <a:off x="3187249" y="5824405"/>
            <a:ext cx="2297202" cy="184666"/>
            <a:chOff x="6030706" y="688558"/>
            <a:chExt cx="5674176" cy="487276"/>
          </a:xfrm>
        </p:grpSpPr>
        <p:sp>
          <p:nvSpPr>
            <p:cNvPr id="72" name="Rectangle 71"/>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3" name="Rectangle 72"/>
            <p:cNvSpPr/>
            <p:nvPr/>
          </p:nvSpPr>
          <p:spPr bwMode="gray">
            <a:xfrm>
              <a:off x="6043360" y="899935"/>
              <a:ext cx="2699306" cy="120638"/>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4" name="TextBox 73"/>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90%</a:t>
              </a:r>
            </a:p>
          </p:txBody>
        </p:sp>
      </p:grpSp>
      <p:pic>
        <p:nvPicPr>
          <p:cNvPr id="76"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20040" y="2017953"/>
            <a:ext cx="384529" cy="384529"/>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p:cNvGrpSpPr/>
          <p:nvPr/>
        </p:nvGrpSpPr>
        <p:grpSpPr>
          <a:xfrm>
            <a:off x="3179393" y="6037312"/>
            <a:ext cx="2297202" cy="184666"/>
            <a:chOff x="6030706" y="688558"/>
            <a:chExt cx="5674176" cy="487276"/>
          </a:xfrm>
        </p:grpSpPr>
        <p:sp>
          <p:nvSpPr>
            <p:cNvPr id="78" name="Rectangle 77"/>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9" name="Rectangle 78"/>
            <p:cNvSpPr/>
            <p:nvPr/>
          </p:nvSpPr>
          <p:spPr bwMode="gray">
            <a:xfrm>
              <a:off x="6043362" y="899933"/>
              <a:ext cx="1870416" cy="120638"/>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0" name="TextBox 79"/>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50%</a:t>
              </a:r>
            </a:p>
          </p:txBody>
        </p:sp>
      </p:grpSp>
      <p:grpSp>
        <p:nvGrpSpPr>
          <p:cNvPr id="81" name="Group 80"/>
          <p:cNvGrpSpPr/>
          <p:nvPr/>
        </p:nvGrpSpPr>
        <p:grpSpPr>
          <a:xfrm>
            <a:off x="3192372" y="6275416"/>
            <a:ext cx="2297202" cy="184666"/>
            <a:chOff x="6030706" y="688558"/>
            <a:chExt cx="5674176" cy="487276"/>
          </a:xfrm>
        </p:grpSpPr>
        <p:sp>
          <p:nvSpPr>
            <p:cNvPr id="82" name="Rectangle 81"/>
            <p:cNvSpPr/>
            <p:nvPr/>
          </p:nvSpPr>
          <p:spPr bwMode="gray">
            <a:xfrm>
              <a:off x="6030706" y="889304"/>
              <a:ext cx="3147238" cy="1169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3" name="Rectangle 82"/>
            <p:cNvSpPr/>
            <p:nvPr/>
          </p:nvSpPr>
          <p:spPr bwMode="gray">
            <a:xfrm>
              <a:off x="6043362" y="899933"/>
              <a:ext cx="280710" cy="120638"/>
            </a:xfrm>
            <a:prstGeom prst="rect">
              <a:avLst/>
            </a:prstGeom>
            <a:solidFill>
              <a:schemeClr val="tx2">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4" name="TextBox 83"/>
            <p:cNvSpPr txBox="1"/>
            <p:nvPr/>
          </p:nvSpPr>
          <p:spPr>
            <a:xfrm>
              <a:off x="9256736" y="688558"/>
              <a:ext cx="2448146" cy="48727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 10%</a:t>
              </a:r>
            </a:p>
          </p:txBody>
        </p:sp>
      </p:grpSp>
      <p:sp>
        <p:nvSpPr>
          <p:cNvPr id="85" name="Rectangle 84"/>
          <p:cNvSpPr/>
          <p:nvPr/>
        </p:nvSpPr>
        <p:spPr bwMode="gray">
          <a:xfrm>
            <a:off x="496165" y="1410553"/>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86" name="Straight Arrow Connector 85"/>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87"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0213" y="2002857"/>
            <a:ext cx="384529" cy="38452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02660" y="3699215"/>
            <a:ext cx="384529" cy="384529"/>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http://www.trenzgroup.com/images/018667-glossy-black-icon-symbols-shapes-check-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02659" y="1218287"/>
            <a:ext cx="384529" cy="384529"/>
          </a:xfrm>
          <a:prstGeom prst="rect">
            <a:avLst/>
          </a:prstGeom>
          <a:noFill/>
          <a:extLst>
            <a:ext uri="{909E8E84-426E-40DD-AFC4-6F175D3DCCD1}">
              <a14:hiddenFill xmlns:a14="http://schemas.microsoft.com/office/drawing/2010/main">
                <a:solidFill>
                  <a:srgbClr val="FFFFFF"/>
                </a:solidFill>
              </a14:hiddenFill>
            </a:ext>
          </a:extLst>
        </p:spPr>
      </p:pic>
      <p:grpSp>
        <p:nvGrpSpPr>
          <p:cNvPr id="90" name="Group 89"/>
          <p:cNvGrpSpPr/>
          <p:nvPr/>
        </p:nvGrpSpPr>
        <p:grpSpPr>
          <a:xfrm>
            <a:off x="561713" y="5818251"/>
            <a:ext cx="3811750" cy="184666"/>
            <a:chOff x="624644" y="5996763"/>
            <a:chExt cx="3811750" cy="184666"/>
          </a:xfrm>
        </p:grpSpPr>
        <p:sp>
          <p:nvSpPr>
            <p:cNvPr id="91" name="TextBox 90"/>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92" name="Rectangle 91"/>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93" name="Group 92"/>
          <p:cNvGrpSpPr/>
          <p:nvPr/>
        </p:nvGrpSpPr>
        <p:grpSpPr>
          <a:xfrm>
            <a:off x="565680" y="6207566"/>
            <a:ext cx="3811750" cy="184666"/>
            <a:chOff x="624644" y="5940240"/>
            <a:chExt cx="3811750" cy="184666"/>
          </a:xfrm>
        </p:grpSpPr>
        <p:sp>
          <p:nvSpPr>
            <p:cNvPr id="94" name="TextBox 93"/>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95" name="Rectangle 94"/>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96" name="Group 95"/>
          <p:cNvGrpSpPr/>
          <p:nvPr/>
        </p:nvGrpSpPr>
        <p:grpSpPr>
          <a:xfrm>
            <a:off x="561713" y="6013375"/>
            <a:ext cx="3811750" cy="184666"/>
            <a:chOff x="624644" y="5954231"/>
            <a:chExt cx="3811750" cy="184666"/>
          </a:xfrm>
        </p:grpSpPr>
        <p:sp>
          <p:nvSpPr>
            <p:cNvPr id="97" name="TextBox 96"/>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98" name="Rectangle 97"/>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548145660"/>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425" y="152043"/>
            <a:ext cx="8689975" cy="6191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009651" y="1143000"/>
            <a:ext cx="2933700" cy="246221"/>
          </a:xfrm>
          <a:prstGeom prst="rect">
            <a:avLst/>
          </a:prstGeom>
          <a:solidFill>
            <a:schemeClr val="bg1"/>
          </a:solidFill>
        </p:spPr>
        <p:txBody>
          <a:bodyPr wrap="square" lIns="0" tIns="0" rIns="0" bIns="0" rtlCol="0">
            <a:spAutoFit/>
          </a:bodyPr>
          <a:lstStyle/>
          <a:p>
            <a:pPr algn="r" fontAlgn="base">
              <a:spcBef>
                <a:spcPts val="600"/>
              </a:spcBef>
              <a:spcAft>
                <a:spcPct val="0"/>
              </a:spcAft>
              <a:buClr>
                <a:srgbClr val="F0AB00"/>
              </a:buClr>
              <a:buSzPct val="80000"/>
            </a:pPr>
            <a:r>
              <a:rPr lang="en-US" sz="1600" b="1" kern="0" dirty="0" smtClean="0">
                <a:solidFill>
                  <a:schemeClr val="tx1">
                    <a:lumMod val="50000"/>
                    <a:lumOff val="50000"/>
                  </a:schemeClr>
                </a:solidFill>
                <a:latin typeface="Segoe UI Light" panose="020B0502040204020203" pitchFamily="34" charset="0"/>
                <a:ea typeface="Arial Unicode MS" pitchFamily="34" charset="-128"/>
                <a:cs typeface="Arial Unicode MS" pitchFamily="34" charset="-128"/>
              </a:rPr>
              <a:t>Accidents Cost by Region</a:t>
            </a:r>
            <a:endParaRPr lang="en-US" sz="1600" b="1" kern="0" dirty="0" smtClean="0">
              <a:solidFill>
                <a:schemeClr val="tx1">
                  <a:lumMod val="50000"/>
                  <a:lumOff val="50000"/>
                </a:schemeClr>
              </a:solidFill>
              <a:latin typeface="Segoe UI Light" panose="020B0502040204020203" pitchFamily="34" charset="0"/>
              <a:ea typeface="Arial Unicode MS" pitchFamily="34" charset="-128"/>
              <a:cs typeface="Arial Unicode MS" pitchFamily="34" charset="-128"/>
            </a:endParaRPr>
          </a:p>
        </p:txBody>
      </p:sp>
      <p:sp>
        <p:nvSpPr>
          <p:cNvPr id="3" name="Rectangle 2"/>
          <p:cNvSpPr/>
          <p:nvPr/>
        </p:nvSpPr>
        <p:spPr bwMode="gray">
          <a:xfrm>
            <a:off x="225425" y="5905500"/>
            <a:ext cx="8794750" cy="43815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 name="Rectangle 4"/>
          <p:cNvSpPr/>
          <p:nvPr/>
        </p:nvSpPr>
        <p:spPr bwMode="gray">
          <a:xfrm>
            <a:off x="2911475" y="361947"/>
            <a:ext cx="2736850" cy="219075"/>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TextBox 5"/>
          <p:cNvSpPr txBox="1"/>
          <p:nvPr/>
        </p:nvSpPr>
        <p:spPr>
          <a:xfrm>
            <a:off x="3026961" y="804075"/>
            <a:ext cx="2735249" cy="169277"/>
          </a:xfrm>
          <a:prstGeom prst="rect">
            <a:avLst/>
          </a:prstGeom>
          <a:solidFill>
            <a:schemeClr val="bg1"/>
          </a:solidFill>
        </p:spPr>
        <p:txBody>
          <a:bodyPr wrap="square" lIns="0" tIns="0" rIns="0" bIns="0" rtlCol="0">
            <a:spAutoFit/>
          </a:bodyPr>
          <a:lstStyle/>
          <a:p>
            <a:pPr fontAlgn="base">
              <a:spcBef>
                <a:spcPts val="600"/>
              </a:spcBef>
              <a:spcAft>
                <a:spcPct val="0"/>
              </a:spcAft>
              <a:buClr>
                <a:srgbClr val="F0AB00"/>
              </a:buClr>
              <a:buSzPct val="80000"/>
            </a:pPr>
            <a:r>
              <a:rPr lang="en-US" sz="1100" b="1" kern="0" dirty="0" smtClean="0">
                <a:solidFill>
                  <a:schemeClr val="tx1">
                    <a:lumMod val="50000"/>
                    <a:lumOff val="50000"/>
                  </a:schemeClr>
                </a:solidFill>
                <a:latin typeface="Segoe UI Light" panose="020B0502040204020203" pitchFamily="34" charset="0"/>
                <a:ea typeface="Arial Unicode MS" pitchFamily="34" charset="-128"/>
                <a:cs typeface="Arial Unicode MS" pitchFamily="34" charset="-128"/>
              </a:rPr>
              <a:t>Chemicals driving accidents</a:t>
            </a:r>
            <a:endParaRPr lang="en-US" sz="1100" b="1" kern="0" dirty="0" smtClean="0">
              <a:solidFill>
                <a:schemeClr val="tx1">
                  <a:lumMod val="50000"/>
                  <a:lumOff val="50000"/>
                </a:schemeClr>
              </a:solidFill>
              <a:latin typeface="Segoe UI Light" panose="020B0502040204020203" pitchFamily="34" charset="0"/>
              <a:ea typeface="Arial Unicode MS" pitchFamily="34" charset="-128"/>
              <a:cs typeface="Arial Unicode MS" pitchFamily="34" charset="-128"/>
            </a:endParaRPr>
          </a:p>
        </p:txBody>
      </p:sp>
      <p:sp>
        <p:nvSpPr>
          <p:cNvPr id="7" name="Rectangle 6"/>
          <p:cNvSpPr/>
          <p:nvPr/>
        </p:nvSpPr>
        <p:spPr bwMode="gray">
          <a:xfrm>
            <a:off x="6250810" y="1433661"/>
            <a:ext cx="2664590" cy="4909989"/>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 name="TextBox 7"/>
          <p:cNvSpPr txBox="1"/>
          <p:nvPr/>
        </p:nvSpPr>
        <p:spPr>
          <a:xfrm>
            <a:off x="6486526" y="1177915"/>
            <a:ext cx="2495549" cy="215444"/>
          </a:xfrm>
          <a:prstGeom prst="rect">
            <a:avLst/>
          </a:prstGeom>
          <a:solidFill>
            <a:schemeClr val="bg1"/>
          </a:solidFill>
        </p:spPr>
        <p:txBody>
          <a:bodyPr wrap="square" lIns="0" tIns="0" rIns="0" bIns="0" rtlCol="0">
            <a:spAutoFit/>
          </a:bodyPr>
          <a:lstStyle/>
          <a:p>
            <a:pPr fontAlgn="base">
              <a:spcBef>
                <a:spcPts val="600"/>
              </a:spcBef>
              <a:spcAft>
                <a:spcPct val="0"/>
              </a:spcAft>
              <a:buClr>
                <a:srgbClr val="F0AB00"/>
              </a:buClr>
              <a:buSzPct val="80000"/>
            </a:pPr>
            <a:r>
              <a:rPr lang="en-US" sz="1400" b="1" kern="0" dirty="0" smtClean="0">
                <a:solidFill>
                  <a:schemeClr val="tx1">
                    <a:lumMod val="50000"/>
                    <a:lumOff val="50000"/>
                  </a:schemeClr>
                </a:solidFill>
                <a:latin typeface="Segoe UI Light" panose="020B0502040204020203" pitchFamily="34" charset="0"/>
                <a:ea typeface="Arial Unicode MS" pitchFamily="34" charset="-128"/>
                <a:cs typeface="Arial Unicode MS" pitchFamily="34" charset="-128"/>
              </a:rPr>
              <a:t>Related Datasets</a:t>
            </a:r>
            <a:endParaRPr lang="en-US" sz="1400" b="1" kern="0" dirty="0" smtClean="0">
              <a:solidFill>
                <a:schemeClr val="tx1">
                  <a:lumMod val="50000"/>
                  <a:lumOff val="50000"/>
                </a:schemeClr>
              </a:solidFill>
              <a:latin typeface="Segoe UI Light" panose="020B0502040204020203" pitchFamily="34" charset="0"/>
              <a:ea typeface="Arial Unicode MS" pitchFamily="34" charset="-128"/>
              <a:cs typeface="Arial Unicode MS" pitchFamily="34" charset="-128"/>
            </a:endParaRPr>
          </a:p>
        </p:txBody>
      </p:sp>
      <p:grpSp>
        <p:nvGrpSpPr>
          <p:cNvPr id="9" name="Group 8"/>
          <p:cNvGrpSpPr/>
          <p:nvPr/>
        </p:nvGrpSpPr>
        <p:grpSpPr>
          <a:xfrm>
            <a:off x="6325678" y="1493870"/>
            <a:ext cx="2684971" cy="3344830"/>
            <a:chOff x="6982904" y="1493870"/>
            <a:chExt cx="2194088" cy="2849100"/>
          </a:xfrm>
        </p:grpSpPr>
        <p:cxnSp>
          <p:nvCxnSpPr>
            <p:cNvPr id="10" name="Straight Connector 9"/>
            <p:cNvCxnSpPr/>
            <p:nvPr/>
          </p:nvCxnSpPr>
          <p:spPr>
            <a:xfrm>
              <a:off x="7047702" y="2984371"/>
              <a:ext cx="2017084"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070225" y="3645189"/>
              <a:ext cx="2017084"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6982904" y="1493870"/>
              <a:ext cx="2176998" cy="764300"/>
              <a:chOff x="6982904" y="1493870"/>
              <a:chExt cx="2176998" cy="764300"/>
            </a:xfrm>
          </p:grpSpPr>
          <p:cxnSp>
            <p:nvCxnSpPr>
              <p:cNvPr id="54" name="Straight Connector 53"/>
              <p:cNvCxnSpPr/>
              <p:nvPr/>
            </p:nvCxnSpPr>
            <p:spPr>
              <a:xfrm>
                <a:off x="7054323" y="2258170"/>
                <a:ext cx="2017084"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6982904" y="1493870"/>
                <a:ext cx="2176998" cy="701708"/>
                <a:chOff x="6982904" y="1493870"/>
                <a:chExt cx="2176998" cy="701708"/>
              </a:xfrm>
            </p:grpSpPr>
            <p:grpSp>
              <p:nvGrpSpPr>
                <p:cNvPr id="56" name="Group 55"/>
                <p:cNvGrpSpPr/>
                <p:nvPr/>
              </p:nvGrpSpPr>
              <p:grpSpPr>
                <a:xfrm>
                  <a:off x="6982904" y="1493870"/>
                  <a:ext cx="2176998" cy="701708"/>
                  <a:chOff x="2277063" y="1868556"/>
                  <a:chExt cx="2176998" cy="701708"/>
                </a:xfrm>
              </p:grpSpPr>
              <p:sp>
                <p:nvSpPr>
                  <p:cNvPr id="61" name="Rectangle 60"/>
                  <p:cNvSpPr/>
                  <p:nvPr/>
                </p:nvSpPr>
                <p:spPr bwMode="gray">
                  <a:xfrm>
                    <a:off x="2277063" y="1868556"/>
                    <a:ext cx="2159765" cy="65668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4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2" name="TextBox 61"/>
                  <p:cNvSpPr txBox="1"/>
                  <p:nvPr/>
                </p:nvSpPr>
                <p:spPr>
                  <a:xfrm>
                    <a:off x="2300916" y="1904336"/>
                    <a:ext cx="2040495" cy="30777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kern="0" dirty="0">
                        <a:latin typeface="Segoe UI Light" panose="020B0502040204020203" pitchFamily="34" charset="0"/>
                        <a:ea typeface="Arial Unicode MS" pitchFamily="34" charset="-128"/>
                        <a:cs typeface="Arial Unicode MS" pitchFamily="34" charset="-128"/>
                      </a:rPr>
                      <a:t>Road traffic accidents involving alcohol (% of all traffic crashes)</a:t>
                    </a:r>
                    <a:endParaRPr lang="en-US" sz="1000" kern="0" dirty="0" smtClean="0">
                      <a:latin typeface="Segoe UI Light" panose="020B0502040204020203" pitchFamily="34" charset="0"/>
                      <a:ea typeface="Arial Unicode MS" pitchFamily="34" charset="-128"/>
                      <a:cs typeface="Arial Unicode MS" pitchFamily="34" charset="-128"/>
                    </a:endParaRPr>
                  </a:p>
                </p:txBody>
              </p:sp>
              <p:sp>
                <p:nvSpPr>
                  <p:cNvPr id="63" name="TextBox 62"/>
                  <p:cNvSpPr txBox="1"/>
                  <p:nvPr/>
                </p:nvSpPr>
                <p:spPr>
                  <a:xfrm>
                    <a:off x="2412235" y="2195496"/>
                    <a:ext cx="2040495"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b="1" kern="0" dirty="0">
                        <a:latin typeface="Segoe UI Light" panose="020B0502040204020203" pitchFamily="34" charset="0"/>
                        <a:ea typeface="Arial Unicode MS" pitchFamily="34" charset="-128"/>
                        <a:cs typeface="Arial Unicode MS" pitchFamily="34" charset="-128"/>
                      </a:rPr>
                      <a:t>World Health Organization</a:t>
                    </a:r>
                    <a:endParaRPr lang="en-US" sz="1000" b="1" kern="0" dirty="0" smtClean="0">
                      <a:latin typeface="Segoe UI Light" panose="020B0502040204020203" pitchFamily="34" charset="0"/>
                      <a:ea typeface="Arial Unicode MS" pitchFamily="34" charset="-128"/>
                      <a:cs typeface="Arial Unicode MS" pitchFamily="34" charset="-128"/>
                    </a:endParaRPr>
                  </a:p>
                </p:txBody>
              </p:sp>
              <p:pic>
                <p:nvPicPr>
                  <p:cNvPr id="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143" y="2214190"/>
                    <a:ext cx="11906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014" y="2318607"/>
                    <a:ext cx="119062" cy="9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 name="TextBox 65"/>
                  <p:cNvSpPr txBox="1"/>
                  <p:nvPr/>
                </p:nvSpPr>
                <p:spPr>
                  <a:xfrm>
                    <a:off x="2413566" y="2324043"/>
                    <a:ext cx="2040495" cy="24622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kern="0" dirty="0" smtClean="0">
                        <a:latin typeface="Segoe UI Light" panose="020B0502040204020203" pitchFamily="34" charset="0"/>
                        <a:ea typeface="Arial Unicode MS" pitchFamily="34" charset="-128"/>
                        <a:cs typeface="Arial Unicode MS" pitchFamily="34" charset="-128"/>
                      </a:rPr>
                      <a:t>Alcohol – Drink – Car – Transportation Method , Accident</a:t>
                    </a:r>
                  </a:p>
                </p:txBody>
              </p:sp>
              <p:pic>
                <p:nvPicPr>
                  <p:cNvPr id="6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2297" y="2420468"/>
                    <a:ext cx="104775" cy="1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7078" y="2416376"/>
                    <a:ext cx="104775" cy="1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2303" y="2419025"/>
                    <a:ext cx="104775" cy="1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4832" y="2420358"/>
                    <a:ext cx="104775" cy="1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7560" y="2402378"/>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57"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81749" y="2055148"/>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86443" y="2048528"/>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97498" y="2048719"/>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17022" y="2048528"/>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13" name="Group 12"/>
            <p:cNvGrpSpPr/>
            <p:nvPr/>
          </p:nvGrpSpPr>
          <p:grpSpPr>
            <a:xfrm>
              <a:off x="6992043" y="2382819"/>
              <a:ext cx="2176998" cy="656687"/>
              <a:chOff x="6982904" y="1493870"/>
              <a:chExt cx="2176998" cy="656687"/>
            </a:xfrm>
          </p:grpSpPr>
          <p:grpSp>
            <p:nvGrpSpPr>
              <p:cNvPr id="43" name="Group 42"/>
              <p:cNvGrpSpPr/>
              <p:nvPr/>
            </p:nvGrpSpPr>
            <p:grpSpPr>
              <a:xfrm>
                <a:off x="6982904" y="1493870"/>
                <a:ext cx="2176998" cy="656687"/>
                <a:chOff x="2277063" y="1868556"/>
                <a:chExt cx="2176998" cy="656687"/>
              </a:xfrm>
            </p:grpSpPr>
            <p:sp>
              <p:nvSpPr>
                <p:cNvPr id="48" name="Rectangle 47"/>
                <p:cNvSpPr/>
                <p:nvPr/>
              </p:nvSpPr>
              <p:spPr bwMode="gray">
                <a:xfrm>
                  <a:off x="2277063" y="1868556"/>
                  <a:ext cx="2159765" cy="65668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4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9" name="TextBox 48"/>
                <p:cNvSpPr txBox="1"/>
                <p:nvPr/>
              </p:nvSpPr>
              <p:spPr>
                <a:xfrm>
                  <a:off x="2300916" y="1904336"/>
                  <a:ext cx="2040495"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kern="0" dirty="0" smtClean="0">
                      <a:latin typeface="Segoe UI Light" panose="020B0502040204020203" pitchFamily="34" charset="0"/>
                      <a:ea typeface="Arial Unicode MS" pitchFamily="34" charset="-128"/>
                      <a:cs typeface="Arial Unicode MS" pitchFamily="34" charset="-128"/>
                    </a:rPr>
                    <a:t>Drunk driving in the United States</a:t>
                  </a:r>
                </a:p>
              </p:txBody>
            </p:sp>
            <p:sp>
              <p:nvSpPr>
                <p:cNvPr id="50" name="TextBox 49"/>
                <p:cNvSpPr txBox="1"/>
                <p:nvPr/>
              </p:nvSpPr>
              <p:spPr>
                <a:xfrm>
                  <a:off x="2412235" y="2052378"/>
                  <a:ext cx="2040495"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b="1" kern="0" dirty="0" smtClean="0">
                      <a:latin typeface="Segoe UI Light" panose="020B0502040204020203" pitchFamily="34" charset="0"/>
                      <a:ea typeface="Arial Unicode MS" pitchFamily="34" charset="-128"/>
                      <a:cs typeface="Arial Unicode MS" pitchFamily="34" charset="-128"/>
                    </a:rPr>
                    <a:t>Wikipedia</a:t>
                  </a:r>
                </a:p>
              </p:txBody>
            </p:sp>
            <p:pic>
              <p:nvPicPr>
                <p:cNvPr id="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014" y="2175489"/>
                  <a:ext cx="119062" cy="9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TextBox 51"/>
                <p:cNvSpPr txBox="1"/>
                <p:nvPr/>
              </p:nvSpPr>
              <p:spPr>
                <a:xfrm>
                  <a:off x="2413566" y="2180925"/>
                  <a:ext cx="2040495" cy="12311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kern="0" dirty="0" smtClean="0">
                      <a:latin typeface="Segoe UI Light" panose="020B0502040204020203" pitchFamily="34" charset="0"/>
                      <a:ea typeface="Arial Unicode MS" pitchFamily="34" charset="-128"/>
                      <a:cs typeface="Arial Unicode MS" pitchFamily="34" charset="-128"/>
                    </a:rPr>
                    <a:t>Alcohol – United States –  Drunk - Driving</a:t>
                  </a:r>
                </a:p>
              </p:txBody>
            </p:sp>
            <p:pic>
              <p:nvPicPr>
                <p:cNvPr id="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7560" y="2267211"/>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4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81749" y="1919981"/>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86443" y="1913361"/>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97498" y="1913552"/>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17022" y="1913361"/>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4" name="Group 13"/>
            <p:cNvGrpSpPr/>
            <p:nvPr/>
          </p:nvGrpSpPr>
          <p:grpSpPr>
            <a:xfrm>
              <a:off x="6999994" y="3686283"/>
              <a:ext cx="2176998" cy="656687"/>
              <a:chOff x="6982904" y="1493870"/>
              <a:chExt cx="2176998" cy="656687"/>
            </a:xfrm>
          </p:grpSpPr>
          <p:grpSp>
            <p:nvGrpSpPr>
              <p:cNvPr id="33" name="Group 32"/>
              <p:cNvGrpSpPr/>
              <p:nvPr/>
            </p:nvGrpSpPr>
            <p:grpSpPr>
              <a:xfrm>
                <a:off x="6982904" y="1493870"/>
                <a:ext cx="2176998" cy="656687"/>
                <a:chOff x="2277063" y="1868556"/>
                <a:chExt cx="2176998" cy="656687"/>
              </a:xfrm>
            </p:grpSpPr>
            <p:sp>
              <p:nvSpPr>
                <p:cNvPr id="37" name="Rectangle 36"/>
                <p:cNvSpPr/>
                <p:nvPr/>
              </p:nvSpPr>
              <p:spPr bwMode="gray">
                <a:xfrm>
                  <a:off x="2277063" y="1868556"/>
                  <a:ext cx="2159765" cy="65668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4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8" name="TextBox 37"/>
                <p:cNvSpPr txBox="1"/>
                <p:nvPr/>
              </p:nvSpPr>
              <p:spPr>
                <a:xfrm>
                  <a:off x="2300916" y="1904336"/>
                  <a:ext cx="2040495"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kern="0" dirty="0">
                      <a:latin typeface="Segoe UI Light" panose="020B0502040204020203" pitchFamily="34" charset="0"/>
                      <a:ea typeface="Arial Unicode MS" pitchFamily="34" charset="-128"/>
                      <a:cs typeface="Arial Unicode MS" pitchFamily="34" charset="-128"/>
                    </a:rPr>
                    <a:t>Alcohol Beverage Sampling Program</a:t>
                  </a:r>
                  <a:endParaRPr lang="en-US" sz="1000" kern="0" dirty="0" smtClean="0">
                    <a:latin typeface="Segoe UI Light" panose="020B0502040204020203" pitchFamily="34" charset="0"/>
                    <a:ea typeface="Arial Unicode MS" pitchFamily="34" charset="-128"/>
                    <a:cs typeface="Arial Unicode MS" pitchFamily="34" charset="-128"/>
                  </a:endParaRPr>
                </a:p>
              </p:txBody>
            </p:sp>
            <p:sp>
              <p:nvSpPr>
                <p:cNvPr id="39" name="TextBox 38"/>
                <p:cNvSpPr txBox="1"/>
                <p:nvPr/>
              </p:nvSpPr>
              <p:spPr>
                <a:xfrm>
                  <a:off x="2404284" y="2027447"/>
                  <a:ext cx="2040495"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b="1" kern="0" dirty="0">
                      <a:latin typeface="Segoe UI Light" panose="020B0502040204020203" pitchFamily="34" charset="0"/>
                      <a:ea typeface="Arial Unicode MS" pitchFamily="34" charset="-128"/>
                      <a:cs typeface="Arial Unicode MS" pitchFamily="34" charset="-128"/>
                    </a:rPr>
                    <a:t>Department of the Treasury</a:t>
                  </a:r>
                  <a:endParaRPr lang="en-US" sz="1000" b="1" kern="0" dirty="0" smtClean="0">
                    <a:latin typeface="Segoe UI Light" panose="020B0502040204020203" pitchFamily="34" charset="0"/>
                    <a:ea typeface="Arial Unicode MS" pitchFamily="34" charset="-128"/>
                    <a:cs typeface="Arial Unicode MS" pitchFamily="34" charset="-128"/>
                  </a:endParaRPr>
                </a:p>
              </p:txBody>
            </p:sp>
            <p:pic>
              <p:nvPicPr>
                <p:cNvPr id="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7063" y="2159587"/>
                  <a:ext cx="119062" cy="9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TextBox 40"/>
                <p:cNvSpPr txBox="1"/>
                <p:nvPr/>
              </p:nvSpPr>
              <p:spPr>
                <a:xfrm>
                  <a:off x="2413566" y="2158057"/>
                  <a:ext cx="2040495" cy="12311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kern="0" dirty="0" smtClean="0">
                      <a:latin typeface="Segoe UI Light" panose="020B0502040204020203" pitchFamily="34" charset="0"/>
                      <a:ea typeface="Arial Unicode MS" pitchFamily="34" charset="-128"/>
                      <a:cs typeface="Arial Unicode MS" pitchFamily="34" charset="-128"/>
                    </a:rPr>
                    <a:t>Alcohol – Beverage – Wine - Spirits</a:t>
                  </a:r>
                </a:p>
              </p:txBody>
            </p:sp>
            <p:pic>
              <p:nvPicPr>
                <p:cNvPr id="4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9609" y="2251309"/>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3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81749" y="1912030"/>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86443" y="1905410"/>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97498" y="1905601"/>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5"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82904" y="2584663"/>
              <a:ext cx="133350"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46757" y="2803641"/>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2745" y="3871817"/>
              <a:ext cx="11906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8" name="Group 17"/>
            <p:cNvGrpSpPr/>
            <p:nvPr/>
          </p:nvGrpSpPr>
          <p:grpSpPr>
            <a:xfrm>
              <a:off x="6986211" y="3029596"/>
              <a:ext cx="2176998" cy="656687"/>
              <a:chOff x="6978260" y="3658937"/>
              <a:chExt cx="2176998" cy="656687"/>
            </a:xfrm>
          </p:grpSpPr>
          <p:grpSp>
            <p:nvGrpSpPr>
              <p:cNvPr id="20" name="Group 19"/>
              <p:cNvGrpSpPr/>
              <p:nvPr/>
            </p:nvGrpSpPr>
            <p:grpSpPr>
              <a:xfrm>
                <a:off x="6978260" y="3658937"/>
                <a:ext cx="2176998" cy="656687"/>
                <a:chOff x="2277063" y="1868556"/>
                <a:chExt cx="2176998" cy="656687"/>
              </a:xfrm>
            </p:grpSpPr>
            <p:sp>
              <p:nvSpPr>
                <p:cNvPr id="27" name="Rectangle 26"/>
                <p:cNvSpPr/>
                <p:nvPr/>
              </p:nvSpPr>
              <p:spPr bwMode="gray">
                <a:xfrm>
                  <a:off x="2277063" y="1868556"/>
                  <a:ext cx="2159765" cy="65668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4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8" name="TextBox 27"/>
                <p:cNvSpPr txBox="1"/>
                <p:nvPr/>
              </p:nvSpPr>
              <p:spPr>
                <a:xfrm>
                  <a:off x="2300916" y="1904336"/>
                  <a:ext cx="2040495"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kern="0" dirty="0">
                      <a:latin typeface="Segoe UI Light" panose="020B0502040204020203" pitchFamily="34" charset="0"/>
                      <a:ea typeface="Arial Unicode MS" pitchFamily="34" charset="-128"/>
                      <a:cs typeface="Arial Unicode MS" pitchFamily="34" charset="-128"/>
                    </a:rPr>
                    <a:t>Transportation Accidents by Mode</a:t>
                  </a:r>
                  <a:endParaRPr lang="en-US" sz="1000" kern="0" dirty="0" smtClean="0">
                    <a:latin typeface="Segoe UI Light" panose="020B0502040204020203" pitchFamily="34" charset="0"/>
                    <a:ea typeface="Arial Unicode MS" pitchFamily="34" charset="-128"/>
                    <a:cs typeface="Arial Unicode MS" pitchFamily="34" charset="-128"/>
                  </a:endParaRPr>
                </a:p>
              </p:txBody>
            </p:sp>
            <p:sp>
              <p:nvSpPr>
                <p:cNvPr id="29" name="TextBox 28"/>
                <p:cNvSpPr txBox="1"/>
                <p:nvPr/>
              </p:nvSpPr>
              <p:spPr>
                <a:xfrm>
                  <a:off x="2412235" y="2044427"/>
                  <a:ext cx="2040495"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b="1" kern="0" dirty="0">
                      <a:latin typeface="Segoe UI Light" panose="020B0502040204020203" pitchFamily="34" charset="0"/>
                      <a:ea typeface="Arial Unicode MS" pitchFamily="34" charset="-128"/>
                      <a:cs typeface="Arial Unicode MS" pitchFamily="34" charset="-128"/>
                    </a:rPr>
                    <a:t>Bureau of Transportation Statistics</a:t>
                  </a:r>
                  <a:endParaRPr lang="en-US" sz="1000" b="1" kern="0" dirty="0" smtClean="0">
                    <a:latin typeface="Segoe UI Light" panose="020B0502040204020203" pitchFamily="34" charset="0"/>
                    <a:ea typeface="Arial Unicode MS" pitchFamily="34" charset="-128"/>
                    <a:cs typeface="Arial Unicode MS" pitchFamily="34" charset="-128"/>
                  </a:endParaRPr>
                </a:p>
              </p:txBody>
            </p:sp>
            <p:pic>
              <p:nvPicPr>
                <p:cNvPr id="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143" y="2063121"/>
                  <a:ext cx="11906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014" y="2167538"/>
                  <a:ext cx="119062" cy="9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31"/>
                <p:cNvSpPr txBox="1"/>
                <p:nvPr/>
              </p:nvSpPr>
              <p:spPr>
                <a:xfrm>
                  <a:off x="2413566" y="2172974"/>
                  <a:ext cx="2040495" cy="24622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kern="0" dirty="0" smtClean="0">
                      <a:latin typeface="Segoe UI Light" panose="020B0502040204020203" pitchFamily="34" charset="0"/>
                      <a:ea typeface="Arial Unicode MS" pitchFamily="34" charset="-128"/>
                      <a:cs typeface="Arial Unicode MS" pitchFamily="34" charset="-128"/>
                    </a:rPr>
                    <a:t>Transportation – Accident – Car – Bus - Motorcycle</a:t>
                  </a:r>
                </a:p>
              </p:txBody>
            </p:sp>
          </p:grpSp>
          <p:grpSp>
            <p:nvGrpSpPr>
              <p:cNvPr id="21" name="Group 20"/>
              <p:cNvGrpSpPr/>
              <p:nvPr/>
            </p:nvGrpSpPr>
            <p:grpSpPr>
              <a:xfrm>
                <a:off x="8599388" y="4096171"/>
                <a:ext cx="528118" cy="119734"/>
                <a:chOff x="8599388" y="4302897"/>
                <a:chExt cx="528118" cy="119734"/>
              </a:xfrm>
            </p:grpSpPr>
            <p:pic>
              <p:nvPicPr>
                <p:cNvPr id="2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99388" y="4328955"/>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04082" y="4322335"/>
                  <a:ext cx="100012"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10084" y="4308331"/>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14293" y="4303629"/>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7968" y="4302897"/>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20831" y="4074253"/>
              <a:ext cx="109538"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9684212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490508"/>
          </a:xfrm>
        </p:spPr>
        <p:txBody>
          <a:bodyPr/>
          <a:lstStyle/>
          <a:p>
            <a:r>
              <a:rPr lang="en-US" dirty="0" smtClean="0">
                <a:latin typeface="Segoe UI Light" panose="020B0502040204020203" pitchFamily="34" charset="0"/>
              </a:rPr>
              <a:t>Conclusion</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sp>
        <p:nvSpPr>
          <p:cNvPr id="4" name="TextBox 3"/>
          <p:cNvSpPr txBox="1"/>
          <p:nvPr/>
        </p:nvSpPr>
        <p:spPr>
          <a:xfrm>
            <a:off x="363415" y="1397977"/>
            <a:ext cx="8525608" cy="3600986"/>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smtClean="0">
                <a:latin typeface="Segoe UI Light" panose="020B0502040204020203" pitchFamily="34" charset="0"/>
              </a:rPr>
              <a:t>We have identified three main components that are needed to build a Self-Service Data Provisioning framework:</a:t>
            </a:r>
          </a:p>
          <a:p>
            <a:pPr marL="285750" indent="-285750">
              <a:buFont typeface="Arial" panose="020B0604020202020204" pitchFamily="34" charset="0"/>
              <a:buChar char="•"/>
            </a:pPr>
            <a:endParaRPr lang="en-US" dirty="0" smtClean="0">
              <a:latin typeface="Segoe UI Light" panose="020B0502040204020203" pitchFamily="34" charset="0"/>
            </a:endParaRPr>
          </a:p>
          <a:p>
            <a:pPr marL="742950" lvl="1" indent="-285750">
              <a:buFont typeface="Arial" panose="020B0604020202020204" pitchFamily="34" charset="0"/>
              <a:buChar char="•"/>
            </a:pPr>
            <a:r>
              <a:rPr lang="en-US" b="1" dirty="0" smtClean="0">
                <a:latin typeface="Segoe UI Light" panose="020B0502040204020203" pitchFamily="34" charset="0"/>
              </a:rPr>
              <a:t>Dataset Integration and Enrichment</a:t>
            </a:r>
            <a:r>
              <a:rPr lang="en-US" dirty="0" smtClean="0">
                <a:latin typeface="Segoe UI Light" panose="020B0502040204020203" pitchFamily="34" charset="0"/>
              </a:rPr>
              <a:t>: Uses semantic annotations to tag and enrich data. These can be used to enhance schema matching, data integration and augmentation</a:t>
            </a:r>
            <a:endParaRPr lang="en-US" dirty="0">
              <a:latin typeface="Segoe UI Light" panose="020B0502040204020203" pitchFamily="34" charset="0"/>
            </a:endParaRPr>
          </a:p>
          <a:p>
            <a:pPr marL="742950" lvl="1" indent="-285750">
              <a:buFont typeface="Arial" panose="020B0604020202020204" pitchFamily="34" charset="0"/>
              <a:buChar char="•"/>
            </a:pPr>
            <a:r>
              <a:rPr lang="en-US" b="1" dirty="0" smtClean="0">
                <a:latin typeface="Segoe UI Light" panose="020B0502040204020203" pitchFamily="34" charset="0"/>
              </a:rPr>
              <a:t>Dataset Discovery</a:t>
            </a:r>
            <a:r>
              <a:rPr lang="en-US" dirty="0" smtClean="0">
                <a:latin typeface="Segoe UI Light" panose="020B0502040204020203" pitchFamily="34" charset="0"/>
              </a:rPr>
              <a:t>: Provides easy access to a unified view of publicly available datasets </a:t>
            </a:r>
            <a:endParaRPr lang="en-US" dirty="0">
              <a:latin typeface="Segoe UI Light" panose="020B0502040204020203" pitchFamily="34" charset="0"/>
            </a:endParaRPr>
          </a:p>
          <a:p>
            <a:pPr marL="742950" lvl="1" indent="-285750">
              <a:buFont typeface="Arial" panose="020B0604020202020204" pitchFamily="34" charset="0"/>
              <a:buChar char="•"/>
            </a:pPr>
            <a:r>
              <a:rPr lang="en-US" b="1" dirty="0" smtClean="0">
                <a:latin typeface="Segoe UI Light" panose="020B0502040204020203" pitchFamily="34" charset="0"/>
              </a:rPr>
              <a:t>Dataset Quality Control</a:t>
            </a:r>
            <a:r>
              <a:rPr lang="en-US" dirty="0" smtClean="0">
                <a:latin typeface="Segoe UI Light" panose="020B0502040204020203" pitchFamily="34" charset="0"/>
              </a:rPr>
              <a:t>: Provides comprehensive quality metrics that are helpful in ranking datasets</a:t>
            </a:r>
          </a:p>
          <a:p>
            <a:pPr marL="742950" lvl="1"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endParaRPr lang="en-US" dirty="0" smtClean="0">
              <a:solidFill>
                <a:srgbClr val="000000"/>
              </a:solidFill>
              <a:latin typeface="Segoe UI Light" panose="020B0502040204020203" pitchFamily="34" charset="0"/>
            </a:endParaRPr>
          </a:p>
        </p:txBody>
      </p:sp>
    </p:spTree>
    <p:extLst>
      <p:ext uri="{BB962C8B-B14F-4D97-AF65-F5344CB8AC3E}">
        <p14:creationId xmlns:p14="http://schemas.microsoft.com/office/powerpoint/2010/main" val="58538897"/>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04787" y="1522426"/>
            <a:ext cx="4729163" cy="928147"/>
            <a:chOff x="319087" y="1522427"/>
            <a:chExt cx="4729163" cy="928147"/>
          </a:xfrm>
        </p:grpSpPr>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7" y="1522427"/>
              <a:ext cx="661987" cy="928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81075" y="1668007"/>
              <a:ext cx="4067175" cy="70788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Fabien Martins</a:t>
              </a:r>
            </a:p>
            <a:p>
              <a:pPr fontAlgn="base">
                <a:spcBef>
                  <a:spcPts val="600"/>
                </a:spcBef>
                <a:spcAft>
                  <a:spcPct val="0"/>
                </a:spcAft>
                <a:buClr>
                  <a:srgbClr val="F0AB00"/>
                </a:buClr>
                <a:buSzPct val="80000"/>
              </a:pPr>
              <a:r>
                <a:rPr lang="en-US" sz="1200" b="1" kern="0" dirty="0" smtClean="0">
                  <a:latin typeface="Segoe UI Light" panose="020B0502040204020203" pitchFamily="34" charset="0"/>
                  <a:ea typeface="Arial Unicode MS" pitchFamily="34" charset="-128"/>
                  <a:cs typeface="Arial Unicode MS" pitchFamily="34" charset="-128"/>
                </a:rPr>
                <a:t>Business Analyst</a:t>
              </a:r>
            </a:p>
            <a:p>
              <a:pPr fontAlgn="base">
                <a:spcBef>
                  <a:spcPts val="600"/>
                </a:spcBef>
                <a:spcAft>
                  <a:spcPct val="0"/>
                </a:spcAft>
                <a:buClr>
                  <a:srgbClr val="F0AB00"/>
                </a:buClr>
                <a:buSzPct val="80000"/>
              </a:pPr>
              <a:r>
                <a:rPr lang="en-US" sz="1200" kern="0" dirty="0" smtClean="0">
                  <a:latin typeface="Segoe UI Light" panose="020B0502040204020203" pitchFamily="34" charset="0"/>
                  <a:ea typeface="Arial Unicode MS" pitchFamily="34" charset="-128"/>
                  <a:cs typeface="Arial Unicode MS" pitchFamily="34" charset="-128"/>
                </a:rPr>
                <a:t>Department of Transport - France</a:t>
              </a:r>
              <a:endParaRPr lang="en-US" sz="1200" kern="0" dirty="0" smtClean="0">
                <a:latin typeface="Segoe UI Light" panose="020B0502040204020203" pitchFamily="34" charset="0"/>
                <a:ea typeface="Arial Unicode MS" pitchFamily="34" charset="-128"/>
                <a:cs typeface="Arial Unicode MS" pitchFamily="34" charset="-128"/>
              </a:endParaRPr>
            </a:p>
          </p:txBody>
        </p:sp>
      </p:grpSp>
      <p:sp>
        <p:nvSpPr>
          <p:cNvPr id="8"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Research Questions</a:t>
            </a:r>
            <a:r>
              <a:rPr lang="en-US" dirty="0" smtClean="0">
                <a:latin typeface="Segoe UI Light" panose="020B0502040204020203" pitchFamily="34" charset="0"/>
              </a:rPr>
              <a:t/>
            </a:r>
            <a:br>
              <a:rPr lang="en-US" dirty="0" smtClean="0">
                <a:latin typeface="Segoe UI Light" panose="020B0502040204020203" pitchFamily="34" charset="0"/>
              </a:rPr>
            </a:br>
            <a:r>
              <a:rPr lang="en-US" dirty="0" smtClean="0">
                <a:latin typeface="Segoe UI Light" panose="020B0502040204020203" pitchFamily="34" charset="0"/>
              </a:rPr>
              <a:t>Scenario</a:t>
            </a:r>
            <a:endParaRPr lang="en-US" b="0" dirty="0">
              <a:latin typeface="Segoe UI Light" panose="020B0502040204020203" pitchFamily="34" charset="0"/>
            </a:endParaRPr>
          </a:p>
        </p:txBody>
      </p:sp>
      <p:pic>
        <p:nvPicPr>
          <p:cNvPr id="1029" name="Picture 5" descr="http://decisionfirst.files.wordpress.com/2013/10/sap-lumira-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4100512"/>
            <a:ext cx="3924300" cy="24193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7062" y="1322401"/>
            <a:ext cx="5662613" cy="42004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66774" y="2990850"/>
            <a:ext cx="7791451" cy="830997"/>
          </a:xfrm>
          <a:prstGeom prst="rect">
            <a:avLst/>
          </a:prstGeom>
          <a:solidFill>
            <a:schemeClr val="bg1"/>
          </a:solidFill>
          <a:ln w="12700">
            <a:solidFill>
              <a:srgbClr val="000000"/>
            </a:solidFill>
          </a:ln>
        </p:spPr>
        <p:txBody>
          <a:bodyPr wrap="square" lIns="0" tIns="0" rIns="0" bIns="0" rtlCol="0">
            <a:spAutoFit/>
          </a:bodyPr>
          <a:lstStyle/>
          <a:p>
            <a:pPr algn="ctr" fontAlgn="base">
              <a:lnSpc>
                <a:spcPct val="150000"/>
              </a:lnSpc>
              <a:spcBef>
                <a:spcPts val="600"/>
              </a:spcBef>
              <a:spcAft>
                <a:spcPct val="0"/>
              </a:spcAft>
              <a:buClr>
                <a:srgbClr val="F0AB00"/>
              </a:buClr>
              <a:buSzPct val="80000"/>
            </a:pPr>
            <a:r>
              <a:rPr lang="en-US" sz="1800" kern="0" dirty="0" smtClean="0">
                <a:latin typeface="Segoe UI Light" panose="020B0502040204020203" pitchFamily="34" charset="0"/>
                <a:ea typeface="Arial Unicode MS" pitchFamily="34" charset="-128"/>
                <a:cs typeface="Arial Unicode MS" pitchFamily="34" charset="-128"/>
              </a:rPr>
              <a:t>We want to compare the number of accidents </a:t>
            </a:r>
            <a:r>
              <a:rPr lang="en-US" kern="0" dirty="0">
                <a:latin typeface="Segoe UI Light" panose="020B0502040204020203" pitchFamily="34" charset="0"/>
                <a:ea typeface="Arial Unicode MS" pitchFamily="34" charset="-128"/>
                <a:cs typeface="Arial Unicode MS" pitchFamily="34" charset="-128"/>
              </a:rPr>
              <a:t>involving consumption of illegal chemicals </a:t>
            </a:r>
            <a:r>
              <a:rPr lang="en-US" sz="1800" kern="0" dirty="0" smtClean="0">
                <a:latin typeface="Segoe UI Light" panose="020B0502040204020203" pitchFamily="34" charset="0"/>
                <a:ea typeface="Arial Unicode MS" pitchFamily="34" charset="-128"/>
                <a:cs typeface="Arial Unicode MS" pitchFamily="34" charset="-128"/>
              </a:rPr>
              <a:t>to other countries</a:t>
            </a:r>
            <a:endParaRPr lang="en-US" sz="1800" kern="0" dirty="0" smtClean="0">
              <a:latin typeface="Segoe UI Light" panose="020B0502040204020203"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238556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animEffect transition="in" filter="fade">
                                      <p:cBhvr>
                                        <p:cTn id="7" dur="500"/>
                                        <p:tgtEl>
                                          <p:spTgt spid="10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fade">
                                      <p:cBhvr>
                                        <p:cTn id="12" dur="500"/>
                                        <p:tgtEl>
                                          <p:spTgt spid="10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Contact information:</a:t>
            </a:r>
          </a:p>
          <a:p>
            <a:endParaRPr lang="en-US" dirty="0" smtClean="0"/>
          </a:p>
          <a:p>
            <a:r>
              <a:rPr lang="en-US" dirty="0" smtClean="0"/>
              <a:t>Ahmad Assaf</a:t>
            </a:r>
          </a:p>
          <a:p>
            <a:r>
              <a:rPr lang="en-US" dirty="0" smtClean="0"/>
              <a:t>www.ahmadassaf.com</a:t>
            </a:r>
          </a:p>
          <a:p>
            <a:r>
              <a:rPr lang="en-US" dirty="0" smtClean="0"/>
              <a:t>@ahmadaassaf</a:t>
            </a:r>
          </a:p>
          <a:p>
            <a:endParaRPr lang="en-US" dirty="0" smtClean="0"/>
          </a:p>
          <a:p>
            <a:r>
              <a:rPr lang="en-US" dirty="0" smtClean="0"/>
              <a:t>SAP Research, France</a:t>
            </a:r>
          </a:p>
          <a:p>
            <a:r>
              <a:rPr lang="en-US" dirty="0" smtClean="0"/>
              <a:t>Ahmad.assaf@sap.com</a:t>
            </a:r>
          </a:p>
          <a:p>
            <a:r>
              <a:rPr lang="en-US" dirty="0" smtClean="0"/>
              <a:t>+33 695 436 614</a:t>
            </a:r>
          </a:p>
        </p:txBody>
      </p:sp>
      <p:pic>
        <p:nvPicPr>
          <p:cNvPr id="4" name="Picture 3" descr="C:\Users\i070192\Dropbox\Documents\My Graphics\Logos\EURECOM 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9653" y="463428"/>
            <a:ext cx="2381477" cy="1057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9079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
            </a:r>
            <a:br>
              <a:rPr lang="en-US" dirty="0" smtClean="0">
                <a:latin typeface="Segoe UI Light" panose="020B0502040204020203" pitchFamily="34" charset="0"/>
              </a:rPr>
            </a:br>
            <a:r>
              <a:rPr lang="en-US" dirty="0" smtClean="0">
                <a:latin typeface="Segoe UI Light" panose="020B0502040204020203" pitchFamily="34" charset="0"/>
              </a:rPr>
              <a:t>Research Questions</a:t>
            </a:r>
            <a:r>
              <a:rPr lang="en-US" dirty="0" smtClean="0">
                <a:latin typeface="Segoe UI Light" panose="020B0502040204020203" pitchFamily="34" charset="0"/>
              </a:rPr>
              <a:t/>
            </a:r>
            <a:br>
              <a:rPr lang="en-US" dirty="0" smtClean="0">
                <a:latin typeface="Segoe UI Light" panose="020B0502040204020203" pitchFamily="34" charset="0"/>
              </a:rPr>
            </a:br>
            <a:endParaRPr lang="en-US" b="0" dirty="0">
              <a:latin typeface="Segoe UI Light" panose="020B0502040204020203" pitchFamily="34" charset="0"/>
            </a:endParaRPr>
          </a:p>
        </p:txBody>
      </p:sp>
      <p:sp>
        <p:nvSpPr>
          <p:cNvPr id="2" name="TextBox 1"/>
          <p:cNvSpPr txBox="1"/>
          <p:nvPr/>
        </p:nvSpPr>
        <p:spPr>
          <a:xfrm>
            <a:off x="247650" y="1533525"/>
            <a:ext cx="8572499" cy="3431709"/>
          </a:xfrm>
          <a:prstGeom prst="rect">
            <a:avLst/>
          </a:prstGeom>
          <a:noFill/>
        </p:spPr>
        <p:txBody>
          <a:bodyPr wrap="square" lIns="0" tIns="0" rIns="0" bIns="0" rtlCol="0">
            <a:spAutoFit/>
          </a:bodyPr>
          <a:lstStyle/>
          <a:p>
            <a:pPr marL="285750" indent="-285750" fontAlgn="base">
              <a:spcBef>
                <a:spcPts val="600"/>
              </a:spcBef>
              <a:spcAft>
                <a:spcPct val="0"/>
              </a:spcAft>
              <a:buClr>
                <a:srgbClr val="F0AB00"/>
              </a:buClr>
              <a:buSzPct val="80000"/>
              <a:buFont typeface="Arial" panose="020B0604020202020204" pitchFamily="34" charset="0"/>
              <a:buChar char="•"/>
            </a:pPr>
            <a:r>
              <a:rPr lang="en-US" kern="0" dirty="0" smtClean="0">
                <a:latin typeface="Segoe UI Light" panose="020B0502040204020203" pitchFamily="34" charset="0"/>
                <a:ea typeface="Arial Unicode MS" pitchFamily="34" charset="-128"/>
                <a:cs typeface="Arial Unicode MS" pitchFamily="34" charset="-128"/>
              </a:rPr>
              <a:t>There is a huge amount of data available on the web, Fabien is clueless on where to begin his search</a:t>
            </a:r>
          </a:p>
          <a:p>
            <a:pPr marL="285750" indent="-285750" fontAlgn="base">
              <a:spcBef>
                <a:spcPts val="600"/>
              </a:spcBef>
              <a:spcAft>
                <a:spcPct val="0"/>
              </a:spcAft>
              <a:buClr>
                <a:srgbClr val="F0AB00"/>
              </a:buClr>
              <a:buSzPct val="80000"/>
              <a:buFont typeface="Arial" panose="020B0604020202020204" pitchFamily="34" charset="0"/>
              <a:buChar char="•"/>
            </a:pPr>
            <a:r>
              <a:rPr lang="en-US" kern="0" dirty="0" smtClean="0">
                <a:latin typeface="Segoe UI Light" panose="020B0502040204020203" pitchFamily="34" charset="0"/>
                <a:ea typeface="Arial Unicode MS" pitchFamily="34" charset="-128"/>
                <a:cs typeface="Arial Unicode MS" pitchFamily="34" charset="-128"/>
              </a:rPr>
              <a:t>Fabien needs to disambiguate the management’s need. What are those illegal chemicals ? Alcohol ? drugs ? Is he missing anything else ?</a:t>
            </a:r>
          </a:p>
          <a:p>
            <a:pPr marL="285750" indent="-285750" fontAlgn="base">
              <a:spcBef>
                <a:spcPts val="600"/>
              </a:spcBef>
              <a:spcAft>
                <a:spcPct val="0"/>
              </a:spcAft>
              <a:buClr>
                <a:srgbClr val="F0AB00"/>
              </a:buClr>
              <a:buSzPct val="80000"/>
              <a:buFont typeface="Arial" panose="020B0604020202020204" pitchFamily="34" charset="0"/>
              <a:buChar char="•"/>
            </a:pPr>
            <a:r>
              <a:rPr lang="en-US" kern="0" dirty="0" smtClean="0">
                <a:latin typeface="Segoe UI Light" panose="020B0502040204020203" pitchFamily="34" charset="0"/>
                <a:ea typeface="Arial Unicode MS" pitchFamily="34" charset="-128"/>
                <a:cs typeface="Arial Unicode MS" pitchFamily="34" charset="-128"/>
              </a:rPr>
              <a:t>Fabien needs some indicators about the quality of the data he found, he knows he can’t trust any source of information out there</a:t>
            </a:r>
          </a:p>
          <a:p>
            <a:pPr marL="285750" indent="-285750" fontAlgn="base">
              <a:spcBef>
                <a:spcPts val="600"/>
              </a:spcBef>
              <a:spcAft>
                <a:spcPct val="0"/>
              </a:spcAft>
              <a:buClr>
                <a:srgbClr val="F0AB00"/>
              </a:buClr>
              <a:buSzPct val="80000"/>
              <a:buFont typeface="Arial" panose="020B0604020202020204" pitchFamily="34" charset="0"/>
              <a:buChar char="•"/>
            </a:pPr>
            <a:r>
              <a:rPr lang="en-US" kern="0" dirty="0" smtClean="0">
                <a:latin typeface="Segoe UI Light" panose="020B0502040204020203" pitchFamily="34" charset="0"/>
                <a:ea typeface="Arial Unicode MS" pitchFamily="34" charset="-128"/>
                <a:cs typeface="Arial Unicode MS" pitchFamily="34" charset="-128"/>
              </a:rPr>
              <a:t>Fabien is also restricted by law to use friendly consumable licenses, he needs to know if that dataset found can be legally used</a:t>
            </a:r>
          </a:p>
          <a:p>
            <a:pPr marL="285750" indent="-285750" fontAlgn="base">
              <a:spcBef>
                <a:spcPts val="600"/>
              </a:spcBef>
              <a:spcAft>
                <a:spcPct val="0"/>
              </a:spcAft>
              <a:buClr>
                <a:srgbClr val="F0AB00"/>
              </a:buClr>
              <a:buSzPct val="80000"/>
              <a:buFont typeface="Arial" panose="020B0604020202020204" pitchFamily="34" charset="0"/>
              <a:buChar char="•"/>
            </a:pPr>
            <a:endParaRPr lang="en-US" kern="0" dirty="0">
              <a:latin typeface="Segoe UI Light" panose="020B0502040204020203" pitchFamily="34" charset="0"/>
              <a:ea typeface="Arial Unicode MS" pitchFamily="34" charset="-128"/>
              <a:cs typeface="Arial Unicode MS" pitchFamily="34" charset="-128"/>
            </a:endParaRPr>
          </a:p>
          <a:p>
            <a:pPr algn="ctr" fontAlgn="base">
              <a:spcBef>
                <a:spcPts val="600"/>
              </a:spcBef>
              <a:spcAft>
                <a:spcPct val="0"/>
              </a:spcAft>
              <a:buClr>
                <a:srgbClr val="F0AB00"/>
              </a:buClr>
              <a:buSzPct val="80000"/>
            </a:pPr>
            <a:r>
              <a:rPr lang="en-US" b="1" kern="0" dirty="0">
                <a:latin typeface="Segoe UI Light" panose="020B0502040204020203" pitchFamily="34" charset="0"/>
                <a:ea typeface="Arial Unicode MS" pitchFamily="34" charset="-128"/>
                <a:cs typeface="Arial Unicode MS" pitchFamily="34" charset="-128"/>
              </a:rPr>
              <a:t>We need to provide business analysts with means to find and use semantically relevant datasets</a:t>
            </a:r>
            <a:endParaRPr lang="en-US" sz="1800" b="1" kern="0" dirty="0" smtClean="0">
              <a:latin typeface="Segoe UI Light" panose="020B0502040204020203"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36840455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3415" y="1397977"/>
            <a:ext cx="8525608" cy="2769989"/>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smtClean="0">
                <a:solidFill>
                  <a:srgbClr val="000000"/>
                </a:solidFill>
                <a:latin typeface="Segoe UI Light" panose="020B0502040204020203" pitchFamily="34" charset="0"/>
              </a:rPr>
              <a:t>We have identified several gaps in the areas of </a:t>
            </a:r>
            <a:r>
              <a:rPr lang="en-US" dirty="0" smtClean="0">
                <a:solidFill>
                  <a:srgbClr val="000000"/>
                </a:solidFill>
                <a:latin typeface="Segoe UI Light" panose="020B0502040204020203" pitchFamily="34" charset="0"/>
              </a:rPr>
              <a:t>Information Retrieval, Semantic </a:t>
            </a:r>
            <a:r>
              <a:rPr lang="en-US" dirty="0" smtClean="0">
                <a:solidFill>
                  <a:srgbClr val="000000"/>
                </a:solidFill>
                <a:latin typeface="Segoe UI Light" panose="020B0502040204020203" pitchFamily="34" charset="0"/>
              </a:rPr>
              <a:t>enrichment, entity and properties ranking and Semantic dataset search</a:t>
            </a:r>
          </a:p>
          <a:p>
            <a:pPr marL="285750" indent="-285750">
              <a:buFont typeface="Arial" panose="020B0604020202020204" pitchFamily="34" charset="0"/>
              <a:buChar char="•"/>
            </a:pPr>
            <a:endParaRPr lang="en-US" dirty="0" smtClean="0">
              <a:solidFill>
                <a:srgbClr val="000000"/>
              </a:solidFill>
              <a:latin typeface="Segoe UI Light" panose="020B0502040204020203" pitchFamily="34" charset="0"/>
            </a:endParaRPr>
          </a:p>
          <a:p>
            <a:pPr marL="285750" indent="-285750">
              <a:buFont typeface="Arial" panose="020B0604020202020204" pitchFamily="34" charset="0"/>
              <a:buChar char="•"/>
            </a:pPr>
            <a:r>
              <a:rPr lang="en-US" dirty="0" smtClean="0">
                <a:solidFill>
                  <a:srgbClr val="000000"/>
                </a:solidFill>
                <a:latin typeface="Segoe UI Light" panose="020B0502040204020203" pitchFamily="34" charset="0"/>
              </a:rPr>
              <a:t>Searching online data portals:</a:t>
            </a:r>
          </a:p>
          <a:p>
            <a:pPr marL="742950" lvl="1" indent="-285750">
              <a:buFont typeface="Arial" panose="020B0604020202020204" pitchFamily="34" charset="0"/>
              <a:buChar char="•"/>
            </a:pPr>
            <a:r>
              <a:rPr lang="en-US" dirty="0" smtClean="0">
                <a:solidFill>
                  <a:srgbClr val="000000"/>
                </a:solidFill>
                <a:latin typeface="Segoe UI Light" panose="020B0502040204020203" pitchFamily="34" charset="0"/>
              </a:rPr>
              <a:t>There is a plethora of open online data portals like </a:t>
            </a:r>
            <a:r>
              <a:rPr lang="en-US" dirty="0" smtClean="0">
                <a:solidFill>
                  <a:srgbClr val="000000"/>
                </a:solidFill>
                <a:latin typeface="Segoe UI Light" panose="020B0502040204020203" pitchFamily="34" charset="0"/>
                <a:hlinkClick r:id="rId3"/>
              </a:rPr>
              <a:t>data.gov</a:t>
            </a:r>
            <a:r>
              <a:rPr lang="en-US" dirty="0" smtClean="0">
                <a:solidFill>
                  <a:srgbClr val="000000"/>
                </a:solidFill>
                <a:latin typeface="Segoe UI Light" panose="020B0502040204020203" pitchFamily="34" charset="0"/>
              </a:rPr>
              <a:t>, </a:t>
            </a:r>
            <a:r>
              <a:rPr lang="en-US" dirty="0" smtClean="0">
                <a:solidFill>
                  <a:srgbClr val="000000"/>
                </a:solidFill>
                <a:latin typeface="Segoe UI Light" panose="020B0502040204020203" pitchFamily="34" charset="0"/>
                <a:hlinkClick r:id="rId4"/>
              </a:rPr>
              <a:t>publicdata.eu</a:t>
            </a:r>
            <a:r>
              <a:rPr lang="en-US" dirty="0" smtClean="0">
                <a:solidFill>
                  <a:srgbClr val="000000"/>
                </a:solidFill>
                <a:latin typeface="Segoe UI Light" panose="020B0502040204020203" pitchFamily="34" charset="0"/>
              </a:rPr>
              <a:t> or private ones like </a:t>
            </a:r>
            <a:r>
              <a:rPr lang="en-US" dirty="0" smtClean="0">
                <a:solidFill>
                  <a:srgbClr val="000000"/>
                </a:solidFill>
                <a:latin typeface="Segoe UI Light" panose="020B0502040204020203" pitchFamily="34" charset="0"/>
                <a:hlinkClick r:id="rId5"/>
              </a:rPr>
              <a:t>Enigma </a:t>
            </a:r>
            <a:r>
              <a:rPr lang="en-US" dirty="0" smtClean="0">
                <a:solidFill>
                  <a:srgbClr val="000000"/>
                </a:solidFill>
                <a:latin typeface="Segoe UI Light" panose="020B0502040204020203" pitchFamily="34" charset="0"/>
              </a:rPr>
              <a:t>or </a:t>
            </a:r>
            <a:r>
              <a:rPr lang="en-US" dirty="0" smtClean="0">
                <a:solidFill>
                  <a:srgbClr val="000000"/>
                </a:solidFill>
                <a:latin typeface="Segoe UI Light" panose="020B0502040204020203" pitchFamily="34" charset="0"/>
                <a:hlinkClick r:id="rId6"/>
              </a:rPr>
              <a:t>Quandl</a:t>
            </a:r>
            <a:r>
              <a:rPr lang="en-US" dirty="0" smtClean="0">
                <a:solidFill>
                  <a:srgbClr val="000000"/>
                </a:solidFill>
                <a:latin typeface="Segoe UI Light" panose="020B0502040204020203" pitchFamily="34" charset="0"/>
              </a:rPr>
              <a:t> that provide search interfaces on top of their data </a:t>
            </a:r>
            <a:r>
              <a:rPr lang="en-US" dirty="0" smtClean="0">
                <a:solidFill>
                  <a:srgbClr val="000000"/>
                </a:solidFill>
                <a:latin typeface="Segoe UI Light" panose="020B0502040204020203" pitchFamily="34" charset="0"/>
              </a:rPr>
              <a:t>repository</a:t>
            </a:r>
          </a:p>
          <a:p>
            <a:pPr marL="742950" lvl="1" indent="-285750">
              <a:buFont typeface="Arial" panose="020B0604020202020204" pitchFamily="34" charset="0"/>
              <a:buChar char="•"/>
            </a:pPr>
            <a:endParaRPr lang="en-US" dirty="0" smtClean="0">
              <a:solidFill>
                <a:srgbClr val="000000"/>
              </a:solidFill>
              <a:latin typeface="Segoe UI Light" panose="020B0502040204020203" pitchFamily="34" charset="0"/>
            </a:endParaRPr>
          </a:p>
          <a:p>
            <a:pPr marL="742950" lvl="1" indent="-285750">
              <a:buFont typeface="Arial" panose="020B0604020202020204" pitchFamily="34" charset="0"/>
              <a:buChar char="•"/>
            </a:pPr>
            <a:r>
              <a:rPr lang="en-US" dirty="0" smtClean="0">
                <a:solidFill>
                  <a:srgbClr val="000000"/>
                </a:solidFill>
                <a:latin typeface="Segoe UI Light" panose="020B0502040204020203" pitchFamily="34" charset="0"/>
              </a:rPr>
              <a:t>Open portals data quality depends on the quality of the </a:t>
            </a:r>
            <a:r>
              <a:rPr lang="en-US" dirty="0">
                <a:solidFill>
                  <a:srgbClr val="000000"/>
                </a:solidFill>
                <a:latin typeface="Segoe UI Light" panose="020B0502040204020203" pitchFamily="34" charset="0"/>
              </a:rPr>
              <a:t>raw </a:t>
            </a:r>
            <a:r>
              <a:rPr lang="en-US" dirty="0" smtClean="0">
                <a:solidFill>
                  <a:srgbClr val="000000"/>
                </a:solidFill>
                <a:latin typeface="Segoe UI Light" panose="020B0502040204020203" pitchFamily="34" charset="0"/>
              </a:rPr>
              <a:t>data supplied by the publisher, whereas private portals manually curate and annotate their </a:t>
            </a:r>
            <a:r>
              <a:rPr lang="en-US" dirty="0" smtClean="0">
                <a:solidFill>
                  <a:srgbClr val="000000"/>
                </a:solidFill>
                <a:latin typeface="Segoe UI Light" panose="020B0502040204020203" pitchFamily="34" charset="0"/>
              </a:rPr>
              <a:t>data</a:t>
            </a:r>
            <a:endParaRPr lang="en-US" dirty="0" smtClean="0">
              <a:solidFill>
                <a:srgbClr val="000000"/>
              </a:solidFill>
              <a:latin typeface="Segoe UI Light" panose="020B0502040204020203" pitchFamily="34" charset="0"/>
            </a:endParaRPr>
          </a:p>
        </p:txBody>
      </p:sp>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Motivation</a:t>
            </a:r>
            <a:endParaRPr lang="en-US" b="0" dirty="0">
              <a:latin typeface="Segoe UI Light" panose="020B0502040204020203" pitchFamily="34" charset="0"/>
            </a:endParaRPr>
          </a:p>
        </p:txBody>
      </p:sp>
    </p:spTree>
    <p:extLst>
      <p:ext uri="{BB962C8B-B14F-4D97-AF65-F5344CB8AC3E}">
        <p14:creationId xmlns:p14="http://schemas.microsoft.com/office/powerpoint/2010/main" val="3157884324"/>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3415" y="1397977"/>
            <a:ext cx="8525608" cy="4431983"/>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b="1" dirty="0" smtClean="0">
                <a:latin typeface="Segoe UI Light" panose="020B0502040204020203" pitchFamily="34" charset="0"/>
              </a:rPr>
              <a:t>Dataset Integration and Enrichment</a:t>
            </a:r>
            <a:r>
              <a:rPr lang="en-US" dirty="0" smtClean="0">
                <a:latin typeface="Segoe UI Light" panose="020B0502040204020203" pitchFamily="34" charset="0"/>
              </a:rPr>
              <a:t>: </a:t>
            </a:r>
            <a:r>
              <a:rPr lang="en-US" dirty="0">
                <a:latin typeface="Segoe UI Light" panose="020B0502040204020203" pitchFamily="34" charset="0"/>
              </a:rPr>
              <a:t>l</a:t>
            </a:r>
            <a:r>
              <a:rPr lang="en-US" dirty="0" smtClean="0">
                <a:latin typeface="Segoe UI Light" panose="020B0502040204020203" pitchFamily="34" charset="0"/>
              </a:rPr>
              <a:t>arge-scale </a:t>
            </a:r>
            <a:r>
              <a:rPr lang="en-US" dirty="0">
                <a:latin typeface="Segoe UI Light" panose="020B0502040204020203" pitchFamily="34" charset="0"/>
              </a:rPr>
              <a:t>D</a:t>
            </a:r>
            <a:r>
              <a:rPr lang="en-US" dirty="0" smtClean="0">
                <a:latin typeface="Segoe UI Light" panose="020B0502040204020203" pitchFamily="34" charset="0"/>
              </a:rPr>
              <a:t>ata Integration requires techniques that can automatically annotate datasets with rich semantic tags. This includes:</a:t>
            </a:r>
          </a:p>
          <a:p>
            <a:pPr marL="285750" indent="-285750">
              <a:buFont typeface="Arial" panose="020B0604020202020204" pitchFamily="34" charset="0"/>
              <a:buChar char="•"/>
            </a:pPr>
            <a:endParaRPr lang="en-US" dirty="0" smtClean="0">
              <a:latin typeface="Segoe UI Light" panose="020B0502040204020203" pitchFamily="34" charset="0"/>
            </a:endParaRPr>
          </a:p>
          <a:p>
            <a:pPr marL="742950" lvl="1" indent="-285750">
              <a:buFont typeface="Arial" panose="020B0604020202020204" pitchFamily="34" charset="0"/>
              <a:buChar char="•"/>
            </a:pPr>
            <a:r>
              <a:rPr lang="en-US" dirty="0" smtClean="0">
                <a:latin typeface="Segoe UI Light" panose="020B0502040204020203" pitchFamily="34" charset="0"/>
              </a:rPr>
              <a:t>Finding the </a:t>
            </a:r>
            <a:r>
              <a:rPr lang="en-US" dirty="0">
                <a:latin typeface="Segoe UI Light" panose="020B0502040204020203" pitchFamily="34" charset="0"/>
              </a:rPr>
              <a:t>most </a:t>
            </a:r>
            <a:r>
              <a:rPr lang="en-US" dirty="0" smtClean="0">
                <a:latin typeface="Segoe UI Light" panose="020B0502040204020203" pitchFamily="34" charset="0"/>
              </a:rPr>
              <a:t>relevant entity </a:t>
            </a:r>
            <a:r>
              <a:rPr lang="en-US" dirty="0">
                <a:latin typeface="Segoe UI Light" panose="020B0502040204020203" pitchFamily="34" charset="0"/>
              </a:rPr>
              <a:t>type </a:t>
            </a:r>
            <a:r>
              <a:rPr lang="en-US" dirty="0" smtClean="0">
                <a:latin typeface="Segoe UI Light" panose="020B0502040204020203" pitchFamily="34" charset="0"/>
              </a:rPr>
              <a:t>for an instance within </a:t>
            </a:r>
            <a:r>
              <a:rPr lang="en-US" dirty="0">
                <a:latin typeface="Segoe UI Light" panose="020B0502040204020203" pitchFamily="34" charset="0"/>
              </a:rPr>
              <a:t>a given </a:t>
            </a:r>
            <a:r>
              <a:rPr lang="en-US" dirty="0" smtClean="0">
                <a:latin typeface="Segoe UI Light" panose="020B0502040204020203" pitchFamily="34" charset="0"/>
              </a:rPr>
              <a:t>context</a:t>
            </a:r>
          </a:p>
          <a:p>
            <a:pPr marL="742950" lvl="1" indent="-285750">
              <a:buFont typeface="Arial" panose="020B0604020202020204" pitchFamily="34" charset="0"/>
              <a:buChar char="•"/>
            </a:pPr>
            <a:r>
              <a:rPr lang="en-US" dirty="0" smtClean="0">
                <a:latin typeface="Segoe UI Light" panose="020B0502040204020203" pitchFamily="34" charset="0"/>
              </a:rPr>
              <a:t>Finding the top properties of an entity </a:t>
            </a:r>
          </a:p>
          <a:p>
            <a:pPr marL="742950" lvl="1" indent="-285750">
              <a:buFont typeface="Arial" panose="020B0604020202020204" pitchFamily="34" charset="0"/>
              <a:buChar char="•"/>
            </a:pPr>
            <a:r>
              <a:rPr lang="en-US" dirty="0" smtClean="0">
                <a:latin typeface="Segoe UI Light" panose="020B0502040204020203" pitchFamily="34" charset="0"/>
              </a:rPr>
              <a:t>Identifying relevant data in Social Networks in </a:t>
            </a:r>
            <a:r>
              <a:rPr lang="en-US" dirty="0">
                <a:latin typeface="Segoe UI Light" panose="020B0502040204020203" pitchFamily="34" charset="0"/>
              </a:rPr>
              <a:t>a timely </a:t>
            </a:r>
            <a:r>
              <a:rPr lang="en-US" dirty="0" smtClean="0">
                <a:latin typeface="Segoe UI Light" panose="020B0502040204020203" pitchFamily="34" charset="0"/>
              </a:rPr>
              <a:t>manner</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b="1" dirty="0" smtClean="0">
                <a:latin typeface="Segoe UI Light" panose="020B0502040204020203" pitchFamily="34" charset="0"/>
              </a:rPr>
              <a:t>Dataset Discovery</a:t>
            </a:r>
            <a:r>
              <a:rPr lang="en-US" dirty="0" smtClean="0">
                <a:latin typeface="Segoe UI Light" panose="020B0502040204020203" pitchFamily="34" charset="0"/>
              </a:rPr>
              <a:t>: even </a:t>
            </a:r>
            <a:r>
              <a:rPr lang="en-US" dirty="0">
                <a:latin typeface="Segoe UI Light" panose="020B0502040204020203" pitchFamily="34" charset="0"/>
              </a:rPr>
              <a:t>though popular datasets like </a:t>
            </a:r>
            <a:r>
              <a:rPr lang="en-US" dirty="0" smtClean="0">
                <a:latin typeface="Segoe UI Light" panose="020B0502040204020203" pitchFamily="34" charset="0"/>
              </a:rPr>
              <a:t>DBpedia </a:t>
            </a:r>
            <a:r>
              <a:rPr lang="en-US" dirty="0">
                <a:latin typeface="Segoe UI Light" panose="020B0502040204020203" pitchFamily="34" charset="0"/>
              </a:rPr>
              <a:t>and Freebase are </a:t>
            </a:r>
            <a:r>
              <a:rPr lang="en-US" dirty="0" smtClean="0">
                <a:latin typeface="Segoe UI Light" panose="020B0502040204020203" pitchFamily="34" charset="0"/>
              </a:rPr>
              <a:t>well-known </a:t>
            </a:r>
            <a:r>
              <a:rPr lang="en-US" dirty="0">
                <a:latin typeface="Segoe UI Light" panose="020B0502040204020203" pitchFamily="34" charset="0"/>
              </a:rPr>
              <a:t>and widely </a:t>
            </a:r>
            <a:r>
              <a:rPr lang="en-US" dirty="0" smtClean="0">
                <a:latin typeface="Segoe UI Light" panose="020B0502040204020203" pitchFamily="34" charset="0"/>
              </a:rPr>
              <a:t>used there are other “hidden” useful datasets that are difficult to find</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b="1" dirty="0" smtClean="0">
                <a:latin typeface="Segoe UI Light" panose="020B0502040204020203" pitchFamily="34" charset="0"/>
              </a:rPr>
              <a:t>Dataset Quality Control</a:t>
            </a:r>
            <a:r>
              <a:rPr lang="en-US" dirty="0" smtClean="0">
                <a:latin typeface="Segoe UI Light" panose="020B0502040204020203" pitchFamily="34" charset="0"/>
              </a:rPr>
              <a:t>: Linked </a:t>
            </a:r>
            <a:r>
              <a:rPr lang="en-US" dirty="0">
                <a:latin typeface="Segoe UI Light" panose="020B0502040204020203" pitchFamily="34" charset="0"/>
              </a:rPr>
              <a:t>Data </a:t>
            </a:r>
            <a:r>
              <a:rPr lang="en-US" dirty="0" smtClean="0">
                <a:latin typeface="Segoe UI Light" panose="020B0502040204020203" pitchFamily="34" charset="0"/>
              </a:rPr>
              <a:t>is a new type of </a:t>
            </a:r>
            <a:r>
              <a:rPr lang="en-US" dirty="0">
                <a:latin typeface="Segoe UI Light" panose="020B0502040204020203" pitchFamily="34" charset="0"/>
              </a:rPr>
              <a:t>structured information supported by models, ontologies </a:t>
            </a:r>
            <a:r>
              <a:rPr lang="en-US" dirty="0" smtClean="0">
                <a:latin typeface="Segoe UI Light" panose="020B0502040204020203" pitchFamily="34" charset="0"/>
              </a:rPr>
              <a:t>and vocabularies and contains </a:t>
            </a:r>
            <a:r>
              <a:rPr lang="en-US" dirty="0">
                <a:latin typeface="Segoe UI Light" panose="020B0502040204020203" pitchFamily="34" charset="0"/>
              </a:rPr>
              <a:t>query endpoints and links. This makes data quality assurance a </a:t>
            </a:r>
            <a:r>
              <a:rPr lang="en-US" dirty="0" smtClean="0">
                <a:latin typeface="Segoe UI Light" panose="020B0502040204020203" pitchFamily="34" charset="0"/>
              </a:rPr>
              <a:t>challenge</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endParaRPr lang="en-US" dirty="0" smtClean="0">
              <a:solidFill>
                <a:srgbClr val="000000"/>
              </a:solidFill>
              <a:latin typeface="Segoe UI Light" panose="020B0502040204020203" pitchFamily="34" charset="0"/>
            </a:endParaRPr>
          </a:p>
        </p:txBody>
      </p:sp>
      <p:sp>
        <p:nvSpPr>
          <p:cNvPr id="10" name="Title 1"/>
          <p:cNvSpPr>
            <a:spLocks noGrp="1"/>
          </p:cNvSpPr>
          <p:nvPr>
            <p:ph type="title"/>
          </p:nvPr>
        </p:nvSpPr>
        <p:spPr>
          <a:xfrm>
            <a:off x="324000" y="324000"/>
            <a:ext cx="8496000" cy="756000"/>
          </a:xfrm>
        </p:spPr>
        <p:txBody>
          <a:bodyPr/>
          <a:lstStyle/>
          <a:p>
            <a:r>
              <a:rPr lang="en-US" b="0" dirty="0" smtClean="0">
                <a:latin typeface="Segoe UI" panose="020B0502040204020203" pitchFamily="34" charset="0"/>
                <a:ea typeface="Segoe UI" panose="020B0502040204020203" pitchFamily="34" charset="0"/>
                <a:cs typeface="Segoe UI" panose="020B0502040204020203" pitchFamily="34" charset="0"/>
              </a:rPr>
              <a:t>Challenges</a:t>
            </a:r>
            <a:endParaRPr lang="en-US" sz="1800" b="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90444703"/>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Contribution</a:t>
            </a:r>
            <a:r>
              <a:rPr lang="en-US" b="0" dirty="0">
                <a:latin typeface="Segoe UI Light" panose="020B0502040204020203" pitchFamily="34" charset="0"/>
              </a:rPr>
              <a:t/>
            </a:r>
            <a:br>
              <a:rPr lang="en-US" b="0" dirty="0">
                <a:latin typeface="Segoe UI Light" panose="020B0502040204020203" pitchFamily="34" charset="0"/>
              </a:rPr>
            </a:br>
            <a:r>
              <a:rPr lang="en-US" b="0" dirty="0" smtClean="0">
                <a:latin typeface="Segoe UI Light" panose="020B0502040204020203" pitchFamily="34" charset="0"/>
              </a:rPr>
              <a:t>Architecture</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518035" y="1410553"/>
            <a:ext cx="6911164" cy="307777"/>
            <a:chOff x="518035" y="1410553"/>
            <a:chExt cx="6911164" cy="307777"/>
          </a:xfrm>
        </p:grpSpPr>
        <p:sp>
          <p:nvSpPr>
            <p:cNvPr id="67" name="Rectangle 66"/>
            <p:cNvSpPr/>
            <p:nvPr/>
          </p:nvSpPr>
          <p:spPr bwMode="gray">
            <a:xfrm>
              <a:off x="518035" y="1410553"/>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3" name="TextBox 42"/>
            <p:cNvSpPr txBox="1"/>
            <p:nvPr/>
          </p:nvSpPr>
          <p:spPr>
            <a:xfrm>
              <a:off x="3035576" y="1410553"/>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grp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bwMode="gray">
          <a:xfrm>
            <a:off x="496165" y="2026839"/>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8" name="Group 37"/>
          <p:cNvGrpSpPr/>
          <p:nvPr/>
        </p:nvGrpSpPr>
        <p:grpSpPr>
          <a:xfrm>
            <a:off x="5181580" y="2158558"/>
            <a:ext cx="1958162" cy="1084376"/>
            <a:chOff x="5681331" y="2928082"/>
            <a:chExt cx="1958162" cy="1084376"/>
          </a:xfrm>
        </p:grpSpPr>
        <p:sp>
          <p:nvSpPr>
            <p:cNvPr id="37" name="Rectangle 36"/>
            <p:cNvSpPr/>
            <p:nvPr/>
          </p:nvSpPr>
          <p:spPr bwMode="gray">
            <a:xfrm>
              <a:off x="5681331" y="2928082"/>
              <a:ext cx="1958162" cy="1084376"/>
            </a:xfrm>
            <a:prstGeom prst="rect">
              <a:avLst/>
            </a:prstGeom>
            <a:solidFill>
              <a:srgbClr val="FF5050">
                <a:alpha val="72157"/>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30" idx="3"/>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a:off x="561713" y="5818251"/>
            <a:ext cx="3811750" cy="184666"/>
            <a:chOff x="624644" y="5996763"/>
            <a:chExt cx="3811750" cy="184666"/>
          </a:xfrm>
        </p:grpSpPr>
        <p:sp>
          <p:nvSpPr>
            <p:cNvPr id="29" name="TextBox 28"/>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54" name="Rectangle 53"/>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57" name="Group 56"/>
          <p:cNvGrpSpPr/>
          <p:nvPr/>
        </p:nvGrpSpPr>
        <p:grpSpPr>
          <a:xfrm>
            <a:off x="565680" y="6207566"/>
            <a:ext cx="3811750" cy="184666"/>
            <a:chOff x="624644" y="5940240"/>
            <a:chExt cx="3811750" cy="184666"/>
          </a:xfrm>
        </p:grpSpPr>
        <p:sp>
          <p:nvSpPr>
            <p:cNvPr id="58" name="TextBox 57"/>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59" name="Rectangle 58"/>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60" name="Group 59"/>
          <p:cNvGrpSpPr/>
          <p:nvPr/>
        </p:nvGrpSpPr>
        <p:grpSpPr>
          <a:xfrm>
            <a:off x="561713" y="6013375"/>
            <a:ext cx="3811750" cy="184666"/>
            <a:chOff x="624644" y="5954231"/>
            <a:chExt cx="3811750" cy="184666"/>
          </a:xfrm>
        </p:grpSpPr>
        <p:sp>
          <p:nvSpPr>
            <p:cNvPr id="61" name="TextBox 60"/>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62" name="Rectangle 61"/>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12" name="Group 11"/>
          <p:cNvGrpSpPr/>
          <p:nvPr/>
        </p:nvGrpSpPr>
        <p:grpSpPr>
          <a:xfrm>
            <a:off x="646794" y="1389287"/>
            <a:ext cx="7995439" cy="3366977"/>
            <a:chOff x="646794" y="1389287"/>
            <a:chExt cx="7995439" cy="3366977"/>
          </a:xfrm>
        </p:grpSpPr>
        <p:grpSp>
          <p:nvGrpSpPr>
            <p:cNvPr id="39" name="Group 38"/>
            <p:cNvGrpSpPr/>
            <p:nvPr/>
          </p:nvGrpSpPr>
          <p:grpSpPr>
            <a:xfrm>
              <a:off x="2883176" y="2158558"/>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11" name="Group 10"/>
            <p:cNvGrpSpPr/>
            <p:nvPr/>
          </p:nvGrpSpPr>
          <p:grpSpPr>
            <a:xfrm>
              <a:off x="646794" y="2158556"/>
              <a:ext cx="1958162" cy="1084378"/>
              <a:chOff x="646794" y="2158556"/>
              <a:chExt cx="1958162" cy="1084378"/>
            </a:xfrm>
          </p:grpSpPr>
          <p:grpSp>
            <p:nvGrpSpPr>
              <p:cNvPr id="31" name="Group 30"/>
              <p:cNvGrpSpPr/>
              <p:nvPr/>
            </p:nvGrpSpPr>
            <p:grpSpPr>
              <a:xfrm>
                <a:off x="646794" y="2158556"/>
                <a:ext cx="1958162" cy="1084376"/>
                <a:chOff x="999460" y="4266617"/>
                <a:chExt cx="6911164" cy="564689"/>
              </a:xfrm>
            </p:grpSpPr>
            <p:sp>
              <p:nvSpPr>
                <p:cNvPr id="33" name="Rectangle 32"/>
                <p:cNvSpPr/>
                <p:nvPr/>
              </p:nvSpPr>
              <p:spPr bwMode="gray">
                <a:xfrm>
                  <a:off x="999460" y="4266617"/>
                  <a:ext cx="6911164" cy="564689"/>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Enricher</a:t>
                  </a:r>
                </a:p>
              </p:txBody>
            </p:sp>
          </p:grpSp>
          <p:sp>
            <p:nvSpPr>
              <p:cNvPr id="65" name="TextBox 64"/>
              <p:cNvSpPr txBox="1"/>
              <p:nvPr/>
            </p:nvSpPr>
            <p:spPr>
              <a:xfrm>
                <a:off x="650740" y="2743938"/>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55027"/>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kern="0" dirty="0" smtClean="0">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607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6794" y="2679480"/>
                <a:ext cx="193852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89475024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fade">
                                      <p:cBhvr>
                                        <p:cTn id="33" dur="500"/>
                                        <p:tgtEl>
                                          <p:spTgt spid="5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par>
                                <p:cTn id="39" presetID="10"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par>
                                <p:cTn id="42" presetID="10" presetClass="entr" presetSubtype="0"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par>
                                <p:cTn id="45" presetID="10"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par>
                                <p:cTn id="48" presetID="10" presetClass="entr" presetSubtype="0" fill="hold"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par>
                                <p:cTn id="51" presetID="10" presetClass="entr" presetSubtype="0"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par>
                                <p:cTn id="57" presetID="10" presetClass="entr" presetSubtype="0" fill="hold" nodeType="withEffect">
                                  <p:stCondLst>
                                    <p:cond delay="0"/>
                                  </p:stCondLst>
                                  <p:childTnLst>
                                    <p:set>
                                      <p:cBhvr>
                                        <p:cTn id="58" dur="1" fill="hold">
                                          <p:stCondLst>
                                            <p:cond delay="0"/>
                                          </p:stCondLst>
                                        </p:cTn>
                                        <p:tgtEl>
                                          <p:spTgt spid="51"/>
                                        </p:tgtEl>
                                        <p:attrNameLst>
                                          <p:attrName>style.visibility</p:attrName>
                                        </p:attrNameLst>
                                      </p:cBhvr>
                                      <p:to>
                                        <p:strVal val="visible"/>
                                      </p:to>
                                    </p:set>
                                    <p:animEffect transition="in" filter="fade">
                                      <p:cBhvr>
                                        <p:cTn id="59" dur="500"/>
                                        <p:tgtEl>
                                          <p:spTgt spid="51"/>
                                        </p:tgtEl>
                                      </p:cBhvr>
                                    </p:animEffect>
                                  </p:childTnLst>
                                </p:cTn>
                              </p:par>
                              <p:par>
                                <p:cTn id="60" presetID="10" presetClass="entr" presetSubtype="0" fill="hold" nodeType="with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r>
              <a:rPr lang="en-US" dirty="0" smtClean="0">
                <a:latin typeface="Segoe UI Light" panose="020B0502040204020203" pitchFamily="34" charset="0"/>
              </a:rPr>
              <a:t>Proposal</a:t>
            </a:r>
            <a:r>
              <a:rPr lang="en-US" b="0" dirty="0">
                <a:latin typeface="Segoe UI Light" panose="020B0502040204020203" pitchFamily="34" charset="0"/>
              </a:rPr>
              <a:t/>
            </a:r>
            <a:br>
              <a:rPr lang="en-US" b="0" dirty="0">
                <a:latin typeface="Segoe UI Light" panose="020B0502040204020203" pitchFamily="34" charset="0"/>
              </a:rPr>
            </a:br>
            <a:r>
              <a:rPr lang="en-US" dirty="0">
                <a:latin typeface="Segoe UI Light" panose="020B0502040204020203" pitchFamily="34" charset="0"/>
              </a:rPr>
              <a:t>Dataset Integration and </a:t>
            </a:r>
            <a:r>
              <a:rPr lang="en-US" dirty="0" smtClean="0">
                <a:latin typeface="Segoe UI Light" panose="020B0502040204020203" pitchFamily="34" charset="0"/>
              </a:rPr>
              <a:t>Enrichment</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18"/>
          <p:cNvGrpSpPr/>
          <p:nvPr/>
        </p:nvGrpSpPr>
        <p:grpSpPr>
          <a:xfrm>
            <a:off x="494393" y="3891480"/>
            <a:ext cx="6911164" cy="307777"/>
            <a:chOff x="999460" y="4391811"/>
            <a:chExt cx="6911164" cy="307777"/>
          </a:xfrm>
        </p:grpSpPr>
        <p:sp>
          <p:nvSpPr>
            <p:cNvPr id="17" name="TextBox 16"/>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Data Crawler</a:t>
              </a:r>
            </a:p>
          </p:txBody>
        </p:sp>
        <p:sp>
          <p:nvSpPr>
            <p:cNvPr id="18" name="Rectangle 17"/>
            <p:cNvSpPr/>
            <p:nvPr/>
          </p:nvSpPr>
          <p:spPr bwMode="gray">
            <a:xfrm>
              <a:off x="999460" y="4391811"/>
              <a:ext cx="6911164" cy="307777"/>
            </a:xfrm>
            <a:prstGeom prst="rect">
              <a:avLst/>
            </a:prstGeom>
            <a:solidFill>
              <a:srgbClr val="005998">
                <a:alpha val="5019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21" name="Straight Arrow Connector 20"/>
          <p:cNvCxnSpPr>
            <a:stCxn id="18" idx="2"/>
          </p:cNvCxnSpPr>
          <p:nvPr/>
        </p:nvCxnSpPr>
        <p:spPr>
          <a:xfrm flipH="1">
            <a:off x="3944659" y="4199257"/>
            <a:ext cx="5316"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10403" y="4202516"/>
            <a:ext cx="0" cy="77704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18663" y="4199257"/>
            <a:ext cx="0" cy="76459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944659" y="3466180"/>
            <a:ext cx="5316" cy="4253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96165" y="2026839"/>
            <a:ext cx="6911164" cy="1310779"/>
            <a:chOff x="995916" y="2796363"/>
            <a:chExt cx="6911164" cy="1310779"/>
          </a:xfrm>
        </p:grpSpPr>
        <p:sp>
          <p:nvSpPr>
            <p:cNvPr id="30" name="Rectangle 29"/>
            <p:cNvSpPr/>
            <p:nvPr/>
          </p:nvSpPr>
          <p:spPr bwMode="gray">
            <a:xfrm>
              <a:off x="995916" y="2796363"/>
              <a:ext cx="6911164" cy="1310779"/>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1" name="Group 30"/>
            <p:cNvGrpSpPr/>
            <p:nvPr/>
          </p:nvGrpSpPr>
          <p:grpSpPr>
            <a:xfrm>
              <a:off x="1146545" y="2928082"/>
              <a:ext cx="1958162" cy="1084376"/>
              <a:chOff x="999460" y="4266618"/>
              <a:chExt cx="6911164" cy="564689"/>
            </a:xfrm>
          </p:grpSpPr>
          <p:sp>
            <p:nvSpPr>
              <p:cNvPr id="33" name="Rectangle 32"/>
              <p:cNvSpPr/>
              <p:nvPr/>
            </p:nvSpPr>
            <p:spPr bwMode="gray">
              <a:xfrm>
                <a:off x="999460" y="4266618"/>
                <a:ext cx="6911164" cy="564689"/>
              </a:xfrm>
              <a:prstGeom prst="rect">
                <a:avLst/>
              </a:prstGeom>
              <a:solidFill>
                <a:srgbClr val="3B8A15">
                  <a:alpha val="81961"/>
                </a:srgbClr>
              </a:solidFill>
              <a:ln w="3810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2" name="TextBox 31"/>
              <p:cNvSpPr txBox="1"/>
              <p:nvPr/>
            </p:nvSpPr>
            <p:spPr>
              <a:xfrm>
                <a:off x="1180837" y="4302975"/>
                <a:ext cx="6600371" cy="128220"/>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b="1" kern="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Semantic Enricher</a:t>
                </a:r>
              </a:p>
            </p:txBody>
          </p:sp>
        </p:grpSp>
        <p:grpSp>
          <p:nvGrpSpPr>
            <p:cNvPr id="39" name="Group 38"/>
            <p:cNvGrpSpPr/>
            <p:nvPr/>
          </p:nvGrpSpPr>
          <p:grpSpPr>
            <a:xfrm>
              <a:off x="3382927" y="2928082"/>
              <a:ext cx="1958162" cy="1084376"/>
              <a:chOff x="3382927" y="2928082"/>
              <a:chExt cx="1958162" cy="1084376"/>
            </a:xfrm>
          </p:grpSpPr>
          <p:sp>
            <p:nvSpPr>
              <p:cNvPr id="35" name="Rectangle 34"/>
              <p:cNvSpPr/>
              <p:nvPr/>
            </p:nvSpPr>
            <p:spPr bwMode="gray">
              <a:xfrm>
                <a:off x="3382927" y="2928082"/>
                <a:ext cx="1958162" cy="1084376"/>
              </a:xfrm>
              <a:prstGeom prst="rect">
                <a:avLst/>
              </a:prstGeom>
              <a:solidFill>
                <a:srgbClr val="3B8A15">
                  <a:alpha val="4509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TextBox 33"/>
              <p:cNvSpPr txBox="1"/>
              <p:nvPr/>
            </p:nvSpPr>
            <p:spPr>
              <a:xfrm>
                <a:off x="3562177" y="3350447"/>
                <a:ext cx="1599662" cy="246221"/>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Profiler</a:t>
                </a:r>
              </a:p>
            </p:txBody>
          </p:sp>
        </p:grpSp>
        <p:grpSp>
          <p:nvGrpSpPr>
            <p:cNvPr id="38" name="Group 37"/>
            <p:cNvGrpSpPr/>
            <p:nvPr/>
          </p:nvGrpSpPr>
          <p:grpSpPr>
            <a:xfrm>
              <a:off x="5681331" y="2928082"/>
              <a:ext cx="1958162" cy="1084376"/>
              <a:chOff x="5681331" y="2928082"/>
              <a:chExt cx="1958162" cy="1084376"/>
            </a:xfrm>
          </p:grpSpPr>
          <p:sp>
            <p:nvSpPr>
              <p:cNvPr id="37" name="Rectangle 36"/>
              <p:cNvSpPr/>
              <p:nvPr/>
            </p:nvSpPr>
            <p:spPr bwMode="gray">
              <a:xfrm>
                <a:off x="5681331" y="2928082"/>
                <a:ext cx="1958162" cy="1084376"/>
              </a:xfrm>
              <a:prstGeom prst="rect">
                <a:avLst/>
              </a:prstGeom>
              <a:solidFill>
                <a:srgbClr val="FF5050">
                  <a:alpha val="7607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TextBox 35"/>
              <p:cNvSpPr txBox="1"/>
              <p:nvPr/>
            </p:nvSpPr>
            <p:spPr>
              <a:xfrm>
                <a:off x="5860581" y="3231868"/>
                <a:ext cx="1599662" cy="492443"/>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Data Quality Controller</a:t>
                </a:r>
              </a:p>
            </p:txBody>
          </p:sp>
        </p:grpSp>
      </p:grpSp>
      <p:grpSp>
        <p:nvGrpSpPr>
          <p:cNvPr id="42" name="Group 41"/>
          <p:cNvGrpSpPr/>
          <p:nvPr/>
        </p:nvGrpSpPr>
        <p:grpSpPr>
          <a:xfrm>
            <a:off x="483761" y="1410553"/>
            <a:ext cx="6911164" cy="307777"/>
            <a:chOff x="999460" y="4391811"/>
            <a:chExt cx="6911164" cy="307777"/>
          </a:xfrm>
        </p:grpSpPr>
        <p:sp>
          <p:nvSpPr>
            <p:cNvPr id="43" name="TextBox 42"/>
            <p:cNvSpPr txBox="1"/>
            <p:nvPr/>
          </p:nvSpPr>
          <p:spPr>
            <a:xfrm>
              <a:off x="3551275" y="4391811"/>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DCAT Index</a:t>
              </a:r>
            </a:p>
          </p:txBody>
        </p:sp>
        <p:sp>
          <p:nvSpPr>
            <p:cNvPr id="44" name="Rectangle 43"/>
            <p:cNvSpPr/>
            <p:nvPr/>
          </p:nvSpPr>
          <p:spPr bwMode="gray">
            <a:xfrm>
              <a:off x="999460" y="4391811"/>
              <a:ext cx="6911164" cy="30777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cxnSp>
        <p:nvCxnSpPr>
          <p:cNvPr id="51" name="Straight Arrow Connector 50"/>
          <p:cNvCxnSpPr>
            <a:stCxn id="30" idx="0"/>
          </p:cNvCxnSpPr>
          <p:nvPr/>
        </p:nvCxnSpPr>
        <p:spPr>
          <a:xfrm flipV="1">
            <a:off x="3951747" y="1824814"/>
            <a:ext cx="0" cy="202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174400" y="1389287"/>
            <a:ext cx="467833" cy="3366977"/>
            <a:chOff x="8102009" y="1254642"/>
            <a:chExt cx="467833" cy="3338585"/>
          </a:xfrm>
        </p:grpSpPr>
        <p:sp>
          <p:nvSpPr>
            <p:cNvPr id="45" name="Rectangle 44"/>
            <p:cNvSpPr/>
            <p:nvPr/>
          </p:nvSpPr>
          <p:spPr bwMode="gray">
            <a:xfrm>
              <a:off x="8102009" y="1254642"/>
              <a:ext cx="467833" cy="3338585"/>
            </a:xfrm>
            <a:prstGeom prst="rect">
              <a:avLst/>
            </a:prstGeom>
            <a:solidFill>
              <a:srgbClr val="3B8A15">
                <a:alpha val="41176"/>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TextBox 45"/>
            <p:cNvSpPr txBox="1"/>
            <p:nvPr/>
          </p:nvSpPr>
          <p:spPr>
            <a:xfrm>
              <a:off x="8207566" y="1368189"/>
              <a:ext cx="246221" cy="3048828"/>
            </a:xfrm>
            <a:prstGeom prst="rect">
              <a:avLst/>
            </a:prstGeom>
            <a:noFill/>
            <a:ln>
              <a:noFill/>
            </a:ln>
          </p:spPr>
          <p:txBody>
            <a:bodyPr vert="vert270" wrap="square" lIns="0" tIns="0" rIns="0" bIns="0" rtlCol="0" anchor="ctr" anchorCtr="1">
              <a:spAutoFit/>
            </a:bodyPr>
            <a:lstStyle/>
            <a:p>
              <a:pPr algn="ctr" fontAlgn="base">
                <a:spcBef>
                  <a:spcPts val="600"/>
                </a:spcBef>
                <a:spcAft>
                  <a:spcPct val="0"/>
                </a:spcAft>
                <a:buClr>
                  <a:srgbClr val="F0AB00"/>
                </a:buClr>
                <a:buSzPct val="80000"/>
              </a:pPr>
              <a:r>
                <a:rPr lang="en-US" sz="1600" kern="0" dirty="0" smtClean="0">
                  <a:latin typeface="Segoe UI Light" panose="020B0502040204020203" pitchFamily="34" charset="0"/>
                  <a:ea typeface="Segoe UI" panose="020B0502040204020203" pitchFamily="34" charset="0"/>
                  <a:cs typeface="Segoe UI" panose="020B0502040204020203" pitchFamily="34" charset="0"/>
                </a:rPr>
                <a:t>Semantic Social News Aggregator</a:t>
              </a:r>
            </a:p>
          </p:txBody>
        </p:sp>
      </p:grpSp>
      <p:grpSp>
        <p:nvGrpSpPr>
          <p:cNvPr id="7" name="Group 6"/>
          <p:cNvGrpSpPr/>
          <p:nvPr/>
        </p:nvGrpSpPr>
        <p:grpSpPr>
          <a:xfrm>
            <a:off x="496165" y="4963851"/>
            <a:ext cx="8206298" cy="685557"/>
            <a:chOff x="496165" y="4687393"/>
            <a:chExt cx="8206298" cy="685557"/>
          </a:xfrm>
        </p:grpSpPr>
        <p:grpSp>
          <p:nvGrpSpPr>
            <p:cNvPr id="16" name="Group 15"/>
            <p:cNvGrpSpPr/>
            <p:nvPr/>
          </p:nvGrpSpPr>
          <p:grpSpPr>
            <a:xfrm>
              <a:off x="496165" y="4688922"/>
              <a:ext cx="3979194" cy="669851"/>
              <a:chOff x="999460" y="4210493"/>
              <a:chExt cx="3979194" cy="669851"/>
            </a:xfrm>
          </p:grpSpPr>
          <p:grpSp>
            <p:nvGrpSpPr>
              <p:cNvPr id="15" name="Group 14"/>
              <p:cNvGrpSpPr/>
              <p:nvPr/>
            </p:nvGrpSpPr>
            <p:grpSpPr>
              <a:xfrm>
                <a:off x="999460" y="4210493"/>
                <a:ext cx="1757937" cy="669851"/>
                <a:chOff x="999460" y="4210493"/>
                <a:chExt cx="1757937" cy="669851"/>
              </a:xfrm>
            </p:grpSpPr>
            <p:sp>
              <p:nvSpPr>
                <p:cNvPr id="2" name="TextBox 1"/>
                <p:cNvSpPr txBox="1"/>
                <p:nvPr/>
              </p:nvSpPr>
              <p:spPr>
                <a:xfrm>
                  <a:off x="1201479" y="4391529"/>
                  <a:ext cx="1343267"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Open Data</a:t>
                  </a:r>
                </a:p>
              </p:txBody>
            </p:sp>
            <p:sp>
              <p:nvSpPr>
                <p:cNvPr id="3" name="Rectangle 2"/>
                <p:cNvSpPr/>
                <p:nvPr/>
              </p:nvSpPr>
              <p:spPr bwMode="gray">
                <a:xfrm>
                  <a:off x="999460" y="42104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9" name="TextBox 8"/>
              <p:cNvSpPr txBox="1"/>
              <p:nvPr/>
            </p:nvSpPr>
            <p:spPr>
              <a:xfrm>
                <a:off x="3181752" y="4395320"/>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Wikipedia</a:t>
                </a:r>
              </a:p>
            </p:txBody>
          </p:sp>
        </p:grpSp>
        <p:sp>
          <p:nvSpPr>
            <p:cNvPr id="48" name="TextBox 47"/>
            <p:cNvSpPr txBox="1"/>
            <p:nvPr/>
          </p:nvSpPr>
          <p:spPr>
            <a:xfrm>
              <a:off x="6905561" y="487374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Social Web</a:t>
              </a:r>
            </a:p>
          </p:txBody>
        </p:sp>
        <p:sp>
          <p:nvSpPr>
            <p:cNvPr id="49" name="Rectangle 48"/>
            <p:cNvSpPr/>
            <p:nvPr/>
          </p:nvSpPr>
          <p:spPr bwMode="gray">
            <a:xfrm>
              <a:off x="2678457" y="4687430"/>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4832478" y="4687393"/>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2" name="Rectangle 51"/>
            <p:cNvSpPr/>
            <p:nvPr/>
          </p:nvSpPr>
          <p:spPr bwMode="gray">
            <a:xfrm>
              <a:off x="6905561" y="4703099"/>
              <a:ext cx="1757937" cy="669851"/>
            </a:xfrm>
            <a:prstGeom prst="rect">
              <a:avLst/>
            </a:prstGeom>
            <a:noFill/>
            <a:ln w="63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TextBox 52"/>
            <p:cNvSpPr txBox="1"/>
            <p:nvPr/>
          </p:nvSpPr>
          <p:spPr>
            <a:xfrm>
              <a:off x="4843110" y="4868468"/>
              <a:ext cx="1796902" cy="307777"/>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2000" kern="0" dirty="0" smtClean="0">
                  <a:latin typeface="Segoe UI Light" panose="020B0502040204020203" pitchFamily="34" charset="0"/>
                  <a:ea typeface="Segoe UI" panose="020B0502040204020203" pitchFamily="34" charset="0"/>
                  <a:cs typeface="Segoe UI" panose="020B0502040204020203" pitchFamily="34" charset="0"/>
                </a:rPr>
                <a:t>Web Data</a:t>
              </a:r>
            </a:p>
          </p:txBody>
        </p:sp>
      </p:grpSp>
      <p:cxnSp>
        <p:nvCxnSpPr>
          <p:cNvPr id="28" name="Straight Arrow Connector 27"/>
          <p:cNvCxnSpPr>
            <a:stCxn id="45" idx="2"/>
          </p:cNvCxnSpPr>
          <p:nvPr/>
        </p:nvCxnSpPr>
        <p:spPr>
          <a:xfrm flipH="1">
            <a:off x="8408316" y="4756264"/>
            <a:ext cx="1" cy="20911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50740" y="2722672"/>
            <a:ext cx="867923"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b="1" kern="0" dirty="0" smtClean="0">
                <a:solidFill>
                  <a:schemeClr val="bg1"/>
                </a:solidFill>
                <a:latin typeface="Segoe UI Light" panose="020B0502040204020203" pitchFamily="34" charset="0"/>
                <a:ea typeface="Arial Unicode MS" pitchFamily="34" charset="-128"/>
                <a:cs typeface="Arial Unicode MS" pitchFamily="34" charset="-128"/>
              </a:rPr>
              <a:t>Contextual Entity Recognizer</a:t>
            </a:r>
          </a:p>
        </p:txBody>
      </p:sp>
      <p:sp>
        <p:nvSpPr>
          <p:cNvPr id="66" name="TextBox 65"/>
          <p:cNvSpPr txBox="1"/>
          <p:nvPr/>
        </p:nvSpPr>
        <p:spPr>
          <a:xfrm>
            <a:off x="1743739" y="2723128"/>
            <a:ext cx="830841" cy="484748"/>
          </a:xfrm>
          <a:prstGeom prst="rect">
            <a:avLst/>
          </a:prstGeom>
          <a:noFill/>
          <a:ln>
            <a:noFill/>
          </a:ln>
        </p:spPr>
        <p:txBody>
          <a:bodyPr wrap="square" lIns="0" tIns="0" rIns="0" bIns="0" rtlCol="0">
            <a:spAutoFit/>
          </a:bodyPr>
          <a:lstStyle/>
          <a:p>
            <a:pPr algn="ctr" fontAlgn="base">
              <a:spcBef>
                <a:spcPts val="600"/>
              </a:spcBef>
              <a:spcAft>
                <a:spcPct val="0"/>
              </a:spcAft>
              <a:buClr>
                <a:srgbClr val="F0AB00"/>
              </a:buClr>
              <a:buSzPct val="80000"/>
            </a:pPr>
            <a:r>
              <a:rPr lang="en-US" sz="1050" b="1" kern="0" dirty="0" smtClean="0">
                <a:solidFill>
                  <a:schemeClr val="bg1"/>
                </a:solidFill>
                <a:latin typeface="Segoe UI Light" panose="020B0502040204020203" pitchFamily="34" charset="0"/>
                <a:ea typeface="Arial Unicode MS" pitchFamily="34" charset="-128"/>
                <a:cs typeface="Arial Unicode MS" pitchFamily="34" charset="-128"/>
              </a:rPr>
              <a:t>Entity properties Ranker</a:t>
            </a:r>
          </a:p>
        </p:txBody>
      </p:sp>
      <p:cxnSp>
        <p:nvCxnSpPr>
          <p:cNvPr id="68" name="Straight Connector 67"/>
          <p:cNvCxnSpPr>
            <a:endCxn id="33" idx="2"/>
          </p:cNvCxnSpPr>
          <p:nvPr/>
        </p:nvCxnSpPr>
        <p:spPr>
          <a:xfrm>
            <a:off x="1625875" y="2682228"/>
            <a:ext cx="0" cy="53949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68060" y="2679480"/>
            <a:ext cx="1883664"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bwMode="gray">
          <a:xfrm>
            <a:off x="496165" y="1410553"/>
            <a:ext cx="6911164" cy="307777"/>
          </a:xfrm>
          <a:prstGeom prst="rect">
            <a:avLst/>
          </a:prstGeom>
          <a:solidFill>
            <a:srgbClr val="005998">
              <a:alpha val="4392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67" name="Straight Arrow Connector 66"/>
          <p:cNvCxnSpPr/>
          <p:nvPr/>
        </p:nvCxnSpPr>
        <p:spPr>
          <a:xfrm flipV="1">
            <a:off x="7407329" y="2682228"/>
            <a:ext cx="673415"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561713" y="5818251"/>
            <a:ext cx="3811750" cy="184666"/>
            <a:chOff x="624644" y="5996763"/>
            <a:chExt cx="3811750" cy="184666"/>
          </a:xfrm>
        </p:grpSpPr>
        <p:sp>
          <p:nvSpPr>
            <p:cNvPr id="72" name="TextBox 71"/>
            <p:cNvSpPr txBox="1"/>
            <p:nvPr/>
          </p:nvSpPr>
          <p:spPr>
            <a:xfrm>
              <a:off x="826044" y="5996763"/>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Integration and </a:t>
              </a:r>
              <a:r>
                <a:rPr lang="en-US" sz="1200" dirty="0" smtClean="0">
                  <a:latin typeface="Segoe UI Light" panose="020B0502040204020203" pitchFamily="34" charset="0"/>
                </a:rPr>
                <a:t>Enrichment</a:t>
              </a:r>
              <a:endParaRPr lang="en-US" sz="1200" kern="0" dirty="0" smtClean="0">
                <a:ea typeface="Arial Unicode MS" pitchFamily="34" charset="-128"/>
                <a:cs typeface="Arial Unicode MS" pitchFamily="34" charset="-128"/>
              </a:endParaRPr>
            </a:p>
          </p:txBody>
        </p:sp>
        <p:sp>
          <p:nvSpPr>
            <p:cNvPr id="73" name="Rectangle 72"/>
            <p:cNvSpPr/>
            <p:nvPr/>
          </p:nvSpPr>
          <p:spPr bwMode="gray">
            <a:xfrm>
              <a:off x="624644" y="6046564"/>
              <a:ext cx="75315" cy="97373"/>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74" name="Group 73"/>
          <p:cNvGrpSpPr/>
          <p:nvPr/>
        </p:nvGrpSpPr>
        <p:grpSpPr>
          <a:xfrm>
            <a:off x="565680" y="6207566"/>
            <a:ext cx="3811750" cy="184666"/>
            <a:chOff x="624644" y="5940240"/>
            <a:chExt cx="3811750" cy="184666"/>
          </a:xfrm>
        </p:grpSpPr>
        <p:sp>
          <p:nvSpPr>
            <p:cNvPr id="75" name="TextBox 74"/>
            <p:cNvSpPr txBox="1"/>
            <p:nvPr/>
          </p:nvSpPr>
          <p:spPr>
            <a:xfrm>
              <a:off x="826044" y="5940240"/>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smtClean="0">
                  <a:latin typeface="Segoe UI Light" panose="020B0502040204020203" pitchFamily="34" charset="0"/>
                </a:rPr>
                <a:t>Dataset Discovery</a:t>
              </a:r>
              <a:endParaRPr lang="en-US" sz="1200" kern="0" dirty="0" smtClean="0">
                <a:ea typeface="Arial Unicode MS" pitchFamily="34" charset="-128"/>
                <a:cs typeface="Arial Unicode MS" pitchFamily="34" charset="-128"/>
              </a:endParaRPr>
            </a:p>
          </p:txBody>
        </p:sp>
        <p:sp>
          <p:nvSpPr>
            <p:cNvPr id="76" name="Rectangle 75"/>
            <p:cNvSpPr/>
            <p:nvPr/>
          </p:nvSpPr>
          <p:spPr bwMode="gray">
            <a:xfrm>
              <a:off x="624644" y="5981090"/>
              <a:ext cx="75315" cy="97373"/>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77" name="Group 76"/>
          <p:cNvGrpSpPr/>
          <p:nvPr/>
        </p:nvGrpSpPr>
        <p:grpSpPr>
          <a:xfrm>
            <a:off x="561713" y="6013375"/>
            <a:ext cx="3811750" cy="184666"/>
            <a:chOff x="624644" y="5954231"/>
            <a:chExt cx="3811750" cy="184666"/>
          </a:xfrm>
        </p:grpSpPr>
        <p:sp>
          <p:nvSpPr>
            <p:cNvPr id="78" name="TextBox 77"/>
            <p:cNvSpPr txBox="1"/>
            <p:nvPr/>
          </p:nvSpPr>
          <p:spPr>
            <a:xfrm>
              <a:off x="826044" y="5954231"/>
              <a:ext cx="3610350"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dirty="0">
                  <a:latin typeface="Segoe UI Light" panose="020B0502040204020203" pitchFamily="34" charset="0"/>
                </a:rPr>
                <a:t>Dataset </a:t>
              </a:r>
              <a:r>
                <a:rPr lang="en-US" sz="1200" dirty="0" smtClean="0">
                  <a:latin typeface="Segoe UI Light" panose="020B0502040204020203" pitchFamily="34" charset="0"/>
                </a:rPr>
                <a:t>Quality Control</a:t>
              </a:r>
              <a:endParaRPr lang="en-US" sz="1200" kern="0" dirty="0" smtClean="0">
                <a:ea typeface="Arial Unicode MS" pitchFamily="34" charset="-128"/>
                <a:cs typeface="Arial Unicode MS" pitchFamily="34" charset="-128"/>
              </a:endParaRPr>
            </a:p>
          </p:txBody>
        </p:sp>
        <p:sp>
          <p:nvSpPr>
            <p:cNvPr id="79" name="Rectangle 78"/>
            <p:cNvSpPr/>
            <p:nvPr/>
          </p:nvSpPr>
          <p:spPr bwMode="gray">
            <a:xfrm>
              <a:off x="624644" y="6004032"/>
              <a:ext cx="75315" cy="97373"/>
            </a:xfrm>
            <a:prstGeom prst="rect">
              <a:avLst/>
            </a:prstGeom>
            <a:solidFill>
              <a:srgbClr val="FF5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279617305"/>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24000" y="324000"/>
            <a:ext cx="8496000" cy="756000"/>
          </a:xfrm>
        </p:spPr>
        <p:txBody>
          <a:bodyPr/>
          <a:lstStyle/>
          <a:p>
            <a:pPr fontAlgn="base">
              <a:spcBef>
                <a:spcPts val="600"/>
              </a:spcBef>
              <a:spcAft>
                <a:spcPct val="0"/>
              </a:spcAft>
            </a:pPr>
            <a:r>
              <a:rPr lang="en-US" dirty="0">
                <a:latin typeface="Segoe UI Light" panose="020B0502040204020203" pitchFamily="34" charset="0"/>
              </a:rPr>
              <a:t>Proposal</a:t>
            </a:r>
            <a:r>
              <a:rPr lang="en-US" b="0" dirty="0" smtClean="0">
                <a:latin typeface="Segoe UI" panose="020B0502040204020203" pitchFamily="34" charset="0"/>
                <a:ea typeface="Segoe UI" panose="020B0502040204020203" pitchFamily="34" charset="0"/>
                <a:cs typeface="Segoe UI" panose="020B0502040204020203" pitchFamily="34" charset="0"/>
              </a:rPr>
              <a:t/>
            </a:r>
            <a:br>
              <a:rPr lang="en-US" b="0" dirty="0" smtClean="0">
                <a:latin typeface="Segoe UI" panose="020B0502040204020203" pitchFamily="34" charset="0"/>
                <a:ea typeface="Segoe UI" panose="020B0502040204020203" pitchFamily="34" charset="0"/>
                <a:cs typeface="Segoe UI" panose="020B0502040204020203" pitchFamily="34" charset="0"/>
              </a:rPr>
            </a:br>
            <a:r>
              <a:rPr lang="en-US" dirty="0" smtClean="0">
                <a:latin typeface="Segoe UI Light" panose="020B0502040204020203" pitchFamily="34" charset="0"/>
              </a:rPr>
              <a:t>Dataset Integration and Enrichment </a:t>
            </a:r>
            <a:r>
              <a:rPr lang="en-US" b="0" dirty="0" smtClean="0">
                <a:latin typeface="Segoe UI Light" panose="020B0502040204020203" pitchFamily="34" charset="0"/>
              </a:rPr>
              <a:t>– </a:t>
            </a:r>
            <a:r>
              <a:rPr lang="en-US" b="0" kern="0" dirty="0" smtClean="0">
                <a:solidFill>
                  <a:schemeClr val="bg2">
                    <a:lumMod val="50000"/>
                  </a:schemeClr>
                </a:solidFill>
                <a:latin typeface="Segoe UI Light" panose="020B0502040204020203" pitchFamily="34" charset="0"/>
                <a:ea typeface="Arial Unicode MS" pitchFamily="34" charset="-128"/>
                <a:cs typeface="Arial Unicode MS" pitchFamily="34" charset="-128"/>
              </a:rPr>
              <a:t>Contextual Entity Recognizer</a:t>
            </a:r>
            <a:endParaRPr lang="en-US" b="0" kern="0" dirty="0">
              <a:solidFill>
                <a:schemeClr val="bg2">
                  <a:lumMod val="50000"/>
                </a:schemeClr>
              </a:solidFill>
              <a:latin typeface="Segoe UI Light" panose="020B0502040204020203" pitchFamily="34" charset="0"/>
              <a:ea typeface="Arial Unicode MS" pitchFamily="34" charset="-128"/>
              <a:cs typeface="Arial Unicode MS" pitchFamily="34" charset="-128"/>
            </a:endParaRPr>
          </a:p>
        </p:txBody>
      </p:sp>
      <p:sp>
        <p:nvSpPr>
          <p:cNvPr id="16" name="TextBox 15"/>
          <p:cNvSpPr txBox="1"/>
          <p:nvPr/>
        </p:nvSpPr>
        <p:spPr>
          <a:xfrm>
            <a:off x="363415" y="1397977"/>
            <a:ext cx="8440344" cy="4985980"/>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latin typeface="Segoe UI Light" panose="020B0502040204020203" pitchFamily="34" charset="0"/>
              </a:rPr>
              <a:t>P</a:t>
            </a:r>
            <a:r>
              <a:rPr lang="en-US" dirty="0" smtClean="0">
                <a:latin typeface="Segoe UI Light" panose="020B0502040204020203" pitchFamily="34" charset="0"/>
              </a:rPr>
              <a:t>ublicly </a:t>
            </a:r>
            <a:r>
              <a:rPr lang="en-US" dirty="0">
                <a:latin typeface="Segoe UI Light" panose="020B0502040204020203" pitchFamily="34" charset="0"/>
              </a:rPr>
              <a:t>available endpoints </a:t>
            </a:r>
            <a:r>
              <a:rPr lang="en-US" dirty="0" smtClean="0">
                <a:latin typeface="Segoe UI Light" panose="020B0502040204020203" pitchFamily="34" charset="0"/>
              </a:rPr>
              <a:t>of </a:t>
            </a:r>
            <a:r>
              <a:rPr lang="en-US" dirty="0">
                <a:latin typeface="Segoe UI Light" panose="020B0502040204020203" pitchFamily="34" charset="0"/>
              </a:rPr>
              <a:t>Knowledge Bases </a:t>
            </a:r>
            <a:r>
              <a:rPr lang="en-US" dirty="0" smtClean="0">
                <a:latin typeface="Segoe UI Light" panose="020B0502040204020203" pitchFamily="34" charset="0"/>
              </a:rPr>
              <a:t>have several limitations e.g. servers downtime, API limit throttling, etc.</a:t>
            </a:r>
          </a:p>
          <a:p>
            <a:endParaRPr lang="en-US" dirty="0">
              <a:latin typeface="Segoe UI Light" panose="020B0502040204020203" pitchFamily="34" charset="0"/>
            </a:endParaRPr>
          </a:p>
          <a:p>
            <a:pPr marL="285750" indent="-285750">
              <a:buFont typeface="Arial" panose="020B0604020202020204" pitchFamily="34" charset="0"/>
              <a:buChar char="•"/>
            </a:pPr>
            <a:r>
              <a:rPr lang="en-US" dirty="0">
                <a:latin typeface="Segoe UI Light" panose="020B0502040204020203" pitchFamily="34" charset="0"/>
              </a:rPr>
              <a:t>We imported </a:t>
            </a:r>
            <a:r>
              <a:rPr lang="en-US" dirty="0" err="1">
                <a:latin typeface="Segoe UI Light" panose="020B0502040204020203" pitchFamily="34" charset="0"/>
              </a:rPr>
              <a:t>DBpedia</a:t>
            </a:r>
            <a:r>
              <a:rPr lang="en-US" dirty="0">
                <a:latin typeface="Segoe UI Light" panose="020B0502040204020203" pitchFamily="34" charset="0"/>
              </a:rPr>
              <a:t> into SAP HANA and provided a Search </a:t>
            </a:r>
            <a:r>
              <a:rPr lang="en-US" dirty="0" smtClean="0">
                <a:latin typeface="Segoe UI Light" panose="020B0502040204020203" pitchFamily="34" charset="0"/>
              </a:rPr>
              <a:t>API</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a:latin typeface="Segoe UI Light" panose="020B0502040204020203" pitchFamily="34" charset="0"/>
              </a:rPr>
              <a:t>The </a:t>
            </a:r>
            <a:r>
              <a:rPr lang="en-US" b="1" dirty="0">
                <a:latin typeface="Segoe UI Light" panose="020B0502040204020203" pitchFamily="34" charset="0"/>
              </a:rPr>
              <a:t>Contextual Entity Recognizer </a:t>
            </a:r>
            <a:r>
              <a:rPr lang="en-US" dirty="0">
                <a:latin typeface="Segoe UI Light" panose="020B0502040204020203" pitchFamily="34" charset="0"/>
              </a:rPr>
              <a:t>is able to identify the most relevant type of an entity taking into account contextual information i.e. When disambiguating entities in tabular data at the cellular level, other cells in the same column represents related </a:t>
            </a:r>
            <a:r>
              <a:rPr lang="en-US" dirty="0" smtClean="0">
                <a:latin typeface="Segoe UI Light" panose="020B0502040204020203" pitchFamily="34" charset="0"/>
              </a:rPr>
              <a:t>context</a:t>
            </a:r>
            <a:endParaRPr lang="en-US" dirty="0">
              <a:latin typeface="Segoe UI Light" panose="020B0502040204020203" pitchFamily="34" charset="0"/>
            </a:endParaRPr>
          </a:p>
          <a:p>
            <a:pPr marL="742950" lvl="1"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a:latin typeface="Segoe UI Light" panose="020B0502040204020203" pitchFamily="34" charset="0"/>
              </a:rPr>
              <a:t>The confidence score is calculated by combining the result from HANA built-in fuzzy text search with an indicator of the entity’s popularity</a:t>
            </a:r>
          </a:p>
          <a:p>
            <a:pPr marL="285750" indent="-285750">
              <a:buFont typeface="Arial" panose="020B0604020202020204" pitchFamily="34" charset="0"/>
              <a:buChar char="•"/>
            </a:pPr>
            <a:endParaRPr lang="en-US" dirty="0">
              <a:latin typeface="Segoe UI Light" panose="020B0502040204020203" pitchFamily="34" charset="0"/>
            </a:endParaRPr>
          </a:p>
          <a:p>
            <a:pPr marL="285750" indent="-285750">
              <a:buFont typeface="Arial" panose="020B0604020202020204" pitchFamily="34" charset="0"/>
              <a:buChar char="•"/>
            </a:pPr>
            <a:r>
              <a:rPr lang="en-US" dirty="0">
                <a:latin typeface="Segoe UI Light" panose="020B0502040204020203" pitchFamily="34" charset="0"/>
              </a:rPr>
              <a:t>The popularity is computed by counting the number of incoming and outgoing associations  </a:t>
            </a:r>
          </a:p>
          <a:p>
            <a:pPr marL="285750" indent="-285750">
              <a:buFont typeface="Arial" panose="020B0604020202020204" pitchFamily="34" charset="0"/>
              <a:buChar char="•"/>
            </a:pPr>
            <a:endParaRPr lang="en-US" dirty="0">
              <a:latin typeface="Segoe UI Light" panose="020B0502040204020203" pitchFamily="34" charset="0"/>
            </a:endParaRPr>
          </a:p>
          <a:p>
            <a:pPr marL="742950" lvl="1" indent="-285750">
              <a:buFont typeface="Arial" panose="020B0604020202020204" pitchFamily="34" charset="0"/>
              <a:buChar char="•"/>
            </a:pPr>
            <a:endParaRPr lang="en-US" dirty="0" smtClean="0">
              <a:latin typeface="Segoe UI Light" panose="020B0502040204020203" pitchFamily="34" charset="0"/>
            </a:endParaRPr>
          </a:p>
          <a:p>
            <a:pPr marL="285750" indent="-285750">
              <a:buFont typeface="Arial" panose="020B0604020202020204" pitchFamily="34" charset="0"/>
              <a:buChar char="•"/>
            </a:pPr>
            <a:endParaRPr lang="en-US" dirty="0" smtClean="0">
              <a:latin typeface="Segoe UI Light" panose="020B0502040204020203" pitchFamily="34" charset="0"/>
            </a:endParaRPr>
          </a:p>
        </p:txBody>
      </p:sp>
    </p:spTree>
    <p:extLst>
      <p:ext uri="{BB962C8B-B14F-4D97-AF65-F5344CB8AC3E}">
        <p14:creationId xmlns:p14="http://schemas.microsoft.com/office/powerpoint/2010/main" val="2658660240"/>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AP_2014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1735</TotalTime>
  <Words>2383</Words>
  <Application>Microsoft Office PowerPoint</Application>
  <PresentationFormat>On-screen Show (4:3)</PresentationFormat>
  <Paragraphs>364</Paragraphs>
  <Slides>32</Slides>
  <Notes>24</Notes>
  <HiddenSlides>2</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SAP_2014_v1.0</vt:lpstr>
      <vt:lpstr>Self-Service Data Provisioning Through Semantic Enrichment of Data</vt:lpstr>
      <vt:lpstr>Problem Statement Data Provisioning in the Enterprise</vt:lpstr>
      <vt:lpstr>Research Questions Scenario</vt:lpstr>
      <vt:lpstr> Research Questions </vt:lpstr>
      <vt:lpstr>Motivation</vt:lpstr>
      <vt:lpstr>Challenges</vt:lpstr>
      <vt:lpstr>Contribution Architecture</vt:lpstr>
      <vt:lpstr>Proposal Dataset Integration and Enrichment</vt:lpstr>
      <vt:lpstr>Proposal Dataset Integration and Enrichment – Contextual Entity Recognizer</vt:lpstr>
      <vt:lpstr>Proposal Dataset Integration and Enrichment – Semantic Enricher</vt:lpstr>
      <vt:lpstr>Proposal Dataset Integration and Enrichment – Semantic Enricher Evaluation</vt:lpstr>
      <vt:lpstr>Proposal Dataset Integration and Enrichment – Entity Properties Ranker</vt:lpstr>
      <vt:lpstr>Proposal Dataset Integration and Enrichment – Social Media</vt:lpstr>
      <vt:lpstr>Proposal Dataset Integration and Enrichment – Semantic Social News Aggregator(SNARC)</vt:lpstr>
      <vt:lpstr>Proposal Dataset Integration and Enrichment – Semantic Social News Aggregator (SNARC)</vt:lpstr>
      <vt:lpstr>Proposal Dataset Integration and Enrichment – Statistical Profiler (TBD)</vt:lpstr>
      <vt:lpstr>Proposal Dataset Integration and Enrichment – Data Profiler (TBD)</vt:lpstr>
      <vt:lpstr>Proposal Data Quality Control</vt:lpstr>
      <vt:lpstr>Proposal Data Quality Controller – The Problem</vt:lpstr>
      <vt:lpstr>Proposal Data Quality Controller– Contribution</vt:lpstr>
      <vt:lpstr>Proposal Data Quality Controller – Contribution</vt:lpstr>
      <vt:lpstr>Proposal Data Quality Controller – Contribution</vt:lpstr>
      <vt:lpstr>Proposal Data Quality Controller– Conclusion and Future Work</vt:lpstr>
      <vt:lpstr>Proposal Dataset Discovery</vt:lpstr>
      <vt:lpstr>Proposal Dataset Discovery – Open Data</vt:lpstr>
      <vt:lpstr>Proposal Dataset Discovery – Wikipedia Tables</vt:lpstr>
      <vt:lpstr>Conclusion &amp; Future Work</vt:lpstr>
      <vt:lpstr>PowerPoint Presentation</vt:lpstr>
      <vt:lpstr>Conclusion</vt:lpstr>
      <vt:lpstr>Thank You!</vt:lpstr>
      <vt:lpstr>PowerPoint Presentation</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ASSAF, Ahmad</cp:lastModifiedBy>
  <cp:revision>199</cp:revision>
  <dcterms:created xsi:type="dcterms:W3CDTF">2013-10-23T10:48:42Z</dcterms:created>
  <dcterms:modified xsi:type="dcterms:W3CDTF">2014-04-18T10:17:16Z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