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53" r:id="rId2"/>
    <p:sldId id="284" r:id="rId3"/>
    <p:sldId id="368" r:id="rId4"/>
    <p:sldId id="325" r:id="rId5"/>
    <p:sldId id="354" r:id="rId6"/>
    <p:sldId id="355" r:id="rId7"/>
    <p:sldId id="369" r:id="rId8"/>
    <p:sldId id="371" r:id="rId9"/>
    <p:sldId id="370" r:id="rId10"/>
    <p:sldId id="372" r:id="rId11"/>
    <p:sldId id="357" r:id="rId12"/>
    <p:sldId id="358" r:id="rId13"/>
    <p:sldId id="360" r:id="rId14"/>
    <p:sldId id="373" r:id="rId15"/>
    <p:sldId id="374" r:id="rId16"/>
    <p:sldId id="375" r:id="rId17"/>
    <p:sldId id="362" r:id="rId18"/>
    <p:sldId id="363" r:id="rId19"/>
    <p:sldId id="364" r:id="rId20"/>
    <p:sldId id="365" r:id="rId21"/>
    <p:sldId id="359" r:id="rId22"/>
    <p:sldId id="265" r:id="rId23"/>
    <p:sldId id="339" r:id="rId2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F5050"/>
    <a:srgbClr val="003283"/>
    <a:srgbClr val="FF0000"/>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p:scale>
          <a:sx n="90" d="100"/>
          <a:sy n="90" d="100"/>
        </p:scale>
        <p:origin x="-2502" y="-49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235427712"/>
        <c:axId val="235429248"/>
      </c:barChart>
      <c:catAx>
        <c:axId val="235427712"/>
        <c:scaling>
          <c:orientation val="minMax"/>
        </c:scaling>
        <c:delete val="0"/>
        <c:axPos val="b"/>
        <c:majorTickMark val="out"/>
        <c:minorTickMark val="none"/>
        <c:tickLblPos val="nextTo"/>
        <c:crossAx val="235429248"/>
        <c:crosses val="autoZero"/>
        <c:auto val="1"/>
        <c:lblAlgn val="ctr"/>
        <c:lblOffset val="100"/>
        <c:noMultiLvlLbl val="0"/>
      </c:catAx>
      <c:valAx>
        <c:axId val="235429248"/>
        <c:scaling>
          <c:orientation val="minMax"/>
        </c:scaling>
        <c:delete val="0"/>
        <c:axPos val="l"/>
        <c:majorGridlines/>
        <c:numFmt formatCode="General" sourceLinked="1"/>
        <c:majorTickMark val="out"/>
        <c:minorTickMark val="none"/>
        <c:tickLblPos val="nextTo"/>
        <c:crossAx val="235427712"/>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7" Type="http://schemas.openxmlformats.org/officeDocument/2006/relationships/hyperlink" Target="http://office.microsoft.com/en-us/excel/download-data-explorer-for-excel-FX104018616.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Provisioning through 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t>
            </a:r>
            <a:r>
              <a:rPr lang="en-US" sz="1600" u="sng" dirty="0" err="1">
                <a:latin typeface="Segoe UI Light" panose="020B0502040204020203" pitchFamily="34" charset="0"/>
              </a:rPr>
              <a:t>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a:t>
            </a:r>
            <a:r>
              <a:rPr lang="en-US" sz="1600" dirty="0" err="1">
                <a:latin typeface="Segoe UI Light" panose="020B0502040204020203" pitchFamily="34" charset="0"/>
              </a:rPr>
              <a:t>Senart</a:t>
            </a:r>
            <a:r>
              <a:rPr lang="en-US" sz="1600" baseline="30000" dirty="0">
                <a:latin typeface="Segoe UI Light" panose="020B0502040204020203" pitchFamily="34" charset="0"/>
              </a:rPr>
              <a:t>†</a:t>
            </a:r>
            <a:r>
              <a:rPr lang="en-US" sz="1600" dirty="0">
                <a:latin typeface="Segoe UI Light" panose="020B0502040204020203" pitchFamily="34" charset="0"/>
              </a:rPr>
              <a:t> and </a:t>
            </a:r>
            <a:r>
              <a:rPr lang="en-US" sz="1600" dirty="0" err="1">
                <a:latin typeface="Segoe UI Light" panose="020B0502040204020203" pitchFamily="34" charset="0"/>
              </a:rPr>
              <a:t>Raphaël</a:t>
            </a:r>
            <a:r>
              <a:rPr lang="en-US" sz="1600" dirty="0">
                <a:latin typeface="Segoe UI Light" panose="020B0502040204020203" pitchFamily="34" charset="0"/>
              </a:rPr>
              <a:t> </a:t>
            </a:r>
            <a:r>
              <a:rPr lang="en-US" sz="1600" dirty="0" err="1">
                <a:latin typeface="Segoe UI Light" panose="020B0502040204020203" pitchFamily="34" charset="0"/>
              </a:rPr>
              <a:t>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t>
            </a:r>
            <a:r>
              <a:rPr lang="en-US" sz="1600" dirty="0" err="1">
                <a:latin typeface="Segoe UI Light" panose="020B0502040204020203" pitchFamily="34" charset="0"/>
              </a:rPr>
              <a:t>Antipolis</a:t>
            </a:r>
            <a:r>
              <a:rPr lang="en-US" sz="1600" dirty="0">
                <a:latin typeface="Segoe UI Light" panose="020B0502040204020203" pitchFamily="34" charset="0"/>
              </a:rPr>
              <a:t>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March 13,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ea typeface="Segoe UI" panose="020B0502040204020203" pitchFamily="34" charset="0"/>
                <a:cs typeface="Segoe UI" panose="020B0502040204020203" pitchFamily="34" charset="0"/>
              </a:rPr>
              <a:t>Challenges</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 Semantic Annotation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6" name="Group 15"/>
          <p:cNvGrpSpPr/>
          <p:nvPr/>
        </p:nvGrpSpPr>
        <p:grpSpPr>
          <a:xfrm>
            <a:off x="995916" y="4995789"/>
            <a:ext cx="6914708" cy="685518"/>
            <a:chOff x="999460" y="4209003"/>
            <a:chExt cx="6914708" cy="685518"/>
          </a:xfrm>
        </p:grpSpPr>
        <p:grpSp>
          <p:nvGrpSpPr>
            <p:cNvPr id="15" name="Group 14"/>
            <p:cNvGrpSpPr/>
            <p:nvPr/>
          </p:nvGrpSpPr>
          <p:grpSpPr>
            <a:xfrm>
              <a:off x="999460" y="4210493"/>
              <a:ext cx="2200940" cy="669851"/>
              <a:chOff x="999460" y="4210493"/>
              <a:chExt cx="2200940" cy="669851"/>
            </a:xfrm>
          </p:grpSpPr>
          <p:sp>
            <p:nvSpPr>
              <p:cNvPr id="2" name="TextBox 1"/>
              <p:cNvSpPr txBox="1"/>
              <p:nvPr/>
            </p:nvSpPr>
            <p:spPr>
              <a:xfrm>
                <a:off x="1201479" y="4391529"/>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bwMode="gray">
              <a:xfrm>
                <a:off x="999460" y="4210493"/>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4" name="Group 13"/>
            <p:cNvGrpSpPr/>
            <p:nvPr/>
          </p:nvGrpSpPr>
          <p:grpSpPr>
            <a:xfrm>
              <a:off x="3352800" y="4224670"/>
              <a:ext cx="2200940" cy="669851"/>
              <a:chOff x="3352800" y="4224670"/>
              <a:chExt cx="2200940" cy="669851"/>
            </a:xfrm>
          </p:grpSpPr>
          <p:sp>
            <p:nvSpPr>
              <p:cNvPr id="9" name="TextBox 8"/>
              <p:cNvSpPr txBox="1"/>
              <p:nvPr/>
            </p:nvSpPr>
            <p:spPr>
              <a:xfrm>
                <a:off x="3554819" y="4405706"/>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bwMode="gray">
              <a:xfrm>
                <a:off x="3352800" y="4224670"/>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 name="Group 7"/>
            <p:cNvGrpSpPr/>
            <p:nvPr/>
          </p:nvGrpSpPr>
          <p:grpSpPr>
            <a:xfrm>
              <a:off x="5713228" y="4209003"/>
              <a:ext cx="2200940" cy="669851"/>
              <a:chOff x="5713228" y="4209003"/>
              <a:chExt cx="2200940" cy="669851"/>
            </a:xfrm>
          </p:grpSpPr>
          <p:sp>
            <p:nvSpPr>
              <p:cNvPr id="12" name="TextBox 11"/>
              <p:cNvSpPr txBox="1"/>
              <p:nvPr/>
            </p:nvSpPr>
            <p:spPr>
              <a:xfrm>
                <a:off x="5915247" y="4390039"/>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3" name="Rectangle 12"/>
              <p:cNvSpPr/>
              <p:nvPr/>
            </p:nvSpPr>
            <p:spPr bwMode="gray">
              <a:xfrm>
                <a:off x="5713228" y="4209003"/>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19" name="Group 18"/>
          <p:cNvGrpSpPr/>
          <p:nvPr/>
        </p:nvGrpSpPr>
        <p:grpSpPr>
          <a:xfrm>
            <a:off x="994144" y="4125406"/>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a:off x="4449726" y="4433183"/>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0154" y="4436442"/>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18414" y="4433183"/>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44410" y="3700106"/>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95916" y="2260765"/>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3168488"/>
              <a:ext cx="1958162" cy="591026"/>
              <a:chOff x="999460" y="4391811"/>
              <a:chExt cx="6911164" cy="307777"/>
            </a:xfrm>
          </p:grpSpPr>
          <p:sp>
            <p:nvSpPr>
              <p:cNvPr id="33" name="Rectangle 32"/>
              <p:cNvSpPr/>
              <p:nvPr/>
            </p:nvSpPr>
            <p:spPr bwMode="gray">
              <a:xfrm>
                <a:off x="999460" y="4391811"/>
                <a:ext cx="6911164" cy="307777"/>
              </a:xfrm>
              <a:prstGeom prst="rect">
                <a:avLst/>
              </a:prstGeom>
              <a:solidFill>
                <a:srgbClr val="FFC000"/>
              </a:solid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632107" y="4431195"/>
                <a:ext cx="5645869" cy="256439"/>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latin typeface="Segoe UI Light" panose="020B0502040204020203" pitchFamily="34" charset="0"/>
                    <a:ea typeface="Segoe UI" panose="020B0502040204020203" pitchFamily="34" charset="0"/>
                    <a:cs typeface="Segoe UI" panose="020B0502040204020203" pitchFamily="34" charset="0"/>
                  </a:rPr>
                  <a:t>Semantic Annotator</a:t>
                </a:r>
                <a:endParaRPr lang="en-US" sz="1600" b="1" kern="0" dirty="0" smtClean="0">
                  <a:latin typeface="Segoe UI Light" panose="020B0502040204020203" pitchFamily="34" charset="0"/>
                  <a:ea typeface="Segoe UI" panose="020B0502040204020203" pitchFamily="34" charset="0"/>
                  <a:cs typeface="Segoe UI" panose="020B0502040204020203" pitchFamily="34" charset="0"/>
                </a:endParaRPr>
              </a:p>
            </p:txBody>
          </p:sp>
        </p:grpSp>
        <p:grpSp>
          <p:nvGrpSpPr>
            <p:cNvPr id="39" name="Group 38"/>
            <p:cNvGrpSpPr/>
            <p:nvPr/>
          </p:nvGrpSpPr>
          <p:grpSpPr>
            <a:xfrm>
              <a:off x="3382927" y="3168488"/>
              <a:ext cx="1958162" cy="591026"/>
              <a:chOff x="3382927" y="3168488"/>
              <a:chExt cx="1958162" cy="591026"/>
            </a:xfrm>
          </p:grpSpPr>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Statistical Profiler</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gray">
              <a:xfrm>
                <a:off x="3382927" y="3168488"/>
                <a:ext cx="1958162" cy="591026"/>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38" name="Group 37"/>
            <p:cNvGrpSpPr/>
            <p:nvPr/>
          </p:nvGrpSpPr>
          <p:grpSpPr>
            <a:xfrm>
              <a:off x="5681331" y="3156239"/>
              <a:ext cx="1958162" cy="591026"/>
              <a:chOff x="5681331" y="3156239"/>
              <a:chExt cx="1958162" cy="591026"/>
            </a:xfrm>
          </p:grpSpPr>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bwMode="gray">
              <a:xfrm>
                <a:off x="5681331" y="3156239"/>
                <a:ext cx="1958162" cy="591026"/>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41" name="TextBox 40"/>
          <p:cNvSpPr txBox="1"/>
          <p:nvPr/>
        </p:nvSpPr>
        <p:spPr>
          <a:xfrm rot="16200000">
            <a:off x="7625451" y="2761817"/>
            <a:ext cx="923330" cy="184666"/>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panose="020B0502040204020203" pitchFamily="34" charset="0"/>
                <a:ea typeface="Segoe UI" panose="020B0502040204020203" pitchFamily="34" charset="0"/>
                <a:cs typeface="Segoe UI" panose="020B0502040204020203" pitchFamily="34" charset="0"/>
              </a:rPr>
              <a:t>Data Profiler</a:t>
            </a:r>
            <a:endParaRPr lang="en-US" sz="1200" kern="0" dirty="0" smtClean="0">
              <a:latin typeface="Segoe UI" panose="020B0502040204020203" pitchFamily="34" charset="0"/>
              <a:ea typeface="Segoe UI" panose="020B0502040204020203" pitchFamily="34" charset="0"/>
              <a:cs typeface="Segoe UI" panose="020B0502040204020203" pitchFamily="34" charset="0"/>
            </a:endParaRPr>
          </a:p>
        </p:txBody>
      </p:sp>
      <p:grpSp>
        <p:nvGrpSpPr>
          <p:cNvPr id="42" name="Group 41"/>
          <p:cNvGrpSpPr/>
          <p:nvPr/>
        </p:nvGrpSpPr>
        <p:grpSpPr>
          <a:xfrm>
            <a:off x="983512" y="1644479"/>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4451498" y="2058740"/>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85857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a:latin typeface="Segoe UI Light" panose="020B0502040204020203" pitchFamily="34" charset="0"/>
              </a:rPr>
              <a:t>RUBIX</a:t>
            </a:r>
            <a:r>
              <a:rPr lang="en-US" dirty="0">
                <a:latin typeface="Segoe UI Light" panose="020B0502040204020203" pitchFamily="34" charset="0"/>
              </a:rPr>
              <a:t> is a framework that annotates datasets based on the semantics of the </a:t>
            </a:r>
            <a:r>
              <a:rPr lang="en-US" dirty="0" smtClean="0">
                <a:latin typeface="Segoe UI Light" panose="020B0502040204020203" pitchFamily="34" charset="0"/>
              </a:rPr>
              <a:t>data at </a:t>
            </a:r>
            <a:r>
              <a:rPr lang="en-US" dirty="0">
                <a:latin typeface="Segoe UI Light" panose="020B0502040204020203" pitchFamily="34" charset="0"/>
              </a:rPr>
              <a:t>the instance </a:t>
            </a:r>
            <a:r>
              <a:rPr lang="en-US" dirty="0" smtClean="0">
                <a:latin typeface="Segoe UI Light" panose="020B0502040204020203" pitchFamily="34" charset="0"/>
              </a:rPr>
              <a:t>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lnSpc>
                <a:spcPct val="150000"/>
              </a:lnSpc>
              <a:buFont typeface="Arial" panose="020B0604020202020204" pitchFamily="34" charset="0"/>
              <a:buChar char="•"/>
            </a:pPr>
            <a:r>
              <a:rPr lang="en-US" dirty="0">
                <a:latin typeface="Segoe UI Light" panose="020B0502040204020203" pitchFamily="34" charset="0"/>
              </a:rPr>
              <a:t>Uses Reference Datasets like </a:t>
            </a:r>
            <a:r>
              <a:rPr lang="en-US" dirty="0" err="1">
                <a:latin typeface="Segoe UI Light" panose="020B0502040204020203" pitchFamily="34" charset="0"/>
              </a:rPr>
              <a:t>DBpedia</a:t>
            </a:r>
            <a:r>
              <a:rPr lang="en-US" dirty="0">
                <a:latin typeface="Segoe UI Light" panose="020B0502040204020203" pitchFamily="34" charset="0"/>
              </a:rPr>
              <a:t> and </a:t>
            </a:r>
            <a:r>
              <a:rPr lang="en-US" dirty="0" smtClean="0">
                <a:latin typeface="Segoe UI Light" panose="020B0502040204020203" pitchFamily="34" charset="0"/>
              </a:rPr>
              <a:t>Freebase</a:t>
            </a:r>
            <a:endParaRPr lang="en-US" dirty="0">
              <a:latin typeface="Segoe UI Light" panose="020B0502040204020203" pitchFamily="34" charset="0"/>
            </a:endParaRPr>
          </a:p>
          <a:p>
            <a:pPr marL="742950" lvl="1" indent="-285750">
              <a:lnSpc>
                <a:spcPct val="150000"/>
              </a:lnSpc>
              <a:buFont typeface="Arial" panose="020B0604020202020204" pitchFamily="34" charset="0"/>
              <a:buChar char="•"/>
            </a:pPr>
            <a:r>
              <a:rPr lang="en-US" dirty="0">
                <a:latin typeface="Segoe UI Light" panose="020B0502040204020203" pitchFamily="34" charset="0"/>
              </a:rPr>
              <a:t>Able to overcome lots of tradition data integration problems like synonyms, spelling mistakes, different languages, abbreviations … etc.</a:t>
            </a:r>
          </a:p>
          <a:p>
            <a:pPr marL="742950" lvl="1" indent="-285750">
              <a:lnSpc>
                <a:spcPct val="150000"/>
              </a:lnSpc>
              <a:buFont typeface="Arial" panose="020B0604020202020204" pitchFamily="34" charset="0"/>
              <a:buChar char="•"/>
            </a:pPr>
            <a:r>
              <a:rPr lang="en-US" dirty="0">
                <a:latin typeface="Segoe UI Light" panose="020B0502040204020203" pitchFamily="34" charset="0"/>
              </a:rPr>
              <a:t>Improves Schema Matching </a:t>
            </a:r>
          </a:p>
          <a:p>
            <a:pPr marL="742950" lvl="1" indent="-285750">
              <a:lnSpc>
                <a:spcPct val="150000"/>
              </a:lnSpc>
              <a:buFont typeface="Arial" panose="020B0604020202020204" pitchFamily="34" charset="0"/>
              <a:buChar char="•"/>
            </a:pPr>
            <a:r>
              <a:rPr lang="en-US" dirty="0" smtClean="0">
                <a:latin typeface="Segoe UI Light" panose="020B0502040204020203" pitchFamily="34" charset="0"/>
              </a:rPr>
              <a:t>Uses Cosine </a:t>
            </a:r>
            <a:r>
              <a:rPr lang="en-US" dirty="0">
                <a:latin typeface="Segoe UI Light" panose="020B0502040204020203" pitchFamily="34" charset="0"/>
              </a:rPr>
              <a:t>Similarity, Pearson Product-Moment Correlation Coefficient(PPMCC) and Spearman's Rank Correlation Coefficient</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ea typeface="Segoe UI" panose="020B0502040204020203" pitchFamily="34" charset="0"/>
                <a:cs typeface="Segoe UI" panose="020B0502040204020203" pitchFamily="34" charset="0"/>
              </a:rPr>
              <a:t>Challenges</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a:t>
            </a:r>
            <a:r>
              <a:rPr lang="en-US" sz="2000" dirty="0" smtClean="0">
                <a:latin typeface="Segoe UI Light" panose="020B0502040204020203" pitchFamily="34" charset="0"/>
              </a:rPr>
              <a:t>Integration </a:t>
            </a:r>
            <a:r>
              <a:rPr lang="en-US" sz="2000" dirty="0">
                <a:latin typeface="Segoe UI Light" panose="020B0502040204020203" pitchFamily="34" charset="0"/>
              </a:rPr>
              <a:t>and </a:t>
            </a:r>
            <a:r>
              <a:rPr lang="en-US" sz="2000" dirty="0" smtClean="0">
                <a:latin typeface="Segoe UI Light" panose="020B0502040204020203" pitchFamily="34" charset="0"/>
              </a:rPr>
              <a:t>Enrichment – Semantic Annotatio</a:t>
            </a:r>
            <a:r>
              <a:rPr lang="en-US" sz="2000" dirty="0">
                <a:latin typeface="Segoe UI Light" panose="020B0502040204020203" pitchFamily="34" charset="0"/>
              </a:rPr>
              <a:t>n</a:t>
            </a:r>
            <a:endParaRPr lang="en-US" sz="2000" b="0" dirty="0">
              <a:latin typeface="Segoe UI Light" panose="020B0502040204020203" pitchFamily="34" charset="0"/>
            </a:endParaRPr>
          </a:p>
        </p:txBody>
      </p:sp>
    </p:spTree>
    <p:extLst>
      <p:ext uri="{BB962C8B-B14F-4D97-AF65-F5344CB8AC3E}">
        <p14:creationId xmlns:p14="http://schemas.microsoft.com/office/powerpoint/2010/main" val="27458463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ea typeface="Segoe UI" panose="020B0502040204020203" pitchFamily="34" charset="0"/>
                <a:cs typeface="Segoe UI" panose="020B0502040204020203" pitchFamily="34" charset="0"/>
              </a:rPr>
              <a:t>Challenges</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 Semantic Annotation</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a:t>
            </a:r>
            <a:r>
              <a:rPr lang="en-US" b="1" dirty="0" smtClean="0">
                <a:latin typeface="Segoe UI Light" panose="020B0502040204020203" pitchFamily="34" charset="0"/>
              </a:rPr>
              <a:t>RUBIX</a:t>
            </a:r>
            <a:r>
              <a:rPr lang="en-US" dirty="0" smtClean="0">
                <a:latin typeface="Segoe UI Light" panose="020B0502040204020203" pitchFamily="34" charset="0"/>
              </a:rPr>
              <a:t> represents each instance at the cell level with a set of types retrieved from Freebase</a:t>
            </a:r>
          </a:p>
          <a:p>
            <a:pPr marL="285750" indent="-285750">
              <a:buFont typeface="Arial" panose="020B0604020202020204" pitchFamily="34" charset="0"/>
              <a:buChar char="•"/>
            </a:pPr>
            <a:r>
              <a:rPr lang="en-US" dirty="0" smtClean="0">
                <a:latin typeface="Segoe UI Light" panose="020B0502040204020203" pitchFamily="34" charset="0"/>
              </a:rPr>
              <a:t>The column will be represented now as a victor of rich types and their corresponding confidence from Freebase</a:t>
            </a:r>
          </a:p>
          <a:p>
            <a:pPr marL="742950" lvl="1" indent="-285750">
              <a:buFont typeface="Arial" panose="020B0604020202020204" pitchFamily="34" charset="0"/>
              <a:buChar char="•"/>
            </a:pPr>
            <a:r>
              <a:rPr lang="en-US" kern="0" dirty="0">
                <a:latin typeface="Segoe UI Light" panose="020B0502040204020203" pitchFamily="34" charset="0"/>
                <a:ea typeface="Arial Unicode MS" pitchFamily="34" charset="-128"/>
                <a:cs typeface="Arial Unicode MS" pitchFamily="34" charset="-128"/>
              </a:rPr>
              <a:t>The confidence score for each type is query </a:t>
            </a:r>
            <a:r>
              <a:rPr lang="en-US" kern="0" dirty="0" smtClean="0">
                <a:latin typeface="Segoe UI Light" panose="020B0502040204020203" pitchFamily="34" charset="0"/>
                <a:ea typeface="Arial Unicode MS" pitchFamily="34" charset="-128"/>
                <a:cs typeface="Arial Unicode MS" pitchFamily="34" charset="-128"/>
              </a:rPr>
              <a:t>independent</a:t>
            </a:r>
          </a:p>
          <a:p>
            <a:pPr marL="742950" lvl="1"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we are able to select top-N “topics” to annotate that specific column.</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The top aggregate type can be used to semantically label column headers </a:t>
            </a:r>
            <a:endParaRPr lang="fr-FR" kern="0" dirty="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608983481"/>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ea typeface="Segoe UI" panose="020B0502040204020203" pitchFamily="34" charset="0"/>
                <a:cs typeface="Segoe UI" panose="020B0502040204020203" pitchFamily="34" charset="0"/>
              </a:rPr>
              <a:t>Challenges</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 Semantic Annotation</a:t>
            </a:r>
            <a:endParaRPr lang="en-US" sz="2000" b="0" dirty="0">
              <a:latin typeface="Segoe UI Light" panose="020B0502040204020203" pitchFamily="34" charset="0"/>
            </a:endParaRPr>
          </a:p>
        </p:txBody>
      </p:sp>
      <p:sp>
        <p:nvSpPr>
          <p:cNvPr id="16" name="TextBox 15"/>
          <p:cNvSpPr txBox="1"/>
          <p:nvPr/>
        </p:nvSpPr>
        <p:spPr>
          <a:xfrm>
            <a:off x="363414" y="1397977"/>
            <a:ext cx="8462533"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r>
              <a:rPr lang="en-US" dirty="0" smtClean="0">
                <a:latin typeface="Segoe UI Light" panose="020B0502040204020203" pitchFamily="34" charset="0"/>
              </a:rPr>
              <a:t>The </a:t>
            </a:r>
            <a:r>
              <a:rPr lang="en-US" dirty="0">
                <a:latin typeface="Segoe UI Light" panose="020B0502040204020203" pitchFamily="34" charset="0"/>
              </a:rPr>
              <a:t>data used in our evaluation consists of around </a:t>
            </a:r>
            <a:r>
              <a:rPr lang="en-US" b="1" dirty="0">
                <a:latin typeface="Segoe UI Light" panose="020B0502040204020203" pitchFamily="34" charset="0"/>
              </a:rPr>
              <a:t>60 columns </a:t>
            </a:r>
            <a:r>
              <a:rPr lang="en-US" dirty="0">
                <a:latin typeface="Segoe UI Light" panose="020B0502040204020203" pitchFamily="34" charset="0"/>
              </a:rPr>
              <a:t>and more than </a:t>
            </a:r>
            <a:r>
              <a:rPr lang="en-US" b="1" dirty="0">
                <a:latin typeface="Segoe UI Light" panose="020B0502040204020203" pitchFamily="34" charset="0"/>
              </a:rPr>
              <a:t>1000 rows</a:t>
            </a:r>
            <a:r>
              <a:rPr lang="en-US" dirty="0">
                <a:latin typeface="Segoe UI Light" panose="020B0502040204020203" pitchFamily="34" charset="0"/>
              </a:rPr>
              <a:t>. </a:t>
            </a:r>
            <a:endParaRPr lang="en-US" dirty="0" smtClean="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1426777246"/>
              </p:ext>
            </p:extLst>
          </p:nvPr>
        </p:nvGraphicFramePr>
        <p:xfrm>
          <a:off x="4572000" y="268555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30" y="2814635"/>
            <a:ext cx="4048234"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proved that using our techniques we managed not only to increase the average confidence score with an average of 11% but also increase the number of valid matches found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Extra data can be augmented using the semantic links to Freebase, </a:t>
            </a:r>
            <a:r>
              <a:rPr lang="en-US" dirty="0" err="1" smtClean="0">
                <a:latin typeface="Segoe UI Light" panose="020B0502040204020203" pitchFamily="34" charset="0"/>
              </a:rPr>
              <a:t>DBPedia</a:t>
            </a:r>
            <a:r>
              <a:rPr lang="en-US" dirty="0" smtClean="0">
                <a:latin typeface="Segoe UI Light" panose="020B0502040204020203" pitchFamily="34" charset="0"/>
              </a:rPr>
              <a:t> … </a:t>
            </a:r>
          </a:p>
        </p:txBody>
      </p:sp>
    </p:spTree>
    <p:extLst>
      <p:ext uri="{BB962C8B-B14F-4D97-AF65-F5344CB8AC3E}">
        <p14:creationId xmlns:p14="http://schemas.microsoft.com/office/powerpoint/2010/main" val="71715857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ea typeface="Segoe UI" panose="020B0502040204020203" pitchFamily="34" charset="0"/>
                <a:cs typeface="Segoe UI" panose="020B0502040204020203" pitchFamily="34" charset="0"/>
              </a:rPr>
              <a:t>Challenges</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 </a:t>
            </a:r>
            <a:r>
              <a:rPr lang="en-US" dirty="0" smtClean="0">
                <a:latin typeface="Segoe UI Light" panose="020B0502040204020203" pitchFamily="34" charset="0"/>
              </a:rPr>
              <a:t>Important Entities</a:t>
            </a:r>
            <a:endParaRPr lang="en-US" dirty="0"/>
          </a:p>
        </p:txBody>
      </p:sp>
      <p:sp>
        <p:nvSpPr>
          <p:cNvPr id="4" name="TextBox 3"/>
          <p:cNvSpPr txBox="1"/>
          <p:nvPr/>
        </p:nvSpPr>
        <p:spPr>
          <a:xfrm>
            <a:off x="363415" y="1397977"/>
            <a:ext cx="8525608"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Entities play a key role in knowledge bases in general and in the Web of Data in particular and they </a:t>
            </a:r>
            <a:r>
              <a:rPr lang="en-US" dirty="0">
                <a:latin typeface="Segoe UI Light" panose="020B0502040204020203" pitchFamily="34" charset="0"/>
              </a:rPr>
              <a:t>are generally described with a lot of </a:t>
            </a:r>
            <a:r>
              <a:rPr lang="en-US" dirty="0" smtClean="0">
                <a:latin typeface="Segoe UI Light" panose="020B0502040204020203" pitchFamily="34" charset="0"/>
              </a:rPr>
              <a:t>properties.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It is, however, </a:t>
            </a:r>
            <a:r>
              <a:rPr lang="en-US" dirty="0" smtClean="0">
                <a:latin typeface="Segoe UI Light" panose="020B0502040204020203" pitchFamily="34" charset="0"/>
              </a:rPr>
              <a:t>difficult </a:t>
            </a:r>
            <a:r>
              <a:rPr lang="en-US" dirty="0">
                <a:latin typeface="Segoe UI Light" panose="020B0502040204020203" pitchFamily="34" charset="0"/>
              </a:rPr>
              <a:t>to assess which ones are more "important" than others for data </a:t>
            </a:r>
            <a:r>
              <a:rPr lang="en-US" dirty="0" smtClean="0">
                <a:latin typeface="Segoe UI Light" panose="020B0502040204020203" pitchFamily="34" charset="0"/>
              </a:rPr>
              <a:t>integration.</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reverse engineered the Google Knowledge graph panel to find out what are the most "important" properties for an entity according to Google. </a:t>
            </a: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compared these results with a survey we conducted on 152 users and show how we can represent and explicit this knowledge using the Fresnel vocabulary.</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val="403887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ea typeface="Segoe UI" panose="020B0502040204020203" pitchFamily="34" charset="0"/>
                <a:cs typeface="Segoe UI" panose="020B0502040204020203" pitchFamily="34" charset="0"/>
              </a:rPr>
              <a:t>Challenges</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 </a:t>
            </a:r>
            <a:r>
              <a:rPr lang="en-US" dirty="0" smtClean="0">
                <a:latin typeface="Segoe UI Light" panose="020B0502040204020203" pitchFamily="34" charset="0"/>
              </a:rPr>
              <a:t>Social Media</a:t>
            </a:r>
            <a:endParaRPr lang="en-US" dirty="0"/>
          </a:p>
        </p:txBody>
      </p:sp>
      <p:sp>
        <p:nvSpPr>
          <p:cNvPr id="5" name="Rectangle 4"/>
          <p:cNvSpPr/>
          <p:nvPr/>
        </p:nvSpPr>
        <p:spPr>
          <a:xfrm>
            <a:off x="324922" y="1399430"/>
            <a:ext cx="8540781"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media. SNARC enriches the user experience by allowing the user to get fresh perspective on what is happening as well as knowledge about identified concepts</a:t>
            </a:r>
            <a:r>
              <a:rPr lang="en-US" dirty="0" smtClean="0">
                <a:latin typeface="Segoe UI Light" panose="020B0502040204020203" pitchFamily="34" charset="0"/>
              </a:rPr>
              <a:t>.</a:t>
            </a:r>
          </a:p>
          <a:p>
            <a:pPr marL="342900" indent="-342900">
              <a:buFont typeface="Arial" panose="020B0604020202020204" pitchFamily="34" charset="0"/>
              <a:buChar char="•"/>
            </a:pPr>
            <a:r>
              <a:rPr lang="en-US" dirty="0">
                <a:latin typeface="Segoe UI Light" panose="020B0502040204020203" pitchFamily="34" charset="0"/>
              </a:rPr>
              <a:t>The main idea behind SNARC is to provide 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micro-posts</a:t>
            </a:r>
          </a:p>
          <a:p>
            <a:pPr marL="342900" indent="-342900">
              <a:buFont typeface="Arial" panose="020B0604020202020204" pitchFamily="34" charset="0"/>
              <a:buChar char="•"/>
            </a:pPr>
            <a:r>
              <a:rPr lang="en-US" dirty="0" smtClean="0">
                <a:latin typeface="Segoe UI Light" panose="020B0502040204020203" pitchFamily="34" charset="0"/>
              </a:rPr>
              <a:t>SNARC federates queries with topics identified from extracted entities in the semantic document model</a:t>
            </a:r>
          </a:p>
          <a:p>
            <a:pPr marL="342900" indent="-342900">
              <a:buFont typeface="Arial" panose="020B0604020202020204" pitchFamily="34" charset="0"/>
              <a:buChar char="•"/>
            </a:pPr>
            <a:r>
              <a:rPr lang="en-US" dirty="0" smtClean="0">
                <a:latin typeface="Segoe UI Light" panose="020B0502040204020203" pitchFamily="34" charset="0"/>
              </a:rPr>
              <a:t>SNARC reconciles the results fetched to ensure their alignment and relevancy with the underlying model</a:t>
            </a:r>
          </a:p>
          <a:p>
            <a:pPr marL="342900" indent="-342900">
              <a:buFont typeface="Arial" panose="020B0604020202020204" pitchFamily="34" charset="0"/>
              <a:buChar char="•"/>
            </a:pPr>
            <a:r>
              <a:rPr lang="en-US" dirty="0" smtClean="0">
                <a:latin typeface="Segoe UI Light" panose="020B0502040204020203" pitchFamily="34" charset="0"/>
              </a:rPr>
              <a:t>SNARC has been implemented as a Chrome extension, but we plan to integrate it with business applications</a:t>
            </a:r>
          </a:p>
          <a:p>
            <a:pPr marL="342900" indent="-342900">
              <a:buFont typeface="Arial" panose="020B0604020202020204" pitchFamily="34" charset="0"/>
              <a:buChar char="•"/>
            </a:pPr>
            <a:r>
              <a:rPr lang="en-US" dirty="0" smtClean="0">
                <a:latin typeface="Segoe UI Light" panose="020B0502040204020203" pitchFamily="34" charset="0"/>
              </a:rPr>
              <a:t>The input for SNARC will be the annotations (entities, topics, categories) attached to data sources.</a:t>
            </a:r>
            <a:endParaRPr lang="en-US" dirty="0">
              <a:latin typeface="Segoe UI Light" panose="020B0502040204020203" pitchFamily="34" charset="0"/>
            </a:endParaRPr>
          </a:p>
        </p:txBody>
      </p:sp>
      <p:sp>
        <p:nvSpPr>
          <p:cNvPr id="6" name="TextBox 5"/>
          <p:cNvSpPr txBox="1"/>
          <p:nvPr/>
        </p:nvSpPr>
        <p:spPr>
          <a:xfrm>
            <a:off x="1346835" y="5699928"/>
            <a:ext cx="8915400" cy="461665"/>
          </a:xfrm>
          <a:prstGeom prst="rect">
            <a:avLst/>
          </a:prstGeom>
          <a:noFill/>
        </p:spPr>
        <p:txBody>
          <a:bodyPr wrap="square" rtlCol="0">
            <a:spAutoFit/>
          </a:bodyPr>
          <a:lstStyle/>
          <a:p>
            <a:r>
              <a:rPr lang="en-US" sz="2400" b="1" dirty="0" smtClean="0">
                <a:solidFill>
                  <a:srgbClr val="FFC000"/>
                </a:solidFill>
                <a:latin typeface="Segoe UI Light" panose="020B0502040204020203" pitchFamily="34" charset="0"/>
              </a:rPr>
              <a:t>Winner of the AI Mash-up Challenge at ESWC13</a:t>
            </a:r>
            <a:endParaRPr lang="en-US" sz="2400" b="1" dirty="0">
              <a:solidFill>
                <a:srgbClr val="FFC000"/>
              </a:solidFill>
              <a:latin typeface="Segoe UI Light" panose="020B0502040204020203" pitchFamily="34" charset="0"/>
            </a:endParaRPr>
          </a:p>
        </p:txBody>
      </p:sp>
    </p:spTree>
    <p:extLst>
      <p:ext uri="{BB962C8B-B14F-4D97-AF65-F5344CB8AC3E}">
        <p14:creationId xmlns:p14="http://schemas.microsoft.com/office/powerpoint/2010/main" val="247089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ea typeface="Segoe UI" panose="020B0502040204020203" pitchFamily="34" charset="0"/>
                <a:cs typeface="Segoe UI" panose="020B0502040204020203" pitchFamily="34" charset="0"/>
              </a:rPr>
              <a:t>Challenges</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6" name="Group 15"/>
          <p:cNvGrpSpPr/>
          <p:nvPr/>
        </p:nvGrpSpPr>
        <p:grpSpPr>
          <a:xfrm>
            <a:off x="995916" y="4995789"/>
            <a:ext cx="6914708" cy="685518"/>
            <a:chOff x="999460" y="4209003"/>
            <a:chExt cx="6914708" cy="685518"/>
          </a:xfrm>
        </p:grpSpPr>
        <p:grpSp>
          <p:nvGrpSpPr>
            <p:cNvPr id="15" name="Group 14"/>
            <p:cNvGrpSpPr/>
            <p:nvPr/>
          </p:nvGrpSpPr>
          <p:grpSpPr>
            <a:xfrm>
              <a:off x="999460" y="4210493"/>
              <a:ext cx="2200940" cy="669851"/>
              <a:chOff x="999460" y="4210493"/>
              <a:chExt cx="2200940" cy="669851"/>
            </a:xfrm>
          </p:grpSpPr>
          <p:sp>
            <p:nvSpPr>
              <p:cNvPr id="2" name="TextBox 1"/>
              <p:cNvSpPr txBox="1"/>
              <p:nvPr/>
            </p:nvSpPr>
            <p:spPr>
              <a:xfrm>
                <a:off x="1201479" y="4391529"/>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bwMode="gray">
              <a:xfrm>
                <a:off x="999460" y="4210493"/>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4" name="Group 13"/>
            <p:cNvGrpSpPr/>
            <p:nvPr/>
          </p:nvGrpSpPr>
          <p:grpSpPr>
            <a:xfrm>
              <a:off x="3352800" y="4224670"/>
              <a:ext cx="2200940" cy="669851"/>
              <a:chOff x="3352800" y="4224670"/>
              <a:chExt cx="2200940" cy="669851"/>
            </a:xfrm>
          </p:grpSpPr>
          <p:sp>
            <p:nvSpPr>
              <p:cNvPr id="9" name="TextBox 8"/>
              <p:cNvSpPr txBox="1"/>
              <p:nvPr/>
            </p:nvSpPr>
            <p:spPr>
              <a:xfrm>
                <a:off x="3554819" y="4405706"/>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bwMode="gray">
              <a:xfrm>
                <a:off x="3352800" y="4224670"/>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 name="Group 7"/>
            <p:cNvGrpSpPr/>
            <p:nvPr/>
          </p:nvGrpSpPr>
          <p:grpSpPr>
            <a:xfrm>
              <a:off x="5713228" y="4209003"/>
              <a:ext cx="2200940" cy="669851"/>
              <a:chOff x="5713228" y="4209003"/>
              <a:chExt cx="2200940" cy="669851"/>
            </a:xfrm>
          </p:grpSpPr>
          <p:sp>
            <p:nvSpPr>
              <p:cNvPr id="12" name="TextBox 11"/>
              <p:cNvSpPr txBox="1"/>
              <p:nvPr/>
            </p:nvSpPr>
            <p:spPr>
              <a:xfrm>
                <a:off x="5915247" y="4390039"/>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3" name="Rectangle 12"/>
              <p:cNvSpPr/>
              <p:nvPr/>
            </p:nvSpPr>
            <p:spPr bwMode="gray">
              <a:xfrm>
                <a:off x="5713228" y="4209003"/>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19" name="Group 18"/>
          <p:cNvGrpSpPr/>
          <p:nvPr/>
        </p:nvGrpSpPr>
        <p:grpSpPr>
          <a:xfrm>
            <a:off x="994144" y="4125406"/>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a:off x="4449726" y="4433183"/>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0154" y="4436442"/>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18414" y="4433183"/>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44410" y="3700106"/>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95916" y="2260765"/>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3168488"/>
              <a:ext cx="1958162" cy="591026"/>
              <a:chOff x="999460" y="4391811"/>
              <a:chExt cx="6911164" cy="307777"/>
            </a:xfrm>
          </p:grpSpPr>
          <p:sp>
            <p:nvSpPr>
              <p:cNvPr id="33" name="Rectangle 32"/>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632107" y="4431195"/>
                <a:ext cx="5645869" cy="256439"/>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Annotator</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grpSp>
        <p:grpSp>
          <p:nvGrpSpPr>
            <p:cNvPr id="39" name="Group 38"/>
            <p:cNvGrpSpPr/>
            <p:nvPr/>
          </p:nvGrpSpPr>
          <p:grpSpPr>
            <a:xfrm>
              <a:off x="3382927" y="3168488"/>
              <a:ext cx="1958162" cy="591026"/>
              <a:chOff x="3382927" y="3168488"/>
              <a:chExt cx="1958162" cy="591026"/>
            </a:xfrm>
          </p:grpSpPr>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Statistical Profiler</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gray">
              <a:xfrm>
                <a:off x="3382927" y="3168488"/>
                <a:ext cx="1958162" cy="591026"/>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38" name="Group 37"/>
            <p:cNvGrpSpPr/>
            <p:nvPr/>
          </p:nvGrpSpPr>
          <p:grpSpPr>
            <a:xfrm>
              <a:off x="5681331" y="3156239"/>
              <a:ext cx="1958162" cy="591026"/>
              <a:chOff x="5681331" y="3156239"/>
              <a:chExt cx="1958162" cy="591026"/>
            </a:xfrm>
          </p:grpSpPr>
          <p:sp>
            <p:nvSpPr>
              <p:cNvPr id="37" name="Rectangle 36"/>
              <p:cNvSpPr/>
              <p:nvPr/>
            </p:nvSpPr>
            <p:spPr bwMode="gray">
              <a:xfrm>
                <a:off x="5681331" y="3156239"/>
                <a:ext cx="1958162" cy="591026"/>
              </a:xfrm>
              <a:prstGeom prst="rect">
                <a:avLst/>
              </a:prstGeom>
              <a:solidFill>
                <a:srgbClr val="FFC000"/>
              </a:solid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latin typeface="Segoe UI Light" panose="020B0502040204020203" pitchFamily="34" charset="0"/>
                    <a:ea typeface="Segoe UI" panose="020B0502040204020203" pitchFamily="34" charset="0"/>
                    <a:cs typeface="Segoe UI" panose="020B0502040204020203" pitchFamily="34" charset="0"/>
                  </a:rPr>
                  <a:t>Data Quality Control</a:t>
                </a:r>
                <a:endParaRPr lang="en-US" sz="1600" b="1" kern="0" dirty="0" smtClean="0">
                  <a:latin typeface="Segoe UI Light" panose="020B0502040204020203" pitchFamily="34" charset="0"/>
                  <a:ea typeface="Segoe UI" panose="020B0502040204020203" pitchFamily="34" charset="0"/>
                  <a:cs typeface="Segoe UI" panose="020B0502040204020203" pitchFamily="34" charset="0"/>
                </a:endParaRPr>
              </a:p>
            </p:txBody>
          </p:sp>
        </p:grpSp>
      </p:grpSp>
      <p:sp>
        <p:nvSpPr>
          <p:cNvPr id="41" name="TextBox 40"/>
          <p:cNvSpPr txBox="1"/>
          <p:nvPr/>
        </p:nvSpPr>
        <p:spPr>
          <a:xfrm rot="16200000">
            <a:off x="7625451" y="2761817"/>
            <a:ext cx="923330" cy="184666"/>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panose="020B0502040204020203" pitchFamily="34" charset="0"/>
                <a:ea typeface="Segoe UI" panose="020B0502040204020203" pitchFamily="34" charset="0"/>
                <a:cs typeface="Segoe UI" panose="020B0502040204020203" pitchFamily="34" charset="0"/>
              </a:rPr>
              <a:t>Data Profiler</a:t>
            </a:r>
            <a:endParaRPr lang="en-US" sz="1200" kern="0" dirty="0" smtClean="0">
              <a:latin typeface="Segoe UI" panose="020B0502040204020203" pitchFamily="34" charset="0"/>
              <a:ea typeface="Segoe UI" panose="020B0502040204020203" pitchFamily="34" charset="0"/>
              <a:cs typeface="Segoe UI" panose="020B0502040204020203" pitchFamily="34" charset="0"/>
            </a:endParaRPr>
          </a:p>
        </p:txBody>
      </p:sp>
      <p:grpSp>
        <p:nvGrpSpPr>
          <p:cNvPr id="42" name="Group 41"/>
          <p:cNvGrpSpPr/>
          <p:nvPr/>
        </p:nvGrpSpPr>
        <p:grpSpPr>
          <a:xfrm>
            <a:off x="983512" y="1644479"/>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4451498" y="2058740"/>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20106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57048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data driven 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marL="285750" indent="-285750" fontAlgn="base">
              <a:spcBef>
                <a:spcPct val="50000"/>
              </a:spcBef>
              <a:spcAft>
                <a:spcPct val="0"/>
              </a:spcAft>
              <a:buClr>
                <a:srgbClr val="F0AB00"/>
              </a:buClr>
              <a:buSzPct val="80000"/>
              <a:buFont typeface="Arial"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An Objective Assessment Framework for Linked Data </a:t>
            </a:r>
            <a:r>
              <a:rPr lang="en-US" dirty="0" smtClean="0">
                <a:latin typeface="Segoe UI Light" panose="020B0502040204020203" pitchFamily="34" charset="0"/>
              </a:rPr>
              <a:t>Quality – The Problem</a:t>
            </a:r>
            <a:endParaRPr lang="en-US" sz="2000" b="0" dirty="0">
              <a:latin typeface="Segoe UI Light" panose="020B0502040204020203" pitchFamily="34" charset="0"/>
            </a:endParaRPr>
          </a:p>
        </p:txBody>
      </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An Objective Assessment Framework for Linked Data </a:t>
            </a:r>
            <a:r>
              <a:rPr lang="en-US" dirty="0" smtClean="0">
                <a:latin typeface="Segoe UI Light" panose="020B0502040204020203" pitchFamily="34" charset="0"/>
              </a:rPr>
              <a:t>Quality – Contribution</a:t>
            </a:r>
            <a:endParaRPr lang="en-US" sz="2000" b="0" dirty="0">
              <a:latin typeface="Segoe UI Light" panose="020B0502040204020203" pitchFamily="34" charset="0"/>
            </a:endParaRPr>
          </a:p>
        </p:txBody>
      </p:sp>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have surveyed the landscape of Linked Data quality assessment frameworks.</a:t>
            </a:r>
          </a:p>
          <a:p>
            <a:pPr marL="285750" indent="-285750">
              <a:lnSpc>
                <a:spcPct val="150000"/>
              </a:lnSpc>
              <a:buFont typeface="Arial" panose="020B0604020202020204" pitchFamily="34" charset="0"/>
              <a:buChar char="•"/>
            </a:pPr>
            <a:r>
              <a:rPr lang="en-US" dirty="0">
                <a:latin typeface="Segoe UI Light" panose="020B0502040204020203" pitchFamily="34" charset="0"/>
              </a:rPr>
              <a:t>We have surveyed 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p>
          <a:p>
            <a:pPr marL="285750" indent="-285750">
              <a:lnSpc>
                <a:spcPct val="150000"/>
              </a:lnSpc>
              <a:buFont typeface="Arial" panose="020B0604020202020204" pitchFamily="34" charset="0"/>
              <a:buChar char="•"/>
            </a:pPr>
            <a:r>
              <a:rPr lang="en-US" dirty="0">
                <a:latin typeface="Segoe UI Light" panose="020B0502040204020203" pitchFamily="34" charset="0"/>
              </a:rPr>
              <a:t>Suggested 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a:latin typeface="Segoe UI Light" panose="020B0502040204020203" pitchFamily="34" charset="0"/>
              </a:rPr>
              <a:t>To measure these abstract attributes, we 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a:t>
            </a: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An Objective Assessment Framework for Linked Data </a:t>
            </a:r>
            <a:r>
              <a:rPr lang="en-US" dirty="0" smtClean="0">
                <a:latin typeface="Segoe UI Light" panose="020B0502040204020203" pitchFamily="34" charset="0"/>
              </a:rPr>
              <a:t>Quality – Contribution</a:t>
            </a:r>
            <a:endParaRPr lang="en-US" sz="2000" b="0" dirty="0">
              <a:latin typeface="Segoe UI Light" panose="020B0502040204020203" pitchFamily="34" charset="0"/>
            </a:endParaRPr>
          </a:p>
        </p:txBody>
      </p:sp>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level</a:t>
            </a:r>
            <a:r>
              <a:rPr lang="en-US" dirty="0" smtClean="0">
                <a:latin typeface="Segoe UI Light" panose="020B0502040204020203" pitchFamily="34" charset="0"/>
              </a:rPr>
              <a:t>.</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a:t>
            </a:r>
            <a:r>
              <a:rPr lang="en-US" dirty="0">
                <a:latin typeface="Segoe UI Light" panose="020B0502040204020203" pitchFamily="34" charset="0"/>
              </a:rPr>
              <a:t>ontologies</a:t>
            </a:r>
            <a:r>
              <a:rPr lang="en-US" dirty="0" smtClean="0">
                <a:latin typeface="Segoe UI Light" panose="020B0502040204020203" pitchFamily="34" charset="0"/>
              </a:rPr>
              <a:t>.</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a:t>
            </a:r>
            <a:r>
              <a:rPr lang="en-US" dirty="0">
                <a:latin typeface="Segoe UI Light" panose="020B0502040204020203" pitchFamily="34" charset="0"/>
              </a:rPr>
              <a:t>datasets.</a:t>
            </a:r>
          </a:p>
        </p:txBody>
      </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400" b="0" dirty="0">
                <a:solidFill>
                  <a:srgbClr val="000000"/>
                </a:solidFill>
                <a:latin typeface="Segoe UI Light" panose="020B0502040204020203" pitchFamily="34" charset="0"/>
              </a:rPr>
              <a:t>Enterprises use a wide range of heterogeneous information systems in their business activities such </a:t>
            </a:r>
            <a:r>
              <a:rPr lang="en-US" sz="1400" b="0" dirty="0" smtClean="0">
                <a:solidFill>
                  <a:srgbClr val="000000"/>
                </a:solidFill>
                <a:latin typeface="Segoe UI Light" panose="020B0502040204020203" pitchFamily="34" charset="0"/>
              </a:rPr>
              <a:t>as Enterprise </a:t>
            </a:r>
            <a:r>
              <a:rPr lang="en-US" sz="1400" b="0" dirty="0">
                <a:solidFill>
                  <a:srgbClr val="000000"/>
                </a:solidFill>
                <a:latin typeface="Segoe UI Light" panose="020B0502040204020203" pitchFamily="34" charset="0"/>
              </a:rPr>
              <a:t>Resource Planning (</a:t>
            </a:r>
            <a:r>
              <a:rPr lang="en-US" sz="1400" dirty="0">
                <a:solidFill>
                  <a:srgbClr val="000000"/>
                </a:solidFill>
                <a:latin typeface="Segoe UI Light" panose="020B0502040204020203" pitchFamily="34" charset="0"/>
              </a:rPr>
              <a:t>ERP</a:t>
            </a:r>
            <a:r>
              <a:rPr lang="en-US" sz="1400" b="0" dirty="0">
                <a:solidFill>
                  <a:srgbClr val="000000"/>
                </a:solidFill>
                <a:latin typeface="Segoe UI Light" panose="020B0502040204020203" pitchFamily="34" charset="0"/>
              </a:rPr>
              <a:t>), Customer Relationships </a:t>
            </a:r>
            <a:r>
              <a:rPr lang="en-US" sz="1400" b="0" dirty="0" smtClean="0">
                <a:solidFill>
                  <a:srgbClr val="000000"/>
                </a:solidFill>
                <a:latin typeface="Segoe UI Light" panose="020B0502040204020203" pitchFamily="34" charset="0"/>
              </a:rPr>
              <a:t>Management (</a:t>
            </a:r>
            <a:r>
              <a:rPr lang="en-US" sz="1400" dirty="0" smtClean="0">
                <a:solidFill>
                  <a:srgbClr val="000000"/>
                </a:solidFill>
                <a:latin typeface="Segoe UI Light" panose="020B0502040204020203" pitchFamily="34" charset="0"/>
              </a:rPr>
              <a:t>CRM</a:t>
            </a:r>
            <a:r>
              <a:rPr lang="en-US" sz="1400" b="0" dirty="0">
                <a:solidFill>
                  <a:srgbClr val="000000"/>
                </a:solidFill>
                <a:latin typeface="Segoe UI Light" panose="020B0502040204020203" pitchFamily="34" charset="0"/>
              </a:rPr>
              <a:t>) and Supply </a:t>
            </a:r>
            <a:r>
              <a:rPr lang="en-US" sz="1400" b="0" dirty="0" smtClean="0">
                <a:solidFill>
                  <a:srgbClr val="000000"/>
                </a:solidFill>
                <a:latin typeface="Segoe UI Light" panose="020B0502040204020203" pitchFamily="34" charset="0"/>
              </a:rPr>
              <a:t>Chain Management </a:t>
            </a:r>
            <a:r>
              <a:rPr lang="en-US" sz="1400" b="0" dirty="0">
                <a:solidFill>
                  <a:srgbClr val="000000"/>
                </a:solidFill>
                <a:latin typeface="Segoe UI Light" panose="020B0502040204020203" pitchFamily="34" charset="0"/>
              </a:rPr>
              <a:t>(</a:t>
            </a:r>
            <a:r>
              <a:rPr lang="en-US" sz="1400" dirty="0">
                <a:solidFill>
                  <a:srgbClr val="000000"/>
                </a:solidFill>
                <a:latin typeface="Segoe UI Light" panose="020B0502040204020203" pitchFamily="34" charset="0"/>
              </a:rPr>
              <a:t>SCM</a:t>
            </a:r>
            <a:r>
              <a:rPr lang="en-US" sz="1400" b="0" dirty="0">
                <a:solidFill>
                  <a:srgbClr val="000000"/>
                </a:solidFill>
                <a:latin typeface="Segoe UI Light" panose="020B0502040204020203" pitchFamily="34" charset="0"/>
              </a:rPr>
              <a:t>) </a:t>
            </a:r>
            <a:r>
              <a:rPr lang="en-US" sz="14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400" b="0" dirty="0">
                <a:latin typeface="Segoe UI Light" panose="020B0502040204020203" pitchFamily="34" charset="0"/>
              </a:rPr>
              <a:t>Data Integration in large enterprises is a time and resource costly task</a:t>
            </a:r>
          </a:p>
          <a:p>
            <a:pPr marL="285750" indent="-285750">
              <a:buFont typeface="Arial" panose="020B0604020202020204" pitchFamily="34" charset="0"/>
              <a:buChar char="•"/>
            </a:pPr>
            <a:r>
              <a:rPr lang="en-US" sz="1400" b="0" dirty="0">
                <a:solidFill>
                  <a:srgbClr val="000000"/>
                </a:solidFill>
                <a:latin typeface="Segoe UI Light" panose="020B0502040204020203" pitchFamily="34" charset="0"/>
              </a:rPr>
              <a:t>Enterprise Big Data </a:t>
            </a:r>
            <a:r>
              <a:rPr lang="en-US" sz="1400" b="0" dirty="0" smtClean="0">
                <a:solidFill>
                  <a:srgbClr val="000000"/>
                </a:solidFill>
                <a:latin typeface="Segoe UI Light" panose="020B0502040204020203" pitchFamily="34" charset="0"/>
              </a:rPr>
              <a:t>isn't big </a:t>
            </a:r>
            <a:r>
              <a:rPr lang="en-US" sz="1400" b="0" dirty="0">
                <a:solidFill>
                  <a:srgbClr val="000000"/>
                </a:solidFill>
                <a:latin typeface="Segoe UI Light" panose="020B0502040204020203" pitchFamily="34" charset="0"/>
              </a:rPr>
              <a:t>in volume only, but in the associated le formats also as the information is being stored often </a:t>
            </a:r>
            <a:r>
              <a:rPr lang="en-US" sz="1400" b="0" dirty="0" smtClean="0">
                <a:solidFill>
                  <a:srgbClr val="000000"/>
                </a:solidFill>
                <a:latin typeface="Segoe UI Light" panose="020B0502040204020203" pitchFamily="34" charset="0"/>
              </a:rPr>
              <a:t>in unstructured </a:t>
            </a:r>
            <a:r>
              <a:rPr lang="en-US" sz="1400" b="0" dirty="0">
                <a:solidFill>
                  <a:srgbClr val="000000"/>
                </a:solidFill>
                <a:latin typeface="Segoe UI Light" panose="020B0502040204020203" pitchFamily="34" charset="0"/>
              </a:rPr>
              <a:t>and unknown formats.</a:t>
            </a:r>
          </a:p>
          <a:p>
            <a:pPr marL="285750" indent="-285750">
              <a:buFont typeface="Arial" panose="020B0604020202020204" pitchFamily="34" charset="0"/>
              <a:buChar char="•"/>
            </a:pPr>
            <a:r>
              <a:rPr lang="en-US" sz="1400" b="0" dirty="0" smtClean="0">
                <a:latin typeface="Segoe UI Light" panose="020B0502040204020203" pitchFamily="34" charset="0"/>
              </a:rPr>
              <a:t>Data </a:t>
            </a:r>
            <a:r>
              <a:rPr lang="en-US" sz="1400" b="0" dirty="0">
                <a:latin typeface="Segoe UI Light" panose="020B0502040204020203" pitchFamily="34" charset="0"/>
              </a:rPr>
              <a:t>Integration in large enterprises is a time and resource costly task</a:t>
            </a:r>
          </a:p>
          <a:p>
            <a:pPr marL="285750" indent="-285750" fontAlgn="base">
              <a:spcBef>
                <a:spcPct val="50000"/>
              </a:spcBef>
              <a:spcAft>
                <a:spcPct val="0"/>
              </a:spcAft>
              <a:buClr>
                <a:srgbClr val="F0AB00"/>
              </a:buClr>
              <a:buFont typeface="Arial" pitchFamily="34" charset="0"/>
              <a:buChar char="•"/>
            </a:pPr>
            <a:r>
              <a:rPr lang="en-US" sz="1400" b="0" dirty="0">
                <a:latin typeface="Segoe UI Light" panose="020B0502040204020203" pitchFamily="34" charset="0"/>
              </a:rPr>
              <a:t>Various approaches have been introduced to solve this integration </a:t>
            </a:r>
            <a:r>
              <a:rPr lang="en-US" sz="1400" b="0" dirty="0" smtClean="0">
                <a:latin typeface="Segoe UI Light" panose="020B0502040204020203" pitchFamily="34" charset="0"/>
              </a:rPr>
              <a:t>challenge:</a:t>
            </a:r>
            <a:endParaRPr lang="en-US" sz="1400" b="0" dirty="0">
              <a:latin typeface="Segoe UI Light" panose="020B0502040204020203" pitchFamily="34" charset="0"/>
            </a:endParaRPr>
          </a:p>
          <a:p>
            <a:pPr marL="742950" lvl="1" indent="-285750" fontAlgn="base">
              <a:spcBef>
                <a:spcPct val="50000"/>
              </a:spcBef>
              <a:spcAft>
                <a:spcPct val="0"/>
              </a:spcAft>
              <a:buClr>
                <a:srgbClr val="F0AB00"/>
              </a:buClr>
              <a:buFont typeface="Arial" pitchFamily="34" charset="0"/>
              <a:buChar char="•"/>
            </a:pPr>
            <a:r>
              <a:rPr lang="en-US" sz="1400" dirty="0" smtClean="0">
                <a:latin typeface="Segoe UI Light" panose="020B0502040204020203" pitchFamily="34" charset="0"/>
              </a:rPr>
              <a:t>XML </a:t>
            </a:r>
            <a:r>
              <a:rPr lang="en-US" sz="1400" dirty="0">
                <a:latin typeface="Segoe UI Light" panose="020B0502040204020203" pitchFamily="34" charset="0"/>
              </a:rPr>
              <a:t>as the underlying data model</a:t>
            </a:r>
          </a:p>
          <a:p>
            <a:pPr marL="742950" lvl="1" indent="-285750" fontAlgn="base">
              <a:spcBef>
                <a:spcPct val="50000"/>
              </a:spcBef>
              <a:spcAft>
                <a:spcPct val="0"/>
              </a:spcAft>
              <a:buClr>
                <a:srgbClr val="F0AB00"/>
              </a:buClr>
              <a:buFont typeface="Arial" pitchFamily="34" charset="0"/>
              <a:buChar char="•"/>
            </a:pPr>
            <a:r>
              <a:rPr lang="en-US" sz="1400" dirty="0">
                <a:latin typeface="Segoe UI Light" panose="020B0502040204020203" pitchFamily="34" charset="0"/>
              </a:rPr>
              <a:t>Web Services to provide the data exchange protocols and Service Oriented Architecture (SOA)</a:t>
            </a:r>
          </a:p>
          <a:p>
            <a:pPr marL="742950" lvl="1" indent="-285750" fontAlgn="base">
              <a:spcBef>
                <a:spcPct val="50000"/>
              </a:spcBef>
              <a:spcAft>
                <a:spcPct val="0"/>
              </a:spcAft>
              <a:buClr>
                <a:srgbClr val="F0AB00"/>
              </a:buClr>
              <a:buFont typeface="Arial" pitchFamily="34" charset="0"/>
              <a:buChar char="•"/>
            </a:pPr>
            <a:r>
              <a:rPr lang="en-US" sz="1400" dirty="0">
                <a:latin typeface="Segoe UI Light" panose="020B0502040204020203" pitchFamily="34" charset="0"/>
              </a:rPr>
              <a:t>Linked Data paradigm </a:t>
            </a:r>
            <a:endParaRPr lang="en-US" sz="1400" dirty="0" smtClean="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sz="2000" b="0" dirty="0" smtClean="0">
                <a:latin typeface="Segoe UI Light" panose="020B0502040204020203" pitchFamily="34" charset="0"/>
              </a:rPr>
              <a:t>Data Integration in the Enterprise</a:t>
            </a:r>
            <a:endParaRPr lang="en-US" sz="2000"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An Objective Assessment Framework for Linked Data </a:t>
            </a:r>
            <a:r>
              <a:rPr lang="en-US" dirty="0" smtClean="0">
                <a:latin typeface="Segoe UI Light" panose="020B0502040204020203" pitchFamily="34" charset="0"/>
              </a:rPr>
              <a:t>Quality – Contribution</a:t>
            </a:r>
            <a:endParaRPr lang="en-US" sz="2000" b="0" dirty="0">
              <a:latin typeface="Segoe UI Light" panose="020B0502040204020203" pitchFamily="34" charset="0"/>
            </a:endParaRPr>
          </a:p>
        </p:txBody>
      </p:sp>
      <p:sp>
        <p:nvSpPr>
          <p:cNvPr id="7" name="TextBox 6"/>
          <p:cNvSpPr txBox="1"/>
          <p:nvPr/>
        </p:nvSpPr>
        <p:spPr>
          <a:xfrm>
            <a:off x="202439" y="5400989"/>
            <a:ext cx="8662443" cy="1107996"/>
          </a:xfrm>
          <a:prstGeom prst="rect">
            <a:avLst/>
          </a:prstGeom>
          <a:noFill/>
        </p:spPr>
        <p:txBody>
          <a:bodyPr wrap="square" lIns="0" tIns="0" rIns="0" bIns="0" rtlCol="0">
            <a:spAutoFit/>
          </a:bodyPr>
          <a:lstStyle/>
          <a:p>
            <a:pPr algn="ctr"/>
            <a:r>
              <a:rPr lang="en-US" dirty="0" smtClean="0">
                <a:solidFill>
                  <a:srgbClr val="FFC000"/>
                </a:solidFill>
                <a:latin typeface="Segoe UI Light" panose="020B0502040204020203" pitchFamily="34" charset="0"/>
              </a:rPr>
              <a:t>we identified </a:t>
            </a:r>
            <a:r>
              <a:rPr lang="en-US" dirty="0">
                <a:solidFill>
                  <a:srgbClr val="FFC000"/>
                </a:solidFill>
                <a:latin typeface="Segoe UI Light" panose="020B0502040204020203" pitchFamily="34" charset="0"/>
              </a:rPr>
              <a:t>several gaps in the current tools and </a:t>
            </a:r>
            <a:r>
              <a:rPr lang="en-US" dirty="0" smtClean="0">
                <a:solidFill>
                  <a:srgbClr val="FFC000"/>
                </a:solidFill>
                <a:latin typeface="Segoe UI Light" panose="020B0502040204020203" pitchFamily="34" charset="0"/>
              </a:rPr>
              <a:t>identified the </a:t>
            </a:r>
            <a:r>
              <a:rPr lang="en-US" dirty="0">
                <a:solidFill>
                  <a:srgbClr val="FFC000"/>
                </a:solidFill>
                <a:latin typeface="Segoe UI Light" panose="020B0502040204020203" pitchFamily="34" charset="0"/>
              </a:rPr>
              <a:t>need for a</a:t>
            </a:r>
          </a:p>
          <a:p>
            <a:pPr algn="ctr">
              <a:lnSpc>
                <a:spcPct val="150000"/>
              </a:lnSpc>
            </a:pPr>
            <a:r>
              <a:rPr lang="en-US" b="1" dirty="0">
                <a:solidFill>
                  <a:srgbClr val="FFC000"/>
                </a:solidFill>
                <a:latin typeface="Segoe UI Light" panose="020B0502040204020203" pitchFamily="34" charset="0"/>
              </a:rPr>
              <a:t>comprehensive evaluation and assessment framework</a:t>
            </a:r>
            <a:endParaRPr lang="en-US" b="1" dirty="0" smtClean="0">
              <a:solidFill>
                <a:srgbClr val="FFC000"/>
              </a:solidFill>
              <a:latin typeface="Segoe UI Light" panose="020B0502040204020203" pitchFamily="34" charset="0"/>
            </a:endParaRPr>
          </a:p>
          <a:p>
            <a:pPr algn="ctr" fontAlgn="base">
              <a:spcBef>
                <a:spcPct val="50000"/>
              </a:spcBef>
              <a:spcAft>
                <a:spcPct val="0"/>
              </a:spcAft>
              <a:buClr>
                <a:srgbClr val="F0AB00"/>
              </a:buClr>
              <a:buSzPct val="80000"/>
            </a:pPr>
            <a:endParaRPr lang="fr-FR" sz="1800" kern="0" dirty="0" err="1" smtClean="0">
              <a:solidFill>
                <a:srgbClr val="FFC000"/>
              </a:solidFill>
              <a:latin typeface="Segoe UI Light" panose="020B0502040204020203" pitchFamily="34" charset="0"/>
              <a:ea typeface="Arial Unicode MS" pitchFamily="34" charset="-128"/>
              <a:cs typeface="Arial Unicode MS" pitchFamily="34" charset="-128"/>
            </a:endParaRPr>
          </a:p>
        </p:txBody>
      </p:sp>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err="1">
                <a:latin typeface="Segoe UI Light" panose="020B0502040204020203" pitchFamily="34" charset="0"/>
              </a:rPr>
              <a:t>Queryable</a:t>
            </a:r>
            <a:r>
              <a:rPr lang="en-US" dirty="0">
                <a:latin typeface="Segoe UI Light" panose="020B0502040204020203" pitchFamily="34" charset="0"/>
              </a:rPr>
              <a:t>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t>
            </a:r>
            <a:r>
              <a:rPr lang="en-US" dirty="0" err="1" smtClean="0"/>
              <a:t>Assaf</a:t>
            </a:r>
            <a:endParaRPr lang="en-US" dirty="0" smtClean="0"/>
          </a:p>
          <a:p>
            <a:r>
              <a:rPr lang="en-US" dirty="0" smtClean="0"/>
              <a:t>www.ahmadassaf.com</a:t>
            </a:r>
          </a:p>
          <a:p>
            <a:r>
              <a:rPr lang="en-US" dirty="0" smtClean="0"/>
              <a:t>@</a:t>
            </a:r>
            <a:r>
              <a:rPr lang="en-US" dirty="0" err="1" smtClean="0"/>
              <a:t>ahmadaassaf</a:t>
            </a:r>
            <a:endParaRPr lang="en-US" dirty="0" smtClean="0"/>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400" b="0" dirty="0" smtClean="0">
                <a:latin typeface="Segoe UI Light" panose="020B0502040204020203" pitchFamily="34" charset="0"/>
                <a:ea typeface="Segoe UI" panose="020B0502040204020203" pitchFamily="34" charset="0"/>
                <a:cs typeface="Segoe UI" panose="020B0502040204020203" pitchFamily="34" charset="0"/>
              </a:rPr>
              <a:t>For example, recommendation engines built on top of the Business Intelligence stack need user profile information. Building rich user profiles requires integrating data from LDAP directories, online Wikis, communities … etc. </a:t>
            </a:r>
          </a:p>
          <a:p>
            <a:pPr marL="285750" indent="-285750">
              <a:buFont typeface="Arial" panose="020B0604020202020204" pitchFamily="34" charset="0"/>
              <a:buChar char="•"/>
            </a:pPr>
            <a:r>
              <a:rPr lang="en-US" sz="14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400" dirty="0" smtClean="0">
                <a:latin typeface="Segoe UI Light" panose="020B0502040204020203" pitchFamily="34" charset="0"/>
                <a:ea typeface="Segoe UI" panose="020B0502040204020203" pitchFamily="34" charset="0"/>
                <a:cs typeface="Segoe UI" panose="020B0502040204020203" pitchFamily="34" charset="0"/>
              </a:rPr>
              <a:t>B</a:t>
            </a:r>
            <a:r>
              <a:rPr lang="en-US" sz="14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400" dirty="0" smtClean="0">
                <a:latin typeface="Segoe UI Light" panose="020B0502040204020203" pitchFamily="34" charset="0"/>
                <a:ea typeface="Segoe UI" panose="020B0502040204020203" pitchFamily="34" charset="0"/>
                <a:cs typeface="Segoe UI" panose="020B0502040204020203" pitchFamily="34" charset="0"/>
              </a:rPr>
              <a:t>I</a:t>
            </a:r>
            <a:r>
              <a:rPr lang="en-US" sz="14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400" dirty="0" smtClean="0">
                <a:latin typeface="Segoe UI Light" panose="020B0502040204020203" pitchFamily="34" charset="0"/>
                <a:ea typeface="Segoe UI" panose="020B0502040204020203" pitchFamily="34" charset="0"/>
                <a:cs typeface="Segoe UI" panose="020B0502040204020203" pitchFamily="34" charset="0"/>
              </a:rPr>
              <a:t>G</a:t>
            </a:r>
            <a:r>
              <a:rPr lang="en-US" sz="14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400" dirty="0" smtClean="0">
                <a:latin typeface="Segoe UI Light" panose="020B0502040204020203" pitchFamily="34" charset="0"/>
                <a:ea typeface="Segoe UI" panose="020B0502040204020203" pitchFamily="34" charset="0"/>
                <a:cs typeface="Segoe UI" panose="020B0502040204020203" pitchFamily="34" charset="0"/>
              </a:rPr>
              <a:t>BIG</a:t>
            </a:r>
            <a:r>
              <a:rPr lang="en-US" sz="14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4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a:t>
            </a:r>
            <a:r>
              <a:rPr lang="en-US" sz="1400" b="0" dirty="0" err="1">
                <a:latin typeface="Segoe UI Light" panose="020B0502040204020203" pitchFamily="34" charset="0"/>
                <a:ea typeface="Segoe UI" panose="020B0502040204020203" pitchFamily="34" charset="0"/>
                <a:cs typeface="Segoe UI" panose="020B0502040204020203" pitchFamily="34" charset="0"/>
              </a:rPr>
              <a:t>Lumira</a:t>
            </a:r>
            <a:r>
              <a:rPr lang="en-US" sz="1400" b="0" dirty="0">
                <a:latin typeface="Segoe UI Light" panose="020B0502040204020203" pitchFamily="34" charset="0"/>
                <a:ea typeface="Segoe UI" panose="020B0502040204020203" pitchFamily="34" charset="0"/>
                <a:cs typeface="Segoe UI" panose="020B0502040204020203" pitchFamily="34" charset="0"/>
              </a:rPr>
              <a:t> to simplify the experience of Decision Makers and Analysts. </a:t>
            </a:r>
            <a:endParaRPr lang="en-US" sz="1400" b="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0" dirty="0" smtClean="0">
                <a:latin typeface="Segoe UI Light" panose="020B0502040204020203" pitchFamily="34" charset="0"/>
                <a:ea typeface="Segoe UI" panose="020B0502040204020203" pitchFamily="34" charset="0"/>
                <a:cs typeface="Segoe UI" panose="020B0502040204020203" pitchFamily="34" charset="0"/>
              </a:rPr>
              <a:t>BIG Harvest </a:t>
            </a:r>
            <a:r>
              <a:rPr lang="en-US" sz="1400" b="0" dirty="0">
                <a:latin typeface="Segoe UI Light" panose="020B0502040204020203" pitchFamily="34" charset="0"/>
                <a:ea typeface="Segoe UI" panose="020B0502040204020203" pitchFamily="34" charset="0"/>
                <a:cs typeface="Segoe UI" panose="020B0502040204020203" pitchFamily="34" charset="0"/>
              </a:rPr>
              <a:t>BI artefacts, BI usage and user profiles and store them in the HANA Graph Engine. </a:t>
            </a:r>
            <a:endParaRPr lang="en-US" sz="1400" b="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0" dirty="0" smtClean="0">
                <a:latin typeface="Segoe UI Light" panose="020B0502040204020203" pitchFamily="34" charset="0"/>
                <a:ea typeface="Segoe UI" panose="020B0502040204020203" pitchFamily="34" charset="0"/>
                <a:cs typeface="Segoe UI" panose="020B0502040204020203" pitchFamily="34" charset="0"/>
              </a:rPr>
              <a:t>In addition to internal enterprise data integration, data residing in external repositories (data hubs, structured data in web pages, Linked Open Data … etc.) can bring new insights and enhance decision making process.</a:t>
            </a:r>
          </a:p>
          <a:p>
            <a:pPr marL="285750" indent="-285750">
              <a:buFont typeface="Arial" panose="020B0604020202020204" pitchFamily="34" charset="0"/>
              <a:buChar char="•"/>
            </a:pPr>
            <a:endParaRPr lang="en-US" sz="14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sz="2000" b="0" dirty="0" smtClean="0">
                <a:latin typeface="Segoe UI Light" panose="020B0502040204020203" pitchFamily="34" charset="0"/>
              </a:rPr>
              <a:t>Business Intelligence Graph (</a:t>
            </a:r>
            <a:r>
              <a:rPr lang="en-US" sz="2000" dirty="0" smtClean="0">
                <a:latin typeface="Segoe UI Light" panose="020B0502040204020203" pitchFamily="34" charset="0"/>
              </a:rPr>
              <a:t>BIG</a:t>
            </a:r>
            <a:r>
              <a:rPr lang="en-US" sz="2000" b="0" dirty="0" smtClean="0">
                <a:latin typeface="Segoe UI Light" panose="020B0502040204020203" pitchFamily="34" charset="0"/>
              </a:rPr>
              <a:t>)</a:t>
            </a:r>
            <a:endParaRPr lang="en-US" sz="2000"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589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Problem Statement</a:t>
            </a:r>
            <a:br>
              <a:rPr lang="en-US" dirty="0">
                <a:latin typeface="Segoe UI Light" panose="020B0502040204020203" pitchFamily="34" charset="0"/>
              </a:rPr>
            </a:br>
            <a:r>
              <a:rPr lang="en-US" b="0" dirty="0" smtClean="0">
                <a:latin typeface="Segoe UI Light" panose="020B0502040204020203" pitchFamily="34" charset="0"/>
              </a:rPr>
              <a:t>There is Money in Linked Open Data</a:t>
            </a:r>
            <a:endParaRPr lang="en-US" sz="2000" b="0" dirty="0">
              <a:latin typeface="Segoe UI Light" panose="020B0502040204020203" pitchFamily="34" charset="0"/>
            </a:endParaRPr>
          </a:p>
        </p:txBody>
      </p:sp>
      <p:pic>
        <p:nvPicPr>
          <p:cNvPr id="4" name="Picture 2" descr="https://drawingbynumbers.org/sites/drawingbynumbers.org/files/open-data-mortar-20120416-front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7588" y="1239779"/>
            <a:ext cx="3488835" cy="3030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3415" y="1397977"/>
            <a:ext cx="5624147" cy="26314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From </a:t>
            </a:r>
            <a:r>
              <a:rPr lang="en-US" b="1" dirty="0" smtClean="0">
                <a:latin typeface="Segoe UI Light" panose="020B0502040204020203" pitchFamily="34" charset="0"/>
              </a:rPr>
              <a:t>12</a:t>
            </a:r>
            <a:r>
              <a:rPr lang="en-US" dirty="0" smtClean="0">
                <a:latin typeface="Segoe UI Light" panose="020B0502040204020203" pitchFamily="34" charset="0"/>
              </a:rPr>
              <a:t> datasets cataloged in 2007, the Linked Open Data has grown to almost </a:t>
            </a:r>
            <a:r>
              <a:rPr lang="en-US" b="1" dirty="0" smtClean="0">
                <a:latin typeface="Segoe UI Light" panose="020B0502040204020203" pitchFamily="34" charset="0"/>
              </a:rPr>
              <a:t>300</a:t>
            </a:r>
            <a:r>
              <a:rPr lang="en-US" dirty="0" smtClean="0">
                <a:latin typeface="Segoe UI Light" panose="020B0502040204020203" pitchFamily="34" charset="0"/>
              </a:rPr>
              <a:t> datasets</a:t>
            </a:r>
            <a:endParaRPr lang="en-US" dirty="0">
              <a:latin typeface="Segoe UI Light" panose="020B0502040204020203" pitchFamily="34" charset="0"/>
            </a:endParaRPr>
          </a:p>
          <a:p>
            <a:pPr marL="285750" indent="-285750" fontAlgn="base">
              <a:spcBef>
                <a:spcPct val="50000"/>
              </a:spcBef>
              <a:spcAft>
                <a:spcPct val="0"/>
              </a:spcAft>
              <a:buClr>
                <a:srgbClr val="F0AB00"/>
              </a:buClr>
              <a:buSzPct val="80000"/>
              <a:buFont typeface="Arial" pitchFamily="34" charset="0"/>
              <a:buChar char="•"/>
            </a:pPr>
            <a:r>
              <a:rPr lang="en-US" b="1" dirty="0" smtClean="0">
                <a:latin typeface="Segoe UI Light" panose="020B0502040204020203" pitchFamily="34" charset="0"/>
              </a:rPr>
              <a:t>32 billion triples</a:t>
            </a:r>
            <a:endParaRPr lang="en-US" dirty="0" smtClean="0">
              <a:latin typeface="Segoe UI Light" panose="020B0502040204020203" pitchFamily="34" charset="0"/>
            </a:endParaRPr>
          </a:p>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Covering areas in education, transportation, consumer products, electricity, oil and gas, health care and consumer finance</a:t>
            </a:r>
          </a:p>
          <a:p>
            <a:pPr marL="285750" indent="-285750" fontAlgn="base">
              <a:spcBef>
                <a:spcPct val="50000"/>
              </a:spcBef>
              <a:spcAft>
                <a:spcPct val="0"/>
              </a:spcAft>
              <a:buClr>
                <a:srgbClr val="F0AB00"/>
              </a:buClr>
              <a:buSzPct val="80000"/>
              <a:buFont typeface="Arial" pitchFamily="34" charset="0"/>
              <a:buChar char="•"/>
            </a:pPr>
            <a:r>
              <a:rPr lang="en-US" dirty="0" smtClean="0">
                <a:latin typeface="Segoe UI Light" panose="020B0502040204020203" pitchFamily="34" charset="0"/>
              </a:rPr>
              <a:t>The potential annual </a:t>
            </a:r>
            <a:r>
              <a:rPr lang="en-US" dirty="0">
                <a:latin typeface="Segoe UI Light" panose="020B0502040204020203" pitchFamily="34" charset="0"/>
              </a:rPr>
              <a:t>value enabled by Open Data in these domains </a:t>
            </a:r>
            <a:r>
              <a:rPr lang="en-US" dirty="0" smtClean="0">
                <a:latin typeface="Segoe UI Light" panose="020B0502040204020203" pitchFamily="34" charset="0"/>
              </a:rPr>
              <a:t>estimates to </a:t>
            </a:r>
            <a:r>
              <a:rPr lang="en-US" dirty="0">
                <a:latin typeface="Segoe UI Light" panose="020B0502040204020203" pitchFamily="34" charset="0"/>
              </a:rPr>
              <a:t>reach </a:t>
            </a:r>
            <a:r>
              <a:rPr lang="en-US" b="1" dirty="0">
                <a:latin typeface="Segoe UI Light" panose="020B0502040204020203" pitchFamily="34" charset="0"/>
              </a:rPr>
              <a:t>3 trillion US </a:t>
            </a:r>
            <a:r>
              <a:rPr lang="en-US" b="1" dirty="0" smtClean="0">
                <a:latin typeface="Segoe UI Light" panose="020B0502040204020203" pitchFamily="34" charset="0"/>
              </a:rPr>
              <a:t>Dollars </a:t>
            </a:r>
            <a:r>
              <a:rPr lang="en-US" dirty="0" smtClean="0">
                <a:latin typeface="Segoe UI Light" panose="020B0502040204020203" pitchFamily="34" charset="0"/>
              </a:rPr>
              <a:t>.</a:t>
            </a:r>
            <a:endParaRPr lang="en-US" kern="0" dirty="0" smtClean="0">
              <a:latin typeface="Segoe UI Light" panose="020B0502040204020203" pitchFamily="34" charset="0"/>
              <a:ea typeface="Arial Unicode MS" pitchFamily="34" charset="-128"/>
              <a:cs typeface="Arial Unicode MS" pitchFamily="34" charset="-128"/>
            </a:endParaRPr>
          </a:p>
        </p:txBody>
      </p:sp>
      <p:sp>
        <p:nvSpPr>
          <p:cNvPr id="7" name="TextBox 6"/>
          <p:cNvSpPr txBox="1"/>
          <p:nvPr/>
        </p:nvSpPr>
        <p:spPr>
          <a:xfrm flipH="1">
            <a:off x="2057400" y="4734680"/>
            <a:ext cx="4422531"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000" b="1" kern="0" dirty="0" smtClean="0">
                <a:solidFill>
                  <a:srgbClr val="FFC000"/>
                </a:solidFill>
                <a:latin typeface="Segoe UI Light" panose="020B0502040204020203" pitchFamily="34" charset="0"/>
                <a:ea typeface="Arial Unicode MS" pitchFamily="34" charset="-128"/>
                <a:cs typeface="Arial Unicode MS" pitchFamily="34" charset="-128"/>
              </a:rPr>
              <a:t>“More Data beats better Algorithms”</a:t>
            </a:r>
          </a:p>
        </p:txBody>
      </p:sp>
      <p:sp>
        <p:nvSpPr>
          <p:cNvPr id="8" name="TextBox 7"/>
          <p:cNvSpPr txBox="1"/>
          <p:nvPr/>
        </p:nvSpPr>
        <p:spPr>
          <a:xfrm>
            <a:off x="360483" y="5407267"/>
            <a:ext cx="8563708" cy="90794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latin typeface="Segoe UI Light" panose="020B0502040204020203" pitchFamily="34" charset="0"/>
                <a:ea typeface="Arial Unicode MS" pitchFamily="34" charset="-128"/>
                <a:cs typeface="Arial Unicode MS" pitchFamily="34" charset="-128"/>
              </a:rPr>
              <a:t>But … is all data good data ?! Especially for enterprise use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How will I be able to find relevant, good quality and license friendly data in this haystack ?!</a:t>
            </a:r>
            <a:endParaRPr lang="en-US" sz="1800" kern="0" dirty="0" smtClean="0">
              <a:latin typeface="Segoe UI Light" panose="020B0502040204020203" pitchFamily="34" charset="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70898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repository.</a:t>
            </a: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raw quality of the data supplied by the publisher, whereas private portals manually curate and annotate their data.</a:t>
            </a:r>
          </a:p>
          <a:p>
            <a:pPr marL="285750" indent="-285750">
              <a:buFont typeface="Arial" panose="020B0604020202020204" pitchFamily="34" charset="0"/>
              <a:buChar char="•"/>
            </a:pP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To our knowledge, Microsoft is the only company that managed to provide self serviced data provisioning through the Data Explorer (now called </a:t>
            </a:r>
            <a:r>
              <a:rPr lang="en-US" dirty="0" smtClean="0">
                <a:solidFill>
                  <a:srgbClr val="000000"/>
                </a:solidFill>
                <a:latin typeface="Segoe UI Light" panose="020B0502040204020203" pitchFamily="34" charset="0"/>
                <a:hlinkClick r:id="rId7"/>
              </a:rPr>
              <a:t>Power Query</a:t>
            </a:r>
            <a:r>
              <a:rPr lang="en-US" dirty="0" smtClean="0">
                <a:solidFill>
                  <a:srgbClr val="000000"/>
                </a:solidFill>
                <a:latin typeface="Segoe UI Light" panose="020B0502040204020203" pitchFamily="34" charset="0"/>
              </a:rPr>
              <a:t>).</a:t>
            </a: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Power Query integrates data coming from </a:t>
            </a:r>
            <a:r>
              <a:rPr lang="en-US" dirty="0" smtClean="0">
                <a:latin typeface="Segoe UI Light" panose="020B0502040204020203" pitchFamily="34" charset="0"/>
              </a:rPr>
              <a:t>Text </a:t>
            </a:r>
            <a:r>
              <a:rPr lang="en-US" dirty="0">
                <a:latin typeface="Segoe UI Light" panose="020B0502040204020203" pitchFamily="34" charset="0"/>
              </a:rPr>
              <a:t>based sources (plain text, </a:t>
            </a:r>
            <a:r>
              <a:rPr lang="en-US" dirty="0" smtClean="0">
                <a:latin typeface="Segoe UI Light" panose="020B0502040204020203" pitchFamily="34" charset="0"/>
              </a:rPr>
              <a:t>CSV), XML</a:t>
            </a:r>
            <a:r>
              <a:rPr lang="en-US" dirty="0">
                <a:latin typeface="Segoe UI Light" panose="020B0502040204020203" pitchFamily="34" charset="0"/>
              </a:rPr>
              <a:t> </a:t>
            </a:r>
            <a:r>
              <a:rPr lang="en-US" dirty="0" smtClean="0">
                <a:latin typeface="Segoe UI Light" panose="020B0502040204020203" pitchFamily="34" charset="0"/>
              </a:rPr>
              <a:t>Excel files … etc. and </a:t>
            </a:r>
            <a:r>
              <a:rPr lang="en-US" dirty="0">
                <a:latin typeface="Segoe UI Light" panose="020B0502040204020203" pitchFamily="34" charset="0"/>
              </a:rPr>
              <a:t>Web sources supported </a:t>
            </a:r>
            <a:r>
              <a:rPr lang="en-US" dirty="0" smtClean="0">
                <a:latin typeface="Segoe UI Light" panose="020B0502040204020203" pitchFamily="34" charset="0"/>
              </a:rPr>
              <a:t>include Tables </a:t>
            </a:r>
            <a:r>
              <a:rPr lang="en-US" dirty="0">
                <a:latin typeface="Segoe UI Light" panose="020B0502040204020203" pitchFamily="34" charset="0"/>
              </a:rPr>
              <a:t>on web </a:t>
            </a:r>
            <a:r>
              <a:rPr lang="en-US" dirty="0" smtClean="0">
                <a:latin typeface="Segoe UI Light" panose="020B0502040204020203" pitchFamily="34" charset="0"/>
              </a:rPr>
              <a:t>pages, Web </a:t>
            </a:r>
            <a:r>
              <a:rPr lang="en-US" dirty="0">
                <a:latin typeface="Segoe UI Light" panose="020B0502040204020203" pitchFamily="34" charset="0"/>
              </a:rPr>
              <a:t>APIs / </a:t>
            </a:r>
            <a:r>
              <a:rPr lang="en-US" dirty="0" smtClean="0">
                <a:latin typeface="Segoe UI Light" panose="020B0502040204020203" pitchFamily="34" charset="0"/>
              </a:rPr>
              <a:t>JSON and </a:t>
            </a:r>
            <a:r>
              <a:rPr lang="en-US" dirty="0" err="1" smtClean="0">
                <a:latin typeface="Segoe UI Light" panose="020B0502040204020203" pitchFamily="34" charset="0"/>
              </a:rPr>
              <a:t>Odata</a:t>
            </a: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There are limited public </a:t>
            </a:r>
            <a:r>
              <a:rPr lang="en-US" dirty="0">
                <a:latin typeface="Segoe UI Light" panose="020B0502040204020203" pitchFamily="34" charset="0"/>
              </a:rPr>
              <a:t>data sources accessible from Power </a:t>
            </a:r>
            <a:r>
              <a:rPr lang="en-US" dirty="0" smtClean="0">
                <a:latin typeface="Segoe UI Light" panose="020B0502040204020203" pitchFamily="34" charset="0"/>
              </a:rPr>
              <a:t>Query:</a:t>
            </a:r>
          </a:p>
          <a:p>
            <a:pPr marL="742950" lvl="1" indent="-285750">
              <a:buFont typeface="Arial" panose="020B0604020202020204" pitchFamily="34" charset="0"/>
              <a:buChar char="•"/>
            </a:pPr>
            <a:r>
              <a:rPr lang="en-US" dirty="0" smtClean="0">
                <a:latin typeface="Segoe UI Light" panose="020B0502040204020203" pitchFamily="34" charset="0"/>
                <a:ea typeface="Segoe UI" panose="020B0502040204020203" pitchFamily="34" charset="0"/>
                <a:cs typeface="Segoe UI" panose="020B0502040204020203" pitchFamily="34" charset="0"/>
              </a:rPr>
              <a:t>A </a:t>
            </a:r>
            <a:r>
              <a:rPr lang="en-US" dirty="0">
                <a:latin typeface="Segoe UI Light" panose="020B0502040204020203" pitchFamily="34" charset="0"/>
                <a:ea typeface="Segoe UI" panose="020B0502040204020203" pitchFamily="34" charset="0"/>
                <a:cs typeface="Segoe UI" panose="020B0502040204020203" pitchFamily="34" charset="0"/>
              </a:rPr>
              <a:t>subset of</a:t>
            </a:r>
            <a:r>
              <a:rPr lang="en-US" dirty="0"/>
              <a:t> </a:t>
            </a:r>
            <a:r>
              <a:rPr lang="en-US" dirty="0" smtClean="0">
                <a:latin typeface="Segoe UI Light" panose="020B0502040204020203" pitchFamily="34" charset="0"/>
              </a:rPr>
              <a:t>Data.gov</a:t>
            </a:r>
            <a:endParaRPr lang="en-US" dirty="0">
              <a:latin typeface="Segoe UI Light" panose="020B0502040204020203" pitchFamily="34" charset="0"/>
            </a:endParaRPr>
          </a:p>
          <a:p>
            <a:pPr marL="742950" lvl="1" indent="-285750">
              <a:buFont typeface="Arial" panose="020B0604020202020204" pitchFamily="34" charset="0"/>
              <a:buChar char="•"/>
            </a:pPr>
            <a:r>
              <a:rPr lang="en-US" dirty="0">
                <a:latin typeface="Segoe UI Light" panose="020B0502040204020203" pitchFamily="34" charset="0"/>
              </a:rPr>
              <a:t>The World Bank</a:t>
            </a:r>
          </a:p>
          <a:p>
            <a:pPr marL="742950" lvl="1" indent="-285750">
              <a:buFont typeface="Arial" panose="020B0604020202020204" pitchFamily="34" charset="0"/>
              <a:buChar char="•"/>
            </a:pPr>
            <a:r>
              <a:rPr lang="en-US" dirty="0" smtClean="0">
                <a:latin typeface="Segoe UI Light" panose="020B0502040204020203" pitchFamily="34" charset="0"/>
              </a:rPr>
              <a:t>HealthData.gov</a:t>
            </a:r>
          </a:p>
          <a:p>
            <a:pPr marL="742950" lvl="1" indent="-285750">
              <a:buFont typeface="Arial" panose="020B0604020202020204" pitchFamily="34" charset="0"/>
              <a:buChar char="•"/>
            </a:pPr>
            <a:r>
              <a:rPr lang="en-US" dirty="0" smtClean="0">
                <a:latin typeface="Segoe UI Light" panose="020B0502040204020203" pitchFamily="34" charset="0"/>
              </a:rPr>
              <a:t>Wikipedia Tables</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Related Work</a:t>
            </a:r>
            <a:endParaRPr lang="en-US" sz="2000"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830997"/>
          </a:xfrm>
          <a:prstGeom prst="rect">
            <a:avLst/>
          </a:prstGeom>
          <a:noFill/>
        </p:spPr>
        <p:txBody>
          <a:bodyPr wrap="square" lIns="0" tIns="0" rIns="0" bIns="0" rtlCol="0">
            <a:spAutoFit/>
          </a:bodyPr>
          <a:lstStyle/>
          <a:p>
            <a:pPr algn="ctr"/>
            <a:r>
              <a:rPr lang="en-US" b="1" dirty="0">
                <a:solidFill>
                  <a:srgbClr val="FFC000"/>
                </a:solidFill>
                <a:latin typeface="Segoe UI Light" panose="020B0502040204020203" pitchFamily="34" charset="0"/>
              </a:rPr>
              <a:t>Self Service data provisioning aims at </a:t>
            </a:r>
            <a:r>
              <a:rPr lang="en-US" b="1" dirty="0" smtClean="0">
                <a:solidFill>
                  <a:srgbClr val="FFC000"/>
                </a:solidFill>
                <a:latin typeface="Segoe UI Light" panose="020B0502040204020203" pitchFamily="34" charset="0"/>
              </a:rPr>
              <a:t>providing </a:t>
            </a:r>
            <a:r>
              <a:rPr lang="en-US" b="1" dirty="0">
                <a:solidFill>
                  <a:srgbClr val="FFC000"/>
                </a:solidFill>
                <a:latin typeface="Segoe UI Light" panose="020B0502040204020203" pitchFamily="34" charset="0"/>
              </a:rPr>
              <a:t>datasets discovery, acquisition and integration techniques intuitively to the end user.</a:t>
            </a: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Proposal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6" name="Group 15"/>
          <p:cNvGrpSpPr/>
          <p:nvPr/>
        </p:nvGrpSpPr>
        <p:grpSpPr>
          <a:xfrm>
            <a:off x="995916" y="5708200"/>
            <a:ext cx="6914708" cy="685518"/>
            <a:chOff x="999460" y="4209003"/>
            <a:chExt cx="6914708" cy="685518"/>
          </a:xfrm>
        </p:grpSpPr>
        <p:grpSp>
          <p:nvGrpSpPr>
            <p:cNvPr id="15" name="Group 14"/>
            <p:cNvGrpSpPr/>
            <p:nvPr/>
          </p:nvGrpSpPr>
          <p:grpSpPr>
            <a:xfrm>
              <a:off x="999460" y="4210493"/>
              <a:ext cx="2200940" cy="669851"/>
              <a:chOff x="999460" y="4210493"/>
              <a:chExt cx="2200940" cy="669851"/>
            </a:xfrm>
          </p:grpSpPr>
          <p:sp>
            <p:nvSpPr>
              <p:cNvPr id="2" name="TextBox 1"/>
              <p:cNvSpPr txBox="1"/>
              <p:nvPr/>
            </p:nvSpPr>
            <p:spPr>
              <a:xfrm>
                <a:off x="1201479" y="4391529"/>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bwMode="gray">
              <a:xfrm>
                <a:off x="999460" y="4210493"/>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4" name="Group 13"/>
            <p:cNvGrpSpPr/>
            <p:nvPr/>
          </p:nvGrpSpPr>
          <p:grpSpPr>
            <a:xfrm>
              <a:off x="3352800" y="4224670"/>
              <a:ext cx="2200940" cy="669851"/>
              <a:chOff x="3352800" y="4224670"/>
              <a:chExt cx="2200940" cy="669851"/>
            </a:xfrm>
          </p:grpSpPr>
          <p:sp>
            <p:nvSpPr>
              <p:cNvPr id="9" name="TextBox 8"/>
              <p:cNvSpPr txBox="1"/>
              <p:nvPr/>
            </p:nvSpPr>
            <p:spPr>
              <a:xfrm>
                <a:off x="3554819" y="4405706"/>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bwMode="gray">
              <a:xfrm>
                <a:off x="3352800" y="4224670"/>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 name="Group 7"/>
            <p:cNvGrpSpPr/>
            <p:nvPr/>
          </p:nvGrpSpPr>
          <p:grpSpPr>
            <a:xfrm>
              <a:off x="5713228" y="4209003"/>
              <a:ext cx="2200940" cy="669851"/>
              <a:chOff x="5713228" y="4209003"/>
              <a:chExt cx="2200940" cy="669851"/>
            </a:xfrm>
          </p:grpSpPr>
          <p:sp>
            <p:nvSpPr>
              <p:cNvPr id="12" name="TextBox 11"/>
              <p:cNvSpPr txBox="1"/>
              <p:nvPr/>
            </p:nvSpPr>
            <p:spPr>
              <a:xfrm>
                <a:off x="5915247" y="4390039"/>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3" name="Rectangle 12"/>
              <p:cNvSpPr/>
              <p:nvPr/>
            </p:nvSpPr>
            <p:spPr bwMode="gray">
              <a:xfrm>
                <a:off x="5713228" y="4209003"/>
                <a:ext cx="2200940"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grpSp>
        <p:nvGrpSpPr>
          <p:cNvPr id="19" name="Group 18"/>
          <p:cNvGrpSpPr/>
          <p:nvPr/>
        </p:nvGrpSpPr>
        <p:grpSpPr>
          <a:xfrm>
            <a:off x="994144" y="4837817"/>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a:off x="4449726" y="5145594"/>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0154" y="5148853"/>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18414" y="5145594"/>
            <a:ext cx="0" cy="46840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44410" y="4412517"/>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95916" y="2973176"/>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3168488"/>
              <a:ext cx="1958162" cy="591026"/>
              <a:chOff x="999460" y="4391811"/>
              <a:chExt cx="6911164" cy="307777"/>
            </a:xfrm>
          </p:grpSpPr>
          <p:sp>
            <p:nvSpPr>
              <p:cNvPr id="32" name="TextBox 31"/>
              <p:cNvSpPr txBox="1"/>
              <p:nvPr/>
            </p:nvSpPr>
            <p:spPr>
              <a:xfrm>
                <a:off x="1632107" y="4431195"/>
                <a:ext cx="5645869" cy="256439"/>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Annotator</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3" name="Rectangle 32"/>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39" name="Group 38"/>
            <p:cNvGrpSpPr/>
            <p:nvPr/>
          </p:nvGrpSpPr>
          <p:grpSpPr>
            <a:xfrm>
              <a:off x="3382927" y="3168488"/>
              <a:ext cx="1958162" cy="591026"/>
              <a:chOff x="3382927" y="3168488"/>
              <a:chExt cx="1958162" cy="591026"/>
            </a:xfrm>
          </p:grpSpPr>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Statistical Profiler</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5" name="Rectangle 34"/>
              <p:cNvSpPr/>
              <p:nvPr/>
            </p:nvSpPr>
            <p:spPr bwMode="gray">
              <a:xfrm>
                <a:off x="3382927" y="3168488"/>
                <a:ext cx="1958162" cy="591026"/>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38" name="Group 37"/>
            <p:cNvGrpSpPr/>
            <p:nvPr/>
          </p:nvGrpSpPr>
          <p:grpSpPr>
            <a:xfrm>
              <a:off x="5681331" y="3156239"/>
              <a:ext cx="1958162" cy="591026"/>
              <a:chOff x="5681331" y="3156239"/>
              <a:chExt cx="1958162" cy="591026"/>
            </a:xfrm>
          </p:grpSpPr>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a:t>
                </a:r>
                <a:endParaRPr lang="en-US" sz="16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bwMode="gray">
              <a:xfrm>
                <a:off x="5681331" y="3156239"/>
                <a:ext cx="1958162" cy="591026"/>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41" name="TextBox 40"/>
          <p:cNvSpPr txBox="1"/>
          <p:nvPr/>
        </p:nvSpPr>
        <p:spPr>
          <a:xfrm rot="16200000">
            <a:off x="7625451" y="3474228"/>
            <a:ext cx="923330" cy="184666"/>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panose="020B0502040204020203" pitchFamily="34" charset="0"/>
                <a:ea typeface="Segoe UI" panose="020B0502040204020203" pitchFamily="34" charset="0"/>
                <a:cs typeface="Segoe UI" panose="020B0502040204020203" pitchFamily="34" charset="0"/>
              </a:rPr>
              <a:t>Data Profiler</a:t>
            </a:r>
            <a:endParaRPr lang="en-US" sz="1200" kern="0" dirty="0" smtClean="0">
              <a:latin typeface="Segoe UI" panose="020B0502040204020203" pitchFamily="34" charset="0"/>
              <a:ea typeface="Segoe UI" panose="020B0502040204020203" pitchFamily="34" charset="0"/>
              <a:cs typeface="Segoe UI" panose="020B0502040204020203" pitchFamily="34" charset="0"/>
            </a:endParaRPr>
          </a:p>
        </p:txBody>
      </p:sp>
      <p:grpSp>
        <p:nvGrpSpPr>
          <p:cNvPr id="42" name="Group 41"/>
          <p:cNvGrpSpPr/>
          <p:nvPr/>
        </p:nvGrpSpPr>
        <p:grpSpPr>
          <a:xfrm>
            <a:off x="983512" y="2356890"/>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endParaRPr lang="en-US" sz="2000" kern="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44" name="Rectangle 43"/>
            <p:cNvSpPr/>
            <p:nvPr/>
          </p:nvSpPr>
          <p:spPr bwMode="gray">
            <a:xfrm>
              <a:off x="999460" y="4391811"/>
              <a:ext cx="6911164" cy="307777"/>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4451498" y="2771151"/>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97418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b="0" dirty="0">
                <a:latin typeface="Segoe UI" panose="020B0502040204020203" pitchFamily="34" charset="0"/>
                <a:ea typeface="Segoe UI" panose="020B0502040204020203" pitchFamily="34" charset="0"/>
                <a:cs typeface="Segoe UI" panose="020B0502040204020203" pitchFamily="34" charset="0"/>
              </a:rPr>
              <a:t>Proposal</a:t>
            </a:r>
            <a:br>
              <a:rPr lang="en-US" b="0" dirty="0">
                <a:latin typeface="Segoe UI" panose="020B0502040204020203" pitchFamily="34" charset="0"/>
                <a:ea typeface="Segoe UI" panose="020B0502040204020203" pitchFamily="34" charset="0"/>
                <a:cs typeface="Segoe UI" panose="020B0502040204020203" pitchFamily="34" charset="0"/>
              </a:rPr>
            </a:br>
            <a:r>
              <a:rPr lang="en-US" b="0" dirty="0">
                <a:latin typeface="Segoe UI" panose="020B0502040204020203" pitchFamily="34" charset="0"/>
                <a:ea typeface="Segoe UI" panose="020B0502040204020203" pitchFamily="34" charset="0"/>
                <a:cs typeface="Segoe UI" panose="020B0502040204020203" pitchFamily="34" charset="0"/>
              </a:rPr>
              <a:t>Use Cases – Data Augmentation through </a:t>
            </a:r>
            <a:r>
              <a:rPr lang="en-US" dirty="0">
                <a:latin typeface="Segoe UI" panose="020B0502040204020203" pitchFamily="34" charset="0"/>
                <a:ea typeface="Segoe UI" panose="020B0502040204020203" pitchFamily="34" charset="0"/>
                <a:cs typeface="Segoe UI" panose="020B0502040204020203" pitchFamily="34" charset="0"/>
              </a:rPr>
              <a:t>Search</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318977" y="2096271"/>
            <a:ext cx="8495414" cy="280076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Here </a:t>
            </a:r>
            <a:r>
              <a:rPr lang="en-US" sz="1800" kern="0" dirty="0" err="1" smtClean="0">
                <a:ea typeface="Arial Unicode MS" pitchFamily="34" charset="-128"/>
                <a:cs typeface="Arial Unicode MS" pitchFamily="34" charset="-128"/>
              </a:rPr>
              <a:t>i</a:t>
            </a:r>
            <a:r>
              <a:rPr lang="en-US" sz="1800" kern="0" dirty="0" smtClean="0">
                <a:ea typeface="Arial Unicode MS" pitchFamily="34" charset="-128"/>
                <a:cs typeface="Arial Unicode MS" pitchFamily="34" charset="-128"/>
              </a:rPr>
              <a:t> will put a screenshot of </a:t>
            </a:r>
            <a:r>
              <a:rPr lang="en-US" sz="1800" kern="0" dirty="0" err="1" smtClean="0">
                <a:ea typeface="Arial Unicode MS" pitchFamily="34" charset="-128"/>
                <a:cs typeface="Arial Unicode MS" pitchFamily="34" charset="-128"/>
              </a:rPr>
              <a:t>Lumira</a:t>
            </a:r>
            <a:r>
              <a:rPr lang="en-US" sz="1800" kern="0" dirty="0" smtClean="0">
                <a:ea typeface="Arial Unicode MS" pitchFamily="34" charset="-128"/>
                <a:cs typeface="Arial Unicode MS" pitchFamily="34" charset="-128"/>
              </a:rPr>
              <a:t> Server with a search panel on the right hand side, search box with pollution entered and a set of search results from different data sources .. And another where we showcase the recommendation part when we have a chart and the user </a:t>
            </a:r>
            <a:r>
              <a:rPr lang="en-US" kern="0" dirty="0" smtClean="0">
                <a:ea typeface="Arial Unicode MS" pitchFamily="34" charset="-128"/>
                <a:cs typeface="Arial Unicode MS" pitchFamily="34" charset="-128"/>
              </a:rPr>
              <a:t>is prompted with a set of suggestions to augment to his chart </a:t>
            </a:r>
          </a:p>
          <a:p>
            <a:pPr algn="ct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I just need access to </a:t>
            </a:r>
            <a:r>
              <a:rPr lang="en-US" kern="0" dirty="0" err="1">
                <a:ea typeface="Arial Unicode MS" pitchFamily="34" charset="-128"/>
                <a:cs typeface="Arial Unicode MS" pitchFamily="34" charset="-128"/>
              </a:rPr>
              <a:t>L</a:t>
            </a:r>
            <a:r>
              <a:rPr lang="en-US" kern="0" dirty="0" err="1" smtClean="0">
                <a:ea typeface="Arial Unicode MS" pitchFamily="34" charset="-128"/>
                <a:cs typeface="Arial Unicode MS" pitchFamily="34" charset="-128"/>
              </a:rPr>
              <a:t>umira</a:t>
            </a:r>
            <a:r>
              <a:rPr lang="en-US" kern="0" dirty="0" smtClean="0">
                <a:ea typeface="Arial Unicode MS" pitchFamily="34" charset="-128"/>
                <a:cs typeface="Arial Unicode MS" pitchFamily="34" charset="-128"/>
              </a:rPr>
              <a:t> server in SAP to take screenshots </a:t>
            </a:r>
          </a:p>
          <a:p>
            <a:pPr algn="ct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These two slides will present the use cases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67845900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Proposal</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b="0" dirty="0" smtClean="0">
                <a:latin typeface="Segoe UI" panose="020B0502040204020203" pitchFamily="34" charset="0"/>
                <a:ea typeface="Segoe UI" panose="020B0502040204020203" pitchFamily="34" charset="0"/>
                <a:cs typeface="Segoe UI" panose="020B0502040204020203" pitchFamily="34" charset="0"/>
              </a:rPr>
              <a:t>Use Cases – Data Augmentation through </a:t>
            </a:r>
            <a:r>
              <a:rPr lang="en-US" dirty="0" smtClean="0">
                <a:latin typeface="Segoe UI" panose="020B0502040204020203" pitchFamily="34" charset="0"/>
                <a:ea typeface="Segoe UI" panose="020B0502040204020203" pitchFamily="34" charset="0"/>
                <a:cs typeface="Segoe UI" panose="020B0502040204020203" pitchFamily="34" charset="0"/>
              </a:rPr>
              <a:t>Recommendation</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318977" y="2096271"/>
            <a:ext cx="8495414" cy="280076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Here </a:t>
            </a:r>
            <a:r>
              <a:rPr lang="en-US" sz="1800" kern="0" dirty="0" err="1" smtClean="0">
                <a:ea typeface="Arial Unicode MS" pitchFamily="34" charset="-128"/>
                <a:cs typeface="Arial Unicode MS" pitchFamily="34" charset="-128"/>
              </a:rPr>
              <a:t>i</a:t>
            </a:r>
            <a:r>
              <a:rPr lang="en-US" sz="1800" kern="0" dirty="0" smtClean="0">
                <a:ea typeface="Arial Unicode MS" pitchFamily="34" charset="-128"/>
                <a:cs typeface="Arial Unicode MS" pitchFamily="34" charset="-128"/>
              </a:rPr>
              <a:t> will put a screenshot of </a:t>
            </a:r>
            <a:r>
              <a:rPr lang="en-US" sz="1800" kern="0" dirty="0" err="1" smtClean="0">
                <a:ea typeface="Arial Unicode MS" pitchFamily="34" charset="-128"/>
                <a:cs typeface="Arial Unicode MS" pitchFamily="34" charset="-128"/>
              </a:rPr>
              <a:t>Lumira</a:t>
            </a:r>
            <a:r>
              <a:rPr lang="en-US" sz="1800" kern="0" dirty="0" smtClean="0">
                <a:ea typeface="Arial Unicode MS" pitchFamily="34" charset="-128"/>
                <a:cs typeface="Arial Unicode MS" pitchFamily="34" charset="-128"/>
              </a:rPr>
              <a:t> Server with a search panel on the right hand side, search box with pollution entered and a set of search results from different data sources .. And another where we showcase the recommendation part when we have a chart and the user </a:t>
            </a:r>
            <a:r>
              <a:rPr lang="en-US" kern="0" dirty="0" smtClean="0">
                <a:ea typeface="Arial Unicode MS" pitchFamily="34" charset="-128"/>
                <a:cs typeface="Arial Unicode MS" pitchFamily="34" charset="-128"/>
              </a:rPr>
              <a:t>is prompted with a set of suggestions to augment to his chart </a:t>
            </a:r>
          </a:p>
          <a:p>
            <a:pPr algn="ct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I just need access to </a:t>
            </a:r>
            <a:r>
              <a:rPr lang="en-US" kern="0" dirty="0" err="1" smtClean="0">
                <a:ea typeface="Arial Unicode MS" pitchFamily="34" charset="-128"/>
                <a:cs typeface="Arial Unicode MS" pitchFamily="34" charset="-128"/>
              </a:rPr>
              <a:t>Lumira</a:t>
            </a:r>
            <a:r>
              <a:rPr lang="en-US" kern="0" dirty="0" smtClean="0">
                <a:ea typeface="Arial Unicode MS" pitchFamily="34" charset="-128"/>
                <a:cs typeface="Arial Unicode MS" pitchFamily="34" charset="-128"/>
              </a:rPr>
              <a:t> server in SAP to take screenshots </a:t>
            </a:r>
          </a:p>
          <a:p>
            <a:pPr algn="ct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These two slides will present the use cases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01997106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 scale data integration requires techniques that can automatically annotate datasets with rich semantic tags.</a:t>
            </a:r>
          </a:p>
          <a:p>
            <a:pPr marL="742950" lvl="1" indent="-285750">
              <a:buFont typeface="Arial" panose="020B0604020202020204" pitchFamily="34" charset="0"/>
              <a:buChar char="•"/>
            </a:pPr>
            <a:r>
              <a:rPr lang="en-US" dirty="0" smtClean="0">
                <a:latin typeface="Segoe UI Light" panose="020B0502040204020203" pitchFamily="34" charset="0"/>
              </a:rPr>
              <a:t>Attaching </a:t>
            </a:r>
            <a:r>
              <a:rPr lang="en-US" dirty="0">
                <a:latin typeface="Segoe UI Light" panose="020B0502040204020203" pitchFamily="34" charset="0"/>
              </a:rPr>
              <a:t>metadata and Semantic information to instances can be </a:t>
            </a:r>
            <a:r>
              <a:rPr lang="en-US" dirty="0" smtClean="0">
                <a:latin typeface="Segoe UI Light" panose="020B0502040204020203" pitchFamily="34" charset="0"/>
              </a:rPr>
              <a:t>tricky, especially </a:t>
            </a:r>
            <a:r>
              <a:rPr lang="en-US" dirty="0" smtClean="0">
                <a:latin typeface="Segoe UI Light" panose="020B0502040204020203" pitchFamily="34" charset="0"/>
              </a:rPr>
              <a:t>finding </a:t>
            </a:r>
            <a:r>
              <a:rPr lang="en-US" dirty="0">
                <a:latin typeface="Segoe UI Light" panose="020B0502040204020203" pitchFamily="34" charset="0"/>
              </a:rPr>
              <a:t>the most </a:t>
            </a:r>
            <a:r>
              <a:rPr lang="en-US" dirty="0" smtClean="0">
                <a:latin typeface="Segoe UI Light" panose="020B0502040204020203" pitchFamily="34" charset="0"/>
              </a:rPr>
              <a:t>relevant entity </a:t>
            </a:r>
            <a:r>
              <a:rPr lang="en-US" dirty="0">
                <a:latin typeface="Segoe UI Light" panose="020B0502040204020203" pitchFamily="34" charset="0"/>
              </a:rPr>
              <a:t>type within a given context</a:t>
            </a:r>
            <a:r>
              <a:rPr lang="en-US" dirty="0" smtClean="0">
                <a:latin typeface="Segoe UI Light" panose="020B0502040204020203" pitchFamily="34" charset="0"/>
              </a:rPr>
              <a:t>.</a:t>
            </a:r>
          </a:p>
          <a:p>
            <a:pPr marL="742950" lvl="1" indent="-285750">
              <a:buFont typeface="Arial" panose="020B0604020202020204" pitchFamily="34" charset="0"/>
              <a:buChar char="•"/>
            </a:pPr>
            <a:r>
              <a:rPr lang="en-US" dirty="0">
                <a:latin typeface="Segoe UI Light" panose="020B0502040204020203" pitchFamily="34" charset="0"/>
              </a:rPr>
              <a:t>Integrating information from Social Networks can be tricky due to the vast amount of data available which makes hard to spot what is relevant in a timely manner</a:t>
            </a:r>
            <a:r>
              <a:rPr lang="en-US" dirty="0" smtClean="0">
                <a:latin typeface="Segoe UI Light" panose="020B0502040204020203" pitchFamily="34" charset="0"/>
              </a:rPr>
              <a:t>.</a:t>
            </a: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t>
            </a:r>
            <a:r>
              <a:rPr lang="en-US" dirty="0">
                <a:latin typeface="Segoe UI Light" panose="020B0502040204020203" pitchFamily="34" charset="0"/>
              </a:rPr>
              <a:t>and Freebase are well known 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consists of 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challenge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643172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556</TotalTime>
  <Words>1846</Words>
  <Application>Microsoft Office PowerPoint</Application>
  <PresentationFormat>On-screen Show (4:3)</PresentationFormat>
  <Paragraphs>204</Paragraphs>
  <Slides>23</Slides>
  <Notes>21</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SAP_2014_v1.0</vt:lpstr>
      <vt:lpstr>Self-Service Data Provisioning through Semantic Enrichment of Data</vt:lpstr>
      <vt:lpstr>Problem Statement Data Integration in the Enterprise</vt:lpstr>
      <vt:lpstr>Problem Statement Business Intelligence Graph (BIG)</vt:lpstr>
      <vt:lpstr>Problem Statement There is Money in Linked Open Data</vt:lpstr>
      <vt:lpstr>Related Work</vt:lpstr>
      <vt:lpstr>Proposal</vt:lpstr>
      <vt:lpstr>Proposal Use Cases – Data Augmentation through Search</vt:lpstr>
      <vt:lpstr>Proposal Use Cases – Data Augmentation through Recommendation</vt:lpstr>
      <vt:lpstr>Challenges</vt:lpstr>
      <vt:lpstr>Challenges Dataset Integration and Enrichment – Semantic Annotation</vt:lpstr>
      <vt:lpstr>Challenges Dataset Integration and Enrichment – Semantic Annotation</vt:lpstr>
      <vt:lpstr>Challenges Dataset Integration and Enrichment – Semantic Annotation</vt:lpstr>
      <vt:lpstr>Challenges Dataset Integration and Enrichment – Semantic Annotation</vt:lpstr>
      <vt:lpstr>Challenges Dataset Integration and Enrichment – Important Entities</vt:lpstr>
      <vt:lpstr>Challenges Dataset Integration and Enrichment – Social Media</vt:lpstr>
      <vt:lpstr>Challenges Dataset Quality Control</vt:lpstr>
      <vt:lpstr>An Objective Assessment Framework for Linked Data Quality – The Problem</vt:lpstr>
      <vt:lpstr>An Objective Assessment Framework for Linked Data Quality – Contribution</vt:lpstr>
      <vt:lpstr>An Objective Assessment Framework for Linked Data Quality – Contribution</vt:lpstr>
      <vt:lpstr>An Objective Assessment Framework for Linked Data Quality – Contribution</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65</cp:revision>
  <dcterms:created xsi:type="dcterms:W3CDTF">2013-10-23T10:48:42Z</dcterms:created>
  <dcterms:modified xsi:type="dcterms:W3CDTF">2014-03-30T23:00:41Z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