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38700" cy="42976800"/>
  <p:notesSz cx="6858000" cy="9144000"/>
  <p:defaultTextStyle>
    <a:defPPr>
      <a:defRPr lang="en-US"/>
    </a:defPPr>
    <a:lvl1pPr marL="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182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3654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5481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7309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9136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50963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4279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3461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36">
          <p15:clr>
            <a:srgbClr val="A4A3A4"/>
          </p15:clr>
        </p15:guide>
        <p15:guide id="2" pos="9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9F3"/>
    <a:srgbClr val="4BC96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50"/>
  </p:normalViewPr>
  <p:slideViewPr>
    <p:cSldViewPr>
      <p:cViewPr varScale="1">
        <p:scale>
          <a:sx n="27" d="100"/>
          <a:sy n="27" d="100"/>
        </p:scale>
        <p:origin x="3936" y="320"/>
      </p:cViewPr>
      <p:guideLst>
        <p:guide orient="horz" pos="13536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13350666"/>
            <a:ext cx="25702895" cy="9212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805" y="24353520"/>
            <a:ext cx="21167090" cy="10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1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1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99385" y="10783996"/>
            <a:ext cx="22500533" cy="229796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7787" y="10783996"/>
            <a:ext cx="66997620" cy="229796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649" y="27616576"/>
            <a:ext cx="25702895" cy="853567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649" y="18215405"/>
            <a:ext cx="25702895" cy="940117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182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365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548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7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785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0840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9620042"/>
            <a:ext cx="13360677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935" y="13629217"/>
            <a:ext cx="13360677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841" y="9620042"/>
            <a:ext cx="13365925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841" y="13629217"/>
            <a:ext cx="13365925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7" y="1711113"/>
            <a:ext cx="9948324" cy="728218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492" y="1711117"/>
            <a:ext cx="16904273" cy="36679508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937" y="8993297"/>
            <a:ext cx="9948324" cy="29397328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97" y="30083760"/>
            <a:ext cx="18143220" cy="3551558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6997" y="3840057"/>
            <a:ext cx="18143220" cy="25786080"/>
          </a:xfrm>
        </p:spPr>
        <p:txBody>
          <a:bodyPr/>
          <a:lstStyle>
            <a:lvl1pPr marL="0" indent="0">
              <a:buNone/>
              <a:defRPr sz="14600"/>
            </a:lvl1pPr>
            <a:lvl2pPr marL="2091827" indent="0">
              <a:buNone/>
              <a:defRPr sz="12800"/>
            </a:lvl2pPr>
            <a:lvl3pPr marL="4183654" indent="0">
              <a:buNone/>
              <a:defRPr sz="11000"/>
            </a:lvl3pPr>
            <a:lvl4pPr marL="6275481" indent="0">
              <a:buNone/>
              <a:defRPr sz="9200"/>
            </a:lvl4pPr>
            <a:lvl5pPr marL="8367309" indent="0">
              <a:buNone/>
              <a:defRPr sz="9200"/>
            </a:lvl5pPr>
            <a:lvl6pPr marL="10459136" indent="0">
              <a:buNone/>
              <a:defRPr sz="9200"/>
            </a:lvl6pPr>
            <a:lvl7pPr marL="12550963" indent="0">
              <a:buNone/>
              <a:defRPr sz="9200"/>
            </a:lvl7pPr>
            <a:lvl8pPr marL="14642790" indent="0">
              <a:buNone/>
              <a:defRPr sz="9200"/>
            </a:lvl8pPr>
            <a:lvl9pPr marL="16734617" indent="0">
              <a:buNone/>
              <a:defRPr sz="9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997" y="33635318"/>
            <a:ext cx="18143220" cy="5043802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  <a:prstGeom prst="rect">
            <a:avLst/>
          </a:prstGeom>
        </p:spPr>
        <p:txBody>
          <a:bodyPr vert="horz" lIns="418365" tIns="209183" rIns="418365" bIns="209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10027923"/>
            <a:ext cx="27214830" cy="28362701"/>
          </a:xfrm>
          <a:prstGeom prst="rect">
            <a:avLst/>
          </a:prstGeom>
        </p:spPr>
        <p:txBody>
          <a:bodyPr vert="horz" lIns="418365" tIns="209183" rIns="418365" bIns="209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1935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3CD4-9605-4B16-ADF1-526C2BC53AE0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1556" y="39833130"/>
            <a:ext cx="9575588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1068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F5F1-DF15-4BE7-AEFB-601359FCFF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36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8870" indent="-1568870" algn="l" defTabSz="4183654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9219" indent="-1307392" algn="l" defTabSz="418365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9568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21395" indent="-1045914" algn="l" defTabSz="418365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13222" indent="-1045914" algn="l" defTabSz="418365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05049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6877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88704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80531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182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3654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5481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7309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9136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0963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4279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3461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337971" y="5103674"/>
            <a:ext cx="1311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‡ </a:t>
            </a:r>
            <a:r>
              <a:rPr lang="en-US" sz="3600" dirty="0" smtClean="0"/>
              <a:t>SAP </a:t>
            </a:r>
            <a:r>
              <a:rPr lang="en-US" sz="3600" dirty="0"/>
              <a:t>Research, SAP Labs France SAS </a:t>
            </a:r>
          </a:p>
          <a:p>
            <a:pPr algn="ctr"/>
            <a:r>
              <a:rPr lang="en-US" sz="3600" dirty="0" err="1"/>
              <a:t>Mougins</a:t>
            </a:r>
            <a:r>
              <a:rPr lang="en-US" sz="3600" dirty="0"/>
              <a:t>, France </a:t>
            </a:r>
          </a:p>
          <a:p>
            <a:pPr algn="ctr"/>
            <a:r>
              <a:rPr lang="en-US" sz="3600" dirty="0" err="1" smtClean="0"/>
              <a:t>Aline.senart@sap.com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63" y="228600"/>
            <a:ext cx="5820216" cy="2584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50" y="185057"/>
            <a:ext cx="2323102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Roomba</a:t>
            </a:r>
            <a:endParaRPr lang="en-US" sz="6600" b="1" dirty="0" smtClean="0"/>
          </a:p>
          <a:p>
            <a:r>
              <a:rPr lang="en-US" sz="6600" dirty="0"/>
              <a:t>Automatic Validation, Correction and Generation of Dataset Metadata - Enhancing Dataset Search and Spam Detection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87829" y="74676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7556" y="3969603"/>
            <a:ext cx="2790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Ahmad </a:t>
            </a:r>
            <a:r>
              <a:rPr lang="en-US" sz="4800" dirty="0" err="1"/>
              <a:t>Assaf</a:t>
            </a:r>
            <a:r>
              <a:rPr lang="en-US" sz="3200" dirty="0"/>
              <a:t>†</a:t>
            </a:r>
            <a:r>
              <a:rPr lang="en-US" sz="4800" dirty="0"/>
              <a:t>, </a:t>
            </a:r>
            <a:r>
              <a:rPr lang="en-US" sz="4800" dirty="0" err="1" smtClean="0"/>
              <a:t>Raphaël</a:t>
            </a:r>
            <a:r>
              <a:rPr lang="en-US" sz="4800" dirty="0"/>
              <a:t> </a:t>
            </a:r>
            <a:r>
              <a:rPr lang="en-US" sz="4800" dirty="0" err="1" smtClean="0"/>
              <a:t>Troncy</a:t>
            </a:r>
            <a:r>
              <a:rPr lang="en-US" sz="3200" dirty="0"/>
              <a:t>†</a:t>
            </a:r>
            <a:r>
              <a:rPr lang="en-US" sz="4800" dirty="0" smtClean="0"/>
              <a:t> and </a:t>
            </a:r>
            <a:r>
              <a:rPr lang="fr-FR" sz="4800" dirty="0" smtClean="0"/>
              <a:t>Aline </a:t>
            </a:r>
            <a:r>
              <a:rPr lang="fr-FR" sz="4800" dirty="0" err="1" smtClean="0"/>
              <a:t>Senart</a:t>
            </a:r>
            <a:r>
              <a:rPr lang="en-US" sz="3200" dirty="0" smtClean="0"/>
              <a:t>‡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2350" y="5047833"/>
            <a:ext cx="1311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†</a:t>
            </a:r>
            <a:r>
              <a:rPr lang="en-US" sz="3600" dirty="0" smtClean="0"/>
              <a:t>EURECOM </a:t>
            </a:r>
            <a:endParaRPr lang="en-US" sz="3600" dirty="0"/>
          </a:p>
          <a:p>
            <a:pPr algn="ctr"/>
            <a:r>
              <a:rPr lang="en-US" sz="3600" dirty="0"/>
              <a:t>Sophia </a:t>
            </a:r>
            <a:r>
              <a:rPr lang="en-US" sz="3600" dirty="0" err="1"/>
              <a:t>Antipolis</a:t>
            </a:r>
            <a:r>
              <a:rPr lang="en-US" sz="3600" dirty="0"/>
              <a:t>, France </a:t>
            </a:r>
          </a:p>
          <a:p>
            <a:pPr algn="ctr"/>
            <a:r>
              <a:rPr lang="en-US" sz="3600" dirty="0" err="1"/>
              <a:t>firstname.lastname@eurecom.fr</a:t>
            </a:r>
            <a:r>
              <a:rPr lang="en-US" sz="36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44568" y="39060165"/>
            <a:ext cx="3538721" cy="353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050089" y="39678597"/>
            <a:ext cx="2857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NanumMyeongjo" charset="-127"/>
                <a:ea typeface="NanumMyeongjo" charset="-127"/>
                <a:cs typeface="NanumMyeongjo" charset="-127"/>
              </a:rPr>
              <a:t>All results are reproducible from our code base at </a:t>
            </a:r>
            <a:r>
              <a:rPr lang="en-US" sz="4000" b="1" dirty="0">
                <a:solidFill>
                  <a:srgbClr val="3799F3"/>
                </a:solidFill>
                <a:latin typeface="NanumMyeongjo" charset="-127"/>
                <a:ea typeface="NanumMyeongjo" charset="-127"/>
                <a:cs typeface="NanumMyeongjo" charset="-127"/>
              </a:rPr>
              <a:t>https://github.com/</a:t>
            </a:r>
            <a:r>
              <a:rPr lang="en-US" sz="4000" b="1" dirty="0" err="1">
                <a:solidFill>
                  <a:srgbClr val="3799F3"/>
                </a:solidFill>
                <a:latin typeface="NanumMyeongjo" charset="-127"/>
                <a:ea typeface="NanumMyeongjo" charset="-127"/>
                <a:cs typeface="NanumMyeongjo" charset="-127"/>
              </a:rPr>
              <a:t>ahmadassaf</a:t>
            </a:r>
            <a:r>
              <a:rPr lang="en-US" sz="4000" b="1" dirty="0">
                <a:solidFill>
                  <a:srgbClr val="3799F3"/>
                </a:solidFill>
                <a:latin typeface="NanumMyeongjo" charset="-127"/>
                <a:ea typeface="NanumMyeongjo" charset="-127"/>
                <a:cs typeface="NanumMyeongjo" charset="-127"/>
              </a:rPr>
              <a:t>/</a:t>
            </a:r>
            <a:r>
              <a:rPr lang="en-US" sz="4000" b="1" dirty="0" err="1">
                <a:solidFill>
                  <a:srgbClr val="3799F3"/>
                </a:solidFill>
                <a:latin typeface="NanumMyeongjo" charset="-127"/>
                <a:ea typeface="NanumMyeongjo" charset="-127"/>
                <a:cs typeface="NanumMyeongjo" charset="-127"/>
              </a:rPr>
              <a:t>opendata</a:t>
            </a:r>
            <a:r>
              <a:rPr lang="en-US" sz="4000" b="1" dirty="0">
                <a:solidFill>
                  <a:srgbClr val="3799F3"/>
                </a:solidFill>
                <a:latin typeface="NanumMyeongjo" charset="-127"/>
                <a:ea typeface="NanumMyeongjo" charset="-127"/>
                <a:cs typeface="NanumMyeongjo" charset="-127"/>
              </a:rPr>
              <a:t>-checker</a:t>
            </a:r>
            <a:r>
              <a:rPr lang="en-US" sz="4000" b="1" dirty="0">
                <a:latin typeface="NanumMyeongjo" charset="-127"/>
                <a:ea typeface="NanumMyeongjo" charset="-127"/>
                <a:cs typeface="NanumMyeongjo" charset="-127"/>
              </a:rPr>
              <a:t> </a:t>
            </a:r>
            <a:endParaRPr lang="en-US" sz="4000" b="1" dirty="0" smtClean="0">
              <a:latin typeface="NanumMyeongjo" charset="-127"/>
              <a:ea typeface="NanumMyeongjo" charset="-127"/>
              <a:cs typeface="NanumMyeongjo" charset="-127"/>
            </a:endParaRPr>
          </a:p>
        </p:txBody>
      </p:sp>
      <p:pic>
        <p:nvPicPr>
          <p:cNvPr id="11" name="Picture 10" descr="figure-1_architectu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17" y="17839632"/>
            <a:ext cx="21394304" cy="91756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51150" y="2552700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3750" y="30477850"/>
            <a:ext cx="2802481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General information</a:t>
            </a:r>
            <a:r>
              <a:rPr lang="en-US" sz="3600" dirty="0"/>
              <a:t>: General information about </a:t>
            </a:r>
            <a:r>
              <a:rPr lang="en-US" sz="3600" dirty="0" smtClean="0"/>
              <a:t>the dataset</a:t>
            </a:r>
            <a:r>
              <a:rPr lang="en-US" sz="3600" dirty="0"/>
              <a:t>, e.g. title, description and ID. This general </a:t>
            </a:r>
            <a:r>
              <a:rPr lang="en-US" sz="3600" dirty="0" smtClean="0"/>
              <a:t>information is </a:t>
            </a:r>
            <a:r>
              <a:rPr lang="en-US" sz="3600" dirty="0"/>
              <a:t>manually </a:t>
            </a:r>
            <a:r>
              <a:rPr lang="en-US" sz="3600" dirty="0" smtClean="0"/>
              <a:t>filled </a:t>
            </a:r>
            <a:r>
              <a:rPr lang="en-US" sz="3600" dirty="0"/>
              <a:t>by the dataset owner. In addition </a:t>
            </a:r>
            <a:r>
              <a:rPr lang="en-US" sz="3600" dirty="0" smtClean="0"/>
              <a:t>to that</a:t>
            </a:r>
            <a:r>
              <a:rPr lang="en-US" sz="3600" dirty="0"/>
              <a:t>, tags and group information are required for </a:t>
            </a:r>
            <a:r>
              <a:rPr lang="en-US" sz="3600" dirty="0" smtClean="0"/>
              <a:t>classification and </a:t>
            </a:r>
            <a:r>
              <a:rPr lang="en-US" sz="3600" dirty="0"/>
              <a:t>enhancing dataset discoverability. This </a:t>
            </a:r>
            <a:r>
              <a:rPr lang="en-US" sz="3600" dirty="0" smtClean="0"/>
              <a:t>information can </a:t>
            </a:r>
            <a:r>
              <a:rPr lang="en-US" sz="3600" dirty="0"/>
              <a:t>be entered manually or inferred using modules </a:t>
            </a:r>
            <a:r>
              <a:rPr lang="en-US" sz="3600" dirty="0" smtClean="0"/>
              <a:t>plugged into </a:t>
            </a:r>
            <a:r>
              <a:rPr lang="en-US" sz="3600" dirty="0"/>
              <a:t>the topical </a:t>
            </a:r>
            <a:r>
              <a:rPr lang="en-US" sz="3600" dirty="0" smtClean="0"/>
              <a:t>profiler</a:t>
            </a:r>
            <a:r>
              <a:rPr lang="en-US" sz="3600" dirty="0"/>
              <a:t>.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Access information</a:t>
            </a:r>
            <a:r>
              <a:rPr lang="en-US" sz="3600" dirty="0"/>
              <a:t>: Information about accessing </a:t>
            </a:r>
            <a:r>
              <a:rPr lang="en-US" sz="3600" dirty="0" smtClean="0"/>
              <a:t>and using </a:t>
            </a:r>
            <a:r>
              <a:rPr lang="en-US" sz="3600" dirty="0"/>
              <a:t>the dataset. This includes the dataset URL, </a:t>
            </a:r>
            <a:r>
              <a:rPr lang="en-US" sz="3600" dirty="0" smtClean="0"/>
              <a:t>license information </a:t>
            </a:r>
            <a:r>
              <a:rPr lang="en-US" sz="3600" dirty="0"/>
              <a:t>(i.e. license title and URL) and </a:t>
            </a:r>
            <a:r>
              <a:rPr lang="en-US" sz="3600" dirty="0" smtClean="0"/>
              <a:t>information about </a:t>
            </a:r>
            <a:r>
              <a:rPr lang="en-US" sz="3600" dirty="0"/>
              <a:t>the dataset's resources. Each resource has also a </a:t>
            </a:r>
            <a:r>
              <a:rPr lang="en-US" sz="3600" dirty="0" smtClean="0"/>
              <a:t>set of </a:t>
            </a:r>
            <a:r>
              <a:rPr lang="en-US" sz="3600" dirty="0"/>
              <a:t>attached metadata, e.g. resource name, URL, </a:t>
            </a:r>
            <a:r>
              <a:rPr lang="en-US" sz="3600" dirty="0" smtClean="0"/>
              <a:t>format, size</a:t>
            </a:r>
            <a:r>
              <a:rPr lang="en-US" sz="3600" dirty="0"/>
              <a:t>.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Ownership information</a:t>
            </a:r>
            <a:r>
              <a:rPr lang="en-US" sz="3600" dirty="0"/>
              <a:t>: Information about the </a:t>
            </a:r>
            <a:r>
              <a:rPr lang="en-US" sz="3600" dirty="0" smtClean="0"/>
              <a:t>ownership of </a:t>
            </a:r>
            <a:r>
              <a:rPr lang="en-US" sz="3600" dirty="0"/>
              <a:t>the dataset, e.g. organization details, </a:t>
            </a:r>
            <a:r>
              <a:rPr lang="en-US" sz="3600" dirty="0" smtClean="0"/>
              <a:t>maintainer details</a:t>
            </a:r>
            <a:r>
              <a:rPr lang="en-US" sz="3600" dirty="0"/>
              <a:t>, author. The existence of this information is </a:t>
            </a:r>
            <a:r>
              <a:rPr lang="en-US" sz="3600" dirty="0" smtClean="0"/>
              <a:t>important to </a:t>
            </a:r>
            <a:r>
              <a:rPr lang="en-US" sz="3600" dirty="0"/>
              <a:t>identify the authority on which the generated </a:t>
            </a:r>
            <a:r>
              <a:rPr lang="en-US" sz="3600" dirty="0" smtClean="0"/>
              <a:t>report and </a:t>
            </a:r>
            <a:r>
              <a:rPr lang="en-US" sz="3600" dirty="0"/>
              <a:t>the newly corrected </a:t>
            </a:r>
            <a:r>
              <a:rPr lang="en-US" sz="3600" dirty="0" smtClean="0"/>
              <a:t>profile </a:t>
            </a:r>
            <a:r>
              <a:rPr lang="en-US" sz="3600" dirty="0"/>
              <a:t>will be sent to</a:t>
            </a:r>
            <a:r>
              <a:rPr lang="en-US" sz="3600" dirty="0" smtClean="0"/>
              <a:t>.</a:t>
            </a:r>
            <a:endParaRPr lang="en-US" sz="3600" dirty="0"/>
          </a:p>
          <a:p>
            <a:pPr marL="571500" indent="-571500">
              <a:lnSpc>
                <a:spcPct val="150000"/>
              </a:lnSpc>
              <a:buFont typeface="Wingdings" charset="2"/>
              <a:buChar char="§"/>
            </a:pPr>
            <a:r>
              <a:rPr lang="en-US" sz="3600" b="1" dirty="0"/>
              <a:t>Provenance information</a:t>
            </a:r>
            <a:r>
              <a:rPr lang="en-US" sz="3600" dirty="0"/>
              <a:t>: Temporal and historical </a:t>
            </a:r>
            <a:r>
              <a:rPr lang="en-US" sz="3600" dirty="0" smtClean="0"/>
              <a:t>information on </a:t>
            </a:r>
            <a:r>
              <a:rPr lang="en-US" sz="3600" dirty="0"/>
              <a:t>the dataset and its resources, e.g. creation </a:t>
            </a:r>
            <a:r>
              <a:rPr lang="en-US" sz="3600" dirty="0" smtClean="0"/>
              <a:t>and update </a:t>
            </a:r>
            <a:r>
              <a:rPr lang="en-US" sz="3600" dirty="0"/>
              <a:t>dates, version information. Most of this </a:t>
            </a:r>
            <a:r>
              <a:rPr lang="en-US" sz="3600" dirty="0" smtClean="0"/>
              <a:t>information can </a:t>
            </a:r>
            <a:r>
              <a:rPr lang="en-US" sz="3600" dirty="0"/>
              <a:t>be automatically </a:t>
            </a:r>
            <a:r>
              <a:rPr lang="en-US" sz="3600" dirty="0" smtClean="0"/>
              <a:t>filled </a:t>
            </a:r>
            <a:r>
              <a:rPr lang="en-US" sz="3600" dirty="0"/>
              <a:t>up and tracked.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42" y="7860098"/>
            <a:ext cx="5659187" cy="5659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3550" y="7860098"/>
            <a:ext cx="89013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Data Portals</a:t>
            </a:r>
          </a:p>
          <a:p>
            <a:endParaRPr lang="en-US" sz="6000" dirty="0" smtClean="0">
              <a:solidFill>
                <a:srgbClr val="C00000"/>
              </a:solidFill>
            </a:endParaRPr>
          </a:p>
          <a:p>
            <a:r>
              <a:rPr lang="en-US" sz="4400" dirty="0" smtClean="0"/>
              <a:t>A </a:t>
            </a:r>
            <a:r>
              <a:rPr lang="en-US" sz="4400" dirty="0"/>
              <a:t>curated collection of metadata about data </a:t>
            </a:r>
            <a:r>
              <a:rPr lang="en-US" sz="4400" dirty="0" smtClean="0"/>
              <a:t>sets providing discovery </a:t>
            </a:r>
            <a:r>
              <a:rPr lang="en-US" sz="4400" dirty="0"/>
              <a:t>functionality to complement conventional browse-style catalogue interfaces 	</a:t>
            </a:r>
          </a:p>
          <a:p>
            <a:r>
              <a:rPr lang="en-US" sz="4400" dirty="0" smtClean="0"/>
              <a:t> </a:t>
            </a:r>
            <a:r>
              <a:rPr lang="en-US" sz="4400" dirty="0"/>
              <a:t>	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87829" y="147066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Screen Shot 2015-05-12 at 18.15.1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789" y="2907784"/>
            <a:ext cx="3111500" cy="1930400"/>
          </a:xfrm>
          <a:prstGeom prst="rect">
            <a:avLst/>
          </a:prstGeom>
        </p:spPr>
      </p:pic>
      <p:pic>
        <p:nvPicPr>
          <p:cNvPr id="10" name="Picture 9" descr="Screen Shot 2015-05-12 at 18.24.0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629" y="13335000"/>
            <a:ext cx="6426200" cy="3886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46079" y="40829526"/>
            <a:ext cx="22607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anumMyeongjo" charset="-127"/>
                <a:ea typeface="NanumMyeongjo" charset="-127"/>
                <a:cs typeface="NanumMyeongjo" charset="-127"/>
              </a:rPr>
              <a:t>This research has been partially funded by the European Union's 7th Framework </a:t>
            </a:r>
            <a:r>
              <a:rPr lang="en-US" sz="4000" dirty="0" err="1">
                <a:latin typeface="NanumMyeongjo" charset="-127"/>
                <a:ea typeface="NanumMyeongjo" charset="-127"/>
                <a:cs typeface="NanumMyeongjo" charset="-127"/>
              </a:rPr>
              <a:t>Programme</a:t>
            </a:r>
            <a:r>
              <a:rPr lang="en-US" sz="4000" dirty="0">
                <a:latin typeface="NanumMyeongjo" charset="-127"/>
                <a:ea typeface="NanumMyeongjo" charset="-127"/>
                <a:cs typeface="NanumMyeongjo" charset="-127"/>
              </a:rPr>
              <a:t> via the project Apps4EU (GA No. 325090)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67442" y="38807502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2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300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NanumMyeongjo</vt:lpstr>
      <vt:lpstr>Wingdings</vt:lpstr>
      <vt:lpstr>Arial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AHMAD ASSAF</cp:lastModifiedBy>
  <cp:revision>43</cp:revision>
  <dcterms:created xsi:type="dcterms:W3CDTF">2013-05-22T10:16:20Z</dcterms:created>
  <dcterms:modified xsi:type="dcterms:W3CDTF">2015-05-12T16:28:48Z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233920287</vt:i4>
  </property>
  <property fmtid="{D5CDD505-2E9C-101B-9397-08002B2CF9AE}" pid="3" name="_NewReviewCycle">
    <vt:lpwstr/>
  </property>
  <property fmtid="{D5CDD505-2E9C-101B-9397-08002B2CF9AE}" pid="4" name="_EmailSubject">
    <vt:lpwstr>ESWC14 Poster</vt:lpwstr>
  </property>
  <property fmtid="{D5CDD505-2E9C-101B-9397-08002B2CF9AE}" pid="5" name="_AuthorEmail">
    <vt:lpwstr>ahmad.assaf@sap.com</vt:lpwstr>
  </property>
  <property fmtid="{D5CDD505-2E9C-101B-9397-08002B2CF9AE}" pid="6" name="_AuthorEmailDisplayName">
    <vt:lpwstr>ASSAF, Ahmad</vt:lpwstr>
  </property>
  <property fmtid="{D5CDD505-2E9C-101B-9397-08002B2CF9AE}" pid="7" name="_PreviousAdHocReviewCycleID">
    <vt:i4>946000980</vt:i4>
  </property>
</Properties>
</file>