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36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50"/>
  </p:normalViewPr>
  <p:slideViewPr>
    <p:cSldViewPr>
      <p:cViewPr varScale="1">
        <p:scale>
          <a:sx n="27" d="100"/>
          <a:sy n="27" d="100"/>
        </p:scale>
        <p:origin x="3936" y="320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5103674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‡ </a:t>
            </a:r>
            <a:r>
              <a:rPr lang="en-US" sz="3600" dirty="0" smtClean="0"/>
              <a:t>SAP </a:t>
            </a:r>
            <a:r>
              <a:rPr lang="en-US" sz="3600" dirty="0"/>
              <a:t>Research, SAP Labs France SAS </a:t>
            </a:r>
          </a:p>
          <a:p>
            <a:pPr algn="ctr"/>
            <a:r>
              <a:rPr lang="en-US" sz="3600" dirty="0" err="1"/>
              <a:t>Mougins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err="1" smtClean="0"/>
              <a:t>Aline.senart@sap.com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Roomba</a:t>
            </a:r>
            <a:endParaRPr lang="en-US" sz="6600" b="1" dirty="0" smtClean="0"/>
          </a:p>
          <a:p>
            <a:r>
              <a:rPr lang="en-US" sz="6600" dirty="0"/>
              <a:t>Automatic Validation, Correction and Generation of Dataset Metadata - Enhancing Dataset Search and Spam Detection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87829" y="74676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Ahmad </a:t>
            </a:r>
            <a:r>
              <a:rPr lang="en-US" sz="4800" dirty="0" err="1"/>
              <a:t>Assaf</a:t>
            </a:r>
            <a:r>
              <a:rPr lang="en-US" sz="3200" dirty="0"/>
              <a:t>†</a:t>
            </a:r>
            <a:r>
              <a:rPr lang="en-US" sz="4800" dirty="0"/>
              <a:t>, </a:t>
            </a:r>
            <a:r>
              <a:rPr lang="en-US" sz="4800" dirty="0" err="1" smtClean="0"/>
              <a:t>Raphaël</a:t>
            </a:r>
            <a:r>
              <a:rPr lang="en-US" sz="4800" dirty="0"/>
              <a:t> </a:t>
            </a:r>
            <a:r>
              <a:rPr lang="en-US" sz="4800" dirty="0" err="1" smtClean="0"/>
              <a:t>Troncy</a:t>
            </a:r>
            <a:r>
              <a:rPr lang="en-US" sz="3200" dirty="0"/>
              <a:t>†</a:t>
            </a:r>
            <a:r>
              <a:rPr lang="en-US" sz="4800" dirty="0" smtClean="0"/>
              <a:t> and </a:t>
            </a:r>
            <a:r>
              <a:rPr lang="fr-FR" sz="4800" dirty="0" smtClean="0"/>
              <a:t>Aline </a:t>
            </a:r>
            <a:r>
              <a:rPr lang="fr-FR" sz="4800" dirty="0" err="1" smtClean="0"/>
              <a:t>Senart</a:t>
            </a:r>
            <a:r>
              <a:rPr lang="en-US" sz="3200" dirty="0" smtClean="0"/>
              <a:t>‡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†</a:t>
            </a:r>
            <a:r>
              <a:rPr lang="en-US" sz="3600" dirty="0" smtClean="0"/>
              <a:t>EURECOM </a:t>
            </a:r>
            <a:endParaRPr lang="en-US" sz="3600" dirty="0"/>
          </a:p>
          <a:p>
            <a:pPr algn="ctr"/>
            <a:r>
              <a:rPr lang="en-US" sz="3600" dirty="0"/>
              <a:t>Sophia </a:t>
            </a:r>
            <a:r>
              <a:rPr lang="en-US" sz="3600" dirty="0" err="1"/>
              <a:t>Antipolis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err="1"/>
              <a:t>firstname.lastname@eurecom.fr</a:t>
            </a:r>
            <a:r>
              <a:rPr lang="en-US" sz="36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4568" y="39060165"/>
            <a:ext cx="3538721" cy="353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050089" y="39678597"/>
            <a:ext cx="2857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NanumMyeongjo" charset="-127"/>
                <a:ea typeface="NanumMyeongjo" charset="-127"/>
                <a:cs typeface="NanumMyeongjo" charset="-127"/>
              </a:rPr>
              <a:t>All results are reproducible from our code base at </a:t>
            </a:r>
            <a:r>
              <a:rPr lang="en-US" sz="4000" b="1" dirty="0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https://github.com/</a:t>
            </a:r>
            <a:r>
              <a:rPr lang="en-US" sz="4000" b="1" dirty="0" err="1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ahmadassaf</a:t>
            </a:r>
            <a:r>
              <a:rPr lang="en-US" sz="4000" b="1" dirty="0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/</a:t>
            </a:r>
            <a:r>
              <a:rPr lang="en-US" sz="4000" b="1" dirty="0" err="1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opendata</a:t>
            </a:r>
            <a:r>
              <a:rPr lang="en-US" sz="4000" b="1" dirty="0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-checker</a:t>
            </a:r>
            <a:r>
              <a:rPr lang="en-US" sz="4000" b="1" dirty="0">
                <a:latin typeface="NanumMyeongjo" charset="-127"/>
                <a:ea typeface="NanumMyeongjo" charset="-127"/>
                <a:cs typeface="NanumMyeongjo" charset="-127"/>
              </a:rPr>
              <a:t> </a:t>
            </a:r>
            <a:endParaRPr lang="en-US" sz="4000" b="1" dirty="0" smtClean="0">
              <a:latin typeface="NanumMyeongjo" charset="-127"/>
              <a:ea typeface="NanumMyeongjo" charset="-127"/>
              <a:cs typeface="NanumMyeongjo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1150" y="2552700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516" y="30044872"/>
            <a:ext cx="2802481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General information</a:t>
            </a:r>
            <a:r>
              <a:rPr lang="en-US" sz="3600" dirty="0"/>
              <a:t>: General information about </a:t>
            </a:r>
            <a:r>
              <a:rPr lang="en-US" sz="3600" dirty="0" smtClean="0"/>
              <a:t>the dataset</a:t>
            </a:r>
            <a:r>
              <a:rPr lang="en-US" sz="3600" dirty="0"/>
              <a:t>, e.g. title, description and ID. This general </a:t>
            </a:r>
            <a:r>
              <a:rPr lang="en-US" sz="3600" dirty="0" smtClean="0"/>
              <a:t>information is </a:t>
            </a:r>
            <a:r>
              <a:rPr lang="en-US" sz="3600" dirty="0"/>
              <a:t>manually </a:t>
            </a:r>
            <a:r>
              <a:rPr lang="en-US" sz="3600" dirty="0" smtClean="0"/>
              <a:t>filled </a:t>
            </a:r>
            <a:r>
              <a:rPr lang="en-US" sz="3600" dirty="0"/>
              <a:t>by the dataset owner. In addition </a:t>
            </a:r>
            <a:r>
              <a:rPr lang="en-US" sz="3600" dirty="0" smtClean="0"/>
              <a:t>to that</a:t>
            </a:r>
            <a:r>
              <a:rPr lang="en-US" sz="3600" dirty="0"/>
              <a:t>, tags and group information are required for </a:t>
            </a:r>
            <a:r>
              <a:rPr lang="en-US" sz="3600" dirty="0" smtClean="0"/>
              <a:t>classification and </a:t>
            </a:r>
            <a:r>
              <a:rPr lang="en-US" sz="3600" dirty="0"/>
              <a:t>enhancing dataset discoverability. This </a:t>
            </a:r>
            <a:r>
              <a:rPr lang="en-US" sz="3600" dirty="0" smtClean="0"/>
              <a:t>information can </a:t>
            </a:r>
            <a:r>
              <a:rPr lang="en-US" sz="3600" dirty="0"/>
              <a:t>be entered manually or inferred using modules </a:t>
            </a:r>
            <a:r>
              <a:rPr lang="en-US" sz="3600" dirty="0" smtClean="0"/>
              <a:t>plugged into </a:t>
            </a:r>
            <a:r>
              <a:rPr lang="en-US" sz="3600" dirty="0"/>
              <a:t>the topical </a:t>
            </a:r>
            <a:r>
              <a:rPr lang="en-US" sz="3600" dirty="0" smtClean="0"/>
              <a:t>profiler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Access information</a:t>
            </a:r>
            <a:r>
              <a:rPr lang="en-US" sz="3600" dirty="0"/>
              <a:t>: Information about accessing </a:t>
            </a:r>
            <a:r>
              <a:rPr lang="en-US" sz="3600" dirty="0" smtClean="0"/>
              <a:t>and using </a:t>
            </a:r>
            <a:r>
              <a:rPr lang="en-US" sz="3600" dirty="0"/>
              <a:t>the dataset. This includes the dataset URL, </a:t>
            </a:r>
            <a:r>
              <a:rPr lang="en-US" sz="3600" dirty="0" smtClean="0"/>
              <a:t>license information </a:t>
            </a:r>
            <a:r>
              <a:rPr lang="en-US" sz="3600" dirty="0"/>
              <a:t>(i.e. license title and URL) and </a:t>
            </a:r>
            <a:r>
              <a:rPr lang="en-US" sz="3600" dirty="0" smtClean="0"/>
              <a:t>information about </a:t>
            </a:r>
            <a:r>
              <a:rPr lang="en-US" sz="3600" dirty="0"/>
              <a:t>the dataset's resources. Each resource has also a </a:t>
            </a:r>
            <a:r>
              <a:rPr lang="en-US" sz="3600" dirty="0" smtClean="0"/>
              <a:t>set of </a:t>
            </a:r>
            <a:r>
              <a:rPr lang="en-US" sz="3600" dirty="0"/>
              <a:t>attached metadata, e.g. resource name, URL, </a:t>
            </a:r>
            <a:r>
              <a:rPr lang="en-US" sz="3600" dirty="0" smtClean="0"/>
              <a:t>format, size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Ownership information</a:t>
            </a:r>
            <a:r>
              <a:rPr lang="en-US" sz="3600" dirty="0"/>
              <a:t>: Information about the </a:t>
            </a:r>
            <a:r>
              <a:rPr lang="en-US" sz="3600" dirty="0" smtClean="0"/>
              <a:t>ownership of </a:t>
            </a:r>
            <a:r>
              <a:rPr lang="en-US" sz="3600" dirty="0"/>
              <a:t>the dataset, e.g. organization details, </a:t>
            </a:r>
            <a:r>
              <a:rPr lang="en-US" sz="3600" dirty="0" smtClean="0"/>
              <a:t>maintainer details</a:t>
            </a:r>
            <a:r>
              <a:rPr lang="en-US" sz="3600" dirty="0"/>
              <a:t>, author. The existence of this information is </a:t>
            </a:r>
            <a:r>
              <a:rPr lang="en-US" sz="3600" dirty="0" smtClean="0"/>
              <a:t>important to </a:t>
            </a:r>
            <a:r>
              <a:rPr lang="en-US" sz="3600" dirty="0"/>
              <a:t>identify the authority on which the generated </a:t>
            </a:r>
            <a:r>
              <a:rPr lang="en-US" sz="3600" dirty="0" smtClean="0"/>
              <a:t>report and </a:t>
            </a:r>
            <a:r>
              <a:rPr lang="en-US" sz="3600" dirty="0"/>
              <a:t>the newly corrected </a:t>
            </a:r>
            <a:r>
              <a:rPr lang="en-US" sz="3600" dirty="0" smtClean="0"/>
              <a:t>profile </a:t>
            </a:r>
            <a:r>
              <a:rPr lang="en-US" sz="3600" dirty="0"/>
              <a:t>will be sent to</a:t>
            </a:r>
            <a:r>
              <a:rPr lang="en-US" sz="3600" dirty="0" smtClean="0"/>
              <a:t>.</a:t>
            </a:r>
            <a:endParaRPr lang="en-US" sz="3600" dirty="0"/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Provenance information</a:t>
            </a:r>
            <a:r>
              <a:rPr lang="en-US" sz="3600" dirty="0"/>
              <a:t>: Temporal and historical </a:t>
            </a:r>
            <a:r>
              <a:rPr lang="en-US" sz="3600" dirty="0" smtClean="0"/>
              <a:t>information on </a:t>
            </a:r>
            <a:r>
              <a:rPr lang="en-US" sz="3600" dirty="0"/>
              <a:t>the dataset and its resources, e.g. creation </a:t>
            </a:r>
            <a:r>
              <a:rPr lang="en-US" sz="3600" dirty="0" smtClean="0"/>
              <a:t>and update </a:t>
            </a:r>
            <a:r>
              <a:rPr lang="en-US" sz="3600" dirty="0"/>
              <a:t>dates, version information. Most of this </a:t>
            </a:r>
            <a:r>
              <a:rPr lang="en-US" sz="3600" dirty="0" smtClean="0"/>
              <a:t>information can </a:t>
            </a:r>
            <a:r>
              <a:rPr lang="en-US" sz="3600" dirty="0"/>
              <a:t>be automatically </a:t>
            </a:r>
            <a:r>
              <a:rPr lang="en-US" sz="3600" dirty="0" smtClean="0"/>
              <a:t>filled </a:t>
            </a:r>
            <a:r>
              <a:rPr lang="en-US" sz="3600" dirty="0"/>
              <a:t>up and tracked.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42" y="7860098"/>
            <a:ext cx="5659187" cy="5659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3550" y="7860098"/>
            <a:ext cx="89013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Data Portals</a:t>
            </a:r>
          </a:p>
          <a:p>
            <a:endParaRPr lang="en-US" sz="6000" dirty="0" smtClean="0">
              <a:solidFill>
                <a:srgbClr val="C00000"/>
              </a:solidFill>
            </a:endParaRPr>
          </a:p>
          <a:p>
            <a:r>
              <a:rPr lang="en-US" sz="4400" dirty="0" smtClean="0"/>
              <a:t>A </a:t>
            </a:r>
            <a:r>
              <a:rPr lang="en-US" sz="4400" dirty="0"/>
              <a:t>curated collection of metadata about data </a:t>
            </a:r>
            <a:r>
              <a:rPr lang="en-US" sz="4400" dirty="0" smtClean="0"/>
              <a:t>sets providing discovery </a:t>
            </a:r>
            <a:r>
              <a:rPr lang="en-US" sz="4400" dirty="0"/>
              <a:t>functionality to complement conventional browse-style catalogue interfaces 	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	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87829" y="147066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Screen Shot 2015-05-12 at 18.15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789" y="2907784"/>
            <a:ext cx="3111500" cy="1930400"/>
          </a:xfrm>
          <a:prstGeom prst="rect">
            <a:avLst/>
          </a:prstGeom>
        </p:spPr>
      </p:pic>
      <p:pic>
        <p:nvPicPr>
          <p:cNvPr id="10" name="Picture 9" descr="Screen Shot 2015-05-12 at 18.24.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29" y="13335000"/>
            <a:ext cx="6426200" cy="3886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6079" y="40829526"/>
            <a:ext cx="22607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anumMyeongjo" charset="-127"/>
                <a:ea typeface="NanumMyeongjo" charset="-127"/>
                <a:cs typeface="NanumMyeongjo" charset="-127"/>
              </a:rPr>
              <a:t>This research has been partially funded by the European Union's 7th Framework </a:t>
            </a:r>
            <a:r>
              <a:rPr lang="en-US" sz="4000" dirty="0" err="1">
                <a:latin typeface="NanumMyeongjo" charset="-127"/>
                <a:ea typeface="NanumMyeongjo" charset="-127"/>
                <a:cs typeface="NanumMyeongjo" charset="-127"/>
              </a:rPr>
              <a:t>Programme</a:t>
            </a:r>
            <a:r>
              <a:rPr lang="en-US" sz="4000" dirty="0">
                <a:latin typeface="NanumMyeongjo" charset="-127"/>
                <a:ea typeface="NanumMyeongjo" charset="-127"/>
                <a:cs typeface="NanumMyeongjo" charset="-127"/>
              </a:rPr>
              <a:t> via the project Apps4EU (GA No. 325090)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67442" y="38807502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creen Shot 2015-05-12 at 18.38.3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73" y="17979549"/>
            <a:ext cx="26094372" cy="110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300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NanumMyeongjo</vt:lpstr>
      <vt:lpstr>Wingdings</vt:lpstr>
      <vt:lpstr>Arial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AHMAD ASSAF</cp:lastModifiedBy>
  <cp:revision>45</cp:revision>
  <dcterms:created xsi:type="dcterms:W3CDTF">2013-05-22T10:16:20Z</dcterms:created>
  <dcterms:modified xsi:type="dcterms:W3CDTF">2015-05-12T16:44:30Z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233920287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  <property fmtid="{D5CDD505-2E9C-101B-9397-08002B2CF9AE}" pid="7" name="_PreviousAdHocReviewCycleID">
    <vt:i4>946000980</vt:i4>
  </property>
</Properties>
</file>