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353" r:id="rId2"/>
    <p:sldId id="284" r:id="rId3"/>
    <p:sldId id="396" r:id="rId4"/>
    <p:sldId id="393" r:id="rId5"/>
    <p:sldId id="354" r:id="rId6"/>
    <p:sldId id="397" r:id="rId7"/>
    <p:sldId id="378" r:id="rId8"/>
    <p:sldId id="358" r:id="rId9"/>
    <p:sldId id="392" r:id="rId10"/>
    <p:sldId id="394" r:id="rId11"/>
    <p:sldId id="379" r:id="rId12"/>
    <p:sldId id="380" r:id="rId13"/>
    <p:sldId id="374" r:id="rId14"/>
    <p:sldId id="395" r:id="rId15"/>
    <p:sldId id="381" r:id="rId16"/>
    <p:sldId id="385" r:id="rId17"/>
    <p:sldId id="362" r:id="rId18"/>
    <p:sldId id="363" r:id="rId19"/>
    <p:sldId id="364" r:id="rId20"/>
    <p:sldId id="365" r:id="rId21"/>
    <p:sldId id="382" r:id="rId22"/>
    <p:sldId id="387" r:id="rId23"/>
    <p:sldId id="359" r:id="rId24"/>
    <p:sldId id="265" r:id="rId25"/>
    <p:sldId id="339" r:id="rId26"/>
    <p:sldId id="391" r:id="rId27"/>
    <p:sldId id="368" r:id="rId28"/>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998"/>
    <a:srgbClr val="3B8A15"/>
    <a:srgbClr val="FF5050"/>
    <a:srgbClr val="000000"/>
    <a:srgbClr val="666666"/>
    <a:srgbClr val="003283"/>
    <a:srgbClr val="FF0000"/>
    <a:srgbClr val="2B3F7B"/>
    <a:srgbClr val="9C277B"/>
    <a:srgbClr val="D465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61" autoAdjust="0"/>
    <p:restoredTop sz="93357" autoAdjust="0"/>
  </p:normalViewPr>
  <p:slideViewPr>
    <p:cSldViewPr snapToGrid="0" showGuides="1">
      <p:cViewPr>
        <p:scale>
          <a:sx n="100" d="100"/>
          <a:sy n="100" d="100"/>
        </p:scale>
        <p:origin x="-2220" y="-414"/>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p:scale>
          <a:sx n="100" d="100"/>
          <a:sy n="100" d="100"/>
        </p:scale>
        <p:origin x="-2508" y="-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070192\Dropbox\Documents\PhD%20TelecomParisTech%20-%20EURECOM%20-%20France%202012-2015\My%20PhD%20Documents\Papers\RUBIX%20A%20Framework%20for%20Improving%20Data%20Integration%20with%20Linked%20Data\data\Expiremen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'All Matchers'!$I$10</c:f>
              <c:strCache>
                <c:ptCount val="1"/>
                <c:pt idx="0">
                  <c:v>Matches Confidence</c:v>
                </c:pt>
              </c:strCache>
            </c:strRef>
          </c:tx>
          <c:invertIfNegative val="0"/>
          <c:cat>
            <c:strRef>
              <c:f>'All Matchers'!$J$9:$M$9</c:f>
              <c:strCache>
                <c:ptCount val="4"/>
                <c:pt idx="0">
                  <c:v>AMC</c:v>
                </c:pt>
                <c:pt idx="1">
                  <c:v>Spearman</c:v>
                </c:pt>
                <c:pt idx="2">
                  <c:v>PPMCC</c:v>
                </c:pt>
                <c:pt idx="3">
                  <c:v>Cosine</c:v>
                </c:pt>
              </c:strCache>
            </c:strRef>
          </c:cat>
          <c:val>
            <c:numRef>
              <c:f>'All Matchers'!$J$10:$M$10</c:f>
              <c:numCache>
                <c:formatCode>General</c:formatCode>
                <c:ptCount val="4"/>
                <c:pt idx="0">
                  <c:v>0.68180934545454541</c:v>
                </c:pt>
                <c:pt idx="1">
                  <c:v>0.75200506363636377</c:v>
                </c:pt>
                <c:pt idx="2">
                  <c:v>0.80377357818181816</c:v>
                </c:pt>
                <c:pt idx="3">
                  <c:v>0.76776128363636365</c:v>
                </c:pt>
              </c:numCache>
            </c:numRef>
          </c:val>
        </c:ser>
        <c:ser>
          <c:idx val="1"/>
          <c:order val="1"/>
          <c:tx>
            <c:strRef>
              <c:f>'All Matchers'!$I$11</c:f>
              <c:strCache>
                <c:ptCount val="1"/>
                <c:pt idx="0">
                  <c:v>Percentage Of Valid Matches</c:v>
                </c:pt>
              </c:strCache>
            </c:strRef>
          </c:tx>
          <c:invertIfNegative val="0"/>
          <c:cat>
            <c:strRef>
              <c:f>'All Matchers'!$J$9:$M$9</c:f>
              <c:strCache>
                <c:ptCount val="4"/>
                <c:pt idx="0">
                  <c:v>AMC</c:v>
                </c:pt>
                <c:pt idx="1">
                  <c:v>Spearman</c:v>
                </c:pt>
                <c:pt idx="2">
                  <c:v>PPMCC</c:v>
                </c:pt>
                <c:pt idx="3">
                  <c:v>Cosine</c:v>
                </c:pt>
              </c:strCache>
            </c:strRef>
          </c:cat>
          <c:val>
            <c:numRef>
              <c:f>'All Matchers'!$J$11:$M$11</c:f>
              <c:numCache>
                <c:formatCode>General</c:formatCode>
                <c:ptCount val="4"/>
                <c:pt idx="0">
                  <c:v>0.83</c:v>
                </c:pt>
                <c:pt idx="1">
                  <c:v>0.8</c:v>
                </c:pt>
                <c:pt idx="2">
                  <c:v>0.93</c:v>
                </c:pt>
                <c:pt idx="3">
                  <c:v>0.83</c:v>
                </c:pt>
              </c:numCache>
            </c:numRef>
          </c:val>
        </c:ser>
        <c:dLbls>
          <c:showLegendKey val="0"/>
          <c:showVal val="0"/>
          <c:showCatName val="0"/>
          <c:showSerName val="0"/>
          <c:showPercent val="0"/>
          <c:showBubbleSize val="0"/>
        </c:dLbls>
        <c:gapWidth val="150"/>
        <c:axId val="170288640"/>
        <c:axId val="170290176"/>
      </c:barChart>
      <c:catAx>
        <c:axId val="170288640"/>
        <c:scaling>
          <c:orientation val="minMax"/>
        </c:scaling>
        <c:delete val="0"/>
        <c:axPos val="b"/>
        <c:majorTickMark val="out"/>
        <c:minorTickMark val="none"/>
        <c:tickLblPos val="nextTo"/>
        <c:crossAx val="170290176"/>
        <c:crosses val="autoZero"/>
        <c:auto val="1"/>
        <c:lblAlgn val="ctr"/>
        <c:lblOffset val="100"/>
        <c:noMultiLvlLbl val="0"/>
      </c:catAx>
      <c:valAx>
        <c:axId val="170290176"/>
        <c:scaling>
          <c:orientation val="minMax"/>
        </c:scaling>
        <c:delete val="0"/>
        <c:axPos val="l"/>
        <c:majorGridlines/>
        <c:numFmt formatCode="General" sourceLinked="1"/>
        <c:majorTickMark val="out"/>
        <c:minorTickMark val="none"/>
        <c:tickLblPos val="nextTo"/>
        <c:crossAx val="170288640"/>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b="1" dirty="0" smtClean="0">
                <a:latin typeface="Segoe UI Light" panose="020B0502040204020203" pitchFamily="34" charset="0"/>
              </a:rPr>
              <a:t>Dataset Integration and Enrichment</a:t>
            </a:r>
            <a:r>
              <a:rPr lang="en-US" dirty="0" smtClean="0">
                <a:latin typeface="Segoe UI Light" panose="020B0502040204020203" pitchFamily="34" charset="0"/>
              </a:rPr>
              <a:t>: large-scale Data Integration requires techniques that can automatically annotate datasets with rich semantic tags. This includes:</a:t>
            </a:r>
          </a:p>
          <a:p>
            <a:pPr marL="285750" indent="-285750">
              <a:buFont typeface="Arial" panose="020B0604020202020204" pitchFamily="34" charset="0"/>
              <a:buChar char="•"/>
            </a:pPr>
            <a:endParaRPr lang="en-US" dirty="0" smtClean="0">
              <a:latin typeface="Segoe UI Light" panose="020B0502040204020203" pitchFamily="34" charset="0"/>
            </a:endParaRPr>
          </a:p>
          <a:p>
            <a:pPr marL="742950" lvl="1" indent="-285750">
              <a:buFont typeface="Arial" panose="020B0604020202020204" pitchFamily="34" charset="0"/>
              <a:buChar char="•"/>
            </a:pPr>
            <a:r>
              <a:rPr lang="en-US" dirty="0" smtClean="0">
                <a:latin typeface="Segoe UI Light" panose="020B0502040204020203" pitchFamily="34" charset="0"/>
              </a:rPr>
              <a:t>Finding the most relevant entity type for an instance within a given context</a:t>
            </a:r>
          </a:p>
          <a:p>
            <a:pPr marL="742950" lvl="1" indent="-285750">
              <a:buFont typeface="Arial" panose="020B0604020202020204" pitchFamily="34" charset="0"/>
              <a:buChar char="•"/>
            </a:pPr>
            <a:r>
              <a:rPr lang="en-US" dirty="0" smtClean="0">
                <a:latin typeface="Segoe UI Light" panose="020B0502040204020203" pitchFamily="34" charset="0"/>
              </a:rPr>
              <a:t>Finding the top properties of an entity </a:t>
            </a:r>
          </a:p>
          <a:p>
            <a:pPr marL="742950" lvl="1" indent="-285750">
              <a:buFont typeface="Arial" panose="020B0604020202020204" pitchFamily="34" charset="0"/>
              <a:buChar char="•"/>
            </a:pPr>
            <a:r>
              <a:rPr lang="en-US" dirty="0" smtClean="0">
                <a:latin typeface="Segoe UI Light" panose="020B0502040204020203" pitchFamily="34" charset="0"/>
              </a:rPr>
              <a:t>Identifying relevant data in Social Networks in a timely manner</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Discovery</a:t>
            </a:r>
            <a:r>
              <a:rPr lang="en-US" dirty="0" smtClean="0">
                <a:latin typeface="Segoe UI Light" panose="020B0502040204020203" pitchFamily="34" charset="0"/>
              </a:rPr>
              <a:t>: even though popular datasets like </a:t>
            </a:r>
            <a:r>
              <a:rPr lang="en-US" dirty="0" err="1" smtClean="0">
                <a:latin typeface="Segoe UI Light" panose="020B0502040204020203" pitchFamily="34" charset="0"/>
              </a:rPr>
              <a:t>DBpedia</a:t>
            </a:r>
            <a:r>
              <a:rPr lang="en-US" dirty="0" smtClean="0">
                <a:latin typeface="Segoe UI Light" panose="020B0502040204020203" pitchFamily="34" charset="0"/>
              </a:rPr>
              <a:t> and Freebase are well-known and widely used there are other “hidden” useful datasets that are difficult to find</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Quality Control</a:t>
            </a:r>
            <a:r>
              <a:rPr lang="en-US" dirty="0" smtClean="0">
                <a:latin typeface="Segoe UI Light" panose="020B0502040204020203" pitchFamily="34" charset="0"/>
              </a:rPr>
              <a:t>: Linked Data is a new type of structured information supported by models, ontologies and vocabularies and contains query endpoints and links. This makes data quality assurance a challenge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2014 SAP AG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a:t>
            </a:r>
          </a:p>
          <a:p>
            <a:r>
              <a:rPr lang="en-US" sz="1000" kern="1200" dirty="0" smtClean="0">
                <a:solidFill>
                  <a:schemeClr val="tx1"/>
                </a:solidFill>
                <a:latin typeface="Arial"/>
                <a:ea typeface="MS PGothic" pitchFamily="34" charset="-128"/>
                <a:cs typeface="+mn-cs"/>
              </a:rPr>
              <a:t>SAP affiliate company.</a:t>
            </a:r>
          </a:p>
          <a:p>
            <a:pPr>
              <a:spcBef>
                <a:spcPts val="1200"/>
              </a:spcBef>
            </a:pPr>
            <a:r>
              <a:rPr lang="en-US" sz="10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(or an SAP affiliate company) in Germany and other countries. Please see </a:t>
            </a:r>
            <a:r>
              <a:rPr lang="en-US" sz="1000" kern="1200" dirty="0" smtClean="0">
                <a:solidFill>
                  <a:schemeClr val="tx1"/>
                </a:solidFill>
                <a:latin typeface="Arial"/>
                <a:ea typeface="MS PGothic" pitchFamily="34" charset="-128"/>
                <a:cs typeface="+mn-cs"/>
                <a:hlinkClick r:id="rId2"/>
              </a:rPr>
              <a:t>http://global12.sap.com/corporate-en/legal/copyright/index.epx</a:t>
            </a:r>
            <a:r>
              <a:rPr lang="en-US" sz="10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0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000" kern="1200" dirty="0" smtClean="0">
                <a:solidFill>
                  <a:schemeClr val="tx1"/>
                </a:solidFill>
                <a:latin typeface="Arial"/>
                <a:ea typeface="MS PGothic" pitchFamily="34" charset="-128"/>
                <a:cs typeface="+mn-cs"/>
              </a:rPr>
              <a:t>National product specifications may vary.</a:t>
            </a:r>
          </a:p>
          <a:p>
            <a:pPr>
              <a:spcBef>
                <a:spcPts val="1200"/>
              </a:spcBef>
            </a:pPr>
            <a:r>
              <a:rPr lang="en-US" sz="10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smtClean="0">
                <a:solidFill>
                  <a:schemeClr val="accent2"/>
                </a:solidFill>
                <a:latin typeface="+mj-lt"/>
                <a:ea typeface="+mj-ea"/>
                <a:cs typeface="+mj-cs"/>
              </a:rPr>
              <a:t>© 2014 SAP AG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AG 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SAP AG (oder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SAP AG 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SAP AG oder einem SAP-Konzernunternehmen bereitgestellt und dienen ausschließlich zu Informations-zwecken. Die SAP AG 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SAP AG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SAP AG 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SAP AG 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SAP AG 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65510"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2014 SAP AG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userDrawn="1"/>
        </p:nvSpPr>
        <p:spPr>
          <a:xfrm>
            <a:off x="7721600" y="6620293"/>
            <a:ext cx="1905000" cy="153888"/>
          </a:xfrm>
          <a:prstGeom prst="rect">
            <a:avLst/>
          </a:prstGeom>
          <a:noFill/>
        </p:spPr>
        <p:txBody>
          <a:bodyPr vert="horz" wrap="squar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hyperlink" Target="http://www.informatik.uni-trier.de/~ley/db/journals/corr/corr1205.html" TargetMode="External"/><Relationship Id="rId4" Type="http://schemas.openxmlformats.org/officeDocument/2006/relationships/hyperlink" Target="http://www.informatik.uni-trier.de/~ley/db/conf/wod/wod2012.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informatik.uni-trier.de/~ley/db/conf/wod/wod2012.html"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hyperlink" Target="http://www.informatik.uni-trier.de/~ley/db/journals/corr/corr1205.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www.informatik.uni-trier.de/~ley/pers/hd/t/Troncy:Rapha=euml=l.html" TargetMode="External"/><Relationship Id="rId2" Type="http://schemas.openxmlformats.org/officeDocument/2006/relationships/hyperlink" Target="http://www.informatik.uni-trier.de/~ley/pers/hd/s/Senart:Aline.html" TargetMode="External"/><Relationship Id="rId1" Type="http://schemas.openxmlformats.org/officeDocument/2006/relationships/slideLayout" Target="../slideLayouts/slideLayout10.xml"/><Relationship Id="rId4" Type="http://schemas.openxmlformats.org/officeDocument/2006/relationships/hyperlink" Target="http://www.informatik.uni-trier.de/~ley/db/conf/esws/eswc2013s.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www.informatik.uni-trier.de/~ley/pers/hd/s/Senart:Aline.html"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hyperlink" Target="http://www.informatik.uni-trier.de/~ley/db/conf/semco/icsc2012.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www.data.gov/" TargetMode="External"/><Relationship Id="rId7" Type="http://schemas.openxmlformats.org/officeDocument/2006/relationships/hyperlink" Target="http://office.microsoft.com/en-us/excel/download-data-explorer-for-excel-FX104018616.aspx"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hyperlink" Target="http://www.quandl.com/" TargetMode="External"/><Relationship Id="rId5" Type="http://schemas.openxmlformats.org/officeDocument/2006/relationships/hyperlink" Target="http://enigma.io/" TargetMode="External"/><Relationship Id="rId4" Type="http://schemas.openxmlformats.org/officeDocument/2006/relationships/hyperlink" Target="http://publicdata.eu/"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d019534\AppData\Local\Microsoft\Windows\Temporary Internet Files\Content.IE5\STJ40QJH\275098_l_srgb_s_gl[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3429002"/>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2400" dirty="0">
                <a:latin typeface="Segoe UI Light" panose="020B0502040204020203" pitchFamily="34" charset="0"/>
              </a:rPr>
              <a:t>Self-Service Data </a:t>
            </a:r>
            <a:r>
              <a:rPr lang="en-US" sz="2400">
                <a:latin typeface="Segoe UI Light" panose="020B0502040204020203" pitchFamily="34" charset="0"/>
              </a:rPr>
              <a:t>Provisioning </a:t>
            </a:r>
            <a:r>
              <a:rPr lang="en-US" sz="2400" smtClean="0">
                <a:latin typeface="Segoe UI Light" panose="020B0502040204020203" pitchFamily="34" charset="0"/>
              </a:rPr>
              <a:t>Through </a:t>
            </a:r>
            <a:r>
              <a:rPr lang="en-US" sz="2400" dirty="0">
                <a:latin typeface="Segoe UI Light" panose="020B0502040204020203" pitchFamily="34" charset="0"/>
              </a:rPr>
              <a:t>Semantic</a:t>
            </a:r>
            <a:br>
              <a:rPr lang="en-US" sz="2400" dirty="0">
                <a:latin typeface="Segoe UI Light" panose="020B0502040204020203" pitchFamily="34" charset="0"/>
              </a:rPr>
            </a:br>
            <a:r>
              <a:rPr lang="en-US" sz="2400" dirty="0">
                <a:latin typeface="Segoe UI Light" panose="020B0502040204020203" pitchFamily="34" charset="0"/>
              </a:rPr>
              <a:t>Enrichment of Data</a:t>
            </a:r>
          </a:p>
        </p:txBody>
      </p:sp>
      <p:sp>
        <p:nvSpPr>
          <p:cNvPr id="4" name="ConfidentialFlag"/>
          <p:cNvSpPr txBox="1"/>
          <p:nvPr/>
        </p:nvSpPr>
        <p:spPr>
          <a:xfrm>
            <a:off x="8139816" y="3097584"/>
            <a:ext cx="565191"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dirty="0" smtClean="0">
                <a:solidFill>
                  <a:srgbClr val="000000"/>
                </a:solidFill>
                <a:latin typeface="Segoe UI Light" panose="020B0502040204020203" pitchFamily="34" charset="0"/>
                <a:ea typeface="Arial Unicode MS" pitchFamily="34" charset="-128"/>
                <a:cs typeface="Arial Unicode MS" pitchFamily="34" charset="-128"/>
              </a:rPr>
              <a:t>Public</a:t>
            </a:r>
          </a:p>
        </p:txBody>
      </p:sp>
      <p:sp>
        <p:nvSpPr>
          <p:cNvPr id="10" name="Rectangle 9"/>
          <p:cNvSpPr/>
          <p:nvPr/>
        </p:nvSpPr>
        <p:spPr>
          <a:xfrm>
            <a:off x="413239" y="1071562"/>
            <a:ext cx="4572000" cy="2277547"/>
          </a:xfrm>
          <a:prstGeom prst="rect">
            <a:avLst/>
          </a:prstGeom>
        </p:spPr>
        <p:txBody>
          <a:bodyPr>
            <a:spAutoFit/>
          </a:bodyPr>
          <a:lstStyle/>
          <a:p>
            <a:r>
              <a:rPr lang="en-US" sz="1600" u="sng" dirty="0">
                <a:latin typeface="Segoe UI Light" panose="020B0502040204020203" pitchFamily="34" charset="0"/>
              </a:rPr>
              <a:t>Ahmad Assaf</a:t>
            </a:r>
            <a:r>
              <a:rPr lang="en-US" sz="1600" baseline="30000" dirty="0">
                <a:latin typeface="Segoe UI Light" panose="020B0502040204020203" pitchFamily="34" charset="0"/>
              </a:rPr>
              <a:t> †</a:t>
            </a:r>
            <a:endParaRPr lang="en-US" sz="1600" u="sng" dirty="0">
              <a:latin typeface="Segoe UI Light" panose="020B0502040204020203" pitchFamily="34" charset="0"/>
            </a:endParaRPr>
          </a:p>
          <a:p>
            <a:endParaRPr lang="en-US" sz="1400" u="sng" dirty="0">
              <a:latin typeface="Segoe UI Light" panose="020B0502040204020203" pitchFamily="34" charset="0"/>
            </a:endParaRPr>
          </a:p>
          <a:p>
            <a:r>
              <a:rPr lang="en-US" sz="1600" dirty="0">
                <a:latin typeface="Segoe UI Light" panose="020B0502040204020203" pitchFamily="34" charset="0"/>
              </a:rPr>
              <a:t>Supervised by:</a:t>
            </a:r>
          </a:p>
          <a:p>
            <a:r>
              <a:rPr lang="en-US" sz="1600" dirty="0">
                <a:latin typeface="Segoe UI Light" panose="020B0502040204020203" pitchFamily="34" charset="0"/>
              </a:rPr>
              <a:t>Aline Senart</a:t>
            </a:r>
            <a:r>
              <a:rPr lang="en-US" sz="1600" baseline="30000" dirty="0">
                <a:latin typeface="Segoe UI Light" panose="020B0502040204020203" pitchFamily="34" charset="0"/>
              </a:rPr>
              <a:t>†</a:t>
            </a:r>
            <a:r>
              <a:rPr lang="en-US" sz="1600" dirty="0">
                <a:latin typeface="Segoe UI Light" panose="020B0502040204020203" pitchFamily="34" charset="0"/>
              </a:rPr>
              <a:t> and Raphaël Troncy</a:t>
            </a:r>
            <a:r>
              <a:rPr lang="en-US" sz="1600" baseline="30000" dirty="0">
                <a:latin typeface="Segoe UI Light" panose="020B0502040204020203" pitchFamily="34" charset="0"/>
              </a:rPr>
              <a:t>‡</a:t>
            </a:r>
            <a:r>
              <a:rPr lang="en-US" sz="1600" dirty="0">
                <a:latin typeface="Segoe UI Light" panose="020B0502040204020203" pitchFamily="34" charset="0"/>
              </a:rPr>
              <a:t> </a:t>
            </a:r>
          </a:p>
          <a:p>
            <a:endParaRPr lang="en-US" sz="1600" dirty="0">
              <a:latin typeface="Segoe UI Light" panose="020B0502040204020203" pitchFamily="34" charset="0"/>
            </a:endParaRPr>
          </a:p>
          <a:p>
            <a:r>
              <a:rPr lang="en-US" sz="1600" baseline="30000" dirty="0">
                <a:latin typeface="Segoe UI Light" panose="020B0502040204020203" pitchFamily="34" charset="0"/>
              </a:rPr>
              <a:t>†</a:t>
            </a:r>
            <a:r>
              <a:rPr lang="en-US" sz="1600" dirty="0">
                <a:latin typeface="Segoe UI Light" panose="020B0502040204020203" pitchFamily="34" charset="0"/>
              </a:rPr>
              <a:t>SAP Research, SAP Research France SAS</a:t>
            </a:r>
          </a:p>
          <a:p>
            <a:r>
              <a:rPr lang="en-US" sz="1600" baseline="30000" dirty="0">
                <a:latin typeface="Segoe UI Light" panose="020B0502040204020203" pitchFamily="34" charset="0"/>
              </a:rPr>
              <a:t>‡</a:t>
            </a:r>
            <a:r>
              <a:rPr lang="en-US" sz="1600" dirty="0">
                <a:latin typeface="Segoe UI Light" panose="020B0502040204020203" pitchFamily="34" charset="0"/>
              </a:rPr>
              <a:t>EURECOM, Sophia Antipolis - France</a:t>
            </a:r>
          </a:p>
          <a:p>
            <a:r>
              <a:rPr lang="en-US" sz="1600" dirty="0">
                <a:latin typeface="Segoe UI Light" panose="020B0502040204020203" pitchFamily="34" charset="0"/>
              </a:rPr>
              <a:t/>
            </a:r>
            <a:br>
              <a:rPr lang="en-US" sz="1600" dirty="0">
                <a:latin typeface="Segoe UI Light" panose="020B0502040204020203" pitchFamily="34" charset="0"/>
              </a:rPr>
            </a:br>
            <a:r>
              <a:rPr lang="en-US" sz="1600" dirty="0" smtClean="0">
                <a:latin typeface="Segoe UI Light" panose="020B0502040204020203" pitchFamily="34" charset="0"/>
              </a:rPr>
              <a:t>April 21, </a:t>
            </a:r>
            <a:r>
              <a:rPr lang="en-US" sz="1600" dirty="0" smtClean="0">
                <a:latin typeface="Segoe UI Light" panose="020B0502040204020203" pitchFamily="34" charset="0"/>
              </a:rPr>
              <a:t>2014</a:t>
            </a:r>
            <a:endParaRPr lang="en-US" sz="1600" dirty="0">
              <a:latin typeface="Segoe UI Light" panose="020B0502040204020203" pitchFamily="34" charset="0"/>
            </a:endParaRPr>
          </a:p>
        </p:txBody>
      </p:sp>
      <p:pic>
        <p:nvPicPr>
          <p:cNvPr id="18" name="Picture 3" descr="C:\Users\i070192\Dropbox\Documents\My Graphics\Logos\EURECOM Logo.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2693" y="6055337"/>
            <a:ext cx="1419654" cy="630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660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sz="2000" dirty="0">
                <a:latin typeface="Segoe UI Light" panose="020B0502040204020203" pitchFamily="34" charset="0"/>
              </a:rPr>
              <a:t>Dataset Integration and Enrichment </a:t>
            </a:r>
            <a:r>
              <a:rPr lang="en-US" sz="2000" b="0" dirty="0">
                <a:latin typeface="Segoe UI Light" panose="020B0502040204020203" pitchFamily="34" charset="0"/>
              </a:rPr>
              <a:t>– Semantic Enricher Evaluation</a:t>
            </a:r>
            <a:endParaRPr lang="en-US" sz="1800" b="0" dirty="0">
              <a:latin typeface="Segoe UI Light" panose="020B0502040204020203" pitchFamily="34" charset="0"/>
            </a:endParaRPr>
          </a:p>
        </p:txBody>
      </p:sp>
      <p:graphicFrame>
        <p:nvGraphicFramePr>
          <p:cNvPr id="17" name="Chart 16"/>
          <p:cNvGraphicFramePr>
            <a:graphicFrameLocks/>
          </p:cNvGraphicFramePr>
          <p:nvPr>
            <p:extLst>
              <p:ext uri="{D42A27DB-BD31-4B8C-83A1-F6EECF244321}">
                <p14:modId xmlns:p14="http://schemas.microsoft.com/office/powerpoint/2010/main" val="2361642984"/>
              </p:ext>
            </p:extLst>
          </p:nvPr>
        </p:nvGraphicFramePr>
        <p:xfrm>
          <a:off x="4552443" y="1456829"/>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p:cNvSpPr txBox="1"/>
          <p:nvPr/>
        </p:nvSpPr>
        <p:spPr>
          <a:xfrm>
            <a:off x="301129" y="1528760"/>
            <a:ext cx="4251314" cy="3323987"/>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Evaluated against data coming from two SAP systems: The Event Tracker and Travel Expense Manager</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Increased the overall confidence score with an average of 11% and the number of valid matches found with an average of 10%</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Columns now are labeled with new semantic labels that are unified across datasets with the same content types</a:t>
            </a:r>
          </a:p>
        </p:txBody>
      </p:sp>
      <p:sp>
        <p:nvSpPr>
          <p:cNvPr id="2" name="Rectangle 1"/>
          <p:cNvSpPr/>
          <p:nvPr/>
        </p:nvSpPr>
        <p:spPr>
          <a:xfrm>
            <a:off x="301128" y="5024735"/>
            <a:ext cx="8614271" cy="1015663"/>
          </a:xfrm>
          <a:prstGeom prst="rect">
            <a:avLst/>
          </a:prstGeom>
        </p:spPr>
        <p:txBody>
          <a:bodyPr wrap="square">
            <a:spAutoFit/>
          </a:bodyPr>
          <a:lstStyle/>
          <a:p>
            <a:r>
              <a:rPr lang="en-US" b="1" dirty="0">
                <a:latin typeface="Segoe UI Light" panose="020B0502040204020203" pitchFamily="34" charset="0"/>
              </a:rPr>
              <a:t>Related Publications</a:t>
            </a:r>
            <a:r>
              <a:rPr lang="en-US" dirty="0" smtClean="0">
                <a:latin typeface="Segoe UI Light" panose="020B0502040204020203" pitchFamily="34" charset="0"/>
              </a:rPr>
              <a:t>:</a:t>
            </a:r>
          </a:p>
          <a:p>
            <a:endParaRPr lang="en-US" dirty="0">
              <a:latin typeface="Segoe UI Light"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smtClean="0">
                <a:latin typeface="Segoe UI Light" panose="020B0502040204020203" pitchFamily="34" charset="0"/>
                <a:ea typeface="Segoe UI" panose="020B0502040204020203" pitchFamily="34" charset="0"/>
                <a:cs typeface="Segoe UI" panose="020B0502040204020203" pitchFamily="34" charset="0"/>
              </a:rPr>
              <a:t>et al.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RUBIX: a framework for improving data integration with linked data.</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WOD </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2012</a:t>
            </a:r>
            <a:endParaRPr lang="en-US" sz="1200" dirty="0" smtClean="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et al.</a:t>
            </a:r>
            <a:r>
              <a:rPr lang="en-US" sz="1200" dirty="0" smtClean="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Improving Schema Matching with Linked </a:t>
            </a:r>
            <a:r>
              <a:rPr lang="en-US" sz="1200" b="1" dirty="0" err="1">
                <a:latin typeface="Segoe UI Light" panose="020B0502040204020203" pitchFamily="34" charset="0"/>
                <a:ea typeface="Segoe UI" panose="020B0502040204020203" pitchFamily="34" charset="0"/>
                <a:cs typeface="Segoe UI" panose="020B0502040204020203" pitchFamily="34" charset="0"/>
              </a:rPr>
              <a:t>Data.</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5"/>
              </a:rPr>
              <a:t>CoRR</a:t>
            </a:r>
            <a:r>
              <a:rPr lang="en-US" sz="1200" dirty="0">
                <a:latin typeface="Segoe UI Light" panose="020B0502040204020203" pitchFamily="34" charset="0"/>
                <a:ea typeface="Segoe UI" panose="020B0502040204020203" pitchFamily="34" charset="0"/>
                <a:cs typeface="Segoe UI" panose="020B0502040204020203" pitchFamily="34" charset="0"/>
                <a:hlinkClick r:id="rId5"/>
              </a:rPr>
              <a:t> abs/1205.2691</a:t>
            </a:r>
            <a:r>
              <a:rPr lang="en-US" sz="1200" dirty="0">
                <a:latin typeface="Segoe UI Light" panose="020B0502040204020203" pitchFamily="34" charset="0"/>
                <a:ea typeface="Segoe UI" panose="020B0502040204020203" pitchFamily="34" charset="0"/>
                <a:cs typeface="Segoe UI" panose="020B0502040204020203" pitchFamily="34" charset="0"/>
              </a:rPr>
              <a:t> (2012)</a:t>
            </a:r>
          </a:p>
        </p:txBody>
      </p:sp>
    </p:spTree>
    <p:extLst>
      <p:ext uri="{BB962C8B-B14F-4D97-AF65-F5344CB8AC3E}">
        <p14:creationId xmlns:p14="http://schemas.microsoft.com/office/powerpoint/2010/main" val="309525996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a:t>
            </a:r>
            <a:r>
              <a:rPr lang="en-US" b="0" dirty="0" smtClean="0">
                <a:latin typeface="Segoe UI Light" panose="020B0502040204020203" pitchFamily="34" charset="0"/>
              </a:rPr>
              <a:t>Entity Properties Ranker</a:t>
            </a:r>
            <a:endParaRPr lang="en-US" sz="2000" b="0" dirty="0">
              <a:latin typeface="Segoe UI Light" panose="020B0502040204020203" pitchFamily="34" charset="0"/>
            </a:endParaRPr>
          </a:p>
        </p:txBody>
      </p:sp>
      <p:sp>
        <p:nvSpPr>
          <p:cNvPr id="16" name="TextBox 15"/>
          <p:cNvSpPr txBox="1"/>
          <p:nvPr/>
        </p:nvSpPr>
        <p:spPr>
          <a:xfrm>
            <a:off x="363414" y="1397977"/>
            <a:ext cx="8462533"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latin typeface="Segoe UI Light" panose="020B0502040204020203" pitchFamily="34" charset="0"/>
              </a:rPr>
              <a:t>It is difficult to </a:t>
            </a:r>
            <a:r>
              <a:rPr lang="en-US" dirty="0">
                <a:latin typeface="Segoe UI Light" panose="020B0502040204020203" pitchFamily="34" charset="0"/>
              </a:rPr>
              <a:t>assess which </a:t>
            </a:r>
            <a:r>
              <a:rPr lang="en-US" dirty="0" smtClean="0">
                <a:latin typeface="Segoe UI Light" panose="020B0502040204020203" pitchFamily="34" charset="0"/>
              </a:rPr>
              <a:t>properties of an entity are </a:t>
            </a:r>
            <a:r>
              <a:rPr lang="en-US" dirty="0">
                <a:latin typeface="Segoe UI Light" panose="020B0502040204020203" pitchFamily="34" charset="0"/>
              </a:rPr>
              <a:t>more </a:t>
            </a:r>
            <a:r>
              <a:rPr lang="en-US" dirty="0" smtClean="0">
                <a:latin typeface="Segoe UI Light" panose="020B0502040204020203" pitchFamily="34" charset="0"/>
              </a:rPr>
              <a:t>“important</a:t>
            </a:r>
            <a:r>
              <a:rPr lang="en-US" dirty="0">
                <a:latin typeface="Segoe UI Light" panose="020B0502040204020203" pitchFamily="34" charset="0"/>
              </a:rPr>
              <a:t>" than </a:t>
            </a:r>
            <a:r>
              <a:rPr lang="en-US" dirty="0" smtClean="0">
                <a:latin typeface="Segoe UI Light" panose="020B0502040204020203" pitchFamily="34" charset="0"/>
              </a:rPr>
              <a:t>others for particular tasks like data augmentation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performed a </a:t>
            </a:r>
            <a:r>
              <a:rPr lang="en-US" dirty="0">
                <a:latin typeface="Segoe UI Light" panose="020B0502040204020203" pitchFamily="34" charset="0"/>
              </a:rPr>
              <a:t>reverse engineering of the Google Knowledge </a:t>
            </a:r>
            <a:r>
              <a:rPr lang="en-US" dirty="0" smtClean="0">
                <a:latin typeface="Segoe UI Light" panose="020B0502040204020203" pitchFamily="34" charset="0"/>
              </a:rPr>
              <a:t>Graph Panel </a:t>
            </a:r>
            <a:r>
              <a:rPr lang="en-US" dirty="0">
                <a:latin typeface="Segoe UI Light" panose="020B0502040204020203" pitchFamily="34" charset="0"/>
              </a:rPr>
              <a:t>to </a:t>
            </a:r>
            <a:r>
              <a:rPr lang="en-US" dirty="0" smtClean="0">
                <a:latin typeface="Segoe UI Light" panose="020B0502040204020203" pitchFamily="34" charset="0"/>
              </a:rPr>
              <a:t>find out what </a:t>
            </a:r>
            <a:r>
              <a:rPr lang="en-US" dirty="0">
                <a:latin typeface="Segoe UI Light" panose="020B0502040204020203" pitchFamily="34" charset="0"/>
              </a:rPr>
              <a:t>are the most </a:t>
            </a:r>
            <a:r>
              <a:rPr lang="en-US" dirty="0" smtClean="0">
                <a:latin typeface="Segoe UI Light" panose="020B0502040204020203" pitchFamily="34" charset="0"/>
              </a:rPr>
              <a:t>“important</a:t>
            </a:r>
            <a:r>
              <a:rPr lang="en-US" dirty="0">
                <a:latin typeface="Segoe UI Light" panose="020B0502040204020203" pitchFamily="34" charset="0"/>
              </a:rPr>
              <a:t>" properties for an entity according </a:t>
            </a:r>
            <a:r>
              <a:rPr lang="en-US" dirty="0" smtClean="0">
                <a:latin typeface="Segoe UI Light" panose="020B0502040204020203" pitchFamily="34" charset="0"/>
              </a:rPr>
              <a:t>to Google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conducted a survey on 152 users which validated the results of our </a:t>
            </a:r>
            <a:r>
              <a:rPr lang="en-US" b="1" dirty="0" smtClean="0">
                <a:latin typeface="Segoe UI Light" panose="020B0502040204020203" pitchFamily="34" charset="0"/>
              </a:rPr>
              <a:t>Entity Properties Ranker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represent the results of our </a:t>
            </a:r>
            <a:r>
              <a:rPr lang="en-US" b="1" dirty="0" smtClean="0">
                <a:latin typeface="Segoe UI Light" panose="020B0502040204020203" pitchFamily="34" charset="0"/>
              </a:rPr>
              <a:t>Entity Properties Ranker </a:t>
            </a:r>
            <a:r>
              <a:rPr lang="en-US" dirty="0" smtClean="0">
                <a:latin typeface="Segoe UI Light" panose="020B0502040204020203" pitchFamily="34" charset="0"/>
              </a:rPr>
              <a:t>using the Fresnel vocabulary, so that any application could just use this knowledge to decide which properties of an entity is worth to be augmented with the current data</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a:p>
            <a:endParaRPr lang="en-US" dirty="0" smtClean="0">
              <a:latin typeface="Segoe UI Light" panose="020B0502040204020203" pitchFamily="34" charset="0"/>
            </a:endParaRPr>
          </a:p>
        </p:txBody>
      </p:sp>
      <p:sp>
        <p:nvSpPr>
          <p:cNvPr id="11" name="Rectangle 10"/>
          <p:cNvSpPr/>
          <p:nvPr/>
        </p:nvSpPr>
        <p:spPr>
          <a:xfrm>
            <a:off x="287544" y="5434310"/>
            <a:ext cx="8614271" cy="1015663"/>
          </a:xfrm>
          <a:prstGeom prst="rect">
            <a:avLst/>
          </a:prstGeom>
        </p:spPr>
        <p:txBody>
          <a:bodyPr wrap="square">
            <a:spAutoFit/>
          </a:bodyPr>
          <a:lstStyle/>
          <a:p>
            <a:r>
              <a:rPr lang="en-US" b="1" dirty="0">
                <a:latin typeface="Segoe UI Light" panose="020B0502040204020203" pitchFamily="34" charset="0"/>
              </a:rPr>
              <a:t>Related Publications</a:t>
            </a:r>
            <a:r>
              <a:rPr lang="en-US" dirty="0" smtClean="0">
                <a:latin typeface="Segoe UI Light" panose="020B0502040204020203" pitchFamily="34" charset="0"/>
              </a:rPr>
              <a:t>:</a:t>
            </a:r>
          </a:p>
          <a:p>
            <a:endParaRPr lang="en-US" dirty="0">
              <a:latin typeface="Segoe UI Light"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smtClean="0">
                <a:latin typeface="Segoe UI Light" panose="020B0502040204020203" pitchFamily="34" charset="0"/>
                <a:ea typeface="Segoe UI" panose="020B0502040204020203" pitchFamily="34" charset="0"/>
                <a:cs typeface="Segoe UI" panose="020B0502040204020203" pitchFamily="34" charset="0"/>
              </a:rPr>
              <a:t>et al.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RUBIX: a framework for improving data integration with linked data.</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3"/>
              </a:rPr>
              <a:t>WOD </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3"/>
              </a:rPr>
              <a:t>2012</a:t>
            </a:r>
            <a:endParaRPr lang="en-US" sz="1200" dirty="0" smtClean="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et al.</a:t>
            </a:r>
            <a:r>
              <a:rPr lang="en-US" sz="1200" dirty="0" smtClean="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Improving Schema Matching with Linked </a:t>
            </a:r>
            <a:r>
              <a:rPr lang="en-US" sz="1200" b="1" dirty="0" err="1">
                <a:latin typeface="Segoe UI Light" panose="020B0502040204020203" pitchFamily="34" charset="0"/>
                <a:ea typeface="Segoe UI" panose="020B0502040204020203" pitchFamily="34" charset="0"/>
                <a:cs typeface="Segoe UI" panose="020B0502040204020203" pitchFamily="34" charset="0"/>
              </a:rPr>
              <a:t>Data.</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4"/>
              </a:rPr>
              <a:t>CoRR</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 abs/1205.2691</a:t>
            </a:r>
            <a:r>
              <a:rPr lang="en-US" sz="1200" dirty="0">
                <a:latin typeface="Segoe UI Light" panose="020B0502040204020203" pitchFamily="34" charset="0"/>
                <a:ea typeface="Segoe UI" panose="020B0502040204020203" pitchFamily="34" charset="0"/>
                <a:cs typeface="Segoe UI" panose="020B0502040204020203" pitchFamily="34" charset="0"/>
              </a:rPr>
              <a:t> (2012)</a:t>
            </a:r>
          </a:p>
        </p:txBody>
      </p:sp>
    </p:spTree>
    <p:extLst>
      <p:ext uri="{BB962C8B-B14F-4D97-AF65-F5344CB8AC3E}">
        <p14:creationId xmlns:p14="http://schemas.microsoft.com/office/powerpoint/2010/main" val="3477016502"/>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Social Media</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89804"/>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1030"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66"/>
          <p:cNvSpPr/>
          <p:nvPr/>
        </p:nvSpPr>
        <p:spPr bwMode="gray">
          <a:xfrm>
            <a:off x="483761" y="1409064"/>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69" name="Straight Arrow Connector 68"/>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39265"/>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rPr>
              <a:t>Proposal</a:t>
            </a:r>
            <a:r>
              <a:rPr lang="en-US" b="0" dirty="0" smtClean="0">
                <a:latin typeface="Segoe UI" panose="020B0502040204020203" pitchFamily="34" charset="0"/>
                <a:ea typeface="Segoe UI" panose="020B0502040204020203" pitchFamily="34" charset="0"/>
                <a:cs typeface="Segoe UI" panose="020B0502040204020203" pitchFamily="34" charset="0"/>
              </a:rPr>
              <a:t/>
            </a:r>
            <a:br>
              <a:rPr lang="en-US" b="0" dirty="0" smtClean="0">
                <a:latin typeface="Segoe UI" panose="020B0502040204020203" pitchFamily="34" charset="0"/>
                <a:ea typeface="Segoe UI" panose="020B0502040204020203" pitchFamily="34" charset="0"/>
                <a:cs typeface="Segoe UI" panose="020B0502040204020203" pitchFamily="34" charset="0"/>
              </a:rPr>
            </a:br>
            <a:r>
              <a:rPr lang="en-US" sz="1800" dirty="0" smtClean="0">
                <a:latin typeface="Segoe UI Light" panose="020B0502040204020203" pitchFamily="34" charset="0"/>
              </a:rPr>
              <a:t>Dataset </a:t>
            </a:r>
            <a:r>
              <a:rPr lang="en-US" sz="1800" dirty="0">
                <a:latin typeface="Segoe UI Light" panose="020B0502040204020203" pitchFamily="34" charset="0"/>
              </a:rPr>
              <a:t>Integration and Enrichment </a:t>
            </a:r>
            <a:r>
              <a:rPr lang="en-US" sz="1800" b="0" dirty="0">
                <a:latin typeface="Segoe UI Light" panose="020B0502040204020203" pitchFamily="34" charset="0"/>
              </a:rPr>
              <a:t>– </a:t>
            </a:r>
            <a:r>
              <a:rPr lang="en-US" sz="1800" b="0" dirty="0" smtClean="0">
                <a:latin typeface="Segoe UI Light" panose="020B0502040204020203" pitchFamily="34" charset="0"/>
              </a:rPr>
              <a:t>Semantic Social News Aggregator(SNARC)</a:t>
            </a:r>
            <a:endParaRPr lang="en-US" sz="1800" b="0" dirty="0"/>
          </a:p>
        </p:txBody>
      </p:sp>
      <p:sp>
        <p:nvSpPr>
          <p:cNvPr id="5" name="Rectangle 4"/>
          <p:cNvSpPr/>
          <p:nvPr/>
        </p:nvSpPr>
        <p:spPr>
          <a:xfrm>
            <a:off x="324922" y="1399430"/>
            <a:ext cx="6447353" cy="3139321"/>
          </a:xfrm>
          <a:prstGeom prst="rect">
            <a:avLst/>
          </a:prstGeom>
        </p:spPr>
        <p:txBody>
          <a:bodyPr wrap="square">
            <a:spAutoFit/>
          </a:bodyPr>
          <a:lstStyle/>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is a </a:t>
            </a:r>
            <a:r>
              <a:rPr lang="en-US" dirty="0">
                <a:latin typeface="Segoe UI Light" panose="020B0502040204020203" pitchFamily="34" charset="0"/>
              </a:rPr>
              <a:t>service that extracts the semantic context of documents in order to recommend related content from the web and social </a:t>
            </a:r>
            <a:r>
              <a:rPr lang="en-US" dirty="0" smtClean="0">
                <a:latin typeface="Segoe UI Light" panose="020B0502040204020203" pitchFamily="34" charset="0"/>
              </a:rPr>
              <a:t>media</a:t>
            </a:r>
          </a:p>
          <a:p>
            <a:pPr marL="342900" indent="-342900">
              <a:buFont typeface="Arial" panose="020B0604020202020204" pitchFamily="34" charset="0"/>
              <a:buChar char="•"/>
            </a:pPr>
            <a:endParaRPr lang="en-US" b="1" dirty="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a:t>
            </a:r>
            <a:r>
              <a:rPr lang="en-US" dirty="0">
                <a:latin typeface="Segoe UI Light" panose="020B0502040204020203" pitchFamily="34" charset="0"/>
              </a:rPr>
              <a:t>enriches the user experience by allowing the user to get fresh perspective on what is happening as well as knowledge about identified </a:t>
            </a:r>
            <a:r>
              <a:rPr lang="en-US" dirty="0" smtClean="0">
                <a:latin typeface="Segoe UI Light" panose="020B0502040204020203" pitchFamily="34" charset="0"/>
              </a:rPr>
              <a:t>concepts</a:t>
            </a:r>
          </a:p>
          <a:p>
            <a:pPr marL="342900" indent="-342900">
              <a:buFont typeface="Arial" panose="020B0604020202020204" pitchFamily="34" charset="0"/>
              <a:buChar char="•"/>
            </a:pPr>
            <a:endParaRPr lang="en-US" dirty="0" smtClean="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provides </a:t>
            </a:r>
            <a:r>
              <a:rPr lang="en-US" dirty="0">
                <a:latin typeface="Segoe UI Light" panose="020B0502040204020203" pitchFamily="34" charset="0"/>
              </a:rPr>
              <a:t>a uniform </a:t>
            </a:r>
            <a:r>
              <a:rPr lang="en-US" dirty="0" smtClean="0">
                <a:latin typeface="Segoe UI Light" panose="020B0502040204020203" pitchFamily="34" charset="0"/>
              </a:rPr>
              <a:t>semantic document model </a:t>
            </a:r>
            <a:r>
              <a:rPr lang="en-US" dirty="0">
                <a:latin typeface="Segoe UI Light" panose="020B0502040204020203" pitchFamily="34" charset="0"/>
              </a:rPr>
              <a:t>for web entities, whether they are blog entries, multimedia objects or </a:t>
            </a:r>
            <a:r>
              <a:rPr lang="en-US" dirty="0" smtClean="0">
                <a:latin typeface="Segoe UI Light" panose="020B0502040204020203" pitchFamily="34" charset="0"/>
              </a:rPr>
              <a:t>micro-posts</a:t>
            </a:r>
            <a:endParaRPr lang="en-US" dirty="0">
              <a:latin typeface="Segoe UI Light" panose="020B0502040204020203" pitchFamily="34" charset="0"/>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639" y="1276349"/>
            <a:ext cx="2016021" cy="522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9918" y="4283342"/>
            <a:ext cx="3319482" cy="213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899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sz="1800" dirty="0">
                <a:latin typeface="Segoe UI Light" panose="020B0502040204020203" pitchFamily="34" charset="0"/>
              </a:rPr>
              <a:t>Dataset Integration and Enrichment </a:t>
            </a:r>
            <a:r>
              <a:rPr lang="en-US" sz="1800" b="0" dirty="0">
                <a:latin typeface="Segoe UI Light" panose="020B0502040204020203" pitchFamily="34" charset="0"/>
              </a:rPr>
              <a:t>– </a:t>
            </a:r>
            <a:r>
              <a:rPr lang="en-US" sz="1800" b="0" dirty="0" smtClean="0">
                <a:latin typeface="Segoe UI Light" panose="020B0502040204020203" pitchFamily="34" charset="0"/>
              </a:rPr>
              <a:t>Semantic Social News Aggregator (SNARC)</a:t>
            </a:r>
            <a:endParaRPr lang="en-US" sz="1800" b="0" dirty="0"/>
          </a:p>
        </p:txBody>
      </p:sp>
      <p:sp>
        <p:nvSpPr>
          <p:cNvPr id="3" name="Rectangle 2"/>
          <p:cNvSpPr/>
          <p:nvPr/>
        </p:nvSpPr>
        <p:spPr>
          <a:xfrm>
            <a:off x="304798" y="1339840"/>
            <a:ext cx="8498959" cy="3970318"/>
          </a:xfrm>
          <a:prstGeom prst="rect">
            <a:avLst/>
          </a:prstGeom>
        </p:spPr>
        <p:txBody>
          <a:bodyPr wrap="square">
            <a:spAutoFit/>
          </a:bodyPr>
          <a:lstStyle/>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uses services like Zemanta and Alchemy to identify semantic entities in textual content and unifies Social Media content in a </a:t>
            </a:r>
            <a:r>
              <a:rPr lang="en-US" dirty="0">
                <a:latin typeface="Segoe UI Light" panose="020B0502040204020203" pitchFamily="34" charset="0"/>
              </a:rPr>
              <a:t>Semantic Document </a:t>
            </a:r>
            <a:r>
              <a:rPr lang="en-US" dirty="0" smtClean="0">
                <a:latin typeface="Segoe UI Light" panose="020B0502040204020203" pitchFamily="34" charset="0"/>
              </a:rPr>
              <a:t>Model</a:t>
            </a:r>
          </a:p>
          <a:p>
            <a:pPr marL="342900" indent="-342900">
              <a:buFont typeface="Arial" panose="020B0604020202020204" pitchFamily="34" charset="0"/>
              <a:buChar char="•"/>
            </a:pPr>
            <a:endParaRPr lang="en-US" dirty="0" smtClean="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a:t>
            </a:r>
            <a:r>
              <a:rPr lang="en-US" dirty="0">
                <a:latin typeface="Segoe UI Light" panose="020B0502040204020203" pitchFamily="34" charset="0"/>
              </a:rPr>
              <a:t>federates queries </a:t>
            </a:r>
            <a:r>
              <a:rPr lang="en-US" dirty="0" smtClean="0">
                <a:latin typeface="Segoe UI Light" panose="020B0502040204020203" pitchFamily="34" charset="0"/>
              </a:rPr>
              <a:t>to various Social Media sources like Twitter, Google+, YouTube, etc.</a:t>
            </a:r>
          </a:p>
          <a:p>
            <a:pPr marL="342900" indent="-342900">
              <a:buFont typeface="Arial" panose="020B0604020202020204" pitchFamily="34" charset="0"/>
              <a:buChar char="•"/>
            </a:pPr>
            <a:endParaRPr lang="en-US" dirty="0">
              <a:latin typeface="Segoe UI Light" panose="020B0502040204020203" pitchFamily="34" charset="0"/>
            </a:endParaRPr>
          </a:p>
          <a:p>
            <a:pPr marL="342900" indent="-342900">
              <a:buFont typeface="Arial" panose="020B0604020202020204" pitchFamily="34" charset="0"/>
              <a:buChar char="•"/>
            </a:pPr>
            <a:r>
              <a:rPr lang="en-US" b="1" dirty="0">
                <a:latin typeface="Segoe UI Light" panose="020B0502040204020203" pitchFamily="34" charset="0"/>
              </a:rPr>
              <a:t>SNARC</a:t>
            </a:r>
            <a:r>
              <a:rPr lang="en-US" dirty="0">
                <a:latin typeface="Segoe UI Light" panose="020B0502040204020203" pitchFamily="34" charset="0"/>
              </a:rPr>
              <a:t> reconciles the results fetched to ensure their alignment and relevancy with the underlying </a:t>
            </a:r>
            <a:r>
              <a:rPr lang="en-US" dirty="0" smtClean="0">
                <a:latin typeface="Segoe UI Light" panose="020B0502040204020203" pitchFamily="34" charset="0"/>
              </a:rPr>
              <a:t>model</a:t>
            </a:r>
          </a:p>
          <a:p>
            <a:pPr marL="342900" indent="-342900">
              <a:buFont typeface="Arial" panose="020B0604020202020204" pitchFamily="34" charset="0"/>
              <a:buChar char="•"/>
            </a:pPr>
            <a:endParaRPr lang="en-US" dirty="0">
              <a:latin typeface="Segoe UI Light" panose="020B0502040204020203" pitchFamily="34" charset="0"/>
            </a:endParaRPr>
          </a:p>
          <a:p>
            <a:pPr marL="342900" indent="-342900">
              <a:buFont typeface="Arial" panose="020B0604020202020204" pitchFamily="34" charset="0"/>
              <a:buChar char="•"/>
            </a:pPr>
            <a:r>
              <a:rPr lang="en-US" b="1" dirty="0">
                <a:latin typeface="Segoe UI Light" panose="020B0502040204020203" pitchFamily="34" charset="0"/>
              </a:rPr>
              <a:t>SNARC</a:t>
            </a:r>
            <a:r>
              <a:rPr lang="en-US" dirty="0">
                <a:latin typeface="Segoe UI Light" panose="020B0502040204020203" pitchFamily="34" charset="0"/>
              </a:rPr>
              <a:t> has been implemented as a Chrome extension, but we plan to integrate it with business </a:t>
            </a:r>
            <a:r>
              <a:rPr lang="en-US" dirty="0" smtClean="0">
                <a:latin typeface="Segoe UI Light" panose="020B0502040204020203" pitchFamily="34" charset="0"/>
              </a:rPr>
              <a:t>applications</a:t>
            </a:r>
          </a:p>
          <a:p>
            <a:pPr marL="342900" indent="-342900">
              <a:buFont typeface="Arial" panose="020B0604020202020204" pitchFamily="34" charset="0"/>
              <a:buChar char="•"/>
            </a:pPr>
            <a:endParaRPr lang="en-US" dirty="0">
              <a:latin typeface="Segoe UI Light" panose="020B0502040204020203" pitchFamily="34" charset="0"/>
            </a:endParaRPr>
          </a:p>
          <a:p>
            <a:pPr marL="342900" indent="-342900">
              <a:buFont typeface="Arial" panose="020B0604020202020204" pitchFamily="34" charset="0"/>
              <a:buChar char="•"/>
            </a:pPr>
            <a:r>
              <a:rPr lang="en-US" dirty="0">
                <a:latin typeface="Segoe UI Light" panose="020B0502040204020203" pitchFamily="34" charset="0"/>
              </a:rPr>
              <a:t>The input for </a:t>
            </a:r>
            <a:r>
              <a:rPr lang="en-US" b="1" dirty="0">
                <a:latin typeface="Segoe UI Light" panose="020B0502040204020203" pitchFamily="34" charset="0"/>
              </a:rPr>
              <a:t>SNARC</a:t>
            </a:r>
            <a:r>
              <a:rPr lang="en-US" dirty="0">
                <a:latin typeface="Segoe UI Light" panose="020B0502040204020203" pitchFamily="34" charset="0"/>
              </a:rPr>
              <a:t> will be the annotations (entities, topics, categories) attached to data </a:t>
            </a:r>
            <a:r>
              <a:rPr lang="en-US" dirty="0" smtClean="0">
                <a:latin typeface="Segoe UI Light" panose="020B0502040204020203" pitchFamily="34" charset="0"/>
              </a:rPr>
              <a:t>sources</a:t>
            </a:r>
            <a:endParaRPr lang="en-US" dirty="0">
              <a:latin typeface="Segoe UI Light" panose="020B0502040204020203" pitchFamily="34" charset="0"/>
            </a:endParaRPr>
          </a:p>
        </p:txBody>
      </p:sp>
      <p:sp>
        <p:nvSpPr>
          <p:cNvPr id="11" name="Rectangle 10"/>
          <p:cNvSpPr/>
          <p:nvPr/>
        </p:nvSpPr>
        <p:spPr>
          <a:xfrm>
            <a:off x="304798" y="5376833"/>
            <a:ext cx="8614271" cy="1107996"/>
          </a:xfrm>
          <a:prstGeom prst="rect">
            <a:avLst/>
          </a:prstGeom>
        </p:spPr>
        <p:txBody>
          <a:bodyPr wrap="square">
            <a:spAutoFit/>
          </a:bodyPr>
          <a:lstStyle/>
          <a:p>
            <a:r>
              <a:rPr lang="en-US" b="1" dirty="0">
                <a:latin typeface="Segoe UI Light" panose="020B0502040204020203" pitchFamily="34" charset="0"/>
              </a:rPr>
              <a:t>Related Publications</a:t>
            </a:r>
            <a:r>
              <a:rPr lang="en-US" dirty="0" smtClean="0">
                <a:latin typeface="Segoe UI Light" panose="020B0502040204020203" pitchFamily="34" charset="0"/>
              </a:rPr>
              <a:t>:</a:t>
            </a:r>
            <a:endParaRPr lang="en-US" dirty="0">
              <a:latin typeface="Segoe UI Light"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2"/>
              </a:rPr>
              <a:t>Aline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2"/>
              </a:rPr>
              <a:t>Senart</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Raphaël</a:t>
            </a:r>
            <a:r>
              <a:rPr lang="en-US" sz="1200" dirty="0">
                <a:latin typeface="Segoe UI Light" panose="020B0502040204020203" pitchFamily="34" charset="0"/>
                <a:ea typeface="Segoe UI" panose="020B0502040204020203" pitchFamily="34" charset="0"/>
                <a:cs typeface="Segoe UI" panose="020B0502040204020203" pitchFamily="34" charset="0"/>
                <a:hlinkClick r:id="rId3"/>
              </a:rPr>
              <a:t>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Troncy</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SNARC - An Approach for Aggregating and Recommending Contextualized Social Content</a:t>
            </a:r>
            <a:r>
              <a:rPr lang="en-US" sz="1200" b="1" dirty="0" smtClean="0">
                <a:latin typeface="Segoe UI Light" panose="020B0502040204020203" pitchFamily="34" charset="0"/>
                <a:ea typeface="Segoe UI" panose="020B0502040204020203" pitchFamily="34" charset="0"/>
                <a:cs typeface="Segoe UI" panose="020B0502040204020203" pitchFamily="34" charset="0"/>
              </a:rPr>
              <a:t>. </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ESWC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(Satellite Events</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a:t>
            </a:r>
            <a:endParaRPr lang="en-US" sz="1200" dirty="0" smtClean="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Winner of the AI Mash-up Challenge at ESWC13</a:t>
            </a:r>
          </a:p>
          <a:p>
            <a:pPr marL="285750" indent="-285750">
              <a:buFont typeface="Arial" panose="020B0604020202020204" pitchFamily="34" charset="0"/>
              <a:buChar char="•"/>
            </a:pPr>
            <a:endParaRPr lang="en-US" sz="1200" dirty="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3768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a:t>
            </a:r>
            <a:r>
              <a:rPr lang="en-US" b="0" dirty="0" smtClean="0">
                <a:latin typeface="Segoe UI Light" panose="020B0502040204020203" pitchFamily="34" charset="0"/>
              </a:rPr>
              <a:t>Statistical Profiler (</a:t>
            </a:r>
            <a:r>
              <a:rPr lang="en-US" dirty="0" smtClean="0">
                <a:latin typeface="Segoe UI Light" panose="020B0502040204020203" pitchFamily="34" charset="0"/>
              </a:rPr>
              <a:t>TBD</a:t>
            </a:r>
            <a:r>
              <a:rPr lang="en-US" b="0" dirty="0" smtClean="0">
                <a:latin typeface="Segoe UI Light" panose="020B0502040204020203" pitchFamily="34" charset="0"/>
              </a:rPr>
              <a:t>)</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92941"/>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81961"/>
                </a:srgbClr>
              </a:solidFill>
              <a:ln w="381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p:cNvSpPr/>
          <p:nvPr/>
        </p:nvSpPr>
        <p:spPr bwMode="gray">
          <a:xfrm>
            <a:off x="483761" y="1428130"/>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2" name="Straight Arrow Connector 71"/>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679413"/>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Data Quality Control</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92157"/>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p:cNvGrpSpPr/>
          <p:nvPr/>
        </p:nvGrpSpPr>
        <p:grpSpPr>
          <a:xfrm>
            <a:off x="3094768" y="5814919"/>
            <a:ext cx="2297202" cy="184666"/>
            <a:chOff x="6030706" y="688558"/>
            <a:chExt cx="5674176" cy="487276"/>
          </a:xfrm>
        </p:grpSpPr>
        <p:sp>
          <p:nvSpPr>
            <p:cNvPr id="72" name="Rectangle 7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TextBox 7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sp>
        <p:nvSpPr>
          <p:cNvPr id="75" name="Rectangle 74"/>
          <p:cNvSpPr/>
          <p:nvPr/>
        </p:nvSpPr>
        <p:spPr bwMode="gray">
          <a:xfrm>
            <a:off x="478445" y="1414251"/>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6" name="Straight Arrow Connector 75"/>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7"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0213" y="2002857"/>
            <a:ext cx="384529" cy="38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487505"/>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41549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Data quality involves data management, modeling, analysis, storage and presentation</a:t>
            </a: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It is an important issue for </a:t>
            </a:r>
            <a:r>
              <a:rPr lang="en-US" kern="0" dirty="0" smtClean="0">
                <a:latin typeface="Segoe UI Light" panose="020B0502040204020203" pitchFamily="34" charset="0"/>
                <a:ea typeface="Arial Unicode MS" pitchFamily="34" charset="-128"/>
                <a:cs typeface="Arial Unicode MS" pitchFamily="34" charset="-128"/>
              </a:rPr>
              <a:t>data-driven </a:t>
            </a:r>
            <a:r>
              <a:rPr lang="en-US" kern="0" dirty="0">
                <a:latin typeface="Segoe UI Light" panose="020B0502040204020203" pitchFamily="34" charset="0"/>
                <a:ea typeface="Arial Unicode MS" pitchFamily="34" charset="-128"/>
                <a:cs typeface="Arial Unicode MS" pitchFamily="34" charset="-128"/>
              </a:rPr>
              <a:t>applications which should be deeply      investigated and understood in order to ensure the data is fit to be combined and used to infer better business </a:t>
            </a:r>
            <a:r>
              <a:rPr lang="en-US" kern="0" dirty="0" smtClean="0">
                <a:latin typeface="Segoe UI Light" panose="020B0502040204020203" pitchFamily="34" charset="0"/>
                <a:ea typeface="Arial Unicode MS" pitchFamily="34" charset="-128"/>
                <a:cs typeface="Arial Unicode MS" pitchFamily="34" charset="-128"/>
              </a:rPr>
              <a:t>decisions</a:t>
            </a:r>
            <a:endParaRPr lang="en-US" kern="0" dirty="0">
              <a:latin typeface="Segoe UI Light" panose="020B0502040204020203" pitchFamily="34" charset="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Data quality is subjective and cannot be assessed easily, the actual value of data is mainly realized when it is used</a:t>
            </a: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Studies found out that most data quality problems are in fact “data misinterpretations” or problems with the data </a:t>
            </a:r>
            <a:r>
              <a:rPr lang="en-US" kern="0" dirty="0" smtClean="0">
                <a:latin typeface="Segoe UI Light" panose="020B0502040204020203" pitchFamily="34" charset="0"/>
                <a:ea typeface="Arial Unicode MS" pitchFamily="34" charset="-128"/>
                <a:cs typeface="Arial Unicode MS" pitchFamily="34" charset="-128"/>
              </a:rPr>
              <a:t>semantics</a:t>
            </a:r>
          </a:p>
          <a:p>
            <a:pPr marL="285750" indent="-285750" fontAlgn="base">
              <a:spcBef>
                <a:spcPct val="50000"/>
              </a:spcBef>
              <a:spcAft>
                <a:spcPct val="0"/>
              </a:spcAft>
              <a:buClr>
                <a:srgbClr val="F0AB00"/>
              </a:buClr>
              <a:buSzPct val="80000"/>
              <a:buFont typeface="Arial" pitchFamily="34" charset="0"/>
              <a:buChar char="•"/>
            </a:pPr>
            <a:r>
              <a:rPr lang="en-US" dirty="0">
                <a:latin typeface="Segoe UI Light" panose="020B0502040204020203" pitchFamily="34" charset="0"/>
              </a:rPr>
              <a:t>Openness should be accompanied with a certain level of trust or guarantees about the quality of data</a:t>
            </a:r>
          </a:p>
          <a:p>
            <a:pPr fontAlgn="base">
              <a:spcBef>
                <a:spcPct val="50000"/>
              </a:spcBef>
              <a:spcAft>
                <a:spcPct val="0"/>
              </a:spcAft>
              <a:buClr>
                <a:srgbClr val="F0AB00"/>
              </a:buClr>
              <a:buSzPct val="80000"/>
            </a:pPr>
            <a:endParaRPr lang="en-US" kern="0" dirty="0" smtClean="0">
              <a:latin typeface="Segoe UI Light" panose="020B0502040204020203" pitchFamily="34" charset="0"/>
              <a:ea typeface="Arial Unicode MS" pitchFamily="34" charset="-128"/>
              <a:cs typeface="Arial Unicode MS" pitchFamily="34" charset="-128"/>
            </a:endParaRPr>
          </a:p>
          <a:p>
            <a:pPr algn="ctr" fontAlgn="base">
              <a:spcBef>
                <a:spcPct val="50000"/>
              </a:spcBef>
              <a:spcAft>
                <a:spcPct val="0"/>
              </a:spcAft>
              <a:buClr>
                <a:srgbClr val="F0AB00"/>
              </a:buClr>
              <a:buSzPct val="80000"/>
            </a:pPr>
            <a:r>
              <a:rPr lang="en-US" b="1" dirty="0">
                <a:solidFill>
                  <a:srgbClr val="FFC000"/>
                </a:solidFill>
                <a:latin typeface="Segoe UI Light" panose="020B0502040204020203" pitchFamily="34" charset="0"/>
              </a:rPr>
              <a:t>With the rise of Semantic Web, new data quality principles should be </a:t>
            </a:r>
            <a:r>
              <a:rPr lang="en-US" b="1" dirty="0" smtClean="0">
                <a:solidFill>
                  <a:srgbClr val="FFC000"/>
                </a:solidFill>
                <a:latin typeface="Segoe UI Light" panose="020B0502040204020203" pitchFamily="34" charset="0"/>
              </a:rPr>
              <a:t>identified</a:t>
            </a:r>
            <a:endParaRPr lang="en-US" b="1" kern="0" dirty="0">
              <a:solidFill>
                <a:srgbClr val="FFC000"/>
              </a:solidFill>
              <a:latin typeface="Segoe UI Light" panose="020B0502040204020203" pitchFamily="34" charset="0"/>
              <a:ea typeface="Arial Unicode MS" pitchFamily="34" charset="-128"/>
              <a:cs typeface="Arial Unicode MS" pitchFamily="34" charset="-128"/>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smtClean="0">
                <a:latin typeface="Segoe UI Light" panose="020B0502040204020203" pitchFamily="34" charset="0"/>
              </a:rPr>
              <a:t/>
            </a:r>
            <a:br>
              <a:rPr lang="en-US" b="0" dirty="0" smtClean="0">
                <a:latin typeface="Segoe UI Light" panose="020B0502040204020203" pitchFamily="34" charset="0"/>
              </a:rPr>
            </a:br>
            <a:r>
              <a:rPr lang="en-US" sz="2000" dirty="0" smtClean="0">
                <a:latin typeface="Segoe UI Light" panose="020B0502040204020203" pitchFamily="34" charset="0"/>
              </a:rPr>
              <a:t>Data Quality Controller </a:t>
            </a:r>
            <a:r>
              <a:rPr lang="en-US" sz="2000" b="0" dirty="0" smtClean="0">
                <a:latin typeface="Segoe UI Light" panose="020B0502040204020203" pitchFamily="34" charset="0"/>
              </a:rPr>
              <a:t>– The Problem</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38042518"/>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002" y="1394385"/>
            <a:ext cx="8523799" cy="369331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Segoe UI Light" panose="020B0502040204020203" pitchFamily="34" charset="0"/>
              </a:rPr>
              <a:t>We </a:t>
            </a:r>
            <a:r>
              <a:rPr lang="en-US" dirty="0" smtClean="0">
                <a:latin typeface="Segoe UI Light" panose="020B0502040204020203" pitchFamily="34" charset="0"/>
              </a:rPr>
              <a:t>surveyed </a:t>
            </a:r>
            <a:r>
              <a:rPr lang="en-US" dirty="0">
                <a:latin typeface="Segoe UI Light" panose="020B0502040204020203" pitchFamily="34" charset="0"/>
              </a:rPr>
              <a:t>the landscape of Linked Data quality assessment </a:t>
            </a:r>
            <a:r>
              <a:rPr lang="en-US" dirty="0" smtClean="0">
                <a:latin typeface="Segoe UI Light" panose="020B0502040204020203" pitchFamily="34" charset="0"/>
              </a:rPr>
              <a:t>frameworks</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r>
              <a:rPr lang="en-US" dirty="0">
                <a:latin typeface="Segoe UI Light" panose="020B0502040204020203" pitchFamily="34" charset="0"/>
              </a:rPr>
              <a:t>We </a:t>
            </a:r>
            <a:r>
              <a:rPr lang="en-US" dirty="0" smtClean="0">
                <a:latin typeface="Segoe UI Light" panose="020B0502040204020203" pitchFamily="34" charset="0"/>
              </a:rPr>
              <a:t>surveyed </a:t>
            </a:r>
            <a:r>
              <a:rPr lang="en-US" dirty="0">
                <a:latin typeface="Segoe UI Light" panose="020B0502040204020203" pitchFamily="34" charset="0"/>
              </a:rPr>
              <a:t>the landscape of Linked Data quality assessment tools (</a:t>
            </a:r>
            <a:r>
              <a:rPr lang="en-US" b="1" dirty="0">
                <a:latin typeface="Segoe UI Light" panose="020B0502040204020203" pitchFamily="34" charset="0"/>
              </a:rPr>
              <a:t>25+</a:t>
            </a:r>
            <a:r>
              <a:rPr lang="en-US" dirty="0">
                <a:latin typeface="Segoe UI Light" panose="020B0502040204020203" pitchFamily="34" charset="0"/>
              </a:rPr>
              <a:t> different tools</a:t>
            </a:r>
            <a:r>
              <a:rPr lang="en-US" dirty="0" smtClean="0">
                <a:latin typeface="Segoe UI Light" panose="020B0502040204020203" pitchFamily="34" charset="0"/>
              </a:rPr>
              <a:t>)</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We suggested </a:t>
            </a:r>
            <a:r>
              <a:rPr lang="en-US" dirty="0">
                <a:latin typeface="Segoe UI Light" panose="020B0502040204020203" pitchFamily="34" charset="0"/>
              </a:rPr>
              <a:t>an Objective Linked Data Quality Framework that consists of </a:t>
            </a:r>
            <a:r>
              <a:rPr lang="en-US" b="1" dirty="0">
                <a:latin typeface="Segoe UI Light" panose="020B0502040204020203" pitchFamily="34" charset="0"/>
              </a:rPr>
              <a:t>13</a:t>
            </a:r>
            <a:r>
              <a:rPr lang="en-US" dirty="0">
                <a:latin typeface="Segoe UI Light" panose="020B0502040204020203" pitchFamily="34" charset="0"/>
              </a:rPr>
              <a:t> different quality attribute</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We </a:t>
            </a:r>
            <a:r>
              <a:rPr lang="en-US" dirty="0">
                <a:latin typeface="Segoe UI Light" panose="020B0502040204020203" pitchFamily="34" charset="0"/>
              </a:rPr>
              <a:t>have identified a total of </a:t>
            </a:r>
            <a:r>
              <a:rPr lang="en-US" b="1" dirty="0">
                <a:latin typeface="Segoe UI Light" panose="020B0502040204020203" pitchFamily="34" charset="0"/>
              </a:rPr>
              <a:t>79</a:t>
            </a:r>
            <a:r>
              <a:rPr lang="en-US" dirty="0">
                <a:latin typeface="Segoe UI Light" panose="020B0502040204020203" pitchFamily="34" charset="0"/>
              </a:rPr>
              <a:t> quality indicators </a:t>
            </a:r>
            <a:r>
              <a:rPr lang="en-US" dirty="0" smtClean="0">
                <a:latin typeface="Segoe UI Light" panose="020B0502040204020203" pitchFamily="34" charset="0"/>
              </a:rPr>
              <a:t>to </a:t>
            </a:r>
            <a:r>
              <a:rPr lang="en-US" dirty="0">
                <a:latin typeface="Segoe UI Light" panose="020B0502040204020203" pitchFamily="34" charset="0"/>
              </a:rPr>
              <a:t>measure these abstract </a:t>
            </a:r>
            <a:r>
              <a:rPr lang="en-US" dirty="0" smtClean="0">
                <a:latin typeface="Segoe UI Light" panose="020B0502040204020203" pitchFamily="34" charset="0"/>
              </a:rPr>
              <a:t>attributes</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a:latin typeface="Segoe UI Light" panose="020B0502040204020203" pitchFamily="34" charset="0"/>
            </a:endParaRPr>
          </a:p>
        </p:txBody>
      </p:sp>
      <p:sp>
        <p:nvSpPr>
          <p:cNvPr id="7"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Controller</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38849371"/>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9704" y="1397817"/>
            <a:ext cx="8686800" cy="646331"/>
          </a:xfrm>
          <a:prstGeom prst="rect">
            <a:avLst/>
          </a:prstGeom>
        </p:spPr>
        <p:txBody>
          <a:bodyPr wrap="square">
            <a:spAutoFit/>
          </a:bodyPr>
          <a:lstStyle/>
          <a:p>
            <a:r>
              <a:rPr lang="en-US" dirty="0">
                <a:latin typeface="Segoe UI Light" panose="020B0502040204020203" pitchFamily="34" charset="0"/>
              </a:rPr>
              <a:t>Building on </a:t>
            </a:r>
            <a:r>
              <a:rPr lang="en-US" dirty="0" smtClean="0">
                <a:latin typeface="Segoe UI Light" panose="020B0502040204020203" pitchFamily="34" charset="0"/>
              </a:rPr>
              <a:t>the main four principles for publishing Linked Data, </a:t>
            </a:r>
            <a:r>
              <a:rPr lang="en-US" dirty="0">
                <a:latin typeface="Segoe UI Light" panose="020B0502040204020203" pitchFamily="34" charset="0"/>
              </a:rPr>
              <a:t>we </a:t>
            </a:r>
            <a:r>
              <a:rPr lang="en-US" dirty="0" smtClean="0">
                <a:latin typeface="Segoe UI Light" panose="020B0502040204020203" pitchFamily="34" charset="0"/>
              </a:rPr>
              <a:t>grouped </a:t>
            </a:r>
            <a:r>
              <a:rPr lang="en-US" dirty="0">
                <a:latin typeface="Segoe UI Light" panose="020B0502040204020203" pitchFamily="34" charset="0"/>
              </a:rPr>
              <a:t>the quality attributes into four main categories:</a:t>
            </a:r>
          </a:p>
        </p:txBody>
      </p:sp>
      <p:sp>
        <p:nvSpPr>
          <p:cNvPr id="6" name="TextBox 5"/>
          <p:cNvSpPr txBox="1"/>
          <p:nvPr/>
        </p:nvSpPr>
        <p:spPr>
          <a:xfrm>
            <a:off x="616904" y="2204678"/>
            <a:ext cx="8229600"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Segoe UI Light" panose="020B0502040204020203" pitchFamily="34" charset="0"/>
              </a:rPr>
              <a:t>Quality of the entities </a:t>
            </a:r>
            <a:r>
              <a:rPr lang="en-US" dirty="0">
                <a:latin typeface="Segoe UI Light" panose="020B0502040204020203" pitchFamily="34" charset="0"/>
              </a:rPr>
              <a:t>: quality indicators that focus on the data at the instance level (i.e. </a:t>
            </a:r>
            <a:r>
              <a:rPr lang="en-US" dirty="0" smtClean="0">
                <a:latin typeface="Segoe UI Light" panose="020B0502040204020203" pitchFamily="34" charset="0"/>
              </a:rPr>
              <a:t>syntactic checkers)</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dataset</a:t>
            </a:r>
            <a:r>
              <a:rPr lang="en-US" dirty="0">
                <a:latin typeface="Segoe UI Light" panose="020B0502040204020203" pitchFamily="34" charset="0"/>
              </a:rPr>
              <a:t>: quality indicators at the dataset </a:t>
            </a:r>
            <a:r>
              <a:rPr lang="en-US" dirty="0" smtClean="0">
                <a:latin typeface="Segoe UI Light" panose="020B0502040204020203" pitchFamily="34" charset="0"/>
              </a:rPr>
              <a:t>level</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semantic model</a:t>
            </a:r>
            <a:r>
              <a:rPr lang="en-US" dirty="0">
                <a:latin typeface="Segoe UI Light" panose="020B0502040204020203" pitchFamily="34" charset="0"/>
              </a:rPr>
              <a:t>: quality indicators that focus on the semantic models, </a:t>
            </a:r>
            <a:r>
              <a:rPr lang="en-US" dirty="0" smtClean="0">
                <a:latin typeface="Segoe UI Light" panose="020B0502040204020203" pitchFamily="34" charset="0"/>
              </a:rPr>
              <a:t>vocabularies and ontologies</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linking process</a:t>
            </a:r>
            <a:r>
              <a:rPr lang="en-US" dirty="0">
                <a:latin typeface="Segoe UI Light" panose="020B0502040204020203" pitchFamily="34" charset="0"/>
              </a:rPr>
              <a:t>: quality indicators that focus on the inbound and outbound links </a:t>
            </a:r>
            <a:r>
              <a:rPr lang="en-US" dirty="0" smtClean="0">
                <a:latin typeface="Segoe UI Light" panose="020B0502040204020203" pitchFamily="34" charset="0"/>
              </a:rPr>
              <a:t>between datasets</a:t>
            </a:r>
            <a:endParaRPr lang="en-US" dirty="0">
              <a:latin typeface="Segoe UI Light" panose="020B0502040204020203" pitchFamily="34" charset="0"/>
            </a:endParaRPr>
          </a:p>
        </p:txBody>
      </p:sp>
      <p:sp>
        <p:nvSpPr>
          <p:cNvPr id="8"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a:t>
            </a:r>
            <a:r>
              <a:rPr lang="en-US" sz="2000" dirty="0" smtClean="0">
                <a:latin typeface="Segoe UI Light" panose="020B0502040204020203" pitchFamily="34" charset="0"/>
              </a:rPr>
              <a:t>Controller </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0858734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285750" indent="-285750">
              <a:buFont typeface="Arial" panose="020B0604020202020204" pitchFamily="34" charset="0"/>
              <a:buChar char="•"/>
            </a:pPr>
            <a:r>
              <a:rPr lang="en-US" sz="1600" b="0" dirty="0">
                <a:solidFill>
                  <a:srgbClr val="000000"/>
                </a:solidFill>
                <a:latin typeface="Segoe UI Light" panose="020B0502040204020203" pitchFamily="34" charset="0"/>
              </a:rPr>
              <a:t>Enterprises use a wide range of heterogeneous information systems in their business activities such </a:t>
            </a:r>
            <a:r>
              <a:rPr lang="en-US" sz="1600" b="0" dirty="0" smtClean="0">
                <a:solidFill>
                  <a:srgbClr val="000000"/>
                </a:solidFill>
                <a:latin typeface="Segoe UI Light" panose="020B0502040204020203" pitchFamily="34" charset="0"/>
              </a:rPr>
              <a:t>as Enterprise </a:t>
            </a:r>
            <a:r>
              <a:rPr lang="en-US" sz="1600" b="0" dirty="0">
                <a:solidFill>
                  <a:srgbClr val="000000"/>
                </a:solidFill>
                <a:latin typeface="Segoe UI Light" panose="020B0502040204020203" pitchFamily="34" charset="0"/>
              </a:rPr>
              <a:t>Resource Planning (</a:t>
            </a:r>
            <a:r>
              <a:rPr lang="en-US" sz="1600" dirty="0">
                <a:solidFill>
                  <a:srgbClr val="000000"/>
                </a:solidFill>
                <a:latin typeface="Segoe UI Light" panose="020B0502040204020203" pitchFamily="34" charset="0"/>
              </a:rPr>
              <a:t>ERP</a:t>
            </a:r>
            <a:r>
              <a:rPr lang="en-US" sz="1600" b="0" dirty="0">
                <a:solidFill>
                  <a:srgbClr val="000000"/>
                </a:solidFill>
                <a:latin typeface="Segoe UI Light" panose="020B0502040204020203" pitchFamily="34" charset="0"/>
              </a:rPr>
              <a:t>), Customer Relationships </a:t>
            </a:r>
            <a:r>
              <a:rPr lang="en-US" sz="1600" b="0" dirty="0" smtClean="0">
                <a:solidFill>
                  <a:srgbClr val="000000"/>
                </a:solidFill>
                <a:latin typeface="Segoe UI Light" panose="020B0502040204020203" pitchFamily="34" charset="0"/>
              </a:rPr>
              <a:t>Management (</a:t>
            </a:r>
            <a:r>
              <a:rPr lang="en-US" sz="1600" dirty="0" smtClean="0">
                <a:solidFill>
                  <a:srgbClr val="000000"/>
                </a:solidFill>
                <a:latin typeface="Segoe UI Light" panose="020B0502040204020203" pitchFamily="34" charset="0"/>
              </a:rPr>
              <a:t>CRM</a:t>
            </a:r>
            <a:r>
              <a:rPr lang="en-US" sz="1600" b="0" dirty="0">
                <a:solidFill>
                  <a:srgbClr val="000000"/>
                </a:solidFill>
                <a:latin typeface="Segoe UI Light" panose="020B0502040204020203" pitchFamily="34" charset="0"/>
              </a:rPr>
              <a:t>) and Supply </a:t>
            </a:r>
            <a:r>
              <a:rPr lang="en-US" sz="1600" b="0" dirty="0" smtClean="0">
                <a:solidFill>
                  <a:srgbClr val="000000"/>
                </a:solidFill>
                <a:latin typeface="Segoe UI Light" panose="020B0502040204020203" pitchFamily="34" charset="0"/>
              </a:rPr>
              <a:t>Chain Management </a:t>
            </a:r>
            <a:r>
              <a:rPr lang="en-US" sz="1600" b="0" dirty="0">
                <a:solidFill>
                  <a:srgbClr val="000000"/>
                </a:solidFill>
                <a:latin typeface="Segoe UI Light" panose="020B0502040204020203" pitchFamily="34" charset="0"/>
              </a:rPr>
              <a:t>(</a:t>
            </a:r>
            <a:r>
              <a:rPr lang="en-US" sz="1600" dirty="0">
                <a:solidFill>
                  <a:srgbClr val="000000"/>
                </a:solidFill>
                <a:latin typeface="Segoe UI Light" panose="020B0502040204020203" pitchFamily="34" charset="0"/>
              </a:rPr>
              <a:t>SCM</a:t>
            </a:r>
            <a:r>
              <a:rPr lang="en-US" sz="1600" b="0" dirty="0">
                <a:solidFill>
                  <a:srgbClr val="000000"/>
                </a:solidFill>
                <a:latin typeface="Segoe UI Light" panose="020B0502040204020203" pitchFamily="34" charset="0"/>
              </a:rPr>
              <a:t>) </a:t>
            </a:r>
            <a:r>
              <a:rPr lang="en-US" sz="1600" b="0" dirty="0" smtClean="0">
                <a:solidFill>
                  <a:srgbClr val="000000"/>
                </a:solidFill>
                <a:latin typeface="Segoe UI Light" panose="020B0502040204020203" pitchFamily="34" charset="0"/>
              </a:rPr>
              <a:t>systems</a:t>
            </a:r>
          </a:p>
          <a:p>
            <a:pPr marL="285750" indent="-285750">
              <a:buFont typeface="Arial" panose="020B0604020202020204" pitchFamily="34" charset="0"/>
              <a:buChar char="•"/>
            </a:pPr>
            <a:r>
              <a:rPr lang="en-US" sz="1600" b="0" dirty="0">
                <a:latin typeface="Segoe UI Light" panose="020B0502040204020203" pitchFamily="34" charset="0"/>
              </a:rPr>
              <a:t>From 12 datasets cataloged in 2007, the Linked Open Data has grown to </a:t>
            </a:r>
            <a:r>
              <a:rPr lang="en-US" sz="1600" b="0" dirty="0" smtClean="0">
                <a:latin typeface="Segoe UI Light" panose="020B0502040204020203" pitchFamily="34" charset="0"/>
              </a:rPr>
              <a:t>more than 300 </a:t>
            </a:r>
            <a:r>
              <a:rPr lang="en-US" sz="1600" b="0" dirty="0">
                <a:latin typeface="Segoe UI Light" panose="020B0502040204020203" pitchFamily="34" charset="0"/>
              </a:rPr>
              <a:t>datasets </a:t>
            </a:r>
            <a:endParaRPr lang="en-US" sz="1600" b="0" dirty="0" smtClean="0">
              <a:latin typeface="Segoe UI Light" panose="020B0502040204020203" pitchFamily="34" charset="0"/>
            </a:endParaRPr>
          </a:p>
          <a:p>
            <a:pPr marL="285750" indent="-285750">
              <a:buFont typeface="Arial" panose="020B0604020202020204" pitchFamily="34" charset="0"/>
              <a:buChar char="•"/>
            </a:pPr>
            <a:r>
              <a:rPr lang="en-US" sz="1600" b="0" dirty="0" smtClean="0">
                <a:latin typeface="Segoe UI Light" panose="020B0502040204020203" pitchFamily="34" charset="0"/>
              </a:rPr>
              <a:t>Business </a:t>
            </a:r>
            <a:r>
              <a:rPr lang="en-US" sz="1600" b="0" dirty="0">
                <a:latin typeface="Segoe UI Light" panose="020B0502040204020203" pitchFamily="34" charset="0"/>
              </a:rPr>
              <a:t>Intelligence (BI) has always been about creating new insight for business by converting data into meaning that can be shared between people to drive change in the organization</a:t>
            </a:r>
          </a:p>
          <a:p>
            <a:pPr marL="285750" indent="-285750">
              <a:buFont typeface="Arial" panose="020B0604020202020204" pitchFamily="34" charset="0"/>
              <a:buChar char="•"/>
            </a:pPr>
            <a:r>
              <a:rPr lang="en-US" sz="1600" b="0" dirty="0" smtClean="0">
                <a:latin typeface="Segoe UI Light" panose="020B0502040204020203" pitchFamily="34" charset="0"/>
              </a:rPr>
              <a:t>However</a:t>
            </a:r>
            <a:r>
              <a:rPr lang="en-US" sz="1600" b="0" dirty="0">
                <a:latin typeface="Segoe UI Light" panose="020B0502040204020203" pitchFamily="34" charset="0"/>
              </a:rPr>
              <a:t>, provisioning data for those visualizations is by far the most challenging task in most BI projects large and small</a:t>
            </a:r>
          </a:p>
          <a:p>
            <a:pPr algn="ctr"/>
            <a:endParaRPr lang="en-US" sz="1600" dirty="0" smtClean="0">
              <a:solidFill>
                <a:srgbClr val="FFC000"/>
              </a:solidFill>
              <a:latin typeface="Segoe UI Light" panose="020B0502040204020203" pitchFamily="34" charset="0"/>
            </a:endParaRPr>
          </a:p>
          <a:p>
            <a:pPr algn="ctr"/>
            <a:r>
              <a:rPr lang="en-US" sz="1600" dirty="0" smtClean="0">
                <a:solidFill>
                  <a:srgbClr val="FFC000"/>
                </a:solidFill>
                <a:latin typeface="Segoe UI Light" panose="020B0502040204020203" pitchFamily="34" charset="0"/>
              </a:rPr>
              <a:t>Self </a:t>
            </a:r>
            <a:r>
              <a:rPr lang="en-US" sz="1600" dirty="0">
                <a:solidFill>
                  <a:srgbClr val="FFC000"/>
                </a:solidFill>
                <a:latin typeface="Segoe UI Light" panose="020B0502040204020203" pitchFamily="34" charset="0"/>
              </a:rPr>
              <a:t>Service data provisioning aims at tackling this problem by providing datasets discovery, acquisition and integration techniques intuitively to the end user</a:t>
            </a:r>
          </a:p>
          <a:p>
            <a:pPr marL="285750" indent="-285750">
              <a:buFont typeface="Arial" panose="020B0604020202020204" pitchFamily="34" charset="0"/>
              <a:buChar char="•"/>
            </a:pPr>
            <a:endParaRPr lang="en-US" sz="1600" b="0" dirty="0" smtClean="0">
              <a:solidFill>
                <a:srgbClr val="000000"/>
              </a:solidFill>
              <a:latin typeface="Segoe UI Light"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Problem Statement</a:t>
            </a:r>
            <a:br>
              <a:rPr lang="en-US" dirty="0" smtClean="0">
                <a:latin typeface="Segoe UI Light" panose="020B0502040204020203" pitchFamily="34" charset="0"/>
              </a:rPr>
            </a:br>
            <a:r>
              <a:rPr lang="en-US" b="0" dirty="0" smtClean="0">
                <a:latin typeface="Segoe UI Light" panose="020B0502040204020203" pitchFamily="34" charset="0"/>
              </a:rPr>
              <a:t>Data Provisioning in the Enterprise</a:t>
            </a:r>
            <a:endParaRPr lang="en-US" b="0" dirty="0">
              <a:latin typeface="Segoe UI Light" panose="020B0502040204020203" pitchFamily="34" charset="0"/>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2442" y="1310353"/>
            <a:ext cx="8686800" cy="369332"/>
          </a:xfrm>
          <a:prstGeom prst="rect">
            <a:avLst/>
          </a:prstGeom>
        </p:spPr>
        <p:txBody>
          <a:bodyPr wrap="square">
            <a:spAutoFit/>
          </a:bodyPr>
          <a:lstStyle/>
          <a:p>
            <a:r>
              <a:rPr lang="en-US" dirty="0" smtClean="0">
                <a:latin typeface="Segoe UI Light" panose="020B0502040204020203" pitchFamily="34" charset="0"/>
              </a:rPr>
              <a:t>The Linked Data quality tools were grouped to reflect the different </a:t>
            </a:r>
            <a:r>
              <a:rPr lang="en-US" dirty="0">
                <a:latin typeface="Segoe UI Light" panose="020B0502040204020203" pitchFamily="34" charset="0"/>
              </a:rPr>
              <a:t>aspects of LOD</a:t>
            </a:r>
            <a:r>
              <a:rPr lang="en-US" dirty="0" smtClean="0">
                <a:latin typeface="Segoe UI Light" panose="020B0502040204020203" pitchFamily="34" charset="0"/>
              </a:rPr>
              <a:t>:</a:t>
            </a:r>
            <a:endParaRPr lang="en-US" dirty="0">
              <a:latin typeface="Segoe UI Light" panose="020B0502040204020203" pitchFamily="34" charset="0"/>
            </a:endParaRPr>
          </a:p>
        </p:txBody>
      </p:sp>
      <p:sp>
        <p:nvSpPr>
          <p:cNvPr id="11" name="TextBox 10"/>
          <p:cNvSpPr txBox="1"/>
          <p:nvPr/>
        </p:nvSpPr>
        <p:spPr>
          <a:xfrm>
            <a:off x="239209" y="1689662"/>
            <a:ext cx="6781800" cy="3831818"/>
          </a:xfrm>
          <a:prstGeom prst="rect">
            <a:avLst/>
          </a:prstGeom>
          <a:noFill/>
        </p:spPr>
        <p:txBody>
          <a:bodyPr wrap="square" rtlCol="0">
            <a:spAutoFit/>
          </a:bodyPr>
          <a:lstStyle/>
          <a:p>
            <a:pPr marL="285750" indent="-182880">
              <a:lnSpc>
                <a:spcPct val="150000"/>
              </a:lnSpc>
              <a:buFont typeface="Arial" panose="020B0604020202020204" pitchFamily="34" charset="0"/>
              <a:buChar char="•"/>
            </a:pPr>
            <a:r>
              <a:rPr lang="en-US" dirty="0">
                <a:latin typeface="Segoe UI Light" panose="020B0502040204020203" pitchFamily="34" charset="0"/>
              </a:rPr>
              <a:t>Information </a:t>
            </a:r>
            <a:r>
              <a:rPr lang="en-US" dirty="0" smtClean="0">
                <a:latin typeface="Segoe UI Light" panose="020B0502040204020203" pitchFamily="34" charset="0"/>
              </a:rPr>
              <a:t>Modeling Quality</a:t>
            </a:r>
          </a:p>
          <a:p>
            <a:pPr marL="285750" indent="-182880">
              <a:lnSpc>
                <a:spcPct val="150000"/>
              </a:lnSpc>
              <a:buFont typeface="Arial" panose="020B0604020202020204" pitchFamily="34" charset="0"/>
              <a:buChar char="•"/>
            </a:pPr>
            <a:r>
              <a:rPr lang="en-US" dirty="0">
                <a:latin typeface="Segoe UI Light" panose="020B0502040204020203" pitchFamily="34" charset="0"/>
              </a:rPr>
              <a:t>Ontologies and Vocabularies </a:t>
            </a:r>
            <a:r>
              <a:rPr lang="en-US" dirty="0" smtClean="0">
                <a:latin typeface="Segoe UI Light" panose="020B0502040204020203" pitchFamily="34" charset="0"/>
              </a:rPr>
              <a:t>Quality</a:t>
            </a:r>
          </a:p>
          <a:p>
            <a:pPr marL="285750" indent="-182880">
              <a:lnSpc>
                <a:spcPct val="150000"/>
              </a:lnSpc>
              <a:buFont typeface="Arial" panose="020B0604020202020204" pitchFamily="34" charset="0"/>
              <a:buChar char="•"/>
            </a:pPr>
            <a:r>
              <a:rPr lang="en-US" dirty="0">
                <a:latin typeface="Segoe UI Light" panose="020B0502040204020203" pitchFamily="34" charset="0"/>
              </a:rPr>
              <a:t>Dataset </a:t>
            </a:r>
            <a:r>
              <a:rPr lang="en-US" dirty="0" smtClean="0">
                <a:latin typeface="Segoe UI Light" panose="020B0502040204020203" pitchFamily="34" charset="0"/>
              </a:rPr>
              <a:t>Quality</a:t>
            </a:r>
          </a:p>
          <a:p>
            <a:pPr marL="742950" lvl="1" indent="-182880">
              <a:lnSpc>
                <a:spcPct val="150000"/>
              </a:lnSpc>
              <a:buFont typeface="Arial" panose="020B0604020202020204" pitchFamily="34" charset="0"/>
              <a:buChar char="•"/>
            </a:pPr>
            <a:r>
              <a:rPr lang="en-US" dirty="0">
                <a:latin typeface="Segoe UI Light" panose="020B0502040204020203" pitchFamily="34" charset="0"/>
              </a:rPr>
              <a:t>Manual Ranking </a:t>
            </a:r>
            <a:r>
              <a:rPr lang="en-US" dirty="0" smtClean="0">
                <a:latin typeface="Segoe UI Light" panose="020B0502040204020203" pitchFamily="34" charset="0"/>
              </a:rPr>
              <a:t>Tools</a:t>
            </a:r>
          </a:p>
          <a:p>
            <a:pPr marL="742950" lvl="1" indent="-182880">
              <a:lnSpc>
                <a:spcPct val="150000"/>
              </a:lnSpc>
              <a:buFont typeface="Arial" panose="020B0604020202020204" pitchFamily="34" charset="0"/>
              <a:buChar char="•"/>
            </a:pPr>
            <a:r>
              <a:rPr lang="en-US" dirty="0">
                <a:latin typeface="Segoe UI Light" panose="020B0502040204020203" pitchFamily="34" charset="0"/>
              </a:rPr>
              <a:t>Automatic Ranking </a:t>
            </a:r>
            <a:r>
              <a:rPr lang="en-US" dirty="0" smtClean="0">
                <a:latin typeface="Segoe UI Light" panose="020B0502040204020203" pitchFamily="34" charset="0"/>
              </a:rPr>
              <a:t>Tools</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Links Based </a:t>
            </a:r>
            <a:r>
              <a:rPr lang="en-US" dirty="0" smtClean="0">
                <a:latin typeface="Segoe UI Light" panose="020B0502040204020203" pitchFamily="34" charset="0"/>
              </a:rPr>
              <a:t>Approach</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Provenance-based </a:t>
            </a:r>
            <a:r>
              <a:rPr lang="en-US" dirty="0" smtClean="0">
                <a:latin typeface="Segoe UI Light" panose="020B0502040204020203" pitchFamily="34" charset="0"/>
              </a:rPr>
              <a:t>Approach</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Entity-based </a:t>
            </a:r>
            <a:r>
              <a:rPr lang="en-US" dirty="0" smtClean="0">
                <a:latin typeface="Segoe UI Light" panose="020B0502040204020203" pitchFamily="34" charset="0"/>
              </a:rPr>
              <a:t>Approach</a:t>
            </a:r>
          </a:p>
          <a:p>
            <a:pPr marL="285750" indent="-182880">
              <a:lnSpc>
                <a:spcPct val="150000"/>
              </a:lnSpc>
              <a:buFont typeface="Arial" panose="020B0604020202020204" pitchFamily="34" charset="0"/>
              <a:buChar char="•"/>
            </a:pPr>
            <a:r>
              <a:rPr lang="en-US" dirty="0">
                <a:latin typeface="Segoe UI Light" panose="020B0502040204020203" pitchFamily="34" charset="0"/>
              </a:rPr>
              <a:t>Queryable End-point </a:t>
            </a:r>
            <a:r>
              <a:rPr lang="en-US" dirty="0" smtClean="0">
                <a:latin typeface="Segoe UI Light" panose="020B0502040204020203" pitchFamily="34" charset="0"/>
              </a:rPr>
              <a:t>Quality</a:t>
            </a:r>
          </a:p>
          <a:p>
            <a:pPr marL="285750" indent="-182880">
              <a:buFont typeface="Arial" panose="020B0604020202020204" pitchFamily="34" charset="0"/>
              <a:buChar char="•"/>
            </a:pPr>
            <a:endParaRPr lang="en-US" dirty="0">
              <a:latin typeface="Segoe UI Light" panose="020B0502040204020203" pitchFamily="34" charset="0"/>
            </a:endParaRPr>
          </a:p>
        </p:txBody>
      </p:sp>
      <p:sp>
        <p:nvSpPr>
          <p:cNvPr id="12"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a:t>
            </a:r>
            <a:r>
              <a:rPr lang="en-US" sz="2000" dirty="0" smtClean="0">
                <a:latin typeface="Segoe UI Light" panose="020B0502040204020203" pitchFamily="34" charset="0"/>
              </a:rPr>
              <a:t>Controller </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71569975"/>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2442" y="1310353"/>
            <a:ext cx="8686800" cy="1754326"/>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Light" panose="020B0502040204020203" pitchFamily="34" charset="0"/>
              </a:rPr>
              <a:t>In the literature survey, we </a:t>
            </a:r>
            <a:r>
              <a:rPr lang="en-US" dirty="0">
                <a:latin typeface="Segoe UI Light" panose="020B0502040204020203" pitchFamily="34" charset="0"/>
              </a:rPr>
              <a:t>identified several gaps in the current tools </a:t>
            </a:r>
            <a:r>
              <a:rPr lang="en-US" dirty="0" smtClean="0">
                <a:latin typeface="Segoe UI Light" panose="020B0502040204020203" pitchFamily="34" charset="0"/>
              </a:rPr>
              <a:t>landscape</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identified </a:t>
            </a:r>
            <a:r>
              <a:rPr lang="en-US" dirty="0">
                <a:latin typeface="Segoe UI Light" panose="020B0502040204020203" pitchFamily="34" charset="0"/>
              </a:rPr>
              <a:t>the need for </a:t>
            </a:r>
            <a:r>
              <a:rPr lang="en-US" dirty="0" smtClean="0">
                <a:latin typeface="Segoe UI Light" panose="020B0502040204020203" pitchFamily="34" charset="0"/>
              </a:rPr>
              <a:t>a </a:t>
            </a:r>
            <a:r>
              <a:rPr lang="en-US" b="1" dirty="0" smtClean="0">
                <a:latin typeface="Segoe UI Light" panose="020B0502040204020203" pitchFamily="34" charset="0"/>
              </a:rPr>
              <a:t>comprehensive </a:t>
            </a:r>
            <a:r>
              <a:rPr lang="en-US" b="1" dirty="0">
                <a:latin typeface="Segoe UI Light" panose="020B0502040204020203" pitchFamily="34" charset="0"/>
              </a:rPr>
              <a:t>evaluation and assessment </a:t>
            </a:r>
            <a:r>
              <a:rPr lang="en-US" b="1" dirty="0" smtClean="0">
                <a:latin typeface="Segoe UI Light" panose="020B0502040204020203" pitchFamily="34" charset="0"/>
              </a:rPr>
              <a:t>framework</a:t>
            </a:r>
          </a:p>
          <a:p>
            <a:pPr marL="285750" indent="-285750">
              <a:buFont typeface="Arial" panose="020B0604020202020204" pitchFamily="34" charset="0"/>
              <a:buChar char="•"/>
            </a:pPr>
            <a:endParaRPr lang="en-US" b="1"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create an extensible component that will span all the identified data quality groups to produce a quality metric</a:t>
            </a:r>
            <a:endParaRPr lang="en-US" dirty="0">
              <a:latin typeface="Segoe UI Light"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1800" dirty="0">
                <a:latin typeface="Segoe UI Light" panose="020B0502040204020203" pitchFamily="34" charset="0"/>
              </a:rPr>
              <a:t>Data Quality Controller</a:t>
            </a:r>
            <a:r>
              <a:rPr lang="en-US" sz="1800" b="0" dirty="0" smtClean="0">
                <a:latin typeface="Segoe UI Light" panose="020B0502040204020203" pitchFamily="34" charset="0"/>
              </a:rPr>
              <a:t>– Conclusion and Future Work</a:t>
            </a:r>
            <a:endParaRPr lang="en-US" sz="1600" b="0"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7"/>
          <p:cNvSpPr/>
          <p:nvPr/>
        </p:nvSpPr>
        <p:spPr>
          <a:xfrm>
            <a:off x="304798" y="5138708"/>
            <a:ext cx="8614271" cy="830997"/>
          </a:xfrm>
          <a:prstGeom prst="rect">
            <a:avLst/>
          </a:prstGeom>
        </p:spPr>
        <p:txBody>
          <a:bodyPr wrap="square">
            <a:spAutoFit/>
          </a:bodyPr>
          <a:lstStyle/>
          <a:p>
            <a:r>
              <a:rPr lang="en-US" b="1" dirty="0">
                <a:latin typeface="Segoe UI Light" panose="020B0502040204020203" pitchFamily="34" charset="0"/>
                <a:ea typeface="Segoe UI" panose="020B0502040204020203" pitchFamily="34" charset="0"/>
                <a:cs typeface="Segoe UI" panose="020B0502040204020203" pitchFamily="34" charset="0"/>
              </a:rPr>
              <a:t>Related Publications</a:t>
            </a:r>
            <a:r>
              <a:rPr lang="en-US" dirty="0" smtClean="0">
                <a:latin typeface="Segoe UI Light" panose="020B0502040204020203" pitchFamily="34" charset="0"/>
                <a:ea typeface="Segoe UI" panose="020B0502040204020203" pitchFamily="34" charset="0"/>
                <a:cs typeface="Segoe UI" panose="020B0502040204020203" pitchFamily="34" charset="0"/>
              </a:rPr>
              <a:t>:</a:t>
            </a:r>
          </a:p>
          <a:p>
            <a:endParaRPr lang="en-US" dirty="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3"/>
              </a:rPr>
              <a:t>Aline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Senart</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Data Quality Principles in the Semantic Web.</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ICSC 2012</a:t>
            </a:r>
            <a:endParaRPr lang="en-US" sz="1200" dirty="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551363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bwMode="gray">
          <a:xfrm>
            <a:off x="5181580" y="2158558"/>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itle 1"/>
          <p:cNvSpPr>
            <a:spLocks noGrp="1"/>
          </p:cNvSpPr>
          <p:nvPr>
            <p:ph type="title"/>
          </p:nvPr>
        </p:nvSpPr>
        <p:spPr>
          <a:xfrm>
            <a:off x="324000" y="324000"/>
            <a:ext cx="8496000" cy="864174"/>
          </a:xfrm>
        </p:spPr>
        <p:txBody>
          <a:bodyPr/>
          <a:lstStyle/>
          <a:p>
            <a:r>
              <a:rPr lang="en-US" dirty="0" smtClean="0">
                <a:latin typeface="Segoe UI Light" panose="020B0502040204020203" pitchFamily="34" charset="0"/>
              </a:rPr>
              <a:t>Conclusion &amp; Future Work</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p:cNvGrpSpPr/>
          <p:nvPr/>
        </p:nvGrpSpPr>
        <p:grpSpPr>
          <a:xfrm>
            <a:off x="3094768" y="5814919"/>
            <a:ext cx="2297202" cy="184666"/>
            <a:chOff x="6030706" y="688558"/>
            <a:chExt cx="5674176" cy="487276"/>
          </a:xfrm>
        </p:grpSpPr>
        <p:sp>
          <p:nvSpPr>
            <p:cNvPr id="72" name="Rectangle 7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TextBox 7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pic>
        <p:nvPicPr>
          <p:cNvPr id="76"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0040" y="2017953"/>
            <a:ext cx="384529" cy="384529"/>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p:cNvGrpSpPr/>
          <p:nvPr/>
        </p:nvGrpSpPr>
        <p:grpSpPr>
          <a:xfrm>
            <a:off x="3099891" y="6256597"/>
            <a:ext cx="2297202" cy="184666"/>
            <a:chOff x="6030706" y="688558"/>
            <a:chExt cx="5674176" cy="487276"/>
          </a:xfrm>
        </p:grpSpPr>
        <p:sp>
          <p:nvSpPr>
            <p:cNvPr id="78" name="Rectangle 77"/>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9" name="Rectangle 78"/>
            <p:cNvSpPr/>
            <p:nvPr/>
          </p:nvSpPr>
          <p:spPr bwMode="gray">
            <a:xfrm>
              <a:off x="6043362" y="899933"/>
              <a:ext cx="1870416" cy="120638"/>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0" name="TextBox 79"/>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50%</a:t>
              </a:r>
            </a:p>
          </p:txBody>
        </p:sp>
      </p:grpSp>
      <p:grpSp>
        <p:nvGrpSpPr>
          <p:cNvPr id="81" name="Group 80"/>
          <p:cNvGrpSpPr/>
          <p:nvPr/>
        </p:nvGrpSpPr>
        <p:grpSpPr>
          <a:xfrm>
            <a:off x="3092263" y="6047311"/>
            <a:ext cx="2297202" cy="184666"/>
            <a:chOff x="6030706" y="688558"/>
            <a:chExt cx="5674176" cy="487276"/>
          </a:xfrm>
        </p:grpSpPr>
        <p:sp>
          <p:nvSpPr>
            <p:cNvPr id="82" name="Rectangle 8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3" name="Rectangle 82"/>
            <p:cNvSpPr/>
            <p:nvPr/>
          </p:nvSpPr>
          <p:spPr bwMode="gray">
            <a:xfrm>
              <a:off x="6043362" y="899933"/>
              <a:ext cx="280710" cy="120638"/>
            </a:xfrm>
            <a:prstGeom prst="rect">
              <a:avLst/>
            </a:prstGeom>
            <a:solidFill>
              <a:schemeClr val="tx2">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4" name="TextBox 8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10%</a:t>
              </a:r>
            </a:p>
          </p:txBody>
        </p:sp>
      </p:grpSp>
      <p:sp>
        <p:nvSpPr>
          <p:cNvPr id="85" name="Rectangle 84"/>
          <p:cNvSpPr/>
          <p:nvPr/>
        </p:nvSpPr>
        <p:spPr bwMode="gray">
          <a:xfrm>
            <a:off x="496165" y="1410553"/>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6" name="Straight Arrow Connector 85"/>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7"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0213" y="2002857"/>
            <a:ext cx="384529" cy="3845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2660" y="3699215"/>
            <a:ext cx="384529" cy="38452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2659" y="1218287"/>
            <a:ext cx="384529" cy="38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145660"/>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Ahmad Assaf</a:t>
            </a:r>
          </a:p>
          <a:p>
            <a:r>
              <a:rPr lang="en-US" dirty="0" smtClean="0"/>
              <a:t>www.ahmadassaf.com</a:t>
            </a:r>
          </a:p>
          <a:p>
            <a:r>
              <a:rPr lang="en-US" dirty="0" smtClean="0"/>
              <a:t>@ahmadaassaf</a:t>
            </a:r>
          </a:p>
          <a:p>
            <a:endParaRPr lang="en-US" dirty="0" smtClean="0"/>
          </a:p>
          <a:p>
            <a:r>
              <a:rPr lang="en-US" dirty="0" smtClean="0"/>
              <a:t>SAP Research, France</a:t>
            </a:r>
          </a:p>
          <a:p>
            <a:r>
              <a:rPr lang="en-US" dirty="0" smtClean="0"/>
              <a:t>Ahmad.assaf@sap.com</a:t>
            </a:r>
          </a:p>
          <a:p>
            <a:r>
              <a:rPr lang="en-US" dirty="0" smtClean="0"/>
              <a:t>+33 695 436 614</a:t>
            </a:r>
          </a:p>
        </p:txBody>
      </p:sp>
      <p:pic>
        <p:nvPicPr>
          <p:cNvPr id="4" name="Picture 3" descr="C:\Users\i070192\Dropbox\Documents\My Graphics\Logos\EURECOM 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9653" y="463428"/>
            <a:ext cx="2381477" cy="1057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9079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5583" cy="630004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bwMode="gray">
          <a:xfrm>
            <a:off x="7013120" y="766803"/>
            <a:ext cx="1283155" cy="23631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1" name="Oval 20"/>
          <p:cNvSpPr/>
          <p:nvPr/>
        </p:nvSpPr>
        <p:spPr bwMode="gray">
          <a:xfrm>
            <a:off x="7032170" y="759062"/>
            <a:ext cx="259116" cy="252411"/>
          </a:xfrm>
          <a:prstGeom prst="ellipse">
            <a:avLst/>
          </a:prstGeom>
          <a:solidFill>
            <a:schemeClr val="tx2"/>
          </a:solidFill>
          <a:ln w="12700" algn="ctr">
            <a:solidFill>
              <a:schemeClr val="tx2"/>
            </a:solidFill>
            <a:miter lim="800000"/>
            <a:headEnd/>
            <a:tailEnd/>
          </a:ln>
          <a:effectLst/>
        </p:spPr>
        <p:txBody>
          <a:bodyPr lIns="0" tIns="36000" rIns="0" bIns="72000" rtlCol="0" anchor="ctr"/>
          <a:lstStyle/>
          <a:p>
            <a:pPr algn="ctr" fontAlgn="base">
              <a:spcAft>
                <a:spcPct val="0"/>
              </a:spcAft>
              <a:buClr>
                <a:srgbClr val="F0AB00"/>
              </a:buClr>
              <a:buSzPct val="80000"/>
            </a:pPr>
            <a:r>
              <a:rPr lang="en-US" sz="1050" dirty="0">
                <a:solidFill>
                  <a:schemeClr val="bg1"/>
                </a:solidFill>
                <a:latin typeface="SAP-icons"/>
              </a:rPr>
              <a:t></a:t>
            </a:r>
            <a:endParaRPr lang="en-US" sz="1200" dirty="0">
              <a:solidFill>
                <a:schemeClr val="bg1"/>
              </a:solidFill>
              <a:latin typeface="SAP-icons" pitchFamily="2" charset="0"/>
            </a:endParaRPr>
          </a:p>
        </p:txBody>
      </p:sp>
      <p:sp>
        <p:nvSpPr>
          <p:cNvPr id="22" name="Oval 21"/>
          <p:cNvSpPr/>
          <p:nvPr/>
        </p:nvSpPr>
        <p:spPr bwMode="gray">
          <a:xfrm>
            <a:off x="7377224" y="759062"/>
            <a:ext cx="259116" cy="252411"/>
          </a:xfrm>
          <a:prstGeom prst="ellipse">
            <a:avLst/>
          </a:prstGeom>
          <a:solidFill>
            <a:schemeClr val="bg1"/>
          </a:solidFill>
          <a:ln w="12700" algn="ctr">
            <a:solidFill>
              <a:schemeClr val="tx2"/>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050" dirty="0">
                <a:solidFill>
                  <a:schemeClr val="tx2"/>
                </a:solidFill>
                <a:latin typeface="SAP-icons"/>
              </a:rPr>
              <a:t></a:t>
            </a:r>
            <a:endParaRPr lang="en-US" sz="1050" dirty="0">
              <a:solidFill>
                <a:schemeClr val="tx2"/>
              </a:solidFill>
              <a:latin typeface="SAP-icons" pitchFamily="2" charset="0"/>
            </a:endParaRPr>
          </a:p>
        </p:txBody>
      </p:sp>
      <p:sp>
        <p:nvSpPr>
          <p:cNvPr id="23" name="Oval 22"/>
          <p:cNvSpPr/>
          <p:nvPr/>
        </p:nvSpPr>
        <p:spPr bwMode="gray">
          <a:xfrm>
            <a:off x="7722278" y="759062"/>
            <a:ext cx="259116" cy="252411"/>
          </a:xfrm>
          <a:prstGeom prst="ellipse">
            <a:avLst/>
          </a:prstGeom>
          <a:solidFill>
            <a:schemeClr val="bg1"/>
          </a:solidFill>
          <a:ln w="12700" algn="ctr">
            <a:solidFill>
              <a:schemeClr val="tx2"/>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050" dirty="0">
                <a:solidFill>
                  <a:schemeClr val="tx2"/>
                </a:solidFill>
                <a:latin typeface="SAP-icons"/>
              </a:rPr>
              <a:t></a:t>
            </a:r>
            <a:endParaRPr lang="en-US" sz="1050" dirty="0">
              <a:solidFill>
                <a:schemeClr val="tx2"/>
              </a:solidFill>
              <a:latin typeface="SAP-icons" pitchFamily="2" charset="0"/>
            </a:endParaRPr>
          </a:p>
        </p:txBody>
      </p:sp>
      <p:sp>
        <p:nvSpPr>
          <p:cNvPr id="2" name="Rectangle 1"/>
          <p:cNvSpPr/>
          <p:nvPr/>
        </p:nvSpPr>
        <p:spPr bwMode="gray">
          <a:xfrm>
            <a:off x="6984235" y="1044791"/>
            <a:ext cx="2159765" cy="406263"/>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4" name="TextBox 23"/>
          <p:cNvSpPr txBox="1"/>
          <p:nvPr/>
        </p:nvSpPr>
        <p:spPr>
          <a:xfrm>
            <a:off x="7032170" y="1164858"/>
            <a:ext cx="2073729" cy="1384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900" kern="0" dirty="0" smtClean="0">
                <a:latin typeface="Helvetica" panose="020B0604020202020204" pitchFamily="34" charset="0"/>
                <a:ea typeface="Arial Unicode MS" pitchFamily="34" charset="-128"/>
                <a:cs typeface="Helvetica" panose="020B0604020202020204" pitchFamily="34" charset="0"/>
              </a:rPr>
              <a:t>Datasets</a:t>
            </a:r>
            <a:endParaRPr lang="en-GB" sz="900" kern="0" dirty="0" err="1" smtClean="0">
              <a:latin typeface="Helvetica" panose="020B0604020202020204" pitchFamily="34" charset="0"/>
              <a:ea typeface="Arial Unicode MS" pitchFamily="34" charset="-128"/>
              <a:cs typeface="Helvetica" panose="020B0604020202020204" pitchFamily="34" charset="0"/>
            </a:endParaRPr>
          </a:p>
        </p:txBody>
      </p:sp>
      <p:sp>
        <p:nvSpPr>
          <p:cNvPr id="26" name="Oval 25"/>
          <p:cNvSpPr/>
          <p:nvPr/>
        </p:nvSpPr>
        <p:spPr bwMode="gray">
          <a:xfrm>
            <a:off x="8661387" y="1164858"/>
            <a:ext cx="195664" cy="187503"/>
          </a:xfrm>
          <a:prstGeom prst="ellipse">
            <a:avLst/>
          </a:prstGeom>
          <a:solidFill>
            <a:schemeClr val="bg1"/>
          </a:solidFill>
          <a:ln w="12700" algn="ctr">
            <a:solidFill>
              <a:srgbClr val="666666"/>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050" dirty="0">
                <a:solidFill>
                  <a:srgbClr val="666666"/>
                </a:solidFill>
                <a:latin typeface="SAP-icons"/>
              </a:rPr>
              <a:t></a:t>
            </a:r>
            <a:endParaRPr lang="en-US" sz="1050" dirty="0">
              <a:solidFill>
                <a:srgbClr val="666666"/>
              </a:solidFill>
              <a:latin typeface="SAP-icons" pitchFamily="2" charset="0"/>
            </a:endParaRPr>
          </a:p>
        </p:txBody>
      </p:sp>
      <p:sp>
        <p:nvSpPr>
          <p:cNvPr id="30" name="Oval 29"/>
          <p:cNvSpPr/>
          <p:nvPr/>
        </p:nvSpPr>
        <p:spPr bwMode="gray">
          <a:xfrm>
            <a:off x="8905461" y="1164858"/>
            <a:ext cx="187086" cy="192822"/>
          </a:xfrm>
          <a:prstGeom prst="ellipse">
            <a:avLst/>
          </a:prstGeom>
          <a:solidFill>
            <a:srgbClr val="666666"/>
          </a:solidFill>
          <a:ln w="12700" algn="ctr">
            <a:solidFill>
              <a:srgbClr val="666666"/>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050" dirty="0">
                <a:solidFill>
                  <a:schemeClr val="bg1"/>
                </a:solidFill>
                <a:latin typeface="SAP-icons"/>
              </a:rPr>
              <a:t></a:t>
            </a:r>
            <a:endParaRPr lang="en-US" sz="1050" dirty="0">
              <a:solidFill>
                <a:schemeClr val="bg1"/>
              </a:solidFill>
              <a:latin typeface="SAP-icons" pitchFamily="2" charset="0"/>
            </a:endParaRPr>
          </a:p>
        </p:txBody>
      </p:sp>
      <p:sp>
        <p:nvSpPr>
          <p:cNvPr id="3" name="TextBox 2"/>
          <p:cNvSpPr txBox="1"/>
          <p:nvPr/>
        </p:nvSpPr>
        <p:spPr>
          <a:xfrm>
            <a:off x="3427011" y="461175"/>
            <a:ext cx="2735249" cy="138499"/>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900" b="1" kern="0" dirty="0" smtClean="0">
                <a:solidFill>
                  <a:srgbClr val="FFC000"/>
                </a:solidFill>
                <a:latin typeface="Segoe UI Light" panose="020B0502040204020203" pitchFamily="34" charset="0"/>
                <a:ea typeface="Arial Unicode MS" pitchFamily="34" charset="-128"/>
                <a:cs typeface="Arial Unicode MS" pitchFamily="34" charset="-128"/>
              </a:rPr>
              <a:t>Driving and drinking accidents</a:t>
            </a:r>
          </a:p>
        </p:txBody>
      </p:sp>
      <p:sp>
        <p:nvSpPr>
          <p:cNvPr id="5" name="Rectangle 4"/>
          <p:cNvSpPr/>
          <p:nvPr/>
        </p:nvSpPr>
        <p:spPr bwMode="gray">
          <a:xfrm>
            <a:off x="6984235" y="1451054"/>
            <a:ext cx="2159765" cy="4909989"/>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Rectangle 6"/>
          <p:cNvSpPr/>
          <p:nvPr/>
        </p:nvSpPr>
        <p:spPr bwMode="gray">
          <a:xfrm>
            <a:off x="4142630" y="55659"/>
            <a:ext cx="349857" cy="214685"/>
          </a:xfrm>
          <a:prstGeom prst="rect">
            <a:avLst/>
          </a:prstGeom>
          <a:solidFill>
            <a:srgbClr val="F3F3F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2" name="Straight Connector 11"/>
          <p:cNvCxnSpPr/>
          <p:nvPr/>
        </p:nvCxnSpPr>
        <p:spPr>
          <a:xfrm>
            <a:off x="7054323" y="2258170"/>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7047702" y="2984371"/>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7070225" y="3645189"/>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6982904" y="1493870"/>
            <a:ext cx="2176998" cy="656687"/>
            <a:chOff x="6982904" y="1493870"/>
            <a:chExt cx="2176998" cy="656687"/>
          </a:xfrm>
        </p:grpSpPr>
        <p:grpSp>
          <p:nvGrpSpPr>
            <p:cNvPr id="10" name="Group 9"/>
            <p:cNvGrpSpPr/>
            <p:nvPr/>
          </p:nvGrpSpPr>
          <p:grpSpPr>
            <a:xfrm>
              <a:off x="6982904" y="1493870"/>
              <a:ext cx="2176998" cy="656687"/>
              <a:chOff x="2277063" y="1868556"/>
              <a:chExt cx="2176998" cy="656687"/>
            </a:xfrm>
          </p:grpSpPr>
          <p:sp>
            <p:nvSpPr>
              <p:cNvPr id="9" name="Rectangle 8"/>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TextBox 7"/>
              <p:cNvSpPr txBox="1"/>
              <p:nvPr/>
            </p:nvSpPr>
            <p:spPr>
              <a:xfrm>
                <a:off x="2300916" y="1904336"/>
                <a:ext cx="2040495" cy="24622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a:latin typeface="Segoe UI Light" panose="020B0502040204020203" pitchFamily="34" charset="0"/>
                    <a:ea typeface="Arial Unicode MS" pitchFamily="34" charset="-128"/>
                    <a:cs typeface="Arial Unicode MS" pitchFamily="34" charset="-128"/>
                  </a:rPr>
                  <a:t>Road traffic accidents involving alcohol (% of all traffic crashes)</a:t>
                </a:r>
                <a:endParaRPr lang="en-US" sz="800" kern="0" dirty="0" smtClean="0">
                  <a:latin typeface="Segoe UI Light" panose="020B0502040204020203" pitchFamily="34" charset="0"/>
                  <a:ea typeface="Arial Unicode MS" pitchFamily="34" charset="-128"/>
                  <a:cs typeface="Arial Unicode MS" pitchFamily="34" charset="-128"/>
                </a:endParaRPr>
              </a:p>
            </p:txBody>
          </p:sp>
          <p:sp>
            <p:nvSpPr>
              <p:cNvPr id="59" name="TextBox 58"/>
              <p:cNvSpPr txBox="1"/>
              <p:nvPr/>
            </p:nvSpPr>
            <p:spPr>
              <a:xfrm>
                <a:off x="2412235" y="2195496"/>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b="1" kern="0" dirty="0">
                    <a:latin typeface="Segoe UI Light" panose="020B0502040204020203" pitchFamily="34" charset="0"/>
                    <a:ea typeface="Arial Unicode MS" pitchFamily="34" charset="-128"/>
                    <a:cs typeface="Arial Unicode MS" pitchFamily="34" charset="-128"/>
                  </a:rPr>
                  <a:t>World Health Organization</a:t>
                </a:r>
                <a:endParaRPr lang="en-US" sz="800" b="1" kern="0" dirty="0" smtClean="0">
                  <a:latin typeface="Segoe UI Light" panose="020B0502040204020203" pitchFamily="34" charset="0"/>
                  <a:ea typeface="Arial Unicode MS" pitchFamily="34" charset="-128"/>
                  <a:cs typeface="Arial Unicode MS" pitchFamily="34"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143" y="2214190"/>
                <a:ext cx="11906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014" y="2318607"/>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TextBox 63"/>
              <p:cNvSpPr txBox="1"/>
              <p:nvPr/>
            </p:nvSpPr>
            <p:spPr>
              <a:xfrm>
                <a:off x="2413566" y="2324043"/>
                <a:ext cx="2040495" cy="9233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600" kern="0" dirty="0" smtClean="0">
                    <a:latin typeface="Segoe UI Light" panose="020B0502040204020203" pitchFamily="34" charset="0"/>
                    <a:ea typeface="Arial Unicode MS" pitchFamily="34" charset="-128"/>
                    <a:cs typeface="Arial Unicode MS" pitchFamily="34" charset="-128"/>
                  </a:rPr>
                  <a:t>Alcohol – Drink – Car – Transportation Method , Accident</a:t>
                </a: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2297" y="2420468"/>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7078" y="2416376"/>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2303" y="2419025"/>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4832" y="2420358"/>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7560" y="2402378"/>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49" y="2055148"/>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443" y="2048528"/>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7498" y="2048719"/>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7022" y="2048528"/>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5" name="Group 114"/>
          <p:cNvGrpSpPr/>
          <p:nvPr/>
        </p:nvGrpSpPr>
        <p:grpSpPr>
          <a:xfrm>
            <a:off x="6992043" y="2382819"/>
            <a:ext cx="2176998" cy="656687"/>
            <a:chOff x="6982904" y="1493870"/>
            <a:chExt cx="2176998" cy="656687"/>
          </a:xfrm>
        </p:grpSpPr>
        <p:grpSp>
          <p:nvGrpSpPr>
            <p:cNvPr id="116" name="Group 115"/>
            <p:cNvGrpSpPr/>
            <p:nvPr/>
          </p:nvGrpSpPr>
          <p:grpSpPr>
            <a:xfrm>
              <a:off x="6982904" y="1493870"/>
              <a:ext cx="2176998" cy="656687"/>
              <a:chOff x="2277063" y="1868556"/>
              <a:chExt cx="2176998" cy="656687"/>
            </a:xfrm>
          </p:grpSpPr>
          <p:sp>
            <p:nvSpPr>
              <p:cNvPr id="121" name="Rectangle 120"/>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22" name="TextBox 121"/>
              <p:cNvSpPr txBox="1"/>
              <p:nvPr/>
            </p:nvSpPr>
            <p:spPr>
              <a:xfrm>
                <a:off x="2300916" y="1904336"/>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smtClean="0">
                    <a:latin typeface="Segoe UI Light" panose="020B0502040204020203" pitchFamily="34" charset="0"/>
                    <a:ea typeface="Arial Unicode MS" pitchFamily="34" charset="-128"/>
                    <a:cs typeface="Arial Unicode MS" pitchFamily="34" charset="-128"/>
                  </a:rPr>
                  <a:t>Drunk driving in the United States</a:t>
                </a:r>
              </a:p>
            </p:txBody>
          </p:sp>
          <p:sp>
            <p:nvSpPr>
              <p:cNvPr id="123" name="TextBox 122"/>
              <p:cNvSpPr txBox="1"/>
              <p:nvPr/>
            </p:nvSpPr>
            <p:spPr>
              <a:xfrm>
                <a:off x="2412235" y="2052378"/>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b="1" kern="0" dirty="0" smtClean="0">
                    <a:latin typeface="Segoe UI Light" panose="020B0502040204020203" pitchFamily="34" charset="0"/>
                    <a:ea typeface="Arial Unicode MS" pitchFamily="34" charset="-128"/>
                    <a:cs typeface="Arial Unicode MS" pitchFamily="34" charset="-128"/>
                  </a:rPr>
                  <a:t>Wikipedia</a:t>
                </a:r>
              </a:p>
            </p:txBody>
          </p:sp>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014" y="2175489"/>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2413566" y="2180925"/>
                <a:ext cx="2040495" cy="9233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600" kern="0" dirty="0" smtClean="0">
                    <a:latin typeface="Segoe UI Light" panose="020B0502040204020203" pitchFamily="34" charset="0"/>
                    <a:ea typeface="Arial Unicode MS" pitchFamily="34" charset="-128"/>
                    <a:cs typeface="Arial Unicode MS" pitchFamily="34" charset="-128"/>
                  </a:rPr>
                  <a:t>Alcohol – United States –  Drunk - Driving</a:t>
                </a:r>
              </a:p>
            </p:txBody>
          </p:sp>
          <p:pic>
            <p:nvPicPr>
              <p:cNvPr id="13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7560" y="2267211"/>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17"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49" y="191998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443" y="191336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7498" y="1913552"/>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7022" y="191336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32" name="Group 131"/>
          <p:cNvGrpSpPr/>
          <p:nvPr/>
        </p:nvGrpSpPr>
        <p:grpSpPr>
          <a:xfrm>
            <a:off x="6999994" y="3686283"/>
            <a:ext cx="2176998" cy="656687"/>
            <a:chOff x="6982904" y="1493870"/>
            <a:chExt cx="2176998" cy="656687"/>
          </a:xfrm>
        </p:grpSpPr>
        <p:grpSp>
          <p:nvGrpSpPr>
            <p:cNvPr id="133" name="Group 132"/>
            <p:cNvGrpSpPr/>
            <p:nvPr/>
          </p:nvGrpSpPr>
          <p:grpSpPr>
            <a:xfrm>
              <a:off x="6982904" y="1493870"/>
              <a:ext cx="2176998" cy="656687"/>
              <a:chOff x="2277063" y="1868556"/>
              <a:chExt cx="2176998" cy="656687"/>
            </a:xfrm>
          </p:grpSpPr>
          <p:sp>
            <p:nvSpPr>
              <p:cNvPr id="138" name="Rectangle 137"/>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9" name="TextBox 138"/>
              <p:cNvSpPr txBox="1"/>
              <p:nvPr/>
            </p:nvSpPr>
            <p:spPr>
              <a:xfrm>
                <a:off x="2300916" y="1904336"/>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a:latin typeface="Segoe UI Light" panose="020B0502040204020203" pitchFamily="34" charset="0"/>
                    <a:ea typeface="Arial Unicode MS" pitchFamily="34" charset="-128"/>
                    <a:cs typeface="Arial Unicode MS" pitchFamily="34" charset="-128"/>
                  </a:rPr>
                  <a:t>Alcohol Beverage Sampling Program</a:t>
                </a:r>
                <a:endParaRPr lang="en-US" sz="800" kern="0" dirty="0" smtClean="0">
                  <a:latin typeface="Segoe UI Light" panose="020B0502040204020203" pitchFamily="34" charset="0"/>
                  <a:ea typeface="Arial Unicode MS" pitchFamily="34" charset="-128"/>
                  <a:cs typeface="Arial Unicode MS" pitchFamily="34" charset="-128"/>
                </a:endParaRPr>
              </a:p>
            </p:txBody>
          </p:sp>
          <p:sp>
            <p:nvSpPr>
              <p:cNvPr id="140" name="TextBox 139"/>
              <p:cNvSpPr txBox="1"/>
              <p:nvPr/>
            </p:nvSpPr>
            <p:spPr>
              <a:xfrm>
                <a:off x="2404284" y="2027447"/>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b="1" kern="0" dirty="0">
                    <a:latin typeface="Segoe UI Light" panose="020B0502040204020203" pitchFamily="34" charset="0"/>
                    <a:ea typeface="Arial Unicode MS" pitchFamily="34" charset="-128"/>
                    <a:cs typeface="Arial Unicode MS" pitchFamily="34" charset="-128"/>
                  </a:rPr>
                  <a:t>Department of the Treasury</a:t>
                </a:r>
                <a:endParaRPr lang="en-US" sz="800" b="1" kern="0" dirty="0" smtClean="0">
                  <a:latin typeface="Segoe UI Light" panose="020B0502040204020203" pitchFamily="34" charset="0"/>
                  <a:ea typeface="Arial Unicode MS" pitchFamily="34" charset="-128"/>
                  <a:cs typeface="Arial Unicode MS" pitchFamily="34" charset="-128"/>
                </a:endParaRPr>
              </a:p>
            </p:txBody>
          </p:sp>
          <p:pic>
            <p:nvPicPr>
              <p:cNvPr id="14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7063" y="2159587"/>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 name="TextBox 142"/>
              <p:cNvSpPr txBox="1"/>
              <p:nvPr/>
            </p:nvSpPr>
            <p:spPr>
              <a:xfrm>
                <a:off x="2413566" y="2158057"/>
                <a:ext cx="2040495" cy="9233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600" kern="0" dirty="0" smtClean="0">
                    <a:latin typeface="Segoe UI Light" panose="020B0502040204020203" pitchFamily="34" charset="0"/>
                    <a:ea typeface="Arial Unicode MS" pitchFamily="34" charset="-128"/>
                    <a:cs typeface="Arial Unicode MS" pitchFamily="34" charset="-128"/>
                  </a:rPr>
                  <a:t>Alcohol – Beverage – Wine - Spirits</a:t>
                </a:r>
              </a:p>
            </p:txBody>
          </p:sp>
          <p:pic>
            <p:nvPicPr>
              <p:cNvPr id="14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9609" y="2251309"/>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3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49" y="1912030"/>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443" y="1905410"/>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7498" y="190560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2904" y="2584663"/>
            <a:ext cx="133350"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46757" y="280364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745" y="3871817"/>
            <a:ext cx="11906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Group 26"/>
          <p:cNvGrpSpPr/>
          <p:nvPr/>
        </p:nvGrpSpPr>
        <p:grpSpPr>
          <a:xfrm>
            <a:off x="6986211" y="3029596"/>
            <a:ext cx="2176998" cy="656687"/>
            <a:chOff x="6978260" y="3658937"/>
            <a:chExt cx="2176998" cy="656687"/>
          </a:xfrm>
        </p:grpSpPr>
        <p:grpSp>
          <p:nvGrpSpPr>
            <p:cNvPr id="150" name="Group 149"/>
            <p:cNvGrpSpPr/>
            <p:nvPr/>
          </p:nvGrpSpPr>
          <p:grpSpPr>
            <a:xfrm>
              <a:off x="6978260" y="3658937"/>
              <a:ext cx="2176998" cy="656687"/>
              <a:chOff x="2277063" y="1868556"/>
              <a:chExt cx="2176998" cy="656687"/>
            </a:xfrm>
          </p:grpSpPr>
          <p:sp>
            <p:nvSpPr>
              <p:cNvPr id="155" name="Rectangle 154"/>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6" name="TextBox 155"/>
              <p:cNvSpPr txBox="1"/>
              <p:nvPr/>
            </p:nvSpPr>
            <p:spPr>
              <a:xfrm>
                <a:off x="2300916" y="1904336"/>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a:latin typeface="Segoe UI Light" panose="020B0502040204020203" pitchFamily="34" charset="0"/>
                    <a:ea typeface="Arial Unicode MS" pitchFamily="34" charset="-128"/>
                    <a:cs typeface="Arial Unicode MS" pitchFamily="34" charset="-128"/>
                  </a:rPr>
                  <a:t>Transportation Accidents by Mode</a:t>
                </a:r>
                <a:endParaRPr lang="en-US" sz="800" kern="0" dirty="0" smtClean="0">
                  <a:latin typeface="Segoe UI Light" panose="020B0502040204020203" pitchFamily="34" charset="0"/>
                  <a:ea typeface="Arial Unicode MS" pitchFamily="34" charset="-128"/>
                  <a:cs typeface="Arial Unicode MS" pitchFamily="34" charset="-128"/>
                </a:endParaRPr>
              </a:p>
            </p:txBody>
          </p:sp>
          <p:sp>
            <p:nvSpPr>
              <p:cNvPr id="157" name="TextBox 156"/>
              <p:cNvSpPr txBox="1"/>
              <p:nvPr/>
            </p:nvSpPr>
            <p:spPr>
              <a:xfrm>
                <a:off x="2412235" y="2044427"/>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b="1" kern="0" dirty="0">
                    <a:latin typeface="Segoe UI Light" panose="020B0502040204020203" pitchFamily="34" charset="0"/>
                    <a:ea typeface="Arial Unicode MS" pitchFamily="34" charset="-128"/>
                    <a:cs typeface="Arial Unicode MS" pitchFamily="34" charset="-128"/>
                  </a:rPr>
                  <a:t>Bureau of Transportation Statistics</a:t>
                </a:r>
                <a:endParaRPr lang="en-US" sz="800" b="1" kern="0" dirty="0" smtClean="0">
                  <a:latin typeface="Segoe UI Light" panose="020B0502040204020203" pitchFamily="34" charset="0"/>
                  <a:ea typeface="Arial Unicode MS" pitchFamily="34" charset="-128"/>
                  <a:cs typeface="Arial Unicode MS" pitchFamily="34" charset="-128"/>
                </a:endParaRPr>
              </a:p>
            </p:txBody>
          </p:sp>
          <p:pic>
            <p:nvPicPr>
              <p:cNvPr id="1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143" y="2063121"/>
                <a:ext cx="11906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014" y="2167538"/>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0" name="TextBox 159"/>
              <p:cNvSpPr txBox="1"/>
              <p:nvPr/>
            </p:nvSpPr>
            <p:spPr>
              <a:xfrm>
                <a:off x="2413566" y="2172974"/>
                <a:ext cx="2040495" cy="9233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600" kern="0" dirty="0" smtClean="0">
                    <a:latin typeface="Segoe UI Light" panose="020B0502040204020203" pitchFamily="34" charset="0"/>
                    <a:ea typeface="Arial Unicode MS" pitchFamily="34" charset="-128"/>
                    <a:cs typeface="Arial Unicode MS" pitchFamily="34" charset="-128"/>
                  </a:rPr>
                  <a:t>Transportation – Accident – Car – Bus - Motorcycle</a:t>
                </a:r>
              </a:p>
            </p:txBody>
          </p:sp>
        </p:grpSp>
        <p:grpSp>
          <p:nvGrpSpPr>
            <p:cNvPr id="19" name="Group 18"/>
            <p:cNvGrpSpPr/>
            <p:nvPr/>
          </p:nvGrpSpPr>
          <p:grpSpPr>
            <a:xfrm>
              <a:off x="8599388" y="4096171"/>
              <a:ext cx="528118" cy="119734"/>
              <a:chOff x="8599388" y="4302897"/>
              <a:chExt cx="528118" cy="119734"/>
            </a:xfrm>
          </p:grpSpPr>
          <p:pic>
            <p:nvPicPr>
              <p:cNvPr id="16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99388" y="4328955"/>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4082" y="4322335"/>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0084" y="4308331"/>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4293" y="4303629"/>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7968" y="4302897"/>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176"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2719" y="1121552"/>
            <a:ext cx="5588130" cy="4967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0831" y="4074253"/>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46537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4002" y="1690687"/>
            <a:ext cx="4226734" cy="4391026"/>
          </a:xfrm>
        </p:spPr>
        <p:txBody>
          <a:bodyPr/>
          <a:lstStyle/>
          <a:p>
            <a:pPr marL="285750" indent="-285750">
              <a:buFont typeface="Arial" panose="020B0604020202020204" pitchFamily="34" charset="0"/>
              <a:buChar char="•"/>
            </a:pPr>
            <a:r>
              <a:rPr lang="en-US" sz="1600" b="0" dirty="0" smtClean="0">
                <a:latin typeface="Segoe UI Light" panose="020B0502040204020203" pitchFamily="34" charset="0"/>
                <a:ea typeface="Segoe UI" panose="020B0502040204020203" pitchFamily="34" charset="0"/>
                <a:cs typeface="Segoe UI" panose="020B0502040204020203" pitchFamily="34" charset="0"/>
              </a:rPr>
              <a:t>The </a:t>
            </a:r>
            <a:r>
              <a:rPr lang="en-US" sz="1600" dirty="0" smtClean="0">
                <a:latin typeface="Segoe UI Light" panose="020B0502040204020203" pitchFamily="34" charset="0"/>
                <a:ea typeface="Segoe UI" panose="020B0502040204020203" pitchFamily="34" charset="0"/>
                <a:cs typeface="Segoe UI" panose="020B0502040204020203" pitchFamily="34" charset="0"/>
              </a:rPr>
              <a:t>B</a:t>
            </a:r>
            <a:r>
              <a:rPr lang="en-US" sz="1600" b="0" dirty="0" smtClean="0">
                <a:latin typeface="Segoe UI Light" panose="020B0502040204020203" pitchFamily="34" charset="0"/>
                <a:ea typeface="Segoe UI" panose="020B0502040204020203" pitchFamily="34" charset="0"/>
                <a:cs typeface="Segoe UI" panose="020B0502040204020203" pitchFamily="34" charset="0"/>
              </a:rPr>
              <a:t>usiness </a:t>
            </a:r>
            <a:r>
              <a:rPr lang="en-US" sz="1600" dirty="0" smtClean="0">
                <a:latin typeface="Segoe UI Light" panose="020B0502040204020203" pitchFamily="34" charset="0"/>
                <a:ea typeface="Segoe UI" panose="020B0502040204020203" pitchFamily="34" charset="0"/>
                <a:cs typeface="Segoe UI" panose="020B0502040204020203" pitchFamily="34" charset="0"/>
              </a:rPr>
              <a:t>I</a:t>
            </a:r>
            <a:r>
              <a:rPr lang="en-US" sz="1600" b="0" dirty="0" smtClean="0">
                <a:latin typeface="Segoe UI Light" panose="020B0502040204020203" pitchFamily="34" charset="0"/>
                <a:ea typeface="Segoe UI" panose="020B0502040204020203" pitchFamily="34" charset="0"/>
                <a:cs typeface="Segoe UI" panose="020B0502040204020203" pitchFamily="34" charset="0"/>
              </a:rPr>
              <a:t>ntelligence </a:t>
            </a:r>
            <a:r>
              <a:rPr lang="en-US" sz="1600" dirty="0" smtClean="0">
                <a:latin typeface="Segoe UI Light" panose="020B0502040204020203" pitchFamily="34" charset="0"/>
                <a:ea typeface="Segoe UI" panose="020B0502040204020203" pitchFamily="34" charset="0"/>
                <a:cs typeface="Segoe UI" panose="020B0502040204020203" pitchFamily="34" charset="0"/>
              </a:rPr>
              <a:t>G</a:t>
            </a:r>
            <a:r>
              <a:rPr lang="en-US" sz="1600" b="0" dirty="0" smtClean="0">
                <a:latin typeface="Segoe UI Light" panose="020B0502040204020203" pitchFamily="34" charset="0"/>
                <a:ea typeface="Segoe UI" panose="020B0502040204020203" pitchFamily="34" charset="0"/>
                <a:cs typeface="Segoe UI" panose="020B0502040204020203" pitchFamily="34" charset="0"/>
              </a:rPr>
              <a:t>raph (</a:t>
            </a:r>
            <a:r>
              <a:rPr lang="en-US" sz="1600" dirty="0" smtClean="0">
                <a:latin typeface="Segoe UI Light" panose="020B0502040204020203" pitchFamily="34" charset="0"/>
                <a:ea typeface="Segoe UI" panose="020B0502040204020203" pitchFamily="34" charset="0"/>
                <a:cs typeface="Segoe UI" panose="020B0502040204020203" pitchFamily="34" charset="0"/>
              </a:rPr>
              <a:t>BIG</a:t>
            </a:r>
            <a:r>
              <a:rPr lang="en-US" sz="1600" b="0" dirty="0" smtClean="0">
                <a:latin typeface="Segoe UI Light" panose="020B0502040204020203" pitchFamily="34" charset="0"/>
                <a:ea typeface="Segoe UI" panose="020B0502040204020203" pitchFamily="34" charset="0"/>
                <a:cs typeface="Segoe UI" panose="020B0502040204020203" pitchFamily="34" charset="0"/>
              </a:rPr>
              <a:t>) is a </a:t>
            </a:r>
            <a:r>
              <a:rPr lang="en-US" sz="1600" b="0" dirty="0">
                <a:latin typeface="Segoe UI Light" panose="020B0502040204020203" pitchFamily="34" charset="0"/>
                <a:ea typeface="Segoe UI" panose="020B0502040204020203" pitchFamily="34" charset="0"/>
                <a:cs typeface="Segoe UI" panose="020B0502040204020203" pitchFamily="34" charset="0"/>
              </a:rPr>
              <a:t>set of foundation services for BI applications such as SAP Lumira to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facilitate quick and relevant access to analytical content for Decision </a:t>
            </a:r>
            <a:r>
              <a:rPr lang="en-US" sz="1600" b="0" dirty="0">
                <a:latin typeface="Segoe UI Light" panose="020B0502040204020203" pitchFamily="34" charset="0"/>
                <a:ea typeface="Segoe UI" panose="020B0502040204020203" pitchFamily="34" charset="0"/>
                <a:cs typeface="Segoe UI" panose="020B0502040204020203" pitchFamily="34" charset="0"/>
              </a:rPr>
              <a:t>Makers and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Analysts</a:t>
            </a:r>
          </a:p>
          <a:p>
            <a:pPr marL="285750" indent="-285750">
              <a:buFont typeface="Arial" panose="020B0604020202020204" pitchFamily="34" charset="0"/>
              <a:buChar char="•"/>
            </a:pPr>
            <a:r>
              <a:rPr lang="en-US" sz="1600" b="0" dirty="0" smtClean="0">
                <a:latin typeface="Segoe UI Light" panose="020B0502040204020203" pitchFamily="34" charset="0"/>
                <a:ea typeface="Segoe UI" panose="020B0502040204020203" pitchFamily="34" charset="0"/>
                <a:cs typeface="Segoe UI" panose="020B0502040204020203" pitchFamily="34" charset="0"/>
              </a:rPr>
              <a:t>BIG Harvest </a:t>
            </a:r>
            <a:r>
              <a:rPr lang="en-US" sz="1600" b="0" dirty="0">
                <a:latin typeface="Segoe UI Light" panose="020B0502040204020203" pitchFamily="34" charset="0"/>
                <a:ea typeface="Segoe UI" panose="020B0502040204020203" pitchFamily="34" charset="0"/>
                <a:cs typeface="Segoe UI" panose="020B0502040204020203" pitchFamily="34" charset="0"/>
              </a:rPr>
              <a:t>BI artefacts, BI usage and user profiles from LDAP directories, online Wikis,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communities, etc. and </a:t>
            </a:r>
            <a:r>
              <a:rPr lang="en-US" sz="1600" b="0" dirty="0">
                <a:latin typeface="Segoe UI Light" panose="020B0502040204020203" pitchFamily="34" charset="0"/>
                <a:ea typeface="Segoe UI" panose="020B0502040204020203" pitchFamily="34" charset="0"/>
                <a:cs typeface="Segoe UI" panose="020B0502040204020203" pitchFamily="34" charset="0"/>
              </a:rPr>
              <a:t>store them in the HANA Graph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Engine</a:t>
            </a:r>
          </a:p>
          <a:p>
            <a:pPr marL="285750" indent="-285750">
              <a:buFont typeface="Arial" panose="020B0604020202020204" pitchFamily="34" charset="0"/>
              <a:buChar char="•"/>
            </a:pPr>
            <a:r>
              <a:rPr lang="en-US" sz="1600" b="0" dirty="0" smtClean="0">
                <a:latin typeface="Segoe UI Light" panose="020B0502040204020203" pitchFamily="34" charset="0"/>
                <a:ea typeface="Segoe UI" panose="020B0502040204020203" pitchFamily="34" charset="0"/>
                <a:cs typeface="Segoe UI" panose="020B0502040204020203" pitchFamily="34" charset="0"/>
              </a:rPr>
              <a:t>In addition to internal enterprise Data </a:t>
            </a:r>
            <a:r>
              <a:rPr lang="en-US" sz="1600" b="0" dirty="0">
                <a:latin typeface="Segoe UI Light" panose="020B0502040204020203" pitchFamily="34" charset="0"/>
              </a:rPr>
              <a:t>Provisioning</a:t>
            </a:r>
            <a:r>
              <a:rPr lang="en-US" sz="1600" b="0" dirty="0" smtClean="0">
                <a:latin typeface="Segoe UI Light" panose="020B0502040204020203" pitchFamily="34" charset="0"/>
                <a:ea typeface="Segoe UI" panose="020B0502040204020203" pitchFamily="34" charset="0"/>
                <a:cs typeface="Segoe UI" panose="020B0502040204020203" pitchFamily="34" charset="0"/>
              </a:rPr>
              <a:t>, data residing in external repositories (data hubs, structured data in web pages, Linked Open Data, etc.) can bring new insights and enhance decision making process</a:t>
            </a:r>
          </a:p>
          <a:p>
            <a:pPr marL="285750" indent="-285750">
              <a:buFont typeface="Arial" panose="020B0604020202020204" pitchFamily="34" charset="0"/>
              <a:buChar char="•"/>
            </a:pPr>
            <a:endParaRPr lang="en-US" sz="1600" b="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Use Case</a:t>
            </a:r>
            <a:r>
              <a:rPr lang="en-US" b="0" dirty="0" smtClean="0">
                <a:latin typeface="Segoe UI Light" panose="020B0502040204020203" pitchFamily="34" charset="0"/>
              </a:rPr>
              <a:t/>
            </a:r>
            <a:br>
              <a:rPr lang="en-US" b="0" dirty="0" smtClean="0">
                <a:latin typeface="Segoe UI Light" panose="020B0502040204020203" pitchFamily="34" charset="0"/>
              </a:rPr>
            </a:br>
            <a:r>
              <a:rPr lang="en-US" b="0" dirty="0" smtClean="0">
                <a:latin typeface="Segoe UI Light" panose="020B0502040204020203" pitchFamily="34" charset="0"/>
              </a:rPr>
              <a:t>Business Intelligence Graph (</a:t>
            </a:r>
            <a:r>
              <a:rPr lang="en-US" dirty="0" smtClean="0">
                <a:latin typeface="Segoe UI Light" panose="020B0502040204020203" pitchFamily="34" charset="0"/>
              </a:rPr>
              <a:t>BIG</a:t>
            </a:r>
            <a:r>
              <a:rPr lang="en-US" b="0" dirty="0" smtClean="0">
                <a:latin typeface="Segoe UI Light" panose="020B0502040204020203" pitchFamily="34" charset="0"/>
              </a:rPr>
              <a:t>)</a:t>
            </a:r>
            <a:endParaRPr lang="en-US" b="0" dirty="0">
              <a:latin typeface="Segoe UI Light" panose="020B0502040204020203" pitchFamily="34" charset="0"/>
            </a:endParaRPr>
          </a:p>
        </p:txBody>
      </p:sp>
      <p:pic>
        <p:nvPicPr>
          <p:cNvPr id="1026" name="Picture 2" descr="http://unfilled.org/images/knowledge-gra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7809" y="1246612"/>
            <a:ext cx="3896582" cy="3207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55898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01" y="247650"/>
            <a:ext cx="8721377" cy="6187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150849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490508"/>
          </a:xfrm>
        </p:spPr>
        <p:txBody>
          <a:bodyPr/>
          <a:lstStyle/>
          <a:p>
            <a:r>
              <a:rPr lang="en-US" dirty="0" smtClean="0">
                <a:latin typeface="Segoe UI Light" panose="020B0502040204020203" pitchFamily="34" charset="0"/>
              </a:rPr>
              <a:t>Conclusion</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 y="266700"/>
            <a:ext cx="8677275" cy="608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875285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3323987"/>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solidFill>
                  <a:srgbClr val="000000"/>
                </a:solidFill>
                <a:latin typeface="Segoe UI Light" panose="020B0502040204020203" pitchFamily="34" charset="0"/>
              </a:rPr>
              <a:t>We have identified several gaps in the areas of Semantic enrichment, entity and properties ranking and Semantic dataset search</a:t>
            </a:r>
          </a:p>
          <a:p>
            <a:pPr marL="285750" indent="-285750">
              <a:buFont typeface="Arial" panose="020B0604020202020204" pitchFamily="34" charset="0"/>
              <a:buChar char="•"/>
            </a:pPr>
            <a:endParaRPr lang="en-US" dirty="0" smtClean="0">
              <a:solidFill>
                <a:srgbClr val="000000"/>
              </a:solidFill>
              <a:latin typeface="Segoe UI Light" panose="020B0502040204020203" pitchFamily="34" charset="0"/>
            </a:endParaRPr>
          </a:p>
          <a:p>
            <a:pPr marL="285750" indent="-285750">
              <a:buFont typeface="Arial" panose="020B0604020202020204" pitchFamily="34" charset="0"/>
              <a:buChar char="•"/>
            </a:pPr>
            <a:r>
              <a:rPr lang="en-US" dirty="0" smtClean="0">
                <a:solidFill>
                  <a:srgbClr val="000000"/>
                </a:solidFill>
                <a:latin typeface="Segoe UI Light" panose="020B0502040204020203" pitchFamily="34" charset="0"/>
              </a:rPr>
              <a:t>Searching online data portals:</a:t>
            </a:r>
          </a:p>
          <a:p>
            <a:pPr marL="742950" lvl="1" indent="-285750">
              <a:buFont typeface="Arial" panose="020B0604020202020204" pitchFamily="34" charset="0"/>
              <a:buChar char="•"/>
            </a:pPr>
            <a:r>
              <a:rPr lang="en-US" dirty="0" smtClean="0">
                <a:solidFill>
                  <a:srgbClr val="000000"/>
                </a:solidFill>
                <a:latin typeface="Segoe UI Light" panose="020B0502040204020203" pitchFamily="34" charset="0"/>
              </a:rPr>
              <a:t>There is a plethora of open online data portals like </a:t>
            </a:r>
            <a:r>
              <a:rPr lang="en-US" dirty="0" smtClean="0">
                <a:solidFill>
                  <a:srgbClr val="000000"/>
                </a:solidFill>
                <a:latin typeface="Segoe UI Light" panose="020B0502040204020203" pitchFamily="34" charset="0"/>
                <a:hlinkClick r:id="rId3"/>
              </a:rPr>
              <a:t>data.gov</a:t>
            </a:r>
            <a:r>
              <a:rPr lang="en-US" dirty="0" smtClean="0">
                <a:solidFill>
                  <a:srgbClr val="000000"/>
                </a:solidFill>
                <a:latin typeface="Segoe UI Light" panose="020B0502040204020203" pitchFamily="34" charset="0"/>
              </a:rPr>
              <a:t>, </a:t>
            </a:r>
            <a:r>
              <a:rPr lang="en-US" dirty="0" smtClean="0">
                <a:solidFill>
                  <a:srgbClr val="000000"/>
                </a:solidFill>
                <a:latin typeface="Segoe UI Light" panose="020B0502040204020203" pitchFamily="34" charset="0"/>
                <a:hlinkClick r:id="rId4"/>
              </a:rPr>
              <a:t>publicdata.eu</a:t>
            </a:r>
            <a:r>
              <a:rPr lang="en-US" dirty="0" smtClean="0">
                <a:solidFill>
                  <a:srgbClr val="000000"/>
                </a:solidFill>
                <a:latin typeface="Segoe UI Light" panose="020B0502040204020203" pitchFamily="34" charset="0"/>
              </a:rPr>
              <a:t> or private ones like </a:t>
            </a:r>
            <a:r>
              <a:rPr lang="en-US" dirty="0" smtClean="0">
                <a:solidFill>
                  <a:srgbClr val="000000"/>
                </a:solidFill>
                <a:latin typeface="Segoe UI Light" panose="020B0502040204020203" pitchFamily="34" charset="0"/>
                <a:hlinkClick r:id="rId5"/>
              </a:rPr>
              <a:t>Enigma </a:t>
            </a:r>
            <a:r>
              <a:rPr lang="en-US" dirty="0" smtClean="0">
                <a:solidFill>
                  <a:srgbClr val="000000"/>
                </a:solidFill>
                <a:latin typeface="Segoe UI Light" panose="020B0502040204020203" pitchFamily="34" charset="0"/>
              </a:rPr>
              <a:t>or </a:t>
            </a:r>
            <a:r>
              <a:rPr lang="en-US" dirty="0" smtClean="0">
                <a:solidFill>
                  <a:srgbClr val="000000"/>
                </a:solidFill>
                <a:latin typeface="Segoe UI Light" panose="020B0502040204020203" pitchFamily="34" charset="0"/>
                <a:hlinkClick r:id="rId6"/>
              </a:rPr>
              <a:t>Quandl</a:t>
            </a:r>
            <a:r>
              <a:rPr lang="en-US" dirty="0" smtClean="0">
                <a:solidFill>
                  <a:srgbClr val="000000"/>
                </a:solidFill>
                <a:latin typeface="Segoe UI Light" panose="020B0502040204020203" pitchFamily="34" charset="0"/>
              </a:rPr>
              <a:t> that provide search interfaces on top of their data repository</a:t>
            </a:r>
          </a:p>
          <a:p>
            <a:pPr marL="742950" lvl="1" indent="-285750">
              <a:buFont typeface="Arial" panose="020B0604020202020204" pitchFamily="34" charset="0"/>
              <a:buChar char="•"/>
            </a:pPr>
            <a:r>
              <a:rPr lang="en-US" dirty="0" smtClean="0">
                <a:solidFill>
                  <a:srgbClr val="000000"/>
                </a:solidFill>
                <a:latin typeface="Segoe UI Light" panose="020B0502040204020203" pitchFamily="34" charset="0"/>
              </a:rPr>
              <a:t>Open portals data quality depends on the quality of the </a:t>
            </a:r>
            <a:r>
              <a:rPr lang="en-US" dirty="0">
                <a:solidFill>
                  <a:srgbClr val="000000"/>
                </a:solidFill>
                <a:latin typeface="Segoe UI Light" panose="020B0502040204020203" pitchFamily="34" charset="0"/>
              </a:rPr>
              <a:t>raw </a:t>
            </a:r>
            <a:r>
              <a:rPr lang="en-US" dirty="0" smtClean="0">
                <a:solidFill>
                  <a:srgbClr val="000000"/>
                </a:solidFill>
                <a:latin typeface="Segoe UI Light" panose="020B0502040204020203" pitchFamily="34" charset="0"/>
              </a:rPr>
              <a:t>data supplied by the publisher, whereas private portals manually curate and annotate their data</a:t>
            </a:r>
          </a:p>
          <a:p>
            <a:pPr marL="285750" indent="-285750">
              <a:buFont typeface="Arial" panose="020B0604020202020204" pitchFamily="34" charset="0"/>
              <a:buChar char="•"/>
            </a:pPr>
            <a:endParaRPr lang="en-US" dirty="0">
              <a:solidFill>
                <a:srgbClr val="000000"/>
              </a:solidFill>
              <a:latin typeface="Segoe UI Light" panose="020B0502040204020203" pitchFamily="34" charset="0"/>
            </a:endParaRPr>
          </a:p>
          <a:p>
            <a:pPr marL="285750" indent="-285750">
              <a:buFont typeface="Arial" panose="020B0604020202020204" pitchFamily="34" charset="0"/>
              <a:buChar char="•"/>
            </a:pPr>
            <a:r>
              <a:rPr lang="en-US" dirty="0" smtClean="0">
                <a:solidFill>
                  <a:srgbClr val="000000"/>
                </a:solidFill>
                <a:latin typeface="Segoe UI Light" panose="020B0502040204020203" pitchFamily="34" charset="0"/>
              </a:rPr>
              <a:t>Self-service Data Provisioning: Several companies like Microsoft integrates data with</a:t>
            </a:r>
            <a:r>
              <a:rPr lang="en-US" dirty="0" smtClean="0">
                <a:latin typeface="Segoe UI Light" panose="020B0502040204020203" pitchFamily="34" charset="0"/>
              </a:rPr>
              <a:t> </a:t>
            </a:r>
            <a:r>
              <a:rPr lang="en-US" dirty="0">
                <a:solidFill>
                  <a:srgbClr val="000000"/>
                </a:solidFill>
                <a:latin typeface="Segoe UI Light" panose="020B0502040204020203" pitchFamily="34" charset="0"/>
                <a:hlinkClick r:id="rId7"/>
              </a:rPr>
              <a:t>Power </a:t>
            </a:r>
            <a:r>
              <a:rPr lang="en-US" dirty="0" smtClean="0">
                <a:solidFill>
                  <a:srgbClr val="000000"/>
                </a:solidFill>
                <a:latin typeface="Segoe UI Light" panose="020B0502040204020203" pitchFamily="34" charset="0"/>
                <a:hlinkClick r:id="rId7"/>
              </a:rPr>
              <a:t>Query</a:t>
            </a:r>
            <a:r>
              <a:rPr lang="en-US" dirty="0" smtClean="0">
                <a:latin typeface="Segoe UI Light" panose="020B0502040204020203" pitchFamily="34" charset="0"/>
              </a:rPr>
              <a:t> </a:t>
            </a:r>
            <a:r>
              <a:rPr lang="en-US" dirty="0" smtClean="0">
                <a:solidFill>
                  <a:srgbClr val="000000"/>
                </a:solidFill>
                <a:latin typeface="Segoe UI Light" panose="020B0502040204020203" pitchFamily="34" charset="0"/>
              </a:rPr>
              <a:t>from different sources</a:t>
            </a:r>
          </a:p>
        </p:txBody>
      </p:sp>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Motivation</a:t>
            </a:r>
            <a:endParaRPr lang="en-US" b="0" dirty="0">
              <a:latin typeface="Segoe UI Light" panose="020B0502040204020203" pitchFamily="34" charset="0"/>
            </a:endParaRPr>
          </a:p>
        </p:txBody>
      </p:sp>
    </p:spTree>
    <p:extLst>
      <p:ext uri="{BB962C8B-B14F-4D97-AF65-F5344CB8AC3E}">
        <p14:creationId xmlns:p14="http://schemas.microsoft.com/office/powerpoint/2010/main" val="3157884324"/>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3035576" y="1410553"/>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483761" y="1410553"/>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Architecture</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cxnSp>
        <p:nvCxnSpPr>
          <p:cNvPr id="6" name="Straight Arrow Connector 5"/>
          <p:cNvCxnSpPr>
            <a:stCxn id="30" idx="3"/>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75024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a:t>
            </a:r>
            <a:r>
              <a:rPr lang="en-US" dirty="0" smtClean="0">
                <a:latin typeface="Segoe UI Light" panose="020B0502040204020203" pitchFamily="34" charset="0"/>
              </a:rPr>
              <a:t>Enrichment</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81961"/>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607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22672"/>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b="1" kern="0" dirty="0" smtClean="0">
                <a:solidFill>
                  <a:schemeClr val="bg1"/>
                </a:solidFill>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23128"/>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b="1" kern="0" dirty="0" smtClean="0">
                <a:solidFill>
                  <a:schemeClr val="bg1"/>
                </a:solidFill>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3949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68060" y="2679480"/>
            <a:ext cx="1883664"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bwMode="gray">
          <a:xfrm>
            <a:off x="496165" y="1410553"/>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67" name="Straight Arrow Connector 66"/>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61730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pPr fontAlgn="base">
              <a:spcBef>
                <a:spcPts val="600"/>
              </a:spcBef>
              <a:spcAft>
                <a:spcPct val="0"/>
              </a:spcAft>
            </a:pPr>
            <a:r>
              <a:rPr lang="en-US" dirty="0">
                <a:latin typeface="Segoe UI Light" panose="020B0502040204020203" pitchFamily="34" charset="0"/>
              </a:rPr>
              <a:t>Proposal</a:t>
            </a:r>
            <a:r>
              <a:rPr lang="en-US" b="0" dirty="0" smtClean="0">
                <a:latin typeface="Segoe UI" panose="020B0502040204020203" pitchFamily="34" charset="0"/>
                <a:ea typeface="Segoe UI" panose="020B0502040204020203" pitchFamily="34" charset="0"/>
                <a:cs typeface="Segoe UI" panose="020B0502040204020203" pitchFamily="34" charset="0"/>
              </a:rPr>
              <a:t/>
            </a:r>
            <a:br>
              <a:rPr lang="en-US" b="0" dirty="0" smtClean="0">
                <a:latin typeface="Segoe UI" panose="020B0502040204020203" pitchFamily="34" charset="0"/>
                <a:ea typeface="Segoe UI" panose="020B0502040204020203" pitchFamily="34" charset="0"/>
                <a:cs typeface="Segoe UI" panose="020B0502040204020203" pitchFamily="34" charset="0"/>
              </a:rPr>
            </a:br>
            <a:r>
              <a:rPr lang="en-US" dirty="0" smtClean="0">
                <a:latin typeface="Segoe UI Light" panose="020B0502040204020203" pitchFamily="34" charset="0"/>
              </a:rPr>
              <a:t>Dataset Integration and Enrichment </a:t>
            </a:r>
            <a:r>
              <a:rPr lang="en-US" b="0" dirty="0" smtClean="0">
                <a:latin typeface="Segoe UI Light" panose="020B0502040204020203" pitchFamily="34" charset="0"/>
              </a:rPr>
              <a:t>– </a:t>
            </a:r>
            <a:r>
              <a:rPr lang="en-US" b="0" kern="0" dirty="0" smtClean="0">
                <a:solidFill>
                  <a:schemeClr val="bg2">
                    <a:lumMod val="50000"/>
                  </a:schemeClr>
                </a:solidFill>
                <a:latin typeface="Segoe UI Light" panose="020B0502040204020203" pitchFamily="34" charset="0"/>
                <a:ea typeface="Arial Unicode MS" pitchFamily="34" charset="-128"/>
                <a:cs typeface="Arial Unicode MS" pitchFamily="34" charset="-128"/>
              </a:rPr>
              <a:t>Contextual Entity Recognizer</a:t>
            </a:r>
            <a:endParaRPr lang="en-US" b="0" kern="0" dirty="0">
              <a:solidFill>
                <a:schemeClr val="bg2">
                  <a:lumMod val="50000"/>
                </a:schemeClr>
              </a:solidFill>
              <a:latin typeface="Segoe UI Light" panose="020B0502040204020203" pitchFamily="34" charset="0"/>
              <a:ea typeface="Arial Unicode MS" pitchFamily="34" charset="-128"/>
              <a:cs typeface="Arial Unicode MS" pitchFamily="34" charset="-128"/>
            </a:endParaRPr>
          </a:p>
        </p:txBody>
      </p:sp>
      <p:sp>
        <p:nvSpPr>
          <p:cNvPr id="16" name="TextBox 15"/>
          <p:cNvSpPr txBox="1"/>
          <p:nvPr/>
        </p:nvSpPr>
        <p:spPr>
          <a:xfrm>
            <a:off x="363415" y="1397977"/>
            <a:ext cx="8440344" cy="4985980"/>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P</a:t>
            </a:r>
            <a:r>
              <a:rPr lang="en-US" dirty="0" smtClean="0">
                <a:latin typeface="Segoe UI Light" panose="020B0502040204020203" pitchFamily="34" charset="0"/>
              </a:rPr>
              <a:t>ublicly </a:t>
            </a:r>
            <a:r>
              <a:rPr lang="en-US" dirty="0">
                <a:latin typeface="Segoe UI Light" panose="020B0502040204020203" pitchFamily="34" charset="0"/>
              </a:rPr>
              <a:t>available endpoints </a:t>
            </a:r>
            <a:r>
              <a:rPr lang="en-US" dirty="0" smtClean="0">
                <a:latin typeface="Segoe UI Light" panose="020B0502040204020203" pitchFamily="34" charset="0"/>
              </a:rPr>
              <a:t>of </a:t>
            </a:r>
            <a:r>
              <a:rPr lang="en-US" dirty="0">
                <a:latin typeface="Segoe UI Light" panose="020B0502040204020203" pitchFamily="34" charset="0"/>
              </a:rPr>
              <a:t>Knowledge Bases </a:t>
            </a:r>
            <a:r>
              <a:rPr lang="en-US" dirty="0" smtClean="0">
                <a:latin typeface="Segoe UI Light" panose="020B0502040204020203" pitchFamily="34" charset="0"/>
              </a:rPr>
              <a:t>have several limitations e.g. servers downtime, API limit throttling, etc.</a:t>
            </a:r>
          </a:p>
          <a:p>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We imported </a:t>
            </a:r>
            <a:r>
              <a:rPr lang="en-US" dirty="0" err="1">
                <a:latin typeface="Segoe UI Light" panose="020B0502040204020203" pitchFamily="34" charset="0"/>
              </a:rPr>
              <a:t>DBpedia</a:t>
            </a:r>
            <a:r>
              <a:rPr lang="en-US" dirty="0">
                <a:latin typeface="Segoe UI Light" panose="020B0502040204020203" pitchFamily="34" charset="0"/>
              </a:rPr>
              <a:t> into SAP HANA and provided a Search </a:t>
            </a:r>
            <a:r>
              <a:rPr lang="en-US" dirty="0" smtClean="0">
                <a:latin typeface="Segoe UI Light" panose="020B0502040204020203" pitchFamily="34" charset="0"/>
              </a:rPr>
              <a:t>API</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The </a:t>
            </a:r>
            <a:r>
              <a:rPr lang="en-US" b="1" dirty="0">
                <a:latin typeface="Segoe UI Light" panose="020B0502040204020203" pitchFamily="34" charset="0"/>
              </a:rPr>
              <a:t>Contextual Entity Recognizer </a:t>
            </a:r>
            <a:r>
              <a:rPr lang="en-US" dirty="0">
                <a:latin typeface="Segoe UI Light" panose="020B0502040204020203" pitchFamily="34" charset="0"/>
              </a:rPr>
              <a:t>is able to identify the most relevant type of an entity taking into account contextual information i.e. When disambiguating entities in tabular data at the cellular level, other cells in the same column represents related </a:t>
            </a:r>
            <a:r>
              <a:rPr lang="en-US" dirty="0" smtClean="0">
                <a:latin typeface="Segoe UI Light" panose="020B0502040204020203" pitchFamily="34" charset="0"/>
              </a:rPr>
              <a:t>context</a:t>
            </a:r>
            <a:endParaRPr lang="en-US" dirty="0">
              <a:latin typeface="Segoe UI Light" panose="020B0502040204020203" pitchFamily="34" charset="0"/>
            </a:endParaRPr>
          </a:p>
          <a:p>
            <a:pPr marL="742950" lvl="1"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The confidence score is calculated by combining the result from HANA built-in fuzzy text search with an indicator of the entity’s popularity</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The popularity is computed by counting the number of incoming and outgoing associations  </a:t>
            </a:r>
          </a:p>
          <a:p>
            <a:pPr marL="285750" indent="-285750">
              <a:buFont typeface="Arial" panose="020B0604020202020204" pitchFamily="34" charset="0"/>
              <a:buChar char="•"/>
            </a:pPr>
            <a:endParaRPr lang="en-US" dirty="0">
              <a:latin typeface="Segoe UI Light" panose="020B0502040204020203" pitchFamily="34" charset="0"/>
            </a:endParaRPr>
          </a:p>
          <a:p>
            <a:pPr marL="742950" lvl="1"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p:txBody>
      </p:sp>
    </p:spTree>
    <p:extLst>
      <p:ext uri="{BB962C8B-B14F-4D97-AF65-F5344CB8AC3E}">
        <p14:creationId xmlns:p14="http://schemas.microsoft.com/office/powerpoint/2010/main" val="265866024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Semantic </a:t>
            </a:r>
            <a:r>
              <a:rPr lang="en-US" b="0" dirty="0" smtClean="0">
                <a:latin typeface="Segoe UI Light" panose="020B0502040204020203" pitchFamily="34" charset="0"/>
              </a:rPr>
              <a:t>Enricher</a:t>
            </a:r>
            <a:endParaRPr lang="en-US" sz="2000" b="0" dirty="0">
              <a:latin typeface="Segoe UI Light" panose="020B0502040204020203" pitchFamily="34" charset="0"/>
            </a:endParaRPr>
          </a:p>
        </p:txBody>
      </p:sp>
      <p:grpSp>
        <p:nvGrpSpPr>
          <p:cNvPr id="12" name="Group 11"/>
          <p:cNvGrpSpPr/>
          <p:nvPr/>
        </p:nvGrpSpPr>
        <p:grpSpPr>
          <a:xfrm>
            <a:off x="5954602" y="1345256"/>
            <a:ext cx="2890496" cy="2304318"/>
            <a:chOff x="330812" y="1327639"/>
            <a:chExt cx="2890496" cy="230431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812" y="1327639"/>
              <a:ext cx="2890496" cy="975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35" y="1644162"/>
              <a:ext cx="706303" cy="198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flipH="1" flipV="1">
              <a:off x="348385" y="1353983"/>
              <a:ext cx="158651" cy="290180"/>
            </a:xfrm>
            <a:prstGeom prst="line">
              <a:avLst/>
            </a:prstGeom>
            <a:ln w="6350">
              <a:solidFill>
                <a:srgbClr val="66666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47346" y="1353983"/>
              <a:ext cx="465992" cy="290179"/>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348385" y="2303219"/>
              <a:ext cx="158651" cy="1328738"/>
            </a:xfrm>
            <a:prstGeom prst="line">
              <a:avLst/>
            </a:prstGeom>
            <a:ln w="6350">
              <a:solidFill>
                <a:srgbClr val="666666"/>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6499" y="1828794"/>
              <a:ext cx="473307" cy="169277"/>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1100" b="1" i="1" kern="0" dirty="0" smtClean="0">
                  <a:latin typeface="Segoe UI Light" panose="020B0502040204020203" pitchFamily="34" charset="0"/>
                  <a:ea typeface="Arial Unicode MS" pitchFamily="34" charset="-128"/>
                  <a:cs typeface="Times New Roman" panose="02020603050405020304" pitchFamily="18" charset="0"/>
                </a:rPr>
                <a:t>PL_C</a:t>
              </a:r>
            </a:p>
          </p:txBody>
        </p:sp>
        <p:sp>
          <p:nvSpPr>
            <p:cNvPr id="14" name="TextBox 13"/>
            <p:cNvSpPr txBox="1"/>
            <p:nvPr/>
          </p:nvSpPr>
          <p:spPr>
            <a:xfrm>
              <a:off x="459410" y="1400906"/>
              <a:ext cx="236653" cy="107722"/>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700" b="1" i="1" kern="0" dirty="0" smtClean="0">
                  <a:latin typeface="Segoe UI Light" panose="020B0502040204020203" pitchFamily="34" charset="0"/>
                  <a:ea typeface="Arial Unicode MS" pitchFamily="34" charset="-128"/>
                  <a:cs typeface="Times New Roman" panose="02020603050405020304" pitchFamily="18" charset="0"/>
                </a:rPr>
                <a:t>PL_C</a:t>
              </a:r>
            </a:p>
          </p:txBody>
        </p:sp>
      </p:grpSp>
      <p:sp>
        <p:nvSpPr>
          <p:cNvPr id="16" name="TextBox 15"/>
          <p:cNvSpPr txBox="1"/>
          <p:nvPr/>
        </p:nvSpPr>
        <p:spPr>
          <a:xfrm>
            <a:off x="363415" y="1397977"/>
            <a:ext cx="5501054"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The</a:t>
            </a:r>
            <a:r>
              <a:rPr lang="en-US" b="1" dirty="0">
                <a:latin typeface="Segoe UI Light" panose="020B0502040204020203" pitchFamily="34" charset="0"/>
              </a:rPr>
              <a:t> Semantic Enricher </a:t>
            </a:r>
            <a:r>
              <a:rPr lang="en-US" dirty="0">
                <a:latin typeface="Segoe UI Light" panose="020B0502040204020203" pitchFamily="34" charset="0"/>
              </a:rPr>
              <a:t>annotates datasets based on the semantics of the data at the instance level</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Instead of looking at the table as a set of records with strings, we represent each instance at the cell level with a set of types retrieved from our </a:t>
            </a:r>
            <a:r>
              <a:rPr lang="en-US" b="1" dirty="0" smtClean="0">
                <a:latin typeface="Segoe UI Light" panose="020B0502040204020203" pitchFamily="34" charset="0"/>
              </a:rPr>
              <a:t>Contextual Entity Recognizer</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The column is represented now as a vector of rich types and their corresponding confidence</a:t>
            </a:r>
          </a:p>
          <a:p>
            <a:pPr marL="285750" indent="-285750">
              <a:buFont typeface="Arial" panose="020B0604020202020204" pitchFamily="34" charset="0"/>
              <a:buChar char="•"/>
            </a:pPr>
            <a:endParaRPr lang="en-US" kern="0" dirty="0" smtClean="0">
              <a:latin typeface="Segoe UI Light" panose="020B0502040204020203" pitchFamily="34" charset="0"/>
              <a:ea typeface="Arial Unicode MS" pitchFamily="34" charset="-128"/>
              <a:cs typeface="Arial Unicode MS" pitchFamily="34" charset="-128"/>
            </a:endParaRPr>
          </a:p>
          <a:p>
            <a:pPr marL="285750" indent="-28575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By normalizing the confidence scores and aggregating the set of types per column, we select the most common type to annotate and label the column </a:t>
            </a:r>
          </a:p>
          <a:p>
            <a:pPr marL="285750" indent="-285750">
              <a:buFont typeface="Arial" panose="020B0604020202020204" pitchFamily="34" charset="0"/>
              <a:buChar char="•"/>
            </a:pPr>
            <a:endParaRPr lang="en-US" kern="0" dirty="0" smtClean="0">
              <a:latin typeface="Segoe UI Light" panose="020B0502040204020203" pitchFamily="34" charset="0"/>
              <a:ea typeface="Arial Unicode MS" pitchFamily="34" charset="-128"/>
              <a:cs typeface="Arial Unicode MS" pitchFamily="34" charset="-128"/>
            </a:endParaRPr>
          </a:p>
        </p:txBody>
      </p:sp>
      <p:graphicFrame>
        <p:nvGraphicFramePr>
          <p:cNvPr id="13" name="Table 12"/>
          <p:cNvGraphicFramePr>
            <a:graphicFrameLocks noGrp="1"/>
          </p:cNvGraphicFramePr>
          <p:nvPr>
            <p:extLst>
              <p:ext uri="{D42A27DB-BD31-4B8C-83A1-F6EECF244321}">
                <p14:modId xmlns:p14="http://schemas.microsoft.com/office/powerpoint/2010/main" val="1917374078"/>
              </p:ext>
            </p:extLst>
          </p:nvPr>
        </p:nvGraphicFramePr>
        <p:xfrm>
          <a:off x="6904372" y="2441510"/>
          <a:ext cx="669908" cy="2028795"/>
        </p:xfrm>
        <a:graphic>
          <a:graphicData uri="http://schemas.openxmlformats.org/drawingml/2006/table">
            <a:tbl>
              <a:tblPr firstRow="1" bandRow="1">
                <a:tableStyleId>{2D5ABB26-0587-4C30-8999-92F81FD0307C}</a:tableStyleId>
              </a:tblPr>
              <a:tblGrid>
                <a:gridCol w="669908"/>
              </a:tblGrid>
              <a:tr h="280025">
                <a:tc>
                  <a:txBody>
                    <a:bodyPr/>
                    <a:lstStyle/>
                    <a:p>
                      <a:pPr algn="ctr"/>
                      <a:r>
                        <a:rPr lang="en-US" sz="900" b="1" dirty="0" smtClean="0">
                          <a:latin typeface="Segoe UI Light" panose="020B0502040204020203" pitchFamily="34" charset="0"/>
                        </a:rPr>
                        <a:t>PL_C</a:t>
                      </a:r>
                      <a:endParaRPr lang="en-US" sz="900" b="1"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5614">
                <a:tc>
                  <a:txBody>
                    <a:bodyPr/>
                    <a:lstStyle/>
                    <a:p>
                      <a:r>
                        <a:rPr lang="en-US" sz="900" b="1" dirty="0" smtClean="0">
                          <a:latin typeface="Segoe UI Light" panose="020B0502040204020203" pitchFamily="34" charset="0"/>
                        </a:rPr>
                        <a:t>country</a:t>
                      </a:r>
                      <a:r>
                        <a:rPr lang="en-US" sz="900" dirty="0" smtClean="0">
                          <a:latin typeface="Segoe UI Light" panose="020B0502040204020203" pitchFamily="34" charset="0"/>
                        </a:rPr>
                        <a:t>:87,3212, </a:t>
                      </a:r>
                      <a:r>
                        <a:rPr lang="en-US" sz="900" b="1" dirty="0" smtClean="0">
                          <a:latin typeface="Segoe UI Light" panose="020B0502040204020203" pitchFamily="34" charset="0"/>
                        </a:rPr>
                        <a:t>music album</a:t>
                      </a:r>
                      <a:r>
                        <a:rPr lang="en-US" sz="900" dirty="0" smtClean="0">
                          <a:latin typeface="Segoe UI Light" panose="020B0502040204020203" pitchFamily="34" charset="0"/>
                        </a:rPr>
                        <a:t>:12,331</a:t>
                      </a:r>
                      <a:r>
                        <a:rPr lang="en-US" sz="900" baseline="0" dirty="0" smtClean="0">
                          <a:latin typeface="Segoe UI Light" panose="020B0502040204020203" pitchFamily="34" charset="0"/>
                        </a:rPr>
                        <a:t>,</a:t>
                      </a:r>
                      <a:r>
                        <a:rPr lang="en-US" sz="900" b="1" dirty="0" smtClean="0">
                          <a:latin typeface="Segoe UI Light" panose="020B0502040204020203" pitchFamily="34" charset="0"/>
                          <a:cs typeface="Courier New" pitchFamily="49" charset="0"/>
                        </a:rPr>
                        <a:t>Order of Chivalry</a:t>
                      </a:r>
                      <a:r>
                        <a:rPr lang="en-US" sz="900" dirty="0" smtClean="0">
                          <a:latin typeface="Segoe UI Light" panose="020B0502040204020203" pitchFamily="34" charset="0"/>
                          <a:cs typeface="Courier New" pitchFamily="49" charset="0"/>
                        </a:rPr>
                        <a:t>:11,2321</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0025">
                <a:tc>
                  <a:txBody>
                    <a:bodyPr/>
                    <a:lstStyle/>
                    <a:p>
                      <a:r>
                        <a:rPr lang="en-US" sz="900" dirty="0" smtClean="0">
                          <a:latin typeface="Segoe UI Light" panose="020B0502040204020203" pitchFamily="34" charset="0"/>
                        </a:rPr>
                        <a:t>……</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0025">
                <a:tc>
                  <a:txBody>
                    <a:bodyPr/>
                    <a:lstStyle/>
                    <a:p>
                      <a:r>
                        <a:rPr lang="en-US" sz="900" dirty="0" smtClean="0">
                          <a:latin typeface="Segoe UI Light" panose="020B0502040204020203" pitchFamily="34" charset="0"/>
                        </a:rPr>
                        <a:t>…….</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5" name="Striped Right Arrow 14"/>
          <p:cNvSpPr/>
          <p:nvPr/>
        </p:nvSpPr>
        <p:spPr bwMode="gray">
          <a:xfrm>
            <a:off x="6266750" y="3720677"/>
            <a:ext cx="465992" cy="105508"/>
          </a:xfrm>
          <a:prstGeom prst="striped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16644294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4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1596</TotalTime>
  <Words>1780</Words>
  <Application>Microsoft Office PowerPoint</Application>
  <PresentationFormat>On-screen Show (4:3)</PresentationFormat>
  <Paragraphs>298</Paragraphs>
  <Slides>27</Slides>
  <Notes>24</Notes>
  <HiddenSlides>2</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SAP_2014_v1.0</vt:lpstr>
      <vt:lpstr>Self-Service Data Provisioning Through Semantic Enrichment of Data</vt:lpstr>
      <vt:lpstr>Problem Statement Data Provisioning in the Enterprise</vt:lpstr>
      <vt:lpstr>PowerPoint Presentation</vt:lpstr>
      <vt:lpstr>Conclusion</vt:lpstr>
      <vt:lpstr>Motivation</vt:lpstr>
      <vt:lpstr>Proposal Architecture</vt:lpstr>
      <vt:lpstr>Proposal Dataset Integration and Enrichment</vt:lpstr>
      <vt:lpstr>Proposal Dataset Integration and Enrichment – Contextual Entity Recognizer</vt:lpstr>
      <vt:lpstr>Proposal Dataset Integration and Enrichment – Semantic Enricher</vt:lpstr>
      <vt:lpstr>Proposal Dataset Integration and Enrichment – Semantic Enricher Evaluation</vt:lpstr>
      <vt:lpstr>Proposal Dataset Integration and Enrichment – Entity Properties Ranker</vt:lpstr>
      <vt:lpstr>Proposal Dataset Integration and Enrichment – Social Media</vt:lpstr>
      <vt:lpstr>Proposal Dataset Integration and Enrichment – Semantic Social News Aggregator(SNARC)</vt:lpstr>
      <vt:lpstr>Proposal Dataset Integration and Enrichment – Semantic Social News Aggregator (SNARC)</vt:lpstr>
      <vt:lpstr>Proposal Dataset Integration and Enrichment – Statistical Profiler (TBD)</vt:lpstr>
      <vt:lpstr>Proposal Data Quality Control</vt:lpstr>
      <vt:lpstr>Proposal Data Quality Controller – The Problem</vt:lpstr>
      <vt:lpstr>Proposal Data Quality Controller– Contribution</vt:lpstr>
      <vt:lpstr>Proposal Data Quality Controller – Contribution</vt:lpstr>
      <vt:lpstr>Proposal Data Quality Controller – Contribution</vt:lpstr>
      <vt:lpstr>Proposal Data Quality Controller– Conclusion and Future Work</vt:lpstr>
      <vt:lpstr>Conclusion &amp; Future Work</vt:lpstr>
      <vt:lpstr>Thank You!</vt:lpstr>
      <vt:lpstr>PowerPoint Presentation</vt:lpstr>
      <vt:lpstr>PowerPoint Presentation</vt:lpstr>
      <vt:lpstr>PowerPoint Presentation</vt:lpstr>
      <vt:lpstr>Use Case Business Intelligence Graph (BIG)</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ASSAF, Ahmad</cp:lastModifiedBy>
  <cp:revision>189</cp:revision>
  <dcterms:created xsi:type="dcterms:W3CDTF">2013-10-23T10:48:42Z</dcterms:created>
  <dcterms:modified xsi:type="dcterms:W3CDTF">2014-04-17T15:09:40Z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