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38700" cy="42976800"/>
  <p:notesSz cx="6858000" cy="9144000"/>
  <p:defaultTextStyle>
    <a:defPPr>
      <a:defRPr lang="en-US"/>
    </a:defPPr>
    <a:lvl1pPr marL="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182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3654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5481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7309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9136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50963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4279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3461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36">
          <p15:clr>
            <a:srgbClr val="A4A3A4"/>
          </p15:clr>
        </p15:guide>
        <p15:guide id="2" pos="9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9F3"/>
    <a:srgbClr val="4BC96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56"/>
  </p:normalViewPr>
  <p:slideViewPr>
    <p:cSldViewPr>
      <p:cViewPr>
        <p:scale>
          <a:sx n="54" d="100"/>
          <a:sy n="54" d="100"/>
        </p:scale>
        <p:origin x="1224" y="184"/>
      </p:cViewPr>
      <p:guideLst>
        <p:guide orient="horz" pos="13536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350666"/>
            <a:ext cx="25702895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5" y="24353520"/>
            <a:ext cx="2116709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1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99385" y="10783996"/>
            <a:ext cx="22500533" cy="229796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787" y="10783996"/>
            <a:ext cx="66997620" cy="229796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616576"/>
            <a:ext cx="25702895" cy="853567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215405"/>
            <a:ext cx="25702895" cy="940117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182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36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548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7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785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0840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620042"/>
            <a:ext cx="13360677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629217"/>
            <a:ext cx="13360677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1" y="9620042"/>
            <a:ext cx="13365925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1" y="13629217"/>
            <a:ext cx="13365925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11113"/>
            <a:ext cx="9948324" cy="728218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11117"/>
            <a:ext cx="16904273" cy="3667950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93297"/>
            <a:ext cx="9948324" cy="29397328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30083760"/>
            <a:ext cx="18143220" cy="35515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40057"/>
            <a:ext cx="18143220" cy="25786080"/>
          </a:xfrm>
        </p:spPr>
        <p:txBody>
          <a:bodyPr/>
          <a:lstStyle>
            <a:lvl1pPr marL="0" indent="0">
              <a:buNone/>
              <a:defRPr sz="14600"/>
            </a:lvl1pPr>
            <a:lvl2pPr marL="2091827" indent="0">
              <a:buNone/>
              <a:defRPr sz="12800"/>
            </a:lvl2pPr>
            <a:lvl3pPr marL="4183654" indent="0">
              <a:buNone/>
              <a:defRPr sz="11000"/>
            </a:lvl3pPr>
            <a:lvl4pPr marL="6275481" indent="0">
              <a:buNone/>
              <a:defRPr sz="9200"/>
            </a:lvl4pPr>
            <a:lvl5pPr marL="8367309" indent="0">
              <a:buNone/>
              <a:defRPr sz="9200"/>
            </a:lvl5pPr>
            <a:lvl6pPr marL="10459136" indent="0">
              <a:buNone/>
              <a:defRPr sz="9200"/>
            </a:lvl6pPr>
            <a:lvl7pPr marL="12550963" indent="0">
              <a:buNone/>
              <a:defRPr sz="9200"/>
            </a:lvl7pPr>
            <a:lvl8pPr marL="14642790" indent="0">
              <a:buNone/>
              <a:defRPr sz="9200"/>
            </a:lvl8pPr>
            <a:lvl9pPr marL="16734617" indent="0">
              <a:buNone/>
              <a:defRPr sz="9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635318"/>
            <a:ext cx="18143220" cy="5043802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  <a:prstGeom prst="rect">
            <a:avLst/>
          </a:prstGeom>
        </p:spPr>
        <p:txBody>
          <a:bodyPr vert="horz" lIns="418365" tIns="209183" rIns="418365" bIns="20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10027923"/>
            <a:ext cx="27214830" cy="28362701"/>
          </a:xfrm>
          <a:prstGeom prst="rect">
            <a:avLst/>
          </a:prstGeom>
        </p:spPr>
        <p:txBody>
          <a:bodyPr vert="horz" lIns="418365" tIns="209183" rIns="418365" bIns="20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5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CD4-9605-4B16-ADF1-526C2BC53AE0}" type="datetimeFigureOut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833130"/>
            <a:ext cx="9575588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8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36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870" indent="-1568870" algn="l" defTabSz="418365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219" indent="-1307392" algn="l" defTabSz="418365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9568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21395" indent="-1045914" algn="l" defTabSz="418365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13222" indent="-1045914" algn="l" defTabSz="418365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05049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6877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88704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80531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182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3654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5481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7309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9136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0963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279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3461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337971" y="5103674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‡ </a:t>
            </a:r>
            <a:r>
              <a:rPr lang="en-US" sz="3600" dirty="0" smtClean="0"/>
              <a:t>SAP </a:t>
            </a:r>
            <a:r>
              <a:rPr lang="en-US" sz="3600" dirty="0"/>
              <a:t>Research, SAP Labs France SAS </a:t>
            </a:r>
          </a:p>
          <a:p>
            <a:pPr algn="ctr"/>
            <a:r>
              <a:rPr lang="en-US" sz="3600" dirty="0" err="1"/>
              <a:t>Mougins</a:t>
            </a:r>
            <a:r>
              <a:rPr lang="en-US" sz="3600" dirty="0"/>
              <a:t>, France </a:t>
            </a:r>
          </a:p>
          <a:p>
            <a:pPr algn="ctr"/>
            <a:r>
              <a:rPr lang="en-US" sz="3600" dirty="0" err="1"/>
              <a:t>ahmad.assaf@sap.com</a:t>
            </a:r>
            <a:r>
              <a:rPr lang="en-US" sz="36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63" y="228600"/>
            <a:ext cx="5820216" cy="2584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185057"/>
            <a:ext cx="2323102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Roomba</a:t>
            </a:r>
            <a:endParaRPr lang="en-US" sz="6600" dirty="0" smtClean="0"/>
          </a:p>
          <a:p>
            <a:pPr algn="ctr"/>
            <a:r>
              <a:rPr lang="en-US" sz="6600" dirty="0"/>
              <a:t>Automatic Validation, Correction and Generation of Dataset Metadata - Enhancing Dataset Search and Spam Detection</a:t>
            </a:r>
            <a:endParaRPr lang="en-US" sz="66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87829" y="74676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7556" y="3969603"/>
            <a:ext cx="2790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Ahmad </a:t>
            </a:r>
            <a:r>
              <a:rPr lang="en-US" sz="4800" dirty="0" err="1"/>
              <a:t>Assaf</a:t>
            </a:r>
            <a:r>
              <a:rPr lang="en-US" sz="3200" dirty="0"/>
              <a:t>†</a:t>
            </a:r>
            <a:r>
              <a:rPr lang="en-US" sz="4800" dirty="0"/>
              <a:t>, </a:t>
            </a:r>
            <a:r>
              <a:rPr lang="en-US" sz="4800" dirty="0" err="1" smtClean="0"/>
              <a:t>Raphaël</a:t>
            </a:r>
            <a:r>
              <a:rPr lang="en-US" sz="4800" dirty="0"/>
              <a:t> </a:t>
            </a:r>
            <a:r>
              <a:rPr lang="en-US" sz="4800" dirty="0" err="1" smtClean="0"/>
              <a:t>Troncy</a:t>
            </a:r>
            <a:r>
              <a:rPr lang="en-US" sz="3200" dirty="0"/>
              <a:t>†</a:t>
            </a:r>
            <a:r>
              <a:rPr lang="en-US" sz="4800" dirty="0" smtClean="0"/>
              <a:t> </a:t>
            </a:r>
            <a:r>
              <a:rPr lang="en-US" sz="4800" dirty="0" smtClean="0"/>
              <a:t>and </a:t>
            </a:r>
            <a:r>
              <a:rPr lang="fr-FR" sz="4800" dirty="0" smtClean="0"/>
              <a:t>Aline </a:t>
            </a:r>
            <a:r>
              <a:rPr lang="fr-FR" sz="4800" dirty="0" err="1" smtClean="0"/>
              <a:t>Senart</a:t>
            </a:r>
            <a:r>
              <a:rPr lang="en-US" sz="3200" dirty="0" smtClean="0"/>
              <a:t>‡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2350" y="5047833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†</a:t>
            </a:r>
            <a:r>
              <a:rPr lang="en-US" sz="3600" dirty="0" smtClean="0"/>
              <a:t>EURECOM </a:t>
            </a:r>
            <a:endParaRPr lang="en-US" sz="3600" dirty="0"/>
          </a:p>
          <a:p>
            <a:pPr algn="ctr"/>
            <a:r>
              <a:rPr lang="en-US" sz="3600" dirty="0"/>
              <a:t>Sophia </a:t>
            </a:r>
            <a:r>
              <a:rPr lang="en-US" sz="3600" dirty="0" err="1"/>
              <a:t>Antipolis</a:t>
            </a:r>
            <a:r>
              <a:rPr lang="en-US" sz="3600" dirty="0"/>
              <a:t>, France </a:t>
            </a:r>
          </a:p>
          <a:p>
            <a:pPr algn="ctr"/>
            <a:r>
              <a:rPr lang="en-US" sz="3600" dirty="0" err="1"/>
              <a:t>firstname.lastname@eurecom.fr</a:t>
            </a:r>
            <a:r>
              <a:rPr lang="en-US" sz="36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17054" y="2696949"/>
            <a:ext cx="3538721" cy="353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003891" y="41895349"/>
            <a:ext cx="28576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All </a:t>
            </a:r>
            <a:r>
              <a:rPr lang="en-US" sz="4400" b="1" dirty="0" smtClean="0"/>
              <a:t>results are reproducible from our code base at </a:t>
            </a:r>
            <a:r>
              <a:rPr lang="en-US" sz="4400" b="1" dirty="0">
                <a:solidFill>
                  <a:srgbClr val="3799F3"/>
                </a:solidFill>
              </a:rPr>
              <a:t>https://github.com/</a:t>
            </a:r>
            <a:r>
              <a:rPr lang="en-US" sz="4400" b="1" dirty="0" err="1">
                <a:solidFill>
                  <a:srgbClr val="3799F3"/>
                </a:solidFill>
              </a:rPr>
              <a:t>ahmadassaf</a:t>
            </a:r>
            <a:r>
              <a:rPr lang="en-US" sz="4400" b="1" dirty="0">
                <a:solidFill>
                  <a:srgbClr val="3799F3"/>
                </a:solidFill>
              </a:rPr>
              <a:t>/</a:t>
            </a:r>
            <a:r>
              <a:rPr lang="en-US" sz="4400" b="1" dirty="0" err="1">
                <a:solidFill>
                  <a:srgbClr val="3799F3"/>
                </a:solidFill>
              </a:rPr>
              <a:t>opendata</a:t>
            </a:r>
            <a:r>
              <a:rPr lang="en-US" sz="4400" b="1" dirty="0">
                <a:solidFill>
                  <a:srgbClr val="3799F3"/>
                </a:solidFill>
              </a:rPr>
              <a:t>-checker</a:t>
            </a:r>
            <a:r>
              <a:rPr lang="en-US" sz="4400" b="1" dirty="0"/>
              <a:t> </a:t>
            </a:r>
            <a:endParaRPr lang="en-US" sz="4400" b="1" dirty="0" smtClean="0"/>
          </a:p>
        </p:txBody>
      </p:sp>
      <p:pic>
        <p:nvPicPr>
          <p:cNvPr id="11" name="Picture 10" descr="figure-1_architect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77" y="8077201"/>
            <a:ext cx="21394304" cy="91756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4063877" y="17862476"/>
            <a:ext cx="16383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3799F3"/>
                </a:solidFill>
              </a:rPr>
              <a:t>With Roomba, you can</a:t>
            </a:r>
          </a:p>
          <a:p>
            <a:pPr>
              <a:lnSpc>
                <a:spcPct val="150000"/>
              </a:lnSpc>
            </a:pPr>
            <a:endParaRPr lang="en-US" sz="3600" b="1" dirty="0" smtClean="0"/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Fetch </a:t>
            </a:r>
            <a:r>
              <a:rPr lang="en-US" sz="3200" b="1" dirty="0"/>
              <a:t>all the information about datasets from a data </a:t>
            </a:r>
            <a:r>
              <a:rPr lang="en-US" sz="3200" b="1" dirty="0" smtClean="0"/>
              <a:t>portal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Fetch </a:t>
            </a:r>
            <a:r>
              <a:rPr lang="en-US" sz="3200" b="1" dirty="0"/>
              <a:t>all the groups information from a data </a:t>
            </a:r>
            <a:r>
              <a:rPr lang="en-US" sz="3200" b="1" dirty="0" smtClean="0"/>
              <a:t>portal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Crawl </a:t>
            </a:r>
            <a:r>
              <a:rPr lang="en-US" sz="3200" b="1" dirty="0"/>
              <a:t>datasets (a specific dataset, datasets in a specific group, datasets in the whole portal</a:t>
            </a:r>
            <a:r>
              <a:rPr lang="en-US" sz="3200" b="1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Execute </a:t>
            </a:r>
            <a:r>
              <a:rPr lang="en-US" sz="3200" b="1" dirty="0"/>
              <a:t>aggregation report on a specific group or on the whole data </a:t>
            </a:r>
            <a:r>
              <a:rPr lang="en-US" sz="3200" b="1" dirty="0" smtClean="0"/>
              <a:t>portal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3200" b="1" dirty="0" smtClean="0"/>
              <a:t>Profile </a:t>
            </a:r>
            <a:r>
              <a:rPr lang="en-US" sz="3200" b="1" dirty="0"/>
              <a:t>a specific dataset, a whole group or the whole data portal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3489" y="33506444"/>
            <a:ext cx="28115079" cy="8086295"/>
            <a:chOff x="793750" y="24706841"/>
            <a:chExt cx="28115079" cy="8086295"/>
          </a:xfrm>
        </p:grpSpPr>
        <p:sp>
          <p:nvSpPr>
            <p:cNvPr id="16" name="TextBox 15"/>
            <p:cNvSpPr txBox="1"/>
            <p:nvPr/>
          </p:nvSpPr>
          <p:spPr>
            <a:xfrm>
              <a:off x="793750" y="26052829"/>
              <a:ext cx="12496800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/>
                <a:t>URL inspection</a:t>
              </a:r>
              <a:r>
                <a:rPr lang="en-US" sz="3200" dirty="0"/>
                <a:t>: Check the existence of certain URL patterns.</a:t>
              </a:r>
            </a:p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/>
                <a:t>Meta tags inspection</a:t>
              </a:r>
              <a:r>
                <a:rPr lang="en-US" sz="3200" dirty="0"/>
                <a:t>: For example, meta[content*="</a:t>
              </a:r>
              <a:r>
                <a:rPr lang="en-US" sz="3200" dirty="0" err="1"/>
                <a:t>ckan</a:t>
              </a:r>
              <a:r>
                <a:rPr lang="en-US" sz="3200" dirty="0"/>
                <a:t>] (all meta tags with the attribute content containing the string CKAN). This selector can identify CKAN portals whereas </a:t>
              </a:r>
              <a:r>
                <a:rPr lang="en-US" sz="3200" dirty="0" smtClean="0"/>
                <a:t>the meta[content</a:t>
              </a:r>
              <a:r>
                <a:rPr lang="en-US" sz="3200" dirty="0"/>
                <a:t>*="Drupal"] can identify DKAN portals.</a:t>
              </a:r>
            </a:p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/>
                <a:t>Document Object Model (DOM) inspection</a:t>
              </a:r>
              <a:r>
                <a:rPr lang="en-US" sz="3200" dirty="0"/>
                <a:t>: Similar to the meta tags inspection, we check the existence of certain DOM elements or properties.</a:t>
              </a:r>
            </a:p>
            <a:p>
              <a:pPr>
                <a:lnSpc>
                  <a:spcPct val="150000"/>
                </a:lnSpc>
              </a:pPr>
              <a:endParaRPr lang="en-US" sz="3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412029" y="26052829"/>
              <a:ext cx="12496800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/>
                <a:t>meta-field values report</a:t>
              </a:r>
              <a:r>
                <a:rPr lang="en-US" sz="3200" dirty="0"/>
                <a:t>: Aggregate all the values of a certain key e.g. </a:t>
              </a:r>
              <a:r>
                <a:rPr lang="en-US" sz="3200" dirty="0" err="1"/>
                <a:t>license_title</a:t>
              </a:r>
              <a:r>
                <a:rPr lang="en-US" sz="3200" dirty="0"/>
                <a:t> will aggregate all the licenses </a:t>
              </a:r>
              <a:r>
                <a:rPr lang="en-US" sz="3200" dirty="0" smtClean="0"/>
                <a:t>titles</a:t>
              </a:r>
            </a:p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 err="1" smtClean="0"/>
                <a:t>key:object</a:t>
              </a:r>
              <a:r>
                <a:rPr lang="en-US" sz="3200" b="1" dirty="0" smtClean="0"/>
                <a:t> </a:t>
              </a:r>
              <a:r>
                <a:rPr lang="en-US" sz="3200" b="1" dirty="0"/>
                <a:t>meta-field values report</a:t>
              </a:r>
              <a:r>
                <a:rPr lang="en-US" sz="3200" dirty="0"/>
                <a:t>: Aggregate all the values of a certain key with an aggregate of another field as its object. e.g. </a:t>
              </a:r>
              <a:r>
                <a:rPr lang="en-US" sz="3200" dirty="0" err="1"/>
                <a:t>license_title:title</a:t>
              </a:r>
              <a:r>
                <a:rPr lang="en-US" sz="3200" dirty="0"/>
                <a:t> will aggregate all the license titles used and also will aggregate all the titles for all the datasets using that license </a:t>
              </a:r>
              <a:r>
                <a:rPr lang="en-US" sz="3200" dirty="0" smtClean="0"/>
                <a:t>title</a:t>
              </a:r>
            </a:p>
            <a:p>
              <a:pPr marL="457200" indent="-45720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3200" b="1" dirty="0" smtClean="0"/>
                <a:t>Check </a:t>
              </a:r>
              <a:r>
                <a:rPr lang="en-US" sz="3200" b="1" dirty="0"/>
                <a:t>Empty field values report</a:t>
              </a:r>
              <a:r>
                <a:rPr lang="en-US" sz="3200" dirty="0"/>
                <a:t>: Check all the datasets containing an empty value of the passed field 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76811" y="24706841"/>
              <a:ext cx="54202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3799F3"/>
                  </a:solidFill>
                </a:rPr>
                <a:t>Report Generation</a:t>
              </a:r>
              <a:endParaRPr lang="en-US" sz="5400" dirty="0">
                <a:solidFill>
                  <a:srgbClr val="3799F3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84211" y="24706841"/>
              <a:ext cx="64044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3799F3"/>
                  </a:solidFill>
                </a:rPr>
                <a:t>Data Portal Inspection</a:t>
              </a:r>
              <a:endParaRPr lang="en-US" sz="5400" dirty="0">
                <a:solidFill>
                  <a:srgbClr val="3799F3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51150" y="2552700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3750" y="25134503"/>
            <a:ext cx="2802481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General information</a:t>
            </a:r>
            <a:r>
              <a:rPr lang="en-US" sz="3600" dirty="0"/>
              <a:t>: General information about </a:t>
            </a:r>
            <a:r>
              <a:rPr lang="en-US" sz="3600" dirty="0" smtClean="0"/>
              <a:t>the dataset</a:t>
            </a:r>
            <a:r>
              <a:rPr lang="en-US" sz="3600" dirty="0"/>
              <a:t>, e.g. title, description and ID. This general </a:t>
            </a:r>
            <a:r>
              <a:rPr lang="en-US" sz="3600" dirty="0" smtClean="0"/>
              <a:t>information is </a:t>
            </a:r>
            <a:r>
              <a:rPr lang="en-US" sz="3600" dirty="0"/>
              <a:t>manually </a:t>
            </a:r>
            <a:r>
              <a:rPr lang="en-US" sz="3600" dirty="0" smtClean="0"/>
              <a:t>filled </a:t>
            </a:r>
            <a:r>
              <a:rPr lang="en-US" sz="3600" dirty="0"/>
              <a:t>by the dataset owner. In addition </a:t>
            </a:r>
            <a:r>
              <a:rPr lang="en-US" sz="3600" dirty="0" smtClean="0"/>
              <a:t>to that</a:t>
            </a:r>
            <a:r>
              <a:rPr lang="en-US" sz="3600" dirty="0"/>
              <a:t>, tags and group information are required for </a:t>
            </a:r>
            <a:r>
              <a:rPr lang="en-US" sz="3600" dirty="0" smtClean="0"/>
              <a:t>classification and </a:t>
            </a:r>
            <a:r>
              <a:rPr lang="en-US" sz="3600" dirty="0"/>
              <a:t>enhancing dataset discoverability. This </a:t>
            </a:r>
            <a:r>
              <a:rPr lang="en-US" sz="3600" dirty="0" smtClean="0"/>
              <a:t>information can </a:t>
            </a:r>
            <a:r>
              <a:rPr lang="en-US" sz="3600" dirty="0"/>
              <a:t>be entered manually or inferred using modules </a:t>
            </a:r>
            <a:r>
              <a:rPr lang="en-US" sz="3600" dirty="0" smtClean="0"/>
              <a:t>plugged into </a:t>
            </a:r>
            <a:r>
              <a:rPr lang="en-US" sz="3600" dirty="0"/>
              <a:t>the topical </a:t>
            </a:r>
            <a:r>
              <a:rPr lang="en-US" sz="3600" dirty="0" smtClean="0"/>
              <a:t>profiler</a:t>
            </a:r>
            <a:r>
              <a:rPr lang="en-US" sz="3600" dirty="0"/>
              <a:t>.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Access information</a:t>
            </a:r>
            <a:r>
              <a:rPr lang="en-US" sz="3600" dirty="0"/>
              <a:t>: Information about accessing </a:t>
            </a:r>
            <a:r>
              <a:rPr lang="en-US" sz="3600" dirty="0" smtClean="0"/>
              <a:t>and using </a:t>
            </a:r>
            <a:r>
              <a:rPr lang="en-US" sz="3600" dirty="0"/>
              <a:t>the dataset. This includes the dataset URL, </a:t>
            </a:r>
            <a:r>
              <a:rPr lang="en-US" sz="3600" dirty="0" smtClean="0"/>
              <a:t>license information </a:t>
            </a:r>
            <a:r>
              <a:rPr lang="en-US" sz="3600" dirty="0"/>
              <a:t>(i.e. license title and URL) and </a:t>
            </a:r>
            <a:r>
              <a:rPr lang="en-US" sz="3600" dirty="0" smtClean="0"/>
              <a:t>information about </a:t>
            </a:r>
            <a:r>
              <a:rPr lang="en-US" sz="3600" dirty="0"/>
              <a:t>the dataset's resources. Each resource has also a </a:t>
            </a:r>
            <a:r>
              <a:rPr lang="en-US" sz="3600" dirty="0" smtClean="0"/>
              <a:t>set of </a:t>
            </a:r>
            <a:r>
              <a:rPr lang="en-US" sz="3600" dirty="0"/>
              <a:t>attached metadata, e.g. resource name, URL, </a:t>
            </a:r>
            <a:r>
              <a:rPr lang="en-US" sz="3600" dirty="0" smtClean="0"/>
              <a:t>format, size</a:t>
            </a:r>
            <a:r>
              <a:rPr lang="en-US" sz="3600" dirty="0"/>
              <a:t>.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Ownership information</a:t>
            </a:r>
            <a:r>
              <a:rPr lang="en-US" sz="3600" dirty="0"/>
              <a:t>: Information about the </a:t>
            </a:r>
            <a:r>
              <a:rPr lang="en-US" sz="3600" dirty="0" smtClean="0"/>
              <a:t>ownership of </a:t>
            </a:r>
            <a:r>
              <a:rPr lang="en-US" sz="3600" dirty="0"/>
              <a:t>the dataset, e.g. organization details, </a:t>
            </a:r>
            <a:r>
              <a:rPr lang="en-US" sz="3600" dirty="0" smtClean="0"/>
              <a:t>maintainer details</a:t>
            </a:r>
            <a:r>
              <a:rPr lang="en-US" sz="3600" dirty="0"/>
              <a:t>, author. The existence of this information is </a:t>
            </a:r>
            <a:r>
              <a:rPr lang="en-US" sz="3600" dirty="0" smtClean="0"/>
              <a:t>important to </a:t>
            </a:r>
            <a:r>
              <a:rPr lang="en-US" sz="3600" dirty="0"/>
              <a:t>identify the authority on which the generated </a:t>
            </a:r>
            <a:r>
              <a:rPr lang="en-US" sz="3600" dirty="0" smtClean="0"/>
              <a:t>report and </a:t>
            </a:r>
            <a:r>
              <a:rPr lang="en-US" sz="3600" dirty="0"/>
              <a:t>the newly corrected </a:t>
            </a:r>
            <a:r>
              <a:rPr lang="en-US" sz="3600" dirty="0" smtClean="0"/>
              <a:t>profile </a:t>
            </a:r>
            <a:r>
              <a:rPr lang="en-US" sz="3600" dirty="0"/>
              <a:t>will be sent to</a:t>
            </a:r>
            <a:r>
              <a:rPr lang="en-US" sz="3600" dirty="0" smtClean="0"/>
              <a:t>.</a:t>
            </a:r>
            <a:endParaRPr lang="en-US" sz="3600" dirty="0"/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Provenance information</a:t>
            </a:r>
            <a:r>
              <a:rPr lang="en-US" sz="3600" dirty="0"/>
              <a:t>: Temporal and historical </a:t>
            </a:r>
            <a:r>
              <a:rPr lang="en-US" sz="3600" dirty="0" smtClean="0"/>
              <a:t>information on </a:t>
            </a:r>
            <a:r>
              <a:rPr lang="en-US" sz="3600" dirty="0"/>
              <a:t>the dataset and its resources, e.g. creation </a:t>
            </a:r>
            <a:r>
              <a:rPr lang="en-US" sz="3600" dirty="0" smtClean="0"/>
              <a:t>and update </a:t>
            </a:r>
            <a:r>
              <a:rPr lang="en-US" sz="3600" dirty="0"/>
              <a:t>dates, version information. Most of this </a:t>
            </a:r>
            <a:r>
              <a:rPr lang="en-US" sz="3600" dirty="0" smtClean="0"/>
              <a:t>information can </a:t>
            </a:r>
            <a:r>
              <a:rPr lang="en-US" sz="3600" dirty="0"/>
              <a:t>be automatically </a:t>
            </a:r>
            <a:r>
              <a:rPr lang="en-US" sz="3600" dirty="0" smtClean="0"/>
              <a:t>filled </a:t>
            </a:r>
            <a:r>
              <a:rPr lang="en-US" sz="3600" dirty="0"/>
              <a:t>up and tracked.</a:t>
            </a:r>
            <a:endParaRPr 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23207" y="24007396"/>
            <a:ext cx="8173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3799F3"/>
                </a:solidFill>
              </a:rPr>
              <a:t>Metadata Information Types</a:t>
            </a:r>
            <a:endParaRPr lang="en-US" sz="5400" dirty="0">
              <a:solidFill>
                <a:srgbClr val="3799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441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AHMAD ASSAF</cp:lastModifiedBy>
  <cp:revision>40</cp:revision>
  <dcterms:created xsi:type="dcterms:W3CDTF">2013-05-22T10:16:20Z</dcterms:created>
  <dcterms:modified xsi:type="dcterms:W3CDTF">2015-05-10T23:34:03Z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233920287</vt:i4>
  </property>
  <property fmtid="{D5CDD505-2E9C-101B-9397-08002B2CF9AE}" pid="3" name="_NewReviewCycle">
    <vt:lpwstr/>
  </property>
  <property fmtid="{D5CDD505-2E9C-101B-9397-08002B2CF9AE}" pid="4" name="_EmailSubject">
    <vt:lpwstr>ESWC14 Poster</vt:lpwstr>
  </property>
  <property fmtid="{D5CDD505-2E9C-101B-9397-08002B2CF9AE}" pid="5" name="_AuthorEmail">
    <vt:lpwstr>ahmad.assaf@sap.com</vt:lpwstr>
  </property>
  <property fmtid="{D5CDD505-2E9C-101B-9397-08002B2CF9AE}" pid="6" name="_AuthorEmailDisplayName">
    <vt:lpwstr>ASSAF, Ahmad</vt:lpwstr>
  </property>
  <property fmtid="{D5CDD505-2E9C-101B-9397-08002B2CF9AE}" pid="7" name="_PreviousAdHocReviewCycleID">
    <vt:i4>946000980</vt:i4>
  </property>
</Properties>
</file>