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3"/>
  </p:notesMasterIdLst>
  <p:sldIdLst>
    <p:sldId id="256" r:id="rId2"/>
    <p:sldId id="257" r:id="rId3"/>
    <p:sldId id="262" r:id="rId4"/>
    <p:sldId id="258" r:id="rId5"/>
    <p:sldId id="279" r:id="rId6"/>
    <p:sldId id="259" r:id="rId7"/>
    <p:sldId id="260" r:id="rId8"/>
    <p:sldId id="264" r:id="rId9"/>
    <p:sldId id="263" r:id="rId10"/>
    <p:sldId id="277" r:id="rId11"/>
    <p:sldId id="278" r:id="rId12"/>
    <p:sldId id="265" r:id="rId13"/>
    <p:sldId id="280"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75" autoAdjust="0"/>
  </p:normalViewPr>
  <p:slideViewPr>
    <p:cSldViewPr>
      <p:cViewPr varScale="1">
        <p:scale>
          <a:sx n="76" d="100"/>
          <a:sy n="76" d="100"/>
        </p:scale>
        <p:origin x="-25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2A0B48-79ED-4788-82C9-300B35F0552D}" type="doc">
      <dgm:prSet loTypeId="urn:microsoft.com/office/officeart/2009/layout/CircleArrowProcess" loCatId="cycle" qsTypeId="urn:microsoft.com/office/officeart/2005/8/quickstyle/simple1" qsCatId="simple" csTypeId="urn:microsoft.com/office/officeart/2005/8/colors/accent3_3" csCatId="accent3" phldr="1"/>
      <dgm:spPr/>
      <dgm:t>
        <a:bodyPr/>
        <a:lstStyle/>
        <a:p>
          <a:endParaRPr lang="en-US"/>
        </a:p>
      </dgm:t>
    </dgm:pt>
    <dgm:pt modelId="{BD33124A-ED3B-404D-AE72-01878A663CB7}">
      <dgm:prSet phldrT="[Text]"/>
      <dgm:spPr/>
      <dgm:t>
        <a:bodyPr/>
        <a:lstStyle/>
        <a:p>
          <a:r>
            <a:rPr lang="en-US" dirty="0" smtClean="0"/>
            <a:t>CRM</a:t>
          </a:r>
          <a:endParaRPr lang="en-US" dirty="0"/>
        </a:p>
      </dgm:t>
    </dgm:pt>
    <dgm:pt modelId="{D08D7FFB-6B22-4FA5-A21E-E51ED99F5235}" type="parTrans" cxnId="{15902D05-16AB-4FAF-A70C-F6CBF0ED1712}">
      <dgm:prSet/>
      <dgm:spPr/>
      <dgm:t>
        <a:bodyPr/>
        <a:lstStyle/>
        <a:p>
          <a:endParaRPr lang="en-US"/>
        </a:p>
      </dgm:t>
    </dgm:pt>
    <dgm:pt modelId="{40D932FA-FDA6-4965-BDB9-183F3FDBC55F}" type="sibTrans" cxnId="{15902D05-16AB-4FAF-A70C-F6CBF0ED1712}">
      <dgm:prSet/>
      <dgm:spPr/>
      <dgm:t>
        <a:bodyPr/>
        <a:lstStyle/>
        <a:p>
          <a:endParaRPr lang="en-US"/>
        </a:p>
      </dgm:t>
    </dgm:pt>
    <dgm:pt modelId="{59A6A10F-6319-4F2A-99B1-3F78CE362E73}">
      <dgm:prSet phldrT="[Text]"/>
      <dgm:spPr/>
      <dgm:t>
        <a:bodyPr/>
        <a:lstStyle/>
        <a:p>
          <a:r>
            <a:rPr lang="en-US" dirty="0" smtClean="0"/>
            <a:t>ERP</a:t>
          </a:r>
          <a:endParaRPr lang="en-US" dirty="0"/>
        </a:p>
      </dgm:t>
    </dgm:pt>
    <dgm:pt modelId="{8B8DD9C7-4127-43CE-A0CB-4CB303127F3D}" type="parTrans" cxnId="{7E3982AA-9281-4B2E-B1DB-1418D2A269E3}">
      <dgm:prSet/>
      <dgm:spPr/>
      <dgm:t>
        <a:bodyPr/>
        <a:lstStyle/>
        <a:p>
          <a:endParaRPr lang="en-US"/>
        </a:p>
      </dgm:t>
    </dgm:pt>
    <dgm:pt modelId="{97AFA7C0-3E6C-4989-AA09-FD39DDB5279A}" type="sibTrans" cxnId="{7E3982AA-9281-4B2E-B1DB-1418D2A269E3}">
      <dgm:prSet/>
      <dgm:spPr/>
      <dgm:t>
        <a:bodyPr/>
        <a:lstStyle/>
        <a:p>
          <a:endParaRPr lang="en-US"/>
        </a:p>
      </dgm:t>
    </dgm:pt>
    <dgm:pt modelId="{4582A241-4393-4314-A5CF-91DB5FE42935}">
      <dgm:prSet phldrT="[Text]"/>
      <dgm:spPr/>
      <dgm:t>
        <a:bodyPr/>
        <a:lstStyle/>
        <a:p>
          <a:r>
            <a:rPr lang="en-US" dirty="0" smtClean="0"/>
            <a:t>SCM</a:t>
          </a:r>
          <a:endParaRPr lang="en-US" dirty="0"/>
        </a:p>
      </dgm:t>
    </dgm:pt>
    <dgm:pt modelId="{54201AE5-E8B6-41AB-9552-F8C2386AF2EE}" type="parTrans" cxnId="{C8F902F9-EC89-45A3-AF78-9497FCAE8C52}">
      <dgm:prSet/>
      <dgm:spPr/>
      <dgm:t>
        <a:bodyPr/>
        <a:lstStyle/>
        <a:p>
          <a:endParaRPr lang="en-US"/>
        </a:p>
      </dgm:t>
    </dgm:pt>
    <dgm:pt modelId="{648D8D26-55A9-452B-ACD0-A4F0D8DA06AB}" type="sibTrans" cxnId="{C8F902F9-EC89-45A3-AF78-9497FCAE8C52}">
      <dgm:prSet/>
      <dgm:spPr/>
      <dgm:t>
        <a:bodyPr/>
        <a:lstStyle/>
        <a:p>
          <a:endParaRPr lang="en-US"/>
        </a:p>
      </dgm:t>
    </dgm:pt>
    <dgm:pt modelId="{49D9735B-387D-466E-8E59-0088BE0677AD}" type="pres">
      <dgm:prSet presAssocID="{682A0B48-79ED-4788-82C9-300B35F0552D}" presName="Name0" presStyleCnt="0">
        <dgm:presLayoutVars>
          <dgm:chMax val="7"/>
          <dgm:chPref val="7"/>
          <dgm:dir/>
          <dgm:animLvl val="lvl"/>
        </dgm:presLayoutVars>
      </dgm:prSet>
      <dgm:spPr/>
    </dgm:pt>
    <dgm:pt modelId="{47084730-3E4E-491C-B916-D5F397CB75C5}" type="pres">
      <dgm:prSet presAssocID="{BD33124A-ED3B-404D-AE72-01878A663CB7}" presName="Accent1" presStyleCnt="0"/>
      <dgm:spPr/>
    </dgm:pt>
    <dgm:pt modelId="{CC87BDE6-B56B-4CFC-9787-540753FBA121}" type="pres">
      <dgm:prSet presAssocID="{BD33124A-ED3B-404D-AE72-01878A663CB7}" presName="Accent" presStyleLbl="node1" presStyleIdx="0" presStyleCnt="3"/>
      <dgm:spPr/>
    </dgm:pt>
    <dgm:pt modelId="{888DAF70-6F55-48B7-9574-DE882412A236}" type="pres">
      <dgm:prSet presAssocID="{BD33124A-ED3B-404D-AE72-01878A663CB7}" presName="Parent1" presStyleLbl="revTx" presStyleIdx="0" presStyleCnt="3">
        <dgm:presLayoutVars>
          <dgm:chMax val="1"/>
          <dgm:chPref val="1"/>
          <dgm:bulletEnabled val="1"/>
        </dgm:presLayoutVars>
      </dgm:prSet>
      <dgm:spPr/>
    </dgm:pt>
    <dgm:pt modelId="{94BC5FBA-94E3-4796-BF20-0DD5B4B637D7}" type="pres">
      <dgm:prSet presAssocID="{59A6A10F-6319-4F2A-99B1-3F78CE362E73}" presName="Accent2" presStyleCnt="0"/>
      <dgm:spPr/>
    </dgm:pt>
    <dgm:pt modelId="{5BDC897F-0A96-4C18-8833-92A2FCA244E6}" type="pres">
      <dgm:prSet presAssocID="{59A6A10F-6319-4F2A-99B1-3F78CE362E73}" presName="Accent" presStyleLbl="node1" presStyleIdx="1" presStyleCnt="3"/>
      <dgm:spPr/>
    </dgm:pt>
    <dgm:pt modelId="{452D512A-95DE-446C-BC93-D565E0CA81DC}" type="pres">
      <dgm:prSet presAssocID="{59A6A10F-6319-4F2A-99B1-3F78CE362E73}" presName="Parent2" presStyleLbl="revTx" presStyleIdx="1" presStyleCnt="3">
        <dgm:presLayoutVars>
          <dgm:chMax val="1"/>
          <dgm:chPref val="1"/>
          <dgm:bulletEnabled val="1"/>
        </dgm:presLayoutVars>
      </dgm:prSet>
      <dgm:spPr/>
    </dgm:pt>
    <dgm:pt modelId="{7088A4B0-219D-4F13-88CF-4D018176D759}" type="pres">
      <dgm:prSet presAssocID="{4582A241-4393-4314-A5CF-91DB5FE42935}" presName="Accent3" presStyleCnt="0"/>
      <dgm:spPr/>
    </dgm:pt>
    <dgm:pt modelId="{1E1C8ACC-3D04-4784-AF2B-3D4B62043147}" type="pres">
      <dgm:prSet presAssocID="{4582A241-4393-4314-A5CF-91DB5FE42935}" presName="Accent" presStyleLbl="node1" presStyleIdx="2" presStyleCnt="3"/>
      <dgm:spPr/>
    </dgm:pt>
    <dgm:pt modelId="{8D335812-43E3-43C3-A380-A75CB4B7EC1E}" type="pres">
      <dgm:prSet presAssocID="{4582A241-4393-4314-A5CF-91DB5FE42935}" presName="Parent3" presStyleLbl="revTx" presStyleIdx="2" presStyleCnt="3">
        <dgm:presLayoutVars>
          <dgm:chMax val="1"/>
          <dgm:chPref val="1"/>
          <dgm:bulletEnabled val="1"/>
        </dgm:presLayoutVars>
      </dgm:prSet>
      <dgm:spPr/>
    </dgm:pt>
  </dgm:ptLst>
  <dgm:cxnLst>
    <dgm:cxn modelId="{15902D05-16AB-4FAF-A70C-F6CBF0ED1712}" srcId="{682A0B48-79ED-4788-82C9-300B35F0552D}" destId="{BD33124A-ED3B-404D-AE72-01878A663CB7}" srcOrd="0" destOrd="0" parTransId="{D08D7FFB-6B22-4FA5-A21E-E51ED99F5235}" sibTransId="{40D932FA-FDA6-4965-BDB9-183F3FDBC55F}"/>
    <dgm:cxn modelId="{3C1A5C0B-A2D4-48B2-8DE9-F8AB12D600D5}" type="presOf" srcId="{4582A241-4393-4314-A5CF-91DB5FE42935}" destId="{8D335812-43E3-43C3-A380-A75CB4B7EC1E}" srcOrd="0" destOrd="0" presId="urn:microsoft.com/office/officeart/2009/layout/CircleArrowProcess"/>
    <dgm:cxn modelId="{7E3982AA-9281-4B2E-B1DB-1418D2A269E3}" srcId="{682A0B48-79ED-4788-82C9-300B35F0552D}" destId="{59A6A10F-6319-4F2A-99B1-3F78CE362E73}" srcOrd="1" destOrd="0" parTransId="{8B8DD9C7-4127-43CE-A0CB-4CB303127F3D}" sibTransId="{97AFA7C0-3E6C-4989-AA09-FD39DDB5279A}"/>
    <dgm:cxn modelId="{8DAC10FE-36CB-437D-BAFE-DCF6D3A7E6E4}" type="presOf" srcId="{59A6A10F-6319-4F2A-99B1-3F78CE362E73}" destId="{452D512A-95DE-446C-BC93-D565E0CA81DC}" srcOrd="0" destOrd="0" presId="urn:microsoft.com/office/officeart/2009/layout/CircleArrowProcess"/>
    <dgm:cxn modelId="{96CDEA50-9382-4623-9367-051B82634283}" type="presOf" srcId="{BD33124A-ED3B-404D-AE72-01878A663CB7}" destId="{888DAF70-6F55-48B7-9574-DE882412A236}" srcOrd="0" destOrd="0" presId="urn:microsoft.com/office/officeart/2009/layout/CircleArrowProcess"/>
    <dgm:cxn modelId="{C8F902F9-EC89-45A3-AF78-9497FCAE8C52}" srcId="{682A0B48-79ED-4788-82C9-300B35F0552D}" destId="{4582A241-4393-4314-A5CF-91DB5FE42935}" srcOrd="2" destOrd="0" parTransId="{54201AE5-E8B6-41AB-9552-F8C2386AF2EE}" sibTransId="{648D8D26-55A9-452B-ACD0-A4F0D8DA06AB}"/>
    <dgm:cxn modelId="{3FB02F6E-87D8-4252-A24C-5D083FAD6CA1}" type="presOf" srcId="{682A0B48-79ED-4788-82C9-300B35F0552D}" destId="{49D9735B-387D-466E-8E59-0088BE0677AD}" srcOrd="0" destOrd="0" presId="urn:microsoft.com/office/officeart/2009/layout/CircleArrowProcess"/>
    <dgm:cxn modelId="{A926271D-1AC2-4251-817F-81BD026D30F7}" type="presParOf" srcId="{49D9735B-387D-466E-8E59-0088BE0677AD}" destId="{47084730-3E4E-491C-B916-D5F397CB75C5}" srcOrd="0" destOrd="0" presId="urn:microsoft.com/office/officeart/2009/layout/CircleArrowProcess"/>
    <dgm:cxn modelId="{FCBD5DE7-E356-44B1-933B-188F5C5F8B57}" type="presParOf" srcId="{47084730-3E4E-491C-B916-D5F397CB75C5}" destId="{CC87BDE6-B56B-4CFC-9787-540753FBA121}" srcOrd="0" destOrd="0" presId="urn:microsoft.com/office/officeart/2009/layout/CircleArrowProcess"/>
    <dgm:cxn modelId="{9170C2F6-7619-48E8-98CA-362E820A46E4}" type="presParOf" srcId="{49D9735B-387D-466E-8E59-0088BE0677AD}" destId="{888DAF70-6F55-48B7-9574-DE882412A236}" srcOrd="1" destOrd="0" presId="urn:microsoft.com/office/officeart/2009/layout/CircleArrowProcess"/>
    <dgm:cxn modelId="{3C7FFFBF-D7E1-47F5-860B-B8D0AFA49681}" type="presParOf" srcId="{49D9735B-387D-466E-8E59-0088BE0677AD}" destId="{94BC5FBA-94E3-4796-BF20-0DD5B4B637D7}" srcOrd="2" destOrd="0" presId="urn:microsoft.com/office/officeart/2009/layout/CircleArrowProcess"/>
    <dgm:cxn modelId="{FFBB11FA-3B17-4893-844B-16924BFBFE5A}" type="presParOf" srcId="{94BC5FBA-94E3-4796-BF20-0DD5B4B637D7}" destId="{5BDC897F-0A96-4C18-8833-92A2FCA244E6}" srcOrd="0" destOrd="0" presId="urn:microsoft.com/office/officeart/2009/layout/CircleArrowProcess"/>
    <dgm:cxn modelId="{0A336B34-FFBE-4C6B-94B3-B6848B2D5D6B}" type="presParOf" srcId="{49D9735B-387D-466E-8E59-0088BE0677AD}" destId="{452D512A-95DE-446C-BC93-D565E0CA81DC}" srcOrd="3" destOrd="0" presId="urn:microsoft.com/office/officeart/2009/layout/CircleArrowProcess"/>
    <dgm:cxn modelId="{D4344DE2-9C3C-42AE-AB3C-C5D1262BA9A3}" type="presParOf" srcId="{49D9735B-387D-466E-8E59-0088BE0677AD}" destId="{7088A4B0-219D-4F13-88CF-4D018176D759}" srcOrd="4" destOrd="0" presId="urn:microsoft.com/office/officeart/2009/layout/CircleArrowProcess"/>
    <dgm:cxn modelId="{64403EEC-B35C-41B5-97C5-ECB7ADAB21BC}" type="presParOf" srcId="{7088A4B0-219D-4F13-88CF-4D018176D759}" destId="{1E1C8ACC-3D04-4784-AF2B-3D4B62043147}" srcOrd="0" destOrd="0" presId="urn:microsoft.com/office/officeart/2009/layout/CircleArrowProcess"/>
    <dgm:cxn modelId="{E7E7E39F-7C1D-4F40-80CC-00FD6F89F228}" type="presParOf" srcId="{49D9735B-387D-466E-8E59-0088BE0677AD}" destId="{8D335812-43E3-43C3-A380-A75CB4B7EC1E}"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2572AD-4B0F-41FC-A7F4-114138C3B9A2}"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F5D18EC8-9217-42C3-8D45-FE8D139AC1CE}">
      <dgm:prSet phldrT="[Text]"/>
      <dgm:spPr/>
      <dgm:t>
        <a:bodyPr/>
        <a:lstStyle/>
        <a:p>
          <a:r>
            <a:rPr lang="en-US" dirty="0" smtClean="0"/>
            <a:t>Data Acquisition</a:t>
          </a:r>
          <a:endParaRPr lang="en-US" dirty="0"/>
        </a:p>
      </dgm:t>
    </dgm:pt>
    <dgm:pt modelId="{ED78CB8B-D14C-4799-B75E-70161F5F9142}" type="parTrans" cxnId="{6AFE02B6-75E1-409F-B60E-F0551AB1585C}">
      <dgm:prSet/>
      <dgm:spPr/>
      <dgm:t>
        <a:bodyPr/>
        <a:lstStyle/>
        <a:p>
          <a:endParaRPr lang="en-US"/>
        </a:p>
      </dgm:t>
    </dgm:pt>
    <dgm:pt modelId="{244D865B-16B0-4C0D-B357-DED24903C66D}" type="sibTrans" cxnId="{6AFE02B6-75E1-409F-B60E-F0551AB1585C}">
      <dgm:prSet/>
      <dgm:spPr/>
      <dgm:t>
        <a:bodyPr/>
        <a:lstStyle/>
        <a:p>
          <a:endParaRPr lang="en-US"/>
        </a:p>
      </dgm:t>
    </dgm:pt>
    <dgm:pt modelId="{CD6B5B3C-3AFA-47F6-AD81-6BFB22748EA4}">
      <dgm:prSet phldrT="[Text]"/>
      <dgm:spPr/>
      <dgm:t>
        <a:bodyPr/>
        <a:lstStyle/>
        <a:p>
          <a:r>
            <a:rPr lang="en-US" dirty="0" smtClean="0"/>
            <a:t>Data Preparation</a:t>
          </a:r>
          <a:endParaRPr lang="en-US" dirty="0"/>
        </a:p>
      </dgm:t>
    </dgm:pt>
    <dgm:pt modelId="{44C90C7A-EA2A-4D01-AF67-3FD779C79AA6}" type="parTrans" cxnId="{F66F66F4-05E0-419F-A96E-0A427F03FE00}">
      <dgm:prSet/>
      <dgm:spPr/>
      <dgm:t>
        <a:bodyPr/>
        <a:lstStyle/>
        <a:p>
          <a:endParaRPr lang="en-US"/>
        </a:p>
      </dgm:t>
    </dgm:pt>
    <dgm:pt modelId="{F1A8D82F-9C93-447E-AE5B-8B947D9B0E16}" type="sibTrans" cxnId="{F66F66F4-05E0-419F-A96E-0A427F03FE00}">
      <dgm:prSet/>
      <dgm:spPr/>
      <dgm:t>
        <a:bodyPr/>
        <a:lstStyle/>
        <a:p>
          <a:endParaRPr lang="en-US"/>
        </a:p>
      </dgm:t>
    </dgm:pt>
    <dgm:pt modelId="{BE22FF5B-1BF3-41ED-BCB0-0459FC100E1F}">
      <dgm:prSet phldrT="[Text]"/>
      <dgm:spPr/>
      <dgm:t>
        <a:bodyPr/>
        <a:lstStyle/>
        <a:p>
          <a:r>
            <a:rPr lang="en-US" dirty="0" smtClean="0"/>
            <a:t>Data Classification</a:t>
          </a:r>
          <a:endParaRPr lang="en-US" dirty="0"/>
        </a:p>
      </dgm:t>
    </dgm:pt>
    <dgm:pt modelId="{34A2F719-3D7C-4A03-9E0D-275AFCEFB57D}" type="parTrans" cxnId="{B69BA888-08F1-4DA6-85C1-79B007D0C882}">
      <dgm:prSet/>
      <dgm:spPr/>
      <dgm:t>
        <a:bodyPr/>
        <a:lstStyle/>
        <a:p>
          <a:endParaRPr lang="en-US"/>
        </a:p>
      </dgm:t>
    </dgm:pt>
    <dgm:pt modelId="{8EABCD09-869D-4F4D-84C8-A753630C7892}" type="sibTrans" cxnId="{B69BA888-08F1-4DA6-85C1-79B007D0C882}">
      <dgm:prSet/>
      <dgm:spPr/>
      <dgm:t>
        <a:bodyPr/>
        <a:lstStyle/>
        <a:p>
          <a:endParaRPr lang="en-US"/>
        </a:p>
      </dgm:t>
    </dgm:pt>
    <dgm:pt modelId="{534824D7-774B-4B95-A9CA-66F079B600A0}" type="pres">
      <dgm:prSet presAssocID="{D42572AD-4B0F-41FC-A7F4-114138C3B9A2}" presName="Name0" presStyleCnt="0">
        <dgm:presLayoutVars>
          <dgm:chMax val="7"/>
          <dgm:chPref val="7"/>
          <dgm:dir/>
        </dgm:presLayoutVars>
      </dgm:prSet>
      <dgm:spPr/>
    </dgm:pt>
    <dgm:pt modelId="{4BC21810-28FA-41AF-B71F-8124CEF8DBF7}" type="pres">
      <dgm:prSet presAssocID="{D42572AD-4B0F-41FC-A7F4-114138C3B9A2}" presName="Name1" presStyleCnt="0"/>
      <dgm:spPr/>
    </dgm:pt>
    <dgm:pt modelId="{5B138771-EB21-4661-A949-F557DE062654}" type="pres">
      <dgm:prSet presAssocID="{D42572AD-4B0F-41FC-A7F4-114138C3B9A2}" presName="cycle" presStyleCnt="0"/>
      <dgm:spPr/>
    </dgm:pt>
    <dgm:pt modelId="{7002089B-C488-41F2-93EE-3A115B686BB0}" type="pres">
      <dgm:prSet presAssocID="{D42572AD-4B0F-41FC-A7F4-114138C3B9A2}" presName="srcNode" presStyleLbl="node1" presStyleIdx="0" presStyleCnt="3"/>
      <dgm:spPr/>
    </dgm:pt>
    <dgm:pt modelId="{D79CF41D-7D27-4687-B419-6EF9CCCFEE07}" type="pres">
      <dgm:prSet presAssocID="{D42572AD-4B0F-41FC-A7F4-114138C3B9A2}" presName="conn" presStyleLbl="parChTrans1D2" presStyleIdx="0" presStyleCnt="1"/>
      <dgm:spPr/>
    </dgm:pt>
    <dgm:pt modelId="{D0A9358B-5FC4-4ABC-8F18-D1ED438806CC}" type="pres">
      <dgm:prSet presAssocID="{D42572AD-4B0F-41FC-A7F4-114138C3B9A2}" presName="extraNode" presStyleLbl="node1" presStyleIdx="0" presStyleCnt="3"/>
      <dgm:spPr/>
    </dgm:pt>
    <dgm:pt modelId="{0BEBEE75-87A2-4E9A-A102-5D485D1247BD}" type="pres">
      <dgm:prSet presAssocID="{D42572AD-4B0F-41FC-A7F4-114138C3B9A2}" presName="dstNode" presStyleLbl="node1" presStyleIdx="0" presStyleCnt="3"/>
      <dgm:spPr/>
    </dgm:pt>
    <dgm:pt modelId="{F887010A-4F0F-4578-ACB9-A7A8BDE3E56F}" type="pres">
      <dgm:prSet presAssocID="{F5D18EC8-9217-42C3-8D45-FE8D139AC1CE}" presName="text_1" presStyleLbl="node1" presStyleIdx="0" presStyleCnt="3">
        <dgm:presLayoutVars>
          <dgm:bulletEnabled val="1"/>
        </dgm:presLayoutVars>
      </dgm:prSet>
      <dgm:spPr/>
    </dgm:pt>
    <dgm:pt modelId="{28B4C942-04C7-45A2-A72D-D45E495CA2DC}" type="pres">
      <dgm:prSet presAssocID="{F5D18EC8-9217-42C3-8D45-FE8D139AC1CE}" presName="accent_1" presStyleCnt="0"/>
      <dgm:spPr/>
    </dgm:pt>
    <dgm:pt modelId="{48F161A2-CCB0-4126-BF16-E0433A3F96EE}" type="pres">
      <dgm:prSet presAssocID="{F5D18EC8-9217-42C3-8D45-FE8D139AC1CE}" presName="accentRepeatNode" presStyleLbl="solidFgAcc1" presStyleIdx="0" presStyleCnt="3"/>
      <dgm:spPr/>
    </dgm:pt>
    <dgm:pt modelId="{00DDD935-3659-4B1F-B32B-BCE4051CC6F7}" type="pres">
      <dgm:prSet presAssocID="{CD6B5B3C-3AFA-47F6-AD81-6BFB22748EA4}" presName="text_2" presStyleLbl="node1" presStyleIdx="1" presStyleCnt="3">
        <dgm:presLayoutVars>
          <dgm:bulletEnabled val="1"/>
        </dgm:presLayoutVars>
      </dgm:prSet>
      <dgm:spPr/>
      <dgm:t>
        <a:bodyPr/>
        <a:lstStyle/>
        <a:p>
          <a:endParaRPr lang="en-US"/>
        </a:p>
      </dgm:t>
    </dgm:pt>
    <dgm:pt modelId="{0BAF24E0-4D33-448A-A5BA-ABBE448A93C5}" type="pres">
      <dgm:prSet presAssocID="{CD6B5B3C-3AFA-47F6-AD81-6BFB22748EA4}" presName="accent_2" presStyleCnt="0"/>
      <dgm:spPr/>
    </dgm:pt>
    <dgm:pt modelId="{91AE1222-32C1-4BD8-9066-3C0428A6DBC8}" type="pres">
      <dgm:prSet presAssocID="{CD6B5B3C-3AFA-47F6-AD81-6BFB22748EA4}" presName="accentRepeatNode" presStyleLbl="solidFgAcc1" presStyleIdx="1" presStyleCnt="3"/>
      <dgm:spPr/>
    </dgm:pt>
    <dgm:pt modelId="{20B7FC83-F867-4D4B-8C46-C60CC25ACAAF}" type="pres">
      <dgm:prSet presAssocID="{BE22FF5B-1BF3-41ED-BCB0-0459FC100E1F}" presName="text_3" presStyleLbl="node1" presStyleIdx="2" presStyleCnt="3">
        <dgm:presLayoutVars>
          <dgm:bulletEnabled val="1"/>
        </dgm:presLayoutVars>
      </dgm:prSet>
      <dgm:spPr/>
      <dgm:t>
        <a:bodyPr/>
        <a:lstStyle/>
        <a:p>
          <a:endParaRPr lang="en-US"/>
        </a:p>
      </dgm:t>
    </dgm:pt>
    <dgm:pt modelId="{0681A685-12DE-47B9-9EB2-3D300384E888}" type="pres">
      <dgm:prSet presAssocID="{BE22FF5B-1BF3-41ED-BCB0-0459FC100E1F}" presName="accent_3" presStyleCnt="0"/>
      <dgm:spPr/>
    </dgm:pt>
    <dgm:pt modelId="{9FF9BF32-0F6A-4772-B83C-E346E8D708E2}" type="pres">
      <dgm:prSet presAssocID="{BE22FF5B-1BF3-41ED-BCB0-0459FC100E1F}" presName="accentRepeatNode" presStyleLbl="solidFgAcc1" presStyleIdx="2" presStyleCnt="3"/>
      <dgm:spPr/>
    </dgm:pt>
  </dgm:ptLst>
  <dgm:cxnLst>
    <dgm:cxn modelId="{E35571C9-278D-474B-9DFF-CBA5CE4385D4}" type="presOf" srcId="{CD6B5B3C-3AFA-47F6-AD81-6BFB22748EA4}" destId="{00DDD935-3659-4B1F-B32B-BCE4051CC6F7}" srcOrd="0" destOrd="0" presId="urn:microsoft.com/office/officeart/2008/layout/VerticalCurvedList"/>
    <dgm:cxn modelId="{F66F66F4-05E0-419F-A96E-0A427F03FE00}" srcId="{D42572AD-4B0F-41FC-A7F4-114138C3B9A2}" destId="{CD6B5B3C-3AFA-47F6-AD81-6BFB22748EA4}" srcOrd="1" destOrd="0" parTransId="{44C90C7A-EA2A-4D01-AF67-3FD779C79AA6}" sibTransId="{F1A8D82F-9C93-447E-AE5B-8B947D9B0E16}"/>
    <dgm:cxn modelId="{6AFE02B6-75E1-409F-B60E-F0551AB1585C}" srcId="{D42572AD-4B0F-41FC-A7F4-114138C3B9A2}" destId="{F5D18EC8-9217-42C3-8D45-FE8D139AC1CE}" srcOrd="0" destOrd="0" parTransId="{ED78CB8B-D14C-4799-B75E-70161F5F9142}" sibTransId="{244D865B-16B0-4C0D-B357-DED24903C66D}"/>
    <dgm:cxn modelId="{3E44D9A8-CA1D-4D22-A509-50ADDB5C4DDB}" type="presOf" srcId="{244D865B-16B0-4C0D-B357-DED24903C66D}" destId="{D79CF41D-7D27-4687-B419-6EF9CCCFEE07}" srcOrd="0" destOrd="0" presId="urn:microsoft.com/office/officeart/2008/layout/VerticalCurvedList"/>
    <dgm:cxn modelId="{B69BA888-08F1-4DA6-85C1-79B007D0C882}" srcId="{D42572AD-4B0F-41FC-A7F4-114138C3B9A2}" destId="{BE22FF5B-1BF3-41ED-BCB0-0459FC100E1F}" srcOrd="2" destOrd="0" parTransId="{34A2F719-3D7C-4A03-9E0D-275AFCEFB57D}" sibTransId="{8EABCD09-869D-4F4D-84C8-A753630C7892}"/>
    <dgm:cxn modelId="{29808B58-7B0A-41A0-B00E-57782995E754}" type="presOf" srcId="{BE22FF5B-1BF3-41ED-BCB0-0459FC100E1F}" destId="{20B7FC83-F867-4D4B-8C46-C60CC25ACAAF}" srcOrd="0" destOrd="0" presId="urn:microsoft.com/office/officeart/2008/layout/VerticalCurvedList"/>
    <dgm:cxn modelId="{BE528E9B-AF25-416C-B35D-84F3B0A30BBA}" type="presOf" srcId="{D42572AD-4B0F-41FC-A7F4-114138C3B9A2}" destId="{534824D7-774B-4B95-A9CA-66F079B600A0}" srcOrd="0" destOrd="0" presId="urn:microsoft.com/office/officeart/2008/layout/VerticalCurvedList"/>
    <dgm:cxn modelId="{F639FE51-530E-4E83-9E5A-6BEF7AFC3C7C}" type="presOf" srcId="{F5D18EC8-9217-42C3-8D45-FE8D139AC1CE}" destId="{F887010A-4F0F-4578-ACB9-A7A8BDE3E56F}" srcOrd="0" destOrd="0" presId="urn:microsoft.com/office/officeart/2008/layout/VerticalCurvedList"/>
    <dgm:cxn modelId="{654BFA5C-F15B-4364-B345-285997A85AF5}" type="presParOf" srcId="{534824D7-774B-4B95-A9CA-66F079B600A0}" destId="{4BC21810-28FA-41AF-B71F-8124CEF8DBF7}" srcOrd="0" destOrd="0" presId="urn:microsoft.com/office/officeart/2008/layout/VerticalCurvedList"/>
    <dgm:cxn modelId="{B7E18DBE-FE4F-4599-9379-D5BD88DBD366}" type="presParOf" srcId="{4BC21810-28FA-41AF-B71F-8124CEF8DBF7}" destId="{5B138771-EB21-4661-A949-F557DE062654}" srcOrd="0" destOrd="0" presId="urn:microsoft.com/office/officeart/2008/layout/VerticalCurvedList"/>
    <dgm:cxn modelId="{204B52C1-D455-43E4-A839-1DACFBAA833E}" type="presParOf" srcId="{5B138771-EB21-4661-A949-F557DE062654}" destId="{7002089B-C488-41F2-93EE-3A115B686BB0}" srcOrd="0" destOrd="0" presId="urn:microsoft.com/office/officeart/2008/layout/VerticalCurvedList"/>
    <dgm:cxn modelId="{728528F4-5447-46C3-9B35-B4BCAAEF8321}" type="presParOf" srcId="{5B138771-EB21-4661-A949-F557DE062654}" destId="{D79CF41D-7D27-4687-B419-6EF9CCCFEE07}" srcOrd="1" destOrd="0" presId="urn:microsoft.com/office/officeart/2008/layout/VerticalCurvedList"/>
    <dgm:cxn modelId="{18A0454B-7381-4FFF-847B-A1AE268527FC}" type="presParOf" srcId="{5B138771-EB21-4661-A949-F557DE062654}" destId="{D0A9358B-5FC4-4ABC-8F18-D1ED438806CC}" srcOrd="2" destOrd="0" presId="urn:microsoft.com/office/officeart/2008/layout/VerticalCurvedList"/>
    <dgm:cxn modelId="{8C95F11C-ACAC-48D9-9D0E-C919B7DA3F4A}" type="presParOf" srcId="{5B138771-EB21-4661-A949-F557DE062654}" destId="{0BEBEE75-87A2-4E9A-A102-5D485D1247BD}" srcOrd="3" destOrd="0" presId="urn:microsoft.com/office/officeart/2008/layout/VerticalCurvedList"/>
    <dgm:cxn modelId="{D9409250-CCBA-414E-A6B5-F3990F57ADCB}" type="presParOf" srcId="{4BC21810-28FA-41AF-B71F-8124CEF8DBF7}" destId="{F887010A-4F0F-4578-ACB9-A7A8BDE3E56F}" srcOrd="1" destOrd="0" presId="urn:microsoft.com/office/officeart/2008/layout/VerticalCurvedList"/>
    <dgm:cxn modelId="{F0B8FF74-AB49-47F1-B159-E392266B3768}" type="presParOf" srcId="{4BC21810-28FA-41AF-B71F-8124CEF8DBF7}" destId="{28B4C942-04C7-45A2-A72D-D45E495CA2DC}" srcOrd="2" destOrd="0" presId="urn:microsoft.com/office/officeart/2008/layout/VerticalCurvedList"/>
    <dgm:cxn modelId="{05AFBB1A-90AE-43EB-885A-64CEA2777E9F}" type="presParOf" srcId="{28B4C942-04C7-45A2-A72D-D45E495CA2DC}" destId="{48F161A2-CCB0-4126-BF16-E0433A3F96EE}" srcOrd="0" destOrd="0" presId="urn:microsoft.com/office/officeart/2008/layout/VerticalCurvedList"/>
    <dgm:cxn modelId="{42BD8587-AB98-49FE-97F4-F3DBF6FCF3AD}" type="presParOf" srcId="{4BC21810-28FA-41AF-B71F-8124CEF8DBF7}" destId="{00DDD935-3659-4B1F-B32B-BCE4051CC6F7}" srcOrd="3" destOrd="0" presId="urn:microsoft.com/office/officeart/2008/layout/VerticalCurvedList"/>
    <dgm:cxn modelId="{90A40B2A-81F8-4230-8A43-CEE16565E364}" type="presParOf" srcId="{4BC21810-28FA-41AF-B71F-8124CEF8DBF7}" destId="{0BAF24E0-4D33-448A-A5BA-ABBE448A93C5}" srcOrd="4" destOrd="0" presId="urn:microsoft.com/office/officeart/2008/layout/VerticalCurvedList"/>
    <dgm:cxn modelId="{D772B92A-98A4-4FF2-B050-8B0A3ED49E5E}" type="presParOf" srcId="{0BAF24E0-4D33-448A-A5BA-ABBE448A93C5}" destId="{91AE1222-32C1-4BD8-9066-3C0428A6DBC8}" srcOrd="0" destOrd="0" presId="urn:microsoft.com/office/officeart/2008/layout/VerticalCurvedList"/>
    <dgm:cxn modelId="{42753AAF-B7C2-470A-8BD9-4EBF503C4D87}" type="presParOf" srcId="{4BC21810-28FA-41AF-B71F-8124CEF8DBF7}" destId="{20B7FC83-F867-4D4B-8C46-C60CC25ACAAF}" srcOrd="5" destOrd="0" presId="urn:microsoft.com/office/officeart/2008/layout/VerticalCurvedList"/>
    <dgm:cxn modelId="{58F625D2-0307-4BD0-A67C-CB58D2C5EEF3}" type="presParOf" srcId="{4BC21810-28FA-41AF-B71F-8124CEF8DBF7}" destId="{0681A685-12DE-47B9-9EB2-3D300384E888}" srcOrd="6" destOrd="0" presId="urn:microsoft.com/office/officeart/2008/layout/VerticalCurvedList"/>
    <dgm:cxn modelId="{AF080730-4E79-47FB-867A-C4A1B45C1DF4}" type="presParOf" srcId="{0681A685-12DE-47B9-9EB2-3D300384E888}" destId="{9FF9BF32-0F6A-4772-B83C-E346E8D708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BDE6-B56B-4CFC-9787-540753FBA121}">
      <dsp:nvSpPr>
        <dsp:cNvPr id="0" name=""/>
        <dsp:cNvSpPr/>
      </dsp:nvSpPr>
      <dsp:spPr>
        <a:xfrm>
          <a:off x="1946696" y="0"/>
          <a:ext cx="1467083" cy="1467307"/>
        </a:xfrm>
        <a:prstGeom prst="circularArrow">
          <a:avLst>
            <a:gd name="adj1" fmla="val 10980"/>
            <a:gd name="adj2" fmla="val 1142322"/>
            <a:gd name="adj3" fmla="val 4500000"/>
            <a:gd name="adj4" fmla="val 10800000"/>
            <a:gd name="adj5" fmla="val 125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DAF70-6F55-48B7-9574-DE882412A236}">
      <dsp:nvSpPr>
        <dsp:cNvPr id="0" name=""/>
        <dsp:cNvSpPr/>
      </dsp:nvSpPr>
      <dsp:spPr>
        <a:xfrm>
          <a:off x="2270970" y="529742"/>
          <a:ext cx="815230" cy="407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CRM</a:t>
          </a:r>
          <a:endParaRPr lang="en-US" sz="2800" kern="1200" dirty="0"/>
        </a:p>
      </dsp:txBody>
      <dsp:txXfrm>
        <a:off x="2270970" y="529742"/>
        <a:ext cx="815230" cy="407517"/>
      </dsp:txXfrm>
    </dsp:sp>
    <dsp:sp modelId="{5BDC897F-0A96-4C18-8833-92A2FCA244E6}">
      <dsp:nvSpPr>
        <dsp:cNvPr id="0" name=""/>
        <dsp:cNvSpPr/>
      </dsp:nvSpPr>
      <dsp:spPr>
        <a:xfrm>
          <a:off x="1539219" y="843076"/>
          <a:ext cx="1467083" cy="1467307"/>
        </a:xfrm>
        <a:prstGeom prst="leftCircularArrow">
          <a:avLst>
            <a:gd name="adj1" fmla="val 10980"/>
            <a:gd name="adj2" fmla="val 1142322"/>
            <a:gd name="adj3" fmla="val 6300000"/>
            <a:gd name="adj4" fmla="val 18900000"/>
            <a:gd name="adj5" fmla="val 12500"/>
          </a:avLst>
        </a:prstGeom>
        <a:solidFill>
          <a:schemeClr val="accent3">
            <a:shade val="80000"/>
            <a:hueOff val="274488"/>
            <a:satOff val="-16414"/>
            <a:lumOff val="172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D512A-95DE-446C-BC93-D565E0CA81DC}">
      <dsp:nvSpPr>
        <dsp:cNvPr id="0" name=""/>
        <dsp:cNvSpPr/>
      </dsp:nvSpPr>
      <dsp:spPr>
        <a:xfrm>
          <a:off x="1865146" y="1377695"/>
          <a:ext cx="815230" cy="407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ERP</a:t>
          </a:r>
          <a:endParaRPr lang="en-US" sz="2800" kern="1200" dirty="0"/>
        </a:p>
      </dsp:txBody>
      <dsp:txXfrm>
        <a:off x="1865146" y="1377695"/>
        <a:ext cx="815230" cy="407517"/>
      </dsp:txXfrm>
    </dsp:sp>
    <dsp:sp modelId="{1E1C8ACC-3D04-4784-AF2B-3D4B62043147}">
      <dsp:nvSpPr>
        <dsp:cNvPr id="0" name=""/>
        <dsp:cNvSpPr/>
      </dsp:nvSpPr>
      <dsp:spPr>
        <a:xfrm>
          <a:off x="2051114" y="1787042"/>
          <a:ext cx="1260452" cy="1260957"/>
        </a:xfrm>
        <a:prstGeom prst="blockArc">
          <a:avLst>
            <a:gd name="adj1" fmla="val 13500000"/>
            <a:gd name="adj2" fmla="val 10800000"/>
            <a:gd name="adj3" fmla="val 12740"/>
          </a:avLst>
        </a:prstGeom>
        <a:solidFill>
          <a:schemeClr val="accent3">
            <a:shade val="80000"/>
            <a:hueOff val="548976"/>
            <a:satOff val="-32828"/>
            <a:lumOff val="344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35812-43E3-43C3-A380-A75CB4B7EC1E}">
      <dsp:nvSpPr>
        <dsp:cNvPr id="0" name=""/>
        <dsp:cNvSpPr/>
      </dsp:nvSpPr>
      <dsp:spPr>
        <a:xfrm>
          <a:off x="2272899" y="2226868"/>
          <a:ext cx="815230" cy="407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SCM</a:t>
          </a:r>
          <a:endParaRPr lang="en-US" sz="2800" kern="1200" dirty="0"/>
        </a:p>
      </dsp:txBody>
      <dsp:txXfrm>
        <a:off x="2272899" y="2226868"/>
        <a:ext cx="815230" cy="407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CF41D-7D27-4687-B419-6EF9CCCFEE07}">
      <dsp:nvSpPr>
        <dsp:cNvPr id="0" name=""/>
        <dsp:cNvSpPr/>
      </dsp:nvSpPr>
      <dsp:spPr>
        <a:xfrm>
          <a:off x="-4996655" y="-765571"/>
          <a:ext cx="5950742" cy="5950742"/>
        </a:xfrm>
        <a:prstGeom prst="blockArc">
          <a:avLst>
            <a:gd name="adj1" fmla="val 18900000"/>
            <a:gd name="adj2" fmla="val 2700000"/>
            <a:gd name="adj3" fmla="val 36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7010A-4F0F-4578-ACB9-A7A8BDE3E56F}">
      <dsp:nvSpPr>
        <dsp:cNvPr id="0" name=""/>
        <dsp:cNvSpPr/>
      </dsp:nvSpPr>
      <dsp:spPr>
        <a:xfrm>
          <a:off x="613628" y="441960"/>
          <a:ext cx="6793169" cy="8839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612" tIns="124460" rIns="124460" bIns="124460" numCol="1" spcCol="1270" anchor="ctr" anchorCtr="0">
          <a:noAutofit/>
        </a:bodyPr>
        <a:lstStyle/>
        <a:p>
          <a:pPr lvl="0" algn="l" defTabSz="2178050">
            <a:lnSpc>
              <a:spcPct val="90000"/>
            </a:lnSpc>
            <a:spcBef>
              <a:spcPct val="0"/>
            </a:spcBef>
            <a:spcAft>
              <a:spcPct val="35000"/>
            </a:spcAft>
          </a:pPr>
          <a:r>
            <a:rPr lang="en-US" sz="4900" kern="1200" dirty="0" smtClean="0"/>
            <a:t>Data Acquisition</a:t>
          </a:r>
          <a:endParaRPr lang="en-US" sz="4900" kern="1200" dirty="0"/>
        </a:p>
      </dsp:txBody>
      <dsp:txXfrm>
        <a:off x="613628" y="441960"/>
        <a:ext cx="6793169" cy="883920"/>
      </dsp:txXfrm>
    </dsp:sp>
    <dsp:sp modelId="{48F161A2-CCB0-4126-BF16-E0433A3F96EE}">
      <dsp:nvSpPr>
        <dsp:cNvPr id="0" name=""/>
        <dsp:cNvSpPr/>
      </dsp:nvSpPr>
      <dsp:spPr>
        <a:xfrm>
          <a:off x="61178" y="331470"/>
          <a:ext cx="1104900" cy="110490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DDD935-3659-4B1F-B32B-BCE4051CC6F7}">
      <dsp:nvSpPr>
        <dsp:cNvPr id="0" name=""/>
        <dsp:cNvSpPr/>
      </dsp:nvSpPr>
      <dsp:spPr>
        <a:xfrm>
          <a:off x="934932" y="1767840"/>
          <a:ext cx="6471864" cy="8839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612" tIns="124460" rIns="124460" bIns="124460" numCol="1" spcCol="1270" anchor="ctr" anchorCtr="0">
          <a:noAutofit/>
        </a:bodyPr>
        <a:lstStyle/>
        <a:p>
          <a:pPr lvl="0" algn="l" defTabSz="2178050">
            <a:lnSpc>
              <a:spcPct val="90000"/>
            </a:lnSpc>
            <a:spcBef>
              <a:spcPct val="0"/>
            </a:spcBef>
            <a:spcAft>
              <a:spcPct val="35000"/>
            </a:spcAft>
          </a:pPr>
          <a:r>
            <a:rPr lang="en-US" sz="4900" kern="1200" dirty="0" smtClean="0"/>
            <a:t>Data Preparation</a:t>
          </a:r>
          <a:endParaRPr lang="en-US" sz="4900" kern="1200" dirty="0"/>
        </a:p>
      </dsp:txBody>
      <dsp:txXfrm>
        <a:off x="934932" y="1767840"/>
        <a:ext cx="6471864" cy="883920"/>
      </dsp:txXfrm>
    </dsp:sp>
    <dsp:sp modelId="{91AE1222-32C1-4BD8-9066-3C0428A6DBC8}">
      <dsp:nvSpPr>
        <dsp:cNvPr id="0" name=""/>
        <dsp:cNvSpPr/>
      </dsp:nvSpPr>
      <dsp:spPr>
        <a:xfrm>
          <a:off x="382482" y="1657350"/>
          <a:ext cx="1104900" cy="110490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B7FC83-F867-4D4B-8C46-C60CC25ACAAF}">
      <dsp:nvSpPr>
        <dsp:cNvPr id="0" name=""/>
        <dsp:cNvSpPr/>
      </dsp:nvSpPr>
      <dsp:spPr>
        <a:xfrm>
          <a:off x="613628" y="3093720"/>
          <a:ext cx="6793169" cy="8839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612" tIns="124460" rIns="124460" bIns="124460" numCol="1" spcCol="1270" anchor="ctr" anchorCtr="0">
          <a:noAutofit/>
        </a:bodyPr>
        <a:lstStyle/>
        <a:p>
          <a:pPr lvl="0" algn="l" defTabSz="2178050">
            <a:lnSpc>
              <a:spcPct val="90000"/>
            </a:lnSpc>
            <a:spcBef>
              <a:spcPct val="0"/>
            </a:spcBef>
            <a:spcAft>
              <a:spcPct val="35000"/>
            </a:spcAft>
          </a:pPr>
          <a:r>
            <a:rPr lang="en-US" sz="4900" kern="1200" dirty="0" smtClean="0"/>
            <a:t>Data Classification</a:t>
          </a:r>
          <a:endParaRPr lang="en-US" sz="4900" kern="1200" dirty="0"/>
        </a:p>
      </dsp:txBody>
      <dsp:txXfrm>
        <a:off x="613628" y="3093720"/>
        <a:ext cx="6793169" cy="883920"/>
      </dsp:txXfrm>
    </dsp:sp>
    <dsp:sp modelId="{9FF9BF32-0F6A-4772-B83C-E346E8D708E2}">
      <dsp:nvSpPr>
        <dsp:cNvPr id="0" name=""/>
        <dsp:cNvSpPr/>
      </dsp:nvSpPr>
      <dsp:spPr>
        <a:xfrm>
          <a:off x="61178" y="2983230"/>
          <a:ext cx="1104900" cy="1104900"/>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BA2F7-A0DD-4758-B201-4AF7F3C5C0D9}" type="datetimeFigureOut">
              <a:rPr lang="en-US" smtClean="0"/>
              <a:t>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777D8-7536-402E-A5B1-3095E263242C}" type="slidenum">
              <a:rPr lang="en-US" smtClean="0"/>
              <a:t>‹#›</a:t>
            </a:fld>
            <a:endParaRPr lang="en-US"/>
          </a:p>
        </p:txBody>
      </p:sp>
    </p:spTree>
    <p:extLst>
      <p:ext uri="{BB962C8B-B14F-4D97-AF65-F5344CB8AC3E}">
        <p14:creationId xmlns:p14="http://schemas.microsoft.com/office/powerpoint/2010/main" val="58677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Enterprises use a wide range of heterogeneous information systems in their business activities such as</a:t>
            </a:r>
          </a:p>
          <a:p>
            <a:r>
              <a:rPr lang="en-US" sz="1200" b="0" i="0" u="none" strike="noStrike" kern="1200" baseline="0" dirty="0" smtClean="0">
                <a:solidFill>
                  <a:schemeClr val="tx1"/>
                </a:solidFill>
                <a:latin typeface="+mn-lt"/>
                <a:ea typeface="+mn-ea"/>
                <a:cs typeface="+mn-cs"/>
              </a:rPr>
              <a:t>Enterprise Resource Planning (ERP), Customer Relationships Management (CRM) and Supply Chain</a:t>
            </a:r>
          </a:p>
          <a:p>
            <a:r>
              <a:rPr lang="en-US" sz="1200" b="0" i="0" u="none" strike="noStrike" kern="1200" baseline="0" dirty="0" smtClean="0">
                <a:solidFill>
                  <a:schemeClr val="tx1"/>
                </a:solidFill>
                <a:latin typeface="+mn-lt"/>
                <a:ea typeface="+mn-ea"/>
                <a:cs typeface="+mn-cs"/>
              </a:rPr>
              <a:t>Management (SCM) systems. An enterprise distributed IT landscape contains multiple systems using</a:t>
            </a:r>
          </a:p>
          <a:p>
            <a:r>
              <a:rPr lang="en-US" sz="1200" b="0" i="0" u="none" strike="noStrike" kern="1200" baseline="0" dirty="0" smtClean="0">
                <a:solidFill>
                  <a:schemeClr val="tx1"/>
                </a:solidFill>
                <a:latin typeface="+mn-lt"/>
                <a:ea typeface="+mn-ea"/>
                <a:cs typeface="+mn-cs"/>
              </a:rPr>
              <a:t>different technologies and data standards. In addition to this heterogeneity, the amount of information</a:t>
            </a:r>
          </a:p>
          <a:p>
            <a:r>
              <a:rPr lang="en-US" sz="1200" b="0" i="0" u="none" strike="noStrike" kern="1200" baseline="0" dirty="0" smtClean="0">
                <a:solidFill>
                  <a:schemeClr val="tx1"/>
                </a:solidFill>
                <a:latin typeface="+mn-lt"/>
                <a:ea typeface="+mn-ea"/>
                <a:cs typeface="+mn-cs"/>
              </a:rPr>
              <a:t>in enterprise databases and on-line data stores expands exponentially each year. Enterprise Big Data isn't</a:t>
            </a:r>
          </a:p>
          <a:p>
            <a:r>
              <a:rPr lang="en-US" sz="1200" b="0" i="0" u="none" strike="noStrike" kern="1200" baseline="0" dirty="0" smtClean="0">
                <a:solidFill>
                  <a:schemeClr val="tx1"/>
                </a:solidFill>
                <a:latin typeface="+mn-lt"/>
                <a:ea typeface="+mn-ea"/>
                <a:cs typeface="+mn-cs"/>
              </a:rPr>
              <a:t>big in volume only, but in the associated le formats also as the information is being stored often in</a:t>
            </a:r>
          </a:p>
          <a:p>
            <a:r>
              <a:rPr lang="en-US" sz="1200" b="0" i="0" u="none" strike="noStrike" kern="1200" baseline="0" dirty="0" smtClean="0">
                <a:solidFill>
                  <a:schemeClr val="tx1"/>
                </a:solidFill>
                <a:latin typeface="+mn-lt"/>
                <a:ea typeface="+mn-ea"/>
                <a:cs typeface="+mn-cs"/>
              </a:rPr>
              <a:t>unstructured and unknown formats.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Big Data -&gt; Volume, Velocity and Variety</a:t>
            </a:r>
          </a:p>
        </p:txBody>
      </p:sp>
      <p:sp>
        <p:nvSpPr>
          <p:cNvPr id="4" name="Slide Number Placeholder 3"/>
          <p:cNvSpPr>
            <a:spLocks noGrp="1"/>
          </p:cNvSpPr>
          <p:nvPr>
            <p:ph type="sldNum" sz="quarter" idx="10"/>
          </p:nvPr>
        </p:nvSpPr>
        <p:spPr/>
        <p:txBody>
          <a:bodyPr/>
          <a:lstStyle/>
          <a:p>
            <a:fld id="{B3E777D8-7536-402E-A5B1-3095E263242C}" type="slidenum">
              <a:rPr lang="en-US" smtClean="0"/>
              <a:t>2</a:t>
            </a:fld>
            <a:endParaRPr lang="en-US"/>
          </a:p>
        </p:txBody>
      </p:sp>
    </p:spTree>
    <p:extLst>
      <p:ext uri="{BB962C8B-B14F-4D97-AF65-F5344CB8AC3E}">
        <p14:creationId xmlns:p14="http://schemas.microsoft.com/office/powerpoint/2010/main" val="154127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777D8-7536-402E-A5B1-3095E263242C}" type="slidenum">
              <a:rPr lang="en-US" smtClean="0"/>
              <a:t>16</a:t>
            </a:fld>
            <a:endParaRPr lang="en-US"/>
          </a:p>
        </p:txBody>
      </p:sp>
    </p:spTree>
    <p:extLst>
      <p:ext uri="{BB962C8B-B14F-4D97-AF65-F5344CB8AC3E}">
        <p14:creationId xmlns:p14="http://schemas.microsoft.com/office/powerpoint/2010/main" val="123125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Classic BI and even the newer Agile Visualization tools focus much of their selling features on attractive</a:t>
            </a:r>
          </a:p>
          <a:p>
            <a:r>
              <a:rPr lang="en-US" sz="1200" b="0" i="0" u="none" strike="noStrike" kern="1200" baseline="0" dirty="0" smtClean="0">
                <a:solidFill>
                  <a:schemeClr val="tx1"/>
                </a:solidFill>
                <a:latin typeface="+mn-lt"/>
                <a:ea typeface="+mn-ea"/>
                <a:cs typeface="+mn-cs"/>
              </a:rPr>
              <a:t>and unique visualizations, but it still remains a truth that preparing data for those visualizations is the far</a:t>
            </a:r>
          </a:p>
          <a:p>
            <a:r>
              <a:rPr lang="en-US" sz="1200" b="0" i="0" u="none" strike="noStrike" kern="1200" baseline="0" dirty="0" smtClean="0">
                <a:solidFill>
                  <a:schemeClr val="tx1"/>
                </a:solidFill>
                <a:latin typeface="+mn-lt"/>
                <a:ea typeface="+mn-ea"/>
                <a:cs typeface="+mn-cs"/>
              </a:rPr>
              <a:t>more challenging task in most BI projects large and small. Self Service data provisioning aims at tackling </a:t>
            </a:r>
          </a:p>
          <a:p>
            <a:r>
              <a:rPr lang="en-US" sz="1200" b="0" i="0" u="none" strike="noStrike" kern="1200" baseline="0" dirty="0" smtClean="0">
                <a:solidFill>
                  <a:schemeClr val="tx1"/>
                </a:solidFill>
                <a:latin typeface="+mn-lt"/>
                <a:ea typeface="+mn-ea"/>
                <a:cs typeface="+mn-cs"/>
              </a:rPr>
              <a:t>this problem by providing datasets discovery, acquisition and integration techniques intuitively to the end</a:t>
            </a:r>
          </a:p>
          <a:p>
            <a:r>
              <a:rPr lang="en-US" sz="1200" b="0" i="0" u="none" strike="noStrike" kern="1200" baseline="0" dirty="0" smtClean="0">
                <a:solidFill>
                  <a:schemeClr val="tx1"/>
                </a:solidFill>
                <a:latin typeface="+mn-lt"/>
                <a:ea typeface="+mn-ea"/>
                <a:cs typeface="+mn-cs"/>
              </a:rPr>
              <a:t>user.</a:t>
            </a:r>
          </a:p>
          <a:p>
            <a:endParaRPr lang="en-US" sz="1200" b="0" i="0" u="none" strike="noStrike" kern="1200" baseline="0" dirty="0" smtClean="0">
              <a:solidFill>
                <a:schemeClr val="tx1"/>
              </a:solidFill>
              <a:latin typeface="+mn-lt"/>
              <a:ea typeface="+mn-ea"/>
              <a:cs typeface="+mn-cs"/>
            </a:endParaRPr>
          </a:p>
          <a:p>
            <a:pPr marL="285750" indent="-285750" algn="l"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Distributed sources with heterogeneous data formats and terminologies</a:t>
            </a:r>
            <a:r>
              <a:rPr lang="fr-FR" kern="0" dirty="0" smtClean="0">
                <a:ea typeface="Arial Unicode MS" pitchFamily="34" charset="-128"/>
                <a:cs typeface="Arial Unicode MS" pitchFamily="34" charset="-128"/>
              </a:rPr>
              <a:t> </a:t>
            </a:r>
          </a:p>
          <a:p>
            <a:pPr marL="285750" indent="-285750" algn="l"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Complex data models</a:t>
            </a:r>
          </a:p>
          <a:p>
            <a:pPr marL="285750" indent="-285750" algn="l"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Different storage models</a:t>
            </a:r>
          </a:p>
          <a:p>
            <a:pPr marL="285750" indent="-285750" algn="l"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Noisiness (duplications, inconsistencies)</a:t>
            </a:r>
          </a:p>
          <a:p>
            <a:endParaRPr lang="en-US" dirty="0" smtClean="0"/>
          </a:p>
          <a:p>
            <a:r>
              <a:rPr lang="en-US" b="1" dirty="0" smtClean="0"/>
              <a:t>Analyzing this new type of data within the</a:t>
            </a:r>
            <a:r>
              <a:rPr lang="en-US" b="1" baseline="0" dirty="0" smtClean="0"/>
              <a:t> </a:t>
            </a:r>
            <a:r>
              <a:rPr lang="en-US" b="1" dirty="0" smtClean="0"/>
              <a:t>context of existing enterprise data should bring them new or more accurate business insights and allow</a:t>
            </a:r>
            <a:r>
              <a:rPr lang="en-US" b="1" baseline="0" dirty="0" smtClean="0"/>
              <a:t> </a:t>
            </a:r>
            <a:r>
              <a:rPr lang="en-US" b="1" dirty="0" smtClean="0"/>
              <a:t>better recognition of sales and market opportunities</a:t>
            </a:r>
            <a:endParaRPr lang="en-US" b="1" dirty="0"/>
          </a:p>
        </p:txBody>
      </p:sp>
      <p:sp>
        <p:nvSpPr>
          <p:cNvPr id="4" name="Slide Number Placeholder 3"/>
          <p:cNvSpPr>
            <a:spLocks noGrp="1"/>
          </p:cNvSpPr>
          <p:nvPr>
            <p:ph type="sldNum" sz="quarter" idx="10"/>
          </p:nvPr>
        </p:nvSpPr>
        <p:spPr/>
        <p:txBody>
          <a:bodyPr/>
          <a:lstStyle/>
          <a:p>
            <a:fld id="{B3E777D8-7536-402E-A5B1-3095E263242C}" type="slidenum">
              <a:rPr lang="en-US" smtClean="0"/>
              <a:t>4</a:t>
            </a:fld>
            <a:endParaRPr lang="en-US"/>
          </a:p>
        </p:txBody>
      </p:sp>
    </p:spTree>
    <p:extLst>
      <p:ext uri="{BB962C8B-B14F-4D97-AF65-F5344CB8AC3E}">
        <p14:creationId xmlns:p14="http://schemas.microsoft.com/office/powerpoint/2010/main" val="353351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dirty="0" smtClean="0"/>
              <a:t>Examining column data and getting </a:t>
            </a:r>
            <a:r>
              <a:rPr lang="en-US" b="1" dirty="0" smtClean="0"/>
              <a:t>statistical information </a:t>
            </a:r>
            <a:r>
              <a:rPr lang="en-US" dirty="0" smtClean="0"/>
              <a:t>such as min, max, average, median, null percentage, value distribution, pattern distribution.</a:t>
            </a:r>
          </a:p>
          <a:p>
            <a:pPr marL="285750" indent="-285750">
              <a:lnSpc>
                <a:spcPct val="150000"/>
              </a:lnSpc>
              <a:buFont typeface="Arial" panose="020B0604020202020204" pitchFamily="34" charset="0"/>
              <a:buChar char="•"/>
            </a:pPr>
            <a:r>
              <a:rPr lang="en-US" b="1" dirty="0" smtClean="0"/>
              <a:t>Dependency tasks</a:t>
            </a:r>
            <a:r>
              <a:rPr lang="en-US" dirty="0" smtClean="0"/>
              <a:t>: Finds the values in one or more dependent columns that rely on values in a primary column</a:t>
            </a:r>
          </a:p>
          <a:p>
            <a:pPr marL="285750" indent="-285750">
              <a:lnSpc>
                <a:spcPct val="150000"/>
              </a:lnSpc>
              <a:buFont typeface="Arial" panose="020B0604020202020204" pitchFamily="34" charset="0"/>
              <a:buChar char="•"/>
            </a:pPr>
            <a:r>
              <a:rPr lang="en-US" b="1" dirty="0" smtClean="0"/>
              <a:t>Redundancy tasks</a:t>
            </a:r>
            <a:r>
              <a:rPr lang="en-US" dirty="0" smtClean="0"/>
              <a:t>: Determine the degree of overlapping data values or duplication between two sets of columns</a:t>
            </a:r>
          </a:p>
          <a:p>
            <a:pPr marL="285750" indent="-285750">
              <a:lnSpc>
                <a:spcPct val="150000"/>
              </a:lnSpc>
              <a:buFont typeface="Arial" panose="020B0604020202020204" pitchFamily="34" charset="0"/>
              <a:buChar char="•"/>
            </a:pPr>
            <a:r>
              <a:rPr lang="en-US" b="1" dirty="0" smtClean="0"/>
              <a:t>Uniqueness tasks</a:t>
            </a:r>
            <a:r>
              <a:rPr lang="en-US" dirty="0" smtClean="0"/>
              <a:t>: Returns the count and percentage of rows that contain non-unique data, for the set of column(s) selected.</a:t>
            </a:r>
          </a:p>
          <a:p>
            <a:pPr marL="285750" indent="-285750">
              <a:lnSpc>
                <a:spcPct val="150000"/>
              </a:lnSpc>
              <a:buFont typeface="Arial" panose="020B0604020202020204" pitchFamily="34" charset="0"/>
              <a:buChar char="•"/>
            </a:pPr>
            <a:r>
              <a:rPr lang="en-US" b="1" dirty="0" smtClean="0"/>
              <a:t>Content type</a:t>
            </a:r>
            <a:r>
              <a:rPr lang="en-US" dirty="0" smtClean="0"/>
              <a:t>: Content type profiling provides suggested meaning based on the entities data in the columns.</a:t>
            </a:r>
          </a:p>
          <a:p>
            <a:endParaRPr lang="en-US" dirty="0"/>
          </a:p>
        </p:txBody>
      </p:sp>
      <p:sp>
        <p:nvSpPr>
          <p:cNvPr id="4" name="Slide Number Placeholder 3"/>
          <p:cNvSpPr>
            <a:spLocks noGrp="1"/>
          </p:cNvSpPr>
          <p:nvPr>
            <p:ph type="sldNum" sz="quarter" idx="10"/>
          </p:nvPr>
        </p:nvSpPr>
        <p:spPr/>
        <p:txBody>
          <a:bodyPr/>
          <a:lstStyle/>
          <a:p>
            <a:fld id="{B3E777D8-7536-402E-A5B1-3095E263242C}" type="slidenum">
              <a:rPr lang="en-US" smtClean="0"/>
              <a:t>7</a:t>
            </a:fld>
            <a:endParaRPr lang="en-US"/>
          </a:p>
        </p:txBody>
      </p:sp>
    </p:spTree>
    <p:extLst>
      <p:ext uri="{BB962C8B-B14F-4D97-AF65-F5344CB8AC3E}">
        <p14:creationId xmlns:p14="http://schemas.microsoft.com/office/powerpoint/2010/main" val="331350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777D8-7536-402E-A5B1-3095E263242C}" type="slidenum">
              <a:rPr lang="en-US" smtClean="0"/>
              <a:t>9</a:t>
            </a:fld>
            <a:endParaRPr lang="en-US"/>
          </a:p>
        </p:txBody>
      </p:sp>
    </p:spTree>
    <p:extLst>
      <p:ext uri="{BB962C8B-B14F-4D97-AF65-F5344CB8AC3E}">
        <p14:creationId xmlns:p14="http://schemas.microsoft.com/office/powerpoint/2010/main" val="109424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effectLst/>
                <a:latin typeface="+mn-lt"/>
                <a:ea typeface="+mn-ea"/>
                <a:cs typeface="+mn-cs"/>
              </a:rPr>
              <a:t>So, how to properly integrate external data with internal ones? A certain </a:t>
            </a:r>
            <a:r>
              <a:rPr lang="en-US" sz="1200" kern="1200" baseline="0" dirty="0" smtClean="0">
                <a:solidFill>
                  <a:schemeClr val="tx1"/>
                </a:solidFill>
                <a:effectLst/>
                <a:latin typeface="+mn-lt"/>
                <a:ea typeface="+mn-ea"/>
                <a:cs typeface="+mn-cs"/>
              </a:rPr>
              <a:t>level of quality is clearly necessary. Data Quality involves data management, modeling, analysis storage and presentation since it ensures that the data is fit to be combined and used to infer better business decisions. Quality is important in every data driven application; but it is a subjective measure, as the saying goes “beauty is in the eye of the beholder”.  Quality is mainly realized when the data is used, it can be defined as fit for purpose of use !! But data can have multiple uses, and we want a generic framework to assess its quality. </a:t>
            </a:r>
          </a:p>
          <a:p>
            <a:pPr marL="171450" indent="-171450">
              <a:buFont typeface="Arial" pitchFamily="34" charset="0"/>
              <a:buChar char="•"/>
            </a:pPr>
            <a:r>
              <a:rPr lang="en-US" sz="1200" kern="1200" baseline="0" dirty="0" smtClean="0">
                <a:solidFill>
                  <a:schemeClr val="tx1"/>
                </a:solidFill>
                <a:effectLst/>
                <a:latin typeface="+mn-lt"/>
                <a:ea typeface="+mn-ea"/>
                <a:cs typeface="+mn-cs"/>
              </a:rPr>
              <a:t>Several studies have found out that most data quality problems are in fact “data misinterpretations” or problems in the data semantics, for example if I am querying for a revenue per year value, different sources might have different presentations for the term “year”, it can be a fiscal or calendar year or even the last 12 months. </a:t>
            </a:r>
          </a:p>
          <a:p>
            <a:pPr marL="171450" indent="-171450">
              <a:buFont typeface="Arial" pitchFamily="34" charset="0"/>
              <a:buChar char="•"/>
            </a:pPr>
            <a:r>
              <a:rPr lang="en-US" sz="1200" kern="1200" baseline="0" dirty="0" smtClean="0">
                <a:solidFill>
                  <a:schemeClr val="tx1"/>
                </a:solidFill>
                <a:effectLst/>
                <a:latin typeface="+mn-lt"/>
                <a:ea typeface="+mn-ea"/>
                <a:cs typeface="+mn-cs"/>
              </a:rPr>
              <a:t>By now we identified that there is a need for new Data quality principles in terms of measures and classes.</a:t>
            </a:r>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openness should be accompanied with a certain level of trust or guarantees about the quality of data</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E777D8-7536-402E-A5B1-3095E263242C}" type="slidenum">
              <a:rPr lang="en-US" smtClean="0"/>
              <a:t>14</a:t>
            </a:fld>
            <a:endParaRPr lang="en-US"/>
          </a:p>
        </p:txBody>
      </p:sp>
    </p:spTree>
    <p:extLst>
      <p:ext uri="{BB962C8B-B14F-4D97-AF65-F5344CB8AC3E}">
        <p14:creationId xmlns:p14="http://schemas.microsoft.com/office/powerpoint/2010/main" val="148154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E777D8-7536-402E-A5B1-3095E263242C}" type="slidenum">
              <a:rPr lang="en-US" smtClean="0"/>
              <a:t>15</a:t>
            </a:fld>
            <a:endParaRPr lang="en-US"/>
          </a:p>
        </p:txBody>
      </p:sp>
    </p:spTree>
    <p:extLst>
      <p:ext uri="{BB962C8B-B14F-4D97-AF65-F5344CB8AC3E}">
        <p14:creationId xmlns:p14="http://schemas.microsoft.com/office/powerpoint/2010/main" val="233022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3333CA-2506-4C91-AD2F-676791BFB0BE}" type="datetimeFigureOut">
              <a:rPr lang="en-US" smtClean="0"/>
              <a:t>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333CA-2506-4C91-AD2F-676791BFB0BE}" type="datetimeFigureOut">
              <a:rPr lang="en-US" smtClean="0"/>
              <a:t>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333CA-2506-4C91-AD2F-676791BFB0BE}" type="datetimeFigureOut">
              <a:rPr lang="en-US" smtClean="0"/>
              <a:t>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extLst>
      <p:ext uri="{BB962C8B-B14F-4D97-AF65-F5344CB8AC3E}">
        <p14:creationId xmlns:p14="http://schemas.microsoft.com/office/powerpoint/2010/main" val="174208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398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3333CA-2506-4C91-AD2F-676791BFB0BE}" type="datetimeFigureOut">
              <a:rPr lang="en-US" smtClean="0"/>
              <a:t>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F3333CA-2506-4C91-AD2F-676791BFB0BE}" type="datetimeFigureOut">
              <a:rPr lang="en-US" smtClean="0"/>
              <a:t>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3333CA-2506-4C91-AD2F-676791BFB0BE}" type="datetimeFigureOut">
              <a:rPr lang="en-US" smtClean="0"/>
              <a:t>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DDD0F-E8CC-4E44-9D0D-E8B274905E0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3333CA-2506-4C91-AD2F-676791BFB0BE}" type="datetimeFigureOut">
              <a:rPr lang="en-US" smtClean="0"/>
              <a:t>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3333CA-2506-4C91-AD2F-676791BFB0BE}" type="datetimeFigureOut">
              <a:rPr lang="en-US" smtClean="0"/>
              <a:t>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333CA-2506-4C91-AD2F-676791BFB0BE}" type="datetimeFigureOut">
              <a:rPr lang="en-US" smtClean="0"/>
              <a:t>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F3333CA-2506-4C91-AD2F-676791BFB0BE}" type="datetimeFigureOut">
              <a:rPr lang="en-US" smtClean="0"/>
              <a:t>1/6/2014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DDDDD0F-E8CC-4E44-9D0D-E8B274905E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333CA-2506-4C91-AD2F-676791BFB0BE}" type="datetimeFigureOut">
              <a:rPr lang="en-US" smtClean="0"/>
              <a:t>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DDD0F-E8CC-4E44-9D0D-E8B274905E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F3333CA-2506-4C91-AD2F-676791BFB0BE}" type="datetimeFigureOut">
              <a:rPr lang="en-US" smtClean="0"/>
              <a:t>1/6/2014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DDDDD0F-E8CC-4E44-9D0D-E8B274905E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17112" y="2043481"/>
            <a:ext cx="5648623" cy="1204306"/>
          </a:xfrm>
        </p:spPr>
        <p:txBody>
          <a:bodyPr>
            <a:normAutofit/>
          </a:bodyPr>
          <a:lstStyle/>
          <a:p>
            <a:r>
              <a:rPr lang="en-US" sz="2400" dirty="0"/>
              <a:t>Self-Service Data Provisioning through Semantic</a:t>
            </a:r>
            <a:br>
              <a:rPr lang="en-US" sz="2400" dirty="0"/>
            </a:br>
            <a:r>
              <a:rPr lang="en-US" sz="2400" dirty="0"/>
              <a:t>Enrichment of </a:t>
            </a:r>
            <a:r>
              <a:rPr lang="en-US" sz="2400" dirty="0" smtClean="0"/>
              <a:t>Data</a:t>
            </a:r>
            <a:endParaRPr lang="en-US" sz="2400" dirty="0"/>
          </a:p>
        </p:txBody>
      </p:sp>
      <p:pic>
        <p:nvPicPr>
          <p:cNvPr id="1026" name="Picture 2" descr="C:\Users\i070192\Dropbox\Documents\My Graphics\Logos\SAP 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75" y="36136"/>
            <a:ext cx="1789569" cy="9298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199" y="-41528"/>
            <a:ext cx="2839309" cy="126072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4724400" y="3969847"/>
            <a:ext cx="2507529" cy="602153"/>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r>
              <a:rPr lang="en-US" sz="2400" dirty="0" smtClean="0"/>
              <a:t>Ahmad </a:t>
            </a:r>
            <a:r>
              <a:rPr lang="en-US" sz="2400" dirty="0" err="1" smtClean="0"/>
              <a:t>Assaf</a:t>
            </a:r>
            <a:endParaRPr lang="en-US" sz="2400" dirty="0"/>
          </a:p>
        </p:txBody>
      </p:sp>
      <p:sp>
        <p:nvSpPr>
          <p:cNvPr id="8" name="Title 1"/>
          <p:cNvSpPr txBox="1">
            <a:spLocks/>
          </p:cNvSpPr>
          <p:nvPr/>
        </p:nvSpPr>
        <p:spPr>
          <a:xfrm>
            <a:off x="5105400" y="4335953"/>
            <a:ext cx="2507529" cy="602153"/>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r>
              <a:rPr lang="en-US" sz="1600" cap="none" dirty="0" smtClean="0"/>
              <a:t>Supervisors</a:t>
            </a:r>
            <a:endParaRPr lang="en-US" sz="1600" cap="none" dirty="0"/>
          </a:p>
        </p:txBody>
      </p:sp>
      <p:sp>
        <p:nvSpPr>
          <p:cNvPr id="9" name="Title 1"/>
          <p:cNvSpPr txBox="1">
            <a:spLocks/>
          </p:cNvSpPr>
          <p:nvPr/>
        </p:nvSpPr>
        <p:spPr>
          <a:xfrm>
            <a:off x="3352800" y="5334000"/>
            <a:ext cx="5257800" cy="602153"/>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pPr algn="ctr"/>
            <a:r>
              <a:rPr lang="en-US" sz="2000" dirty="0" smtClean="0"/>
              <a:t>Raphael </a:t>
            </a:r>
            <a:r>
              <a:rPr lang="en-US" sz="2000" dirty="0" err="1" smtClean="0"/>
              <a:t>Troncy</a:t>
            </a:r>
            <a:r>
              <a:rPr lang="en-US" sz="2000" dirty="0" smtClean="0"/>
              <a:t> (EURECOM)</a:t>
            </a:r>
          </a:p>
          <a:p>
            <a:pPr algn="ctr"/>
            <a:r>
              <a:rPr lang="en-US" sz="2000" dirty="0" smtClean="0"/>
              <a:t>Aline </a:t>
            </a:r>
            <a:r>
              <a:rPr lang="en-US" sz="2000" dirty="0" err="1" smtClean="0"/>
              <a:t>Senart</a:t>
            </a:r>
            <a:r>
              <a:rPr lang="en-US" sz="2000" dirty="0" smtClean="0"/>
              <a:t> (SAP)</a:t>
            </a:r>
            <a:endParaRPr lang="en-US" sz="2000" dirty="0"/>
          </a:p>
        </p:txBody>
      </p:sp>
    </p:spTree>
    <p:extLst>
      <p:ext uri="{BB962C8B-B14F-4D97-AF65-F5344CB8AC3E}">
        <p14:creationId xmlns:p14="http://schemas.microsoft.com/office/powerpoint/2010/main" val="2266909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58589" y="1897987"/>
            <a:ext cx="8480612" cy="2400657"/>
          </a:xfrm>
          <a:prstGeom prst="rect">
            <a:avLst/>
          </a:prstGeom>
          <a:noFill/>
        </p:spPr>
        <p:txBody>
          <a:bodyPr wrap="square" lIns="0" tIns="0" rIns="0" bIns="0" rtlCol="0">
            <a:spAutoFit/>
          </a:bodyPr>
          <a:lstStyle/>
          <a:p>
            <a:r>
              <a:rPr lang="en-US" sz="1200" b="1" dirty="0">
                <a:latin typeface="Courier New" pitchFamily="49" charset="0"/>
                <a:cs typeface="Courier New" pitchFamily="49" charset="0"/>
              </a:rPr>
              <a:t>The Result for Microsoft is</a:t>
            </a:r>
            <a:r>
              <a:rPr lang="en-US" sz="1200" dirty="0">
                <a:latin typeface="Courier New" pitchFamily="49" charset="0"/>
                <a:cs typeface="Courier New" pitchFamily="49" charset="0"/>
              </a:rPr>
              <a:t>: {Software=86.118179, Website=42.362911, Video Game Platform=137.838684, </a:t>
            </a:r>
            <a:r>
              <a:rPr lang="en-US" sz="1200" dirty="0">
                <a:solidFill>
                  <a:srgbClr val="FF0000"/>
                </a:solidFill>
                <a:latin typeface="Courier New" pitchFamily="49" charset="0"/>
                <a:cs typeface="Courier New" pitchFamily="49" charset="0"/>
              </a:rPr>
              <a:t>Organization=232.759842</a:t>
            </a:r>
            <a:r>
              <a:rPr lang="en-US" sz="1200" dirty="0">
                <a:latin typeface="Courier New" pitchFamily="49" charset="0"/>
                <a:cs typeface="Courier New" pitchFamily="49" charset="0"/>
              </a:rPr>
              <a:t>, Programming Language=67.981903, File Format=69.533485}</a:t>
            </a:r>
          </a:p>
          <a:p>
            <a:r>
              <a:rPr lang="en-US" sz="1200" b="1" dirty="0">
                <a:latin typeface="Courier New" pitchFamily="49" charset="0"/>
                <a:cs typeface="Courier New" pitchFamily="49" charset="0"/>
              </a:rPr>
              <a:t>The Result for Apple is</a:t>
            </a:r>
            <a:r>
              <a:rPr lang="en-US" sz="1200" dirty="0">
                <a:latin typeface="Courier New" pitchFamily="49" charset="0"/>
                <a:cs typeface="Courier New" pitchFamily="49" charset="0"/>
              </a:rPr>
              <a:t>: {Physicist=54.597713, Organism Classification=153.355011, Video Game Platform=91.149803, Computer=64.025963, </a:t>
            </a:r>
            <a:r>
              <a:rPr lang="en-US" sz="1200" dirty="0">
                <a:solidFill>
                  <a:srgbClr val="FF0000"/>
                </a:solidFill>
                <a:latin typeface="Courier New" pitchFamily="49" charset="0"/>
                <a:cs typeface="Courier New" pitchFamily="49" charset="0"/>
              </a:rPr>
              <a:t>Organization=210.666855</a:t>
            </a:r>
            <a:r>
              <a:rPr lang="en-US" sz="1200" dirty="0">
                <a:latin typeface="Courier New" pitchFamily="49" charset="0"/>
                <a:cs typeface="Courier New" pitchFamily="49" charset="0"/>
              </a:rPr>
              <a:t>, Record label=52.227253}</a:t>
            </a:r>
          </a:p>
          <a:p>
            <a:r>
              <a:rPr lang="en-US" sz="1200" b="1" dirty="0">
                <a:latin typeface="Courier New" pitchFamily="49" charset="0"/>
                <a:cs typeface="Courier New" pitchFamily="49" charset="0"/>
              </a:rPr>
              <a:t>The Result for Orange is</a:t>
            </a:r>
            <a:r>
              <a:rPr lang="en-US" sz="1200" dirty="0">
                <a:latin typeface="Courier New" pitchFamily="49" charset="0"/>
                <a:cs typeface="Courier New" pitchFamily="49" charset="0"/>
              </a:rPr>
              <a:t>: {Monarch=77.261147, US County=83.572784, </a:t>
            </a:r>
            <a:r>
              <a:rPr lang="en-US" sz="1200" dirty="0">
                <a:solidFill>
                  <a:srgbClr val="00B050"/>
                </a:solidFill>
                <a:latin typeface="Courier New" pitchFamily="49" charset="0"/>
                <a:cs typeface="Courier New" pitchFamily="49" charset="0"/>
              </a:rPr>
              <a:t>Organism Classification=174.263657</a:t>
            </a:r>
            <a:r>
              <a:rPr lang="en-US" sz="1200" dirty="0">
                <a:latin typeface="Courier New" pitchFamily="49" charset="0"/>
                <a:cs typeface="Courier New" pitchFamily="49" charset="0"/>
              </a:rPr>
              <a:t>, Order of Chivalry=55.610447, </a:t>
            </a:r>
            <a:r>
              <a:rPr lang="en-US" sz="1200" dirty="0">
                <a:solidFill>
                  <a:srgbClr val="FF0000"/>
                </a:solidFill>
                <a:latin typeface="Courier New" pitchFamily="49" charset="0"/>
                <a:cs typeface="Courier New" pitchFamily="49" charset="0"/>
              </a:rPr>
              <a:t>Organization=157.174515</a:t>
            </a:r>
            <a:r>
              <a:rPr lang="en-US" sz="1200" dirty="0">
                <a:latin typeface="Courier New" pitchFamily="49" charset="0"/>
                <a:cs typeface="Courier New" pitchFamily="49" charset="0"/>
              </a:rPr>
              <a:t>, Color=125.234734}</a:t>
            </a:r>
          </a:p>
          <a:p>
            <a:r>
              <a:rPr lang="en-US" sz="1200" b="1" dirty="0">
                <a:latin typeface="Courier New" pitchFamily="49" charset="0"/>
                <a:cs typeface="Courier New" pitchFamily="49" charset="0"/>
              </a:rPr>
              <a:t>The Result for IBM is</a:t>
            </a:r>
            <a:r>
              <a:rPr lang="en-US" sz="1200" dirty="0">
                <a:latin typeface="Courier New" pitchFamily="49" charset="0"/>
                <a:cs typeface="Courier New" pitchFamily="49" charset="0"/>
              </a:rPr>
              <a:t>: {Software=32.009403, Operating System=51.03334, Video Game Platform=100.333168, Computer=47.497246, </a:t>
            </a:r>
            <a:r>
              <a:rPr lang="en-US" sz="1200" dirty="0">
                <a:solidFill>
                  <a:srgbClr val="FF0000"/>
                </a:solidFill>
                <a:latin typeface="Courier New" pitchFamily="49" charset="0"/>
                <a:cs typeface="Courier New" pitchFamily="49" charset="0"/>
              </a:rPr>
              <a:t>Organization=207.017471</a:t>
            </a:r>
            <a:r>
              <a:rPr lang="en-US" sz="1200" dirty="0">
                <a:latin typeface="Courier New" pitchFamily="49" charset="0"/>
                <a:cs typeface="Courier New" pitchFamily="49" charset="0"/>
              </a:rPr>
              <a:t>, Computing Platform=31.616125}</a:t>
            </a:r>
          </a:p>
          <a:p>
            <a:r>
              <a:rPr lang="en-US" sz="1200" b="1" dirty="0">
                <a:latin typeface="Courier New" pitchFamily="49" charset="0"/>
                <a:cs typeface="Courier New" pitchFamily="49" charset="0"/>
              </a:rPr>
              <a:t>The Result for Accenture is</a:t>
            </a:r>
            <a:r>
              <a:rPr lang="en-US" sz="1200" dirty="0">
                <a:latin typeface="Courier New" pitchFamily="49" charset="0"/>
                <a:cs typeface="Courier New" pitchFamily="49" charset="0"/>
              </a:rPr>
              <a:t>: {Book=7.331758, Building=11.667136, </a:t>
            </a:r>
            <a:r>
              <a:rPr lang="en-US" sz="1200" dirty="0">
                <a:solidFill>
                  <a:srgbClr val="FF0000"/>
                </a:solidFill>
                <a:latin typeface="Courier New" pitchFamily="49" charset="0"/>
                <a:cs typeface="Courier New" pitchFamily="49" charset="0"/>
              </a:rPr>
              <a:t>Organization=77.445473</a:t>
            </a:r>
            <a:r>
              <a:rPr lang="en-US" sz="1200" dirty="0">
                <a:latin typeface="Courier New" pitchFamily="49" charset="0"/>
                <a:cs typeface="Courier New" pitchFamily="49" charset="0"/>
              </a:rPr>
              <a:t>}</a:t>
            </a:r>
            <a:endParaRPr lang="fr-FR" sz="1200" kern="0" dirty="0" err="1" smtClean="0">
              <a:latin typeface="Courier New" pitchFamily="49" charset="0"/>
              <a:ea typeface="Arial Unicode MS" pitchFamily="34" charset="-128"/>
              <a:cs typeface="Courier New" pitchFamily="49" charset="0"/>
            </a:endParaRPr>
          </a:p>
        </p:txBody>
      </p:sp>
      <p:sp>
        <p:nvSpPr>
          <p:cNvPr id="2" name="TextBox 1"/>
          <p:cNvSpPr txBox="1"/>
          <p:nvPr/>
        </p:nvSpPr>
        <p:spPr>
          <a:xfrm>
            <a:off x="358589" y="4585447"/>
            <a:ext cx="7239161"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Results retrieved from Freebase have a defined confidence score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confidence score for each type is query independent</a:t>
            </a:r>
            <a:endParaRPr lang="fr-FR" sz="1800" kern="0" dirty="0" err="1" smtClean="0">
              <a:ea typeface="Arial Unicode MS" pitchFamily="34" charset="-128"/>
              <a:cs typeface="Arial Unicode MS" pitchFamily="34" charset="-128"/>
            </a:endParaRPr>
          </a:p>
        </p:txBody>
      </p:sp>
      <p:sp>
        <p:nvSpPr>
          <p:cNvPr id="6" name="TextBox 5"/>
          <p:cNvSpPr txBox="1"/>
          <p:nvPr/>
        </p:nvSpPr>
        <p:spPr>
          <a:xfrm>
            <a:off x="358588" y="990600"/>
            <a:ext cx="4589398"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b="1" kern="0" dirty="0" smtClean="0">
                <a:ea typeface="Arial Unicode MS" pitchFamily="34" charset="-128"/>
                <a:cs typeface="Arial Unicode MS" pitchFamily="34" charset="-128"/>
              </a:rPr>
              <a:t>Mapping </a:t>
            </a:r>
            <a:r>
              <a:rPr lang="en-US" sz="1800" b="1" kern="0" dirty="0" smtClean="0">
                <a:ea typeface="Arial Unicode MS" pitchFamily="34" charset="-128"/>
                <a:cs typeface="Arial Unicode MS" pitchFamily="34" charset="-128"/>
              </a:rPr>
              <a:t>each cell with a set of “Rich Types”</a:t>
            </a:r>
            <a:endParaRPr lang="fr-FR" sz="1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59059863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15152" y="1143000"/>
            <a:ext cx="9135035" cy="3693319"/>
          </a:xfrm>
          <a:prstGeom prst="rect">
            <a:avLst/>
          </a:prstGeom>
          <a:noFill/>
        </p:spPr>
        <p:txBody>
          <a:bodyPr wrap="square" lIns="0" tIns="0" rIns="0" bIns="0" rtlCol="0">
            <a:spAutoFit/>
          </a:bodyPr>
          <a:lstStyle/>
          <a:p>
            <a:r>
              <a:rPr lang="en-US" sz="1200" dirty="0">
                <a:latin typeface="Courier New" pitchFamily="49" charset="0"/>
                <a:cs typeface="Courier New" pitchFamily="49" charset="0"/>
              </a:rPr>
              <a:t>Column has the following types: </a:t>
            </a:r>
            <a:endParaRPr lang="en-US" sz="1200" dirty="0" smtClean="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Type : Book has been found 1 time(s), with total confidence = 7.331758</a:t>
            </a:r>
          </a:p>
          <a:p>
            <a:r>
              <a:rPr lang="en-US" sz="1200" dirty="0">
                <a:latin typeface="Courier New" pitchFamily="49" charset="0"/>
                <a:cs typeface="Courier New" pitchFamily="49" charset="0"/>
              </a:rPr>
              <a:t>Type : Building has been found 1 time(s), with total confidence = 11.667136</a:t>
            </a:r>
          </a:p>
          <a:p>
            <a:r>
              <a:rPr lang="en-US" sz="1200" dirty="0">
                <a:latin typeface="Courier New" pitchFamily="49" charset="0"/>
                <a:cs typeface="Courier New" pitchFamily="49" charset="0"/>
              </a:rPr>
              <a:t>Type : Color has been found 1 time(s), with total confidence = 125.234734</a:t>
            </a:r>
          </a:p>
          <a:p>
            <a:r>
              <a:rPr lang="en-US" sz="1200" dirty="0">
                <a:latin typeface="Courier New" pitchFamily="49" charset="0"/>
                <a:cs typeface="Courier New" pitchFamily="49" charset="0"/>
              </a:rPr>
              <a:t>Type : Computer has been found 2 time(s), with total confidence = 111.52320900000001</a:t>
            </a:r>
          </a:p>
          <a:p>
            <a:r>
              <a:rPr lang="en-US" sz="1200" dirty="0">
                <a:latin typeface="Courier New" pitchFamily="49" charset="0"/>
                <a:cs typeface="Courier New" pitchFamily="49" charset="0"/>
              </a:rPr>
              <a:t>Type : Computing Platform has been found 1 time(s), with total confidence = 31.616125</a:t>
            </a:r>
          </a:p>
          <a:p>
            <a:r>
              <a:rPr lang="en-US" sz="1200" dirty="0">
                <a:latin typeface="Courier New" pitchFamily="49" charset="0"/>
                <a:cs typeface="Courier New" pitchFamily="49" charset="0"/>
              </a:rPr>
              <a:t>Type : File Format has been found 1 time(s), with total confidence = 69.533485</a:t>
            </a:r>
          </a:p>
          <a:p>
            <a:r>
              <a:rPr lang="en-US" sz="1200" dirty="0">
                <a:latin typeface="Courier New" pitchFamily="49" charset="0"/>
                <a:cs typeface="Courier New" pitchFamily="49" charset="0"/>
              </a:rPr>
              <a:t>Type : Monarch has been found 1 time(s), with total confidence = 77.261147</a:t>
            </a:r>
          </a:p>
          <a:p>
            <a:r>
              <a:rPr lang="en-US" sz="1200" dirty="0">
                <a:latin typeface="Courier New" pitchFamily="49" charset="0"/>
                <a:cs typeface="Courier New" pitchFamily="49" charset="0"/>
              </a:rPr>
              <a:t>Type : Operating System has been found 1 time(s), with total confidence = 51.03334</a:t>
            </a:r>
          </a:p>
          <a:p>
            <a:r>
              <a:rPr lang="en-US" sz="1200" dirty="0">
                <a:latin typeface="Courier New" pitchFamily="49" charset="0"/>
                <a:cs typeface="Courier New" pitchFamily="49" charset="0"/>
              </a:rPr>
              <a:t>Type : Order of Chivalry has been found 1 time(s), with total confidence = 55.610447</a:t>
            </a:r>
          </a:p>
          <a:p>
            <a:r>
              <a:rPr lang="en-US" sz="1200" dirty="0">
                <a:solidFill>
                  <a:srgbClr val="FF0000"/>
                </a:solidFill>
                <a:latin typeface="Courier New" pitchFamily="49" charset="0"/>
                <a:cs typeface="Courier New" pitchFamily="49" charset="0"/>
              </a:rPr>
              <a:t>Type : Organism Classification has been found 2 time(s), with total confidence = </a:t>
            </a:r>
            <a:r>
              <a:rPr lang="en-US" sz="1200" dirty="0" smtClean="0">
                <a:solidFill>
                  <a:srgbClr val="FF0000"/>
                </a:solidFill>
                <a:latin typeface="Courier New" pitchFamily="49" charset="0"/>
                <a:cs typeface="Courier New" pitchFamily="49" charset="0"/>
              </a:rPr>
              <a:t>327.61866796</a:t>
            </a:r>
            <a:endParaRPr lang="en-US" sz="1200" dirty="0">
              <a:solidFill>
                <a:srgbClr val="FF0000"/>
              </a:solidFill>
              <a:latin typeface="Courier New" pitchFamily="49" charset="0"/>
              <a:cs typeface="Courier New" pitchFamily="49" charset="0"/>
            </a:endParaRPr>
          </a:p>
          <a:p>
            <a:r>
              <a:rPr lang="en-US" sz="1200" dirty="0">
                <a:solidFill>
                  <a:srgbClr val="FF0000"/>
                </a:solidFill>
                <a:latin typeface="Courier New" pitchFamily="49" charset="0"/>
                <a:cs typeface="Courier New" pitchFamily="49" charset="0"/>
              </a:rPr>
              <a:t>Type : Organization has been found 5 time(s), with total confidence = 885.064156</a:t>
            </a:r>
          </a:p>
          <a:p>
            <a:r>
              <a:rPr lang="en-US" sz="1200" dirty="0">
                <a:latin typeface="Courier New" pitchFamily="49" charset="0"/>
                <a:cs typeface="Courier New" pitchFamily="49" charset="0"/>
              </a:rPr>
              <a:t>Type : Physicist has been found 1 time(s), with total confidence = 54.597713</a:t>
            </a:r>
          </a:p>
          <a:p>
            <a:r>
              <a:rPr lang="en-US" sz="1200" dirty="0">
                <a:latin typeface="Courier New" pitchFamily="49" charset="0"/>
                <a:cs typeface="Courier New" pitchFamily="49" charset="0"/>
              </a:rPr>
              <a:t>Type : Programming Language has been found 1 time(s), with total confidence = 67.981903</a:t>
            </a:r>
          </a:p>
          <a:p>
            <a:r>
              <a:rPr lang="en-US" sz="1200" dirty="0">
                <a:latin typeface="Courier New" pitchFamily="49" charset="0"/>
                <a:cs typeface="Courier New" pitchFamily="49" charset="0"/>
              </a:rPr>
              <a:t>Type : Record label has been found 1 time(s), with total confidence = 52.227253</a:t>
            </a:r>
          </a:p>
          <a:p>
            <a:r>
              <a:rPr lang="en-US" sz="1200" dirty="0">
                <a:latin typeface="Courier New" pitchFamily="49" charset="0"/>
                <a:cs typeface="Courier New" pitchFamily="49" charset="0"/>
              </a:rPr>
              <a:t>Type : Software has been found 2 time(s), with total confidence = 118.12758199999999</a:t>
            </a:r>
          </a:p>
          <a:p>
            <a:r>
              <a:rPr lang="en-US" sz="1200" dirty="0">
                <a:latin typeface="Courier New" pitchFamily="49" charset="0"/>
                <a:cs typeface="Courier New" pitchFamily="49" charset="0"/>
              </a:rPr>
              <a:t>Type : US County has been found 1 time(s), with total confidence = 83.572784</a:t>
            </a:r>
          </a:p>
          <a:p>
            <a:r>
              <a:rPr lang="en-US" sz="1200" dirty="0">
                <a:latin typeface="Courier New" pitchFamily="49" charset="0"/>
                <a:cs typeface="Courier New" pitchFamily="49" charset="0"/>
              </a:rPr>
              <a:t>Type : Video Game Platform has been found 3 time(s), with total confidence = 329.321655</a:t>
            </a:r>
          </a:p>
          <a:p>
            <a:r>
              <a:rPr lang="en-US" sz="1200" dirty="0">
                <a:latin typeface="Courier New" pitchFamily="49" charset="0"/>
                <a:cs typeface="Courier New" pitchFamily="49" charset="0"/>
              </a:rPr>
              <a:t>Type : Website has been found 1 time(s), with total confidence = 42.362911</a:t>
            </a:r>
            <a:endParaRPr lang="fr-FR" sz="1200" kern="0" dirty="0" err="1" smtClean="0">
              <a:latin typeface="Courier New" pitchFamily="49" charset="0"/>
              <a:ea typeface="Arial Unicode MS" pitchFamily="34" charset="-128"/>
              <a:cs typeface="Courier New" pitchFamily="49" charset="0"/>
            </a:endParaRPr>
          </a:p>
        </p:txBody>
      </p:sp>
      <p:sp>
        <p:nvSpPr>
          <p:cNvPr id="4" name="TextBox 3"/>
          <p:cNvSpPr txBox="1"/>
          <p:nvPr/>
        </p:nvSpPr>
        <p:spPr>
          <a:xfrm>
            <a:off x="215153" y="4979441"/>
            <a:ext cx="7282443"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Columns now are represented by the associative set of “Rich Types”</a:t>
            </a:r>
            <a:endParaRPr lang="fr-FR" sz="1800" kern="0" dirty="0" err="1" smtClean="0">
              <a:ea typeface="Arial Unicode MS" pitchFamily="34" charset="-128"/>
              <a:cs typeface="Arial Unicode MS" pitchFamily="34" charset="-128"/>
            </a:endParaRPr>
          </a:p>
        </p:txBody>
      </p:sp>
      <p:sp>
        <p:nvSpPr>
          <p:cNvPr id="6" name="TextBox 5"/>
          <p:cNvSpPr txBox="1"/>
          <p:nvPr/>
        </p:nvSpPr>
        <p:spPr>
          <a:xfrm>
            <a:off x="358588" y="762000"/>
            <a:ext cx="5897448"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b="1" kern="0" dirty="0" smtClean="0">
                <a:ea typeface="Arial Unicode MS" pitchFamily="34" charset="-128"/>
                <a:cs typeface="Arial Unicode MS" pitchFamily="34" charset="-128"/>
              </a:rPr>
              <a:t>Map </a:t>
            </a:r>
            <a:r>
              <a:rPr lang="en-US" sz="1800" b="1" kern="0" dirty="0" smtClean="0">
                <a:ea typeface="Arial Unicode MS" pitchFamily="34" charset="-128"/>
                <a:cs typeface="Arial Unicode MS" pitchFamily="34" charset="-128"/>
              </a:rPr>
              <a:t>each column with an aggregated  set of “Rich Types”</a:t>
            </a:r>
            <a:endParaRPr lang="fr-FR" sz="1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304666789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4119" y="152400"/>
            <a:ext cx="8915400" cy="707886"/>
          </a:xfrm>
          <a:prstGeom prst="rect">
            <a:avLst/>
          </a:prstGeom>
          <a:noFill/>
        </p:spPr>
        <p:txBody>
          <a:bodyPr wrap="square" rtlCol="0">
            <a:spAutoFit/>
          </a:bodyPr>
          <a:lstStyle/>
          <a:p>
            <a:pPr algn="ctr"/>
            <a:r>
              <a:rPr lang="en-US" sz="4000" b="1" dirty="0" smtClean="0"/>
              <a:t>But … What about Quality ?!</a:t>
            </a:r>
            <a:endParaRPr lang="en-US" sz="4000" b="1" dirty="0"/>
          </a:p>
        </p:txBody>
      </p:sp>
      <p:pic>
        <p:nvPicPr>
          <p:cNvPr id="17410" name="Picture 2" descr="http://www.colourbox.com/preview/1169153-8642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685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381000"/>
            <a:ext cx="7520940" cy="548640"/>
          </a:xfrm>
        </p:spPr>
        <p:txBody>
          <a:bodyPr/>
          <a:lstStyle/>
          <a:p>
            <a:r>
              <a:rPr lang="en-US" dirty="0" smtClean="0"/>
              <a:t>Problem Definition</a:t>
            </a:r>
            <a:br>
              <a:rPr lang="en-US" dirty="0" smtClean="0"/>
            </a:br>
            <a:r>
              <a:rPr lang="en-US" sz="2000" b="0" dirty="0" smtClean="0"/>
              <a:t>Data quality</a:t>
            </a:r>
            <a:endParaRPr lang="en-US" dirty="0"/>
          </a:p>
        </p:txBody>
      </p:sp>
      <p:sp>
        <p:nvSpPr>
          <p:cNvPr id="8" name="TextBox 7"/>
          <p:cNvSpPr txBox="1"/>
          <p:nvPr/>
        </p:nvSpPr>
        <p:spPr>
          <a:xfrm>
            <a:off x="338328" y="1419999"/>
            <a:ext cx="847648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Data quality involves data management, modeling, analysis, storage and </a:t>
            </a:r>
            <a:r>
              <a:rPr lang="en-US" kern="0" dirty="0" smtClean="0">
                <a:ea typeface="Arial Unicode MS" pitchFamily="34" charset="-128"/>
                <a:cs typeface="Arial Unicode MS" pitchFamily="34" charset="-128"/>
              </a:rPr>
              <a:t>presentation</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It is </a:t>
            </a:r>
            <a:r>
              <a:rPr lang="en-US" kern="0" dirty="0">
                <a:ea typeface="Arial Unicode MS" pitchFamily="34" charset="-128"/>
                <a:cs typeface="Arial Unicode MS" pitchFamily="34" charset="-128"/>
              </a:rPr>
              <a:t>an important issue for data driven applications which should </a:t>
            </a:r>
            <a:r>
              <a:rPr lang="en-US" kern="0" dirty="0" smtClean="0">
                <a:ea typeface="Arial Unicode MS" pitchFamily="34" charset="-128"/>
                <a:cs typeface="Arial Unicode MS" pitchFamily="34" charset="-128"/>
              </a:rPr>
              <a:t>be deeply      investigated </a:t>
            </a:r>
            <a:r>
              <a:rPr lang="en-US" kern="0" dirty="0">
                <a:ea typeface="Arial Unicode MS" pitchFamily="34" charset="-128"/>
                <a:cs typeface="Arial Unicode MS" pitchFamily="34" charset="-128"/>
              </a:rPr>
              <a:t>and </a:t>
            </a:r>
            <a:r>
              <a:rPr lang="en-US" kern="0" dirty="0" smtClean="0">
                <a:ea typeface="Arial Unicode MS" pitchFamily="34" charset="-128"/>
                <a:cs typeface="Arial Unicode MS" pitchFamily="34" charset="-128"/>
              </a:rPr>
              <a:t>understood in order to ensure the data is fit to be combined and used to infer better business decisions</a:t>
            </a:r>
          </a:p>
          <a:p>
            <a:pPr marL="285750"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Data quality is subjective and cannot be assessed easily, the actual value of data is mainly realized when it is </a:t>
            </a:r>
            <a:r>
              <a:rPr lang="en-US" kern="0" dirty="0" smtClean="0">
                <a:ea typeface="Arial Unicode MS" pitchFamily="34" charset="-128"/>
                <a:cs typeface="Arial Unicode MS" pitchFamily="34" charset="-128"/>
              </a:rPr>
              <a:t>used</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Studies found out that most data quality problems are in fact “data misinterpretations” or problems with the data </a:t>
            </a:r>
            <a:r>
              <a:rPr lang="en-US" kern="0" dirty="0" smtClean="0">
                <a:ea typeface="Arial Unicode MS" pitchFamily="34" charset="-128"/>
                <a:cs typeface="Arial Unicode MS" pitchFamily="34" charset="-128"/>
              </a:rPr>
              <a:t>semantics</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endParaRPr lang="en-US" sz="1800" kern="0" dirty="0" smtClean="0">
              <a:ea typeface="Arial Unicode MS" pitchFamily="34" charset="-128"/>
              <a:cs typeface="Arial Unicode MS" pitchFamily="34" charset="-128"/>
            </a:endParaRPr>
          </a:p>
        </p:txBody>
      </p:sp>
      <p:sp>
        <p:nvSpPr>
          <p:cNvPr id="4" name="TextBox 3"/>
          <p:cNvSpPr txBox="1"/>
          <p:nvPr/>
        </p:nvSpPr>
        <p:spPr>
          <a:xfrm>
            <a:off x="110488" y="5665693"/>
            <a:ext cx="8662443" cy="276999"/>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solidFill>
                  <a:schemeClr val="bg1"/>
                </a:solidFill>
                <a:ea typeface="Arial Unicode MS" pitchFamily="34" charset="-128"/>
                <a:cs typeface="Arial Unicode MS" pitchFamily="34" charset="-128"/>
                <a:sym typeface="Wingdings" pitchFamily="2" charset="2"/>
              </a:rPr>
              <a:t> </a:t>
            </a:r>
            <a:r>
              <a:rPr lang="en-US" dirty="0" smtClean="0">
                <a:solidFill>
                  <a:schemeClr val="bg1"/>
                </a:solidFill>
              </a:rPr>
              <a:t>With the rise of Semantic Web, new data quality principles should be identified </a:t>
            </a:r>
            <a:endParaRPr lang="fr-FR" sz="1800" kern="0" dirty="0" err="1" smtClean="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7192819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Linked Data Quality</a:t>
            </a:r>
            <a:endParaRPr lang="en-US" sz="2800" b="1" dirty="0"/>
          </a:p>
        </p:txBody>
      </p:sp>
      <p:sp>
        <p:nvSpPr>
          <p:cNvPr id="3" name="Rectangle 2"/>
          <p:cNvSpPr/>
          <p:nvPr/>
        </p:nvSpPr>
        <p:spPr>
          <a:xfrm>
            <a:off x="228600" y="801469"/>
            <a:ext cx="8686800" cy="646331"/>
          </a:xfrm>
          <a:prstGeom prst="rect">
            <a:avLst/>
          </a:prstGeom>
        </p:spPr>
        <p:txBody>
          <a:bodyPr wrap="square">
            <a:spAutoFit/>
          </a:bodyPr>
          <a:lstStyle/>
          <a:p>
            <a:r>
              <a:rPr lang="en-US" dirty="0" smtClean="0"/>
              <a:t>Openness </a:t>
            </a:r>
            <a:r>
              <a:rPr lang="en-US" dirty="0"/>
              <a:t>should be accompanied with a certain level of trust or guarantees about the quality of data</a:t>
            </a:r>
            <a:endParaRPr lang="en-US" dirty="0"/>
          </a:p>
        </p:txBody>
      </p:sp>
      <p:sp>
        <p:nvSpPr>
          <p:cNvPr id="2" name="TextBox 1"/>
          <p:cNvSpPr txBox="1"/>
          <p:nvPr/>
        </p:nvSpPr>
        <p:spPr>
          <a:xfrm>
            <a:off x="685800" y="1608330"/>
            <a:ext cx="822960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We have surveyed the landscape of Linked Data quality assessment frameworks.</a:t>
            </a:r>
          </a:p>
          <a:p>
            <a:pPr marL="285750" indent="-285750">
              <a:lnSpc>
                <a:spcPct val="150000"/>
              </a:lnSpc>
              <a:buFont typeface="Arial" panose="020B0604020202020204" pitchFamily="34" charset="0"/>
              <a:buChar char="•"/>
            </a:pPr>
            <a:r>
              <a:rPr lang="en-US" dirty="0" smtClean="0"/>
              <a:t>We have surveyed the landscape of Linked Data quality assessment tools (</a:t>
            </a:r>
            <a:r>
              <a:rPr lang="en-US" b="1" dirty="0" smtClean="0"/>
              <a:t>25+</a:t>
            </a:r>
            <a:r>
              <a:rPr lang="en-US" dirty="0" smtClean="0"/>
              <a:t> different tools).</a:t>
            </a:r>
          </a:p>
          <a:p>
            <a:pPr marL="285750" indent="-285750">
              <a:lnSpc>
                <a:spcPct val="150000"/>
              </a:lnSpc>
              <a:buFont typeface="Arial" panose="020B0604020202020204" pitchFamily="34" charset="0"/>
              <a:buChar char="•"/>
            </a:pPr>
            <a:r>
              <a:rPr lang="en-US" dirty="0" smtClean="0"/>
              <a:t>Suggested an Objective Linked Data Quality Framework that consists of </a:t>
            </a:r>
            <a:r>
              <a:rPr lang="en-US" b="1" dirty="0" smtClean="0"/>
              <a:t>13</a:t>
            </a:r>
            <a:r>
              <a:rPr lang="en-US" dirty="0" smtClean="0"/>
              <a:t> different quality attribute</a:t>
            </a:r>
          </a:p>
          <a:p>
            <a:pPr marL="285750" indent="-285750">
              <a:lnSpc>
                <a:spcPct val="150000"/>
              </a:lnSpc>
              <a:buFont typeface="Arial" panose="020B0604020202020204" pitchFamily="34" charset="0"/>
              <a:buChar char="•"/>
            </a:pPr>
            <a:r>
              <a:rPr lang="en-US" dirty="0" smtClean="0"/>
              <a:t>To measure these </a:t>
            </a:r>
            <a:r>
              <a:rPr lang="en-US" dirty="0"/>
              <a:t>abstract attributes, we have </a:t>
            </a:r>
            <a:r>
              <a:rPr lang="en-US" dirty="0" smtClean="0"/>
              <a:t>identified </a:t>
            </a:r>
            <a:r>
              <a:rPr lang="en-US" dirty="0"/>
              <a:t>a total of </a:t>
            </a:r>
            <a:r>
              <a:rPr lang="en-US" b="1" dirty="0"/>
              <a:t>79</a:t>
            </a:r>
            <a:r>
              <a:rPr lang="en-US" dirty="0"/>
              <a:t> quality indicators</a:t>
            </a:r>
            <a:endParaRPr lang="en-US" dirty="0" smtClean="0"/>
          </a:p>
          <a:p>
            <a:pPr marL="285750" indent="-285750">
              <a:lnSpc>
                <a:spcPct val="150000"/>
              </a:lnSpc>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3685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Linked Data Quality</a:t>
            </a:r>
            <a:endParaRPr lang="en-US" sz="2800" b="1" dirty="0"/>
          </a:p>
        </p:txBody>
      </p:sp>
      <p:sp>
        <p:nvSpPr>
          <p:cNvPr id="3" name="Rectangle 2"/>
          <p:cNvSpPr/>
          <p:nvPr/>
        </p:nvSpPr>
        <p:spPr>
          <a:xfrm>
            <a:off x="228600" y="801469"/>
            <a:ext cx="8686800" cy="646331"/>
          </a:xfrm>
          <a:prstGeom prst="rect">
            <a:avLst/>
          </a:prstGeom>
        </p:spPr>
        <p:txBody>
          <a:bodyPr wrap="square">
            <a:spAutoFit/>
          </a:bodyPr>
          <a:lstStyle/>
          <a:p>
            <a:r>
              <a:rPr lang="en-US" dirty="0"/>
              <a:t>Building on </a:t>
            </a:r>
            <a:r>
              <a:rPr lang="en-US" dirty="0" smtClean="0"/>
              <a:t>the main four principles for publishing Linked Data [48</a:t>
            </a:r>
            <a:r>
              <a:rPr lang="en-US" dirty="0"/>
              <a:t>]</a:t>
            </a:r>
            <a:r>
              <a:rPr lang="en-US" dirty="0" smtClean="0"/>
              <a:t>, </a:t>
            </a:r>
            <a:r>
              <a:rPr lang="en-US" dirty="0"/>
              <a:t>we </a:t>
            </a:r>
            <a:r>
              <a:rPr lang="en-US" dirty="0" smtClean="0"/>
              <a:t>grouped </a:t>
            </a:r>
            <a:r>
              <a:rPr lang="en-US" dirty="0"/>
              <a:t>the quality attributes into four main categories:</a:t>
            </a:r>
          </a:p>
        </p:txBody>
      </p:sp>
      <p:sp>
        <p:nvSpPr>
          <p:cNvPr id="5" name="TextBox 4"/>
          <p:cNvSpPr txBox="1"/>
          <p:nvPr/>
        </p:nvSpPr>
        <p:spPr>
          <a:xfrm>
            <a:off x="685800" y="1608330"/>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Quality of the entities </a:t>
            </a:r>
            <a:r>
              <a:rPr lang="en-US" dirty="0"/>
              <a:t>: quality indicators that focus on the data at the instance level (i.e. </a:t>
            </a:r>
            <a:r>
              <a:rPr lang="en-US" dirty="0" smtClean="0"/>
              <a:t>syntactic checkers).</a:t>
            </a:r>
          </a:p>
          <a:p>
            <a:pPr marL="285750" indent="-285750">
              <a:lnSpc>
                <a:spcPct val="150000"/>
              </a:lnSpc>
              <a:buFont typeface="Arial" panose="020B0604020202020204" pitchFamily="34" charset="0"/>
              <a:buChar char="•"/>
            </a:pPr>
            <a:r>
              <a:rPr lang="en-US" dirty="0" smtClean="0"/>
              <a:t> </a:t>
            </a:r>
            <a:r>
              <a:rPr lang="en-US" b="1" dirty="0"/>
              <a:t>Quality of the dataset</a:t>
            </a:r>
            <a:r>
              <a:rPr lang="en-US" dirty="0"/>
              <a:t>: quality indicators at the dataset level</a:t>
            </a:r>
            <a:r>
              <a:rPr lang="en-US" dirty="0" smtClean="0"/>
              <a:t>.</a:t>
            </a:r>
          </a:p>
          <a:p>
            <a:pPr marL="285750" indent="-285750">
              <a:lnSpc>
                <a:spcPct val="150000"/>
              </a:lnSpc>
              <a:buFont typeface="Arial" panose="020B0604020202020204" pitchFamily="34" charset="0"/>
              <a:buChar char="•"/>
            </a:pPr>
            <a:r>
              <a:rPr lang="en-US" dirty="0" smtClean="0"/>
              <a:t> </a:t>
            </a:r>
            <a:r>
              <a:rPr lang="en-US" b="1" dirty="0"/>
              <a:t>Quality of the semantic model</a:t>
            </a:r>
            <a:r>
              <a:rPr lang="en-US" dirty="0"/>
              <a:t>: quality indicators that focus on the semantic models, </a:t>
            </a:r>
            <a:r>
              <a:rPr lang="en-US" dirty="0" smtClean="0"/>
              <a:t>vocabularies and </a:t>
            </a:r>
            <a:r>
              <a:rPr lang="en-US" dirty="0"/>
              <a:t>ontologies</a:t>
            </a:r>
            <a:r>
              <a:rPr lang="en-US" dirty="0" smtClean="0"/>
              <a:t>.</a:t>
            </a:r>
          </a:p>
          <a:p>
            <a:pPr marL="285750" indent="-285750">
              <a:lnSpc>
                <a:spcPct val="150000"/>
              </a:lnSpc>
              <a:buFont typeface="Arial" panose="020B0604020202020204" pitchFamily="34" charset="0"/>
              <a:buChar char="•"/>
            </a:pPr>
            <a:r>
              <a:rPr lang="en-US" dirty="0" smtClean="0"/>
              <a:t> </a:t>
            </a:r>
            <a:r>
              <a:rPr lang="en-US" b="1" dirty="0"/>
              <a:t>Quality of the linking process</a:t>
            </a:r>
            <a:r>
              <a:rPr lang="en-US" dirty="0"/>
              <a:t>: quality indicators that focus on the inbound and outbound links </a:t>
            </a:r>
            <a:r>
              <a:rPr lang="en-US" dirty="0" smtClean="0"/>
              <a:t>between </a:t>
            </a:r>
            <a:r>
              <a:rPr lang="en-US" dirty="0"/>
              <a:t>datasets.</a:t>
            </a:r>
            <a:endParaRPr lang="en-US" dirty="0"/>
          </a:p>
        </p:txBody>
      </p:sp>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02442" y="5568133"/>
            <a:ext cx="8662443" cy="1107996"/>
          </a:xfrm>
          <a:prstGeom prst="rect">
            <a:avLst/>
          </a:prstGeom>
          <a:noFill/>
        </p:spPr>
        <p:txBody>
          <a:bodyPr wrap="square" lIns="0" tIns="0" rIns="0" bIns="0" rtlCol="0">
            <a:spAutoFit/>
          </a:bodyPr>
          <a:lstStyle/>
          <a:p>
            <a:pPr algn="ctr"/>
            <a:r>
              <a:rPr lang="en-US" sz="1800" kern="0" dirty="0" smtClean="0">
                <a:ea typeface="Arial Unicode MS" pitchFamily="34" charset="-128"/>
                <a:cs typeface="Arial Unicode MS" pitchFamily="34" charset="-128"/>
                <a:sym typeface="Wingdings" pitchFamily="2" charset="2"/>
              </a:rPr>
              <a:t> </a:t>
            </a:r>
            <a:r>
              <a:rPr lang="en-US" dirty="0"/>
              <a:t>we </a:t>
            </a:r>
            <a:r>
              <a:rPr lang="en-US" dirty="0" smtClean="0"/>
              <a:t>identified </a:t>
            </a:r>
            <a:r>
              <a:rPr lang="en-US" dirty="0"/>
              <a:t>several gaps in the current tools and </a:t>
            </a:r>
            <a:r>
              <a:rPr lang="en-US" dirty="0" smtClean="0"/>
              <a:t>identified </a:t>
            </a:r>
            <a:r>
              <a:rPr lang="en-US" dirty="0" smtClean="0"/>
              <a:t>the </a:t>
            </a:r>
            <a:r>
              <a:rPr lang="en-US" dirty="0"/>
              <a:t>need for a</a:t>
            </a:r>
          </a:p>
          <a:p>
            <a:pPr algn="ctr">
              <a:lnSpc>
                <a:spcPct val="150000"/>
              </a:lnSpc>
            </a:pPr>
            <a:r>
              <a:rPr lang="en-US" b="1" dirty="0"/>
              <a:t>comprehensive evaluation and assessment framework</a:t>
            </a:r>
            <a:endParaRPr lang="en-US" b="1" dirty="0" smtClean="0"/>
          </a:p>
          <a:p>
            <a:pPr algn="ctr" fontAlgn="base">
              <a:spcBef>
                <a:spcPct val="50000"/>
              </a:spcBef>
              <a:spcAft>
                <a:spcPct val="0"/>
              </a:spcAft>
              <a:buClr>
                <a:srgbClr val="F0AB00"/>
              </a:buClr>
              <a:buSzPct val="80000"/>
            </a:pPr>
            <a:endParaRPr lang="fr-FR" sz="1800" kern="0" dirty="0" err="1" smtClean="0">
              <a:ea typeface="Arial Unicode MS" pitchFamily="34" charset="-128"/>
              <a:cs typeface="Arial Unicode MS" pitchFamily="34" charset="-128"/>
            </a:endParaRPr>
          </a:p>
        </p:txBody>
      </p:sp>
      <p:sp>
        <p:nvSpPr>
          <p:cNvPr id="5" name="TextBox 4"/>
          <p:cNvSpPr txBox="1"/>
          <p:nvPr/>
        </p:nvSpPr>
        <p:spPr>
          <a:xfrm>
            <a:off x="202442" y="228600"/>
            <a:ext cx="8915400" cy="523220"/>
          </a:xfrm>
          <a:prstGeom prst="rect">
            <a:avLst/>
          </a:prstGeom>
          <a:noFill/>
        </p:spPr>
        <p:txBody>
          <a:bodyPr wrap="square" rtlCol="0">
            <a:spAutoFit/>
          </a:bodyPr>
          <a:lstStyle/>
          <a:p>
            <a:r>
              <a:rPr lang="en-US" sz="2800" b="1" dirty="0" smtClean="0"/>
              <a:t>Linked Data Quality</a:t>
            </a:r>
            <a:endParaRPr lang="en-US" sz="2800" b="1" dirty="0"/>
          </a:p>
        </p:txBody>
      </p:sp>
      <p:sp>
        <p:nvSpPr>
          <p:cNvPr id="6" name="Rectangle 5"/>
          <p:cNvSpPr/>
          <p:nvPr/>
        </p:nvSpPr>
        <p:spPr>
          <a:xfrm>
            <a:off x="228600" y="801469"/>
            <a:ext cx="8686800" cy="369332"/>
          </a:xfrm>
          <a:prstGeom prst="rect">
            <a:avLst/>
          </a:prstGeom>
        </p:spPr>
        <p:txBody>
          <a:bodyPr wrap="square">
            <a:spAutoFit/>
          </a:bodyPr>
          <a:lstStyle/>
          <a:p>
            <a:r>
              <a:rPr lang="en-US" dirty="0" smtClean="0"/>
              <a:t>The Linked Data quality tools were grouped to reflect the different </a:t>
            </a:r>
            <a:r>
              <a:rPr lang="en-US" dirty="0"/>
              <a:t>aspects of LOD</a:t>
            </a:r>
            <a:r>
              <a:rPr lang="en-US" dirty="0" smtClean="0"/>
              <a:t>:</a:t>
            </a:r>
            <a:endParaRPr lang="en-US" dirty="0"/>
          </a:p>
        </p:txBody>
      </p:sp>
      <p:sp>
        <p:nvSpPr>
          <p:cNvPr id="2" name="TextBox 1"/>
          <p:cNvSpPr txBox="1"/>
          <p:nvPr/>
        </p:nvSpPr>
        <p:spPr>
          <a:xfrm>
            <a:off x="533400" y="1371600"/>
            <a:ext cx="6781800" cy="41965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Information </a:t>
            </a:r>
            <a:r>
              <a:rPr lang="en-US" dirty="0" smtClean="0"/>
              <a:t>Modeling Quality</a:t>
            </a:r>
          </a:p>
          <a:p>
            <a:pPr marL="285750" indent="-285750">
              <a:lnSpc>
                <a:spcPct val="150000"/>
              </a:lnSpc>
              <a:buFont typeface="Arial" panose="020B0604020202020204" pitchFamily="34" charset="0"/>
              <a:buChar char="•"/>
            </a:pPr>
            <a:r>
              <a:rPr lang="en-US" dirty="0"/>
              <a:t>Ontologies and Vocabularies </a:t>
            </a:r>
            <a:r>
              <a:rPr lang="en-US" dirty="0" smtClean="0"/>
              <a:t>Quality</a:t>
            </a:r>
          </a:p>
          <a:p>
            <a:pPr marL="285750" indent="-285750">
              <a:lnSpc>
                <a:spcPct val="150000"/>
              </a:lnSpc>
              <a:buFont typeface="Arial" panose="020B0604020202020204" pitchFamily="34" charset="0"/>
              <a:buChar char="•"/>
            </a:pPr>
            <a:r>
              <a:rPr lang="en-US" dirty="0"/>
              <a:t>Dataset </a:t>
            </a:r>
            <a:r>
              <a:rPr lang="en-US" dirty="0" smtClean="0"/>
              <a:t>Quality</a:t>
            </a:r>
          </a:p>
          <a:p>
            <a:pPr marL="742950" lvl="1" indent="-285750">
              <a:lnSpc>
                <a:spcPct val="150000"/>
              </a:lnSpc>
              <a:buFont typeface="Arial" panose="020B0604020202020204" pitchFamily="34" charset="0"/>
              <a:buChar char="•"/>
            </a:pPr>
            <a:r>
              <a:rPr lang="en-US" dirty="0"/>
              <a:t>Manual Ranking </a:t>
            </a:r>
            <a:r>
              <a:rPr lang="en-US" dirty="0" smtClean="0"/>
              <a:t>Tools</a:t>
            </a:r>
          </a:p>
          <a:p>
            <a:pPr marL="742950" lvl="1" indent="-285750">
              <a:lnSpc>
                <a:spcPct val="150000"/>
              </a:lnSpc>
              <a:buFont typeface="Arial" panose="020B0604020202020204" pitchFamily="34" charset="0"/>
              <a:buChar char="•"/>
            </a:pPr>
            <a:r>
              <a:rPr lang="en-US" dirty="0"/>
              <a:t>Automatic Ranking </a:t>
            </a:r>
            <a:r>
              <a:rPr lang="en-US" dirty="0" smtClean="0"/>
              <a:t>Tools</a:t>
            </a:r>
          </a:p>
          <a:p>
            <a:pPr marL="1200150" lvl="2" indent="-285750">
              <a:lnSpc>
                <a:spcPct val="150000"/>
              </a:lnSpc>
              <a:buFont typeface="Arial" panose="020B0604020202020204" pitchFamily="34" charset="0"/>
              <a:buChar char="•"/>
            </a:pPr>
            <a:r>
              <a:rPr lang="en-US" dirty="0"/>
              <a:t>Links Based </a:t>
            </a:r>
            <a:r>
              <a:rPr lang="en-US" dirty="0" smtClean="0"/>
              <a:t>Approach</a:t>
            </a:r>
          </a:p>
          <a:p>
            <a:pPr marL="1200150" lvl="2" indent="-285750">
              <a:lnSpc>
                <a:spcPct val="150000"/>
              </a:lnSpc>
              <a:buFont typeface="Arial" panose="020B0604020202020204" pitchFamily="34" charset="0"/>
              <a:buChar char="•"/>
            </a:pPr>
            <a:r>
              <a:rPr lang="en-US" dirty="0"/>
              <a:t>Provenance-based </a:t>
            </a:r>
            <a:r>
              <a:rPr lang="en-US" dirty="0" smtClean="0"/>
              <a:t>Approach</a:t>
            </a:r>
          </a:p>
          <a:p>
            <a:pPr marL="1200150" lvl="2" indent="-285750">
              <a:lnSpc>
                <a:spcPct val="150000"/>
              </a:lnSpc>
              <a:buFont typeface="Arial" panose="020B0604020202020204" pitchFamily="34" charset="0"/>
              <a:buChar char="•"/>
            </a:pPr>
            <a:r>
              <a:rPr lang="en-US" dirty="0"/>
              <a:t>Entity-based </a:t>
            </a:r>
            <a:r>
              <a:rPr lang="en-US" dirty="0" smtClean="0"/>
              <a:t>Approach</a:t>
            </a:r>
          </a:p>
          <a:p>
            <a:pPr marL="285750" indent="-285750">
              <a:lnSpc>
                <a:spcPct val="150000"/>
              </a:lnSpc>
              <a:buFont typeface="Arial" panose="020B0604020202020204" pitchFamily="34" charset="0"/>
              <a:buChar char="•"/>
            </a:pPr>
            <a:r>
              <a:rPr lang="en-US" dirty="0" err="1"/>
              <a:t>Queryable</a:t>
            </a:r>
            <a:r>
              <a:rPr lang="en-US" dirty="0"/>
              <a:t> End-point </a:t>
            </a:r>
            <a:r>
              <a:rPr lang="en-US" dirty="0" smtClean="0"/>
              <a:t>Quality</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07962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The Social Web ….</a:t>
            </a:r>
            <a:endParaRPr lang="en-US" sz="2800" b="1" dirty="0"/>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3925"/>
            <a:ext cx="9117842"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954107"/>
          </a:xfrm>
          <a:prstGeom prst="rect">
            <a:avLst/>
          </a:prstGeom>
          <a:noFill/>
        </p:spPr>
        <p:txBody>
          <a:bodyPr wrap="square" rtlCol="0">
            <a:spAutoFit/>
          </a:bodyPr>
          <a:lstStyle/>
          <a:p>
            <a:r>
              <a:rPr lang="en-US" sz="2800" b="1" u="sng" dirty="0" smtClean="0"/>
              <a:t>S</a:t>
            </a:r>
            <a:r>
              <a:rPr lang="en-US" sz="2800" b="1" dirty="0" smtClean="0"/>
              <a:t>emantic Social </a:t>
            </a:r>
            <a:r>
              <a:rPr lang="en-US" sz="2800" b="1" u="sng" dirty="0" smtClean="0"/>
              <a:t>N</a:t>
            </a:r>
            <a:r>
              <a:rPr lang="en-US" sz="2800" b="1" dirty="0" smtClean="0"/>
              <a:t>ews </a:t>
            </a:r>
            <a:r>
              <a:rPr lang="en-US" sz="2800" b="1" u="sng" dirty="0" smtClean="0"/>
              <a:t>A</a:t>
            </a:r>
            <a:r>
              <a:rPr lang="en-US" sz="2800" b="1" dirty="0" smtClean="0"/>
              <a:t>ggregation and </a:t>
            </a:r>
            <a:r>
              <a:rPr lang="en-US" sz="2800" b="1" u="sng" dirty="0" smtClean="0"/>
              <a:t>R</a:t>
            </a:r>
            <a:r>
              <a:rPr lang="en-US" sz="2800" b="1" dirty="0" smtClean="0"/>
              <a:t>e</a:t>
            </a:r>
            <a:r>
              <a:rPr lang="en-US" sz="2800" b="1" u="sng" dirty="0" smtClean="0"/>
              <a:t>c</a:t>
            </a:r>
            <a:r>
              <a:rPr lang="en-US" sz="2800" b="1" dirty="0" smtClean="0"/>
              <a:t>ommendation (SNARC)</a:t>
            </a:r>
            <a:endParaRPr lang="en-US" sz="2800" b="1" dirty="0"/>
          </a:p>
        </p:txBody>
      </p:sp>
      <p:sp>
        <p:nvSpPr>
          <p:cNvPr id="2" name="Rectangle 1"/>
          <p:cNvSpPr/>
          <p:nvPr/>
        </p:nvSpPr>
        <p:spPr>
          <a:xfrm>
            <a:off x="746342" y="1828800"/>
            <a:ext cx="7696200" cy="1631216"/>
          </a:xfrm>
          <a:prstGeom prst="rect">
            <a:avLst/>
          </a:prstGeom>
        </p:spPr>
        <p:txBody>
          <a:bodyPr wrap="square">
            <a:spAutoFit/>
          </a:bodyPr>
          <a:lstStyle/>
          <a:p>
            <a:pPr algn="ctr"/>
            <a:r>
              <a:rPr lang="en-US" sz="2000" dirty="0"/>
              <a:t>A service that extracts the semantic context of documents in order to recommend related content from the web and social media. SNARC enriches the user experience by allowing the user to get fresh perspective on what is happening as well as knowledge about identified concepts.</a:t>
            </a:r>
          </a:p>
        </p:txBody>
      </p:sp>
      <p:pic>
        <p:nvPicPr>
          <p:cNvPr id="1228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071" y="4572000"/>
            <a:ext cx="1096178" cy="1438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44400" y="5060304"/>
            <a:ext cx="8915400" cy="461665"/>
          </a:xfrm>
          <a:prstGeom prst="rect">
            <a:avLst/>
          </a:prstGeom>
          <a:noFill/>
        </p:spPr>
        <p:txBody>
          <a:bodyPr wrap="square" rtlCol="0">
            <a:spAutoFit/>
          </a:bodyPr>
          <a:lstStyle/>
          <a:p>
            <a:r>
              <a:rPr lang="en-US" sz="2400" b="1" dirty="0" smtClean="0"/>
              <a:t>Winner of the AI Mash-up Challenge at ESWC13</a:t>
            </a:r>
            <a:endParaRPr lang="en-US" sz="2400" b="1" dirty="0"/>
          </a:p>
        </p:txBody>
      </p:sp>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The Semantic Document Model</a:t>
            </a:r>
            <a:endParaRPr lang="en-US" sz="2800" b="1" dirty="0"/>
          </a:p>
        </p:txBody>
      </p:sp>
      <p:sp>
        <p:nvSpPr>
          <p:cNvPr id="2" name="TextBox 1"/>
          <p:cNvSpPr txBox="1"/>
          <p:nvPr/>
        </p:nvSpPr>
        <p:spPr>
          <a:xfrm>
            <a:off x="217056" y="990600"/>
            <a:ext cx="8458200" cy="646331"/>
          </a:xfrm>
          <a:prstGeom prst="rect">
            <a:avLst/>
          </a:prstGeom>
          <a:noFill/>
        </p:spPr>
        <p:txBody>
          <a:bodyPr wrap="square" rtlCol="0">
            <a:spAutoFit/>
          </a:bodyPr>
          <a:lstStyle/>
          <a:p>
            <a:r>
              <a:rPr lang="en-US" dirty="0"/>
              <a:t>The main idea behind SNARC is to provide a uniform model for web entities, whether they are </a:t>
            </a:r>
            <a:r>
              <a:rPr lang="en-US" dirty="0" smtClean="0"/>
              <a:t>blog entries</a:t>
            </a:r>
            <a:r>
              <a:rPr lang="en-US" dirty="0"/>
              <a:t>, multimedia objects or micro-posts</a:t>
            </a:r>
          </a:p>
        </p:txBody>
      </p:sp>
      <p:pic>
        <p:nvPicPr>
          <p:cNvPr id="11265" name="Picture 1" descr="C:\Users\i070192\Dropbox\Documents\PhD TelecomParisTech - EURECOM - France 2012-2015\My PhD Documents\Papers\SNARC An Approach for Aggregating and Recommending Contextualized Social Content\Figures\architecture-p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10" y="2133600"/>
            <a:ext cx="696869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14315062"/>
              </p:ext>
            </p:extLst>
          </p:nvPr>
        </p:nvGraphicFramePr>
        <p:xfrm>
          <a:off x="-578845" y="533400"/>
          <a:ext cx="4953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Sections of Website Services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1250873"/>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ctions office chart line percentag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90797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4114800"/>
            <a:ext cx="8915400"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a:t>Data Integration in large enterprises is a time and resource costly </a:t>
            </a:r>
            <a:r>
              <a:rPr lang="en-US" dirty="0" smtClean="0"/>
              <a:t>task</a:t>
            </a:r>
          </a:p>
          <a:p>
            <a:pPr marL="285750" indent="-285750" fontAlgn="base">
              <a:spcBef>
                <a:spcPct val="50000"/>
              </a:spcBef>
              <a:spcAft>
                <a:spcPct val="0"/>
              </a:spcAft>
              <a:buClr>
                <a:srgbClr val="F0AB00"/>
              </a:buClr>
              <a:buSzPct val="80000"/>
              <a:buFont typeface="Arial" pitchFamily="34" charset="0"/>
              <a:buChar char="•"/>
            </a:pPr>
            <a:r>
              <a:rPr lang="en-US" dirty="0" smtClean="0"/>
              <a:t>Various </a:t>
            </a:r>
            <a:r>
              <a:rPr lang="en-US" dirty="0"/>
              <a:t>approaches have </a:t>
            </a:r>
            <a:r>
              <a:rPr lang="en-US" dirty="0" smtClean="0"/>
              <a:t>been introduced </a:t>
            </a:r>
            <a:r>
              <a:rPr lang="en-US" dirty="0"/>
              <a:t>to solve this integration </a:t>
            </a:r>
            <a:r>
              <a:rPr lang="en-US" dirty="0" smtClean="0"/>
              <a:t>challenge [</a:t>
            </a:r>
            <a:r>
              <a:rPr lang="en-US" dirty="0"/>
              <a:t>2][3</a:t>
            </a:r>
            <a:r>
              <a:rPr lang="en-US" dirty="0" smtClean="0"/>
              <a:t>][4]:</a:t>
            </a:r>
          </a:p>
          <a:p>
            <a:pPr marL="742950" lvl="1" indent="-285750" fontAlgn="base">
              <a:spcBef>
                <a:spcPct val="50000"/>
              </a:spcBef>
              <a:spcAft>
                <a:spcPct val="0"/>
              </a:spcAft>
              <a:buClr>
                <a:srgbClr val="F0AB00"/>
              </a:buClr>
              <a:buSzPct val="80000"/>
              <a:buFont typeface="Arial" pitchFamily="34" charset="0"/>
              <a:buChar char="•"/>
            </a:pPr>
            <a:r>
              <a:rPr lang="en-US" dirty="0" smtClean="0"/>
              <a:t> XML as the underlying data model</a:t>
            </a:r>
          </a:p>
          <a:p>
            <a:pPr marL="742950" lvl="1" indent="-285750" fontAlgn="base">
              <a:spcBef>
                <a:spcPct val="50000"/>
              </a:spcBef>
              <a:spcAft>
                <a:spcPct val="0"/>
              </a:spcAft>
              <a:buClr>
                <a:srgbClr val="F0AB00"/>
              </a:buClr>
              <a:buSzPct val="80000"/>
              <a:buFont typeface="Arial" pitchFamily="34" charset="0"/>
              <a:buChar char="•"/>
            </a:pPr>
            <a:r>
              <a:rPr lang="en-US" dirty="0" smtClean="0"/>
              <a:t>Web </a:t>
            </a:r>
            <a:r>
              <a:rPr lang="en-US" dirty="0"/>
              <a:t>Services to provide the data exchange protocols and Service </a:t>
            </a:r>
            <a:r>
              <a:rPr lang="en-US" dirty="0" smtClean="0"/>
              <a:t>Oriented Architecture </a:t>
            </a:r>
            <a:r>
              <a:rPr lang="en-US" dirty="0"/>
              <a:t>(SOA</a:t>
            </a:r>
            <a:r>
              <a:rPr lang="en-US" dirty="0" smtClean="0"/>
              <a:t>)</a:t>
            </a:r>
          </a:p>
          <a:p>
            <a:pPr marL="742950" lvl="1" indent="-285750" fontAlgn="base">
              <a:spcBef>
                <a:spcPct val="50000"/>
              </a:spcBef>
              <a:spcAft>
                <a:spcPct val="0"/>
              </a:spcAft>
              <a:buClr>
                <a:srgbClr val="F0AB00"/>
              </a:buClr>
              <a:buSzPct val="80000"/>
              <a:buFont typeface="Arial" pitchFamily="34" charset="0"/>
              <a:buChar char="•"/>
            </a:pPr>
            <a:r>
              <a:rPr lang="en-US" dirty="0"/>
              <a:t>Linked Data paradigm </a:t>
            </a: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0993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Querying Social Services</a:t>
            </a:r>
            <a:endParaRPr lang="en-US" sz="2800" b="1" dirty="0"/>
          </a:p>
        </p:txBody>
      </p:sp>
      <p:pic>
        <p:nvPicPr>
          <p:cNvPr id="10241" name="Picture 1" descr="C:\Users\i070192\Dropbox\Documents\PhD TelecomParisTech - EURECOM - France 2012-2015\My PhD Documents\Papers\SNARC An Approach for Aggregating and Recommending Contextualized Social Content\Figures\architecture-par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6201"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Reconciling Results</a:t>
            </a:r>
            <a:endParaRPr lang="en-US" sz="2800" b="1" dirty="0"/>
          </a:p>
        </p:txBody>
      </p:sp>
      <p:pic>
        <p:nvPicPr>
          <p:cNvPr id="9217" name="Picture 1" descr="C:\Users\i070192\Dropbox\Documents\PhD TelecomParisTech - EURECOM - France 2012-2015\My PhD Documents\Papers\SNARC An Approach for Aggregating and Recommending Contextualized Social Content\Figures\architecture-par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65" y="1676400"/>
            <a:ext cx="730175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26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https://drawingbynumbers.org/sites/drawingbynumbers.org/files/open-data-mortar-20120416-front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0"/>
            <a:ext cx="4572000" cy="3970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1180743"/>
            <a:ext cx="4419600" cy="2400657"/>
          </a:xfrm>
          <a:prstGeom prst="rect">
            <a:avLst/>
          </a:prstGeom>
          <a:noFill/>
        </p:spPr>
        <p:txBody>
          <a:bodyPr wrap="square" rtlCol="0">
            <a:spAutoFit/>
          </a:bodyPr>
          <a:lstStyle/>
          <a:p>
            <a:pPr algn="ctr"/>
            <a:r>
              <a:rPr lang="en-US" sz="4800" dirty="0" smtClean="0">
                <a:solidFill>
                  <a:schemeClr val="bg1">
                    <a:lumMod val="65000"/>
                  </a:schemeClr>
                </a:solidFill>
              </a:rPr>
              <a:t>“</a:t>
            </a:r>
            <a:r>
              <a:rPr lang="en-US" sz="4400" dirty="0" smtClean="0"/>
              <a:t>There </a:t>
            </a:r>
            <a:r>
              <a:rPr lang="en-US" sz="4400" b="1" dirty="0" smtClean="0"/>
              <a:t>is</a:t>
            </a:r>
            <a:r>
              <a:rPr lang="en-US" sz="4400" dirty="0" smtClean="0"/>
              <a:t> Money in Linked Open Data</a:t>
            </a:r>
            <a:r>
              <a:rPr lang="en-US" sz="3200" dirty="0" smtClean="0"/>
              <a:t> </a:t>
            </a:r>
            <a:r>
              <a:rPr lang="en-US" sz="5400" dirty="0" smtClean="0">
                <a:solidFill>
                  <a:schemeClr val="bg1">
                    <a:lumMod val="65000"/>
                  </a:schemeClr>
                </a:solidFill>
              </a:rPr>
              <a:t>”</a:t>
            </a:r>
            <a:endParaRPr lang="en-US" sz="3600" dirty="0">
              <a:solidFill>
                <a:schemeClr val="bg1">
                  <a:lumMod val="65000"/>
                </a:schemeClr>
              </a:solidFill>
            </a:endParaRPr>
          </a:p>
        </p:txBody>
      </p:sp>
      <p:sp>
        <p:nvSpPr>
          <p:cNvPr id="6" name="TextBox 5"/>
          <p:cNvSpPr txBox="1"/>
          <p:nvPr/>
        </p:nvSpPr>
        <p:spPr>
          <a:xfrm>
            <a:off x="152400" y="4114800"/>
            <a:ext cx="8915400"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t>From </a:t>
            </a:r>
            <a:r>
              <a:rPr lang="en-US" b="1" dirty="0" smtClean="0"/>
              <a:t>12</a:t>
            </a:r>
            <a:r>
              <a:rPr lang="en-US" dirty="0" smtClean="0"/>
              <a:t> datasets cataloged in 2007, the Linked Open Data has grown to almost </a:t>
            </a:r>
            <a:r>
              <a:rPr lang="en-US" b="1" dirty="0" smtClean="0"/>
              <a:t>300</a:t>
            </a:r>
            <a:r>
              <a:rPr lang="en-US" dirty="0" smtClean="0"/>
              <a:t> datasets </a:t>
            </a:r>
            <a:r>
              <a:rPr lang="en-US" dirty="0"/>
              <a:t>[</a:t>
            </a:r>
            <a:r>
              <a:rPr lang="en-US" dirty="0" smtClean="0"/>
              <a:t>6]</a:t>
            </a:r>
            <a:endParaRPr lang="en-US" dirty="0"/>
          </a:p>
          <a:p>
            <a:pPr marL="285750" indent="-285750" fontAlgn="base">
              <a:spcBef>
                <a:spcPct val="50000"/>
              </a:spcBef>
              <a:spcAft>
                <a:spcPct val="0"/>
              </a:spcAft>
              <a:buClr>
                <a:srgbClr val="F0AB00"/>
              </a:buClr>
              <a:buSzPct val="80000"/>
              <a:buFont typeface="Arial" pitchFamily="34" charset="0"/>
              <a:buChar char="•"/>
            </a:pPr>
            <a:r>
              <a:rPr lang="en-US" b="1" dirty="0" smtClean="0"/>
              <a:t>32 billion triples </a:t>
            </a:r>
            <a:r>
              <a:rPr lang="en-US" dirty="0" smtClean="0"/>
              <a:t>[6]</a:t>
            </a:r>
          </a:p>
          <a:p>
            <a:pPr marL="285750" indent="-285750" fontAlgn="base">
              <a:spcBef>
                <a:spcPct val="50000"/>
              </a:spcBef>
              <a:spcAft>
                <a:spcPct val="0"/>
              </a:spcAft>
              <a:buClr>
                <a:srgbClr val="F0AB00"/>
              </a:buClr>
              <a:buSzPct val="80000"/>
              <a:buFont typeface="Arial" pitchFamily="34" charset="0"/>
              <a:buChar char="•"/>
            </a:pPr>
            <a:r>
              <a:rPr lang="en-US" dirty="0" smtClean="0"/>
              <a:t>Covering areas in education, transportation, consumer products, electricity, oil and gas, health care and consumer finance</a:t>
            </a:r>
          </a:p>
          <a:p>
            <a:pPr marL="285750" indent="-285750" fontAlgn="base">
              <a:spcBef>
                <a:spcPct val="50000"/>
              </a:spcBef>
              <a:spcAft>
                <a:spcPct val="0"/>
              </a:spcAft>
              <a:buClr>
                <a:srgbClr val="F0AB00"/>
              </a:buClr>
              <a:buSzPct val="80000"/>
              <a:buFont typeface="Arial" pitchFamily="34" charset="0"/>
              <a:buChar char="•"/>
            </a:pPr>
            <a:r>
              <a:rPr lang="en-US" dirty="0" smtClean="0"/>
              <a:t> The potential annual </a:t>
            </a:r>
            <a:r>
              <a:rPr lang="en-US" dirty="0"/>
              <a:t>value enabled by Open Data in these domains </a:t>
            </a:r>
            <a:r>
              <a:rPr lang="en-US" dirty="0" smtClean="0"/>
              <a:t>estimates to </a:t>
            </a:r>
            <a:r>
              <a:rPr lang="en-US" dirty="0"/>
              <a:t>reach </a:t>
            </a:r>
            <a:r>
              <a:rPr lang="en-US" b="1" dirty="0"/>
              <a:t>3 trillion US </a:t>
            </a:r>
            <a:r>
              <a:rPr lang="en-US" b="1" dirty="0" smtClean="0"/>
              <a:t>Dollars </a:t>
            </a:r>
            <a:r>
              <a:rPr lang="en-US" dirty="0"/>
              <a:t>[9</a:t>
            </a:r>
            <a:r>
              <a:rPr lang="en-US" dirty="0" smtClean="0"/>
              <a:t>].</a:t>
            </a: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6501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http://www.themarketingbit.com/wp-content/uploads/2012/11/big-data-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64008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6600" y="3581400"/>
            <a:ext cx="6154132" cy="2862322"/>
          </a:xfrm>
          <a:prstGeom prst="rect">
            <a:avLst/>
          </a:prstGeom>
          <a:noFill/>
        </p:spPr>
        <p:txBody>
          <a:bodyPr wrap="square" rtlCol="0">
            <a:spAutoFit/>
          </a:bodyPr>
          <a:lstStyle/>
          <a:p>
            <a:pPr algn="ctr"/>
            <a:r>
              <a:rPr lang="en-US" sz="5400" dirty="0" smtClean="0"/>
              <a:t>“</a:t>
            </a:r>
            <a:r>
              <a:rPr lang="en-US" sz="4000" b="1" dirty="0" smtClean="0"/>
              <a:t>Big Data</a:t>
            </a:r>
            <a:r>
              <a:rPr lang="en-US" sz="6000" dirty="0" smtClean="0"/>
              <a:t>”</a:t>
            </a:r>
            <a:r>
              <a:rPr lang="en-US" sz="4000" dirty="0" smtClean="0"/>
              <a:t> problems are actually BIG </a:t>
            </a:r>
            <a:r>
              <a:rPr lang="en-US" sz="6000" dirty="0" smtClean="0"/>
              <a:t>“</a:t>
            </a:r>
            <a:r>
              <a:rPr lang="en-US" sz="4000" b="1" dirty="0" smtClean="0"/>
              <a:t>Data Problems</a:t>
            </a:r>
            <a:r>
              <a:rPr lang="en-US" sz="5400" dirty="0" smtClean="0"/>
              <a:t>”</a:t>
            </a:r>
            <a:endParaRPr lang="en-US" sz="4000" dirty="0"/>
          </a:p>
        </p:txBody>
      </p:sp>
    </p:spTree>
    <p:extLst>
      <p:ext uri="{BB962C8B-B14F-4D97-AF65-F5344CB8AC3E}">
        <p14:creationId xmlns:p14="http://schemas.microsoft.com/office/powerpoint/2010/main" val="1036120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descr="C:\Users\i070192\Dropbox\Documents\PhD TelecomParisTech - EURECOM - France 2012-2015\My PhD Documents\Progress Reports CIFRE &amp; Workplans\PhD Interim Report\Figures\overall-architecture-colo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6659563"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2442" y="228600"/>
            <a:ext cx="8915400" cy="523220"/>
          </a:xfrm>
          <a:prstGeom prst="rect">
            <a:avLst/>
          </a:prstGeom>
          <a:noFill/>
        </p:spPr>
        <p:txBody>
          <a:bodyPr wrap="square" rtlCol="0">
            <a:spAutoFit/>
          </a:bodyPr>
          <a:lstStyle/>
          <a:p>
            <a:r>
              <a:rPr lang="en-US" sz="2800" b="1" dirty="0" smtClean="0"/>
              <a:t>Our Proposal</a:t>
            </a:r>
            <a:endParaRPr lang="en-US" sz="2800" b="1" dirty="0"/>
          </a:p>
        </p:txBody>
      </p:sp>
    </p:spTree>
    <p:extLst>
      <p:ext uri="{BB962C8B-B14F-4D97-AF65-F5344CB8AC3E}">
        <p14:creationId xmlns:p14="http://schemas.microsoft.com/office/powerpoint/2010/main" val="331261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28600" y="838200"/>
            <a:ext cx="8915400" cy="707886"/>
          </a:xfrm>
          <a:prstGeom prst="rect">
            <a:avLst/>
          </a:prstGeom>
          <a:noFill/>
        </p:spPr>
        <p:txBody>
          <a:bodyPr wrap="square" rtlCol="0">
            <a:spAutoFit/>
          </a:bodyPr>
          <a:lstStyle/>
          <a:p>
            <a:r>
              <a:rPr lang="en-US" sz="2000" dirty="0" smtClean="0"/>
              <a:t>Perform the </a:t>
            </a:r>
            <a:r>
              <a:rPr lang="en-US" sz="2000" dirty="0"/>
              <a:t>following dataset discovery tasks on </a:t>
            </a:r>
            <a:r>
              <a:rPr lang="en-US" sz="2000" dirty="0" smtClean="0"/>
              <a:t>internal repositories </a:t>
            </a:r>
            <a:r>
              <a:rPr lang="en-US" sz="2000" dirty="0"/>
              <a:t>and external Linked Data hubs:</a:t>
            </a:r>
          </a:p>
        </p:txBody>
      </p:sp>
      <p:sp>
        <p:nvSpPr>
          <p:cNvPr id="14" name="TextBox 13"/>
          <p:cNvSpPr txBox="1"/>
          <p:nvPr/>
        </p:nvSpPr>
        <p:spPr>
          <a:xfrm>
            <a:off x="202442" y="228600"/>
            <a:ext cx="8915400" cy="523220"/>
          </a:xfrm>
          <a:prstGeom prst="rect">
            <a:avLst/>
          </a:prstGeom>
          <a:noFill/>
        </p:spPr>
        <p:txBody>
          <a:bodyPr wrap="square" rtlCol="0">
            <a:spAutoFit/>
          </a:bodyPr>
          <a:lstStyle/>
          <a:p>
            <a:r>
              <a:rPr lang="en-US" sz="2800" b="1" dirty="0" smtClean="0"/>
              <a:t>Crawling Data</a:t>
            </a:r>
            <a:endParaRPr lang="en-US" sz="2800" b="1" dirty="0"/>
          </a:p>
        </p:txBody>
      </p:sp>
      <p:graphicFrame>
        <p:nvGraphicFramePr>
          <p:cNvPr id="7" name="Diagram 6"/>
          <p:cNvGraphicFramePr/>
          <p:nvPr>
            <p:extLst>
              <p:ext uri="{D42A27DB-BD31-4B8C-83A1-F6EECF244321}">
                <p14:modId xmlns:p14="http://schemas.microsoft.com/office/powerpoint/2010/main" val="3461411069"/>
              </p:ext>
            </p:extLst>
          </p:nvPr>
        </p:nvGraphicFramePr>
        <p:xfrm>
          <a:off x="-76200" y="1905000"/>
          <a:ext cx="7467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120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Data Preparation</a:t>
            </a:r>
            <a:endParaRPr lang="en-US" sz="2800" b="1" dirty="0"/>
          </a:p>
        </p:txBody>
      </p:sp>
      <p:sp>
        <p:nvSpPr>
          <p:cNvPr id="5" name="TextBox 4"/>
          <p:cNvSpPr txBox="1"/>
          <p:nvPr/>
        </p:nvSpPr>
        <p:spPr>
          <a:xfrm>
            <a:off x="228600" y="838200"/>
            <a:ext cx="8915400" cy="1420902"/>
          </a:xfrm>
          <a:prstGeom prst="rect">
            <a:avLst/>
          </a:prstGeom>
          <a:noFill/>
        </p:spPr>
        <p:txBody>
          <a:bodyPr wrap="square" rtlCol="0">
            <a:spAutoFit/>
          </a:bodyPr>
          <a:lstStyle/>
          <a:p>
            <a:pPr>
              <a:lnSpc>
                <a:spcPct val="150000"/>
              </a:lnSpc>
            </a:pPr>
            <a:r>
              <a:rPr lang="en-US" sz="2000" dirty="0" smtClean="0"/>
              <a:t>Data </a:t>
            </a:r>
            <a:r>
              <a:rPr lang="en-US" sz="2000" b="1" dirty="0" smtClean="0"/>
              <a:t>profiling</a:t>
            </a:r>
            <a:r>
              <a:rPr lang="en-US" sz="2000" dirty="0" smtClean="0"/>
              <a:t> </a:t>
            </a:r>
            <a:r>
              <a:rPr lang="en-US" sz="2000" dirty="0"/>
              <a:t>and </a:t>
            </a:r>
            <a:r>
              <a:rPr lang="en-US" sz="2000" b="1" dirty="0"/>
              <a:t>validation</a:t>
            </a:r>
            <a:r>
              <a:rPr lang="en-US" sz="2000" dirty="0"/>
              <a:t>, de-duplicating and enhancing </a:t>
            </a:r>
            <a:r>
              <a:rPr lang="en-US" sz="2000" dirty="0" smtClean="0"/>
              <a:t>relevant data </a:t>
            </a:r>
            <a:r>
              <a:rPr lang="en-US" sz="2000" dirty="0"/>
              <a:t>sets with metadata. </a:t>
            </a:r>
            <a:r>
              <a:rPr lang="en-US" sz="2000" dirty="0" smtClean="0"/>
              <a:t>profiling </a:t>
            </a:r>
            <a:r>
              <a:rPr lang="en-US" sz="2000" dirty="0" smtClean="0"/>
              <a:t>is </a:t>
            </a:r>
            <a:r>
              <a:rPr lang="en-US" sz="2000" dirty="0"/>
              <a:t>used to examine data to understand </a:t>
            </a:r>
            <a:r>
              <a:rPr lang="en-US" sz="2000" dirty="0" smtClean="0"/>
              <a:t>its content</a:t>
            </a:r>
            <a:r>
              <a:rPr lang="en-US" sz="2000" dirty="0"/>
              <a:t>, </a:t>
            </a:r>
            <a:r>
              <a:rPr lang="en-US" sz="2000" dirty="0" smtClean="0"/>
              <a:t>structure and </a:t>
            </a:r>
            <a:r>
              <a:rPr lang="en-US" sz="2000" dirty="0"/>
              <a:t>data quality dependencies</a:t>
            </a:r>
          </a:p>
        </p:txBody>
      </p:sp>
      <p:sp>
        <p:nvSpPr>
          <p:cNvPr id="6" name="Rectangle 5"/>
          <p:cNvSpPr/>
          <p:nvPr/>
        </p:nvSpPr>
        <p:spPr>
          <a:xfrm>
            <a:off x="571500" y="2438400"/>
            <a:ext cx="82296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Examining column data and getting </a:t>
            </a:r>
            <a:r>
              <a:rPr lang="en-US" b="1" dirty="0" smtClean="0"/>
              <a:t>statistical information</a:t>
            </a:r>
            <a:r>
              <a:rPr lang="en-US" dirty="0" smtClean="0"/>
              <a:t>.</a:t>
            </a:r>
          </a:p>
          <a:p>
            <a:pPr marL="285750" indent="-285750">
              <a:lnSpc>
                <a:spcPct val="150000"/>
              </a:lnSpc>
              <a:buFont typeface="Arial" panose="020B0604020202020204" pitchFamily="34" charset="0"/>
              <a:buChar char="•"/>
            </a:pPr>
            <a:r>
              <a:rPr lang="en-US" b="1" dirty="0" smtClean="0"/>
              <a:t>Dependency tasks</a:t>
            </a:r>
            <a:endParaRPr lang="en-US" dirty="0" smtClean="0"/>
          </a:p>
          <a:p>
            <a:pPr marL="285750" indent="-285750">
              <a:lnSpc>
                <a:spcPct val="150000"/>
              </a:lnSpc>
              <a:buFont typeface="Arial" panose="020B0604020202020204" pitchFamily="34" charset="0"/>
              <a:buChar char="•"/>
            </a:pPr>
            <a:r>
              <a:rPr lang="en-US" b="1" dirty="0" smtClean="0"/>
              <a:t>Redundancy tasks</a:t>
            </a:r>
            <a:endParaRPr lang="en-US" dirty="0" smtClean="0"/>
          </a:p>
          <a:p>
            <a:pPr marL="285750" indent="-285750">
              <a:lnSpc>
                <a:spcPct val="150000"/>
              </a:lnSpc>
              <a:buFont typeface="Arial" panose="020B0604020202020204" pitchFamily="34" charset="0"/>
              <a:buChar char="•"/>
            </a:pPr>
            <a:r>
              <a:rPr lang="en-US" b="1" dirty="0" smtClean="0"/>
              <a:t>Uniqueness tasks</a:t>
            </a:r>
            <a:endParaRPr lang="en-US" dirty="0" smtClean="0"/>
          </a:p>
          <a:p>
            <a:pPr marL="285750" indent="-285750">
              <a:lnSpc>
                <a:spcPct val="150000"/>
              </a:lnSpc>
              <a:buFont typeface="Arial" panose="020B0604020202020204" pitchFamily="34" charset="0"/>
              <a:buChar char="•"/>
            </a:pPr>
            <a:r>
              <a:rPr lang="en-US" b="1" dirty="0" smtClean="0"/>
              <a:t>Content type</a:t>
            </a:r>
            <a:endParaRPr lang="en-US" dirty="0"/>
          </a:p>
        </p:txBody>
      </p:sp>
    </p:spTree>
    <p:extLst>
      <p:ext uri="{BB962C8B-B14F-4D97-AF65-F5344CB8AC3E}">
        <p14:creationId xmlns:p14="http://schemas.microsoft.com/office/powerpoint/2010/main" val="103612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76200" y="990600"/>
            <a:ext cx="891540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Tagging and attaching metadata is often seen as additional work for data publishers with few </a:t>
            </a:r>
            <a:r>
              <a:rPr lang="en-US" sz="2800" dirty="0" smtClean="0"/>
              <a:t>paybacks.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Different </a:t>
            </a:r>
            <a:r>
              <a:rPr lang="en-US" sz="2800" dirty="0" smtClean="0"/>
              <a:t>data creators use different terminologies which means that the same object maybe be represented using </a:t>
            </a:r>
            <a:r>
              <a:rPr lang="en-US" sz="2800" dirty="0" smtClean="0"/>
              <a:t>different </a:t>
            </a:r>
            <a:r>
              <a:rPr lang="en-US" sz="2800" dirty="0" smtClean="0"/>
              <a:t>metadata descriptions [19].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Presenting and enterprise taxonomies requires a considerable </a:t>
            </a:r>
            <a:r>
              <a:rPr lang="en-US" sz="2800" dirty="0"/>
              <a:t>amount of time and </a:t>
            </a:r>
            <a:r>
              <a:rPr lang="en-US" sz="2800" dirty="0" smtClean="0"/>
              <a:t>effort</a:t>
            </a:r>
            <a:r>
              <a:rPr lang="en-US" sz="2800" dirty="0"/>
              <a:t>, at least in the initial creation steps [3].</a:t>
            </a:r>
            <a:endParaRPr lang="en-US" sz="2800" b="1" dirty="0"/>
          </a:p>
        </p:txBody>
      </p:sp>
    </p:spTree>
    <p:extLst>
      <p:ext uri="{BB962C8B-B14F-4D97-AF65-F5344CB8AC3E}">
        <p14:creationId xmlns:p14="http://schemas.microsoft.com/office/powerpoint/2010/main" val="259368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02442" y="228600"/>
            <a:ext cx="8915400" cy="523220"/>
          </a:xfrm>
          <a:prstGeom prst="rect">
            <a:avLst/>
          </a:prstGeom>
          <a:noFill/>
        </p:spPr>
        <p:txBody>
          <a:bodyPr wrap="square" rtlCol="0">
            <a:spAutoFit/>
          </a:bodyPr>
          <a:lstStyle/>
          <a:p>
            <a:r>
              <a:rPr lang="en-US" sz="2800" b="1" dirty="0" smtClean="0"/>
              <a:t>Content Type Identification </a:t>
            </a:r>
            <a:r>
              <a:rPr lang="en-US" sz="2400" b="1" dirty="0" smtClean="0"/>
              <a:t>via</a:t>
            </a:r>
            <a:r>
              <a:rPr lang="en-US" sz="2800" b="1" dirty="0" smtClean="0"/>
              <a:t> RUBIX</a:t>
            </a:r>
            <a:endParaRPr lang="en-US" sz="2800" b="1" dirty="0"/>
          </a:p>
        </p:txBody>
      </p:sp>
      <p:sp>
        <p:nvSpPr>
          <p:cNvPr id="3" name="TextBox 2"/>
          <p:cNvSpPr txBox="1"/>
          <p:nvPr/>
        </p:nvSpPr>
        <p:spPr>
          <a:xfrm>
            <a:off x="228600" y="838200"/>
            <a:ext cx="8915400" cy="872547"/>
          </a:xfrm>
          <a:prstGeom prst="rect">
            <a:avLst/>
          </a:prstGeom>
          <a:noFill/>
        </p:spPr>
        <p:txBody>
          <a:bodyPr wrap="square" rtlCol="0">
            <a:spAutoFit/>
          </a:bodyPr>
          <a:lstStyle/>
          <a:p>
            <a:pPr>
              <a:lnSpc>
                <a:spcPct val="150000"/>
              </a:lnSpc>
            </a:pPr>
            <a:r>
              <a:rPr lang="en-US" dirty="0" smtClean="0"/>
              <a:t>RUBIX is a framework that annotates datasets based on the semantics of the data at the instance level</a:t>
            </a:r>
            <a:endParaRPr lang="en-US" dirty="0"/>
          </a:p>
        </p:txBody>
      </p:sp>
      <p:sp>
        <p:nvSpPr>
          <p:cNvPr id="5" name="Rectangle 4"/>
          <p:cNvSpPr/>
          <p:nvPr/>
        </p:nvSpPr>
        <p:spPr>
          <a:xfrm>
            <a:off x="537381" y="1905000"/>
            <a:ext cx="822960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Uses Reference Datasets like </a:t>
            </a:r>
            <a:r>
              <a:rPr lang="en-US" dirty="0" err="1" smtClean="0"/>
              <a:t>DBpedia</a:t>
            </a:r>
            <a:r>
              <a:rPr lang="en-US" dirty="0" smtClean="0"/>
              <a:t> and Freebase</a:t>
            </a:r>
          </a:p>
          <a:p>
            <a:pPr marL="285750" indent="-285750">
              <a:lnSpc>
                <a:spcPct val="150000"/>
              </a:lnSpc>
              <a:buFont typeface="Arial" panose="020B0604020202020204" pitchFamily="34" charset="0"/>
              <a:buChar char="•"/>
            </a:pPr>
            <a:r>
              <a:rPr lang="en-US" dirty="0" smtClean="0"/>
              <a:t>Able to overcome lots of tradition data integration problems like synonyms, spelling mistakes, different languages, abbreviations … etc.</a:t>
            </a:r>
          </a:p>
          <a:p>
            <a:pPr marL="285750" indent="-285750">
              <a:lnSpc>
                <a:spcPct val="150000"/>
              </a:lnSpc>
              <a:buFont typeface="Arial" panose="020B0604020202020204" pitchFamily="34" charset="0"/>
              <a:buChar char="•"/>
            </a:pPr>
            <a:r>
              <a:rPr lang="en-US" dirty="0" smtClean="0"/>
              <a:t>Improves Schema Matching </a:t>
            </a:r>
          </a:p>
          <a:p>
            <a:pPr marL="285750" indent="-285750">
              <a:lnSpc>
                <a:spcPct val="150000"/>
              </a:lnSpc>
              <a:buFont typeface="Arial" panose="020B0604020202020204" pitchFamily="34" charset="0"/>
              <a:buChar char="•"/>
            </a:pPr>
            <a:r>
              <a:rPr lang="en-US" dirty="0" smtClean="0"/>
              <a:t>Cosine </a:t>
            </a:r>
            <a:r>
              <a:rPr lang="en-US" dirty="0"/>
              <a:t>Similarity, Pearson </a:t>
            </a:r>
            <a:r>
              <a:rPr lang="en-US" dirty="0" smtClean="0"/>
              <a:t>Product-Moment </a:t>
            </a:r>
            <a:r>
              <a:rPr lang="en-US" dirty="0"/>
              <a:t>Correlation </a:t>
            </a:r>
            <a:r>
              <a:rPr lang="en-US" dirty="0" smtClean="0"/>
              <a:t>Coefficient</a:t>
            </a:r>
            <a:r>
              <a:rPr lang="en-US" dirty="0" smtClean="0"/>
              <a:t>(PPMCC</a:t>
            </a:r>
            <a:r>
              <a:rPr lang="en-US" dirty="0"/>
              <a:t>) and Spearman's Rank </a:t>
            </a:r>
            <a:r>
              <a:rPr lang="en-US" dirty="0" smtClean="0"/>
              <a:t>Correlation Coefficient</a:t>
            </a:r>
            <a:endParaRPr lang="en-US" dirty="0"/>
          </a:p>
        </p:txBody>
      </p:sp>
      <p:sp>
        <p:nvSpPr>
          <p:cNvPr id="6" name="TextBox 5"/>
          <p:cNvSpPr txBox="1"/>
          <p:nvPr/>
        </p:nvSpPr>
        <p:spPr>
          <a:xfrm>
            <a:off x="856397" y="5138046"/>
            <a:ext cx="8915400" cy="400110"/>
          </a:xfrm>
          <a:prstGeom prst="rect">
            <a:avLst/>
          </a:prstGeom>
          <a:noFill/>
        </p:spPr>
        <p:txBody>
          <a:bodyPr wrap="square" rtlCol="0">
            <a:spAutoFit/>
          </a:bodyPr>
          <a:lstStyle/>
          <a:p>
            <a:r>
              <a:rPr lang="en-US" sz="2000" b="1" dirty="0"/>
              <a:t>I</a:t>
            </a:r>
            <a:r>
              <a:rPr lang="en-US" sz="2000" b="1" dirty="0" smtClean="0"/>
              <a:t>dentify topical domains with fine-grained classification</a:t>
            </a:r>
            <a:endParaRPr lang="en-US" sz="2000" b="1" dirty="0"/>
          </a:p>
        </p:txBody>
      </p:sp>
      <p:sp>
        <p:nvSpPr>
          <p:cNvPr id="2" name="Right Arrow 1"/>
          <p:cNvSpPr/>
          <p:nvPr/>
        </p:nvSpPr>
        <p:spPr>
          <a:xfrm>
            <a:off x="0" y="5223801"/>
            <a:ext cx="8382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685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714</TotalTime>
  <Words>1828</Words>
  <Application>Microsoft Office PowerPoint</Application>
  <PresentationFormat>On-screen Show (4:3)</PresentationFormat>
  <Paragraphs>155</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Self-Service Data Provisioning through Semantic Enrichment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 Data 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ASSAF, Ahmad</dc:creator>
  <cp:lastModifiedBy>ASSAF, Ahmad</cp:lastModifiedBy>
  <cp:revision>27</cp:revision>
  <dcterms:created xsi:type="dcterms:W3CDTF">2014-01-06T10:51:15Z</dcterms:created>
  <dcterms:modified xsi:type="dcterms:W3CDTF">2014-01-06T22:45:33Z</dcterms:modified>
</cp:coreProperties>
</file>