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353" r:id="rId2"/>
    <p:sldId id="284" r:id="rId3"/>
    <p:sldId id="325" r:id="rId4"/>
    <p:sldId id="376" r:id="rId5"/>
    <p:sldId id="368" r:id="rId6"/>
    <p:sldId id="354" r:id="rId7"/>
    <p:sldId id="370" r:id="rId8"/>
    <p:sldId id="355" r:id="rId9"/>
    <p:sldId id="378" r:id="rId10"/>
    <p:sldId id="358" r:id="rId11"/>
    <p:sldId id="392" r:id="rId12"/>
    <p:sldId id="357" r:id="rId13"/>
    <p:sldId id="360" r:id="rId14"/>
    <p:sldId id="394" r:id="rId15"/>
    <p:sldId id="379" r:id="rId16"/>
    <p:sldId id="380" r:id="rId17"/>
    <p:sldId id="374" r:id="rId18"/>
    <p:sldId id="395" r:id="rId19"/>
    <p:sldId id="381" r:id="rId20"/>
    <p:sldId id="386" r:id="rId21"/>
    <p:sldId id="385" r:id="rId22"/>
    <p:sldId id="362" r:id="rId23"/>
    <p:sldId id="363" r:id="rId24"/>
    <p:sldId id="364" r:id="rId25"/>
    <p:sldId id="365" r:id="rId26"/>
    <p:sldId id="382" r:id="rId27"/>
    <p:sldId id="384" r:id="rId28"/>
    <p:sldId id="388" r:id="rId29"/>
    <p:sldId id="389" r:id="rId30"/>
    <p:sldId id="387" r:id="rId31"/>
    <p:sldId id="390" r:id="rId32"/>
    <p:sldId id="396" r:id="rId33"/>
    <p:sldId id="393" r:id="rId34"/>
    <p:sldId id="359" r:id="rId35"/>
    <p:sldId id="265" r:id="rId36"/>
    <p:sldId id="339" r:id="rId37"/>
    <p:sldId id="391" r:id="rId38"/>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998"/>
    <a:srgbClr val="3B8A15"/>
    <a:srgbClr val="FF5050"/>
    <a:srgbClr val="000000"/>
    <a:srgbClr val="666666"/>
    <a:srgbClr val="003283"/>
    <a:srgbClr val="FF0000"/>
    <a:srgbClr val="2B3F7B"/>
    <a:srgbClr val="9C277B"/>
    <a:srgbClr val="D46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704" autoAdjust="0"/>
  </p:normalViewPr>
  <p:slideViewPr>
    <p:cSldViewPr snapToGrid="0" showGuides="1">
      <p:cViewPr>
        <p:scale>
          <a:sx n="100" d="100"/>
          <a:sy n="100" d="100"/>
        </p:scale>
        <p:origin x="-2202" y="-606"/>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070192\Dropbox\Documents\PhD%20TelecomParisTech%20-%20EURECOM%20-%20France%202012-2015\My%20PhD%20Documents\Papers\RUBIX%20A%20Framework%20for%20Improving%20Data%20Integration%20with%20Linked%20Data\data\Expire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'All Matchers'!$I$10</c:f>
              <c:strCache>
                <c:ptCount val="1"/>
                <c:pt idx="0">
                  <c:v>Matches Confidence</c:v>
                </c:pt>
              </c:strCache>
            </c:strRef>
          </c:tx>
          <c:invertIfNegative val="0"/>
          <c:cat>
            <c:strRef>
              <c:f>'All Matchers'!$J$9:$M$9</c:f>
              <c:strCache>
                <c:ptCount val="4"/>
                <c:pt idx="0">
                  <c:v>AMC</c:v>
                </c:pt>
                <c:pt idx="1">
                  <c:v>Spearman</c:v>
                </c:pt>
                <c:pt idx="2">
                  <c:v>PPMCC</c:v>
                </c:pt>
                <c:pt idx="3">
                  <c:v>Cosine</c:v>
                </c:pt>
              </c:strCache>
            </c:strRef>
          </c:cat>
          <c:val>
            <c:numRef>
              <c:f>'All Matchers'!$J$10:$M$10</c:f>
              <c:numCache>
                <c:formatCode>General</c:formatCode>
                <c:ptCount val="4"/>
                <c:pt idx="0">
                  <c:v>0.68180934545454541</c:v>
                </c:pt>
                <c:pt idx="1">
                  <c:v>0.75200506363636377</c:v>
                </c:pt>
                <c:pt idx="2">
                  <c:v>0.80377357818181816</c:v>
                </c:pt>
                <c:pt idx="3">
                  <c:v>0.76776128363636365</c:v>
                </c:pt>
              </c:numCache>
            </c:numRef>
          </c:val>
        </c:ser>
        <c:ser>
          <c:idx val="1"/>
          <c:order val="1"/>
          <c:tx>
            <c:strRef>
              <c:f>'All Matchers'!$I$11</c:f>
              <c:strCache>
                <c:ptCount val="1"/>
                <c:pt idx="0">
                  <c:v>Percentage Of Valid Matches</c:v>
                </c:pt>
              </c:strCache>
            </c:strRef>
          </c:tx>
          <c:invertIfNegative val="0"/>
          <c:cat>
            <c:strRef>
              <c:f>'All Matchers'!$J$9:$M$9</c:f>
              <c:strCache>
                <c:ptCount val="4"/>
                <c:pt idx="0">
                  <c:v>AMC</c:v>
                </c:pt>
                <c:pt idx="1">
                  <c:v>Spearman</c:v>
                </c:pt>
                <c:pt idx="2">
                  <c:v>PPMCC</c:v>
                </c:pt>
                <c:pt idx="3">
                  <c:v>Cosine</c:v>
                </c:pt>
              </c:strCache>
            </c:strRef>
          </c:cat>
          <c:val>
            <c:numRef>
              <c:f>'All Matchers'!$J$11:$M$11</c:f>
              <c:numCache>
                <c:formatCode>General</c:formatCode>
                <c:ptCount val="4"/>
                <c:pt idx="0">
                  <c:v>0.83</c:v>
                </c:pt>
                <c:pt idx="1">
                  <c:v>0.8</c:v>
                </c:pt>
                <c:pt idx="2">
                  <c:v>0.93</c:v>
                </c:pt>
                <c:pt idx="3">
                  <c:v>0.83</c:v>
                </c:pt>
              </c:numCache>
            </c:numRef>
          </c:val>
        </c:ser>
        <c:dLbls>
          <c:showLegendKey val="0"/>
          <c:showVal val="0"/>
          <c:showCatName val="0"/>
          <c:showSerName val="0"/>
          <c:showPercent val="0"/>
          <c:showBubbleSize val="0"/>
        </c:dLbls>
        <c:gapWidth val="150"/>
        <c:axId val="251688832"/>
        <c:axId val="251690368"/>
      </c:barChart>
      <c:catAx>
        <c:axId val="251688832"/>
        <c:scaling>
          <c:orientation val="minMax"/>
        </c:scaling>
        <c:delete val="0"/>
        <c:axPos val="b"/>
        <c:majorTickMark val="out"/>
        <c:minorTickMark val="none"/>
        <c:tickLblPos val="nextTo"/>
        <c:crossAx val="251690368"/>
        <c:crosses val="autoZero"/>
        <c:auto val="1"/>
        <c:lblAlgn val="ctr"/>
        <c:lblOffset val="100"/>
        <c:noMultiLvlLbl val="0"/>
      </c:catAx>
      <c:valAx>
        <c:axId val="251690368"/>
        <c:scaling>
          <c:orientation val="minMax"/>
        </c:scaling>
        <c:delete val="0"/>
        <c:axPos val="l"/>
        <c:majorGridlines/>
        <c:numFmt formatCode="General" sourceLinked="1"/>
        <c:majorTickMark val="out"/>
        <c:minorTickMark val="none"/>
        <c:tickLblPos val="nextTo"/>
        <c:crossAx val="251688832"/>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hyperlink" Target="http://www.informatik.uni-trier.de/~ley/db/journals/corr/corr1205.html" TargetMode="External"/><Relationship Id="rId4" Type="http://schemas.openxmlformats.org/officeDocument/2006/relationships/hyperlink" Target="http://www.informatik.uni-trier.de/~ley/db/conf/wod/wod2012.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informatik.uni-trier.de/~ley/pers/hd/t/Troncy:Rapha=euml=l.html" TargetMode="External"/><Relationship Id="rId2" Type="http://schemas.openxmlformats.org/officeDocument/2006/relationships/hyperlink" Target="http://www.informatik.uni-trier.de/~ley/pers/hd/s/Senart:Aline.html" TargetMode="External"/><Relationship Id="rId1" Type="http://schemas.openxmlformats.org/officeDocument/2006/relationships/slideLayout" Target="../slideLayouts/slideLayout10.xml"/><Relationship Id="rId4" Type="http://schemas.openxmlformats.org/officeDocument/2006/relationships/hyperlink" Target="http://www.informatik.uni-trier.de/~ley/db/conf/esws/eswc2013s.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www.informatik.uni-trier.de/~ley/pers/hd/s/Senart:Aline.html"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hyperlink" Target="http://www.informatik.uni-trier.de/~ley/db/conf/semco/icsc2012.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www.data.gov/" TargetMode="External"/><Relationship Id="rId7" Type="http://schemas.openxmlformats.org/officeDocument/2006/relationships/hyperlink" Target="http://office.microsoft.com/en-us/excel/download-data-explorer-for-excel-FX104018616.aspx"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www.quandl.com/" TargetMode="External"/><Relationship Id="rId5" Type="http://schemas.openxmlformats.org/officeDocument/2006/relationships/hyperlink" Target="http://enigma.io/" TargetMode="External"/><Relationship Id="rId4" Type="http://schemas.openxmlformats.org/officeDocument/2006/relationships/hyperlink" Target="http://publicdata.eu/"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019534\AppData\Local\Microsoft\Windows\Temporary Internet Files\Content.IE5\STJ40QJH\275098_l_srgb_s_gl[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3429002"/>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2400" dirty="0">
                <a:latin typeface="Segoe UI Light" panose="020B0502040204020203" pitchFamily="34" charset="0"/>
              </a:rPr>
              <a:t>Self-Service Data </a:t>
            </a:r>
            <a:r>
              <a:rPr lang="en-US" sz="2400">
                <a:latin typeface="Segoe UI Light" panose="020B0502040204020203" pitchFamily="34" charset="0"/>
              </a:rPr>
              <a:t>Provisioning </a:t>
            </a:r>
            <a:r>
              <a:rPr lang="en-US" sz="2400" smtClean="0">
                <a:latin typeface="Segoe UI Light" panose="020B0502040204020203" pitchFamily="34" charset="0"/>
              </a:rPr>
              <a:t>Through </a:t>
            </a:r>
            <a:r>
              <a:rPr lang="en-US" sz="2400" dirty="0">
                <a:latin typeface="Segoe UI Light" panose="020B0502040204020203" pitchFamily="34" charset="0"/>
              </a:rPr>
              <a:t>Semantic</a:t>
            </a:r>
            <a:br>
              <a:rPr lang="en-US" sz="2400" dirty="0">
                <a:latin typeface="Segoe UI Light" panose="020B0502040204020203" pitchFamily="34" charset="0"/>
              </a:rPr>
            </a:br>
            <a:r>
              <a:rPr lang="en-US" sz="2400" dirty="0">
                <a:latin typeface="Segoe UI Light" panose="020B0502040204020203" pitchFamily="34" charset="0"/>
              </a:rPr>
              <a:t>Enrichment of Data</a:t>
            </a:r>
          </a:p>
        </p:txBody>
      </p:sp>
      <p:sp>
        <p:nvSpPr>
          <p:cNvPr id="4" name="ConfidentialFlag"/>
          <p:cNvSpPr txBox="1"/>
          <p:nvPr/>
        </p:nvSpPr>
        <p:spPr>
          <a:xfrm>
            <a:off x="8139816" y="3097584"/>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latin typeface="Segoe UI Light" panose="020B0502040204020203" pitchFamily="34" charset="0"/>
                <a:ea typeface="Arial Unicode MS" pitchFamily="34" charset="-128"/>
                <a:cs typeface="Arial Unicode MS" pitchFamily="34" charset="-128"/>
              </a:rPr>
              <a:t>Public</a:t>
            </a:r>
          </a:p>
        </p:txBody>
      </p:sp>
      <p:sp>
        <p:nvSpPr>
          <p:cNvPr id="10" name="Rectangle 9"/>
          <p:cNvSpPr/>
          <p:nvPr/>
        </p:nvSpPr>
        <p:spPr>
          <a:xfrm>
            <a:off x="413239" y="1071562"/>
            <a:ext cx="4572000" cy="2277547"/>
          </a:xfrm>
          <a:prstGeom prst="rect">
            <a:avLst/>
          </a:prstGeom>
        </p:spPr>
        <p:txBody>
          <a:bodyPr>
            <a:spAutoFit/>
          </a:bodyPr>
          <a:lstStyle/>
          <a:p>
            <a:r>
              <a:rPr lang="en-US" sz="1600" u="sng" dirty="0">
                <a:latin typeface="Segoe UI Light" panose="020B0502040204020203" pitchFamily="34" charset="0"/>
              </a:rPr>
              <a:t>Ahmad Assaf</a:t>
            </a:r>
            <a:r>
              <a:rPr lang="en-US" sz="1600" baseline="30000" dirty="0">
                <a:latin typeface="Segoe UI Light" panose="020B0502040204020203" pitchFamily="34" charset="0"/>
              </a:rPr>
              <a:t> †</a:t>
            </a:r>
            <a:endParaRPr lang="en-US" sz="1600" u="sng" dirty="0">
              <a:latin typeface="Segoe UI Light" panose="020B0502040204020203" pitchFamily="34" charset="0"/>
            </a:endParaRPr>
          </a:p>
          <a:p>
            <a:endParaRPr lang="en-US" sz="1400" u="sng" dirty="0">
              <a:latin typeface="Segoe UI Light" panose="020B0502040204020203" pitchFamily="34" charset="0"/>
            </a:endParaRPr>
          </a:p>
          <a:p>
            <a:r>
              <a:rPr lang="en-US" sz="1600" dirty="0">
                <a:latin typeface="Segoe UI Light" panose="020B0502040204020203" pitchFamily="34" charset="0"/>
              </a:rPr>
              <a:t>Supervised by:</a:t>
            </a:r>
          </a:p>
          <a:p>
            <a:r>
              <a:rPr lang="en-US" sz="1600" dirty="0">
                <a:latin typeface="Segoe UI Light" panose="020B0502040204020203" pitchFamily="34" charset="0"/>
              </a:rPr>
              <a:t>Aline Senart</a:t>
            </a:r>
            <a:r>
              <a:rPr lang="en-US" sz="1600" baseline="30000" dirty="0">
                <a:latin typeface="Segoe UI Light" panose="020B0502040204020203" pitchFamily="34" charset="0"/>
              </a:rPr>
              <a:t>†</a:t>
            </a:r>
            <a:r>
              <a:rPr lang="en-US" sz="1600" dirty="0">
                <a:latin typeface="Segoe UI Light" panose="020B0502040204020203" pitchFamily="34" charset="0"/>
              </a:rPr>
              <a:t> and Raphaël Troncy</a:t>
            </a:r>
            <a:r>
              <a:rPr lang="en-US" sz="1600" baseline="30000" dirty="0">
                <a:latin typeface="Segoe UI Light" panose="020B0502040204020203" pitchFamily="34" charset="0"/>
              </a:rPr>
              <a:t>‡</a:t>
            </a:r>
            <a:r>
              <a:rPr lang="en-US" sz="1600" dirty="0">
                <a:latin typeface="Segoe UI Light" panose="020B0502040204020203" pitchFamily="34" charset="0"/>
              </a:rPr>
              <a:t> </a:t>
            </a:r>
          </a:p>
          <a:p>
            <a:endParaRPr lang="en-US" sz="1600" dirty="0">
              <a:latin typeface="Segoe UI Light" panose="020B0502040204020203" pitchFamily="34" charset="0"/>
            </a:endParaRPr>
          </a:p>
          <a:p>
            <a:r>
              <a:rPr lang="en-US" sz="1600" baseline="30000" dirty="0">
                <a:latin typeface="Segoe UI Light" panose="020B0502040204020203" pitchFamily="34" charset="0"/>
              </a:rPr>
              <a:t>†</a:t>
            </a:r>
            <a:r>
              <a:rPr lang="en-US" sz="1600" dirty="0">
                <a:latin typeface="Segoe UI Light" panose="020B0502040204020203" pitchFamily="34" charset="0"/>
              </a:rPr>
              <a:t>SAP Research, SAP Research France SAS</a:t>
            </a:r>
          </a:p>
          <a:p>
            <a:r>
              <a:rPr lang="en-US" sz="1600" baseline="30000" dirty="0">
                <a:latin typeface="Segoe UI Light" panose="020B0502040204020203" pitchFamily="34" charset="0"/>
              </a:rPr>
              <a:t>‡</a:t>
            </a:r>
            <a:r>
              <a:rPr lang="en-US" sz="1600" dirty="0">
                <a:latin typeface="Segoe UI Light" panose="020B0502040204020203" pitchFamily="34" charset="0"/>
              </a:rPr>
              <a:t>EURECOM, Sophia Antipolis - France</a:t>
            </a:r>
          </a:p>
          <a:p>
            <a:r>
              <a:rPr lang="en-US" sz="1600" dirty="0">
                <a:latin typeface="Segoe UI Light" panose="020B0502040204020203" pitchFamily="34" charset="0"/>
              </a:rPr>
              <a:t/>
            </a:r>
            <a:br>
              <a:rPr lang="en-US" sz="1600" dirty="0">
                <a:latin typeface="Segoe UI Light" panose="020B0502040204020203" pitchFamily="34" charset="0"/>
              </a:rPr>
            </a:br>
            <a:r>
              <a:rPr lang="en-US" sz="1600" dirty="0" smtClean="0">
                <a:latin typeface="Segoe UI Light" panose="020B0502040204020203" pitchFamily="34" charset="0"/>
              </a:rPr>
              <a:t>March 13, 2014</a:t>
            </a:r>
            <a:endParaRPr lang="en-US" sz="1600" dirty="0">
              <a:latin typeface="Segoe UI Light" panose="020B0502040204020203" pitchFamily="34" charset="0"/>
            </a:endParaRPr>
          </a:p>
        </p:txBody>
      </p:sp>
      <p:pic>
        <p:nvPicPr>
          <p:cNvPr id="18" name="Picture 3" descr="C:\Users\i070192\Dropbox\Documents\My Graphics\Logos\EURECOM 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2693" y="6055337"/>
            <a:ext cx="1419654" cy="63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pPr fontAlgn="base">
              <a:spcBef>
                <a:spcPts val="600"/>
              </a:spcBef>
              <a:spcAft>
                <a:spcPct val="0"/>
              </a:spcAft>
            </a:pPr>
            <a:r>
              <a:rPr lang="en-US" dirty="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dirty="0" smtClean="0">
                <a:latin typeface="Segoe UI Light" panose="020B0502040204020203" pitchFamily="34" charset="0"/>
              </a:rPr>
              <a:t>Dataset Integration and Enrichment </a:t>
            </a:r>
            <a:r>
              <a:rPr lang="en-US" b="0" dirty="0" smtClean="0">
                <a:latin typeface="Segoe UI Light" panose="020B0502040204020203" pitchFamily="34" charset="0"/>
              </a:rPr>
              <a:t>– </a:t>
            </a:r>
            <a:r>
              <a:rPr lang="en-US" b="0" kern="0" dirty="0" smtClean="0">
                <a:solidFill>
                  <a:schemeClr val="bg2">
                    <a:lumMod val="50000"/>
                  </a:schemeClr>
                </a:solidFill>
                <a:latin typeface="Segoe UI Light" panose="020B0502040204020203" pitchFamily="34" charset="0"/>
                <a:ea typeface="Arial Unicode MS" pitchFamily="34" charset="-128"/>
                <a:cs typeface="Arial Unicode MS" pitchFamily="34" charset="-128"/>
              </a:rPr>
              <a:t>Contextual Entity Recognizer</a:t>
            </a:r>
            <a:endParaRPr lang="en-US" b="0" kern="0" dirty="0">
              <a:solidFill>
                <a:schemeClr val="bg2">
                  <a:lumMod val="50000"/>
                </a:schemeClr>
              </a:solidFill>
              <a:latin typeface="Segoe UI Light" panose="020B0502040204020203" pitchFamily="34" charset="0"/>
              <a:ea typeface="Arial Unicode MS" pitchFamily="34" charset="-128"/>
              <a:cs typeface="Arial Unicode MS" pitchFamily="34" charset="-128"/>
            </a:endParaRPr>
          </a:p>
        </p:txBody>
      </p:sp>
      <p:sp>
        <p:nvSpPr>
          <p:cNvPr id="16" name="TextBox 15"/>
          <p:cNvSpPr txBox="1"/>
          <p:nvPr/>
        </p:nvSpPr>
        <p:spPr>
          <a:xfrm>
            <a:off x="363415" y="1397977"/>
            <a:ext cx="8440344"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P</a:t>
            </a:r>
            <a:r>
              <a:rPr lang="en-US" dirty="0" smtClean="0">
                <a:latin typeface="Segoe UI Light" panose="020B0502040204020203" pitchFamily="34" charset="0"/>
              </a:rPr>
              <a:t>ublicly </a:t>
            </a:r>
            <a:r>
              <a:rPr lang="en-US" dirty="0">
                <a:latin typeface="Segoe UI Light" panose="020B0502040204020203" pitchFamily="34" charset="0"/>
              </a:rPr>
              <a:t>available endpoints </a:t>
            </a:r>
            <a:r>
              <a:rPr lang="en-US" dirty="0" smtClean="0">
                <a:latin typeface="Segoe UI Light" panose="020B0502040204020203" pitchFamily="34" charset="0"/>
              </a:rPr>
              <a:t>of </a:t>
            </a:r>
            <a:r>
              <a:rPr lang="en-US" dirty="0">
                <a:latin typeface="Segoe UI Light" panose="020B0502040204020203" pitchFamily="34" charset="0"/>
              </a:rPr>
              <a:t>Knowledge Bases </a:t>
            </a:r>
            <a:r>
              <a:rPr lang="en-US" dirty="0" smtClean="0">
                <a:latin typeface="Segoe UI Light" panose="020B0502040204020203" pitchFamily="34" charset="0"/>
              </a:rPr>
              <a:t>have several limitations e.g. servers downtime, API limit throttling, etc.</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Data in external </a:t>
            </a:r>
            <a:r>
              <a:rPr lang="en-US" dirty="0">
                <a:latin typeface="Segoe UI Light" panose="020B0502040204020203" pitchFamily="34" charset="0"/>
              </a:rPr>
              <a:t>K</a:t>
            </a:r>
            <a:r>
              <a:rPr lang="en-US" dirty="0" smtClean="0">
                <a:latin typeface="Segoe UI Light" panose="020B0502040204020203" pitchFamily="34" charset="0"/>
              </a:rPr>
              <a:t>nowledge Bases are not in a controlled environment – content can be updated at any point of time</a:t>
            </a:r>
          </a:p>
          <a:p>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a:t>
            </a:r>
            <a:r>
              <a:rPr lang="en-US" b="1" dirty="0" smtClean="0">
                <a:latin typeface="Segoe UI Light" panose="020B0502040204020203" pitchFamily="34" charset="0"/>
              </a:rPr>
              <a:t>Contextual Entity Recognizer </a:t>
            </a:r>
            <a:r>
              <a:rPr lang="en-US" dirty="0" smtClean="0">
                <a:latin typeface="Segoe UI Light" panose="020B0502040204020203" pitchFamily="34" charset="0"/>
              </a:rPr>
              <a:t>is able to identify the most relevant type of an entity taking into account contextual information i.e. </a:t>
            </a:r>
            <a:r>
              <a:rPr lang="en-US" sz="1800" dirty="0" smtClean="0">
                <a:latin typeface="Segoe UI Light" panose="020B0502040204020203" pitchFamily="34" charset="0"/>
              </a:rPr>
              <a:t>When disambiguating entities in tabular data at </a:t>
            </a:r>
            <a:r>
              <a:rPr lang="en-US" sz="1800" dirty="0">
                <a:latin typeface="Segoe UI Light" panose="020B0502040204020203" pitchFamily="34" charset="0"/>
              </a:rPr>
              <a:t>the cellular level, other cells in the same column represents related </a:t>
            </a:r>
            <a:r>
              <a:rPr lang="en-US" sz="1800" dirty="0" smtClean="0">
                <a:latin typeface="Segoe UI Light" panose="020B0502040204020203" pitchFamily="34" charset="0"/>
              </a:rPr>
              <a:t>context</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set of results are ranked according to a calculated confidence score</a:t>
            </a:r>
          </a:p>
          <a:p>
            <a:pPr marL="285750" indent="-285750">
              <a:buFont typeface="Arial" panose="020B0604020202020204" pitchFamily="34" charset="0"/>
              <a:buChar char="•"/>
            </a:pP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grpSp>
        <p:nvGrpSpPr>
          <p:cNvPr id="17" name="Group 16"/>
          <p:cNvGrpSpPr/>
          <p:nvPr/>
        </p:nvGrpSpPr>
        <p:grpSpPr>
          <a:xfrm>
            <a:off x="5720317" y="241209"/>
            <a:ext cx="3083442" cy="351427"/>
            <a:chOff x="3678864" y="456647"/>
            <a:chExt cx="3147238" cy="351427"/>
          </a:xfrm>
        </p:grpSpPr>
        <p:sp>
          <p:nvSpPr>
            <p:cNvPr id="18" name="Rectangle 1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691519" y="701748"/>
              <a:ext cx="740240"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TextBox 19"/>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30%</a:t>
              </a:r>
            </a:p>
          </p:txBody>
        </p:sp>
      </p:grpSp>
    </p:spTree>
    <p:extLst>
      <p:ext uri="{BB962C8B-B14F-4D97-AF65-F5344CB8AC3E}">
        <p14:creationId xmlns:p14="http://schemas.microsoft.com/office/powerpoint/2010/main" val="265866024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Semantic </a:t>
            </a:r>
            <a:r>
              <a:rPr lang="en-US" b="0" dirty="0" smtClean="0">
                <a:latin typeface="Segoe UI Light" panose="020B0502040204020203" pitchFamily="34" charset="0"/>
              </a:rPr>
              <a:t>Enricher</a:t>
            </a:r>
            <a:endParaRPr lang="en-US" sz="2000" b="0" dirty="0">
              <a:latin typeface="Segoe UI Light" panose="020B0502040204020203" pitchFamily="34" charset="0"/>
            </a:endParaRPr>
          </a:p>
        </p:txBody>
      </p:sp>
      <p:grpSp>
        <p:nvGrpSpPr>
          <p:cNvPr id="12" name="Group 11"/>
          <p:cNvGrpSpPr/>
          <p:nvPr/>
        </p:nvGrpSpPr>
        <p:grpSpPr>
          <a:xfrm>
            <a:off x="5954602" y="1345256"/>
            <a:ext cx="2890496" cy="2304318"/>
            <a:chOff x="330812" y="1327639"/>
            <a:chExt cx="2890496" cy="230431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12" y="1327639"/>
              <a:ext cx="2890496" cy="97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35" y="1644162"/>
              <a:ext cx="706303" cy="198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H="1" flipV="1">
              <a:off x="348385" y="1353983"/>
              <a:ext cx="158651" cy="290180"/>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7346" y="1353983"/>
              <a:ext cx="465992" cy="290179"/>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348385" y="2303219"/>
              <a:ext cx="158651" cy="1328738"/>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6499" y="1828794"/>
              <a:ext cx="473307"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i="1" kern="0" dirty="0" smtClean="0">
                  <a:latin typeface="Segoe UI Light" panose="020B0502040204020203" pitchFamily="34" charset="0"/>
                  <a:ea typeface="Arial Unicode MS" pitchFamily="34" charset="-128"/>
                  <a:cs typeface="Times New Roman" panose="02020603050405020304" pitchFamily="18" charset="0"/>
                </a:rPr>
                <a:t>PL_C</a:t>
              </a:r>
            </a:p>
          </p:txBody>
        </p:sp>
        <p:sp>
          <p:nvSpPr>
            <p:cNvPr id="14" name="TextBox 13"/>
            <p:cNvSpPr txBox="1"/>
            <p:nvPr/>
          </p:nvSpPr>
          <p:spPr>
            <a:xfrm>
              <a:off x="459410" y="1400906"/>
              <a:ext cx="236653" cy="107722"/>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700" b="1" i="1" kern="0" dirty="0" smtClean="0">
                  <a:latin typeface="Segoe UI Light" panose="020B0502040204020203" pitchFamily="34" charset="0"/>
                  <a:ea typeface="Arial Unicode MS" pitchFamily="34" charset="-128"/>
                  <a:cs typeface="Times New Roman" panose="02020603050405020304" pitchFamily="18" charset="0"/>
                </a:rPr>
                <a:t>PL_C</a:t>
              </a:r>
            </a:p>
          </p:txBody>
        </p:sp>
      </p:grpSp>
      <p:sp>
        <p:nvSpPr>
          <p:cNvPr id="16" name="TextBox 15"/>
          <p:cNvSpPr txBox="1"/>
          <p:nvPr/>
        </p:nvSpPr>
        <p:spPr>
          <a:xfrm>
            <a:off x="363415" y="1397977"/>
            <a:ext cx="5501054"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The</a:t>
            </a:r>
            <a:r>
              <a:rPr lang="en-US" b="1" dirty="0">
                <a:latin typeface="Segoe UI Light" panose="020B0502040204020203" pitchFamily="34" charset="0"/>
              </a:rPr>
              <a:t> Semantic Enricher </a:t>
            </a:r>
            <a:r>
              <a:rPr lang="en-US" dirty="0">
                <a:latin typeface="Segoe UI Light" panose="020B0502040204020203" pitchFamily="34" charset="0"/>
              </a:rPr>
              <a:t>annotates datasets based on the semantics of the data at the instance level</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Instead of looking at the table as a set of records with strings, we represent each instance at the cell level with a set of types retrieved from our </a:t>
            </a:r>
            <a:r>
              <a:rPr lang="en-US" b="1" dirty="0" smtClean="0">
                <a:latin typeface="Segoe UI Light" panose="020B0502040204020203" pitchFamily="34" charset="0"/>
              </a:rPr>
              <a:t>Contextual Entity Recognizer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column is represented now as a vector of rich types and their corresponding confidence</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marL="285750" indent="-28575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By normalizing the confidence scores and aggregating the set of types per column, we select the most common type to annotate and label the column </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p:txBody>
      </p:sp>
      <p:graphicFrame>
        <p:nvGraphicFramePr>
          <p:cNvPr id="13" name="Table 12"/>
          <p:cNvGraphicFramePr>
            <a:graphicFrameLocks noGrp="1"/>
          </p:cNvGraphicFramePr>
          <p:nvPr>
            <p:extLst>
              <p:ext uri="{D42A27DB-BD31-4B8C-83A1-F6EECF244321}">
                <p14:modId xmlns:p14="http://schemas.microsoft.com/office/powerpoint/2010/main" val="1917374078"/>
              </p:ext>
            </p:extLst>
          </p:nvPr>
        </p:nvGraphicFramePr>
        <p:xfrm>
          <a:off x="6904372" y="2441510"/>
          <a:ext cx="669908" cy="2028795"/>
        </p:xfrm>
        <a:graphic>
          <a:graphicData uri="http://schemas.openxmlformats.org/drawingml/2006/table">
            <a:tbl>
              <a:tblPr firstRow="1" bandRow="1">
                <a:tableStyleId>{2D5ABB26-0587-4C30-8999-92F81FD0307C}</a:tableStyleId>
              </a:tblPr>
              <a:tblGrid>
                <a:gridCol w="669908"/>
              </a:tblGrid>
              <a:tr h="280025">
                <a:tc>
                  <a:txBody>
                    <a:bodyPr/>
                    <a:lstStyle/>
                    <a:p>
                      <a:pPr algn="ctr"/>
                      <a:r>
                        <a:rPr lang="en-US" sz="900" b="1" dirty="0" smtClean="0">
                          <a:latin typeface="Segoe UI Light" panose="020B0502040204020203" pitchFamily="34" charset="0"/>
                        </a:rPr>
                        <a:t>PL_C</a:t>
                      </a:r>
                      <a:endParaRPr lang="en-US" sz="900" b="1"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5614">
                <a:tc>
                  <a:txBody>
                    <a:bodyPr/>
                    <a:lstStyle/>
                    <a:p>
                      <a:r>
                        <a:rPr lang="en-US" sz="900" b="1" dirty="0" smtClean="0">
                          <a:latin typeface="Segoe UI Light" panose="020B0502040204020203" pitchFamily="34" charset="0"/>
                        </a:rPr>
                        <a:t>country</a:t>
                      </a:r>
                      <a:r>
                        <a:rPr lang="en-US" sz="900" dirty="0" smtClean="0">
                          <a:latin typeface="Segoe UI Light" panose="020B0502040204020203" pitchFamily="34" charset="0"/>
                        </a:rPr>
                        <a:t>:87,3212, </a:t>
                      </a:r>
                      <a:r>
                        <a:rPr lang="en-US" sz="900" b="1" dirty="0" smtClean="0">
                          <a:latin typeface="Segoe UI Light" panose="020B0502040204020203" pitchFamily="34" charset="0"/>
                        </a:rPr>
                        <a:t>music album</a:t>
                      </a:r>
                      <a:r>
                        <a:rPr lang="en-US" sz="900" dirty="0" smtClean="0">
                          <a:latin typeface="Segoe UI Light" panose="020B0502040204020203" pitchFamily="34" charset="0"/>
                        </a:rPr>
                        <a:t>:12,331</a:t>
                      </a:r>
                      <a:r>
                        <a:rPr lang="en-US" sz="900" baseline="0" dirty="0" smtClean="0">
                          <a:latin typeface="Segoe UI Light" panose="020B0502040204020203" pitchFamily="34" charset="0"/>
                        </a:rPr>
                        <a:t>,</a:t>
                      </a:r>
                      <a:r>
                        <a:rPr lang="en-US" sz="900" b="1" dirty="0" smtClean="0">
                          <a:latin typeface="Segoe UI Light" panose="020B0502040204020203" pitchFamily="34" charset="0"/>
                          <a:cs typeface="Courier New" pitchFamily="49" charset="0"/>
                        </a:rPr>
                        <a:t>Order of Chivalry</a:t>
                      </a:r>
                      <a:r>
                        <a:rPr lang="en-US" sz="900" dirty="0" smtClean="0">
                          <a:latin typeface="Segoe UI Light" panose="020B0502040204020203" pitchFamily="34" charset="0"/>
                          <a:cs typeface="Courier New" pitchFamily="49" charset="0"/>
                        </a:rPr>
                        <a:t>:11,2321</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Striped Right Arrow 14"/>
          <p:cNvSpPr/>
          <p:nvPr/>
        </p:nvSpPr>
        <p:spPr bwMode="gray">
          <a:xfrm>
            <a:off x="6266750" y="3720677"/>
            <a:ext cx="465992" cy="105508"/>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grpSp>
        <p:nvGrpSpPr>
          <p:cNvPr id="17" name="Group 16"/>
          <p:cNvGrpSpPr/>
          <p:nvPr/>
        </p:nvGrpSpPr>
        <p:grpSpPr>
          <a:xfrm>
            <a:off x="5720317" y="241209"/>
            <a:ext cx="3083442" cy="351427"/>
            <a:chOff x="3678864" y="456647"/>
            <a:chExt cx="3147238" cy="351427"/>
          </a:xfrm>
        </p:grpSpPr>
        <p:sp>
          <p:nvSpPr>
            <p:cNvPr id="18" name="Rectangle 1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691519" y="701748"/>
              <a:ext cx="1984213"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TextBox 19"/>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70%</a:t>
              </a:r>
            </a:p>
          </p:txBody>
        </p:sp>
      </p:grpSp>
    </p:spTree>
    <p:extLst>
      <p:ext uri="{BB962C8B-B14F-4D97-AF65-F5344CB8AC3E}">
        <p14:creationId xmlns:p14="http://schemas.microsoft.com/office/powerpoint/2010/main" val="116644294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963" y="1397977"/>
            <a:ext cx="8525608" cy="4555093"/>
          </a:xfrm>
          <a:prstGeom prst="rect">
            <a:avLst/>
          </a:prstGeom>
          <a:noFill/>
        </p:spPr>
        <p:txBody>
          <a:bodyPr wrap="square" lIns="0" tIns="0" rIns="0" bIns="0" rtlCol="0">
            <a:spAutoFit/>
          </a:bodyPr>
          <a:lstStyle/>
          <a:p>
            <a:pPr marL="742950" lvl="1" indent="-285750">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imported </a:t>
            </a:r>
            <a:r>
              <a:rPr lang="en-US" dirty="0" err="1" smtClean="0">
                <a:latin typeface="Segoe UI Light" panose="020B0502040204020203" pitchFamily="34" charset="0"/>
              </a:rPr>
              <a:t>DBpedia</a:t>
            </a:r>
            <a:r>
              <a:rPr lang="en-US" dirty="0" smtClean="0">
                <a:latin typeface="Segoe UI Light" panose="020B0502040204020203" pitchFamily="34" charset="0"/>
              </a:rPr>
              <a:t> </a:t>
            </a:r>
            <a:r>
              <a:rPr lang="en-US" dirty="0">
                <a:latin typeface="Segoe UI Light" panose="020B0502040204020203" pitchFamily="34" charset="0"/>
              </a:rPr>
              <a:t>into SAP HANA and provided </a:t>
            </a:r>
            <a:r>
              <a:rPr lang="en-US" dirty="0" smtClean="0">
                <a:latin typeface="Segoe UI Light" panose="020B0502040204020203" pitchFamily="34" charset="0"/>
              </a:rPr>
              <a:t>an API with the following set of services:</a:t>
            </a:r>
          </a:p>
          <a:p>
            <a:pPr marL="1200150" lvl="2" indent="-285750">
              <a:buFont typeface="Arial" panose="020B0604020202020204" pitchFamily="34" charset="0"/>
              <a:buChar char="•"/>
            </a:pPr>
            <a:r>
              <a:rPr lang="en-US" b="1" dirty="0">
                <a:latin typeface="Segoe UI Light" panose="020B0502040204020203" pitchFamily="34" charset="0"/>
              </a:rPr>
              <a:t>Contextual Entity Disambiguation</a:t>
            </a:r>
            <a:r>
              <a:rPr lang="en-US" dirty="0">
                <a:latin typeface="Segoe UI Light" panose="020B0502040204020203" pitchFamily="34" charset="0"/>
              </a:rPr>
              <a:t>: Identifies the most relevant semantic type taking into account contextual </a:t>
            </a:r>
            <a:r>
              <a:rPr lang="en-US" dirty="0" smtClean="0">
                <a:latin typeface="Segoe UI Light" panose="020B0502040204020203" pitchFamily="34" charset="0"/>
              </a:rPr>
              <a:t>information</a:t>
            </a:r>
            <a:endParaRPr lang="en-US" dirty="0">
              <a:latin typeface="Segoe UI Light" panose="020B0502040204020203" pitchFamily="34" charset="0"/>
            </a:endParaRPr>
          </a:p>
          <a:p>
            <a:pPr marL="1200150" lvl="2" indent="-285750">
              <a:buFont typeface="Arial" panose="020B0604020202020204" pitchFamily="34" charset="0"/>
              <a:buChar char="•"/>
            </a:pPr>
            <a:r>
              <a:rPr lang="en-US" b="1" dirty="0">
                <a:latin typeface="Segoe UI Light" panose="020B0502040204020203" pitchFamily="34" charset="0"/>
              </a:rPr>
              <a:t>Entity Enrichment</a:t>
            </a:r>
            <a:r>
              <a:rPr lang="en-US" dirty="0">
                <a:latin typeface="Segoe UI Light" panose="020B0502040204020203" pitchFamily="34" charset="0"/>
              </a:rPr>
              <a:t>: Retrieves extra properties of the disambiguated </a:t>
            </a:r>
            <a:r>
              <a:rPr lang="en-US" dirty="0" smtClean="0">
                <a:latin typeface="Segoe UI Light" panose="020B0502040204020203" pitchFamily="34" charset="0"/>
              </a:rPr>
              <a:t>entity</a:t>
            </a:r>
          </a:p>
          <a:p>
            <a:pPr marL="1200150" lvl="2" indent="-285750">
              <a:buFont typeface="Arial" panose="020B0604020202020204" pitchFamily="34" charset="0"/>
              <a:buChar char="•"/>
            </a:pPr>
            <a:r>
              <a:rPr lang="en-US" b="1" dirty="0" smtClean="0">
                <a:latin typeface="Segoe UI Light" panose="020B0502040204020203" pitchFamily="34" charset="0"/>
              </a:rPr>
              <a:t>Semantic Similarity</a:t>
            </a:r>
            <a:r>
              <a:rPr lang="en-US" dirty="0" smtClean="0">
                <a:latin typeface="Segoe UI Light" panose="020B0502040204020203" pitchFamily="34" charset="0"/>
              </a:rPr>
              <a:t>: </a:t>
            </a:r>
            <a:r>
              <a:rPr lang="en-US" dirty="0">
                <a:latin typeface="Segoe UI Light" panose="020B0502040204020203" pitchFamily="34" charset="0"/>
              </a:rPr>
              <a:t>Uses Cosine Similarity, Pearson Product-Moment Correlation Coefficient (PPMCC) and Spearman's Rank Correlation </a:t>
            </a:r>
            <a:r>
              <a:rPr lang="en-US" dirty="0" smtClean="0">
                <a:latin typeface="Segoe UI Light" panose="020B0502040204020203" pitchFamily="34" charset="0"/>
              </a:rPr>
              <a:t>Coefficient</a:t>
            </a:r>
          </a:p>
          <a:p>
            <a:pPr marL="1200150" lvl="2" indent="-285750">
              <a:buFont typeface="Arial" panose="020B0604020202020204" pitchFamily="34" charset="0"/>
              <a:buChar char="•"/>
            </a:pPr>
            <a:endParaRPr lang="en-US" dirty="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The confidence score is calculated by combining the result from HANA built-in fuzzy text search with an indicator of the entity’s popularity</a:t>
            </a:r>
          </a:p>
          <a:p>
            <a:pPr marL="742950" lvl="1"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The popularity is computed by counting the number of incoming and outgoing associations  </a:t>
            </a:r>
          </a:p>
          <a:p>
            <a:pPr marL="742950" lvl="1"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endParaRPr lang="en-US" dirty="0" smtClean="0">
              <a:latin typeface="Segoe UI Light" panose="020B0502040204020203" pitchFamily="34" charset="0"/>
            </a:endParaRPr>
          </a:p>
          <a:p>
            <a:pPr marL="1200150" lvl="2"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a:t>
            </a:r>
            <a:r>
              <a:rPr lang="en-US" dirty="0" smtClean="0">
                <a:latin typeface="Segoe UI Light" panose="020B0502040204020203" pitchFamily="34" charset="0"/>
              </a:rPr>
              <a:t>Enrichment – </a:t>
            </a:r>
            <a:r>
              <a:rPr lang="en-US" b="0" dirty="0" smtClean="0">
                <a:latin typeface="Segoe UI Light" panose="020B0502040204020203" pitchFamily="34" charset="0"/>
              </a:rPr>
              <a:t>Semantic Enricher</a:t>
            </a:r>
            <a:endParaRPr lang="en-US" sz="2000" b="0" dirty="0">
              <a:latin typeface="Segoe UI Light" panose="020B0502040204020203" pitchFamily="34" charset="0"/>
            </a:endParaRPr>
          </a:p>
        </p:txBody>
      </p:sp>
      <p:grpSp>
        <p:nvGrpSpPr>
          <p:cNvPr id="8" name="Group 7"/>
          <p:cNvGrpSpPr/>
          <p:nvPr/>
        </p:nvGrpSpPr>
        <p:grpSpPr>
          <a:xfrm>
            <a:off x="5720317" y="241209"/>
            <a:ext cx="3083442" cy="351427"/>
            <a:chOff x="3678864" y="456647"/>
            <a:chExt cx="3147238" cy="351427"/>
          </a:xfrm>
        </p:grpSpPr>
        <p:sp>
          <p:nvSpPr>
            <p:cNvPr id="14" name="Rectangle 13"/>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ectangle 14"/>
            <p:cNvSpPr/>
            <p:nvPr/>
          </p:nvSpPr>
          <p:spPr bwMode="gray">
            <a:xfrm>
              <a:off x="3691519" y="701748"/>
              <a:ext cx="1984213"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TextBox 15"/>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70%</a:t>
              </a: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77" y="4886325"/>
            <a:ext cx="49149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8463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2000" dirty="0">
                <a:latin typeface="Segoe UI Light" panose="020B0502040204020203" pitchFamily="34" charset="0"/>
              </a:rPr>
              <a:t>Dataset Integration and Enrichment </a:t>
            </a:r>
            <a:r>
              <a:rPr lang="en-US" sz="2000" b="0" dirty="0">
                <a:latin typeface="Segoe UI Light" panose="020B0502040204020203" pitchFamily="34" charset="0"/>
              </a:rPr>
              <a:t>– </a:t>
            </a:r>
            <a:r>
              <a:rPr lang="en-US" sz="2000" b="0" dirty="0" smtClean="0">
                <a:latin typeface="Segoe UI Light" panose="020B0502040204020203" pitchFamily="34" charset="0"/>
              </a:rPr>
              <a:t>Semantic Enricher Evaluation</a:t>
            </a:r>
            <a:endParaRPr lang="en-US" sz="1800" b="0" dirty="0">
              <a:latin typeface="Segoe UI Light" panose="020B0502040204020203" pitchFamily="34" charset="0"/>
            </a:endParaRPr>
          </a:p>
        </p:txBody>
      </p:sp>
      <p:sp>
        <p:nvSpPr>
          <p:cNvPr id="16" name="TextBox 15"/>
          <p:cNvSpPr txBox="1"/>
          <p:nvPr/>
        </p:nvSpPr>
        <p:spPr>
          <a:xfrm>
            <a:off x="363414" y="1397977"/>
            <a:ext cx="8462533" cy="33239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Evaluated against data coming from two SAP systems: The Event Tracker and Travel Expense Manager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dataset </a:t>
            </a:r>
            <a:r>
              <a:rPr lang="en-US" dirty="0">
                <a:latin typeface="Segoe UI Light" panose="020B0502040204020203" pitchFamily="34" charset="0"/>
              </a:rPr>
              <a:t>used in our evaluation consists of around </a:t>
            </a:r>
            <a:r>
              <a:rPr lang="en-US" b="1" dirty="0">
                <a:latin typeface="Segoe UI Light" panose="020B0502040204020203" pitchFamily="34" charset="0"/>
              </a:rPr>
              <a:t>60 columns </a:t>
            </a:r>
            <a:r>
              <a:rPr lang="en-US" dirty="0">
                <a:latin typeface="Segoe UI Light" panose="020B0502040204020203" pitchFamily="34" charset="0"/>
              </a:rPr>
              <a:t>and more than </a:t>
            </a:r>
            <a:r>
              <a:rPr lang="en-US" b="1" dirty="0">
                <a:latin typeface="Segoe UI Light" panose="020B0502040204020203" pitchFamily="34" charset="0"/>
              </a:rPr>
              <a:t>1000 </a:t>
            </a:r>
            <a:r>
              <a:rPr lang="en-US" b="1" dirty="0" smtClean="0">
                <a:latin typeface="Segoe UI Light" panose="020B0502040204020203" pitchFamily="34" charset="0"/>
              </a:rPr>
              <a:t>rows</a:t>
            </a: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integrated our Semantic Similarity module in an existing schema matching tool called the Auto Mapping Core (AMC)</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AMC is a flexible schema matching framework that combines </a:t>
            </a:r>
            <a:r>
              <a:rPr lang="en-US" dirty="0">
                <a:latin typeface="Segoe UI Light" panose="020B0502040204020203" pitchFamily="34" charset="0"/>
              </a:rPr>
              <a:t>the results of various similarity </a:t>
            </a:r>
            <a:r>
              <a:rPr lang="en-US" dirty="0" smtClean="0">
                <a:latin typeface="Segoe UI Light" panose="020B0502040204020203" pitchFamily="34" charset="0"/>
              </a:rPr>
              <a:t>algorithms. This made it easier for us to measure the impact of our Semantic Similarity module</a:t>
            </a:r>
          </a:p>
        </p:txBody>
      </p:sp>
      <p:grpSp>
        <p:nvGrpSpPr>
          <p:cNvPr id="6" name="Group 5"/>
          <p:cNvGrpSpPr/>
          <p:nvPr/>
        </p:nvGrpSpPr>
        <p:grpSpPr>
          <a:xfrm>
            <a:off x="5720317" y="241209"/>
            <a:ext cx="3083442" cy="351427"/>
            <a:chOff x="3678864" y="456647"/>
            <a:chExt cx="3147238" cy="351427"/>
          </a:xfrm>
        </p:grpSpPr>
        <p:sp>
          <p:nvSpPr>
            <p:cNvPr id="7" name="Rectangle 6"/>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3691519" y="701748"/>
              <a:ext cx="1984213"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Box 8"/>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70%</a:t>
              </a:r>
            </a:p>
          </p:txBody>
        </p:sp>
      </p:grpSp>
    </p:spTree>
    <p:extLst>
      <p:ext uri="{BB962C8B-B14F-4D97-AF65-F5344CB8AC3E}">
        <p14:creationId xmlns:p14="http://schemas.microsoft.com/office/powerpoint/2010/main" val="71715857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2000" dirty="0">
                <a:latin typeface="Segoe UI Light" panose="020B0502040204020203" pitchFamily="34" charset="0"/>
              </a:rPr>
              <a:t>Dataset Integration and Enrichment </a:t>
            </a:r>
            <a:r>
              <a:rPr lang="en-US" sz="2000" b="0" dirty="0">
                <a:latin typeface="Segoe UI Light" panose="020B0502040204020203" pitchFamily="34" charset="0"/>
              </a:rPr>
              <a:t>– Semantic Enricher Evaluation</a:t>
            </a:r>
            <a:endParaRPr lang="en-US" sz="1800" b="0" dirty="0">
              <a:latin typeface="Segoe UI Light" panose="020B0502040204020203"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val="2361642984"/>
              </p:ext>
            </p:extLst>
          </p:nvPr>
        </p:nvGraphicFramePr>
        <p:xfrm>
          <a:off x="4552443" y="145682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301129" y="1528760"/>
            <a:ext cx="4251314" cy="276998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We proved that using the </a:t>
            </a:r>
            <a:r>
              <a:rPr lang="en-US" b="1" dirty="0" smtClean="0">
                <a:latin typeface="Segoe UI Light" panose="020B0502040204020203" pitchFamily="34" charset="0"/>
              </a:rPr>
              <a:t>Semantic Enricher </a:t>
            </a:r>
            <a:r>
              <a:rPr lang="en-US" dirty="0" smtClean="0">
                <a:latin typeface="Segoe UI Light" panose="020B0502040204020203" pitchFamily="34" charset="0"/>
              </a:rPr>
              <a:t>we managed not only to increase the overall confidence score with an average of 11% but also increase the number of valid matches found with an average of 10%</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Columns now are labeled with new semantic labels that are unified across datasets with the same content types</a:t>
            </a:r>
          </a:p>
        </p:txBody>
      </p:sp>
      <p:grpSp>
        <p:nvGrpSpPr>
          <p:cNvPr id="6" name="Group 5"/>
          <p:cNvGrpSpPr/>
          <p:nvPr/>
        </p:nvGrpSpPr>
        <p:grpSpPr>
          <a:xfrm>
            <a:off x="5720317" y="241209"/>
            <a:ext cx="3083442" cy="351427"/>
            <a:chOff x="3678864" y="456647"/>
            <a:chExt cx="3147238" cy="351427"/>
          </a:xfrm>
        </p:grpSpPr>
        <p:sp>
          <p:nvSpPr>
            <p:cNvPr id="7" name="Rectangle 6"/>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3691519" y="701748"/>
              <a:ext cx="1984213"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Box 8"/>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70%</a:t>
              </a:r>
            </a:p>
          </p:txBody>
        </p:sp>
      </p:grpSp>
      <p:sp>
        <p:nvSpPr>
          <p:cNvPr id="2" name="Rectangle 1"/>
          <p:cNvSpPr/>
          <p:nvPr/>
        </p:nvSpPr>
        <p:spPr>
          <a:xfrm>
            <a:off x="301128" y="5024735"/>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RUBIX: a framework for improving data integration with linked data.</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WOD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2012</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et al.</a:t>
            </a:r>
            <a:r>
              <a:rPr lang="en-US" sz="1200"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Improving Schema Matching with Linked </a:t>
            </a:r>
            <a:r>
              <a:rPr lang="en-US" sz="1200" b="1" dirty="0" err="1">
                <a:latin typeface="Segoe UI Light" panose="020B0502040204020203" pitchFamily="34" charset="0"/>
                <a:ea typeface="Segoe UI" panose="020B0502040204020203" pitchFamily="34" charset="0"/>
                <a:cs typeface="Segoe UI" panose="020B0502040204020203" pitchFamily="34" charset="0"/>
              </a:rPr>
              <a:t>Data.</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5"/>
              </a:rPr>
              <a:t>CoRR</a:t>
            </a:r>
            <a:r>
              <a:rPr lang="en-US" sz="1200" dirty="0">
                <a:latin typeface="Segoe UI Light" panose="020B0502040204020203" pitchFamily="34" charset="0"/>
                <a:ea typeface="Segoe UI" panose="020B0502040204020203" pitchFamily="34" charset="0"/>
                <a:cs typeface="Segoe UI" panose="020B0502040204020203" pitchFamily="34" charset="0"/>
                <a:hlinkClick r:id="rId5"/>
              </a:rPr>
              <a:t> abs/1205.2691</a:t>
            </a:r>
            <a:r>
              <a:rPr lang="en-US" sz="1200" dirty="0">
                <a:latin typeface="Segoe UI Light" panose="020B0502040204020203" pitchFamily="34" charset="0"/>
                <a:ea typeface="Segoe UI" panose="020B0502040204020203" pitchFamily="34" charset="0"/>
                <a:cs typeface="Segoe UI" panose="020B0502040204020203" pitchFamily="34" charset="0"/>
              </a:rPr>
              <a:t> (2012)</a:t>
            </a:r>
          </a:p>
        </p:txBody>
      </p:sp>
    </p:spTree>
    <p:extLst>
      <p:ext uri="{BB962C8B-B14F-4D97-AF65-F5344CB8AC3E}">
        <p14:creationId xmlns:p14="http://schemas.microsoft.com/office/powerpoint/2010/main" val="309525996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Entity Properties Ranker</a:t>
            </a:r>
            <a:endParaRPr lang="en-US" sz="2000" b="0" dirty="0">
              <a:latin typeface="Segoe UI Light" panose="020B0502040204020203" pitchFamily="34" charset="0"/>
            </a:endParaRPr>
          </a:p>
        </p:txBody>
      </p:sp>
      <p:sp>
        <p:nvSpPr>
          <p:cNvPr id="16" name="TextBox 15"/>
          <p:cNvSpPr txBox="1"/>
          <p:nvPr/>
        </p:nvSpPr>
        <p:spPr>
          <a:xfrm>
            <a:off x="363414" y="1397977"/>
            <a:ext cx="8462533" cy="581697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Columns and cells are reconciled with “semantic” entities using the </a:t>
            </a:r>
            <a:r>
              <a:rPr lang="en-US" b="1" dirty="0" smtClean="0">
                <a:latin typeface="Segoe UI Light" panose="020B0502040204020203" pitchFamily="34" charset="0"/>
              </a:rPr>
              <a:t>Semantic Enricher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Entities </a:t>
            </a:r>
            <a:r>
              <a:rPr lang="en-US" dirty="0">
                <a:latin typeface="Segoe UI Light" panose="020B0502040204020203" pitchFamily="34" charset="0"/>
              </a:rPr>
              <a:t>are generally described </a:t>
            </a:r>
            <a:r>
              <a:rPr lang="en-US" dirty="0" smtClean="0">
                <a:latin typeface="Segoe UI Light" panose="020B0502040204020203" pitchFamily="34" charset="0"/>
              </a:rPr>
              <a:t>with a </a:t>
            </a:r>
            <a:r>
              <a:rPr lang="en-US" dirty="0">
                <a:latin typeface="Segoe UI Light" panose="020B0502040204020203" pitchFamily="34" charset="0"/>
              </a:rPr>
              <a:t>lot of </a:t>
            </a:r>
            <a:r>
              <a:rPr lang="en-US" dirty="0" smtClean="0">
                <a:latin typeface="Segoe UI Light" panose="020B0502040204020203" pitchFamily="34" charset="0"/>
              </a:rPr>
              <a:t>properties</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It is, however, </a:t>
            </a:r>
            <a:r>
              <a:rPr lang="en-US" dirty="0" smtClean="0">
                <a:latin typeface="Segoe UI Light" panose="020B0502040204020203" pitchFamily="34" charset="0"/>
              </a:rPr>
              <a:t>difficult to </a:t>
            </a:r>
            <a:r>
              <a:rPr lang="en-US" dirty="0">
                <a:latin typeface="Segoe UI Light" panose="020B0502040204020203" pitchFamily="34" charset="0"/>
              </a:rPr>
              <a:t>assess which ones are more </a:t>
            </a:r>
            <a:r>
              <a:rPr lang="en-US" dirty="0" smtClean="0">
                <a:latin typeface="Segoe UI Light" panose="020B0502040204020203" pitchFamily="34" charset="0"/>
              </a:rPr>
              <a:t>“important</a:t>
            </a:r>
            <a:r>
              <a:rPr lang="en-US" dirty="0">
                <a:latin typeface="Segoe UI Light" panose="020B0502040204020203" pitchFamily="34" charset="0"/>
              </a:rPr>
              <a:t>" than </a:t>
            </a:r>
            <a:r>
              <a:rPr lang="en-US" dirty="0" smtClean="0">
                <a:latin typeface="Segoe UI Light" panose="020B0502040204020203" pitchFamily="34" charset="0"/>
              </a:rPr>
              <a:t>others for particular tasks like data augmentation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performed a </a:t>
            </a:r>
            <a:r>
              <a:rPr lang="en-US" dirty="0">
                <a:latin typeface="Segoe UI Light" panose="020B0502040204020203" pitchFamily="34" charset="0"/>
              </a:rPr>
              <a:t>reverse engineering of the Google Knowledge </a:t>
            </a:r>
            <a:r>
              <a:rPr lang="en-US" dirty="0" smtClean="0">
                <a:latin typeface="Segoe UI Light" panose="020B0502040204020203" pitchFamily="34" charset="0"/>
              </a:rPr>
              <a:t>Graph Panel </a:t>
            </a:r>
            <a:r>
              <a:rPr lang="en-US" dirty="0">
                <a:latin typeface="Segoe UI Light" panose="020B0502040204020203" pitchFamily="34" charset="0"/>
              </a:rPr>
              <a:t>to </a:t>
            </a:r>
            <a:r>
              <a:rPr lang="en-US" dirty="0" smtClean="0">
                <a:latin typeface="Segoe UI Light" panose="020B0502040204020203" pitchFamily="34" charset="0"/>
              </a:rPr>
              <a:t>find out what </a:t>
            </a:r>
            <a:r>
              <a:rPr lang="en-US" dirty="0">
                <a:latin typeface="Segoe UI Light" panose="020B0502040204020203" pitchFamily="34" charset="0"/>
              </a:rPr>
              <a:t>are the most </a:t>
            </a:r>
            <a:r>
              <a:rPr lang="en-US" dirty="0" smtClean="0">
                <a:latin typeface="Segoe UI Light" panose="020B0502040204020203" pitchFamily="34" charset="0"/>
              </a:rPr>
              <a:t>“important</a:t>
            </a:r>
            <a:r>
              <a:rPr lang="en-US" dirty="0">
                <a:latin typeface="Segoe UI Light" panose="020B0502040204020203" pitchFamily="34" charset="0"/>
              </a:rPr>
              <a:t>" properties for an entity according </a:t>
            </a:r>
            <a:r>
              <a:rPr lang="en-US" dirty="0" smtClean="0">
                <a:latin typeface="Segoe UI Light" panose="020B0502040204020203" pitchFamily="34" charset="0"/>
              </a:rPr>
              <a:t>to Google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conducted a survey on 152 users which validated the results of our </a:t>
            </a:r>
            <a:r>
              <a:rPr lang="en-US" b="1" dirty="0" smtClean="0">
                <a:latin typeface="Segoe UI Light" panose="020B0502040204020203" pitchFamily="34" charset="0"/>
              </a:rPr>
              <a:t>Entity Properties Ranker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represent the results of our </a:t>
            </a:r>
            <a:r>
              <a:rPr lang="en-US" b="1" dirty="0" smtClean="0">
                <a:latin typeface="Segoe UI Light" panose="020B0502040204020203" pitchFamily="34" charset="0"/>
              </a:rPr>
              <a:t>Entity Properties Ranker </a:t>
            </a:r>
            <a:r>
              <a:rPr lang="en-US" dirty="0" smtClean="0">
                <a:latin typeface="Segoe UI Light" panose="020B0502040204020203" pitchFamily="34" charset="0"/>
              </a:rPr>
              <a:t>using </a:t>
            </a:r>
            <a:r>
              <a:rPr lang="en-US" dirty="0">
                <a:latin typeface="Segoe UI Light" panose="020B0502040204020203" pitchFamily="34" charset="0"/>
              </a:rPr>
              <a:t>the Fresnel vocabulary, so that any application could </a:t>
            </a:r>
            <a:r>
              <a:rPr lang="en-US" dirty="0" smtClean="0">
                <a:latin typeface="Segoe UI Light" panose="020B0502040204020203" pitchFamily="34" charset="0"/>
              </a:rPr>
              <a:t>just use this knowledge to decide </a:t>
            </a:r>
            <a:r>
              <a:rPr lang="en-US" dirty="0">
                <a:latin typeface="Segoe UI Light" panose="020B0502040204020203" pitchFamily="34" charset="0"/>
              </a:rPr>
              <a:t>which properties of an entity is </a:t>
            </a:r>
            <a:r>
              <a:rPr lang="en-US" dirty="0" smtClean="0">
                <a:latin typeface="Segoe UI Light" panose="020B0502040204020203" pitchFamily="34" charset="0"/>
              </a:rPr>
              <a:t>worth to be augmented with the current data</a:t>
            </a:r>
          </a:p>
          <a:p>
            <a:endParaRPr lang="en-US" dirty="0" smtClean="0">
              <a:latin typeface="Segoe UI Light" panose="020B0502040204020203" pitchFamily="34" charset="0"/>
            </a:endParaRPr>
          </a:p>
          <a:p>
            <a:r>
              <a:rPr lang="en-US" b="1" dirty="0" smtClean="0">
                <a:latin typeface="Segoe UI Light" panose="020B0502040204020203" pitchFamily="34" charset="0"/>
              </a:rPr>
              <a:t>Submitted </a:t>
            </a:r>
            <a:r>
              <a:rPr lang="en-US" b="1" dirty="0">
                <a:latin typeface="Segoe UI Light" panose="020B0502040204020203" pitchFamily="34" charset="0"/>
              </a:rPr>
              <a:t>to the poster session at ESWC14</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endParaRPr lang="en-US" dirty="0" smtClean="0">
              <a:latin typeface="Segoe UI Light" panose="020B0502040204020203" pitchFamily="34" charset="0"/>
            </a:endParaRPr>
          </a:p>
        </p:txBody>
      </p:sp>
      <p:grpSp>
        <p:nvGrpSpPr>
          <p:cNvPr id="6" name="Group 5"/>
          <p:cNvGrpSpPr/>
          <p:nvPr/>
        </p:nvGrpSpPr>
        <p:grpSpPr>
          <a:xfrm>
            <a:off x="5720317" y="241209"/>
            <a:ext cx="3083442" cy="351427"/>
            <a:chOff x="3678864" y="456647"/>
            <a:chExt cx="3147238" cy="351427"/>
          </a:xfrm>
        </p:grpSpPr>
        <p:sp>
          <p:nvSpPr>
            <p:cNvPr id="7" name="Rectangle 6"/>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3691517" y="701748"/>
              <a:ext cx="2435492"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Box 8"/>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80%</a:t>
              </a:r>
            </a:p>
          </p:txBody>
        </p:sp>
      </p:grpSp>
    </p:spTree>
    <p:extLst>
      <p:ext uri="{BB962C8B-B14F-4D97-AF65-F5344CB8AC3E}">
        <p14:creationId xmlns:p14="http://schemas.microsoft.com/office/powerpoint/2010/main" val="347701650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Social Media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89804"/>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bwMode="gray">
          <a:xfrm>
            <a:off x="483761" y="1409064"/>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9" name="Straight Arrow Connector 68"/>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3926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1800" dirty="0">
                <a:latin typeface="Segoe UI Light" panose="020B0502040204020203" pitchFamily="34" charset="0"/>
              </a:rPr>
              <a:t>Dataset 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Aggregator(SNARC)</a:t>
            </a:r>
            <a:endParaRPr lang="en-US" sz="1800" b="0" dirty="0"/>
          </a:p>
        </p:txBody>
      </p:sp>
      <p:sp>
        <p:nvSpPr>
          <p:cNvPr id="5" name="Rectangle 4"/>
          <p:cNvSpPr/>
          <p:nvPr/>
        </p:nvSpPr>
        <p:spPr>
          <a:xfrm>
            <a:off x="324922" y="1399430"/>
            <a:ext cx="6447353" cy="3139321"/>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is a </a:t>
            </a:r>
            <a:r>
              <a:rPr lang="en-US" dirty="0">
                <a:latin typeface="Segoe UI Light" panose="020B0502040204020203" pitchFamily="34" charset="0"/>
              </a:rPr>
              <a:t>service that extracts the semantic context of documents in order to recommend related content from the web and social </a:t>
            </a:r>
            <a:r>
              <a:rPr lang="en-US" dirty="0" smtClean="0">
                <a:latin typeface="Segoe UI Light" panose="020B0502040204020203" pitchFamily="34" charset="0"/>
              </a:rPr>
              <a:t>media</a:t>
            </a:r>
          </a:p>
          <a:p>
            <a:pPr marL="342900" indent="-342900">
              <a:buFont typeface="Arial" panose="020B0604020202020204" pitchFamily="34" charset="0"/>
              <a:buChar char="•"/>
            </a:pPr>
            <a:endParaRPr lang="en-US" b="1" dirty="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enriches the user experience by allowing the user to get fresh perspective on what is happening as well as knowledge about identified </a:t>
            </a:r>
            <a:r>
              <a:rPr lang="en-US" dirty="0" smtClean="0">
                <a:latin typeface="Segoe UI Light" panose="020B0502040204020203" pitchFamily="34" charset="0"/>
              </a:rPr>
              <a:t>concepts</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provides </a:t>
            </a:r>
            <a:r>
              <a:rPr lang="en-US" dirty="0">
                <a:latin typeface="Segoe UI Light" panose="020B0502040204020203" pitchFamily="34" charset="0"/>
              </a:rPr>
              <a:t>a uniform </a:t>
            </a:r>
            <a:r>
              <a:rPr lang="en-US" dirty="0" smtClean="0">
                <a:latin typeface="Segoe UI Light" panose="020B0502040204020203" pitchFamily="34" charset="0"/>
              </a:rPr>
              <a:t>semantic document model </a:t>
            </a:r>
            <a:r>
              <a:rPr lang="en-US" dirty="0">
                <a:latin typeface="Segoe UI Light" panose="020B0502040204020203" pitchFamily="34" charset="0"/>
              </a:rPr>
              <a:t>for web entities, whether they are blog entries, multimedia objects or </a:t>
            </a:r>
            <a:r>
              <a:rPr lang="en-US" dirty="0" smtClean="0">
                <a:latin typeface="Segoe UI Light" panose="020B0502040204020203" pitchFamily="34" charset="0"/>
              </a:rPr>
              <a:t>micro-posts</a:t>
            </a:r>
            <a:endParaRPr lang="en-US" dirty="0">
              <a:latin typeface="Segoe UI Light" panose="020B0502040204020203" pitchFamily="34" charset="0"/>
            </a:endParaRPr>
          </a:p>
        </p:txBody>
      </p:sp>
      <p:grpSp>
        <p:nvGrpSpPr>
          <p:cNvPr id="7" name="Group 6"/>
          <p:cNvGrpSpPr/>
          <p:nvPr/>
        </p:nvGrpSpPr>
        <p:grpSpPr>
          <a:xfrm>
            <a:off x="5720317" y="241209"/>
            <a:ext cx="3083442" cy="351427"/>
            <a:chOff x="3678864" y="456647"/>
            <a:chExt cx="3147238" cy="351427"/>
          </a:xfrm>
        </p:grpSpPr>
        <p:sp>
          <p:nvSpPr>
            <p:cNvPr id="8" name="Rectangle 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3691517" y="701748"/>
              <a:ext cx="2809007"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90%</a:t>
              </a:r>
            </a:p>
          </p:txBody>
        </p:sp>
      </p:gr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639" y="1276349"/>
            <a:ext cx="2016021" cy="522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918" y="4283342"/>
            <a:ext cx="3319482" cy="21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899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1800" dirty="0">
                <a:latin typeface="Segoe UI Light" panose="020B0502040204020203" pitchFamily="34" charset="0"/>
              </a:rPr>
              <a:t>Dataset 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 (SNARC)</a:t>
            </a:r>
            <a:endParaRPr lang="en-US" sz="1800" b="0" dirty="0"/>
          </a:p>
        </p:txBody>
      </p:sp>
      <p:grpSp>
        <p:nvGrpSpPr>
          <p:cNvPr id="7" name="Group 6"/>
          <p:cNvGrpSpPr/>
          <p:nvPr/>
        </p:nvGrpSpPr>
        <p:grpSpPr>
          <a:xfrm>
            <a:off x="5720317" y="241209"/>
            <a:ext cx="3083442" cy="351427"/>
            <a:chOff x="3678864" y="456647"/>
            <a:chExt cx="3147238" cy="351427"/>
          </a:xfrm>
        </p:grpSpPr>
        <p:sp>
          <p:nvSpPr>
            <p:cNvPr id="8" name="Rectangle 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3691517" y="701748"/>
              <a:ext cx="2809007"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90%</a:t>
              </a:r>
            </a:p>
          </p:txBody>
        </p:sp>
      </p:grpSp>
      <p:sp>
        <p:nvSpPr>
          <p:cNvPr id="3" name="Rectangle 2"/>
          <p:cNvSpPr/>
          <p:nvPr/>
        </p:nvSpPr>
        <p:spPr>
          <a:xfrm>
            <a:off x="304798" y="1339840"/>
            <a:ext cx="8498959" cy="3970318"/>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uses services like Zemanta and Alchemy to identify semantic entities in textual content and unifies Social Media content in a </a:t>
            </a:r>
            <a:r>
              <a:rPr lang="en-US" dirty="0">
                <a:latin typeface="Segoe UI Light" panose="020B0502040204020203" pitchFamily="34" charset="0"/>
              </a:rPr>
              <a:t>Semantic Document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federates queries </a:t>
            </a:r>
            <a:r>
              <a:rPr lang="en-US" dirty="0" smtClean="0">
                <a:latin typeface="Segoe UI Light" panose="020B0502040204020203" pitchFamily="34" charset="0"/>
              </a:rPr>
              <a:t>to various Social Media sources like Twitter, Google+, YouTube, etc.</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reconciles the results fetched to ensure their alignment and relevancy with the underlying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has been implemented as a Chrome extension, but we plan to integrate it with business </a:t>
            </a:r>
            <a:r>
              <a:rPr lang="en-US" dirty="0" smtClean="0">
                <a:latin typeface="Segoe UI Light" panose="020B0502040204020203" pitchFamily="34" charset="0"/>
              </a:rPr>
              <a:t>applications</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dirty="0">
                <a:latin typeface="Segoe UI Light" panose="020B0502040204020203" pitchFamily="34" charset="0"/>
              </a:rPr>
              <a:t>The input for </a:t>
            </a:r>
            <a:r>
              <a:rPr lang="en-US" b="1" dirty="0">
                <a:latin typeface="Segoe UI Light" panose="020B0502040204020203" pitchFamily="34" charset="0"/>
              </a:rPr>
              <a:t>SNARC</a:t>
            </a:r>
            <a:r>
              <a:rPr lang="en-US" dirty="0">
                <a:latin typeface="Segoe UI Light" panose="020B0502040204020203" pitchFamily="34" charset="0"/>
              </a:rPr>
              <a:t> will be the annotations (entities, topics, categories) attached to data </a:t>
            </a:r>
            <a:r>
              <a:rPr lang="en-US" dirty="0" smtClean="0">
                <a:latin typeface="Segoe UI Light" panose="020B0502040204020203" pitchFamily="34" charset="0"/>
              </a:rPr>
              <a:t>sources</a:t>
            </a:r>
            <a:endParaRPr lang="en-US" dirty="0">
              <a:latin typeface="Segoe UI Light" panose="020B0502040204020203" pitchFamily="34" charset="0"/>
            </a:endParaRPr>
          </a:p>
        </p:txBody>
      </p:sp>
      <p:sp>
        <p:nvSpPr>
          <p:cNvPr id="11" name="Rectangle 10"/>
          <p:cNvSpPr/>
          <p:nvPr/>
        </p:nvSpPr>
        <p:spPr>
          <a:xfrm>
            <a:off x="304798" y="5376833"/>
            <a:ext cx="8614271" cy="1107996"/>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2"/>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2"/>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Raphaël</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Troncy</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SNARC - An Approach for Aggregating and Recommending Contextualized Social Content</a:t>
            </a:r>
            <a:r>
              <a:rPr lang="en-US" sz="1200" b="1"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ESWC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(Satellite Events</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b="1" dirty="0">
                <a:solidFill>
                  <a:srgbClr val="FFC000"/>
                </a:solidFill>
                <a:latin typeface="Segoe UI Light" panose="020B0502040204020203" pitchFamily="34" charset="0"/>
                <a:ea typeface="Segoe UI" panose="020B0502040204020203" pitchFamily="34" charset="0"/>
                <a:cs typeface="Segoe UI" panose="020B0502040204020203" pitchFamily="34" charset="0"/>
              </a:rPr>
              <a:t>Winner of the AI Mash-up Challenge at ESWC13</a:t>
            </a:r>
          </a:p>
          <a:p>
            <a:pPr marL="285750" indent="-285750">
              <a:buFont typeface="Arial" panose="020B0604020202020204" pitchFamily="34" charset="0"/>
              <a:buChar char="•"/>
            </a:pP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3768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Statistical Profiler (</a:t>
            </a:r>
            <a:r>
              <a:rPr lang="en-US" dirty="0" smtClean="0">
                <a:latin typeface="Segoe UI Light" panose="020B0502040204020203" pitchFamily="34" charset="0"/>
              </a:rPr>
              <a:t>TBD</a:t>
            </a:r>
            <a:r>
              <a:rPr lang="en-US" b="0" dirty="0" smtClean="0">
                <a:latin typeface="Segoe UI Light" panose="020B0502040204020203" pitchFamily="34" charset="0"/>
              </a:rPr>
              <a: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9294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81961"/>
                </a:srgbClr>
              </a:solidFill>
              <a:ln w="381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bwMode="gray">
          <a:xfrm>
            <a:off x="483761" y="1428130"/>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2" name="Straight Arrow Connector 7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67941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sz="1600" b="0" dirty="0">
                <a:solidFill>
                  <a:srgbClr val="000000"/>
                </a:solidFill>
                <a:latin typeface="Segoe UI Light" panose="020B0502040204020203" pitchFamily="34" charset="0"/>
              </a:rPr>
              <a:t>Enterprises use a wide range of heterogeneous information systems in their business activities such </a:t>
            </a:r>
            <a:r>
              <a:rPr lang="en-US" sz="1600" b="0" dirty="0" smtClean="0">
                <a:solidFill>
                  <a:srgbClr val="000000"/>
                </a:solidFill>
                <a:latin typeface="Segoe UI Light" panose="020B0502040204020203" pitchFamily="34" charset="0"/>
              </a:rPr>
              <a:t>as Enterprise </a:t>
            </a:r>
            <a:r>
              <a:rPr lang="en-US" sz="1600" b="0" dirty="0">
                <a:solidFill>
                  <a:srgbClr val="000000"/>
                </a:solidFill>
                <a:latin typeface="Segoe UI Light" panose="020B0502040204020203" pitchFamily="34" charset="0"/>
              </a:rPr>
              <a:t>Resource Planning (</a:t>
            </a:r>
            <a:r>
              <a:rPr lang="en-US" sz="1600" dirty="0">
                <a:solidFill>
                  <a:srgbClr val="000000"/>
                </a:solidFill>
                <a:latin typeface="Segoe UI Light" panose="020B0502040204020203" pitchFamily="34" charset="0"/>
              </a:rPr>
              <a:t>ERP</a:t>
            </a:r>
            <a:r>
              <a:rPr lang="en-US" sz="1600" b="0" dirty="0">
                <a:solidFill>
                  <a:srgbClr val="000000"/>
                </a:solidFill>
                <a:latin typeface="Segoe UI Light" panose="020B0502040204020203" pitchFamily="34" charset="0"/>
              </a:rPr>
              <a:t>), Customer Relationships </a:t>
            </a:r>
            <a:r>
              <a:rPr lang="en-US" sz="1600" b="0" dirty="0" smtClean="0">
                <a:solidFill>
                  <a:srgbClr val="000000"/>
                </a:solidFill>
                <a:latin typeface="Segoe UI Light" panose="020B0502040204020203" pitchFamily="34" charset="0"/>
              </a:rPr>
              <a:t>Management (</a:t>
            </a:r>
            <a:r>
              <a:rPr lang="en-US" sz="1600" dirty="0" smtClean="0">
                <a:solidFill>
                  <a:srgbClr val="000000"/>
                </a:solidFill>
                <a:latin typeface="Segoe UI Light" panose="020B0502040204020203" pitchFamily="34" charset="0"/>
              </a:rPr>
              <a:t>CRM</a:t>
            </a:r>
            <a:r>
              <a:rPr lang="en-US" sz="1600" b="0" dirty="0">
                <a:solidFill>
                  <a:srgbClr val="000000"/>
                </a:solidFill>
                <a:latin typeface="Segoe UI Light" panose="020B0502040204020203" pitchFamily="34" charset="0"/>
              </a:rPr>
              <a:t>) and Supply </a:t>
            </a:r>
            <a:r>
              <a:rPr lang="en-US" sz="1600" b="0" dirty="0" smtClean="0">
                <a:solidFill>
                  <a:srgbClr val="000000"/>
                </a:solidFill>
                <a:latin typeface="Segoe UI Light" panose="020B0502040204020203" pitchFamily="34" charset="0"/>
              </a:rPr>
              <a:t>Chain Management </a:t>
            </a:r>
            <a:r>
              <a:rPr lang="en-US" sz="1600" b="0" dirty="0">
                <a:solidFill>
                  <a:srgbClr val="000000"/>
                </a:solidFill>
                <a:latin typeface="Segoe UI Light" panose="020B0502040204020203" pitchFamily="34" charset="0"/>
              </a:rPr>
              <a:t>(</a:t>
            </a:r>
            <a:r>
              <a:rPr lang="en-US" sz="1600" dirty="0">
                <a:solidFill>
                  <a:srgbClr val="000000"/>
                </a:solidFill>
                <a:latin typeface="Segoe UI Light" panose="020B0502040204020203" pitchFamily="34" charset="0"/>
              </a:rPr>
              <a:t>SCM</a:t>
            </a:r>
            <a:r>
              <a:rPr lang="en-US" sz="1600" b="0" dirty="0">
                <a:solidFill>
                  <a:srgbClr val="000000"/>
                </a:solidFill>
                <a:latin typeface="Segoe UI Light" panose="020B0502040204020203" pitchFamily="34" charset="0"/>
              </a:rPr>
              <a:t>) </a:t>
            </a:r>
            <a:r>
              <a:rPr lang="en-US" sz="1600" b="0" dirty="0" smtClean="0">
                <a:solidFill>
                  <a:srgbClr val="000000"/>
                </a:solidFill>
                <a:latin typeface="Segoe UI Light" panose="020B0502040204020203" pitchFamily="34" charset="0"/>
              </a:rPr>
              <a:t>systems</a:t>
            </a:r>
          </a:p>
          <a:p>
            <a:pPr marL="285750" indent="-285750">
              <a:buFont typeface="Arial" panose="020B0604020202020204" pitchFamily="34" charset="0"/>
              <a:buChar char="•"/>
            </a:pPr>
            <a:r>
              <a:rPr lang="en-US" sz="1600" b="0" dirty="0" smtClean="0">
                <a:solidFill>
                  <a:srgbClr val="000000"/>
                </a:solidFill>
                <a:latin typeface="Segoe UI Light" panose="020B0502040204020203" pitchFamily="34" charset="0"/>
              </a:rPr>
              <a:t>Enterprise </a:t>
            </a:r>
            <a:r>
              <a:rPr lang="en-US" sz="1600" b="0" dirty="0">
                <a:solidFill>
                  <a:srgbClr val="000000"/>
                </a:solidFill>
                <a:latin typeface="Segoe UI Light" panose="020B0502040204020203" pitchFamily="34" charset="0"/>
              </a:rPr>
              <a:t>Big Data </a:t>
            </a:r>
            <a:r>
              <a:rPr lang="en-US" sz="1600" b="0" dirty="0" smtClean="0">
                <a:solidFill>
                  <a:srgbClr val="000000"/>
                </a:solidFill>
                <a:latin typeface="Segoe UI Light" panose="020B0502040204020203" pitchFamily="34" charset="0"/>
              </a:rPr>
              <a:t>isn't big </a:t>
            </a:r>
            <a:r>
              <a:rPr lang="en-US" sz="1600" b="0" dirty="0">
                <a:solidFill>
                  <a:srgbClr val="000000"/>
                </a:solidFill>
                <a:latin typeface="Segoe UI Light" panose="020B0502040204020203" pitchFamily="34" charset="0"/>
              </a:rPr>
              <a:t>in volume only, but also in the associated </a:t>
            </a:r>
            <a:r>
              <a:rPr lang="en-US" sz="1600" b="0" dirty="0" smtClean="0">
                <a:solidFill>
                  <a:srgbClr val="000000"/>
                </a:solidFill>
                <a:latin typeface="Segoe UI Light" panose="020B0502040204020203" pitchFamily="34" charset="0"/>
              </a:rPr>
              <a:t>formats as information </a:t>
            </a:r>
            <a:r>
              <a:rPr lang="en-US" sz="1600" b="0" dirty="0">
                <a:solidFill>
                  <a:srgbClr val="000000"/>
                </a:solidFill>
                <a:latin typeface="Segoe UI Light" panose="020B0502040204020203" pitchFamily="34" charset="0"/>
              </a:rPr>
              <a:t>is </a:t>
            </a:r>
            <a:r>
              <a:rPr lang="en-US" sz="1600" b="0" dirty="0" smtClean="0">
                <a:solidFill>
                  <a:srgbClr val="000000"/>
                </a:solidFill>
                <a:latin typeface="Segoe UI Light" panose="020B0502040204020203" pitchFamily="34" charset="0"/>
              </a:rPr>
              <a:t>often </a:t>
            </a:r>
            <a:r>
              <a:rPr lang="en-US" sz="1600" b="0" dirty="0">
                <a:solidFill>
                  <a:srgbClr val="000000"/>
                </a:solidFill>
                <a:latin typeface="Segoe UI Light" panose="020B0502040204020203" pitchFamily="34" charset="0"/>
              </a:rPr>
              <a:t>stored in </a:t>
            </a:r>
            <a:r>
              <a:rPr lang="en-US" sz="1600" b="0" dirty="0" smtClean="0">
                <a:solidFill>
                  <a:srgbClr val="000000"/>
                </a:solidFill>
                <a:latin typeface="Segoe UI Light" panose="020B0502040204020203" pitchFamily="34" charset="0"/>
              </a:rPr>
              <a:t>unstructured </a:t>
            </a:r>
            <a:r>
              <a:rPr lang="en-US" sz="1600" b="0" dirty="0">
                <a:solidFill>
                  <a:srgbClr val="000000"/>
                </a:solidFill>
                <a:latin typeface="Segoe UI Light" panose="020B0502040204020203" pitchFamily="34" charset="0"/>
              </a:rPr>
              <a:t>and unknown </a:t>
            </a:r>
            <a:r>
              <a:rPr lang="en-US" sz="1600" b="0" dirty="0" smtClean="0">
                <a:solidFill>
                  <a:srgbClr val="000000"/>
                </a:solidFill>
                <a:latin typeface="Segoe UI Light" panose="020B0502040204020203" pitchFamily="34" charset="0"/>
              </a:rPr>
              <a:t>formats</a:t>
            </a:r>
            <a:endParaRPr lang="en-US" sz="1600" b="0" dirty="0">
              <a:solidFill>
                <a:srgbClr val="000000"/>
              </a:solidFill>
              <a:latin typeface="Segoe UI Light" panose="020B0502040204020203" pitchFamily="34" charset="0"/>
            </a:endParaRPr>
          </a:p>
          <a:p>
            <a:pPr marL="285750" indent="-285750">
              <a:buFont typeface="Arial" panose="020B0604020202020204" pitchFamily="34" charset="0"/>
              <a:buChar char="•"/>
            </a:pPr>
            <a:r>
              <a:rPr lang="en-US" sz="1600" b="0" dirty="0" smtClean="0">
                <a:latin typeface="Segoe UI Light" panose="020B0502040204020203" pitchFamily="34" charset="0"/>
              </a:rPr>
              <a:t>Data Provisioning in </a:t>
            </a:r>
            <a:r>
              <a:rPr lang="en-US" sz="1600" b="0" dirty="0">
                <a:latin typeface="Segoe UI Light" panose="020B0502040204020203" pitchFamily="34" charset="0"/>
              </a:rPr>
              <a:t>large enterprises is </a:t>
            </a:r>
            <a:r>
              <a:rPr lang="en-US" sz="1600" b="0" dirty="0" smtClean="0">
                <a:latin typeface="Segoe UI Light" panose="020B0502040204020203" pitchFamily="34" charset="0"/>
              </a:rPr>
              <a:t>therefore a </a:t>
            </a:r>
            <a:r>
              <a:rPr lang="en-US" sz="1600" b="0" dirty="0">
                <a:latin typeface="Segoe UI Light" panose="020B0502040204020203" pitchFamily="34" charset="0"/>
              </a:rPr>
              <a:t>time and resource costly task</a:t>
            </a:r>
          </a:p>
          <a:p>
            <a:pPr marL="285750" indent="-285750" fontAlgn="base">
              <a:spcBef>
                <a:spcPct val="50000"/>
              </a:spcBef>
              <a:spcAft>
                <a:spcPct val="0"/>
              </a:spcAft>
              <a:buClr>
                <a:srgbClr val="F0AB00"/>
              </a:buClr>
              <a:buFont typeface="Arial" pitchFamily="34" charset="0"/>
              <a:buChar char="•"/>
            </a:pPr>
            <a:r>
              <a:rPr lang="en-US" sz="1600" b="0" dirty="0">
                <a:latin typeface="Segoe UI Light" panose="020B0502040204020203" pitchFamily="34" charset="0"/>
              </a:rPr>
              <a:t>Various approaches have been introduced to solve this integration </a:t>
            </a:r>
            <a:r>
              <a:rPr lang="en-US" sz="1600" b="0" dirty="0" smtClean="0">
                <a:latin typeface="Segoe UI Light" panose="020B0502040204020203" pitchFamily="34" charset="0"/>
              </a:rPr>
              <a:t>challenge:</a:t>
            </a:r>
            <a:endParaRPr lang="en-US" sz="1600" b="0" dirty="0">
              <a:latin typeface="Segoe UI Light" panose="020B0502040204020203" pitchFamily="34" charset="0"/>
            </a:endParaRPr>
          </a:p>
          <a:p>
            <a:pPr marL="742950" lvl="1" indent="-285750" fontAlgn="base">
              <a:spcBef>
                <a:spcPct val="50000"/>
              </a:spcBef>
              <a:spcAft>
                <a:spcPct val="0"/>
              </a:spcAft>
              <a:buClr>
                <a:srgbClr val="F0AB00"/>
              </a:buClr>
              <a:buFont typeface="Arial" pitchFamily="34" charset="0"/>
              <a:buChar char="•"/>
            </a:pPr>
            <a:r>
              <a:rPr lang="en-US" sz="1600" dirty="0" smtClean="0">
                <a:latin typeface="Segoe UI Light" panose="020B0502040204020203" pitchFamily="34" charset="0"/>
              </a:rPr>
              <a:t>XML </a:t>
            </a:r>
            <a:r>
              <a:rPr lang="en-US" sz="1600" dirty="0">
                <a:latin typeface="Segoe UI Light" panose="020B0502040204020203" pitchFamily="34" charset="0"/>
              </a:rPr>
              <a:t>as the underlying data model</a:t>
            </a:r>
          </a:p>
          <a:p>
            <a:pPr marL="742950" lvl="1" indent="-285750" fontAlgn="base">
              <a:spcBef>
                <a:spcPct val="50000"/>
              </a:spcBef>
              <a:spcAft>
                <a:spcPct val="0"/>
              </a:spcAft>
              <a:buClr>
                <a:srgbClr val="F0AB00"/>
              </a:buClr>
              <a:buFont typeface="Arial" pitchFamily="34" charset="0"/>
              <a:buChar char="•"/>
            </a:pPr>
            <a:r>
              <a:rPr lang="en-US" sz="1600" dirty="0">
                <a:latin typeface="Segoe UI Light" panose="020B0502040204020203" pitchFamily="34" charset="0"/>
              </a:rPr>
              <a:t>Web Services to provide the data exchange protocols and </a:t>
            </a:r>
            <a:r>
              <a:rPr lang="en-US" sz="1600" dirty="0" smtClean="0">
                <a:latin typeface="Segoe UI Light" panose="020B0502040204020203" pitchFamily="34" charset="0"/>
              </a:rPr>
              <a:t>Service-Oriented </a:t>
            </a:r>
            <a:r>
              <a:rPr lang="en-US" sz="1600" dirty="0">
                <a:latin typeface="Segoe UI Light" panose="020B0502040204020203" pitchFamily="34" charset="0"/>
              </a:rPr>
              <a:t>Architecture (SOA)</a:t>
            </a:r>
          </a:p>
          <a:p>
            <a:pPr marL="742950" lvl="1" indent="-285750" fontAlgn="base">
              <a:spcBef>
                <a:spcPct val="50000"/>
              </a:spcBef>
              <a:spcAft>
                <a:spcPct val="0"/>
              </a:spcAft>
              <a:buClr>
                <a:srgbClr val="F0AB00"/>
              </a:buClr>
              <a:buFont typeface="Arial" pitchFamily="34" charset="0"/>
              <a:buChar char="•"/>
            </a:pPr>
            <a:r>
              <a:rPr lang="en-US" sz="1600" dirty="0">
                <a:latin typeface="Segoe UI Light" panose="020B0502040204020203" pitchFamily="34" charset="0"/>
              </a:rPr>
              <a:t>Linked Data paradigm </a:t>
            </a:r>
            <a:endParaRPr lang="en-US" sz="1600" dirty="0" smtClean="0">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Problem Statement</a:t>
            </a:r>
            <a:br>
              <a:rPr lang="en-US" dirty="0" smtClean="0">
                <a:latin typeface="Segoe UI Light" panose="020B0502040204020203" pitchFamily="34" charset="0"/>
              </a:rPr>
            </a:br>
            <a:r>
              <a:rPr lang="en-US" b="0" dirty="0" smtClean="0">
                <a:latin typeface="Segoe UI Light" panose="020B0502040204020203" pitchFamily="34" charset="0"/>
              </a:rPr>
              <a:t>Data Provisioning in the Enterprise</a:t>
            </a:r>
            <a:endParaRPr lang="en-US" b="0" dirty="0">
              <a:latin typeface="Segoe UI Light" panose="020B0502040204020203"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Data Profiler </a:t>
            </a:r>
            <a:r>
              <a:rPr lang="en-US" b="0" dirty="0">
                <a:latin typeface="Segoe UI Light" panose="020B0502040204020203" pitchFamily="34" charset="0"/>
              </a:rPr>
              <a:t>(</a:t>
            </a:r>
            <a:r>
              <a:rPr lang="en-US" dirty="0">
                <a:latin typeface="Segoe UI Light" panose="020B0502040204020203" pitchFamily="34" charset="0"/>
              </a:rPr>
              <a:t>TBD</a:t>
            </a:r>
            <a:r>
              <a:rPr lang="en-US" b="0" dirty="0">
                <a:latin typeface="Segoe UI Light" panose="020B0502040204020203" pitchFamily="34" charset="0"/>
              </a:rPr>
              <a:t>)</a:t>
            </a:r>
            <a:endParaRPr lang="en-US" b="0" dirty="0"/>
          </a:p>
        </p:txBody>
      </p:sp>
      <p:sp>
        <p:nvSpPr>
          <p:cNvPr id="5" name="Rectangle 4"/>
          <p:cNvSpPr/>
          <p:nvPr/>
        </p:nvSpPr>
        <p:spPr>
          <a:xfrm>
            <a:off x="324922" y="1399430"/>
            <a:ext cx="8540781" cy="4524315"/>
          </a:xfrm>
          <a:prstGeom prst="rect">
            <a:avLst/>
          </a:prstGeom>
        </p:spPr>
        <p:txBody>
          <a:bodyPr wrap="square">
            <a:spAutoFit/>
          </a:bodyPr>
          <a:lstStyle/>
          <a:p>
            <a:pPr marL="342900" indent="-342900">
              <a:buFont typeface="Arial" panose="020B0604020202020204" pitchFamily="34" charset="0"/>
              <a:buChar char="•"/>
            </a:pPr>
            <a:r>
              <a:rPr lang="en-US" dirty="0" smtClean="0">
                <a:latin typeface="Segoe UI Light" panose="020B0502040204020203" pitchFamily="34" charset="0"/>
              </a:rPr>
              <a:t>The </a:t>
            </a:r>
            <a:r>
              <a:rPr lang="en-US" b="1" dirty="0" smtClean="0">
                <a:latin typeface="Segoe UI Light" panose="020B0502040204020203" pitchFamily="34" charset="0"/>
              </a:rPr>
              <a:t>Data Profiler</a:t>
            </a:r>
            <a:r>
              <a:rPr lang="en-US" dirty="0" smtClean="0">
                <a:latin typeface="Segoe UI Light" panose="020B0502040204020203" pitchFamily="34" charset="0"/>
              </a:rPr>
              <a:t> </a:t>
            </a:r>
            <a:r>
              <a:rPr lang="en-US" dirty="0">
                <a:latin typeface="Segoe UI Light" panose="020B0502040204020203" pitchFamily="34" charset="0"/>
              </a:rPr>
              <a:t>is used to examine </a:t>
            </a:r>
            <a:r>
              <a:rPr lang="en-US" dirty="0" smtClean="0">
                <a:latin typeface="Segoe UI Light" panose="020B0502040204020203" pitchFamily="34" charset="0"/>
              </a:rPr>
              <a:t>the data </a:t>
            </a:r>
            <a:r>
              <a:rPr lang="en-US" dirty="0">
                <a:latin typeface="Segoe UI Light" panose="020B0502040204020203" pitchFamily="34" charset="0"/>
              </a:rPr>
              <a:t>to understand its </a:t>
            </a:r>
            <a:r>
              <a:rPr lang="en-US" dirty="0" smtClean="0">
                <a:latin typeface="Segoe UI Light" panose="020B0502040204020203" pitchFamily="34" charset="0"/>
              </a:rPr>
              <a:t>content and structure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latin typeface="Segoe UI Light" panose="020B0502040204020203" pitchFamily="34" charset="0"/>
              </a:rPr>
              <a:t>The types of </a:t>
            </a:r>
            <a:r>
              <a:rPr lang="en-US" dirty="0" smtClean="0">
                <a:latin typeface="Segoe UI Light" panose="020B0502040204020203" pitchFamily="34" charset="0"/>
              </a:rPr>
              <a:t>profiling </a:t>
            </a:r>
            <a:r>
              <a:rPr lang="en-US" dirty="0">
                <a:latin typeface="Segoe UI Light" panose="020B0502040204020203" pitchFamily="34" charset="0"/>
              </a:rPr>
              <a:t>tasks include</a:t>
            </a:r>
            <a:r>
              <a:rPr lang="en-US" dirty="0" smtClean="0">
                <a:latin typeface="Segoe UI Light" panose="020B0502040204020203" pitchFamily="34" charset="0"/>
              </a:rPr>
              <a:t>:</a:t>
            </a:r>
          </a:p>
          <a:p>
            <a:pPr marL="342900" indent="-342900">
              <a:buFont typeface="Arial" panose="020B0604020202020204" pitchFamily="34" charset="0"/>
              <a:buChar char="•"/>
            </a:pP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Statistical Tasks</a:t>
            </a:r>
            <a:r>
              <a:rPr lang="en-US" dirty="0" smtClean="0">
                <a:latin typeface="Segoe UI Light" panose="020B0502040204020203" pitchFamily="34" charset="0"/>
              </a:rPr>
              <a:t>: Examining </a:t>
            </a:r>
            <a:r>
              <a:rPr lang="en-US" dirty="0">
                <a:latin typeface="Segoe UI Light" panose="020B0502040204020203" pitchFamily="34" charset="0"/>
              </a:rPr>
              <a:t>column data and getting statistical information such as min, max, average, median, </a:t>
            </a:r>
            <a:r>
              <a:rPr lang="en-US" dirty="0" smtClean="0">
                <a:latin typeface="Segoe UI Light" panose="020B0502040204020203" pitchFamily="34" charset="0"/>
              </a:rPr>
              <a:t>null percentage</a:t>
            </a:r>
            <a:r>
              <a:rPr lang="en-US" dirty="0">
                <a:latin typeface="Segoe UI Light" panose="020B0502040204020203" pitchFamily="34" charset="0"/>
              </a:rPr>
              <a:t>, value distribution, pattern </a:t>
            </a:r>
            <a:r>
              <a:rPr lang="en-US" dirty="0" smtClean="0">
                <a:latin typeface="Segoe UI Light" panose="020B0502040204020203" pitchFamily="34" charset="0"/>
              </a:rPr>
              <a:t>distribution</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Dependency </a:t>
            </a:r>
            <a:r>
              <a:rPr lang="en-US" b="1" dirty="0">
                <a:latin typeface="Segoe UI Light" panose="020B0502040204020203" pitchFamily="34" charset="0"/>
              </a:rPr>
              <a:t>tasks</a:t>
            </a:r>
            <a:r>
              <a:rPr lang="en-US" dirty="0">
                <a:latin typeface="Segoe UI Light" panose="020B0502040204020203" pitchFamily="34" charset="0"/>
              </a:rPr>
              <a:t>: Finds the values in one or more dependent columns that rely on values in </a:t>
            </a:r>
            <a:r>
              <a:rPr lang="en-US" dirty="0" smtClean="0">
                <a:latin typeface="Segoe UI Light" panose="020B0502040204020203" pitchFamily="34" charset="0"/>
              </a:rPr>
              <a:t>a primary </a:t>
            </a:r>
            <a:r>
              <a:rPr lang="en-US" dirty="0">
                <a:latin typeface="Segoe UI Light" panose="020B0502040204020203" pitchFamily="34" charset="0"/>
              </a:rPr>
              <a:t>column</a:t>
            </a:r>
          </a:p>
          <a:p>
            <a:pPr marL="800100" lvl="1" indent="-342900">
              <a:buFont typeface="Arial" panose="020B0604020202020204" pitchFamily="34" charset="0"/>
              <a:buChar char="•"/>
            </a:pPr>
            <a:r>
              <a:rPr lang="en-US" b="1" dirty="0" smtClean="0">
                <a:latin typeface="Segoe UI Light" panose="020B0502040204020203" pitchFamily="34" charset="0"/>
              </a:rPr>
              <a:t>Redundancy </a:t>
            </a:r>
            <a:r>
              <a:rPr lang="en-US" b="1" dirty="0">
                <a:latin typeface="Segoe UI Light" panose="020B0502040204020203" pitchFamily="34" charset="0"/>
              </a:rPr>
              <a:t>tasks</a:t>
            </a:r>
            <a:r>
              <a:rPr lang="en-US" dirty="0">
                <a:latin typeface="Segoe UI Light" panose="020B0502040204020203" pitchFamily="34" charset="0"/>
              </a:rPr>
              <a:t>: Determine the degree of overlapping data values or duplication between </a:t>
            </a:r>
            <a:r>
              <a:rPr lang="en-US" dirty="0" smtClean="0">
                <a:latin typeface="Segoe UI Light" panose="020B0502040204020203" pitchFamily="34" charset="0"/>
              </a:rPr>
              <a:t>two sets </a:t>
            </a:r>
            <a:r>
              <a:rPr lang="en-US" dirty="0">
                <a:latin typeface="Segoe UI Light" panose="020B0502040204020203" pitchFamily="34" charset="0"/>
              </a:rPr>
              <a:t>of columns</a:t>
            </a:r>
          </a:p>
          <a:p>
            <a:pPr marL="800100" lvl="1" indent="-342900">
              <a:buFont typeface="Arial" panose="020B0604020202020204" pitchFamily="34" charset="0"/>
              <a:buChar char="•"/>
            </a:pPr>
            <a:r>
              <a:rPr lang="en-US" b="1" dirty="0" smtClean="0">
                <a:latin typeface="Segoe UI Light" panose="020B0502040204020203" pitchFamily="34" charset="0"/>
              </a:rPr>
              <a:t>Uniqueness </a:t>
            </a:r>
            <a:r>
              <a:rPr lang="en-US" b="1" dirty="0">
                <a:latin typeface="Segoe UI Light" panose="020B0502040204020203" pitchFamily="34" charset="0"/>
              </a:rPr>
              <a:t>tasks</a:t>
            </a:r>
            <a:r>
              <a:rPr lang="en-US" dirty="0">
                <a:latin typeface="Segoe UI Light" panose="020B0502040204020203" pitchFamily="34" charset="0"/>
              </a:rPr>
              <a:t>: Returns the count and percentage of rows that contain non-unique data, for </a:t>
            </a:r>
            <a:r>
              <a:rPr lang="en-US" dirty="0" smtClean="0">
                <a:latin typeface="Segoe UI Light" panose="020B0502040204020203" pitchFamily="34" charset="0"/>
              </a:rPr>
              <a:t>the set </a:t>
            </a:r>
            <a:r>
              <a:rPr lang="en-US" dirty="0">
                <a:latin typeface="Segoe UI Light" panose="020B0502040204020203" pitchFamily="34" charset="0"/>
              </a:rPr>
              <a:t>of column(s) </a:t>
            </a:r>
            <a:r>
              <a:rPr lang="en-US" dirty="0" smtClean="0">
                <a:latin typeface="Segoe UI Light" panose="020B0502040204020203" pitchFamily="34" charset="0"/>
              </a:rPr>
              <a:t>selected</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Content </a:t>
            </a:r>
            <a:r>
              <a:rPr lang="en-US" b="1" dirty="0">
                <a:latin typeface="Segoe UI Light" panose="020B0502040204020203" pitchFamily="34" charset="0"/>
              </a:rPr>
              <a:t>type</a:t>
            </a:r>
            <a:r>
              <a:rPr lang="en-US" dirty="0">
                <a:latin typeface="Segoe UI Light" panose="020B0502040204020203" pitchFamily="34" charset="0"/>
              </a:rPr>
              <a:t>: Content type </a:t>
            </a:r>
            <a:r>
              <a:rPr lang="en-US" dirty="0" smtClean="0">
                <a:latin typeface="Segoe UI Light" panose="020B0502040204020203" pitchFamily="34" charset="0"/>
              </a:rPr>
              <a:t>profiling </a:t>
            </a:r>
            <a:r>
              <a:rPr lang="en-US" dirty="0">
                <a:latin typeface="Segoe UI Light" panose="020B0502040204020203" pitchFamily="34" charset="0"/>
              </a:rPr>
              <a:t>provides suggested meaning based on the entities data in </a:t>
            </a:r>
            <a:r>
              <a:rPr lang="en-US" dirty="0" smtClean="0">
                <a:latin typeface="Segoe UI Light" panose="020B0502040204020203" pitchFamily="34" charset="0"/>
              </a:rPr>
              <a:t>the columns</a:t>
            </a:r>
            <a:endParaRPr lang="en-US" dirty="0">
              <a:latin typeface="Segoe UI Light" panose="020B0502040204020203" pitchFamily="34" charset="0"/>
            </a:endParaRPr>
          </a:p>
        </p:txBody>
      </p:sp>
      <p:grpSp>
        <p:nvGrpSpPr>
          <p:cNvPr id="4" name="Group 3"/>
          <p:cNvGrpSpPr/>
          <p:nvPr/>
        </p:nvGrpSpPr>
        <p:grpSpPr>
          <a:xfrm>
            <a:off x="5720317" y="241209"/>
            <a:ext cx="3083442" cy="351427"/>
            <a:chOff x="3678864" y="456647"/>
            <a:chExt cx="3147238" cy="351427"/>
          </a:xfrm>
        </p:grpSpPr>
        <p:sp>
          <p:nvSpPr>
            <p:cNvPr id="6" name="Rectangle 5"/>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3691517" y="701748"/>
              <a:ext cx="2809007"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TextBox 7"/>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90%</a:t>
              </a:r>
            </a:p>
          </p:txBody>
        </p:sp>
      </p:grpSp>
    </p:spTree>
    <p:extLst>
      <p:ext uri="{BB962C8B-B14F-4D97-AF65-F5344CB8AC3E}">
        <p14:creationId xmlns:p14="http://schemas.microsoft.com/office/powerpoint/2010/main" val="2168286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 Quality Control</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92157"/>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094768" y="5814919"/>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
        <p:nvSpPr>
          <p:cNvPr id="75" name="Rectangle 74"/>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6" name="Straight Arrow Connector 7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48750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involves data management, modeling, analysis, storage and presentation</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It is an important issue for </a:t>
            </a:r>
            <a:r>
              <a:rPr lang="en-US" kern="0" dirty="0" smtClean="0">
                <a:latin typeface="Segoe UI Light" panose="020B0502040204020203" pitchFamily="34" charset="0"/>
                <a:ea typeface="Arial Unicode MS" pitchFamily="34" charset="-128"/>
                <a:cs typeface="Arial Unicode MS" pitchFamily="34" charset="-128"/>
              </a:rPr>
              <a:t>data-driven </a:t>
            </a:r>
            <a:r>
              <a:rPr lang="en-US" kern="0" dirty="0">
                <a:latin typeface="Segoe UI Light" panose="020B0502040204020203" pitchFamily="34" charset="0"/>
                <a:ea typeface="Arial Unicode MS" pitchFamily="34" charset="-128"/>
                <a:cs typeface="Arial Unicode MS" pitchFamily="34" charset="-128"/>
              </a:rPr>
              <a:t>applications which should be deeply      investigated and understood in order to ensure the data is fit to be combined and used to infer better business </a:t>
            </a:r>
            <a:r>
              <a:rPr lang="en-US" kern="0" dirty="0" smtClean="0">
                <a:latin typeface="Segoe UI Light" panose="020B0502040204020203" pitchFamily="34" charset="0"/>
                <a:ea typeface="Arial Unicode MS" pitchFamily="34" charset="-128"/>
                <a:cs typeface="Arial Unicode MS" pitchFamily="34" charset="-128"/>
              </a:rPr>
              <a:t>decisions</a:t>
            </a:r>
            <a:endParaRPr lang="en-US" kern="0" dirty="0">
              <a:latin typeface="Segoe UI Light" panose="020B0502040204020203" pitchFamily="34" charset="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is subjective and cannot be assessed easily, the actual value of data is mainly realized when it is used</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Studies found out that most data quality problems are in fact “data misinterpretations” or problems with the data </a:t>
            </a:r>
            <a:r>
              <a:rPr lang="en-US" kern="0" dirty="0" smtClean="0">
                <a:latin typeface="Segoe UI Light" panose="020B0502040204020203" pitchFamily="34" charset="0"/>
                <a:ea typeface="Arial Unicode MS" pitchFamily="34" charset="-128"/>
                <a:cs typeface="Arial Unicode MS" pitchFamily="34" charset="-128"/>
              </a:rPr>
              <a:t>semantics</a:t>
            </a:r>
          </a:p>
          <a:p>
            <a:pPr marL="285750" indent="-285750" fontAlgn="base">
              <a:spcBef>
                <a:spcPct val="50000"/>
              </a:spcBef>
              <a:spcAft>
                <a:spcPct val="0"/>
              </a:spcAft>
              <a:buClr>
                <a:srgbClr val="F0AB00"/>
              </a:buClr>
              <a:buSzPct val="80000"/>
              <a:buFont typeface="Arial" pitchFamily="34" charset="0"/>
              <a:buChar char="•"/>
            </a:pPr>
            <a:r>
              <a:rPr lang="en-US" dirty="0">
                <a:latin typeface="Segoe UI Light" panose="020B0502040204020203" pitchFamily="34" charset="0"/>
              </a:rPr>
              <a:t>Openness should be accompanied with a certain level of trust or guarantees about the quality of data</a:t>
            </a:r>
          </a:p>
          <a:p>
            <a:pPr fontAlgn="base">
              <a:spcBef>
                <a:spcPct val="50000"/>
              </a:spcBef>
              <a:spcAft>
                <a:spcPct val="0"/>
              </a:spcAft>
              <a:buClr>
                <a:srgbClr val="F0AB00"/>
              </a:buClr>
              <a:buSzPct val="80000"/>
            </a:pPr>
            <a:endParaRPr lang="en-US" kern="0" dirty="0" smtClean="0">
              <a:latin typeface="Segoe UI Light" panose="020B0502040204020203" pitchFamily="34" charset="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b="1" dirty="0">
                <a:solidFill>
                  <a:srgbClr val="FFC000"/>
                </a:solidFill>
                <a:latin typeface="Segoe UI Light" panose="020B0502040204020203" pitchFamily="34" charset="0"/>
              </a:rPr>
              <a:t>With the rise of Semantic Web, new data quality principles should be </a:t>
            </a:r>
            <a:r>
              <a:rPr lang="en-US" b="1" dirty="0" smtClean="0">
                <a:solidFill>
                  <a:srgbClr val="FFC000"/>
                </a:solidFill>
                <a:latin typeface="Segoe UI Light" panose="020B0502040204020203" pitchFamily="34" charset="0"/>
              </a:rPr>
              <a:t>identified</a:t>
            </a:r>
            <a:endParaRPr lang="en-US" b="1" kern="0" dirty="0">
              <a:solidFill>
                <a:srgbClr val="FFC000"/>
              </a:solidFill>
              <a:latin typeface="Segoe UI Light" panose="020B0502040204020203" pitchFamily="34" charset="0"/>
              <a:ea typeface="Arial Unicode MS" pitchFamily="34" charset="-128"/>
              <a:cs typeface="Arial Unicode MS" pitchFamily="34" charset="-128"/>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smtClean="0">
                <a:latin typeface="Segoe UI Light" panose="020B0502040204020203" pitchFamily="34" charset="0"/>
              </a:rPr>
              <a:t/>
            </a:r>
            <a:br>
              <a:rPr lang="en-US" b="0" dirty="0" smtClean="0">
                <a:latin typeface="Segoe UI Light" panose="020B0502040204020203" pitchFamily="34" charset="0"/>
              </a:rPr>
            </a:br>
            <a:r>
              <a:rPr lang="en-US" sz="2000" dirty="0" smtClean="0">
                <a:latin typeface="Segoe UI Light" panose="020B0502040204020203" pitchFamily="34" charset="0"/>
              </a:rPr>
              <a:t>Data Quality Controller </a:t>
            </a:r>
            <a:r>
              <a:rPr lang="en-US" sz="2000" b="0" dirty="0" smtClean="0">
                <a:latin typeface="Segoe UI Light" panose="020B0502040204020203" pitchFamily="34" charset="0"/>
              </a:rPr>
              <a:t>– The Problem</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7" name="Group 6"/>
          <p:cNvGrpSpPr/>
          <p:nvPr/>
        </p:nvGrpSpPr>
        <p:grpSpPr>
          <a:xfrm>
            <a:off x="5720317" y="241209"/>
            <a:ext cx="3083442" cy="351427"/>
            <a:chOff x="3678864" y="456647"/>
            <a:chExt cx="3147238" cy="351427"/>
          </a:xfrm>
        </p:grpSpPr>
        <p:sp>
          <p:nvSpPr>
            <p:cNvPr id="8" name="Rectangle 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3691519" y="701748"/>
              <a:ext cx="1560966" cy="106326"/>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TextBox 10"/>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50%</a:t>
              </a:r>
            </a:p>
          </p:txBody>
        </p:sp>
      </p:grpSp>
    </p:spTree>
    <p:extLst>
      <p:ext uri="{BB962C8B-B14F-4D97-AF65-F5344CB8AC3E}">
        <p14:creationId xmlns:p14="http://schemas.microsoft.com/office/powerpoint/2010/main" val="403804251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002" y="1394385"/>
            <a:ext cx="8523799"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a:t>
            </a:r>
            <a:r>
              <a:rPr lang="en-US" dirty="0" smtClean="0">
                <a:latin typeface="Segoe UI Light" panose="020B0502040204020203" pitchFamily="34" charset="0"/>
              </a:rPr>
              <a:t>frameworks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tools (</a:t>
            </a:r>
            <a:r>
              <a:rPr lang="en-US" b="1" dirty="0">
                <a:latin typeface="Segoe UI Light" panose="020B0502040204020203" pitchFamily="34" charset="0"/>
              </a:rPr>
              <a:t>25+</a:t>
            </a:r>
            <a:r>
              <a:rPr lang="en-US" dirty="0">
                <a:latin typeface="Segoe UI Light" panose="020B0502040204020203" pitchFamily="34" charset="0"/>
              </a:rPr>
              <a:t> different tools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suggested </a:t>
            </a:r>
            <a:r>
              <a:rPr lang="en-US" dirty="0">
                <a:latin typeface="Segoe UI Light" panose="020B0502040204020203" pitchFamily="34" charset="0"/>
              </a:rPr>
              <a:t>an Objective Linked Data Quality Framework that consists of </a:t>
            </a:r>
            <a:r>
              <a:rPr lang="en-US" b="1" dirty="0">
                <a:latin typeface="Segoe UI Light" panose="020B0502040204020203" pitchFamily="34" charset="0"/>
              </a:rPr>
              <a:t>13</a:t>
            </a:r>
            <a:r>
              <a:rPr lang="en-US" dirty="0">
                <a:latin typeface="Segoe UI Light" panose="020B0502040204020203" pitchFamily="34" charset="0"/>
              </a:rPr>
              <a:t> different quality attribute</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have identified a total of </a:t>
            </a:r>
            <a:r>
              <a:rPr lang="en-US" b="1" dirty="0">
                <a:latin typeface="Segoe UI Light" panose="020B0502040204020203" pitchFamily="34" charset="0"/>
              </a:rPr>
              <a:t>79</a:t>
            </a:r>
            <a:r>
              <a:rPr lang="en-US" dirty="0">
                <a:latin typeface="Segoe UI Light" panose="020B0502040204020203" pitchFamily="34" charset="0"/>
              </a:rPr>
              <a:t> quality indicators </a:t>
            </a:r>
            <a:r>
              <a:rPr lang="en-US" dirty="0" smtClean="0">
                <a:latin typeface="Segoe UI Light" panose="020B0502040204020203" pitchFamily="34" charset="0"/>
              </a:rPr>
              <a:t>to </a:t>
            </a:r>
            <a:r>
              <a:rPr lang="en-US" dirty="0">
                <a:latin typeface="Segoe UI Light" panose="020B0502040204020203" pitchFamily="34" charset="0"/>
              </a:rPr>
              <a:t>measure these abstract </a:t>
            </a:r>
            <a:r>
              <a:rPr lang="en-US" dirty="0" smtClean="0">
                <a:latin typeface="Segoe UI Light" panose="020B0502040204020203" pitchFamily="34" charset="0"/>
              </a:rPr>
              <a:t>attributes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7"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Controller</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3" name="Group 12"/>
          <p:cNvGrpSpPr/>
          <p:nvPr/>
        </p:nvGrpSpPr>
        <p:grpSpPr>
          <a:xfrm>
            <a:off x="5720317" y="241209"/>
            <a:ext cx="3083442" cy="351427"/>
            <a:chOff x="3678864" y="456647"/>
            <a:chExt cx="3147238" cy="351427"/>
          </a:xfrm>
        </p:grpSpPr>
        <p:sp>
          <p:nvSpPr>
            <p:cNvPr id="14" name="Rectangle 13"/>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ectangle 14"/>
            <p:cNvSpPr/>
            <p:nvPr/>
          </p:nvSpPr>
          <p:spPr bwMode="gray">
            <a:xfrm>
              <a:off x="3691519" y="701748"/>
              <a:ext cx="1560966" cy="106326"/>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TextBox 15"/>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50%</a:t>
              </a:r>
            </a:p>
          </p:txBody>
        </p:sp>
      </p:grpSp>
    </p:spTree>
    <p:extLst>
      <p:ext uri="{BB962C8B-B14F-4D97-AF65-F5344CB8AC3E}">
        <p14:creationId xmlns:p14="http://schemas.microsoft.com/office/powerpoint/2010/main" val="403884937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704" y="1397817"/>
            <a:ext cx="8686800" cy="646331"/>
          </a:xfrm>
          <a:prstGeom prst="rect">
            <a:avLst/>
          </a:prstGeom>
        </p:spPr>
        <p:txBody>
          <a:bodyPr wrap="square">
            <a:spAutoFit/>
          </a:bodyPr>
          <a:lstStyle/>
          <a:p>
            <a:r>
              <a:rPr lang="en-US" dirty="0">
                <a:latin typeface="Segoe UI Light" panose="020B0502040204020203" pitchFamily="34" charset="0"/>
              </a:rPr>
              <a:t>Building on </a:t>
            </a:r>
            <a:r>
              <a:rPr lang="en-US" dirty="0" smtClean="0">
                <a:latin typeface="Segoe UI Light" panose="020B0502040204020203" pitchFamily="34" charset="0"/>
              </a:rPr>
              <a:t>the main four principles for publishing Linked Data, </a:t>
            </a:r>
            <a:r>
              <a:rPr lang="en-US" dirty="0">
                <a:latin typeface="Segoe UI Light" panose="020B0502040204020203" pitchFamily="34" charset="0"/>
              </a:rPr>
              <a:t>we </a:t>
            </a:r>
            <a:r>
              <a:rPr lang="en-US" dirty="0" smtClean="0">
                <a:latin typeface="Segoe UI Light" panose="020B0502040204020203" pitchFamily="34" charset="0"/>
              </a:rPr>
              <a:t>grouped </a:t>
            </a:r>
            <a:r>
              <a:rPr lang="en-US" dirty="0">
                <a:latin typeface="Segoe UI Light" panose="020B0502040204020203" pitchFamily="34" charset="0"/>
              </a:rPr>
              <a:t>the quality attributes into four main categories:</a:t>
            </a:r>
          </a:p>
        </p:txBody>
      </p:sp>
      <p:sp>
        <p:nvSpPr>
          <p:cNvPr id="6" name="TextBox 5"/>
          <p:cNvSpPr txBox="1"/>
          <p:nvPr/>
        </p:nvSpPr>
        <p:spPr>
          <a:xfrm>
            <a:off x="616904" y="2204678"/>
            <a:ext cx="82296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Segoe UI Light" panose="020B0502040204020203" pitchFamily="34" charset="0"/>
              </a:rPr>
              <a:t>Quality of the entities </a:t>
            </a:r>
            <a:r>
              <a:rPr lang="en-US" dirty="0">
                <a:latin typeface="Segoe UI Light" panose="020B0502040204020203" pitchFamily="34" charset="0"/>
              </a:rPr>
              <a:t>: quality indicators that focus on the data at the instance level (i.e. </a:t>
            </a:r>
            <a:r>
              <a:rPr lang="en-US" dirty="0" smtClean="0">
                <a:latin typeface="Segoe UI Light" panose="020B0502040204020203" pitchFamily="34" charset="0"/>
              </a:rPr>
              <a:t>syntactic checkers)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dataset</a:t>
            </a:r>
            <a:r>
              <a:rPr lang="en-US" dirty="0">
                <a:latin typeface="Segoe UI Light" panose="020B0502040204020203" pitchFamily="34" charset="0"/>
              </a:rPr>
              <a:t>: quality indicators at the dataset </a:t>
            </a:r>
            <a:r>
              <a:rPr lang="en-US" dirty="0" smtClean="0">
                <a:latin typeface="Segoe UI Light" panose="020B0502040204020203" pitchFamily="34" charset="0"/>
              </a:rPr>
              <a:t>level</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semantic model</a:t>
            </a:r>
            <a:r>
              <a:rPr lang="en-US" dirty="0">
                <a:latin typeface="Segoe UI Light" panose="020B0502040204020203" pitchFamily="34" charset="0"/>
              </a:rPr>
              <a:t>: quality indicators that focus on the semantic models, </a:t>
            </a:r>
            <a:r>
              <a:rPr lang="en-US" dirty="0" smtClean="0">
                <a:latin typeface="Segoe UI Light" panose="020B0502040204020203" pitchFamily="34" charset="0"/>
              </a:rPr>
              <a:t>vocabularies and ontologies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linking process</a:t>
            </a:r>
            <a:r>
              <a:rPr lang="en-US" dirty="0">
                <a:latin typeface="Segoe UI Light" panose="020B0502040204020203" pitchFamily="34" charset="0"/>
              </a:rPr>
              <a:t>: quality indicators that focus on the inbound and outbound links </a:t>
            </a:r>
            <a:r>
              <a:rPr lang="en-US" dirty="0" smtClean="0">
                <a:latin typeface="Segoe UI Light" panose="020B0502040204020203" pitchFamily="34" charset="0"/>
              </a:rPr>
              <a:t>between datasets</a:t>
            </a:r>
            <a:endParaRPr lang="en-US" dirty="0">
              <a:latin typeface="Segoe UI Light" panose="020B0502040204020203" pitchFamily="34" charset="0"/>
            </a:endParaRPr>
          </a:p>
        </p:txBody>
      </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4" name="Group 13"/>
          <p:cNvGrpSpPr/>
          <p:nvPr/>
        </p:nvGrpSpPr>
        <p:grpSpPr>
          <a:xfrm>
            <a:off x="5720317" y="241209"/>
            <a:ext cx="3083442" cy="351427"/>
            <a:chOff x="3678864" y="456647"/>
            <a:chExt cx="3147238" cy="351427"/>
          </a:xfrm>
        </p:grpSpPr>
        <p:sp>
          <p:nvSpPr>
            <p:cNvPr id="15" name="Rectangle 14"/>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3691519" y="701748"/>
              <a:ext cx="1560966" cy="106326"/>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TextBox 16"/>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50%</a:t>
              </a:r>
            </a:p>
          </p:txBody>
        </p:sp>
      </p:grpSp>
    </p:spTree>
    <p:extLst>
      <p:ext uri="{BB962C8B-B14F-4D97-AF65-F5344CB8AC3E}">
        <p14:creationId xmlns:p14="http://schemas.microsoft.com/office/powerpoint/2010/main" val="70858734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369332"/>
          </a:xfrm>
          <a:prstGeom prst="rect">
            <a:avLst/>
          </a:prstGeom>
        </p:spPr>
        <p:txBody>
          <a:bodyPr wrap="square">
            <a:spAutoFit/>
          </a:bodyPr>
          <a:lstStyle/>
          <a:p>
            <a:r>
              <a:rPr lang="en-US" dirty="0" smtClean="0">
                <a:latin typeface="Segoe UI Light" panose="020B0502040204020203" pitchFamily="34" charset="0"/>
              </a:rPr>
              <a:t>The Linked Data quality tools were grouped to reflect the different </a:t>
            </a:r>
            <a:r>
              <a:rPr lang="en-US" dirty="0">
                <a:latin typeface="Segoe UI Light" panose="020B0502040204020203" pitchFamily="34" charset="0"/>
              </a:rPr>
              <a:t>aspects of LOD</a:t>
            </a:r>
            <a:r>
              <a:rPr lang="en-US" dirty="0" smtClean="0">
                <a:latin typeface="Segoe UI Light" panose="020B0502040204020203" pitchFamily="34" charset="0"/>
              </a:rPr>
              <a:t>:</a:t>
            </a:r>
            <a:endParaRPr lang="en-US" dirty="0">
              <a:latin typeface="Segoe UI Light" panose="020B0502040204020203" pitchFamily="34" charset="0"/>
            </a:endParaRPr>
          </a:p>
        </p:txBody>
      </p:sp>
      <p:sp>
        <p:nvSpPr>
          <p:cNvPr id="11" name="TextBox 10"/>
          <p:cNvSpPr txBox="1"/>
          <p:nvPr/>
        </p:nvSpPr>
        <p:spPr>
          <a:xfrm>
            <a:off x="239209" y="1689662"/>
            <a:ext cx="6781800" cy="3831818"/>
          </a:xfrm>
          <a:prstGeom prst="rect">
            <a:avLst/>
          </a:prstGeom>
          <a:noFill/>
        </p:spPr>
        <p:txBody>
          <a:bodyPr wrap="square" rtlCol="0">
            <a:spAutoFit/>
          </a:bodyPr>
          <a:lstStyle/>
          <a:p>
            <a:pPr marL="285750" indent="-182880">
              <a:lnSpc>
                <a:spcPct val="150000"/>
              </a:lnSpc>
              <a:buFont typeface="Arial" panose="020B0604020202020204" pitchFamily="34" charset="0"/>
              <a:buChar char="•"/>
            </a:pPr>
            <a:r>
              <a:rPr lang="en-US" dirty="0">
                <a:latin typeface="Segoe UI Light" panose="020B0502040204020203" pitchFamily="34" charset="0"/>
              </a:rPr>
              <a:t>Information </a:t>
            </a:r>
            <a:r>
              <a:rPr lang="en-US" dirty="0" smtClean="0">
                <a:latin typeface="Segoe UI Light" panose="020B0502040204020203" pitchFamily="34" charset="0"/>
              </a:rPr>
              <a:t>Modeling 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Ontologies and Vocabularies </a:t>
            </a:r>
            <a:r>
              <a:rPr lang="en-US" dirty="0" smtClean="0">
                <a:latin typeface="Segoe UI Light" panose="020B0502040204020203" pitchFamily="34" charset="0"/>
              </a:rPr>
              <a:t>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Dataset </a:t>
            </a:r>
            <a:r>
              <a:rPr lang="en-US" dirty="0" smtClean="0">
                <a:latin typeface="Segoe UI Light" panose="020B0502040204020203" pitchFamily="34" charset="0"/>
              </a:rPr>
              <a:t>Quality</a:t>
            </a:r>
          </a:p>
          <a:p>
            <a:pPr marL="742950" lvl="1" indent="-182880">
              <a:lnSpc>
                <a:spcPct val="150000"/>
              </a:lnSpc>
              <a:buFont typeface="Arial" panose="020B0604020202020204" pitchFamily="34" charset="0"/>
              <a:buChar char="•"/>
            </a:pPr>
            <a:r>
              <a:rPr lang="en-US" dirty="0">
                <a:latin typeface="Segoe UI Light" panose="020B0502040204020203" pitchFamily="34" charset="0"/>
              </a:rPr>
              <a:t>Manual Ranking </a:t>
            </a:r>
            <a:r>
              <a:rPr lang="en-US" dirty="0" smtClean="0">
                <a:latin typeface="Segoe UI Light" panose="020B0502040204020203" pitchFamily="34" charset="0"/>
              </a:rPr>
              <a:t>Tools</a:t>
            </a:r>
          </a:p>
          <a:p>
            <a:pPr marL="742950" lvl="1" indent="-182880">
              <a:lnSpc>
                <a:spcPct val="150000"/>
              </a:lnSpc>
              <a:buFont typeface="Arial" panose="020B0604020202020204" pitchFamily="34" charset="0"/>
              <a:buChar char="•"/>
            </a:pPr>
            <a:r>
              <a:rPr lang="en-US" dirty="0">
                <a:latin typeface="Segoe UI Light" panose="020B0502040204020203" pitchFamily="34" charset="0"/>
              </a:rPr>
              <a:t>Automatic Ranking </a:t>
            </a:r>
            <a:r>
              <a:rPr lang="en-US" dirty="0" smtClean="0">
                <a:latin typeface="Segoe UI Light" panose="020B0502040204020203" pitchFamily="34" charset="0"/>
              </a:rPr>
              <a:t>Tools</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Links 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Provenance-based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Entity-based </a:t>
            </a:r>
            <a:r>
              <a:rPr lang="en-US" dirty="0" smtClean="0">
                <a:latin typeface="Segoe UI Light" panose="020B0502040204020203" pitchFamily="34" charset="0"/>
              </a:rPr>
              <a:t>Approach</a:t>
            </a:r>
          </a:p>
          <a:p>
            <a:pPr marL="285750" indent="-182880">
              <a:lnSpc>
                <a:spcPct val="150000"/>
              </a:lnSpc>
              <a:buFont typeface="Arial" panose="020B0604020202020204" pitchFamily="34" charset="0"/>
              <a:buChar char="•"/>
            </a:pPr>
            <a:r>
              <a:rPr lang="en-US" dirty="0">
                <a:latin typeface="Segoe UI Light" panose="020B0502040204020203" pitchFamily="34" charset="0"/>
              </a:rPr>
              <a:t>Queryable End-point </a:t>
            </a:r>
            <a:r>
              <a:rPr lang="en-US" dirty="0" smtClean="0">
                <a:latin typeface="Segoe UI Light" panose="020B0502040204020203" pitchFamily="34" charset="0"/>
              </a:rPr>
              <a:t>Quality</a:t>
            </a:r>
          </a:p>
          <a:p>
            <a:pPr marL="285750" indent="-182880">
              <a:buFont typeface="Arial" panose="020B0604020202020204" pitchFamily="34" charset="0"/>
              <a:buChar char="•"/>
            </a:pPr>
            <a:endParaRPr lang="en-US" dirty="0">
              <a:latin typeface="Segoe UI Light" panose="020B0502040204020203" pitchFamily="34" charset="0"/>
            </a:endParaRPr>
          </a:p>
        </p:txBody>
      </p:sp>
      <p:sp>
        <p:nvSpPr>
          <p:cNvPr id="12"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7" name="Group 16"/>
          <p:cNvGrpSpPr/>
          <p:nvPr/>
        </p:nvGrpSpPr>
        <p:grpSpPr>
          <a:xfrm>
            <a:off x="5720317" y="241209"/>
            <a:ext cx="3083442" cy="351427"/>
            <a:chOff x="3678864" y="456647"/>
            <a:chExt cx="3147238" cy="351427"/>
          </a:xfrm>
        </p:grpSpPr>
        <p:sp>
          <p:nvSpPr>
            <p:cNvPr id="18" name="Rectangle 1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691519" y="701748"/>
              <a:ext cx="1560966" cy="106326"/>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TextBox 19"/>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50%</a:t>
              </a:r>
            </a:p>
          </p:txBody>
        </p:sp>
      </p:grpSp>
    </p:spTree>
    <p:extLst>
      <p:ext uri="{BB962C8B-B14F-4D97-AF65-F5344CB8AC3E}">
        <p14:creationId xmlns:p14="http://schemas.microsoft.com/office/powerpoint/2010/main" val="377156997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In the literature survey, we </a:t>
            </a:r>
            <a:r>
              <a:rPr lang="en-US" dirty="0">
                <a:latin typeface="Segoe UI Light" panose="020B0502040204020203" pitchFamily="34" charset="0"/>
              </a:rPr>
              <a:t>identified several gaps in the current tools </a:t>
            </a:r>
            <a:r>
              <a:rPr lang="en-US" dirty="0" smtClean="0">
                <a:latin typeface="Segoe UI Light" panose="020B0502040204020203" pitchFamily="34" charset="0"/>
              </a:rPr>
              <a:t>landscape</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a:t>
            </a:r>
            <a:r>
              <a:rPr lang="en-US" dirty="0">
                <a:latin typeface="Segoe UI Light" panose="020B0502040204020203" pitchFamily="34" charset="0"/>
              </a:rPr>
              <a:t>the need for </a:t>
            </a:r>
            <a:r>
              <a:rPr lang="en-US" dirty="0" smtClean="0">
                <a:latin typeface="Segoe UI Light" panose="020B0502040204020203" pitchFamily="34" charset="0"/>
              </a:rPr>
              <a:t>a </a:t>
            </a:r>
            <a:r>
              <a:rPr lang="en-US" b="1" dirty="0" smtClean="0">
                <a:latin typeface="Segoe UI Light" panose="020B0502040204020203" pitchFamily="34" charset="0"/>
              </a:rPr>
              <a:t>comprehensive </a:t>
            </a:r>
            <a:r>
              <a:rPr lang="en-US" b="1" dirty="0">
                <a:latin typeface="Segoe UI Light" panose="020B0502040204020203" pitchFamily="34" charset="0"/>
              </a:rPr>
              <a:t>evaluation and assessment </a:t>
            </a:r>
            <a:r>
              <a:rPr lang="en-US" b="1" dirty="0" smtClean="0">
                <a:latin typeface="Segoe UI Light" panose="020B0502040204020203" pitchFamily="34" charset="0"/>
              </a:rPr>
              <a:t>framework</a:t>
            </a:r>
          </a:p>
          <a:p>
            <a:pPr marL="285750" indent="-285750">
              <a:buFont typeface="Arial" panose="020B0604020202020204" pitchFamily="34" charset="0"/>
              <a:buChar char="•"/>
            </a:pPr>
            <a:endParaRPr lang="en-US" b="1"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create an extensible component that will span all the identified data quality groups to produce a quality metric</a:t>
            </a:r>
            <a:endParaRPr lang="en-US" dirty="0">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1800" dirty="0">
                <a:latin typeface="Segoe UI Light" panose="020B0502040204020203" pitchFamily="34" charset="0"/>
              </a:rPr>
              <a:t>Data Quality Controller</a:t>
            </a:r>
            <a:r>
              <a:rPr lang="en-US" sz="1800" b="0" dirty="0" smtClean="0">
                <a:latin typeface="Segoe UI Light" panose="020B0502040204020203" pitchFamily="34" charset="0"/>
              </a:rPr>
              <a:t>– Conclusion and Future Work</a:t>
            </a:r>
            <a:endParaRPr lang="en-US" sz="16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5" name="Group 14"/>
          <p:cNvGrpSpPr/>
          <p:nvPr/>
        </p:nvGrpSpPr>
        <p:grpSpPr>
          <a:xfrm>
            <a:off x="5720317" y="241209"/>
            <a:ext cx="3083442" cy="351427"/>
            <a:chOff x="3678864" y="456647"/>
            <a:chExt cx="3147238" cy="351427"/>
          </a:xfrm>
        </p:grpSpPr>
        <p:sp>
          <p:nvSpPr>
            <p:cNvPr id="16" name="Rectangle 15"/>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ectangle 16"/>
            <p:cNvSpPr/>
            <p:nvPr/>
          </p:nvSpPr>
          <p:spPr bwMode="gray">
            <a:xfrm>
              <a:off x="3691519" y="701748"/>
              <a:ext cx="1560966" cy="106326"/>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 name="TextBox 17"/>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50%</a:t>
              </a:r>
            </a:p>
          </p:txBody>
        </p:sp>
      </p:grpSp>
      <p:sp>
        <p:nvSpPr>
          <p:cNvPr id="8" name="Rectangle 7"/>
          <p:cNvSpPr/>
          <p:nvPr/>
        </p:nvSpPr>
        <p:spPr>
          <a:xfrm>
            <a:off x="304798" y="5138708"/>
            <a:ext cx="8614271" cy="830997"/>
          </a:xfrm>
          <a:prstGeom prst="rect">
            <a:avLst/>
          </a:prstGeom>
        </p:spPr>
        <p:txBody>
          <a:bodyPr wrap="square">
            <a:spAutoFit/>
          </a:bodyPr>
          <a:lstStyle/>
          <a:p>
            <a:r>
              <a:rPr lang="en-US" b="1" dirty="0">
                <a:latin typeface="Segoe UI Light" panose="020B0502040204020203" pitchFamily="34" charset="0"/>
                <a:ea typeface="Segoe UI" panose="020B0502040204020203" pitchFamily="34" charset="0"/>
                <a:cs typeface="Segoe UI" panose="020B0502040204020203" pitchFamily="34" charset="0"/>
              </a:rPr>
              <a:t>Related Publications</a:t>
            </a:r>
            <a:r>
              <a:rPr lang="en-US" dirty="0" smtClean="0">
                <a:latin typeface="Segoe UI Light" panose="020B0502040204020203" pitchFamily="34" charset="0"/>
                <a:ea typeface="Segoe UI" panose="020B0502040204020203" pitchFamily="34" charset="0"/>
                <a:cs typeface="Segoe UI" panose="020B0502040204020203" pitchFamily="34" charset="0"/>
              </a:rPr>
              <a:t>:</a:t>
            </a:r>
          </a:p>
          <a:p>
            <a:endParaRPr lang="en-US" dirty="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Data Quality Principles in the Semantic Web.</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ICSC 2012</a:t>
            </a: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551363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Dataset Discovery</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094768" y="5814919"/>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099891" y="6256597"/>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sp>
        <p:nvSpPr>
          <p:cNvPr id="81" name="Rectangle 80"/>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2" name="Straight Arrow Connector 8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3"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517319"/>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Open Data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3970318"/>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We surveyed the landscape of private and public data portals ( </a:t>
            </a:r>
            <a:r>
              <a:rPr lang="en-US" b="1" dirty="0" smtClean="0">
                <a:latin typeface="Segoe UI Light" panose="020B0502040204020203" pitchFamily="34" charset="0"/>
              </a:rPr>
              <a:t>20+ </a:t>
            </a:r>
            <a:r>
              <a:rPr lang="en-US" dirty="0" smtClean="0">
                <a:latin typeface="Segoe UI Light" panose="020B0502040204020203" pitchFamily="34" charset="0"/>
              </a:rPr>
              <a:t>portals)</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the lack of automatic methods to annotate data sets with semantically related tags which affects as well the search quality on these datasets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crawl data hubs that expose their datasets description via </a:t>
            </a:r>
            <a:r>
              <a:rPr lang="en-US" dirty="0">
                <a:latin typeface="Segoe UI Light" panose="020B0502040204020203" pitchFamily="34" charset="0"/>
              </a:rPr>
              <a:t>DCAT vocabulary. This choice came from the fact that the Open Data </a:t>
            </a:r>
            <a:r>
              <a:rPr lang="en-US" dirty="0" smtClean="0">
                <a:latin typeface="Segoe UI Light" panose="020B0502040204020203" pitchFamily="34" charset="0"/>
              </a:rPr>
              <a:t>Support is </a:t>
            </a:r>
            <a:r>
              <a:rPr lang="en-US" dirty="0">
                <a:latin typeface="Segoe UI Light" panose="020B0502040204020203" pitchFamily="34" charset="0"/>
              </a:rPr>
              <a:t>promoting the DCAT-AP (and consequently DCAT) as the standard for describing datasets and catalogs in Europe</a:t>
            </a:r>
            <a:r>
              <a:rPr lang="en-US" dirty="0" smtClean="0">
                <a:latin typeface="Segoe UI Light" panose="020B0502040204020203" pitchFamily="34" charset="0"/>
              </a:rPr>
              <a:t>.</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enrich the DCAT description with the semantic annotations and statistical information retrieved from the Semantic Enricher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2449331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Wikipedia Tables</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5078313"/>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Wikipedia is a rich resource of curated information on the web. Extracting knowledge from Wikipedia and presenting it in knowledge bases is implemented by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via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information Extraction </a:t>
            </a:r>
            <a:r>
              <a:rPr lang="en-US" dirty="0" smtClean="0">
                <a:latin typeface="Segoe UI Light" panose="020B0502040204020203" pitchFamily="34" charset="0"/>
              </a:rPr>
              <a:t>Framework</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To our knowledge, there is no approach that leverages tabular information that exist in Wikipedia</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use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Information </a:t>
            </a:r>
            <a:r>
              <a:rPr lang="en-US" dirty="0">
                <a:latin typeface="Segoe UI Light" panose="020B0502040204020203" pitchFamily="34" charset="0"/>
              </a:rPr>
              <a:t>Extraction </a:t>
            </a:r>
            <a:r>
              <a:rPr lang="en-US" dirty="0" smtClean="0">
                <a:latin typeface="Segoe UI Light" panose="020B0502040204020203" pitchFamily="34" charset="0"/>
              </a:rPr>
              <a:t>Framework to extract and expose knowledge found in tables across </a:t>
            </a:r>
            <a:r>
              <a:rPr lang="en-US" dirty="0" err="1" smtClean="0">
                <a:latin typeface="Segoe UI Light" panose="020B0502040204020203" pitchFamily="34" charset="0"/>
              </a:rPr>
              <a:t>DBpedia</a:t>
            </a: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need to implement mechanisms that are able to periodically check for updates and apply live updated when needed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structured knowledge would leverage the contextual and topical information found in the page containing the table to further annotate the data with semantic rich tags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3798343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Problem Statement</a:t>
            </a:r>
            <a:br>
              <a:rPr lang="en-US" dirty="0">
                <a:latin typeface="Segoe UI Light" panose="020B0502040204020203" pitchFamily="34" charset="0"/>
              </a:rPr>
            </a:br>
            <a:r>
              <a:rPr lang="en-US" b="0" dirty="0" smtClean="0">
                <a:latin typeface="Segoe UI Light" panose="020B0502040204020203" pitchFamily="34" charset="0"/>
              </a:rPr>
              <a:t>Linked Open Data Provisioning</a:t>
            </a:r>
            <a:endParaRPr lang="en-US" b="0" dirty="0">
              <a:latin typeface="Segoe UI Light" panose="020B0502040204020203" pitchFamily="34" charset="0"/>
            </a:endParaRPr>
          </a:p>
        </p:txBody>
      </p:sp>
      <p:pic>
        <p:nvPicPr>
          <p:cNvPr id="4" name="Picture 2" descr="https://drawingbynumbers.org/sites/drawingbynumbers.org/files/open-data-mortar-20120416-frontp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7588" y="1239779"/>
            <a:ext cx="3488835" cy="3030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3415" y="1397977"/>
            <a:ext cx="5624147" cy="263149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latin typeface="Segoe UI Light" panose="020B0502040204020203" pitchFamily="34" charset="0"/>
              </a:rPr>
              <a:t>From </a:t>
            </a:r>
            <a:r>
              <a:rPr lang="en-US" b="1" dirty="0" smtClean="0">
                <a:latin typeface="Segoe UI Light" panose="020B0502040204020203" pitchFamily="34" charset="0"/>
              </a:rPr>
              <a:t>12</a:t>
            </a:r>
            <a:r>
              <a:rPr lang="en-US" dirty="0" smtClean="0">
                <a:latin typeface="Segoe UI Light" panose="020B0502040204020203" pitchFamily="34" charset="0"/>
              </a:rPr>
              <a:t> datasets cataloged in 2007, the Linked Open Data has grown to almost </a:t>
            </a:r>
            <a:r>
              <a:rPr lang="en-US" b="1" dirty="0" smtClean="0">
                <a:latin typeface="Segoe UI Light" panose="020B0502040204020203" pitchFamily="34" charset="0"/>
              </a:rPr>
              <a:t>300</a:t>
            </a:r>
            <a:r>
              <a:rPr lang="en-US" dirty="0" smtClean="0">
                <a:latin typeface="Segoe UI Light" panose="020B0502040204020203" pitchFamily="34" charset="0"/>
              </a:rPr>
              <a:t> datasets</a:t>
            </a:r>
            <a:endParaRPr lang="en-US" dirty="0">
              <a:latin typeface="Segoe UI Light" panose="020B0502040204020203" pitchFamily="34" charset="0"/>
            </a:endParaRPr>
          </a:p>
          <a:p>
            <a:pPr marL="285750" indent="-285750" fontAlgn="base">
              <a:spcBef>
                <a:spcPct val="50000"/>
              </a:spcBef>
              <a:spcAft>
                <a:spcPct val="0"/>
              </a:spcAft>
              <a:buClr>
                <a:srgbClr val="F0AB00"/>
              </a:buClr>
              <a:buSzPct val="80000"/>
              <a:buFont typeface="Arial" pitchFamily="34" charset="0"/>
              <a:buChar char="•"/>
            </a:pPr>
            <a:r>
              <a:rPr lang="en-US" b="1" dirty="0" smtClean="0">
                <a:latin typeface="Segoe UI Light" panose="020B0502040204020203" pitchFamily="34" charset="0"/>
              </a:rPr>
              <a:t>32 billion triples</a:t>
            </a:r>
            <a:endParaRPr lang="en-US" dirty="0" smtClean="0">
              <a:latin typeface="Segoe UI Light" panose="020B0502040204020203" pitchFamily="34" charset="0"/>
            </a:endParaRPr>
          </a:p>
          <a:p>
            <a:pPr marL="285750" indent="-285750" fontAlgn="base">
              <a:spcBef>
                <a:spcPct val="50000"/>
              </a:spcBef>
              <a:spcAft>
                <a:spcPct val="0"/>
              </a:spcAft>
              <a:buClr>
                <a:srgbClr val="F0AB00"/>
              </a:buClr>
              <a:buSzPct val="80000"/>
              <a:buFont typeface="Arial" pitchFamily="34" charset="0"/>
              <a:buChar char="•"/>
            </a:pPr>
            <a:r>
              <a:rPr lang="en-US" dirty="0" smtClean="0">
                <a:latin typeface="Segoe UI Light" panose="020B0502040204020203" pitchFamily="34" charset="0"/>
              </a:rPr>
              <a:t>Covering areas in education, transportation, consumer products, electricity, oil and gas, health care and consumer finance</a:t>
            </a:r>
          </a:p>
          <a:p>
            <a:pPr marL="285750" indent="-285750" fontAlgn="base">
              <a:spcBef>
                <a:spcPct val="50000"/>
              </a:spcBef>
              <a:spcAft>
                <a:spcPct val="0"/>
              </a:spcAft>
              <a:buClr>
                <a:srgbClr val="F0AB00"/>
              </a:buClr>
              <a:buSzPct val="80000"/>
              <a:buFont typeface="Arial" pitchFamily="34" charset="0"/>
              <a:buChar char="•"/>
            </a:pPr>
            <a:r>
              <a:rPr lang="en-US" dirty="0" smtClean="0">
                <a:latin typeface="Segoe UI Light" panose="020B0502040204020203" pitchFamily="34" charset="0"/>
              </a:rPr>
              <a:t>The potential annual </a:t>
            </a:r>
            <a:r>
              <a:rPr lang="en-US" dirty="0">
                <a:latin typeface="Segoe UI Light" panose="020B0502040204020203" pitchFamily="34" charset="0"/>
              </a:rPr>
              <a:t>value enabled by Open Data in these domains </a:t>
            </a:r>
            <a:r>
              <a:rPr lang="en-US" dirty="0" smtClean="0">
                <a:latin typeface="Segoe UI Light" panose="020B0502040204020203" pitchFamily="34" charset="0"/>
              </a:rPr>
              <a:t>estimates to </a:t>
            </a:r>
            <a:r>
              <a:rPr lang="en-US" dirty="0">
                <a:latin typeface="Segoe UI Light" panose="020B0502040204020203" pitchFamily="34" charset="0"/>
              </a:rPr>
              <a:t>reach </a:t>
            </a:r>
            <a:r>
              <a:rPr lang="en-US" b="1" dirty="0">
                <a:latin typeface="Segoe UI Light" panose="020B0502040204020203" pitchFamily="34" charset="0"/>
              </a:rPr>
              <a:t>3 trillion US </a:t>
            </a:r>
            <a:r>
              <a:rPr lang="en-US" b="1" dirty="0" smtClean="0">
                <a:latin typeface="Segoe UI Light" panose="020B0502040204020203" pitchFamily="34" charset="0"/>
              </a:rPr>
              <a:t>Dollars</a:t>
            </a:r>
            <a:endParaRPr lang="en-US" kern="0" dirty="0" smtClean="0">
              <a:latin typeface="Segoe UI Light" panose="020B0502040204020203" pitchFamily="34" charset="0"/>
              <a:ea typeface="Arial Unicode MS" pitchFamily="34" charset="-128"/>
              <a:cs typeface="Arial Unicode MS" pitchFamily="34" charset="-128"/>
            </a:endParaRPr>
          </a:p>
        </p:txBody>
      </p:sp>
      <p:sp>
        <p:nvSpPr>
          <p:cNvPr id="7" name="TextBox 6"/>
          <p:cNvSpPr txBox="1"/>
          <p:nvPr/>
        </p:nvSpPr>
        <p:spPr>
          <a:xfrm flipH="1">
            <a:off x="2057400" y="4734680"/>
            <a:ext cx="4422531"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smtClean="0">
                <a:solidFill>
                  <a:srgbClr val="FFC000"/>
                </a:solidFill>
                <a:latin typeface="Segoe UI Light" panose="020B0502040204020203" pitchFamily="34" charset="0"/>
                <a:ea typeface="Arial Unicode MS" pitchFamily="34" charset="-128"/>
                <a:cs typeface="Arial Unicode MS" pitchFamily="34" charset="-128"/>
              </a:rPr>
              <a:t>“More Data beats better Algorithms”</a:t>
            </a:r>
          </a:p>
        </p:txBody>
      </p:sp>
      <p:sp>
        <p:nvSpPr>
          <p:cNvPr id="8" name="TextBox 7"/>
          <p:cNvSpPr txBox="1"/>
          <p:nvPr/>
        </p:nvSpPr>
        <p:spPr>
          <a:xfrm>
            <a:off x="360483" y="5407267"/>
            <a:ext cx="8563708" cy="907941"/>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smtClean="0">
                <a:latin typeface="Segoe UI Light" panose="020B0502040204020203" pitchFamily="34" charset="0"/>
                <a:ea typeface="Arial Unicode MS" pitchFamily="34" charset="-128"/>
                <a:cs typeface="Arial Unicode MS" pitchFamily="34" charset="-128"/>
              </a:rPr>
              <a:t>But … is all data good data ?! Especially for enterprise use ?!</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How will I be able to find relevant, </a:t>
            </a:r>
            <a:r>
              <a:rPr lang="en-US" b="1" kern="0" dirty="0" smtClean="0">
                <a:latin typeface="Segoe UI Light" panose="020B0502040204020203" pitchFamily="34" charset="0"/>
                <a:ea typeface="Arial Unicode MS" pitchFamily="34" charset="-128"/>
                <a:cs typeface="Arial Unicode MS" pitchFamily="34" charset="-128"/>
              </a:rPr>
              <a:t>good quality </a:t>
            </a:r>
            <a:r>
              <a:rPr lang="en-US" kern="0" dirty="0" smtClean="0">
                <a:latin typeface="Segoe UI Light" panose="020B0502040204020203" pitchFamily="34" charset="0"/>
                <a:ea typeface="Arial Unicode MS" pitchFamily="34" charset="-128"/>
                <a:cs typeface="Arial Unicode MS" pitchFamily="34" charset="-128"/>
              </a:rPr>
              <a:t>and </a:t>
            </a:r>
            <a:r>
              <a:rPr lang="en-US" b="1" kern="0" dirty="0" smtClean="0">
                <a:latin typeface="Segoe UI Light" panose="020B0502040204020203" pitchFamily="34" charset="0"/>
                <a:ea typeface="Arial Unicode MS" pitchFamily="34" charset="-128"/>
                <a:cs typeface="Arial Unicode MS" pitchFamily="34" charset="-128"/>
              </a:rPr>
              <a:t>license friendly </a:t>
            </a:r>
            <a:r>
              <a:rPr lang="en-US" kern="0" dirty="0" smtClean="0">
                <a:latin typeface="Segoe UI Light" panose="020B0502040204020203" pitchFamily="34" charset="0"/>
                <a:ea typeface="Arial Unicode MS" pitchFamily="34" charset="-128"/>
                <a:cs typeface="Arial Unicode MS" pitchFamily="34" charset="-128"/>
              </a:rPr>
              <a:t>data in this haystack ?!</a:t>
            </a:r>
            <a:endParaRPr lang="en-US" sz="1800" kern="0" dirty="0" smtClean="0">
              <a:latin typeface="Segoe UI Light" panose="020B0502040204020203" pitchFamily="34" charset="0"/>
              <a:ea typeface="Arial Unicode MS" pitchFamily="34" charset="-128"/>
              <a:cs typeface="Arial Unicode MS" pitchFamily="34" charset="-128"/>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Dataset Discovery</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094768" y="5814919"/>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099891" y="6256597"/>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grpSp>
        <p:nvGrpSpPr>
          <p:cNvPr id="81" name="Group 80"/>
          <p:cNvGrpSpPr/>
          <p:nvPr/>
        </p:nvGrpSpPr>
        <p:grpSpPr>
          <a:xfrm>
            <a:off x="3092263" y="6047311"/>
            <a:ext cx="2297202" cy="184666"/>
            <a:chOff x="6030706" y="688558"/>
            <a:chExt cx="5674176" cy="487276"/>
          </a:xfrm>
        </p:grpSpPr>
        <p:sp>
          <p:nvSpPr>
            <p:cNvPr id="82" name="Rectangle 8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Rectangle 82"/>
            <p:cNvSpPr/>
            <p:nvPr/>
          </p:nvSpPr>
          <p:spPr bwMode="gray">
            <a:xfrm>
              <a:off x="6043362" y="899933"/>
              <a:ext cx="280710" cy="120638"/>
            </a:xfrm>
            <a:prstGeom prst="rect">
              <a:avLst/>
            </a:prstGeom>
            <a:solidFill>
              <a:schemeClr val="tx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TextBox 8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10%</a:t>
              </a:r>
            </a:p>
          </p:txBody>
        </p:sp>
      </p:grpSp>
      <p:sp>
        <p:nvSpPr>
          <p:cNvPr id="85" name="Rectangle 84"/>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6" name="Straight Arrow Connector 8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60" y="3699215"/>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59" y="1218287"/>
            <a:ext cx="384529" cy="38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145660"/>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490508"/>
          </a:xfrm>
        </p:spPr>
        <p:txBody>
          <a:bodyPr/>
          <a:lstStyle/>
          <a:p>
            <a:r>
              <a:rPr lang="en-US" dirty="0" smtClean="0">
                <a:latin typeface="Segoe UI Light" panose="020B0502040204020203" pitchFamily="34" charset="0"/>
              </a:rPr>
              <a:t>Conclusion</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63415" y="1397977"/>
            <a:ext cx="8525608"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We have identified three main components that are needed to build a Self-Service Data Provisioning framework:</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Uses semantic annotations to tag and enrich data. These can be used to enhance schema matching, data integration and augmentation</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Provides easy access to a unified view of publicly available datasets </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Provides comprehensive quality metrics that are helpful in ranking datasets</a:t>
            </a: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in the future to integrate this framework with the flagship BI product of SAP, </a:t>
            </a:r>
            <a:r>
              <a:rPr lang="en-US" dirty="0" err="1" smtClean="0">
                <a:latin typeface="Segoe UI Light" panose="020B0502040204020203" pitchFamily="34" charset="0"/>
              </a:rPr>
              <a:t>Lumira</a:t>
            </a: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Tree>
    <p:extLst>
      <p:ext uri="{BB962C8B-B14F-4D97-AF65-F5344CB8AC3E}">
        <p14:creationId xmlns:p14="http://schemas.microsoft.com/office/powerpoint/2010/main" val="33310121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01" y="247650"/>
            <a:ext cx="8721377" cy="6187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508496"/>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490508"/>
          </a:xfrm>
        </p:spPr>
        <p:txBody>
          <a:bodyPr/>
          <a:lstStyle/>
          <a:p>
            <a:r>
              <a:rPr lang="en-US" dirty="0" smtClean="0">
                <a:latin typeface="Segoe UI Light" panose="020B0502040204020203" pitchFamily="34" charset="0"/>
              </a:rPr>
              <a:t>Conclusion</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266700"/>
            <a:ext cx="8677275"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752850"/>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Assaf</a:t>
            </a:r>
          </a:p>
          <a:p>
            <a:r>
              <a:rPr lang="en-US" dirty="0" smtClean="0"/>
              <a:t>www.ahmadassaf.com</a:t>
            </a:r>
          </a:p>
          <a:p>
            <a:r>
              <a:rPr lang="en-US" dirty="0" smtClean="0"/>
              <a:t>@ahmadaassaf</a:t>
            </a:r>
          </a:p>
          <a:p>
            <a:endParaRPr lang="en-US" dirty="0" smtClean="0"/>
          </a:p>
          <a:p>
            <a:r>
              <a:rPr lang="en-US" dirty="0" smtClean="0"/>
              <a:t>SAP Research, France</a:t>
            </a:r>
          </a:p>
          <a:p>
            <a:r>
              <a:rPr lang="en-US" dirty="0" smtClean="0"/>
              <a:t>Ahmad.assaf@sap.com</a:t>
            </a:r>
          </a:p>
          <a:p>
            <a:r>
              <a:rPr lang="en-US" dirty="0" smtClean="0"/>
              <a:t>+33 695 436 614</a:t>
            </a:r>
          </a:p>
        </p:txBody>
      </p:sp>
      <p:pic>
        <p:nvPicPr>
          <p:cNvPr id="4" name="Picture 3" descr="C:\Users\i070192\Dropbox\Documents\My Graphics\Logos\EURECOM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653" y="463428"/>
            <a:ext cx="2381477" cy="105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907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5583" cy="630004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bwMode="gray">
          <a:xfrm>
            <a:off x="7013120" y="766803"/>
            <a:ext cx="1283155" cy="23631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Oval 20"/>
          <p:cNvSpPr/>
          <p:nvPr/>
        </p:nvSpPr>
        <p:spPr bwMode="gray">
          <a:xfrm>
            <a:off x="7032170" y="759062"/>
            <a:ext cx="259116" cy="252411"/>
          </a:xfrm>
          <a:prstGeom prst="ellipse">
            <a:avLst/>
          </a:prstGeom>
          <a:solidFill>
            <a:schemeClr val="tx2"/>
          </a:solidFill>
          <a:ln w="12700" algn="ctr">
            <a:solidFill>
              <a:schemeClr val="tx2"/>
            </a:solidFill>
            <a:miter lim="800000"/>
            <a:headEnd/>
            <a:tailEnd/>
          </a:ln>
          <a:effectLst/>
        </p:spPr>
        <p:txBody>
          <a:bodyPr lIns="0" tIns="36000" rIns="0" bIns="72000" rtlCol="0" anchor="ctr"/>
          <a:lstStyle/>
          <a:p>
            <a:pPr algn="ctr" fontAlgn="base">
              <a:spcAft>
                <a:spcPct val="0"/>
              </a:spcAft>
              <a:buClr>
                <a:srgbClr val="F0AB00"/>
              </a:buClr>
              <a:buSzPct val="80000"/>
            </a:pPr>
            <a:r>
              <a:rPr lang="en-US" sz="1050" dirty="0">
                <a:solidFill>
                  <a:schemeClr val="bg1"/>
                </a:solidFill>
                <a:latin typeface="SAP-icons"/>
              </a:rPr>
              <a:t></a:t>
            </a:r>
            <a:endParaRPr lang="en-US" sz="1200" dirty="0">
              <a:solidFill>
                <a:schemeClr val="bg1"/>
              </a:solidFill>
              <a:latin typeface="SAP-icons" pitchFamily="2" charset="0"/>
            </a:endParaRPr>
          </a:p>
        </p:txBody>
      </p:sp>
      <p:sp>
        <p:nvSpPr>
          <p:cNvPr id="22" name="Oval 21"/>
          <p:cNvSpPr/>
          <p:nvPr/>
        </p:nvSpPr>
        <p:spPr bwMode="gray">
          <a:xfrm>
            <a:off x="7377224" y="759062"/>
            <a:ext cx="259116" cy="252411"/>
          </a:xfrm>
          <a:prstGeom prst="ellipse">
            <a:avLst/>
          </a:prstGeom>
          <a:solidFill>
            <a:schemeClr val="bg1"/>
          </a:solidFill>
          <a:ln w="12700" algn="ctr">
            <a:solidFill>
              <a:schemeClr val="tx2"/>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tx2"/>
                </a:solidFill>
                <a:latin typeface="SAP-icons"/>
              </a:rPr>
              <a:t></a:t>
            </a:r>
            <a:endParaRPr lang="en-US" sz="1050" dirty="0">
              <a:solidFill>
                <a:schemeClr val="tx2"/>
              </a:solidFill>
              <a:latin typeface="SAP-icons" pitchFamily="2" charset="0"/>
            </a:endParaRPr>
          </a:p>
        </p:txBody>
      </p:sp>
      <p:sp>
        <p:nvSpPr>
          <p:cNvPr id="23" name="Oval 22"/>
          <p:cNvSpPr/>
          <p:nvPr/>
        </p:nvSpPr>
        <p:spPr bwMode="gray">
          <a:xfrm>
            <a:off x="7722278" y="759062"/>
            <a:ext cx="259116" cy="252411"/>
          </a:xfrm>
          <a:prstGeom prst="ellipse">
            <a:avLst/>
          </a:prstGeom>
          <a:solidFill>
            <a:schemeClr val="bg1"/>
          </a:solidFill>
          <a:ln w="12700" algn="ctr">
            <a:solidFill>
              <a:schemeClr val="tx2"/>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tx2"/>
                </a:solidFill>
                <a:latin typeface="SAP-icons"/>
              </a:rPr>
              <a:t></a:t>
            </a:r>
            <a:endParaRPr lang="en-US" sz="1050" dirty="0">
              <a:solidFill>
                <a:schemeClr val="tx2"/>
              </a:solidFill>
              <a:latin typeface="SAP-icons" pitchFamily="2" charset="0"/>
            </a:endParaRPr>
          </a:p>
        </p:txBody>
      </p:sp>
      <p:sp>
        <p:nvSpPr>
          <p:cNvPr id="2" name="Rectangle 1"/>
          <p:cNvSpPr/>
          <p:nvPr/>
        </p:nvSpPr>
        <p:spPr bwMode="gray">
          <a:xfrm>
            <a:off x="6984235" y="1044791"/>
            <a:ext cx="2159765" cy="406263"/>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TextBox 23"/>
          <p:cNvSpPr txBox="1"/>
          <p:nvPr/>
        </p:nvSpPr>
        <p:spPr>
          <a:xfrm>
            <a:off x="7032170" y="1164858"/>
            <a:ext cx="2073729" cy="1384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900" kern="0" dirty="0" smtClean="0">
                <a:latin typeface="Helvetica" panose="020B0604020202020204" pitchFamily="34" charset="0"/>
                <a:ea typeface="Arial Unicode MS" pitchFamily="34" charset="-128"/>
                <a:cs typeface="Helvetica" panose="020B0604020202020204" pitchFamily="34" charset="0"/>
              </a:rPr>
              <a:t>Field Selector</a:t>
            </a:r>
            <a:endParaRPr lang="en-GB" sz="900" kern="0" dirty="0" err="1" smtClean="0">
              <a:latin typeface="Helvetica" panose="020B0604020202020204" pitchFamily="34" charset="0"/>
              <a:ea typeface="Arial Unicode MS" pitchFamily="34" charset="-128"/>
              <a:cs typeface="Helvetica" panose="020B0604020202020204" pitchFamily="34" charset="0"/>
            </a:endParaRPr>
          </a:p>
        </p:txBody>
      </p:sp>
      <p:sp>
        <p:nvSpPr>
          <p:cNvPr id="26" name="Oval 25"/>
          <p:cNvSpPr/>
          <p:nvPr/>
        </p:nvSpPr>
        <p:spPr bwMode="gray">
          <a:xfrm>
            <a:off x="8661387" y="1164858"/>
            <a:ext cx="195664" cy="187503"/>
          </a:xfrm>
          <a:prstGeom prst="ellipse">
            <a:avLst/>
          </a:prstGeom>
          <a:solidFill>
            <a:schemeClr val="bg1"/>
          </a:solidFill>
          <a:ln w="12700" algn="ctr">
            <a:solidFill>
              <a:srgbClr val="666666"/>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rgbClr val="666666"/>
                </a:solidFill>
                <a:latin typeface="SAP-icons"/>
              </a:rPr>
              <a:t></a:t>
            </a:r>
            <a:endParaRPr lang="en-US" sz="1050" dirty="0">
              <a:solidFill>
                <a:srgbClr val="666666"/>
              </a:solidFill>
              <a:latin typeface="SAP-icons" pitchFamily="2" charset="0"/>
            </a:endParaRPr>
          </a:p>
        </p:txBody>
      </p:sp>
      <p:sp>
        <p:nvSpPr>
          <p:cNvPr id="30" name="Oval 29"/>
          <p:cNvSpPr/>
          <p:nvPr/>
        </p:nvSpPr>
        <p:spPr bwMode="gray">
          <a:xfrm>
            <a:off x="8905461" y="1164858"/>
            <a:ext cx="187086" cy="192822"/>
          </a:xfrm>
          <a:prstGeom prst="ellipse">
            <a:avLst/>
          </a:prstGeom>
          <a:solidFill>
            <a:srgbClr val="666666"/>
          </a:solidFill>
          <a:ln w="12700" algn="ctr">
            <a:solidFill>
              <a:srgbClr val="666666"/>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bg1"/>
                </a:solidFill>
                <a:latin typeface="SAP-icons"/>
              </a:rPr>
              <a:t></a:t>
            </a:r>
            <a:endParaRPr lang="en-US" sz="1050" dirty="0">
              <a:solidFill>
                <a:schemeClr val="bg1"/>
              </a:solidFill>
              <a:latin typeface="SAP-icons" pitchFamily="2" charset="0"/>
            </a:endParaRPr>
          </a:p>
        </p:txBody>
      </p:sp>
      <p:sp>
        <p:nvSpPr>
          <p:cNvPr id="3" name="TextBox 2"/>
          <p:cNvSpPr txBox="1"/>
          <p:nvPr/>
        </p:nvSpPr>
        <p:spPr>
          <a:xfrm>
            <a:off x="3427011" y="461175"/>
            <a:ext cx="2735249" cy="138499"/>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900" b="1" kern="0" dirty="0" smtClean="0">
                <a:solidFill>
                  <a:srgbClr val="FFC000"/>
                </a:solidFill>
                <a:latin typeface="Segoe UI Light" panose="020B0502040204020203" pitchFamily="34" charset="0"/>
                <a:ea typeface="Arial Unicode MS" pitchFamily="34" charset="-128"/>
                <a:cs typeface="Arial Unicode MS" pitchFamily="34" charset="-128"/>
              </a:rPr>
              <a:t>Driving and drinking accidents</a:t>
            </a:r>
          </a:p>
        </p:txBody>
      </p:sp>
      <p:sp>
        <p:nvSpPr>
          <p:cNvPr id="5" name="Rectangle 4"/>
          <p:cNvSpPr/>
          <p:nvPr/>
        </p:nvSpPr>
        <p:spPr bwMode="gray">
          <a:xfrm>
            <a:off x="6984235" y="1451054"/>
            <a:ext cx="2159765" cy="4909989"/>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4142630" y="55659"/>
            <a:ext cx="349857" cy="214685"/>
          </a:xfrm>
          <a:prstGeom prst="rect">
            <a:avLst/>
          </a:prstGeom>
          <a:solidFill>
            <a:srgbClr val="F3F3F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2" name="Straight Connector 11"/>
          <p:cNvCxnSpPr/>
          <p:nvPr/>
        </p:nvCxnSpPr>
        <p:spPr>
          <a:xfrm>
            <a:off x="7054323" y="2258170"/>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047702" y="2984371"/>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7070225" y="3645189"/>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982904" y="1493870"/>
            <a:ext cx="2176998" cy="656687"/>
            <a:chOff x="6982904" y="1493870"/>
            <a:chExt cx="2176998" cy="656687"/>
          </a:xfrm>
        </p:grpSpPr>
        <p:grpSp>
          <p:nvGrpSpPr>
            <p:cNvPr id="10" name="Group 9"/>
            <p:cNvGrpSpPr/>
            <p:nvPr/>
          </p:nvGrpSpPr>
          <p:grpSpPr>
            <a:xfrm>
              <a:off x="6982904" y="1493870"/>
              <a:ext cx="2176998" cy="656687"/>
              <a:chOff x="2277063" y="1868556"/>
              <a:chExt cx="2176998" cy="656687"/>
            </a:xfrm>
          </p:grpSpPr>
          <p:sp>
            <p:nvSpPr>
              <p:cNvPr id="9" name="Rectangle 8"/>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TextBox 7"/>
              <p:cNvSpPr txBox="1"/>
              <p:nvPr/>
            </p:nvSpPr>
            <p:spPr>
              <a:xfrm>
                <a:off x="2300916" y="1904336"/>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Road traffic accidents involving alcohol (% of all traffic crashes)</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59" name="TextBox 58"/>
              <p:cNvSpPr txBox="1"/>
              <p:nvPr/>
            </p:nvSpPr>
            <p:spPr>
              <a:xfrm>
                <a:off x="2412235" y="219549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World Health Organization</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214190"/>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31860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TextBox 63"/>
              <p:cNvSpPr txBox="1"/>
              <p:nvPr/>
            </p:nvSpPr>
            <p:spPr>
              <a:xfrm>
                <a:off x="2413566" y="2324043"/>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Drink – Car – Transportation Method , Accident</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2297" y="242046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078" y="2416376"/>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303" y="2419025"/>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4832" y="242035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402378"/>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205514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2048719"/>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5" name="Group 114"/>
          <p:cNvGrpSpPr/>
          <p:nvPr/>
        </p:nvGrpSpPr>
        <p:grpSpPr>
          <a:xfrm>
            <a:off x="6992043" y="2382819"/>
            <a:ext cx="2176998" cy="656687"/>
            <a:chOff x="6982904" y="1493870"/>
            <a:chExt cx="2176998" cy="656687"/>
          </a:xfrm>
        </p:grpSpPr>
        <p:grpSp>
          <p:nvGrpSpPr>
            <p:cNvPr id="116" name="Group 115"/>
            <p:cNvGrpSpPr/>
            <p:nvPr/>
          </p:nvGrpSpPr>
          <p:grpSpPr>
            <a:xfrm>
              <a:off x="6982904" y="1493870"/>
              <a:ext cx="2176998" cy="656687"/>
              <a:chOff x="2277063" y="1868556"/>
              <a:chExt cx="2176998" cy="656687"/>
            </a:xfrm>
          </p:grpSpPr>
          <p:sp>
            <p:nvSpPr>
              <p:cNvPr id="121" name="Rectangle 120"/>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2" name="TextBox 121"/>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Drunk driving in the United States</a:t>
                </a:r>
              </a:p>
            </p:txBody>
          </p:sp>
          <p:sp>
            <p:nvSpPr>
              <p:cNvPr id="123" name="TextBox 122"/>
              <p:cNvSpPr txBox="1"/>
              <p:nvPr/>
            </p:nvSpPr>
            <p:spPr>
              <a:xfrm>
                <a:off x="2412235" y="2052378"/>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smtClean="0">
                    <a:latin typeface="Segoe UI Light" panose="020B0502040204020203" pitchFamily="34" charset="0"/>
                    <a:ea typeface="Arial Unicode MS" pitchFamily="34" charset="-128"/>
                    <a:cs typeface="Arial Unicode MS" pitchFamily="34" charset="-128"/>
                  </a:rPr>
                  <a:t>Wikipedia</a:t>
                </a:r>
              </a:p>
            </p:txBody>
          </p:sp>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75489"/>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2413566" y="2180925"/>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United States –  Drunk - Driving</a:t>
                </a:r>
              </a:p>
            </p:txBody>
          </p:sp>
          <p:pic>
            <p:nvPicPr>
              <p:cNvPr id="13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26721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998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13552"/>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32" name="Group 131"/>
          <p:cNvGrpSpPr/>
          <p:nvPr/>
        </p:nvGrpSpPr>
        <p:grpSpPr>
          <a:xfrm>
            <a:off x="6999994" y="3686283"/>
            <a:ext cx="2176998" cy="656687"/>
            <a:chOff x="6982904" y="1493870"/>
            <a:chExt cx="2176998" cy="656687"/>
          </a:xfrm>
        </p:grpSpPr>
        <p:grpSp>
          <p:nvGrpSpPr>
            <p:cNvPr id="133" name="Group 132"/>
            <p:cNvGrpSpPr/>
            <p:nvPr/>
          </p:nvGrpSpPr>
          <p:grpSpPr>
            <a:xfrm>
              <a:off x="6982904" y="1493870"/>
              <a:ext cx="2176998" cy="656687"/>
              <a:chOff x="2277063" y="1868556"/>
              <a:chExt cx="2176998" cy="656687"/>
            </a:xfrm>
          </p:grpSpPr>
          <p:sp>
            <p:nvSpPr>
              <p:cNvPr id="138" name="Rectangle 137"/>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9" name="TextBox 138"/>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Alcohol Beverage Sampling Program</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140" name="TextBox 139"/>
              <p:cNvSpPr txBox="1"/>
              <p:nvPr/>
            </p:nvSpPr>
            <p:spPr>
              <a:xfrm>
                <a:off x="2404284" y="202744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Department of the Treasury</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4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063" y="215958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TextBox 142"/>
              <p:cNvSpPr txBox="1"/>
              <p:nvPr/>
            </p:nvSpPr>
            <p:spPr>
              <a:xfrm>
                <a:off x="2413566" y="2158057"/>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Beverage – Wine - Spirits</a:t>
                </a:r>
              </a:p>
            </p:txBody>
          </p:sp>
          <p:pic>
            <p:nvPicPr>
              <p:cNvPr id="14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609" y="225130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203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0541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0560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2904" y="2584663"/>
            <a:ext cx="133350"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6757" y="280364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745" y="3871817"/>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6986211" y="3029596"/>
            <a:ext cx="2176998" cy="656687"/>
            <a:chOff x="6978260" y="3658937"/>
            <a:chExt cx="2176998" cy="656687"/>
          </a:xfrm>
        </p:grpSpPr>
        <p:grpSp>
          <p:nvGrpSpPr>
            <p:cNvPr id="150" name="Group 149"/>
            <p:cNvGrpSpPr/>
            <p:nvPr/>
          </p:nvGrpSpPr>
          <p:grpSpPr>
            <a:xfrm>
              <a:off x="6978260" y="3658937"/>
              <a:ext cx="2176998" cy="656687"/>
              <a:chOff x="2277063" y="1868556"/>
              <a:chExt cx="2176998" cy="656687"/>
            </a:xfrm>
          </p:grpSpPr>
          <p:sp>
            <p:nvSpPr>
              <p:cNvPr id="155" name="Rectangle 154"/>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6" name="TextBox 155"/>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Transportation Accidents by Mode</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157" name="TextBox 156"/>
              <p:cNvSpPr txBox="1"/>
              <p:nvPr/>
            </p:nvSpPr>
            <p:spPr>
              <a:xfrm>
                <a:off x="2412235" y="204442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Bureau of Transportation Statistics</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063121"/>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67538"/>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 name="TextBox 159"/>
              <p:cNvSpPr txBox="1"/>
              <p:nvPr/>
            </p:nvSpPr>
            <p:spPr>
              <a:xfrm>
                <a:off x="2413566" y="2172974"/>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Transportation – Accident – Car – Bus - Motorcycle</a:t>
                </a:r>
              </a:p>
            </p:txBody>
          </p:sp>
        </p:grpSp>
        <p:grpSp>
          <p:nvGrpSpPr>
            <p:cNvPr id="19" name="Group 18"/>
            <p:cNvGrpSpPr/>
            <p:nvPr/>
          </p:nvGrpSpPr>
          <p:grpSpPr>
            <a:xfrm>
              <a:off x="8599388" y="4096171"/>
              <a:ext cx="528118" cy="119734"/>
              <a:chOff x="8599388" y="4302897"/>
              <a:chExt cx="528118" cy="119734"/>
            </a:xfrm>
          </p:grpSpPr>
          <p:pic>
            <p:nvPicPr>
              <p:cNvPr id="16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9388" y="432895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4082" y="432233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0084" y="430833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4293" y="430362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968" y="4302897"/>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76"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2719" y="1121552"/>
            <a:ext cx="5588130" cy="496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0831" y="4074253"/>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653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345266"/>
            <a:ext cx="8496000" cy="756000"/>
          </a:xfrm>
        </p:spPr>
        <p:txBody>
          <a:bodyPr/>
          <a:lstStyle/>
          <a:p>
            <a:r>
              <a:rPr lang="en-US" dirty="0">
                <a:latin typeface="Segoe UI Light" panose="020B0502040204020203" pitchFamily="34" charset="0"/>
              </a:rPr>
              <a:t>Problem Statement</a:t>
            </a:r>
            <a:br>
              <a:rPr lang="en-US" dirty="0">
                <a:latin typeface="Segoe UI Light" panose="020B0502040204020203" pitchFamily="34" charset="0"/>
              </a:rPr>
            </a:br>
            <a:r>
              <a:rPr lang="en-US" b="0" dirty="0" smtClean="0">
                <a:latin typeface="Segoe UI Light" panose="020B0502040204020203" pitchFamily="34" charset="0"/>
              </a:rPr>
              <a:t>The Need for Self-Service Data Provisioning</a:t>
            </a:r>
            <a:endParaRPr lang="en-US" dirty="0"/>
          </a:p>
        </p:txBody>
      </p:sp>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b="0" dirty="0">
                <a:latin typeface="Segoe UI Light" panose="020B0502040204020203" pitchFamily="34" charset="0"/>
              </a:rPr>
              <a:t>Business </a:t>
            </a:r>
            <a:r>
              <a:rPr lang="en-US" b="0" dirty="0" smtClean="0">
                <a:latin typeface="Segoe UI Light" panose="020B0502040204020203" pitchFamily="34" charset="0"/>
              </a:rPr>
              <a:t>Intelligence (BI) </a:t>
            </a:r>
            <a:r>
              <a:rPr lang="en-US" b="0" dirty="0">
                <a:latin typeface="Segoe UI Light" panose="020B0502040204020203" pitchFamily="34" charset="0"/>
              </a:rPr>
              <a:t>has always been about creating new insight for business by converting data into meaning that can be shared between people to drive change in the </a:t>
            </a:r>
            <a:r>
              <a:rPr lang="en-US" b="0" dirty="0" smtClean="0">
                <a:latin typeface="Segoe UI Light" panose="020B0502040204020203" pitchFamily="34" charset="0"/>
              </a:rPr>
              <a:t>organization</a:t>
            </a:r>
            <a:endParaRPr lang="en-US" b="0" dirty="0">
              <a:latin typeface="Segoe UI Light" panose="020B0502040204020203" pitchFamily="34" charset="0"/>
            </a:endParaRPr>
          </a:p>
          <a:p>
            <a:pPr marL="285750" indent="-285750">
              <a:buFont typeface="Arial" panose="020B0604020202020204" pitchFamily="34" charset="0"/>
              <a:buChar char="•"/>
            </a:pPr>
            <a:r>
              <a:rPr lang="en-US" b="0" dirty="0" smtClean="0">
                <a:latin typeface="Segoe UI Light" panose="020B0502040204020203" pitchFamily="34" charset="0"/>
              </a:rPr>
              <a:t>Classic </a:t>
            </a:r>
            <a:r>
              <a:rPr lang="en-US" b="0" dirty="0">
                <a:latin typeface="Segoe UI Light" panose="020B0502040204020203" pitchFamily="34" charset="0"/>
              </a:rPr>
              <a:t>BI and even the newer Agile Visualization tools focus much of their selling features on </a:t>
            </a:r>
            <a:r>
              <a:rPr lang="en-US" b="0" dirty="0" smtClean="0">
                <a:latin typeface="Segoe UI Light" panose="020B0502040204020203" pitchFamily="34" charset="0"/>
              </a:rPr>
              <a:t>attractive and </a:t>
            </a:r>
            <a:r>
              <a:rPr lang="en-US" b="0" dirty="0">
                <a:latin typeface="Segoe UI Light" panose="020B0502040204020203" pitchFamily="34" charset="0"/>
              </a:rPr>
              <a:t>unique </a:t>
            </a:r>
            <a:r>
              <a:rPr lang="en-US" b="0" dirty="0" smtClean="0">
                <a:latin typeface="Segoe UI Light" panose="020B0502040204020203" pitchFamily="34" charset="0"/>
              </a:rPr>
              <a:t>visualizations</a:t>
            </a:r>
          </a:p>
          <a:p>
            <a:pPr marL="285750" indent="-285750">
              <a:buFont typeface="Arial" panose="020B0604020202020204" pitchFamily="34" charset="0"/>
              <a:buChar char="•"/>
            </a:pPr>
            <a:r>
              <a:rPr lang="en-US" b="0" dirty="0" smtClean="0">
                <a:latin typeface="Segoe UI Light" panose="020B0502040204020203" pitchFamily="34" charset="0"/>
              </a:rPr>
              <a:t>However, provisioning data </a:t>
            </a:r>
            <a:r>
              <a:rPr lang="en-US" b="0" dirty="0">
                <a:latin typeface="Segoe UI Light" panose="020B0502040204020203" pitchFamily="34" charset="0"/>
              </a:rPr>
              <a:t>for those visualizations is </a:t>
            </a:r>
            <a:r>
              <a:rPr lang="en-US" b="0" dirty="0" smtClean="0">
                <a:latin typeface="Segoe UI Light" panose="020B0502040204020203" pitchFamily="34" charset="0"/>
              </a:rPr>
              <a:t>by far the most </a:t>
            </a:r>
            <a:r>
              <a:rPr lang="en-US" b="0" dirty="0">
                <a:latin typeface="Segoe UI Light" panose="020B0502040204020203" pitchFamily="34" charset="0"/>
              </a:rPr>
              <a:t>challenging task in most BI projects large and </a:t>
            </a:r>
            <a:r>
              <a:rPr lang="en-US" b="0" dirty="0" smtClean="0">
                <a:latin typeface="Segoe UI Light" panose="020B0502040204020203" pitchFamily="34" charset="0"/>
              </a:rPr>
              <a:t>small</a:t>
            </a:r>
          </a:p>
          <a:p>
            <a:pPr marL="285750" indent="-285750">
              <a:buFont typeface="Arial" panose="020B0604020202020204" pitchFamily="34" charset="0"/>
              <a:buChar char="•"/>
            </a:pPr>
            <a:endParaRPr lang="en-US" b="0" dirty="0" smtClean="0">
              <a:latin typeface="Segoe UI Light" panose="020B0502040204020203" pitchFamily="34" charset="0"/>
            </a:endParaRPr>
          </a:p>
          <a:p>
            <a:pPr algn="ctr"/>
            <a:r>
              <a:rPr lang="en-US" dirty="0" smtClean="0">
                <a:solidFill>
                  <a:srgbClr val="FFC000"/>
                </a:solidFill>
                <a:latin typeface="Segoe UI Light" panose="020B0502040204020203" pitchFamily="34" charset="0"/>
              </a:rPr>
              <a:t>Self </a:t>
            </a:r>
            <a:r>
              <a:rPr lang="en-US" dirty="0">
                <a:solidFill>
                  <a:srgbClr val="FFC000"/>
                </a:solidFill>
                <a:latin typeface="Segoe UI Light" panose="020B0502040204020203" pitchFamily="34" charset="0"/>
              </a:rPr>
              <a:t>Service data provisioning aims at </a:t>
            </a:r>
            <a:r>
              <a:rPr lang="en-US" dirty="0" smtClean="0">
                <a:solidFill>
                  <a:srgbClr val="FFC000"/>
                </a:solidFill>
                <a:latin typeface="Segoe UI Light" panose="020B0502040204020203" pitchFamily="34" charset="0"/>
              </a:rPr>
              <a:t>tackling this </a:t>
            </a:r>
            <a:r>
              <a:rPr lang="en-US" dirty="0">
                <a:solidFill>
                  <a:srgbClr val="FFC000"/>
                </a:solidFill>
                <a:latin typeface="Segoe UI Light" panose="020B0502040204020203" pitchFamily="34" charset="0"/>
              </a:rPr>
              <a:t>problem by providing datasets discovery, acquisition and integration techniques intuitively to the </a:t>
            </a:r>
            <a:r>
              <a:rPr lang="en-US" dirty="0" smtClean="0">
                <a:solidFill>
                  <a:srgbClr val="FFC000"/>
                </a:solidFill>
                <a:latin typeface="Segoe UI Light" panose="020B0502040204020203" pitchFamily="34" charset="0"/>
              </a:rPr>
              <a:t>end user</a:t>
            </a:r>
            <a:endParaRPr lang="en-US" dirty="0">
              <a:solidFill>
                <a:srgbClr val="FFC000"/>
              </a:solidFill>
              <a:latin typeface="Segoe UI Light" panose="020B0502040204020203" pitchFamily="34" charset="0"/>
            </a:endParaRPr>
          </a:p>
          <a:p>
            <a:endParaRPr lang="en-US" b="0" dirty="0"/>
          </a:p>
        </p:txBody>
      </p:sp>
    </p:spTree>
    <p:extLst>
      <p:ext uri="{BB962C8B-B14F-4D97-AF65-F5344CB8AC3E}">
        <p14:creationId xmlns:p14="http://schemas.microsoft.com/office/powerpoint/2010/main" val="263209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2" y="1690687"/>
            <a:ext cx="4226734" cy="4391026"/>
          </a:xfrm>
        </p:spPr>
        <p:txBody>
          <a:bodyPr/>
          <a:lstStyle/>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The </a:t>
            </a:r>
            <a:r>
              <a:rPr lang="en-US" sz="1600" dirty="0" smtClean="0">
                <a:latin typeface="Segoe UI Light" panose="020B0502040204020203" pitchFamily="34" charset="0"/>
                <a:ea typeface="Segoe UI" panose="020B0502040204020203" pitchFamily="34" charset="0"/>
                <a:cs typeface="Segoe UI" panose="020B0502040204020203" pitchFamily="34" charset="0"/>
              </a:rPr>
              <a:t>B</a:t>
            </a:r>
            <a:r>
              <a:rPr lang="en-US" sz="1600" b="0" dirty="0" smtClean="0">
                <a:latin typeface="Segoe UI Light" panose="020B0502040204020203" pitchFamily="34" charset="0"/>
                <a:ea typeface="Segoe UI" panose="020B0502040204020203" pitchFamily="34" charset="0"/>
                <a:cs typeface="Segoe UI" panose="020B0502040204020203" pitchFamily="34" charset="0"/>
              </a:rPr>
              <a:t>usiness </a:t>
            </a:r>
            <a:r>
              <a:rPr lang="en-US" sz="1600" dirty="0" smtClean="0">
                <a:latin typeface="Segoe UI Light" panose="020B0502040204020203" pitchFamily="34" charset="0"/>
                <a:ea typeface="Segoe UI" panose="020B0502040204020203" pitchFamily="34" charset="0"/>
                <a:cs typeface="Segoe UI" panose="020B0502040204020203" pitchFamily="34" charset="0"/>
              </a:rPr>
              <a:t>I</a:t>
            </a:r>
            <a:r>
              <a:rPr lang="en-US" sz="1600" b="0" dirty="0" smtClean="0">
                <a:latin typeface="Segoe UI Light" panose="020B0502040204020203" pitchFamily="34" charset="0"/>
                <a:ea typeface="Segoe UI" panose="020B0502040204020203" pitchFamily="34" charset="0"/>
                <a:cs typeface="Segoe UI" panose="020B0502040204020203" pitchFamily="34" charset="0"/>
              </a:rPr>
              <a:t>ntelligence </a:t>
            </a:r>
            <a:r>
              <a:rPr lang="en-US" sz="1600" dirty="0" smtClean="0">
                <a:latin typeface="Segoe UI Light" panose="020B0502040204020203" pitchFamily="34" charset="0"/>
                <a:ea typeface="Segoe UI" panose="020B0502040204020203" pitchFamily="34" charset="0"/>
                <a:cs typeface="Segoe UI" panose="020B0502040204020203" pitchFamily="34" charset="0"/>
              </a:rPr>
              <a:t>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raph (</a:t>
            </a:r>
            <a:r>
              <a:rPr lang="en-US" sz="1600" dirty="0" smtClean="0">
                <a:latin typeface="Segoe UI Light" panose="020B0502040204020203" pitchFamily="34" charset="0"/>
                <a:ea typeface="Segoe UI" panose="020B0502040204020203" pitchFamily="34" charset="0"/>
                <a:cs typeface="Segoe UI" panose="020B0502040204020203" pitchFamily="34" charset="0"/>
              </a:rPr>
              <a:t>BIG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 is a </a:t>
            </a:r>
            <a:r>
              <a:rPr lang="en-US" sz="1600" b="0" dirty="0">
                <a:latin typeface="Segoe UI Light" panose="020B0502040204020203" pitchFamily="34" charset="0"/>
                <a:ea typeface="Segoe UI" panose="020B0502040204020203" pitchFamily="34" charset="0"/>
                <a:cs typeface="Segoe UI" panose="020B0502040204020203" pitchFamily="34" charset="0"/>
              </a:rPr>
              <a:t>set of foundation services for BI applications such as SAP Lumira to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facilitate quick and relevant access to analytical content for Decision </a:t>
            </a:r>
            <a:r>
              <a:rPr lang="en-US" sz="1600" b="0" dirty="0">
                <a:latin typeface="Segoe UI Light" panose="020B0502040204020203" pitchFamily="34" charset="0"/>
                <a:ea typeface="Segoe UI" panose="020B0502040204020203" pitchFamily="34" charset="0"/>
                <a:cs typeface="Segoe UI" panose="020B0502040204020203" pitchFamily="34" charset="0"/>
              </a:rPr>
              <a:t>Makers and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Analysts</a:t>
            </a:r>
          </a:p>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BIG Harvest </a:t>
            </a:r>
            <a:r>
              <a:rPr lang="en-US" sz="1600" b="0" dirty="0">
                <a:latin typeface="Segoe UI Light" panose="020B0502040204020203" pitchFamily="34" charset="0"/>
                <a:ea typeface="Segoe UI" panose="020B0502040204020203" pitchFamily="34" charset="0"/>
                <a:cs typeface="Segoe UI" panose="020B0502040204020203" pitchFamily="34" charset="0"/>
              </a:rPr>
              <a:t>BI artefacts, BI usage and user profiles from LDAP directories, online Wikis,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communities, etc. and </a:t>
            </a:r>
            <a:r>
              <a:rPr lang="en-US" sz="1600" b="0" dirty="0">
                <a:latin typeface="Segoe UI Light" panose="020B0502040204020203" pitchFamily="34" charset="0"/>
                <a:ea typeface="Segoe UI" panose="020B0502040204020203" pitchFamily="34" charset="0"/>
                <a:cs typeface="Segoe UI" panose="020B0502040204020203" pitchFamily="34" charset="0"/>
              </a:rPr>
              <a:t>store them in the HANA Graph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Engine</a:t>
            </a:r>
          </a:p>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In addition to internal enterprise Data </a:t>
            </a:r>
            <a:r>
              <a:rPr lang="en-US" sz="1600" b="0" dirty="0">
                <a:latin typeface="Segoe UI Light" panose="020B0502040204020203" pitchFamily="34" charset="0"/>
              </a:rPr>
              <a:t>Provisioning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 data residing in external repositories (data hubs, structured data in web pages, Linked Open Data, etc.) can bring new insights and enhance decision making process</a:t>
            </a:r>
          </a:p>
          <a:p>
            <a:pPr marL="285750" indent="-285750">
              <a:buFont typeface="Arial" panose="020B0604020202020204" pitchFamily="34" charset="0"/>
              <a:buChar char="•"/>
            </a:pPr>
            <a:endParaRPr lang="en-US" sz="1600" b="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Use Case</a:t>
            </a:r>
            <a:r>
              <a:rPr lang="en-US" b="0" dirty="0" smtClean="0">
                <a:latin typeface="Segoe UI Light" panose="020B0502040204020203" pitchFamily="34" charset="0"/>
              </a:rPr>
              <a:t/>
            </a:r>
            <a:br>
              <a:rPr lang="en-US" b="0" dirty="0" smtClean="0">
                <a:latin typeface="Segoe UI Light" panose="020B0502040204020203" pitchFamily="34" charset="0"/>
              </a:rPr>
            </a:br>
            <a:r>
              <a:rPr lang="en-US" b="0" dirty="0" smtClean="0">
                <a:latin typeface="Segoe UI Light" panose="020B0502040204020203" pitchFamily="34" charset="0"/>
              </a:rPr>
              <a:t>Business Intelligence Graph (</a:t>
            </a:r>
            <a:r>
              <a:rPr lang="en-US" dirty="0" smtClean="0">
                <a:latin typeface="Segoe UI Light" panose="020B0502040204020203" pitchFamily="34" charset="0"/>
              </a:rPr>
              <a:t>BIG</a:t>
            </a:r>
            <a:r>
              <a:rPr lang="en-US" b="0" dirty="0" smtClean="0">
                <a:latin typeface="Segoe UI Light" panose="020B0502040204020203" pitchFamily="34" charset="0"/>
              </a:rPr>
              <a:t>)</a:t>
            </a:r>
            <a:endParaRPr lang="en-US" b="0" dirty="0">
              <a:latin typeface="Segoe UI Light" panose="020B0502040204020203" pitchFamily="34" charset="0"/>
            </a:endParaRPr>
          </a:p>
        </p:txBody>
      </p:sp>
      <p:pic>
        <p:nvPicPr>
          <p:cNvPr id="1026" name="Picture 2" descr="http://unfilled.org/images/knowledge-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7809" y="1246612"/>
            <a:ext cx="3896582" cy="3207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55898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33965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Searching online data portals:</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There is a plethora of open online data portals like </a:t>
            </a:r>
            <a:r>
              <a:rPr lang="en-US" dirty="0" smtClean="0">
                <a:solidFill>
                  <a:srgbClr val="000000"/>
                </a:solidFill>
                <a:latin typeface="Segoe UI Light" panose="020B0502040204020203" pitchFamily="34" charset="0"/>
                <a:hlinkClick r:id="rId3"/>
              </a:rPr>
              <a:t>data.gov</a:t>
            </a:r>
            <a:r>
              <a:rPr lang="en-US" dirty="0" smtClean="0">
                <a:solidFill>
                  <a:srgbClr val="000000"/>
                </a:solidFill>
                <a:latin typeface="Segoe UI Light" panose="020B0502040204020203" pitchFamily="34" charset="0"/>
              </a:rPr>
              <a:t>, </a:t>
            </a:r>
            <a:r>
              <a:rPr lang="en-US" dirty="0" smtClean="0">
                <a:solidFill>
                  <a:srgbClr val="000000"/>
                </a:solidFill>
                <a:latin typeface="Segoe UI Light" panose="020B0502040204020203" pitchFamily="34" charset="0"/>
                <a:hlinkClick r:id="rId4"/>
              </a:rPr>
              <a:t>publicdata.eu</a:t>
            </a:r>
            <a:r>
              <a:rPr lang="en-US" dirty="0" smtClean="0">
                <a:solidFill>
                  <a:srgbClr val="000000"/>
                </a:solidFill>
                <a:latin typeface="Segoe UI Light" panose="020B0502040204020203" pitchFamily="34" charset="0"/>
              </a:rPr>
              <a:t> or private ones like </a:t>
            </a:r>
            <a:r>
              <a:rPr lang="en-US" dirty="0" smtClean="0">
                <a:solidFill>
                  <a:srgbClr val="000000"/>
                </a:solidFill>
                <a:latin typeface="Segoe UI Light" panose="020B0502040204020203" pitchFamily="34" charset="0"/>
                <a:hlinkClick r:id="rId5"/>
              </a:rPr>
              <a:t>Enigma </a:t>
            </a:r>
            <a:r>
              <a:rPr lang="en-US" dirty="0" smtClean="0">
                <a:solidFill>
                  <a:srgbClr val="000000"/>
                </a:solidFill>
                <a:latin typeface="Segoe UI Light" panose="020B0502040204020203" pitchFamily="34" charset="0"/>
              </a:rPr>
              <a:t>or </a:t>
            </a:r>
            <a:r>
              <a:rPr lang="en-US" dirty="0" smtClean="0">
                <a:solidFill>
                  <a:srgbClr val="000000"/>
                </a:solidFill>
                <a:latin typeface="Segoe UI Light" panose="020B0502040204020203" pitchFamily="34" charset="0"/>
                <a:hlinkClick r:id="rId6"/>
              </a:rPr>
              <a:t>Quandl</a:t>
            </a:r>
            <a:r>
              <a:rPr lang="en-US" dirty="0" smtClean="0">
                <a:solidFill>
                  <a:srgbClr val="000000"/>
                </a:solidFill>
                <a:latin typeface="Segoe UI Light" panose="020B0502040204020203" pitchFamily="34" charset="0"/>
              </a:rPr>
              <a:t> that provide search interfaces on top of their data repository</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Open portals data quality depends on the quality of the </a:t>
            </a:r>
            <a:r>
              <a:rPr lang="en-US" dirty="0">
                <a:solidFill>
                  <a:srgbClr val="000000"/>
                </a:solidFill>
                <a:latin typeface="Segoe UI Light" panose="020B0502040204020203" pitchFamily="34" charset="0"/>
              </a:rPr>
              <a:t>raw </a:t>
            </a:r>
            <a:r>
              <a:rPr lang="en-US" dirty="0" smtClean="0">
                <a:solidFill>
                  <a:srgbClr val="000000"/>
                </a:solidFill>
                <a:latin typeface="Segoe UI Light" panose="020B0502040204020203" pitchFamily="34" charset="0"/>
              </a:rPr>
              <a:t>data supplied by the publisher, whereas private portals manually curate and annotate their data</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Microsoft curates </a:t>
            </a:r>
            <a:r>
              <a:rPr lang="en-US" dirty="0">
                <a:latin typeface="Segoe UI Light" panose="020B0502040204020203" pitchFamily="34" charset="0"/>
              </a:rPr>
              <a:t>public data from limited </a:t>
            </a:r>
            <a:r>
              <a:rPr lang="en-US" dirty="0" smtClean="0">
                <a:latin typeface="Segoe UI Light" panose="020B0502040204020203" pitchFamily="34" charset="0"/>
              </a:rPr>
              <a:t>sources</a:t>
            </a:r>
          </a:p>
          <a:p>
            <a:pPr marL="1200150" lvl="2" indent="-285750">
              <a:buFont typeface="Arial" panose="020B0604020202020204" pitchFamily="34" charset="0"/>
              <a:buChar char="•"/>
            </a:pPr>
            <a:r>
              <a:rPr lang="en-US" dirty="0">
                <a:latin typeface="Segoe UI Light" panose="020B0502040204020203" pitchFamily="34" charset="0"/>
                <a:ea typeface="Segoe UI" panose="020B0502040204020203" pitchFamily="34" charset="0"/>
                <a:cs typeface="Segoe UI" panose="020B0502040204020203" pitchFamily="34" charset="0"/>
              </a:rPr>
              <a:t>A subset of</a:t>
            </a:r>
            <a:r>
              <a:rPr lang="en-US" dirty="0"/>
              <a:t> </a:t>
            </a:r>
            <a:r>
              <a:rPr lang="en-US" dirty="0">
                <a:latin typeface="Segoe UI Light" panose="020B0502040204020203" pitchFamily="34" charset="0"/>
              </a:rPr>
              <a:t>Data.gov</a:t>
            </a:r>
          </a:p>
          <a:p>
            <a:pPr marL="1200150" lvl="2" indent="-285750">
              <a:buFont typeface="Arial" panose="020B0604020202020204" pitchFamily="34" charset="0"/>
              <a:buChar char="•"/>
            </a:pPr>
            <a:r>
              <a:rPr lang="en-US" dirty="0">
                <a:latin typeface="Segoe UI Light" panose="020B0502040204020203" pitchFamily="34" charset="0"/>
              </a:rPr>
              <a:t>The World Bank</a:t>
            </a:r>
          </a:p>
          <a:p>
            <a:pPr marL="1200150" lvl="2" indent="-285750">
              <a:buFont typeface="Arial" panose="020B0604020202020204" pitchFamily="34" charset="0"/>
              <a:buChar char="•"/>
            </a:pPr>
            <a:r>
              <a:rPr lang="en-US" dirty="0">
                <a:latin typeface="Segoe UI Light" panose="020B0502040204020203" pitchFamily="34" charset="0"/>
              </a:rPr>
              <a:t>HealthData.gov</a:t>
            </a:r>
          </a:p>
          <a:p>
            <a:pPr marL="1200150" lvl="2" indent="-285750">
              <a:buFont typeface="Arial" panose="020B0604020202020204" pitchFamily="34" charset="0"/>
              <a:buChar char="•"/>
            </a:pPr>
            <a:r>
              <a:rPr lang="en-US" dirty="0">
                <a:latin typeface="Segoe UI Light" panose="020B0502040204020203" pitchFamily="34" charset="0"/>
              </a:rPr>
              <a:t>Wikipedia </a:t>
            </a:r>
            <a:r>
              <a:rPr lang="en-US" dirty="0" smtClean="0">
                <a:latin typeface="Segoe UI Light" panose="020B0502040204020203" pitchFamily="34" charset="0"/>
              </a:rPr>
              <a:t>Tables</a:t>
            </a:r>
            <a:endParaRPr lang="en-US" dirty="0" smtClean="0">
              <a:solidFill>
                <a:srgbClr val="000000"/>
              </a:solidFill>
              <a:latin typeface="Segoe UI Light" panose="020B0502040204020203" pitchFamily="34" charset="0"/>
            </a:endParaRPr>
          </a:p>
          <a:p>
            <a:pPr marL="285750" indent="-285750">
              <a:buFont typeface="Arial" panose="020B0604020202020204" pitchFamily="34" charset="0"/>
              <a:buChar char="•"/>
            </a:pPr>
            <a:endParaRPr lang="en-US" dirty="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Self-service Data Provisioning:</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To our knowledge, Microsoft is the only company that integrates data with</a:t>
            </a:r>
            <a:r>
              <a:rPr lang="en-US" dirty="0" smtClean="0">
                <a:latin typeface="Segoe UI Light" panose="020B0502040204020203" pitchFamily="34" charset="0"/>
              </a:rPr>
              <a:t> </a:t>
            </a:r>
            <a:r>
              <a:rPr lang="en-US" dirty="0">
                <a:solidFill>
                  <a:srgbClr val="000000"/>
                </a:solidFill>
                <a:latin typeface="Segoe UI Light" panose="020B0502040204020203" pitchFamily="34" charset="0"/>
                <a:hlinkClick r:id="rId7"/>
              </a:rPr>
              <a:t>Power </a:t>
            </a:r>
            <a:r>
              <a:rPr lang="en-US" dirty="0" smtClean="0">
                <a:solidFill>
                  <a:srgbClr val="000000"/>
                </a:solidFill>
                <a:latin typeface="Segoe UI Light" panose="020B0502040204020203" pitchFamily="34" charset="0"/>
                <a:hlinkClick r:id="rId7"/>
              </a:rPr>
              <a:t>Query</a:t>
            </a:r>
            <a:r>
              <a:rPr lang="en-US" dirty="0" smtClean="0">
                <a:latin typeface="Segoe UI Light" panose="020B0502040204020203" pitchFamily="34" charset="0"/>
              </a:rPr>
              <a:t> </a:t>
            </a:r>
            <a:r>
              <a:rPr lang="en-US" dirty="0" smtClean="0">
                <a:solidFill>
                  <a:srgbClr val="000000"/>
                </a:solidFill>
                <a:latin typeface="Segoe UI Light" panose="020B0502040204020203" pitchFamily="34" charset="0"/>
              </a:rPr>
              <a:t>from different sources</a:t>
            </a:r>
          </a:p>
          <a:p>
            <a:pPr marL="1200150" lvl="2" indent="-285750">
              <a:buFont typeface="Arial" panose="020B0604020202020204" pitchFamily="34" charset="0"/>
              <a:buChar char="•"/>
            </a:pPr>
            <a:r>
              <a:rPr lang="en-US" dirty="0" smtClean="0">
                <a:latin typeface="Segoe UI Light" panose="020B0502040204020203" pitchFamily="34" charset="0"/>
              </a:rPr>
              <a:t>Text-based sources: plain </a:t>
            </a:r>
            <a:r>
              <a:rPr lang="en-US" dirty="0">
                <a:latin typeface="Segoe UI Light" panose="020B0502040204020203" pitchFamily="34" charset="0"/>
              </a:rPr>
              <a:t>text, </a:t>
            </a:r>
            <a:r>
              <a:rPr lang="en-US" dirty="0" smtClean="0">
                <a:latin typeface="Segoe UI Light" panose="020B0502040204020203" pitchFamily="34" charset="0"/>
              </a:rPr>
              <a:t>CSV, XML, Excel files, etc.</a:t>
            </a:r>
          </a:p>
          <a:p>
            <a:pPr marL="1200150" lvl="2" indent="-285750">
              <a:buFont typeface="Arial" panose="020B0604020202020204" pitchFamily="34" charset="0"/>
              <a:buChar char="•"/>
            </a:pPr>
            <a:r>
              <a:rPr lang="en-US" dirty="0" smtClean="0">
                <a:latin typeface="Segoe UI Light" panose="020B0502040204020203" pitchFamily="34" charset="0"/>
              </a:rPr>
              <a:t>Web-based sources: tables </a:t>
            </a:r>
            <a:r>
              <a:rPr lang="en-US" dirty="0">
                <a:latin typeface="Segoe UI Light" panose="020B0502040204020203" pitchFamily="34" charset="0"/>
              </a:rPr>
              <a:t>on </a:t>
            </a:r>
            <a:r>
              <a:rPr lang="en-US" dirty="0" smtClean="0">
                <a:latin typeface="Segoe UI Light" panose="020B0502040204020203" pitchFamily="34" charset="0"/>
              </a:rPr>
              <a:t>Web pages, Web </a:t>
            </a:r>
            <a:r>
              <a:rPr lang="en-US" dirty="0">
                <a:latin typeface="Segoe UI Light" panose="020B0502040204020203" pitchFamily="34" charset="0"/>
              </a:rPr>
              <a:t>APIs / </a:t>
            </a:r>
            <a:r>
              <a:rPr lang="en-US" dirty="0" smtClean="0">
                <a:latin typeface="Segoe UI Light" panose="020B0502040204020203" pitchFamily="34" charset="0"/>
              </a:rPr>
              <a:t>JSON and OData </a:t>
            </a: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Related Work</a:t>
            </a:r>
            <a:endParaRPr lang="en-US" b="0" dirty="0">
              <a:latin typeface="Segoe UI Light" panose="020B0502040204020203" pitchFamily="34" charset="0"/>
            </a:endParaRPr>
          </a:p>
        </p:txBody>
      </p:sp>
    </p:spTree>
    <p:extLst>
      <p:ext uri="{BB962C8B-B14F-4D97-AF65-F5344CB8AC3E}">
        <p14:creationId xmlns:p14="http://schemas.microsoft.com/office/powerpoint/2010/main" val="315788432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43198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a:t>
            </a:r>
            <a:r>
              <a:rPr lang="en-US" dirty="0">
                <a:latin typeface="Segoe UI Light" panose="020B0502040204020203" pitchFamily="34" charset="0"/>
              </a:rPr>
              <a:t>l</a:t>
            </a:r>
            <a:r>
              <a:rPr lang="en-US" dirty="0" smtClean="0">
                <a:latin typeface="Segoe UI Light" panose="020B0502040204020203" pitchFamily="34" charset="0"/>
              </a:rPr>
              <a:t>arge-scale </a:t>
            </a:r>
            <a:r>
              <a:rPr lang="en-US" dirty="0">
                <a:latin typeface="Segoe UI Light" panose="020B0502040204020203" pitchFamily="34" charset="0"/>
              </a:rPr>
              <a:t>D</a:t>
            </a:r>
            <a:r>
              <a:rPr lang="en-US" dirty="0" smtClean="0">
                <a:latin typeface="Segoe UI Light" panose="020B0502040204020203" pitchFamily="34" charset="0"/>
              </a:rPr>
              <a:t>ata Integration requires techniques that can automatically annotate datasets with rich semantic tags.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a:t>
            </a:r>
            <a:r>
              <a:rPr lang="en-US" dirty="0">
                <a:latin typeface="Segoe UI Light" panose="020B0502040204020203" pitchFamily="34" charset="0"/>
              </a:rPr>
              <a:t>most </a:t>
            </a:r>
            <a:r>
              <a:rPr lang="en-US" dirty="0" smtClean="0">
                <a:latin typeface="Segoe UI Light" panose="020B0502040204020203" pitchFamily="34" charset="0"/>
              </a:rPr>
              <a:t>relevant entity </a:t>
            </a:r>
            <a:r>
              <a:rPr lang="en-US" dirty="0">
                <a:latin typeface="Segoe UI Light" panose="020B0502040204020203" pitchFamily="34" charset="0"/>
              </a:rPr>
              <a:t>type </a:t>
            </a:r>
            <a:r>
              <a:rPr lang="en-US" dirty="0" smtClean="0">
                <a:latin typeface="Segoe UI Light" panose="020B0502040204020203" pitchFamily="34" charset="0"/>
              </a:rPr>
              <a:t>for an instance within </a:t>
            </a:r>
            <a:r>
              <a:rPr lang="en-US" dirty="0">
                <a:latin typeface="Segoe UI Light" panose="020B0502040204020203" pitchFamily="34" charset="0"/>
              </a:rPr>
              <a:t>a given </a:t>
            </a:r>
            <a:r>
              <a:rPr lang="en-US" dirty="0" smtClean="0">
                <a:latin typeface="Segoe UI Light" panose="020B0502040204020203" pitchFamily="34" charset="0"/>
              </a:rPr>
              <a:t>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t>
            </a:r>
            <a:r>
              <a:rPr lang="en-US" dirty="0">
                <a:latin typeface="Segoe UI Light" panose="020B0502040204020203" pitchFamily="34" charset="0"/>
              </a:rPr>
              <a:t>a timely </a:t>
            </a:r>
            <a:r>
              <a:rPr lang="en-US" dirty="0" smtClean="0">
                <a:latin typeface="Segoe UI Light" panose="020B0502040204020203" pitchFamily="34" charset="0"/>
              </a:rPr>
              <a:t>manner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a:t>
            </a:r>
            <a:r>
              <a:rPr lang="en-US" dirty="0">
                <a:latin typeface="Segoe UI Light" panose="020B0502040204020203" pitchFamily="34" charset="0"/>
              </a:rPr>
              <a:t>though popular datasets like </a:t>
            </a:r>
            <a:r>
              <a:rPr lang="en-US" dirty="0" smtClean="0">
                <a:latin typeface="Segoe UI Light" panose="020B0502040204020203" pitchFamily="34" charset="0"/>
              </a:rPr>
              <a:t>DBpedia </a:t>
            </a:r>
            <a:r>
              <a:rPr lang="en-US" dirty="0">
                <a:latin typeface="Segoe UI Light" panose="020B0502040204020203" pitchFamily="34" charset="0"/>
              </a:rPr>
              <a:t>and Freebase are </a:t>
            </a:r>
            <a:r>
              <a:rPr lang="en-US" dirty="0" smtClean="0">
                <a:latin typeface="Segoe UI Light" panose="020B0502040204020203" pitchFamily="34" charset="0"/>
              </a:rPr>
              <a:t>well-known </a:t>
            </a:r>
            <a:r>
              <a:rPr lang="en-US" dirty="0">
                <a:latin typeface="Segoe UI Light" panose="020B0502040204020203" pitchFamily="34" charset="0"/>
              </a:rPr>
              <a:t>and widely </a:t>
            </a:r>
            <a:r>
              <a:rPr lang="en-US" dirty="0" smtClean="0">
                <a:latin typeface="Segoe UI Light" panose="020B0502040204020203" pitchFamily="34" charset="0"/>
              </a:rPr>
              <a:t>used there are other “hidden” useful datasets that are difficult to find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a:t>
            </a:r>
            <a:r>
              <a:rPr lang="en-US" dirty="0">
                <a:latin typeface="Segoe UI Light" panose="020B0502040204020203" pitchFamily="34" charset="0"/>
              </a:rPr>
              <a:t>Data </a:t>
            </a:r>
            <a:r>
              <a:rPr lang="en-US" dirty="0" smtClean="0">
                <a:latin typeface="Segoe UI Light" panose="020B0502040204020203" pitchFamily="34" charset="0"/>
              </a:rPr>
              <a:t>is a new type of </a:t>
            </a:r>
            <a:r>
              <a:rPr lang="en-US" dirty="0">
                <a:latin typeface="Segoe UI Light" panose="020B0502040204020203" pitchFamily="34" charset="0"/>
              </a:rPr>
              <a:t>structured information supported by models, ontologies </a:t>
            </a:r>
            <a:r>
              <a:rPr lang="en-US" dirty="0" smtClean="0">
                <a:latin typeface="Segoe UI Light" panose="020B0502040204020203" pitchFamily="34" charset="0"/>
              </a:rPr>
              <a:t>and vocabularies and contains </a:t>
            </a:r>
            <a:r>
              <a:rPr lang="en-US" dirty="0">
                <a:latin typeface="Segoe UI Light" panose="020B0502040204020203" pitchFamily="34" charset="0"/>
              </a:rPr>
              <a:t>query endpoints and links. This makes data quality assurance a </a:t>
            </a:r>
            <a:r>
              <a:rPr lang="en-US" dirty="0" smtClean="0">
                <a:latin typeface="Segoe UI Light" panose="020B0502040204020203" pitchFamily="34" charset="0"/>
              </a:rPr>
              <a:t>challenge</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b="0" dirty="0" smtClean="0">
                <a:latin typeface="Segoe UI" panose="020B0502040204020203" pitchFamily="34" charset="0"/>
                <a:ea typeface="Segoe UI" panose="020B0502040204020203" pitchFamily="34" charset="0"/>
                <a:cs typeface="Segoe UI" panose="020B0502040204020203" pitchFamily="34" charset="0"/>
              </a:rPr>
              <a:t>Challenges</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6643172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035576" y="1410553"/>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483761"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Architecture</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cxnSp>
        <p:nvCxnSpPr>
          <p:cNvPr id="6" name="Straight Arrow Connector 5"/>
          <p:cNvCxnSpPr>
            <a:stCxn id="30" idx="3"/>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97418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a:t>
            </a:r>
            <a:r>
              <a:rPr lang="en-US" dirty="0" smtClean="0">
                <a:latin typeface="Segoe UI Light" panose="020B0502040204020203" pitchFamily="34" charset="0"/>
              </a:rPr>
              <a:t>Enrichment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8196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22672"/>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23128"/>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3949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68060" y="2679480"/>
            <a:ext cx="188366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7" name="Straight Arrow Connector 66"/>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61730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1443</TotalTime>
  <Words>2660</Words>
  <Application>Microsoft Office PowerPoint</Application>
  <PresentationFormat>On-screen Show (4:3)</PresentationFormat>
  <Paragraphs>412</Paragraphs>
  <Slides>37</Slides>
  <Notes>30</Notes>
  <HiddenSlides>2</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SAP_2014_v1.0</vt:lpstr>
      <vt:lpstr>Self-Service Data Provisioning Through Semantic Enrichment of Data</vt:lpstr>
      <vt:lpstr>Problem Statement Data Provisioning in the Enterprise</vt:lpstr>
      <vt:lpstr>Problem Statement Linked Open Data Provisioning</vt:lpstr>
      <vt:lpstr>Problem Statement The Need for Self-Service Data Provisioning</vt:lpstr>
      <vt:lpstr>Use Case Business Intelligence Graph (BIG)</vt:lpstr>
      <vt:lpstr>Related Work</vt:lpstr>
      <vt:lpstr>Challenges</vt:lpstr>
      <vt:lpstr>Proposal Architecture</vt:lpstr>
      <vt:lpstr>Proposal Dataset Integration and Enrichment</vt:lpstr>
      <vt:lpstr>Proposal Dataset Integration and Enrichment – Contextual Entity Recognizer</vt:lpstr>
      <vt:lpstr>Proposal Dataset Integration and Enrichment – Semantic Enricher</vt:lpstr>
      <vt:lpstr>Proposal Dataset Integration and Enrichment – Semantic Enricher</vt:lpstr>
      <vt:lpstr>Proposal Dataset Integration and Enrichment – Semantic Enricher Evaluation</vt:lpstr>
      <vt:lpstr>Proposal Dataset Integration and Enrichment – Semantic Enricher Evaluation</vt:lpstr>
      <vt:lpstr>Proposal Dataset Integration and Enrichment – Entity Properties Ranker</vt:lpstr>
      <vt:lpstr>Proposal Dataset Integration and Enrichment – Social Media</vt:lpstr>
      <vt:lpstr>Proposal Dataset Integration and Enrichment – Semantic Social News Aggregator(SNARC)</vt:lpstr>
      <vt:lpstr>Proposal Dataset Integration and Enrichment – Semantic Social News Aggregator (SNARC)</vt:lpstr>
      <vt:lpstr>Proposal Dataset Integration and Enrichment – Statistical Profiler (TBD)</vt:lpstr>
      <vt:lpstr>Proposal Dataset Integration and Enrichment – Data Profiler (TBD)</vt:lpstr>
      <vt:lpstr>Proposal Data Quality Control</vt:lpstr>
      <vt:lpstr>Proposal Data Quality Controller – The Problem</vt:lpstr>
      <vt:lpstr>Proposal Data Quality Controller– Contribution</vt:lpstr>
      <vt:lpstr>Proposal Data Quality Controller – Contribution</vt:lpstr>
      <vt:lpstr>Proposal Data Quality Controller – Contribution</vt:lpstr>
      <vt:lpstr>Proposal Data Quality Controller– Conclusion and Future Work</vt:lpstr>
      <vt:lpstr>Proposal Dataset Discovery</vt:lpstr>
      <vt:lpstr>Proposal Dataset Discovery – Open Data</vt:lpstr>
      <vt:lpstr>Proposal Dataset Discovery – Wikipedia Tables</vt:lpstr>
      <vt:lpstr>Proposal Dataset Discovery</vt:lpstr>
      <vt:lpstr>Conclusion</vt:lpstr>
      <vt:lpstr>PowerPoint Presentation</vt:lpstr>
      <vt:lpstr>Conclusion</vt:lpstr>
      <vt:lpstr>Thank You!</vt:lpstr>
      <vt:lpstr>PowerPoint Presentation</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ASSAF, Ahmad</cp:lastModifiedBy>
  <cp:revision>179</cp:revision>
  <dcterms:created xsi:type="dcterms:W3CDTF">2013-10-23T10:48:42Z</dcterms:created>
  <dcterms:modified xsi:type="dcterms:W3CDTF">2014-04-09T15:02:47Z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