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353" r:id="rId2"/>
    <p:sldId id="284" r:id="rId3"/>
    <p:sldId id="396" r:id="rId4"/>
    <p:sldId id="393" r:id="rId5"/>
    <p:sldId id="354" r:id="rId6"/>
    <p:sldId id="397" r:id="rId7"/>
    <p:sldId id="378" r:id="rId8"/>
    <p:sldId id="358" r:id="rId9"/>
    <p:sldId id="392" r:id="rId10"/>
    <p:sldId id="394" r:id="rId11"/>
    <p:sldId id="379" r:id="rId12"/>
    <p:sldId id="380" r:id="rId13"/>
    <p:sldId id="374" r:id="rId14"/>
    <p:sldId id="395" r:id="rId15"/>
    <p:sldId id="381" r:id="rId16"/>
    <p:sldId id="385" r:id="rId17"/>
    <p:sldId id="362" r:id="rId18"/>
    <p:sldId id="363" r:id="rId19"/>
    <p:sldId id="364" r:id="rId20"/>
    <p:sldId id="365" r:id="rId21"/>
    <p:sldId id="382" r:id="rId22"/>
    <p:sldId id="387" r:id="rId23"/>
    <p:sldId id="359" r:id="rId24"/>
    <p:sldId id="265" r:id="rId25"/>
    <p:sldId id="339" r:id="rId26"/>
    <p:sldId id="391" r:id="rId27"/>
    <p:sldId id="368" r:id="rId2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98"/>
    <a:srgbClr val="3B8A15"/>
    <a:srgbClr val="FF5050"/>
    <a:srgbClr val="00000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93357" autoAdjust="0"/>
  </p:normalViewPr>
  <p:slideViewPr>
    <p:cSldViewPr snapToGrid="0" showGuides="1">
      <p:cViewPr>
        <p:scale>
          <a:sx n="100" d="100"/>
          <a:sy n="100" d="100"/>
        </p:scale>
        <p:origin x="-2178" y="-23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186229888"/>
        <c:axId val="186231424"/>
      </c:barChart>
      <c:catAx>
        <c:axId val="186229888"/>
        <c:scaling>
          <c:orientation val="minMax"/>
        </c:scaling>
        <c:delete val="0"/>
        <c:axPos val="b"/>
        <c:majorTickMark val="out"/>
        <c:minorTickMark val="none"/>
        <c:tickLblPos val="nextTo"/>
        <c:crossAx val="186231424"/>
        <c:crosses val="autoZero"/>
        <c:auto val="1"/>
        <c:lblAlgn val="ctr"/>
        <c:lblOffset val="100"/>
        <c:noMultiLvlLbl val="0"/>
      </c:catAx>
      <c:valAx>
        <c:axId val="186231424"/>
        <c:scaling>
          <c:orientation val="minMax"/>
        </c:scaling>
        <c:delete val="0"/>
        <c:axPos val="l"/>
        <c:majorGridlines/>
        <c:numFmt formatCode="General" sourceLinked="1"/>
        <c:majorTickMark val="out"/>
        <c:minorTickMark val="none"/>
        <c:tickLblPos val="nextTo"/>
        <c:crossAx val="186229888"/>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informatik.uni-trier.de/~ley/db/conf/wod/wod2012.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www.informatik.uni-trier.de/~ley/db/journals/corr/corr1205.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7" Type="http://schemas.openxmlformats.org/officeDocument/2006/relationships/hyperlink" Target="http://office.microsoft.com/en-us/excel/download-data-explorer-for-excel-FX104018616.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March 13,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a:t>
            </a:r>
            <a:r>
              <a:rPr lang="en-US" dirty="0" smtClean="0">
                <a:latin typeface="Segoe UI Light" panose="020B0502040204020203" pitchFamily="34" charset="0"/>
              </a:rPr>
              <a:t>overall confidence score with an average of 11% </a:t>
            </a:r>
            <a:r>
              <a:rPr lang="en-US" dirty="0" smtClean="0">
                <a:latin typeface="Segoe UI Light" panose="020B0502040204020203" pitchFamily="34" charset="0"/>
              </a:rPr>
              <a:t>and </a:t>
            </a:r>
            <a:r>
              <a:rPr lang="en-US" dirty="0" smtClean="0">
                <a:latin typeface="Segoe UI Light" panose="020B0502040204020203" pitchFamily="34" charset="0"/>
              </a:rPr>
              <a:t>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a:t>
            </a:r>
            <a:r>
              <a:rPr lang="en-US" dirty="0" smtClean="0">
                <a:latin typeface="Segoe UI Light" panose="020B0502040204020203" pitchFamily="34" charset="0"/>
              </a:rPr>
              <a:t>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3"/>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4"/>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smtClean="0">
                <a:latin typeface="Segoe UI Light" panose="020B0502040204020203" pitchFamily="34" charset="0"/>
              </a:rPr>
              <a:t>Conclusion &amp; Future Work</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094768" y="5814919"/>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099891" y="6256597"/>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092263" y="6047311"/>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5583" cy="63000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gray">
          <a:xfrm>
            <a:off x="7013120" y="766803"/>
            <a:ext cx="1283155" cy="23631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Oval 20"/>
          <p:cNvSpPr/>
          <p:nvPr/>
        </p:nvSpPr>
        <p:spPr bwMode="gray">
          <a:xfrm>
            <a:off x="7032170" y="759062"/>
            <a:ext cx="259116" cy="252411"/>
          </a:xfrm>
          <a:prstGeom prst="ellipse">
            <a:avLst/>
          </a:prstGeom>
          <a:solidFill>
            <a:schemeClr val="tx2"/>
          </a:solidFill>
          <a:ln w="12700" algn="ctr">
            <a:solidFill>
              <a:schemeClr val="tx2"/>
            </a:solidFill>
            <a:miter lim="800000"/>
            <a:headEnd/>
            <a:tailEnd/>
          </a:ln>
          <a:effectLst/>
        </p:spPr>
        <p:txBody>
          <a:bodyPr lIns="0" tIns="36000" rIns="0" bIns="72000" rtlCol="0" anchor="ctr"/>
          <a:lstStyle/>
          <a:p>
            <a:pPr algn="ctr" fontAlgn="base">
              <a:spcAft>
                <a:spcPct val="0"/>
              </a:spcAft>
              <a:buClr>
                <a:srgbClr val="F0AB00"/>
              </a:buClr>
              <a:buSzPct val="80000"/>
            </a:pPr>
            <a:r>
              <a:rPr lang="en-US" sz="1050" dirty="0">
                <a:solidFill>
                  <a:schemeClr val="bg1"/>
                </a:solidFill>
                <a:latin typeface="SAP-icons"/>
              </a:rPr>
              <a:t></a:t>
            </a:r>
            <a:endParaRPr lang="en-US" sz="1200" dirty="0">
              <a:solidFill>
                <a:schemeClr val="bg1"/>
              </a:solidFill>
              <a:latin typeface="SAP-icons" pitchFamily="2" charset="0"/>
            </a:endParaRPr>
          </a:p>
        </p:txBody>
      </p:sp>
      <p:sp>
        <p:nvSpPr>
          <p:cNvPr id="22" name="Oval 21"/>
          <p:cNvSpPr/>
          <p:nvPr/>
        </p:nvSpPr>
        <p:spPr bwMode="gray">
          <a:xfrm>
            <a:off x="7377224"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3" name="Oval 22"/>
          <p:cNvSpPr/>
          <p:nvPr/>
        </p:nvSpPr>
        <p:spPr bwMode="gray">
          <a:xfrm>
            <a:off x="7722278" y="759062"/>
            <a:ext cx="259116" cy="252411"/>
          </a:xfrm>
          <a:prstGeom prst="ellipse">
            <a:avLst/>
          </a:prstGeom>
          <a:solidFill>
            <a:schemeClr val="bg1"/>
          </a:solidFill>
          <a:ln w="12700" algn="ctr">
            <a:solidFill>
              <a:schemeClr val="tx2"/>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tx2"/>
                </a:solidFill>
                <a:latin typeface="SAP-icons"/>
              </a:rPr>
              <a:t></a:t>
            </a:r>
            <a:endParaRPr lang="en-US" sz="1050" dirty="0">
              <a:solidFill>
                <a:schemeClr val="tx2"/>
              </a:solidFill>
              <a:latin typeface="SAP-icons" pitchFamily="2" charset="0"/>
            </a:endParaRPr>
          </a:p>
        </p:txBody>
      </p:sp>
      <p:sp>
        <p:nvSpPr>
          <p:cNvPr id="2" name="Rectangle 1"/>
          <p:cNvSpPr/>
          <p:nvPr/>
        </p:nvSpPr>
        <p:spPr bwMode="gray">
          <a:xfrm>
            <a:off x="6984235" y="1044791"/>
            <a:ext cx="2159765" cy="40626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7032170" y="1164858"/>
            <a:ext cx="2073729"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smtClean="0">
                <a:latin typeface="Helvetica" panose="020B0604020202020204" pitchFamily="34" charset="0"/>
                <a:ea typeface="Arial Unicode MS" pitchFamily="34" charset="-128"/>
                <a:cs typeface="Helvetica" panose="020B0604020202020204" pitchFamily="34" charset="0"/>
              </a:rPr>
              <a:t>Datasets</a:t>
            </a:r>
            <a:endParaRPr lang="en-GB" sz="900" kern="0" dirty="0" err="1" smtClean="0">
              <a:latin typeface="Helvetica" panose="020B0604020202020204" pitchFamily="34" charset="0"/>
              <a:ea typeface="Arial Unicode MS" pitchFamily="34" charset="-128"/>
              <a:cs typeface="Helvetica" panose="020B0604020202020204" pitchFamily="34" charset="0"/>
            </a:endParaRPr>
          </a:p>
        </p:txBody>
      </p:sp>
      <p:sp>
        <p:nvSpPr>
          <p:cNvPr id="26" name="Oval 25"/>
          <p:cNvSpPr/>
          <p:nvPr/>
        </p:nvSpPr>
        <p:spPr bwMode="gray">
          <a:xfrm>
            <a:off x="8661387" y="1164858"/>
            <a:ext cx="195664" cy="187503"/>
          </a:xfrm>
          <a:prstGeom prst="ellipse">
            <a:avLst/>
          </a:prstGeom>
          <a:solidFill>
            <a:schemeClr val="bg1"/>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rgbClr val="666666"/>
                </a:solidFill>
                <a:latin typeface="SAP-icons"/>
              </a:rPr>
              <a:t></a:t>
            </a:r>
            <a:endParaRPr lang="en-US" sz="1050" dirty="0">
              <a:solidFill>
                <a:srgbClr val="666666"/>
              </a:solidFill>
              <a:latin typeface="SAP-icons" pitchFamily="2" charset="0"/>
            </a:endParaRPr>
          </a:p>
        </p:txBody>
      </p:sp>
      <p:sp>
        <p:nvSpPr>
          <p:cNvPr id="30" name="Oval 29"/>
          <p:cNvSpPr/>
          <p:nvPr/>
        </p:nvSpPr>
        <p:spPr bwMode="gray">
          <a:xfrm>
            <a:off x="8905461" y="1164858"/>
            <a:ext cx="187086" cy="192822"/>
          </a:xfrm>
          <a:prstGeom prst="ellipse">
            <a:avLst/>
          </a:prstGeom>
          <a:solidFill>
            <a:srgbClr val="666666"/>
          </a:solidFill>
          <a:ln w="12700" algn="ctr">
            <a:solidFill>
              <a:srgbClr val="666666"/>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050" dirty="0">
                <a:solidFill>
                  <a:schemeClr val="bg1"/>
                </a:solidFill>
                <a:latin typeface="SAP-icons"/>
              </a:rPr>
              <a:t></a:t>
            </a:r>
            <a:endParaRPr lang="en-US" sz="1050" dirty="0">
              <a:solidFill>
                <a:schemeClr val="bg1"/>
              </a:solidFill>
              <a:latin typeface="SAP-icons" pitchFamily="2" charset="0"/>
            </a:endParaRPr>
          </a:p>
        </p:txBody>
      </p:sp>
      <p:sp>
        <p:nvSpPr>
          <p:cNvPr id="3" name="TextBox 2"/>
          <p:cNvSpPr txBox="1"/>
          <p:nvPr/>
        </p:nvSpPr>
        <p:spPr>
          <a:xfrm>
            <a:off x="3427011" y="461175"/>
            <a:ext cx="2735249"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smtClean="0">
                <a:solidFill>
                  <a:srgbClr val="FFC000"/>
                </a:solidFill>
                <a:latin typeface="Segoe UI Light" panose="020B0502040204020203" pitchFamily="34" charset="0"/>
                <a:ea typeface="Arial Unicode MS" pitchFamily="34" charset="-128"/>
                <a:cs typeface="Arial Unicode MS" pitchFamily="34" charset="-128"/>
              </a:rPr>
              <a:t>Driving and drinking accidents</a:t>
            </a:r>
          </a:p>
        </p:txBody>
      </p:sp>
      <p:sp>
        <p:nvSpPr>
          <p:cNvPr id="5" name="Rectangle 4"/>
          <p:cNvSpPr/>
          <p:nvPr/>
        </p:nvSpPr>
        <p:spPr bwMode="gray">
          <a:xfrm>
            <a:off x="6984235" y="1451054"/>
            <a:ext cx="2159765"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4142630" y="55659"/>
            <a:ext cx="349857" cy="214685"/>
          </a:xfrm>
          <a:prstGeom prst="rect">
            <a:avLst/>
          </a:prstGeom>
          <a:solidFill>
            <a:srgbClr val="F3F3F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Connector 11"/>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82904" y="1493870"/>
            <a:ext cx="2176998" cy="656687"/>
            <a:chOff x="6982904" y="1493870"/>
            <a:chExt cx="2176998" cy="656687"/>
          </a:xfrm>
        </p:grpSpPr>
        <p:grpSp>
          <p:nvGrpSpPr>
            <p:cNvPr id="10" name="Group 9"/>
            <p:cNvGrpSpPr/>
            <p:nvPr/>
          </p:nvGrpSpPr>
          <p:grpSpPr>
            <a:xfrm>
              <a:off x="6982904" y="1493870"/>
              <a:ext cx="2176998" cy="656687"/>
              <a:chOff x="2277063" y="1868556"/>
              <a:chExt cx="2176998" cy="656687"/>
            </a:xfrm>
          </p:grpSpPr>
          <p:sp>
            <p:nvSpPr>
              <p:cNvPr id="9" name="Rectangle 8"/>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2300916" y="1904336"/>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59" name="TextBox 58"/>
              <p:cNvSpPr txBox="1"/>
              <p:nvPr/>
            </p:nvSpPr>
            <p:spPr>
              <a:xfrm>
                <a:off x="2412235" y="219549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World Health Organization</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2413566" y="2324043"/>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5" name="Group 114"/>
          <p:cNvGrpSpPr/>
          <p:nvPr/>
        </p:nvGrpSpPr>
        <p:grpSpPr>
          <a:xfrm>
            <a:off x="6992043" y="2382819"/>
            <a:ext cx="2176998" cy="656687"/>
            <a:chOff x="6982904" y="1493870"/>
            <a:chExt cx="2176998" cy="656687"/>
          </a:xfrm>
        </p:grpSpPr>
        <p:grpSp>
          <p:nvGrpSpPr>
            <p:cNvPr id="116" name="Group 115"/>
            <p:cNvGrpSpPr/>
            <p:nvPr/>
          </p:nvGrpSpPr>
          <p:grpSpPr>
            <a:xfrm>
              <a:off x="6982904" y="1493870"/>
              <a:ext cx="2176998" cy="656687"/>
              <a:chOff x="2277063" y="1868556"/>
              <a:chExt cx="2176998" cy="656687"/>
            </a:xfrm>
          </p:grpSpPr>
          <p:sp>
            <p:nvSpPr>
              <p:cNvPr id="121" name="Rectangle 12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2" name="TextBox 121"/>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123" name="TextBox 122"/>
              <p:cNvSpPr txBox="1"/>
              <p:nvPr/>
            </p:nvSpPr>
            <p:spPr>
              <a:xfrm>
                <a:off x="2412235" y="2052378"/>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smtClean="0">
                    <a:latin typeface="Segoe UI Light" panose="020B0502040204020203" pitchFamily="34" charset="0"/>
                    <a:ea typeface="Arial Unicode MS" pitchFamily="34" charset="-128"/>
                    <a:cs typeface="Arial Unicode MS" pitchFamily="34" charset="-128"/>
                  </a:rPr>
                  <a:t>Wikipedia</a:t>
                </a:r>
              </a:p>
            </p:txBody>
          </p:sp>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2413566" y="2180925"/>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13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32" name="Group 131"/>
          <p:cNvGrpSpPr/>
          <p:nvPr/>
        </p:nvGrpSpPr>
        <p:grpSpPr>
          <a:xfrm>
            <a:off x="6999994" y="3686283"/>
            <a:ext cx="2176998" cy="656687"/>
            <a:chOff x="6982904" y="1493870"/>
            <a:chExt cx="2176998" cy="656687"/>
          </a:xfrm>
        </p:grpSpPr>
        <p:grpSp>
          <p:nvGrpSpPr>
            <p:cNvPr id="133" name="Group 132"/>
            <p:cNvGrpSpPr/>
            <p:nvPr/>
          </p:nvGrpSpPr>
          <p:grpSpPr>
            <a:xfrm>
              <a:off x="6982904" y="1493870"/>
              <a:ext cx="2176998" cy="656687"/>
              <a:chOff x="2277063" y="1868556"/>
              <a:chExt cx="2176998" cy="656687"/>
            </a:xfrm>
          </p:grpSpPr>
          <p:sp>
            <p:nvSpPr>
              <p:cNvPr id="138" name="Rectangle 13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TextBox 138"/>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Alcohol Beverage Sampling Program</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40" name="TextBox 139"/>
              <p:cNvSpPr txBox="1"/>
              <p:nvPr/>
            </p:nvSpPr>
            <p:spPr>
              <a:xfrm>
                <a:off x="2404284" y="202744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Department of the Treasury</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142"/>
              <p:cNvSpPr txBox="1"/>
              <p:nvPr/>
            </p:nvSpPr>
            <p:spPr>
              <a:xfrm>
                <a:off x="2413566" y="2158057"/>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14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6986211" y="3029596"/>
            <a:ext cx="2176998" cy="656687"/>
            <a:chOff x="6978260" y="3658937"/>
            <a:chExt cx="2176998" cy="656687"/>
          </a:xfrm>
        </p:grpSpPr>
        <p:grpSp>
          <p:nvGrpSpPr>
            <p:cNvPr id="150" name="Group 149"/>
            <p:cNvGrpSpPr/>
            <p:nvPr/>
          </p:nvGrpSpPr>
          <p:grpSpPr>
            <a:xfrm>
              <a:off x="6978260" y="3658937"/>
              <a:ext cx="2176998" cy="656687"/>
              <a:chOff x="2277063" y="1868556"/>
              <a:chExt cx="2176998" cy="656687"/>
            </a:xfrm>
          </p:grpSpPr>
          <p:sp>
            <p:nvSpPr>
              <p:cNvPr id="155" name="Rectangle 154"/>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6" name="TextBox 155"/>
              <p:cNvSpPr txBox="1"/>
              <p:nvPr/>
            </p:nvSpPr>
            <p:spPr>
              <a:xfrm>
                <a:off x="2300916" y="1904336"/>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a:latin typeface="Segoe UI Light" panose="020B0502040204020203" pitchFamily="34" charset="0"/>
                    <a:ea typeface="Arial Unicode MS" pitchFamily="34" charset="-128"/>
                    <a:cs typeface="Arial Unicode MS" pitchFamily="34" charset="-128"/>
                  </a:rPr>
                  <a:t>Transportation Accidents by Mode</a:t>
                </a:r>
                <a:endParaRPr lang="en-US" sz="800" kern="0" dirty="0" smtClean="0">
                  <a:latin typeface="Segoe UI Light" panose="020B0502040204020203" pitchFamily="34" charset="0"/>
                  <a:ea typeface="Arial Unicode MS" pitchFamily="34" charset="-128"/>
                  <a:cs typeface="Arial Unicode MS" pitchFamily="34" charset="-128"/>
                </a:endParaRPr>
              </a:p>
            </p:txBody>
          </p:sp>
          <p:sp>
            <p:nvSpPr>
              <p:cNvPr id="157" name="TextBox 156"/>
              <p:cNvSpPr txBox="1"/>
              <p:nvPr/>
            </p:nvSpPr>
            <p:spPr>
              <a:xfrm>
                <a:off x="2412235" y="204442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a:latin typeface="Segoe UI Light" panose="020B0502040204020203" pitchFamily="34" charset="0"/>
                    <a:ea typeface="Arial Unicode MS" pitchFamily="34" charset="-128"/>
                    <a:cs typeface="Arial Unicode MS" pitchFamily="34" charset="-128"/>
                  </a:rPr>
                  <a:t>Bureau of Transportation Statistics</a:t>
                </a:r>
                <a:endParaRPr lang="en-US" sz="800" b="1" kern="0" dirty="0" smtClean="0">
                  <a:latin typeface="Segoe UI Light" panose="020B0502040204020203" pitchFamily="34" charset="0"/>
                  <a:ea typeface="Arial Unicode MS" pitchFamily="34" charset="-128"/>
                  <a:cs typeface="Arial Unicode MS" pitchFamily="34" charset="-128"/>
                </a:endParaRPr>
              </a:p>
            </p:txBody>
          </p:sp>
          <p:pic>
            <p:nvPicPr>
              <p:cNvPr id="1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TextBox 159"/>
              <p:cNvSpPr txBox="1"/>
              <p:nvPr/>
            </p:nvSpPr>
            <p:spPr>
              <a:xfrm>
                <a:off x="2413566" y="2172974"/>
                <a:ext cx="2040495" cy="9233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6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19" name="Group 18"/>
            <p:cNvGrpSpPr/>
            <p:nvPr/>
          </p:nvGrpSpPr>
          <p:grpSpPr>
            <a:xfrm>
              <a:off x="8599388" y="4096171"/>
              <a:ext cx="528118" cy="119734"/>
              <a:chOff x="8599388" y="4302897"/>
              <a:chExt cx="528118" cy="119734"/>
            </a:xfrm>
          </p:grpSpPr>
          <p:pic>
            <p:nvPicPr>
              <p:cNvPr id="16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76"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719" y="1121552"/>
            <a:ext cx="5588130" cy="496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65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BIG Harvest </a:t>
            </a:r>
            <a:r>
              <a:rPr lang="en-US" sz="1600" b="0" dirty="0">
                <a:latin typeface="Segoe UI Light" panose="020B0502040204020203" pitchFamily="34" charset="0"/>
                <a:ea typeface="Segoe UI" panose="020B0502040204020203" pitchFamily="34" charset="0"/>
                <a:cs typeface="Segoe UI" panose="020B0502040204020203" pitchFamily="34" charset="0"/>
              </a:rPr>
              <a:t>BI artefacts, BI usage and user profiles from LDAP directories, online Wikis,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communities, etc. and </a:t>
            </a:r>
            <a:r>
              <a:rPr lang="en-US" sz="1600" b="0" dirty="0">
                <a:latin typeface="Segoe UI Light" panose="020B0502040204020203" pitchFamily="34" charset="0"/>
                <a:ea typeface="Segoe UI" panose="020B0502040204020203" pitchFamily="34" charset="0"/>
                <a:cs typeface="Segoe UI" panose="020B0502040204020203" pitchFamily="34" charset="0"/>
              </a:rPr>
              <a:t>store them in the HANA Graph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Engine</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In addition to internal enterprise Data </a:t>
            </a:r>
            <a:r>
              <a:rPr lang="en-US" sz="1600" b="0" dirty="0">
                <a:latin typeface="Segoe UI Light" panose="020B0502040204020203" pitchFamily="34" charset="0"/>
              </a:rPr>
              <a:t>Provisioning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data residing in external repositories (data hubs, structured data in web pages, Linked Open Data, etc.) can bring new insights and enhance decision making process</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Use Case</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5898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1" y="247650"/>
            <a:ext cx="8721377" cy="618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50849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266700"/>
            <a:ext cx="8677275"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75285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We have identified several gaps in the areas of Semantic enrichment, entity and properties ranking and Semantic dataset search</a:t>
            </a: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a:t>
            </a:r>
            <a:r>
              <a:rPr lang="en-US" dirty="0" smtClean="0">
                <a:solidFill>
                  <a:srgbClr val="000000"/>
                </a:solidFill>
                <a:latin typeface="Segoe UI Light" panose="020B0502040204020203" pitchFamily="34" charset="0"/>
              </a:rPr>
              <a:t>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a:p>
            <a:pPr marL="285750" indent="-285750">
              <a:buFont typeface="Arial" panose="020B0604020202020204" pitchFamily="34" charset="0"/>
              <a:buChar char="•"/>
            </a:pP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Self-service Data </a:t>
            </a:r>
            <a:r>
              <a:rPr lang="en-US" dirty="0" smtClean="0">
                <a:solidFill>
                  <a:srgbClr val="000000"/>
                </a:solidFill>
                <a:latin typeface="Segoe UI Light" panose="020B0502040204020203" pitchFamily="34" charset="0"/>
              </a:rPr>
              <a:t>Provisioning: Several companies like Microsoft integrates </a:t>
            </a:r>
            <a:r>
              <a:rPr lang="en-US" dirty="0" smtClean="0">
                <a:solidFill>
                  <a:srgbClr val="000000"/>
                </a:solidFill>
                <a:latin typeface="Segoe UI Light" panose="020B0502040204020203" pitchFamily="34" charset="0"/>
              </a:rPr>
              <a:t>data with</a:t>
            </a:r>
            <a:r>
              <a:rPr lang="en-US" dirty="0" smtClean="0">
                <a:latin typeface="Segoe UI Light" panose="020B0502040204020203" pitchFamily="34" charset="0"/>
              </a:rPr>
              <a:t> </a:t>
            </a:r>
            <a:r>
              <a:rPr lang="en-US" dirty="0">
                <a:solidFill>
                  <a:srgbClr val="000000"/>
                </a:solidFill>
                <a:latin typeface="Segoe UI Light" panose="020B0502040204020203" pitchFamily="34" charset="0"/>
                <a:hlinkClick r:id="rId7"/>
              </a:rPr>
              <a:t>Power </a:t>
            </a:r>
            <a:r>
              <a:rPr lang="en-US" dirty="0" smtClean="0">
                <a:solidFill>
                  <a:srgbClr val="000000"/>
                </a:solidFill>
                <a:latin typeface="Segoe UI Light" panose="020B0502040204020203" pitchFamily="34" charset="0"/>
                <a:hlinkClick r:id="rId7"/>
              </a:rPr>
              <a:t>Query</a:t>
            </a:r>
            <a:r>
              <a:rPr lang="en-US" dirty="0" smtClean="0">
                <a:latin typeface="Segoe UI Light" panose="020B0502040204020203" pitchFamily="34" charset="0"/>
              </a:rPr>
              <a:t> </a:t>
            </a:r>
            <a:r>
              <a:rPr lang="en-US" dirty="0" smtClean="0">
                <a:solidFill>
                  <a:srgbClr val="000000"/>
                </a:solidFill>
                <a:latin typeface="Segoe UI Light" panose="020B0502040204020203" pitchFamily="34" charset="0"/>
              </a:rPr>
              <a:t>from different </a:t>
            </a:r>
            <a:r>
              <a:rPr lang="en-US" dirty="0" smtClean="0">
                <a:solidFill>
                  <a:srgbClr val="000000"/>
                </a:solidFill>
                <a:latin typeface="Segoe UI Light" panose="020B0502040204020203" pitchFamily="34" charset="0"/>
              </a:rPr>
              <a:t>sources</a:t>
            </a: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Related Work</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483761"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5024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61713" y="5818251"/>
            <a:ext cx="3815288" cy="573211"/>
            <a:chOff x="624644" y="5904430"/>
            <a:chExt cx="3815288" cy="573211"/>
          </a:xfrm>
        </p:grpSpPr>
        <p:grpSp>
          <p:nvGrpSpPr>
            <p:cNvPr id="63" name="Group 62"/>
            <p:cNvGrpSpPr/>
            <p:nvPr/>
          </p:nvGrpSpPr>
          <p:grpSpPr>
            <a:xfrm>
              <a:off x="624644" y="5904430"/>
              <a:ext cx="3815288" cy="394142"/>
              <a:chOff x="624644" y="5904430"/>
              <a:chExt cx="3815288" cy="394142"/>
            </a:xfrm>
          </p:grpSpPr>
          <p:grpSp>
            <p:nvGrpSpPr>
              <p:cNvPr id="56" name="Group 55"/>
              <p:cNvGrpSpPr/>
              <p:nvPr/>
            </p:nvGrpSpPr>
            <p:grpSpPr>
              <a:xfrm>
                <a:off x="624644" y="5904430"/>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628182" y="611390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60" name="Group 59"/>
            <p:cNvGrpSpPr/>
            <p:nvPr/>
          </p:nvGrpSpPr>
          <p:grpSpPr>
            <a:xfrm>
              <a:off x="624644" y="62929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TotalTime>
  <Words>1781</Words>
  <Application>Microsoft Office PowerPoint</Application>
  <PresentationFormat>On-screen Show (4:3)</PresentationFormat>
  <Paragraphs>298</Paragraphs>
  <Slides>27</Slides>
  <Notes>24</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SAP_2014_v1.0</vt:lpstr>
      <vt:lpstr>Self-Service Data Provisioning Through Semantic Enrichment of Data</vt:lpstr>
      <vt:lpstr>Problem Statement Data Provisioning in the Enterprise</vt:lpstr>
      <vt:lpstr>PowerPoint Presentation</vt:lpstr>
      <vt:lpstr>Conclusion</vt:lpstr>
      <vt:lpstr>Related Work</vt:lpstr>
      <vt:lpstr>Proposal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Conclusion &amp; Future Work</vt:lpstr>
      <vt:lpstr>Thank You!</vt:lpstr>
      <vt:lpstr>PowerPoint Presentation</vt:lpstr>
      <vt:lpstr>PowerPoint Presentation</vt:lpstr>
      <vt:lpstr>PowerPoint Presentation</vt:lpstr>
      <vt:lpstr>Use Case Business Intelligence Graph (BIG)</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187</cp:revision>
  <dcterms:created xsi:type="dcterms:W3CDTF">2013-10-23T10:48:42Z</dcterms:created>
  <dcterms:modified xsi:type="dcterms:W3CDTF">2014-04-17T15:04:55Z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