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365" r:id="rId2"/>
    <p:sldId id="344" r:id="rId3"/>
    <p:sldId id="366" r:id="rId4"/>
    <p:sldId id="367" r:id="rId5"/>
    <p:sldId id="368" r:id="rId6"/>
    <p:sldId id="369" r:id="rId7"/>
    <p:sldId id="370" r:id="rId8"/>
    <p:sldId id="371" r:id="rId9"/>
    <p:sldId id="372" r:id="rId10"/>
    <p:sldId id="373" r:id="rId11"/>
    <p:sldId id="374" r:id="rId12"/>
    <p:sldId id="375" r:id="rId13"/>
    <p:sldId id="376" r:id="rId14"/>
    <p:sldId id="377" r:id="rId15"/>
    <p:sldId id="378" r:id="rId16"/>
    <p:sldId id="379" r:id="rId17"/>
    <p:sldId id="381" r:id="rId18"/>
    <p:sldId id="380" r:id="rId19"/>
    <p:sldId id="382" r:id="rId20"/>
    <p:sldId id="310" r:id="rId21"/>
    <p:sldId id="360" r:id="rId22"/>
    <p:sldId id="265" r:id="rId23"/>
    <p:sldId id="339" r:id="rId24"/>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AB00"/>
    <a:srgbClr val="FF0000"/>
    <a:srgbClr val="003283"/>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58646" autoAdjust="0"/>
  </p:normalViewPr>
  <p:slideViewPr>
    <p:cSldViewPr snapToGrid="0" showGuides="1">
      <p:cViewPr varScale="1">
        <p:scale>
          <a:sx n="74" d="100"/>
          <a:sy n="74" d="100"/>
        </p:scale>
        <p:origin x="-3036" y="-90"/>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97" d="100"/>
          <a:sy n="97" d="100"/>
        </p:scale>
        <p:origin x="-360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64838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3661301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linkeddatabook.com/editions/1.0/index.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n.wikipedia.org/wiki/Hypertext_Transfer_Protoco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My name is Ahmad</a:t>
            </a:r>
            <a:r>
              <a:rPr lang="en-US" baseline="0" dirty="0" smtClean="0"/>
              <a:t> </a:t>
            </a:r>
            <a:r>
              <a:rPr lang="en-US" baseline="0" dirty="0" err="1" smtClean="0"/>
              <a:t>Assaf</a:t>
            </a:r>
            <a:r>
              <a:rPr lang="en-US" baseline="0" dirty="0" smtClean="0"/>
              <a:t> from SAP research France, and I am about to present the work I did with my colleague Aline </a:t>
            </a:r>
            <a:r>
              <a:rPr lang="en-US" baseline="0" dirty="0" err="1" smtClean="0"/>
              <a:t>Senart</a:t>
            </a:r>
            <a:r>
              <a:rPr lang="en-US" baseline="0" dirty="0" smtClean="0"/>
              <a:t> on  Data Quality Principles in the Semantic Web. </a:t>
            </a:r>
          </a:p>
          <a:p>
            <a:r>
              <a:rPr lang="en-US" baseline="0" dirty="0" smtClean="0"/>
              <a:t>I would like to thank the organizing committee that gave me the opportunity to remotely present this paper as some unforeseen circumstances prevented me from attending the conference in person.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smtClean="0">
                <a:solidFill>
                  <a:schemeClr val="tx1"/>
                </a:solidFill>
                <a:effectLst/>
                <a:latin typeface="+mn-lt"/>
                <a:ea typeface="+mn-ea"/>
                <a:cs typeface="+mn-cs"/>
              </a:rPr>
              <a:t>Now we</a:t>
            </a:r>
            <a:r>
              <a:rPr lang="en-US" sz="1200" b="1" kern="1200" baseline="0" dirty="0" smtClean="0">
                <a:solidFill>
                  <a:schemeClr val="tx1"/>
                </a:solidFill>
                <a:effectLst/>
                <a:latin typeface="+mn-lt"/>
                <a:ea typeface="+mn-ea"/>
                <a:cs typeface="+mn-cs"/>
              </a:rPr>
              <a:t> will come to the </a:t>
            </a:r>
            <a:r>
              <a:rPr lang="en-US" sz="1200" b="1" kern="1200" dirty="0" smtClean="0">
                <a:solidFill>
                  <a:schemeClr val="tx1"/>
                </a:solidFill>
                <a:effectLst/>
                <a:latin typeface="+mn-lt"/>
                <a:ea typeface="+mn-ea"/>
                <a:cs typeface="+mn-cs"/>
              </a:rPr>
              <a:t>Quality of raw data</a:t>
            </a:r>
            <a:r>
              <a:rPr lang="en-US" sz="1200" kern="1200" dirty="0" smtClean="0">
                <a:solidFill>
                  <a:schemeClr val="tx1"/>
                </a:solidFill>
                <a:effectLst/>
                <a:latin typeface="+mn-lt"/>
                <a:ea typeface="+mn-ea"/>
                <a:cs typeface="+mn-cs"/>
              </a:rPr>
              <a:t>: This principle is mainly related to the absence of duplicates, entry mistakes, and noise in the data,</a:t>
            </a:r>
            <a:r>
              <a:rPr lang="en-US" sz="1200" kern="1200" baseline="0" dirty="0" smtClean="0">
                <a:solidFill>
                  <a:schemeClr val="tx1"/>
                </a:solidFill>
                <a:effectLst/>
                <a:latin typeface="+mn-lt"/>
                <a:ea typeface="+mn-ea"/>
                <a:cs typeface="+mn-cs"/>
              </a:rPr>
              <a:t> it contains 7 main attributes that are: </a:t>
            </a:r>
            <a:r>
              <a:rPr lang="en-US" sz="1200" dirty="0" smtClean="0">
                <a:effectLst/>
              </a:rPr>
              <a:t>Accuracy, Comprehensibility, Completeness, Typing, Provenance, Versatility</a:t>
            </a:r>
            <a:r>
              <a:rPr lang="en-US" sz="1200" baseline="0" dirty="0" smtClean="0">
                <a:effectLst/>
              </a:rPr>
              <a:t> and</a:t>
            </a:r>
            <a:r>
              <a:rPr lang="en-US" sz="1200" dirty="0" smtClean="0">
                <a:effectLst/>
              </a:rPr>
              <a:t> Traceability</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90000" marR="0" lvl="1" indent="0" algn="l" defTabSz="914400" rtl="0" eaLnBrk="1" fontAlgn="auto" latinLnBrk="0" hangingPunct="1">
              <a:lnSpc>
                <a:spcPct val="100000"/>
              </a:lnSpc>
              <a:spcBef>
                <a:spcPts val="0"/>
              </a:spcBef>
              <a:spcAft>
                <a:spcPts val="0"/>
              </a:spcAft>
              <a:buClr>
                <a:schemeClr val="accent1"/>
              </a:buClr>
              <a:buSzPct val="100000"/>
              <a:buFont typeface="Wingdings" pitchFamily="2" charset="2"/>
              <a:buNone/>
              <a:tabLst/>
              <a:defRPr/>
            </a:pPr>
            <a:r>
              <a:rPr lang="en-US" dirty="0" smtClean="0"/>
              <a:t>Raw data accuracy can be achieved</a:t>
            </a:r>
            <a:r>
              <a:rPr lang="en-US" baseline="0" dirty="0" smtClean="0"/>
              <a:t> by ensuring that nodes refer to factually and lexically correct information, this can be achieved by checking if the data is described using accurate non duplicated labels. In addition to this, raw data should be clean and up to date and </a:t>
            </a:r>
            <a:r>
              <a:rPr lang="en-US" dirty="0" smtClean="0"/>
              <a:t>formatted in a consistent way (i.e., are the dates all formatted </a:t>
            </a:r>
            <a:r>
              <a:rPr lang="en-US" dirty="0" err="1" smtClean="0"/>
              <a:t>yyyy</a:t>
            </a:r>
            <a:r>
              <a:rPr lang="en-US" dirty="0" smtClean="0"/>
              <a:t>/mm/</a:t>
            </a:r>
            <a:r>
              <a:rPr lang="en-US" dirty="0" err="1" smtClean="0"/>
              <a:t>dd</a:t>
            </a:r>
            <a:r>
              <a:rPr lang="en-US" dirty="0" smtClean="0"/>
              <a:t>)? Tools such as Google Refine [12] or Data Wrangler [13] provide already a good answer to these issues by allowing the cleaning of complex data sets.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Moreover, </a:t>
            </a:r>
            <a:r>
              <a:rPr lang="en-US" baseline="0" dirty="0" smtClean="0"/>
              <a:t>data`s consistency should be ensured by </a:t>
            </a:r>
            <a:r>
              <a:rPr lang="en-US" dirty="0" smtClean="0"/>
              <a:t>validating the underlying vocabulary and syntax of the document with other resources, for example checks</a:t>
            </a:r>
            <a:r>
              <a:rPr lang="en-US" baseline="0" dirty="0" smtClean="0"/>
              <a:t> should be made to guarantee </a:t>
            </a:r>
            <a:r>
              <a:rPr lang="en-US" dirty="0" smtClean="0"/>
              <a:t>that there is </a:t>
            </a:r>
            <a:r>
              <a:rPr lang="en-US" sz="1200" b="0" i="0" kern="1200" dirty="0" smtClean="0">
                <a:solidFill>
                  <a:schemeClr val="tx1"/>
                </a:solidFill>
                <a:effectLst/>
                <a:latin typeface="+mn-lt"/>
                <a:ea typeface="+mn-ea"/>
                <a:cs typeface="+mn-cs"/>
              </a:rPr>
              <a:t>no definition of entities as being members of disjoint classes,</a:t>
            </a:r>
            <a:r>
              <a:rPr lang="en-US" sz="1200" b="0" i="0" kern="1200" baseline="0" dirty="0" smtClean="0">
                <a:solidFill>
                  <a:schemeClr val="tx1"/>
                </a:solidFill>
                <a:effectLst/>
                <a:latin typeface="+mn-lt"/>
                <a:ea typeface="+mn-ea"/>
                <a:cs typeface="+mn-cs"/>
              </a:rPr>
              <a:t> confirm </a:t>
            </a:r>
            <a:r>
              <a:rPr lang="en-US" sz="1200" b="0" i="0" kern="1200" dirty="0" smtClean="0">
                <a:solidFill>
                  <a:schemeClr val="tx1"/>
                </a:solidFill>
                <a:effectLst/>
                <a:latin typeface="+mn-lt"/>
                <a:ea typeface="+mn-ea"/>
                <a:cs typeface="+mn-cs"/>
              </a:rPr>
              <a:t>valid usage of inverse-functional properties,</a:t>
            </a:r>
            <a:r>
              <a:rPr lang="en-US" sz="1200" b="0" i="0" kern="1200" baseline="0" dirty="0" smtClean="0">
                <a:solidFill>
                  <a:schemeClr val="tx1"/>
                </a:solidFill>
                <a:effectLst/>
                <a:latin typeface="+mn-lt"/>
                <a:ea typeface="+mn-ea"/>
                <a:cs typeface="+mn-cs"/>
              </a:rPr>
              <a:t> there is </a:t>
            </a:r>
            <a:r>
              <a:rPr lang="en-US" sz="1200" b="0" i="0" kern="1200" dirty="0" smtClean="0">
                <a:solidFill>
                  <a:schemeClr val="tx1"/>
                </a:solidFill>
                <a:effectLst/>
                <a:latin typeface="+mn-lt"/>
                <a:ea typeface="+mn-ea"/>
                <a:cs typeface="+mn-cs"/>
              </a:rPr>
              <a:t>no redefinition of existing properties,</a:t>
            </a:r>
            <a:r>
              <a:rPr lang="en-US" sz="1200" b="0" i="0" kern="1200" baseline="0" dirty="0" smtClean="0">
                <a:solidFill>
                  <a:schemeClr val="tx1"/>
                </a:solidFill>
                <a:effectLst/>
                <a:latin typeface="+mn-lt"/>
                <a:ea typeface="+mn-ea"/>
                <a:cs typeface="+mn-cs"/>
              </a:rPr>
              <a:t> ensure </a:t>
            </a:r>
            <a:r>
              <a:rPr lang="en-US" sz="1200" b="0" i="0" kern="1200" dirty="0" smtClean="0">
                <a:solidFill>
                  <a:schemeClr val="tx1"/>
                </a:solidFill>
                <a:effectLst/>
                <a:latin typeface="+mn-lt"/>
                <a:ea typeface="+mn-ea"/>
                <a:cs typeface="+mn-cs"/>
              </a:rPr>
              <a:t>usage of homogeneous data types</a:t>
            </a:r>
            <a:r>
              <a:rPr lang="en-US" sz="1200" b="0" i="0" kern="1200" baseline="0" dirty="0" smtClean="0">
                <a:solidFill>
                  <a:schemeClr val="tx1"/>
                </a:solidFill>
                <a:effectLst/>
                <a:latin typeface="+mn-lt"/>
                <a:ea typeface="+mn-ea"/>
                <a:cs typeface="+mn-cs"/>
              </a:rPr>
              <a:t> and that there is </a:t>
            </a:r>
            <a:r>
              <a:rPr lang="en-US" sz="1200" b="0" i="0" kern="1200" dirty="0" smtClean="0">
                <a:solidFill>
                  <a:schemeClr val="tx1"/>
                </a:solidFill>
                <a:effectLst/>
                <a:latin typeface="+mn-lt"/>
                <a:ea typeface="+mn-ea"/>
                <a:cs typeface="+mn-cs"/>
              </a:rPr>
              <a:t>no stating of inconsistent values for properties. </a:t>
            </a:r>
            <a:r>
              <a:rPr lang="en-US" dirty="0" smtClean="0"/>
              <a:t>For example, is the population of Europe the same as the sum of the population of the European countries? </a:t>
            </a:r>
          </a:p>
          <a:p>
            <a:endParaRPr lang="en-US" sz="1200" b="0" i="0" kern="1200" dirty="0" smtClean="0">
              <a:solidFill>
                <a:schemeClr val="tx1"/>
              </a:solidFill>
              <a:effectLst/>
              <a:latin typeface="+mn-lt"/>
              <a:ea typeface="+mn-ea"/>
              <a:cs typeface="+mn-cs"/>
            </a:endParaRPr>
          </a:p>
          <a:p>
            <a:pPr lvl="1"/>
            <a:endParaRPr lang="en-US" dirty="0" smtClean="0"/>
          </a:p>
          <a:p>
            <a:pPr marL="171450" indent="-171450">
              <a:buFont typeface="Arial" pitchFamily="34" charset="0"/>
              <a:buChar char="•"/>
            </a:pPr>
            <a:endParaRPr lang="en-US" sz="1200" b="1" i="0" kern="1200" dirty="0" smtClean="0">
              <a:solidFill>
                <a:schemeClr val="tx1"/>
              </a:solidFill>
              <a:effectLst/>
              <a:latin typeface="+mn-lt"/>
              <a:ea typeface="+mn-ea"/>
              <a:cs typeface="+mn-cs"/>
            </a:endParaRP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To continue with the other attributes, </a:t>
            </a:r>
            <a:r>
              <a:rPr lang="en-US" sz="1200" b="0" i="0" kern="1200" baseline="0" dirty="0" smtClean="0">
                <a:solidFill>
                  <a:schemeClr val="tx1"/>
                </a:solidFill>
                <a:effectLst/>
                <a:latin typeface="+mn-lt"/>
                <a:ea typeface="+mn-ea"/>
                <a:cs typeface="+mn-cs"/>
              </a:rPr>
              <a:t> data is comprehensible by providing </a:t>
            </a:r>
            <a:r>
              <a:rPr lang="en-US" sz="1200" b="0" i="0" kern="1200" dirty="0" smtClean="0">
                <a:solidFill>
                  <a:schemeClr val="tx1"/>
                </a:solidFill>
                <a:effectLst/>
                <a:latin typeface="+mn-lt"/>
                <a:ea typeface="+mn-ea"/>
                <a:cs typeface="+mn-cs"/>
              </a:rPr>
              <a:t>human-readable </a:t>
            </a:r>
            <a:r>
              <a:rPr lang="en-US" sz="1200" b="1" i="0" kern="1200" dirty="0" smtClean="0">
                <a:solidFill>
                  <a:schemeClr val="tx1"/>
                </a:solidFill>
                <a:effectLst/>
                <a:latin typeface="+mn-lt"/>
                <a:ea typeface="+mn-ea"/>
                <a:cs typeface="+mn-cs"/>
              </a:rPr>
              <a:t>labeling</a:t>
            </a:r>
            <a:r>
              <a:rPr lang="en-US" sz="1200" b="0" i="0" kern="1200" dirty="0" smtClean="0">
                <a:solidFill>
                  <a:schemeClr val="tx1"/>
                </a:solidFill>
                <a:effectLst/>
                <a:latin typeface="+mn-lt"/>
                <a:ea typeface="+mn-ea"/>
                <a:cs typeface="+mn-cs"/>
              </a:rPr>
              <a:t> of classes, properties and entities by providing an </a:t>
            </a:r>
            <a:r>
              <a:rPr lang="en-US" sz="1200" b="0" i="0" kern="1200" dirty="0" err="1" smtClean="0">
                <a:solidFill>
                  <a:schemeClr val="tx1"/>
                </a:solidFill>
                <a:effectLst/>
                <a:latin typeface="+mn-lt"/>
                <a:ea typeface="+mn-ea"/>
                <a:cs typeface="+mn-cs"/>
              </a:rPr>
              <a:t>rdfs:label</a:t>
            </a:r>
            <a:r>
              <a:rPr lang="en-US" sz="1200" b="0" i="0" kern="1200" baseline="0" dirty="0" smtClean="0">
                <a:solidFill>
                  <a:schemeClr val="tx1"/>
                </a:solidFill>
                <a:effectLst/>
                <a:latin typeface="+mn-lt"/>
                <a:ea typeface="+mn-ea"/>
                <a:cs typeface="+mn-cs"/>
              </a:rPr>
              <a:t> and </a:t>
            </a:r>
            <a:r>
              <a:rPr lang="en-US" sz="1200" b="0" i="0" kern="1200" dirty="0" smtClean="0">
                <a:solidFill>
                  <a:schemeClr val="tx1"/>
                </a:solidFill>
                <a:effectLst/>
                <a:latin typeface="+mn-lt"/>
                <a:ea typeface="+mn-ea"/>
                <a:cs typeface="+mn-cs"/>
              </a:rPr>
              <a:t>human-readable </a:t>
            </a:r>
            <a:r>
              <a:rPr lang="en-US" sz="1200" b="1" i="0" kern="1200" dirty="0" smtClean="0">
                <a:solidFill>
                  <a:schemeClr val="tx1"/>
                </a:solidFill>
                <a:effectLst/>
                <a:latin typeface="+mn-lt"/>
                <a:ea typeface="+mn-ea"/>
                <a:cs typeface="+mn-cs"/>
              </a:rPr>
              <a:t>description</a:t>
            </a:r>
            <a:r>
              <a:rPr lang="en-US" sz="1200" b="0" i="0" kern="1200" dirty="0" smtClean="0">
                <a:solidFill>
                  <a:schemeClr val="tx1"/>
                </a:solidFill>
                <a:effectLst/>
                <a:latin typeface="+mn-lt"/>
                <a:ea typeface="+mn-ea"/>
                <a:cs typeface="+mn-cs"/>
              </a:rPr>
              <a:t> of them by providing an </a:t>
            </a:r>
            <a:r>
              <a:rPr lang="en-US" sz="1200" b="0" i="0" kern="1200" dirty="0" err="1" smtClean="0">
                <a:solidFill>
                  <a:schemeClr val="tx1"/>
                </a:solidFill>
                <a:effectLst/>
                <a:latin typeface="+mn-lt"/>
                <a:ea typeface="+mn-ea"/>
                <a:cs typeface="+mn-cs"/>
              </a:rPr>
              <a:t>rdfs:comment</a:t>
            </a:r>
            <a:r>
              <a:rPr lang="en-US" sz="1200" b="0" i="0" kern="1200" baseline="0" dirty="0" smtClean="0">
                <a:solidFill>
                  <a:schemeClr val="tx1"/>
                </a:solidFill>
                <a:effectLst/>
                <a:latin typeface="+mn-lt"/>
                <a:ea typeface="+mn-ea"/>
                <a:cs typeface="+mn-cs"/>
              </a:rPr>
              <a:t>. Moreover, by giving </a:t>
            </a:r>
            <a:r>
              <a:rPr lang="en-US" sz="1200" b="0" i="0" kern="1200" dirty="0" smtClean="0">
                <a:solidFill>
                  <a:schemeClr val="tx1"/>
                </a:solidFill>
                <a:effectLst/>
                <a:latin typeface="+mn-lt"/>
                <a:ea typeface="+mn-ea"/>
                <a:cs typeface="+mn-cs"/>
              </a:rPr>
              <a:t>indications of metadata about a dataset,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one or more exemplary URIs,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an exemplary SPARQL query,</a:t>
            </a:r>
            <a:r>
              <a:rPr lang="en-US" sz="1200" b="0" i="0" kern="1200" baseline="0" dirty="0" smtClean="0">
                <a:solidFill>
                  <a:schemeClr val="tx1"/>
                </a:solidFill>
                <a:effectLst/>
                <a:latin typeface="+mn-lt"/>
                <a:ea typeface="+mn-ea"/>
                <a:cs typeface="+mn-cs"/>
              </a:rPr>
              <a:t> and</a:t>
            </a:r>
            <a:r>
              <a:rPr lang="en-US" sz="1200" b="0" i="0" kern="1200" dirty="0" smtClean="0">
                <a:solidFill>
                  <a:schemeClr val="tx1"/>
                </a:solidFill>
                <a:effectLst/>
                <a:latin typeface="+mn-lt"/>
                <a:ea typeface="+mn-ea"/>
                <a:cs typeface="+mn-cs"/>
              </a:rPr>
              <a:t> of some of the vocabularies used.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addition to comprehensibility,</a:t>
            </a:r>
            <a:r>
              <a:rPr lang="en-US" sz="1200" b="0" i="0" kern="1200" baseline="0" dirty="0" smtClean="0">
                <a:solidFill>
                  <a:schemeClr val="tx1"/>
                </a:solidFill>
                <a:effectLst/>
                <a:latin typeface="+mn-lt"/>
                <a:ea typeface="+mn-ea"/>
                <a:cs typeface="+mn-cs"/>
              </a:rPr>
              <a:t> completeness is a measure to check if there is all the data needed to represent information about a real world entity, </a:t>
            </a:r>
            <a:r>
              <a:rPr lang="en-US" dirty="0" smtClean="0"/>
              <a:t>Moreover, is the data related or linked to this set complete as well, e.g., all European countries, all French cities, all street addresses, all postal codes and so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Having data</a:t>
            </a:r>
            <a:r>
              <a:rPr lang="en-US" baseline="0" dirty="0" smtClean="0"/>
              <a:t> properly typed as concepts from vocabularies allow users to step further into analyzing the data and reach more informed business decisions, so typing the data is an important quality factor of linked data.</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Moreover,  </a:t>
            </a:r>
            <a:r>
              <a:rPr lang="en-US" dirty="0" smtClean="0"/>
              <a:t>provenance in the Semantic Web is considered as one of the most important indicators of "quality."  Data sets can be used or rejected depending on the availability of sufficient and/or relevant metadata attached,</a:t>
            </a:r>
            <a:r>
              <a:rPr lang="en-US" baseline="0" dirty="0" smtClean="0"/>
              <a:t> there are lots of important that can be asked on the data available, for example: </a:t>
            </a:r>
            <a:r>
              <a:rPr lang="en-US" sz="1200" b="0" i="0" kern="1200" dirty="0" smtClean="0">
                <a:solidFill>
                  <a:schemeClr val="tx1"/>
                </a:solidFill>
                <a:effectLst/>
                <a:latin typeface="+mn-lt"/>
                <a:ea typeface="+mn-ea"/>
                <a:cs typeface="+mn-cs"/>
              </a:rPr>
              <a:t>Where did the data originate from? Why was the data received?  Who is the data describing? Who</a:t>
            </a:r>
            <a:r>
              <a:rPr lang="en-US" sz="1200" b="0" i="0" kern="1200" baseline="0" dirty="0" smtClean="0">
                <a:solidFill>
                  <a:schemeClr val="tx1"/>
                </a:solidFill>
                <a:effectLst/>
                <a:latin typeface="+mn-lt"/>
                <a:ea typeface="+mn-ea"/>
                <a:cs typeface="+mn-cs"/>
              </a:rPr>
              <a:t> is the author of this data … and more other questions</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sz="1200" b="0" i="0" kern="1200" dirty="0" smtClean="0">
              <a:solidFill>
                <a:schemeClr val="tx1"/>
              </a:solidFill>
              <a:effectLst/>
              <a:latin typeface="+mn-lt"/>
              <a:ea typeface="+mn-ea"/>
              <a:cs typeface="+mn-cs"/>
            </a:endParaRP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sz="1200" b="1" i="0" kern="1200" dirty="0" smtClean="0">
              <a:solidFill>
                <a:schemeClr val="tx1"/>
              </a:solidFill>
              <a:effectLst/>
              <a:latin typeface="+mn-lt"/>
              <a:ea typeface="+mn-ea"/>
              <a:cs typeface="+mn-cs"/>
            </a:endParaRPr>
          </a:p>
          <a:p>
            <a:r>
              <a:rPr lang="en-US" dirty="0" smtClean="0"/>
              <a:t>Ensuring data versatility is important to ensure a</a:t>
            </a:r>
            <a:r>
              <a:rPr lang="en-US" baseline="0" dirty="0" smtClean="0"/>
              <a:t> good quality wide spread data. For example, </a:t>
            </a:r>
            <a:r>
              <a:rPr lang="en-US" sz="1200" b="0" i="0" kern="1200" dirty="0" smtClean="0">
                <a:solidFill>
                  <a:schemeClr val="tx1"/>
                </a:solidFill>
                <a:effectLst/>
                <a:latin typeface="+mn-lt"/>
                <a:ea typeface="+mn-ea"/>
                <a:cs typeface="+mn-cs"/>
              </a:rPr>
              <a:t>provision of the data in various formats,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provision of the data in various languages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human and machine -readable indications of a SPARQL-endpoint.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To handle various representations, a data source can </a:t>
            </a:r>
            <a:r>
              <a:rPr lang="en-US" sz="1200" b="0" i="1" kern="1200" dirty="0" smtClean="0">
                <a:solidFill>
                  <a:schemeClr val="tx1"/>
                </a:solidFill>
                <a:effectLst/>
                <a:latin typeface="+mn-lt"/>
                <a:ea typeface="+mn-ea"/>
                <a:cs typeface="+mn-cs"/>
              </a:rPr>
              <a:t>enable content negotiation</a:t>
            </a:r>
            <a:r>
              <a:rPr lang="en-US" sz="1200" b="0" i="0" kern="1200" dirty="0" smtClean="0">
                <a:solidFill>
                  <a:schemeClr val="tx1"/>
                </a:solidFill>
                <a:effectLst/>
                <a:latin typeface="+mn-lt"/>
                <a:ea typeface="+mn-ea"/>
                <a:cs typeface="+mn-cs"/>
              </a:rPr>
              <a:t>. Thereby a consumer can specify accepted formats and languages by adding a corresponding accept-header to an HTTP request.</a:t>
            </a:r>
          </a:p>
          <a:p>
            <a:r>
              <a:rPr lang="en-US" sz="1200" b="0" i="0" kern="1200" baseline="0" dirty="0" smtClean="0">
                <a:solidFill>
                  <a:schemeClr val="tx1"/>
                </a:solidFill>
                <a:effectLst/>
                <a:latin typeface="+mn-lt"/>
                <a:ea typeface="+mn-ea"/>
                <a:cs typeface="+mn-cs"/>
              </a:rPr>
              <a:t>Moreover, Raw data and its attached information like queries, formulas should be also traceable especially if it is a result of a merge process.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smtClean="0">
                <a:solidFill>
                  <a:schemeClr val="tx1"/>
                </a:solidFill>
                <a:effectLst/>
                <a:latin typeface="+mn-lt"/>
                <a:ea typeface="+mn-ea"/>
                <a:cs typeface="+mn-cs"/>
              </a:rPr>
              <a:t>Now we will talk about the Quality of the semantic conversion</a:t>
            </a:r>
            <a:r>
              <a:rPr lang="en-US" sz="1200" kern="1200" dirty="0" smtClean="0">
                <a:solidFill>
                  <a:schemeClr val="tx1"/>
                </a:solidFill>
                <a:effectLst/>
                <a:latin typeface="+mn-lt"/>
                <a:ea typeface="+mn-ea"/>
                <a:cs typeface="+mn-cs"/>
              </a:rPr>
              <a:t>: This principle is related to the transformation of raw data into rich data by using vocabularies</a:t>
            </a:r>
            <a:r>
              <a:rPr lang="en-US" sz="1200" kern="1200" baseline="0" dirty="0" smtClean="0">
                <a:solidFill>
                  <a:schemeClr val="tx1"/>
                </a:solidFill>
                <a:effectLst/>
                <a:latin typeface="+mn-lt"/>
                <a:ea typeface="+mn-ea"/>
                <a:cs typeface="+mn-cs"/>
              </a:rPr>
              <a:t> and consists of three attributes that are: Correctness, granularity and consistency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Semantic conversion is the process of transforming “normal” raw data into “rich” data, so we have as our</a:t>
            </a:r>
            <a:r>
              <a:rPr lang="en-US" baseline="0" dirty="0" smtClean="0"/>
              <a:t> input a tabular data for example, and we want to have an RDF representation of that data using some vocabulary. </a:t>
            </a:r>
            <a:r>
              <a:rPr lang="en-US" dirty="0" smtClean="0"/>
              <a:t>The use of high quality vocabularies and the efficiency of data discovery process are major factors in increasing the quality of data. Moreover, one of the most important aspect that affects the quality of the semantic conversion is the quality and suitability of its data model with the intended usage,</a:t>
            </a:r>
            <a:r>
              <a:rPr lang="en-US" baseline="0" dirty="0" smtClean="0"/>
              <a:t> a</a:t>
            </a:r>
            <a:r>
              <a:rPr lang="en-US" dirty="0" smtClean="0"/>
              <a:t> </a:t>
            </a:r>
            <a:r>
              <a:rPr lang="en-US" baseline="0" dirty="0" smtClean="0"/>
              <a:t>m</a:t>
            </a:r>
            <a:r>
              <a:rPr lang="en-US" sz="1200" b="0" i="0" kern="1200" dirty="0" smtClean="0">
                <a:solidFill>
                  <a:schemeClr val="tx1"/>
                </a:solidFill>
                <a:effectLst/>
                <a:latin typeface="+mn-lt"/>
                <a:ea typeface="+mn-ea"/>
                <a:cs typeface="+mn-cs"/>
              </a:rPr>
              <a:t>odel that does not fit your usage could lead to computationally expensive workarounds.</a:t>
            </a:r>
          </a:p>
          <a:p>
            <a:r>
              <a:rPr lang="en-US" sz="1200" b="0" i="0" kern="1200" dirty="0" smtClean="0">
                <a:solidFill>
                  <a:schemeClr val="tx1"/>
                </a:solidFill>
                <a:effectLst/>
                <a:latin typeface="+mn-lt"/>
                <a:ea typeface="+mn-ea"/>
                <a:cs typeface="+mn-cs"/>
              </a:rPr>
              <a:t>Data structure should be properly modeled and </a:t>
            </a:r>
            <a:r>
              <a:rPr lang="en-US" sz="1200" b="0" i="0" kern="1200" baseline="0" dirty="0" smtClean="0">
                <a:solidFill>
                  <a:schemeClr val="tx1"/>
                </a:solidFill>
                <a:effectLst/>
                <a:latin typeface="+mn-lt"/>
                <a:ea typeface="+mn-ea"/>
                <a:cs typeface="+mn-cs"/>
              </a:rPr>
              <a:t>applied correctly to all the concepts, so generally </a:t>
            </a:r>
            <a:r>
              <a:rPr lang="en-US" sz="1200" b="0" i="0" u="none" strike="noStrike" kern="1200" baseline="0" dirty="0" smtClean="0">
                <a:solidFill>
                  <a:schemeClr val="tx1"/>
                </a:solidFill>
                <a:latin typeface="+mn-lt"/>
                <a:ea typeface="+mn-ea"/>
                <a:cs typeface="+mn-cs"/>
              </a:rPr>
              <a:t>any two URI references connected by </a:t>
            </a:r>
            <a:r>
              <a:rPr lang="en-US" sz="1200" b="0" i="0" u="none" strike="noStrike" kern="1200" baseline="0" dirty="0" err="1" smtClean="0">
                <a:solidFill>
                  <a:schemeClr val="tx1"/>
                </a:solidFill>
                <a:latin typeface="+mn-lt"/>
                <a:ea typeface="+mn-ea"/>
                <a:cs typeface="+mn-cs"/>
              </a:rPr>
              <a:t>owl:sameAs</a:t>
            </a:r>
            <a:r>
              <a:rPr lang="en-US" sz="1200" b="0" i="0" u="none" strike="noStrike" kern="1200" baseline="0" dirty="0" smtClean="0">
                <a:solidFill>
                  <a:schemeClr val="tx1"/>
                </a:solidFill>
                <a:latin typeface="+mn-lt"/>
                <a:ea typeface="+mn-ea"/>
                <a:cs typeface="+mn-cs"/>
              </a:rPr>
              <a:t> should be the same thing. In addition to that, the model  should capture enough information to present all the expected data. Finally, the conversion should be done correctly and consistently, </a:t>
            </a:r>
            <a:r>
              <a:rPr lang="en-US" sz="1200" b="1" i="0" u="none" strike="noStrike" kern="1200" baseline="0" dirty="0" smtClean="0">
                <a:solidFill>
                  <a:schemeClr val="tx1"/>
                </a:solidFill>
                <a:effectLst/>
                <a:latin typeface="+mn-lt"/>
                <a:ea typeface="+mn-ea"/>
                <a:cs typeface="+mn-cs"/>
              </a:rPr>
              <a:t>an example taken from </a:t>
            </a:r>
            <a:r>
              <a:rPr lang="en-US" sz="1200" b="1" i="0" u="none" strike="noStrike" kern="1200" baseline="0" dirty="0" err="1" smtClean="0">
                <a:solidFill>
                  <a:schemeClr val="tx1"/>
                </a:solidFill>
                <a:effectLst/>
                <a:latin typeface="+mn-lt"/>
                <a:ea typeface="+mn-ea"/>
                <a:cs typeface="+mn-cs"/>
              </a:rPr>
              <a:t>Dbpedia</a:t>
            </a:r>
            <a:r>
              <a:rPr lang="en-US" sz="1200" b="1" i="0" u="none" strike="noStrike" kern="1200" baseline="0" dirty="0" smtClean="0">
                <a:solidFill>
                  <a:schemeClr val="tx1"/>
                </a:solidFill>
                <a:effectLst/>
                <a:latin typeface="+mn-lt"/>
                <a:ea typeface="+mn-ea"/>
                <a:cs typeface="+mn-cs"/>
              </a:rPr>
              <a:t> is that </a:t>
            </a:r>
            <a:r>
              <a:rPr lang="en-US" sz="1200" b="0" i="0" kern="1200" dirty="0" smtClean="0">
                <a:solidFill>
                  <a:schemeClr val="tx1"/>
                </a:solidFill>
                <a:effectLst/>
                <a:latin typeface="+mn-lt"/>
                <a:ea typeface="+mn-ea"/>
                <a:cs typeface="+mn-cs"/>
              </a:rPr>
              <a:t>a resource can state different minimal temperatures of a planet ,the respective property being defined as having Kelvin values. These values result from an erroneous conversion of the Kelvin and Celsius values extracted from </a:t>
            </a:r>
            <a:r>
              <a:rPr lang="en-US" sz="1200" b="0" i="0" kern="1200" dirty="0" err="1" smtClean="0">
                <a:solidFill>
                  <a:schemeClr val="tx1"/>
                </a:solidFill>
                <a:effectLst/>
                <a:latin typeface="+mn-lt"/>
                <a:ea typeface="+mn-ea"/>
                <a:cs typeface="+mn-cs"/>
              </a:rPr>
              <a:t>wikipedia</a:t>
            </a:r>
            <a:r>
              <a:rPr lang="en-US" sz="1200" b="0" i="0" kern="1200" dirty="0" smtClean="0">
                <a:solidFill>
                  <a:schemeClr val="tx1"/>
                </a:solidFill>
                <a:effectLst/>
                <a:latin typeface="+mn-lt"/>
                <a:ea typeface="+mn-ea"/>
                <a:cs typeface="+mn-cs"/>
              </a:rPr>
              <a:t>. </a:t>
            </a:r>
            <a:endParaRPr lang="en-US" sz="1200" b="1" i="0" kern="1200" dirty="0" smtClean="0">
              <a:solidFill>
                <a:schemeClr val="tx1"/>
              </a:solidFill>
              <a:effectLst/>
              <a:latin typeface="+mn-lt"/>
              <a:ea typeface="+mn-ea"/>
              <a:cs typeface="+mn-cs"/>
            </a:endParaRP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smtClean="0"/>
              <a:t>Now we will talk</a:t>
            </a:r>
            <a:r>
              <a:rPr lang="en-US" baseline="0" dirty="0" smtClean="0"/>
              <a:t> about the quality of the linking process, </a:t>
            </a:r>
            <a:r>
              <a:rPr lang="en-US" sz="1200" kern="1200" dirty="0" smtClean="0">
                <a:solidFill>
                  <a:schemeClr val="tx1"/>
                </a:solidFill>
                <a:effectLst/>
                <a:latin typeface="+mn-lt"/>
                <a:ea typeface="+mn-ea"/>
                <a:cs typeface="+mn-cs"/>
              </a:rPr>
              <a:t> This principle is related to the quality of links between two datasets</a:t>
            </a:r>
            <a:r>
              <a:rPr lang="en-US" sz="1200" kern="1200" baseline="0" dirty="0" smtClean="0">
                <a:solidFill>
                  <a:schemeClr val="tx1"/>
                </a:solidFill>
                <a:effectLst/>
                <a:latin typeface="+mn-lt"/>
                <a:ea typeface="+mn-ea"/>
                <a:cs typeface="+mn-cs"/>
              </a:rPr>
              <a:t> and consists of three main attributes that are: connectedness, isomorphism and directionality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connectedness is a measure to ensure that the merge or combination happened at the correct points, </a:t>
            </a:r>
            <a:r>
              <a:rPr lang="en-US" dirty="0" smtClean="0"/>
              <a:t>Frameworks like Silk [21] ease the linking process but don’t tackle per se the quality of the links that are generated. The quality depends on the link generation configuration. The quality is however improved if your data is linked to some reference dataset. </a:t>
            </a:r>
          </a:p>
          <a:p>
            <a:pPr marL="171450" indent="-171450">
              <a:buFont typeface="Arial" pitchFamily="34" charset="0"/>
              <a:buChar char="•"/>
            </a:pPr>
            <a:r>
              <a:rPr lang="en-US" sz="1200" b="0" i="0" kern="1200" dirty="0" smtClean="0">
                <a:solidFill>
                  <a:schemeClr val="tx1"/>
                </a:solidFill>
                <a:effectLst/>
                <a:latin typeface="+mn-lt"/>
                <a:ea typeface="+mn-ea"/>
                <a:cs typeface="+mn-cs"/>
              </a:rPr>
              <a:t>Many Linked Data applications have come to rely on </a:t>
            </a:r>
            <a:r>
              <a:rPr lang="en-US" sz="1200" b="0" i="0" kern="1200" dirty="0" err="1" smtClean="0">
                <a:solidFill>
                  <a:schemeClr val="tx1"/>
                </a:solidFill>
                <a:effectLst/>
                <a:latin typeface="+mn-lt"/>
                <a:ea typeface="+mn-ea"/>
                <a:cs typeface="+mn-cs"/>
              </a:rPr>
              <a:t>owl:sameAs</a:t>
            </a:r>
            <a:r>
              <a:rPr lang="en-US" sz="1200" b="0" i="0" kern="1200" dirty="0" smtClean="0">
                <a:solidFill>
                  <a:schemeClr val="tx1"/>
                </a:solidFill>
                <a:effectLst/>
                <a:latin typeface="+mn-lt"/>
                <a:ea typeface="+mn-ea"/>
                <a:cs typeface="+mn-cs"/>
              </a:rPr>
              <a:t> for linking datasets. However, the current semantics for </a:t>
            </a:r>
            <a:r>
              <a:rPr lang="en-US" sz="1200" b="0" i="0" kern="1200" dirty="0" err="1" smtClean="0">
                <a:solidFill>
                  <a:schemeClr val="tx1"/>
                </a:solidFill>
                <a:effectLst/>
                <a:latin typeface="+mn-lt"/>
                <a:ea typeface="+mn-ea"/>
                <a:cs typeface="+mn-cs"/>
              </a:rPr>
              <a:t>owl:sameAs</a:t>
            </a:r>
            <a:r>
              <a:rPr lang="en-US" sz="1200" b="0" i="0" kern="1200" dirty="0" smtClean="0">
                <a:solidFill>
                  <a:schemeClr val="tx1"/>
                </a:solidFill>
                <a:effectLst/>
                <a:latin typeface="+mn-lt"/>
                <a:ea typeface="+mn-ea"/>
                <a:cs typeface="+mn-cs"/>
              </a:rPr>
              <a:t> assert that identity entails isomorphism, or that if a=b, then all statements of a and b are shared by both. This becomes problematic when dealing with provenance, context, and imperfect representations, all of which are endemic issues in Linked Data. Ensuring that the combined sets are modeled in a compatible way and reconciled is an important factor.</a:t>
            </a:r>
            <a:r>
              <a:rPr lang="en-US" sz="1200" b="0" i="0" kern="1200" baseline="0" dirty="0" smtClean="0">
                <a:solidFill>
                  <a:schemeClr val="tx1"/>
                </a:solidFill>
                <a:effectLst/>
                <a:latin typeface="+mn-lt"/>
                <a:ea typeface="+mn-ea"/>
                <a:cs typeface="+mn-cs"/>
              </a:rPr>
              <a:t> In addition to this, the graph representation of the resources after the linkage should be consistent in what we call the directionality property.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Now we will talk about</a:t>
            </a:r>
            <a:r>
              <a:rPr lang="en-US" baseline="0" dirty="0" smtClean="0"/>
              <a:t> some global quality measures that cross cut all the previous classes ( the data source, raw data, links … etc. ).  An important factor that should be ensured is the timeliness of that class, for example ensuring that the data source contain that latest up to date raw data, and the inbound and outbound to this data are also updated. In the source specification, is the update and validation frequency stated so that updates are made automatically ? For example, in an astronomical data source, </a:t>
            </a:r>
            <a:r>
              <a:rPr lang="en-US" sz="1200" b="0" i="0" kern="1200" dirty="0" smtClean="0">
                <a:solidFill>
                  <a:schemeClr val="tx1"/>
                </a:solidFill>
                <a:effectLst/>
                <a:latin typeface="+mn-lt"/>
                <a:ea typeface="+mn-ea"/>
                <a:cs typeface="+mn-cs"/>
              </a:rPr>
              <a:t>the discovery of an additional moon in the solar system doesn't necessarily influence the correctness of the present data but failing to update changed data however does, (e. g. the redefinition of Pluto now being a dwarf planet resulting in the nullification of the fact of Pluto being a planet).</a:t>
            </a:r>
          </a:p>
          <a:p>
            <a:pPr marL="171450" indent="-171450">
              <a:buFont typeface="Arial" pitchFamily="34" charset="0"/>
              <a:buChar char="•"/>
            </a:pPr>
            <a:r>
              <a:rPr lang="en-US" sz="1200" b="0" i="0" kern="1200" dirty="0" smtClean="0">
                <a:solidFill>
                  <a:schemeClr val="tx1"/>
                </a:solidFill>
                <a:effectLst/>
                <a:latin typeface="+mn-lt"/>
                <a:ea typeface="+mn-ea"/>
                <a:cs typeface="+mn-cs"/>
              </a:rPr>
              <a:t>Another aspect is the</a:t>
            </a:r>
            <a:r>
              <a:rPr lang="en-US" sz="1200" b="0" i="0" kern="1200" baseline="0" dirty="0" smtClean="0">
                <a:solidFill>
                  <a:schemeClr val="tx1"/>
                </a:solidFill>
                <a:effectLst/>
                <a:latin typeface="+mn-lt"/>
                <a:ea typeface="+mn-ea"/>
                <a:cs typeface="+mn-cs"/>
              </a:rPr>
              <a:t> history and changes record, in order to keep track of who changed the data and when.</a:t>
            </a:r>
          </a:p>
          <a:p>
            <a:pPr marL="171450" indent="-171450">
              <a:buFont typeface="Arial" pitchFamily="34" charset="0"/>
              <a:buChar char="•"/>
            </a:pPr>
            <a:r>
              <a:rPr lang="en-US" dirty="0" smtClean="0"/>
              <a:t>Finally, the freshness of each class is another important aspect, for example the ability to replicate the remote repository into local triple stores ( via a local</a:t>
            </a:r>
            <a:r>
              <a:rPr lang="en-US" baseline="0" dirty="0" smtClean="0"/>
              <a:t> dump) </a:t>
            </a:r>
            <a:r>
              <a:rPr lang="en-US" dirty="0" smtClean="0"/>
              <a:t>and maintain the timeliness of the replica in all of</a:t>
            </a:r>
            <a:r>
              <a:rPr lang="en-US" baseline="0" dirty="0" smtClean="0"/>
              <a:t> its aspects</a:t>
            </a:r>
            <a:r>
              <a:rPr lang="en-US" dirty="0" smtClean="0"/>
              <a:t>.</a:t>
            </a:r>
            <a:r>
              <a:rPr lang="en-US" sz="1200" b="0" i="0" kern="1200" dirty="0" smtClean="0">
                <a:solidFill>
                  <a:schemeClr val="tx1"/>
                </a:solidFill>
                <a:effectLst/>
                <a:latin typeface="+mn-lt"/>
                <a:ea typeface="+mn-ea"/>
                <a:cs typeface="+mn-cs"/>
              </a:rPr>
              <a:t> Depending on the amount of changed data, it may be important to have data dumps with deltas to previous major releases. For example monthly dump of full dataset and daily deltas. For smaller change sets the use of feeds to announce changes can be very fitting.</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sz="1200" kern="1200" dirty="0" smtClean="0">
                <a:solidFill>
                  <a:schemeClr val="tx1"/>
                </a:solidFill>
                <a:effectLst/>
                <a:latin typeface="+mn-lt"/>
                <a:ea typeface="+mn-ea"/>
                <a:cs typeface="+mn-cs"/>
              </a:rPr>
              <a:t>To Conclude, we have identified</a:t>
            </a:r>
            <a:r>
              <a:rPr lang="en-US" sz="1200" kern="1200" baseline="0" dirty="0" smtClean="0">
                <a:solidFill>
                  <a:schemeClr val="tx1"/>
                </a:solidFill>
                <a:effectLst/>
                <a:latin typeface="+mn-lt"/>
                <a:ea typeface="+mn-ea"/>
                <a:cs typeface="+mn-cs"/>
              </a:rPr>
              <a:t> the data quality in the semantic web is of increasing importance, hence we have proposed </a:t>
            </a:r>
            <a:r>
              <a:rPr lang="en-US" sz="1200" kern="1200" dirty="0" smtClean="0">
                <a:solidFill>
                  <a:schemeClr val="tx1"/>
                </a:solidFill>
                <a:effectLst/>
                <a:latin typeface="+mn-lt"/>
                <a:ea typeface="+mn-ea"/>
                <a:cs typeface="+mn-cs"/>
              </a:rPr>
              <a:t>five main classes of data quality principles to be applied in the semantic context. For each class, we listed the specific criteria that represent the quality of a data source on the Web. We believe that following these principles will lead to higher quality Semantic Web, which will result in better data usage and mash-ups thus more informed decisions. </a:t>
            </a:r>
            <a:r>
              <a:rPr lang="en-US" dirty="0" smtClean="0"/>
              <a:t>We have applied these principles in several scenarios and use cases in some of the systems in SAP, due</a:t>
            </a:r>
            <a:r>
              <a:rPr lang="en-US" baseline="0" dirty="0" smtClean="0"/>
              <a:t> to the lack of space we did not present our preliminary results in this paper; </a:t>
            </a:r>
            <a:r>
              <a:rPr lang="en-US" dirty="0" smtClean="0"/>
              <a:t>however we plan to apply them in a broader set of use cases and scenarios in order to have better</a:t>
            </a:r>
            <a:r>
              <a:rPr lang="en-US" baseline="0" dirty="0" smtClean="0"/>
              <a:t> evaluation. We would also like to provide tools that can formally prove that these </a:t>
            </a:r>
            <a:r>
              <a:rPr lang="en-US" baseline="0" smtClean="0"/>
              <a:t>principles are met.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start my presentation by</a:t>
            </a:r>
            <a:r>
              <a:rPr lang="en-US" baseline="0" dirty="0" smtClean="0"/>
              <a:t> discussing the problems around data quality in the semantic web, then I will list some of the relevant work in that area. Afterwards, I will discuss some related context to our problem and then present our proposal as a set of questions and examples that we gathered throughout our experience with Data Integration in SAP. In the end, I will conclude and discuss some of the future work we planned.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3840440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de-DE"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With the</a:t>
            </a:r>
            <a:r>
              <a:rPr lang="en-US" baseline="0" dirty="0" smtClean="0"/>
              <a:t> rise of semantic web in recent years data became widely available on the web </a:t>
            </a:r>
            <a:r>
              <a:rPr lang="en-US" dirty="0" smtClean="0"/>
              <a:t>and the development and application of ontologies have been gaining big momentum in a range of application domains. As the Linked Open Data cloud diagram shows, </a:t>
            </a:r>
            <a:r>
              <a:rPr lang="en-US" sz="1200" b="0"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hlinkClick r:id="rId3"/>
              </a:rPr>
              <a:t>Web of Linked Data</a:t>
            </a:r>
            <a:r>
              <a:rPr lang="en-US" sz="1200" b="0" i="0" kern="1200" dirty="0" smtClean="0">
                <a:solidFill>
                  <a:schemeClr val="tx1"/>
                </a:solidFill>
                <a:effectLst/>
                <a:latin typeface="+mn-lt"/>
                <a:ea typeface="+mn-ea"/>
                <a:cs typeface="+mn-cs"/>
              </a:rPr>
              <a:t> is growing rapidly and contains data from a wide range of different domains, including life science data, geographic data, government data, library and media data, as well as cross-domain data sets such as </a:t>
            </a:r>
            <a:r>
              <a:rPr lang="en-US" sz="1200" b="0" i="0" kern="1200" dirty="0" err="1" smtClean="0">
                <a:solidFill>
                  <a:schemeClr val="tx1"/>
                </a:solidFill>
                <a:effectLst/>
                <a:latin typeface="+mn-lt"/>
                <a:ea typeface="+mn-ea"/>
                <a:cs typeface="+mn-cs"/>
              </a:rPr>
              <a:t>DBpedia</a:t>
            </a:r>
            <a:r>
              <a:rPr lang="en-US" sz="1200" b="0" i="0" kern="1200" dirty="0" smtClean="0">
                <a:solidFill>
                  <a:schemeClr val="tx1"/>
                </a:solidFill>
                <a:effectLst/>
                <a:latin typeface="+mn-lt"/>
                <a:ea typeface="+mn-ea"/>
                <a:cs typeface="+mn-cs"/>
              </a:rPr>
              <a:t> or Freebase. </a:t>
            </a:r>
            <a:r>
              <a:rPr lang="en-US" sz="1200" kern="1200" dirty="0" smtClean="0">
                <a:solidFill>
                  <a:schemeClr val="tx1"/>
                </a:solidFill>
                <a:effectLst/>
                <a:latin typeface="+mn-lt"/>
                <a:ea typeface="+mn-ea"/>
                <a:cs typeface="+mn-cs"/>
              </a:rPr>
              <a:t>One</a:t>
            </a:r>
            <a:r>
              <a:rPr lang="en-US" sz="1200" kern="1200" baseline="0" dirty="0" smtClean="0">
                <a:solidFill>
                  <a:schemeClr val="tx1"/>
                </a:solidFill>
                <a:effectLst/>
                <a:latin typeface="+mn-lt"/>
                <a:ea typeface="+mn-ea"/>
                <a:cs typeface="+mn-cs"/>
              </a:rPr>
              <a:t> of the core concepts of semantic web is to that anyone</a:t>
            </a:r>
            <a:r>
              <a:rPr lang="en-US" sz="1200" kern="1200" dirty="0" smtClean="0">
                <a:solidFill>
                  <a:schemeClr val="tx1"/>
                </a:solidFill>
                <a:effectLst/>
                <a:latin typeface="+mn-lt"/>
                <a:ea typeface="+mn-ea"/>
                <a:cs typeface="+mn-cs"/>
              </a:rPr>
              <a:t> today has the ability to publish and retrieve information to be consumed or integrated into their applications, </a:t>
            </a:r>
            <a:r>
              <a:rPr lang="en-US" sz="1200" b="0" i="0" kern="1200" dirty="0" smtClean="0">
                <a:solidFill>
                  <a:schemeClr val="tx1"/>
                </a:solidFill>
                <a:effectLst/>
                <a:latin typeface="+mn-lt"/>
                <a:ea typeface="+mn-ea"/>
                <a:cs typeface="+mn-cs"/>
              </a:rPr>
              <a:t>this resulted in new challenges such as  having</a:t>
            </a:r>
            <a:r>
              <a:rPr lang="en-US" sz="1200" b="0" i="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heterogeneous sources with </a:t>
            </a:r>
            <a:r>
              <a:rPr lang="en-US" sz="1200" b="0" i="0" kern="1200" dirty="0" smtClean="0">
                <a:solidFill>
                  <a:schemeClr val="tx1"/>
                </a:solidFill>
                <a:effectLst/>
                <a:latin typeface="+mn-lt"/>
                <a:ea typeface="+mn-ea"/>
                <a:cs typeface="+mn-cs"/>
              </a:rPr>
              <a:t>diverse data qualities</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sym typeface="Wingdings" pitchFamily="2" charset="2"/>
              </a:rPr>
              <a:t> For example; some</a:t>
            </a:r>
            <a:r>
              <a:rPr lang="en-US" sz="1200" b="0" i="0" kern="1200" dirty="0" smtClean="0">
                <a:solidFill>
                  <a:schemeClr val="tx1"/>
                </a:solidFill>
                <a:effectLst/>
                <a:latin typeface="+mn-lt"/>
                <a:ea typeface="+mn-ea"/>
                <a:cs typeface="+mn-cs"/>
              </a:rPr>
              <a:t> values may be out of date, incomplete or incorrect</a:t>
            </a:r>
            <a:r>
              <a:rPr lang="en-US" sz="1200" b="0" i="0" kern="1200" baseline="0" dirty="0" smtClean="0">
                <a:solidFill>
                  <a:schemeClr val="tx1"/>
                </a:solidFill>
                <a:effectLst/>
                <a:latin typeface="+mn-lt"/>
                <a:ea typeface="+mn-ea"/>
                <a:cs typeface="+mn-cs"/>
              </a:rPr>
              <a:t> or we can have some </a:t>
            </a:r>
            <a:r>
              <a:rPr lang="en-US" sz="1200" b="0" i="0" kern="1200" dirty="0" smtClean="0">
                <a:solidFill>
                  <a:schemeClr val="tx1"/>
                </a:solidFill>
                <a:effectLst/>
                <a:latin typeface="+mn-lt"/>
                <a:ea typeface="+mn-ea"/>
                <a:cs typeface="+mn-cs"/>
              </a:rPr>
              <a:t>data sources that may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provide conflicting values for the same properties.</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tx1"/>
                </a:solidFill>
                <a:effectLst/>
                <a:latin typeface="+mn-lt"/>
                <a:ea typeface="+mn-ea"/>
                <a:cs typeface="+mn-cs"/>
              </a:rPr>
              <a:t>On the other hand, this</a:t>
            </a:r>
            <a:r>
              <a:rPr lang="en-US" sz="1200" kern="1200" baseline="0" dirty="0" smtClean="0">
                <a:solidFill>
                  <a:schemeClr val="tx1"/>
                </a:solidFill>
                <a:effectLst/>
                <a:latin typeface="+mn-lt"/>
                <a:ea typeface="+mn-ea"/>
                <a:cs typeface="+mn-cs"/>
              </a:rPr>
              <a:t> huge amount of information is of great value especially for organizations and companies that can enrich their internal datasets with data from sources like </a:t>
            </a:r>
            <a:r>
              <a:rPr lang="en-US" sz="1200" kern="1200" baseline="0" dirty="0" smtClean="0">
                <a:solidFill>
                  <a:schemeClr val="tx1"/>
                </a:solidFill>
                <a:effectLst/>
                <a:latin typeface="+mn-lt"/>
                <a:ea typeface="+mn-ea"/>
                <a:cs typeface="+mn-cs"/>
                <a:sym typeface="Wingdings" pitchFamily="2" charset="2"/>
              </a:rPr>
              <a:t>social media feeds, sensor or governmental data … etc. Analyzing this new type of data within the context of existing enterprise data should bring new or more accurate business insights and allow better recognition of sales and market opportunities.</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kern="1200" baseline="0" dirty="0" smtClean="0">
                <a:solidFill>
                  <a:schemeClr val="tx1"/>
                </a:solidFill>
                <a:effectLst/>
                <a:latin typeface="+mn-lt"/>
                <a:ea typeface="+mn-ea"/>
                <a:cs typeface="+mn-cs"/>
                <a:sym typeface="Wingdings" pitchFamily="2" charset="2"/>
              </a:rPr>
              <a:t> But How easy it is actually to find, trust and integrate the USEFUL information ?! </a:t>
            </a:r>
            <a:endParaRPr lang="en-US" dirty="0" smtClean="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sz="1200" kern="1200" dirty="0" smtClean="0">
                <a:solidFill>
                  <a:schemeClr val="tx1"/>
                </a:solidFill>
                <a:effectLst/>
                <a:latin typeface="+mn-lt"/>
                <a:ea typeface="+mn-ea"/>
                <a:cs typeface="+mn-cs"/>
              </a:rPr>
              <a:t>So, how to properly integrate external data with internal ones? A certain </a:t>
            </a:r>
            <a:r>
              <a:rPr lang="en-US" sz="1200" kern="1200" baseline="0" dirty="0" smtClean="0">
                <a:solidFill>
                  <a:schemeClr val="tx1"/>
                </a:solidFill>
                <a:effectLst/>
                <a:latin typeface="+mn-lt"/>
                <a:ea typeface="+mn-ea"/>
                <a:cs typeface="+mn-cs"/>
              </a:rPr>
              <a:t>level of quality is clearly necessary. Data Quality involves data management, modeling, analysis storage and presentation since it ensures that the data is fit to be combined and used to infer better business decisions. Quality is important in every data driven application; but it is a subjective measure, as the saying goes “beauty is in the eye of the beholder”.  Quality is mainly realized when the data is used, it can be defined as fit for purpose of use !! But data can have multiple uses, and we want a generic framework to assess its quality. </a:t>
            </a:r>
          </a:p>
          <a:p>
            <a:pPr marL="171450" indent="-171450">
              <a:buFont typeface="Arial" pitchFamily="34" charset="0"/>
              <a:buChar char="•"/>
            </a:pPr>
            <a:r>
              <a:rPr lang="en-US" sz="1200" kern="1200" baseline="0" dirty="0" smtClean="0">
                <a:solidFill>
                  <a:schemeClr val="tx1"/>
                </a:solidFill>
                <a:effectLst/>
                <a:latin typeface="+mn-lt"/>
                <a:ea typeface="+mn-ea"/>
                <a:cs typeface="+mn-cs"/>
              </a:rPr>
              <a:t>Several studies have found out that most data quality problems are in fact “data misinterpretations” or problems in the data semantics, for example if I am querying for a revenue per year value, different sources might have different presentations for the term “year”, it can be a fiscal or calendar year or even the last 12 months. </a:t>
            </a:r>
          </a:p>
          <a:p>
            <a:pPr marL="171450" indent="-171450">
              <a:buFont typeface="Arial" pitchFamily="34" charset="0"/>
              <a:buChar char="•"/>
            </a:pPr>
            <a:r>
              <a:rPr lang="en-US" sz="1200" kern="1200" baseline="0" dirty="0" smtClean="0">
                <a:solidFill>
                  <a:schemeClr val="tx1"/>
                </a:solidFill>
                <a:effectLst/>
                <a:latin typeface="+mn-lt"/>
                <a:ea typeface="+mn-ea"/>
                <a:cs typeface="+mn-cs"/>
              </a:rPr>
              <a:t>By now we identified that there is a need for new Data quality principles in terms of measures and classes.</a:t>
            </a:r>
          </a:p>
          <a:p>
            <a:pPr marL="171450" indent="-171450">
              <a:buFont typeface="Arial" pitchFamily="34" charset="0"/>
              <a:buChar char="•"/>
            </a:pPr>
            <a:endParaRPr lang="en-US" sz="1200" b="1" i="0" kern="1200" dirty="0" smtClean="0">
              <a:solidFill>
                <a:schemeClr val="tx1"/>
              </a:solidFill>
              <a:effectLst/>
              <a:latin typeface="+mn-lt"/>
              <a:ea typeface="+mn-ea"/>
              <a:cs typeface="+mn-cs"/>
            </a:endParaRP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a:t>
            </a:r>
            <a:r>
              <a:rPr lang="en-US" baseline="0" dirty="0" smtClean="0"/>
              <a:t> we will talk a little bit about some of the related work; several</a:t>
            </a:r>
            <a:r>
              <a:rPr lang="en-US" dirty="0" smtClean="0"/>
              <a:t> projects have proposed solutions to identify good data sources simplifying greatly the task of finding and consuming high-quality data,</a:t>
            </a:r>
            <a:r>
              <a:rPr lang="en-US" baseline="0" dirty="0" smtClean="0"/>
              <a:t> for example some have applied linkage ranking by analyzing incoming and outgoing links to sort out resources,</a:t>
            </a:r>
            <a:r>
              <a:rPr lang="en-US" sz="1200" b="0" i="0" u="none" strike="noStrike" kern="1200" baseline="0" dirty="0" smtClean="0">
                <a:solidFill>
                  <a:schemeClr val="tx1"/>
                </a:solidFill>
                <a:latin typeface="+mn-lt"/>
                <a:ea typeface="+mn-ea"/>
                <a:cs typeface="+mn-cs"/>
              </a:rPr>
              <a:t> however, these approaches  ignore the fact that real-world entity can evolve over time and can fall short for temporal data. For example, a person can change her phone number and address and so facts that describe the same real-world entity at different times can contain different values.</a:t>
            </a:r>
            <a:r>
              <a:rPr lang="en-US" baseline="0" dirty="0" smtClean="0"/>
              <a:t> </a:t>
            </a:r>
          </a:p>
          <a:p>
            <a:pPr marL="0" indent="0" fontAlgn="base">
              <a:spcBef>
                <a:spcPct val="50000"/>
              </a:spcBef>
              <a:spcAft>
                <a:spcPct val="0"/>
              </a:spcAft>
              <a:buClr>
                <a:srgbClr val="F0AB00"/>
              </a:buClr>
              <a:buSzPct val="80000"/>
              <a:buFont typeface="Arial" pitchFamily="34" charset="0"/>
              <a:buNone/>
            </a:pPr>
            <a:endParaRPr lang="en-US" baseline="0" dirty="0" smtClean="0"/>
          </a:p>
          <a:p>
            <a:pPr marL="0" indent="0" fontAlgn="base">
              <a:spcBef>
                <a:spcPct val="50000"/>
              </a:spcBef>
              <a:spcAft>
                <a:spcPct val="0"/>
              </a:spcAft>
              <a:buClr>
                <a:srgbClr val="F0AB00"/>
              </a:buClr>
              <a:buSzPct val="80000"/>
              <a:buFont typeface="Arial" pitchFamily="34" charset="0"/>
              <a:buNone/>
            </a:pPr>
            <a:r>
              <a:rPr lang="en-US" baseline="0" dirty="0" smtClean="0"/>
              <a:t>Sieve is another example of a framework that tried to express quality assessment and fusion methods. A very interesting and closely related attempt was made by </a:t>
            </a:r>
            <a:r>
              <a:rPr lang="en-US" sz="1200" b="1" kern="1200" dirty="0" err="1" smtClean="0">
                <a:solidFill>
                  <a:schemeClr val="tx1"/>
                </a:solidFill>
                <a:effectLst/>
                <a:latin typeface="+mn-lt"/>
                <a:ea typeface="+mn-ea"/>
                <a:cs typeface="+mn-cs"/>
              </a:rPr>
              <a:t>MediaWiki</a:t>
            </a:r>
            <a:r>
              <a:rPr lang="en-US" sz="1200" b="1"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as they proposed a quality Criteria for Linked Data sources. </a:t>
            </a:r>
            <a:r>
              <a:rPr lang="en-US" dirty="0" smtClean="0"/>
              <a:t>Though this classification is good, some criteria on the quality of the used ontologies and the links between data and ontology concepts are missing. </a:t>
            </a:r>
          </a:p>
          <a:p>
            <a:pPr marL="171450" indent="-171450">
              <a:buFont typeface="Arial" pitchFamily="34" charset="0"/>
              <a:buChar char="•"/>
            </a:pPr>
            <a:endParaRPr lang="en-US" sz="1200" b="1" i="0" kern="1200" dirty="0" smtClean="0">
              <a:solidFill>
                <a:schemeClr val="tx1"/>
              </a:solidFill>
              <a:effectLst/>
              <a:latin typeface="+mn-lt"/>
              <a:ea typeface="+mn-ea"/>
              <a:cs typeface="+mn-cs"/>
            </a:endParaRP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sz="1200" kern="1200" dirty="0" smtClean="0">
                <a:solidFill>
                  <a:schemeClr val="tx1"/>
                </a:solidFill>
                <a:effectLst/>
                <a:latin typeface="+mn-lt"/>
                <a:ea typeface="+mn-ea"/>
                <a:cs typeface="+mn-cs"/>
              </a:rPr>
              <a:t>Now, we will talk a</a:t>
            </a:r>
            <a:r>
              <a:rPr lang="en-US" sz="1200" kern="1200" baseline="0" dirty="0" smtClean="0">
                <a:solidFill>
                  <a:schemeClr val="tx1"/>
                </a:solidFill>
                <a:effectLst/>
                <a:latin typeface="+mn-lt"/>
                <a:ea typeface="+mn-ea"/>
                <a:cs typeface="+mn-cs"/>
              </a:rPr>
              <a:t> little bit about some related context. as you know </a:t>
            </a:r>
            <a:r>
              <a:rPr lang="en-US" sz="1200" kern="1200" dirty="0" smtClean="0">
                <a:solidFill>
                  <a:schemeClr val="tx1"/>
                </a:solidFill>
                <a:effectLst/>
                <a:latin typeface="+mn-lt"/>
                <a:ea typeface="+mn-ea"/>
                <a:cs typeface="+mn-cs"/>
              </a:rPr>
              <a:t>The main goal behind using Linked Data is to easily enable knowledge sharing and publishing. The basic assumption is that the usefulness of Linked data will increase if it is more interlinked with other data; Tim Berners-Lee defined 4 keys principles for publishing Linked Data,</a:t>
            </a:r>
            <a:r>
              <a:rPr lang="en-US" sz="1200" kern="1200" baseline="0" dirty="0" smtClean="0">
                <a:solidFill>
                  <a:schemeClr val="tx1"/>
                </a:solidFill>
                <a:effectLst/>
                <a:latin typeface="+mn-lt"/>
                <a:ea typeface="+mn-ea"/>
                <a:cs typeface="+mn-cs"/>
              </a:rPr>
              <a:t> they are </a:t>
            </a:r>
            <a:r>
              <a:rPr lang="en-US" sz="1200" kern="1200" dirty="0" smtClean="0">
                <a:solidFill>
                  <a:schemeClr val="tx1"/>
                </a:solidFill>
                <a:effectLst/>
                <a:latin typeface="+mn-lt"/>
                <a:ea typeface="+mn-ea"/>
                <a:cs typeface="+mn-cs"/>
              </a:rPr>
              <a:t>[11]:</a:t>
            </a:r>
          </a:p>
          <a:p>
            <a:pPr marL="285750" lvl="0" indent="-285750">
              <a:buFont typeface="Arial" pitchFamily="34" charset="0"/>
              <a:buChar char="•"/>
            </a:pPr>
            <a:r>
              <a:rPr lang="en-US" b="1" dirty="0" smtClean="0"/>
              <a:t>Make the data available on the web</a:t>
            </a:r>
            <a:r>
              <a:rPr lang="en-US" dirty="0" smtClean="0"/>
              <a:t>: assign URIs to identify things.</a:t>
            </a:r>
          </a:p>
          <a:p>
            <a:pPr marL="285750" lvl="0" indent="-285750">
              <a:buFont typeface="Arial" pitchFamily="34" charset="0"/>
              <a:buChar char="•"/>
            </a:pPr>
            <a:r>
              <a:rPr lang="en-US" b="1" dirty="0" smtClean="0"/>
              <a:t>Make the data machine readable: </a:t>
            </a:r>
            <a:r>
              <a:rPr lang="en-US" dirty="0" smtClean="0"/>
              <a:t>use HTTP URIs so that looking up these names is easy.</a:t>
            </a:r>
          </a:p>
          <a:p>
            <a:pPr marL="285750" lvl="0" indent="-285750">
              <a:buFont typeface="Arial" pitchFamily="34" charset="0"/>
              <a:buChar char="•"/>
            </a:pPr>
            <a:r>
              <a:rPr lang="en-US" b="1" dirty="0" smtClean="0"/>
              <a:t>Use publishing standards</a:t>
            </a:r>
            <a:r>
              <a:rPr lang="en-US" dirty="0" smtClean="0"/>
              <a:t>: when the lookup is done provide useful information using standards like RDF.</a:t>
            </a:r>
          </a:p>
          <a:p>
            <a:pPr marL="285750" lvl="0" indent="-285750">
              <a:buFont typeface="Arial" pitchFamily="34" charset="0"/>
              <a:buChar char="•"/>
            </a:pPr>
            <a:r>
              <a:rPr lang="en-US" b="1" dirty="0" smtClean="0"/>
              <a:t>Link your data</a:t>
            </a:r>
            <a:r>
              <a:rPr lang="en-US" dirty="0" smtClean="0"/>
              <a:t>: include links to other resources to enable users to discover more things.</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sz="1200" kern="1200" dirty="0" smtClean="0">
                <a:solidFill>
                  <a:schemeClr val="tx1"/>
                </a:solidFill>
                <a:effectLst/>
                <a:latin typeface="+mn-lt"/>
                <a:ea typeface="+mn-ea"/>
                <a:cs typeface="+mn-cs"/>
              </a:rPr>
              <a:t>Building on the previous principles and based on our experience with powerful data integration software to extract, transform, and load data from applications, databases and other data sources, we have derived five principles for data quality in the Semantic Web </a:t>
            </a:r>
          </a:p>
          <a:p>
            <a:pPr lvl="0"/>
            <a:r>
              <a:rPr lang="en-US" sz="1200" b="1" kern="1200" dirty="0" smtClean="0">
                <a:solidFill>
                  <a:schemeClr val="tx1"/>
                </a:solidFill>
                <a:effectLst/>
                <a:latin typeface="+mn-lt"/>
                <a:ea typeface="+mn-ea"/>
                <a:cs typeface="+mn-cs"/>
              </a:rPr>
              <a:t>Quality of data source</a:t>
            </a:r>
            <a:r>
              <a:rPr lang="en-US" sz="1200" kern="1200" dirty="0" smtClean="0">
                <a:solidFill>
                  <a:schemeClr val="tx1"/>
                </a:solidFill>
                <a:effectLst/>
                <a:latin typeface="+mn-lt"/>
                <a:ea typeface="+mn-ea"/>
                <a:cs typeface="+mn-cs"/>
              </a:rPr>
              <a:t>: This principle is related to the availability of the data and the credibility of the data source.</a:t>
            </a:r>
          </a:p>
          <a:p>
            <a:pPr lvl="0"/>
            <a:r>
              <a:rPr lang="en-US" sz="1200" b="1" kern="1200" dirty="0" smtClean="0">
                <a:solidFill>
                  <a:schemeClr val="tx1"/>
                </a:solidFill>
                <a:effectLst/>
                <a:latin typeface="+mn-lt"/>
                <a:ea typeface="+mn-ea"/>
                <a:cs typeface="+mn-cs"/>
              </a:rPr>
              <a:t>Quality of raw data</a:t>
            </a:r>
            <a:r>
              <a:rPr lang="en-US" sz="1200" kern="1200" dirty="0" smtClean="0">
                <a:solidFill>
                  <a:schemeClr val="tx1"/>
                </a:solidFill>
                <a:effectLst/>
                <a:latin typeface="+mn-lt"/>
                <a:ea typeface="+mn-ea"/>
                <a:cs typeface="+mn-cs"/>
              </a:rPr>
              <a:t>: This principle is mainly related to the absence of duplicates, entry mistakes, and noise in the data.</a:t>
            </a:r>
          </a:p>
          <a:p>
            <a:pPr lvl="0"/>
            <a:r>
              <a:rPr lang="en-US" sz="1200" b="1" kern="1200" dirty="0" smtClean="0">
                <a:solidFill>
                  <a:schemeClr val="tx1"/>
                </a:solidFill>
                <a:effectLst/>
                <a:latin typeface="+mn-lt"/>
                <a:ea typeface="+mn-ea"/>
                <a:cs typeface="+mn-cs"/>
              </a:rPr>
              <a:t>Quality of the semantic conversion</a:t>
            </a:r>
            <a:r>
              <a:rPr lang="en-US" sz="1200" kern="1200" dirty="0" smtClean="0">
                <a:solidFill>
                  <a:schemeClr val="tx1"/>
                </a:solidFill>
                <a:effectLst/>
                <a:latin typeface="+mn-lt"/>
                <a:ea typeface="+mn-ea"/>
                <a:cs typeface="+mn-cs"/>
              </a:rPr>
              <a:t>: This principle is related to the transformation of raw data into rich data by using vocabularies.</a:t>
            </a:r>
          </a:p>
          <a:p>
            <a:pPr lvl="0"/>
            <a:r>
              <a:rPr lang="en-US" sz="1200" b="1" kern="1200" dirty="0" smtClean="0">
                <a:solidFill>
                  <a:schemeClr val="tx1"/>
                </a:solidFill>
                <a:effectLst/>
                <a:latin typeface="+mn-lt"/>
                <a:ea typeface="+mn-ea"/>
                <a:cs typeface="+mn-cs"/>
              </a:rPr>
              <a:t>Quality of the linking process</a:t>
            </a:r>
            <a:r>
              <a:rPr lang="en-US" sz="1200" kern="1200" dirty="0" smtClean="0">
                <a:solidFill>
                  <a:schemeClr val="tx1"/>
                </a:solidFill>
                <a:effectLst/>
                <a:latin typeface="+mn-lt"/>
                <a:ea typeface="+mn-ea"/>
                <a:cs typeface="+mn-cs"/>
              </a:rPr>
              <a:t>: This principle is related to the quality of links between two datasets.</a:t>
            </a:r>
          </a:p>
          <a:p>
            <a:r>
              <a:rPr lang="en-US" sz="1200" b="1" kern="1200" dirty="0" smtClean="0">
                <a:solidFill>
                  <a:schemeClr val="tx1"/>
                </a:solidFill>
                <a:effectLst/>
                <a:latin typeface="+mn-lt"/>
                <a:ea typeface="+mn-ea"/>
                <a:cs typeface="+mn-cs"/>
              </a:rPr>
              <a:t>Global quality</a:t>
            </a:r>
            <a:r>
              <a:rPr lang="en-US" sz="1200" kern="1200" dirty="0" smtClean="0">
                <a:solidFill>
                  <a:schemeClr val="tx1"/>
                </a:solidFill>
                <a:effectLst/>
                <a:latin typeface="+mn-lt"/>
                <a:ea typeface="+mn-ea"/>
                <a:cs typeface="+mn-cs"/>
              </a:rPr>
              <a:t>: This principle is cross-cutting the other principles and covers the source, raw data, semantic conversion, reasoning and links quality.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In the rest of the presentation,</a:t>
            </a:r>
            <a:r>
              <a:rPr lang="en-US" sz="1200" b="1" kern="1200" baseline="0" dirty="0" smtClean="0">
                <a:solidFill>
                  <a:schemeClr val="tx1"/>
                </a:solidFill>
                <a:effectLst/>
                <a:latin typeface="+mn-lt"/>
                <a:ea typeface="+mn-ea"/>
                <a:cs typeface="+mn-cs"/>
              </a:rPr>
              <a:t> I will describe each of these principles. Lets start with the</a:t>
            </a:r>
            <a:r>
              <a:rPr lang="en-US" sz="1200" b="1" kern="1200" dirty="0" smtClean="0">
                <a:solidFill>
                  <a:schemeClr val="tx1"/>
                </a:solidFill>
                <a:effectLst/>
                <a:latin typeface="+mn-lt"/>
                <a:ea typeface="+mn-ea"/>
                <a:cs typeface="+mn-cs"/>
              </a:rPr>
              <a:t> quality of data sources, they span</a:t>
            </a:r>
            <a:r>
              <a:rPr lang="en-US" sz="1200" b="1" kern="1200" baseline="0" dirty="0" smtClean="0">
                <a:solidFill>
                  <a:schemeClr val="tx1"/>
                </a:solidFill>
                <a:effectLst/>
                <a:latin typeface="+mn-lt"/>
                <a:ea typeface="+mn-ea"/>
                <a:cs typeface="+mn-cs"/>
              </a:rPr>
              <a:t> mainly across 5 different attributes which are </a:t>
            </a:r>
            <a:r>
              <a:rPr lang="en-US" sz="1200" dirty="0" smtClean="0">
                <a:effectLst/>
              </a:rPr>
              <a:t>Accessibility, Authority &amp; Sustainability</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600" dirty="0" smtClean="0">
                <a:effectLst/>
              </a:rPr>
              <a:t>License, Trustworthiness &amp; verifiability and </a:t>
            </a:r>
            <a:r>
              <a:rPr lang="en-US" sz="2000" dirty="0" smtClean="0">
                <a:effectLst/>
              </a:rPr>
              <a:t>Performance</a:t>
            </a:r>
            <a:endParaRPr lang="en-US" sz="2000" dirty="0" smtClean="0">
              <a:effectLst/>
              <a:latin typeface="Times New Roman"/>
              <a:ea typeface="SimSu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smtClean="0">
              <a:effectLst/>
              <a:latin typeface="Times New Roman"/>
              <a:ea typeface="SimSun"/>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ctr"/>
            <a:r>
              <a:rPr lang="en-US" sz="1200" b="0" i="0" kern="1200" dirty="0" smtClean="0">
                <a:solidFill>
                  <a:schemeClr val="tx1"/>
                </a:solidFill>
                <a:effectLst/>
                <a:latin typeface="+mn-lt"/>
                <a:ea typeface="+mn-ea"/>
                <a:cs typeface="+mn-cs"/>
              </a:rPr>
              <a:t>So </a:t>
            </a:r>
            <a:r>
              <a:rPr lang="en-US" sz="1200" b="0" i="0" kern="1200" baseline="0" dirty="0" smtClean="0">
                <a:solidFill>
                  <a:schemeClr val="tx1"/>
                </a:solidFill>
                <a:effectLst/>
                <a:latin typeface="+mn-lt"/>
                <a:ea typeface="+mn-ea"/>
                <a:cs typeface="+mn-cs"/>
              </a:rPr>
              <a:t>lets say that an organization wants to embed some external data, what are the challenges that it can face during the process with regards to the data source quality. ?</a:t>
            </a:r>
          </a:p>
          <a:p>
            <a:pPr fontAlgn="ctr"/>
            <a:r>
              <a:rPr lang="en-US" sz="1200" b="0" i="0" kern="1200" baseline="0" dirty="0" smtClean="0">
                <a:solidFill>
                  <a:schemeClr val="tx1"/>
                </a:solidFill>
                <a:effectLst/>
                <a:latin typeface="+mn-lt"/>
                <a:ea typeface="+mn-ea"/>
                <a:cs typeface="+mn-cs"/>
              </a:rPr>
              <a:t>At First, Will it be easy for the company to find relevant useful information, lets say that the company have found several resources that can serve its needs, can it simply trust all of them ?! What if the information needed is not available in any of the well known repositories like Freebase or </a:t>
            </a:r>
            <a:r>
              <a:rPr lang="en-US" sz="1200" b="0" i="0" kern="1200" baseline="0" dirty="0" err="1" smtClean="0">
                <a:solidFill>
                  <a:schemeClr val="tx1"/>
                </a:solidFill>
                <a:effectLst/>
                <a:latin typeface="+mn-lt"/>
                <a:ea typeface="+mn-ea"/>
                <a:cs typeface="+mn-cs"/>
              </a:rPr>
              <a:t>DBpedia</a:t>
            </a:r>
            <a:r>
              <a:rPr lang="en-US" sz="1200" b="0" i="0" kern="1200" baseline="0" dirty="0" smtClean="0">
                <a:solidFill>
                  <a:schemeClr val="tx1"/>
                </a:solidFill>
                <a:effectLst/>
                <a:latin typeface="+mn-lt"/>
                <a:ea typeface="+mn-ea"/>
                <a:cs typeface="+mn-cs"/>
              </a:rPr>
              <a:t> ? Another aspect that matters a lot to companies is how simple it is to directly use the data in terms of its license, is it friendly to use or a commercial license has to be purchased ?! This actually can be cumbersome as legal checks have to made to ensure good compliance with the company`s policies. </a:t>
            </a:r>
          </a:p>
          <a:p>
            <a:pPr fontAlgn="ctr"/>
            <a:endParaRPr lang="en-US" sz="1200" b="0" i="0" kern="1200" baseline="0" dirty="0" smtClean="0">
              <a:solidFill>
                <a:schemeClr val="tx1"/>
              </a:solidFill>
              <a:effectLst/>
              <a:latin typeface="+mn-lt"/>
              <a:ea typeface="+mn-ea"/>
              <a:cs typeface="+mn-cs"/>
            </a:endParaRPr>
          </a:p>
          <a:p>
            <a:pPr fontAlgn="ctr"/>
            <a:r>
              <a:rPr lang="en-US" sz="1200" b="0" i="0" kern="1200" baseline="0" dirty="0" smtClean="0">
                <a:solidFill>
                  <a:schemeClr val="tx1"/>
                </a:solidFill>
                <a:effectLst/>
                <a:latin typeface="+mn-lt"/>
                <a:ea typeface="+mn-ea"/>
                <a:cs typeface="+mn-cs"/>
              </a:rPr>
              <a:t>Now, lets assume that the company managed to find a good, relevant trust worthy resource, will it be easy to access its data ? For example, does the data source provide access points for the data, whether they are  </a:t>
            </a:r>
            <a:r>
              <a:rPr lang="en-US" sz="1200" b="0" i="0" kern="1200" dirty="0" smtClean="0">
                <a:solidFill>
                  <a:schemeClr val="tx1"/>
                </a:solidFill>
                <a:effectLst/>
                <a:latin typeface="+mn-lt"/>
                <a:ea typeface="+mn-ea"/>
                <a:cs typeface="+mn-cs"/>
              </a:rPr>
              <a:t>SPARQL online endpoints</a:t>
            </a:r>
            <a:r>
              <a:rPr lang="en-US" sz="1200" b="0" i="0" kern="1200" baseline="0" dirty="0" smtClean="0">
                <a:solidFill>
                  <a:schemeClr val="tx1"/>
                </a:solidFill>
                <a:effectLst/>
                <a:latin typeface="+mn-lt"/>
                <a:ea typeface="+mn-ea"/>
                <a:cs typeface="+mn-cs"/>
              </a:rPr>
              <a:t> or via a </a:t>
            </a:r>
            <a:r>
              <a:rPr lang="en-US" sz="1200" b="0" i="0" kern="1200" dirty="0" smtClean="0">
                <a:solidFill>
                  <a:schemeClr val="tx1"/>
                </a:solidFill>
                <a:effectLst/>
                <a:latin typeface="+mn-lt"/>
                <a:ea typeface="+mn-ea"/>
                <a:cs typeface="+mn-cs"/>
              </a:rPr>
              <a:t>REST API or even some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Downloadable dumps. Are the protocols and methods properly defined, for</a:t>
            </a:r>
            <a:r>
              <a:rPr lang="en-US" sz="1200" b="0" i="0" kern="1200" baseline="0" dirty="0" smtClean="0">
                <a:solidFill>
                  <a:schemeClr val="tx1"/>
                </a:solidFill>
                <a:effectLst/>
                <a:latin typeface="+mn-lt"/>
                <a:ea typeface="+mn-ea"/>
                <a:cs typeface="+mn-cs"/>
              </a:rPr>
              <a:t> example if I am accessing the source via a REST API, is it well documented ?! </a:t>
            </a:r>
          </a:p>
          <a:p>
            <a:pPr fontAlgn="ctr"/>
            <a:endParaRPr lang="en-US" sz="1200" b="0" i="0" kern="1200" baseline="0" dirty="0" smtClean="0">
              <a:solidFill>
                <a:schemeClr val="tx1"/>
              </a:solidFill>
              <a:effectLst/>
              <a:latin typeface="+mn-lt"/>
              <a:ea typeface="+mn-ea"/>
              <a:cs typeface="+mn-cs"/>
            </a:endParaRPr>
          </a:p>
          <a:p>
            <a:pPr fontAlgn="ctr"/>
            <a:r>
              <a:rPr lang="en-US" sz="1200" b="0" i="0" kern="1200" dirty="0" smtClean="0">
                <a:solidFill>
                  <a:schemeClr val="tx1"/>
                </a:solidFill>
                <a:effectLst/>
                <a:latin typeface="+mn-lt"/>
                <a:ea typeface="+mn-ea"/>
                <a:cs typeface="+mn-cs"/>
              </a:rPr>
              <a:t>In</a:t>
            </a:r>
            <a:r>
              <a:rPr lang="en-US" sz="1200" b="0" i="0" kern="1200" baseline="0" dirty="0" smtClean="0">
                <a:solidFill>
                  <a:schemeClr val="tx1"/>
                </a:solidFill>
                <a:effectLst/>
                <a:latin typeface="+mn-lt"/>
                <a:ea typeface="+mn-ea"/>
                <a:cs typeface="+mn-cs"/>
              </a:rPr>
              <a:t> addition to all of this, the performance and throughput of the data source is another aspect especially when dealing with it directly and not through a downloadable dump. For example, how many requests can the API server daily, for example Freebase allows 100,000 queries per user a day, with a maximum of 10 queries a second. </a:t>
            </a:r>
          </a:p>
          <a:p>
            <a:pPr fontAlgn="ctr"/>
            <a:endParaRPr lang="en-US" sz="1200" b="0" i="0" kern="1200" baseline="0" dirty="0" smtClean="0">
              <a:solidFill>
                <a:schemeClr val="tx1"/>
              </a:solidFill>
              <a:effectLst/>
              <a:latin typeface="+mn-lt"/>
              <a:ea typeface="+mn-ea"/>
              <a:cs typeface="+mn-cs"/>
            </a:endParaRPr>
          </a:p>
          <a:p>
            <a:pPr fontAlgn="ctr"/>
            <a:r>
              <a:rPr lang="en-US" sz="1200" b="0" i="0" kern="1200" baseline="0" dirty="0" smtClean="0">
                <a:solidFill>
                  <a:schemeClr val="tx1"/>
                </a:solidFill>
                <a:effectLst/>
                <a:latin typeface="+mn-lt"/>
                <a:ea typeface="+mn-ea"/>
                <a:cs typeface="+mn-cs"/>
              </a:rPr>
              <a:t>All of these points are vital to ensure that a data source can be qualified as a good quality one.</a:t>
            </a:r>
          </a:p>
          <a:p>
            <a:pPr fontAlgn="ctr"/>
            <a:endParaRPr lang="en-US" sz="1200" b="0" i="0" kern="1200" baseline="0" dirty="0" smtClean="0">
              <a:solidFill>
                <a:schemeClr val="tx1"/>
              </a:solidFill>
              <a:effectLst/>
              <a:latin typeface="+mn-lt"/>
              <a:ea typeface="+mn-ea"/>
              <a:cs typeface="+mn-cs"/>
            </a:endParaRPr>
          </a:p>
          <a:p>
            <a:pPr fontAlgn="ct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marL="0" indent="0">
              <a:buFont typeface="Arial" pitchFamily="34" charset="0"/>
              <a:buNone/>
            </a:pPr>
            <a:endParaRPr lang="en-US" sz="1200" b="1" i="0" kern="1200" dirty="0" smtClean="0">
              <a:solidFill>
                <a:schemeClr val="tx1"/>
              </a:solidFill>
              <a:effectLst/>
              <a:latin typeface="+mn-lt"/>
              <a:ea typeface="+mn-ea"/>
              <a:cs typeface="+mn-cs"/>
            </a:endParaRPr>
          </a:p>
          <a:p>
            <a:pPr marL="0" indent="0">
              <a:buFont typeface="Arial" pitchFamily="34" charset="0"/>
              <a:buNone/>
            </a:pPr>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de-referenceable Uniform Resource Identifier</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de-referenceable URI</a:t>
            </a:r>
            <a:r>
              <a:rPr lang="en-US" sz="1200" b="0" i="0" kern="1200" dirty="0" smtClean="0">
                <a:solidFill>
                  <a:schemeClr val="tx1"/>
                </a:solidFill>
                <a:effectLst/>
                <a:latin typeface="+mn-lt"/>
                <a:ea typeface="+mn-ea"/>
                <a:cs typeface="+mn-cs"/>
              </a:rPr>
              <a:t> is a resource retrieval mechanism that uses any of the internet protocols (e.g. </a:t>
            </a:r>
            <a:r>
              <a:rPr lang="en-US" sz="1200" b="0" i="0" u="none" strike="noStrike" kern="1200" dirty="0" smtClean="0">
                <a:solidFill>
                  <a:schemeClr val="tx1"/>
                </a:solidFill>
                <a:effectLst/>
                <a:latin typeface="+mn-lt"/>
                <a:ea typeface="+mn-ea"/>
                <a:cs typeface="+mn-cs"/>
                <a:hlinkClick r:id="rId3" tooltip="Hypertext Transfer Protocol"/>
              </a:rPr>
              <a:t>HTTP</a:t>
            </a:r>
            <a:r>
              <a:rPr lang="en-US" sz="1200" b="0" i="0" kern="1200" dirty="0" smtClean="0">
                <a:solidFill>
                  <a:schemeClr val="tx1"/>
                </a:solidFill>
                <a:effectLst/>
                <a:latin typeface="+mn-lt"/>
                <a:ea typeface="+mn-ea"/>
                <a:cs typeface="+mn-cs"/>
              </a:rPr>
              <a:t>) to obtain a copy or representation of the resource it identifies.</a:t>
            </a:r>
            <a:endParaRPr lang="en-US" sz="1200" b="1" i="0" kern="1200" dirty="0" smtClean="0">
              <a:solidFill>
                <a:schemeClr val="tx1"/>
              </a:solidFill>
              <a:effectLst/>
              <a:latin typeface="+mn-lt"/>
              <a:ea typeface="+mn-ea"/>
              <a:cs typeface="+mn-cs"/>
            </a:endParaRP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201150"/>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Microsoft, Windows, Excel, Outlook, and PowerPoint are registered trademarks of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Linux is the registered trademark of Linus Torvalds in the U.S. and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Adobe, the Adobe logo, Acrobat, PostScript, and Reader are either trademarks or registered trademarks of Adobe Systems Incorporated in the United States and/or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Oracle and Java are registered trademarks of Oracle and/or its affiliates.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UNIX, X/Open, OSF/1, and Motif are registered trademarks of the Open Group.</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Citrix, ICA, Program Neighborhood, MetaFrame, WinFrame, VideoFrame, and MultiWin are trademarks or registered trademarks of Citrix Systems, Inc.</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HTML, XML, XHTML and W3C are trademarks or registered trademarks of W3C</a:t>
            </a:r>
            <a:r>
              <a:rPr lang="en-GB" sz="900" kern="1200" baseline="30000" noProof="1" smtClean="0">
                <a:solidFill>
                  <a:schemeClr val="tx1"/>
                </a:solidFill>
                <a:latin typeface="Arial"/>
                <a:ea typeface="MS PGothic" pitchFamily="34" charset="-128"/>
                <a:cs typeface="+mn-cs"/>
              </a:rPr>
              <a:t>®</a:t>
            </a:r>
            <a:r>
              <a:rPr lang="en-GB" sz="900" kern="1200" noProof="1" smtClean="0">
                <a:solidFill>
                  <a:schemeClr val="tx1"/>
                </a:solidFill>
                <a:latin typeface="Arial"/>
                <a:ea typeface="MS PGothic" pitchFamily="34" charset="-128"/>
                <a:cs typeface="+mn-cs"/>
              </a:rPr>
              <a:t>, World Wide Web Consortium, Massachusetts Institute of Technology. </a:t>
            </a:r>
            <a:endParaRPr lang="de-DE" sz="900" kern="1200" noProof="1" smtClean="0">
              <a:solidFill>
                <a:schemeClr val="tx1"/>
              </a:solidFill>
              <a:latin typeface="Arial"/>
              <a:ea typeface="MS PGothic" pitchFamily="34" charset="-128"/>
              <a:cs typeface="+mn-cs"/>
            </a:endParaRPr>
          </a:p>
        </p:txBody>
      </p:sp>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 rights reserved.</a:t>
            </a:r>
          </a:p>
        </p:txBody>
      </p:sp>
      <p:sp>
        <p:nvSpPr>
          <p:cNvPr id="6" name="TextBox 5"/>
          <p:cNvSpPr txBox="1"/>
          <p:nvPr userDrawn="1"/>
        </p:nvSpPr>
        <p:spPr bwMode="gray">
          <a:xfrm>
            <a:off x="4654800" y="1692000"/>
            <a:ext cx="4165200" cy="3077766"/>
          </a:xfrm>
          <a:prstGeom prst="rect">
            <a:avLst/>
          </a:prstGeom>
          <a:noFill/>
        </p:spPr>
        <p:txBody>
          <a:bodyPr wrap="square" lIns="0" tIns="0" rIns="0" bIns="0" rtlCol="0">
            <a:spAutoFit/>
          </a:bodyPr>
          <a:lstStyle/>
          <a:p>
            <a:pPr marL="0" marR="0" indent="0" algn="l" defTabSz="914400" rtl="0" eaLnBrk="1" fontAlgn="t" latinLnBrk="0" hangingPunct="1">
              <a:lnSpc>
                <a:spcPct val="100000"/>
              </a:lnSpc>
              <a:spcBef>
                <a:spcPts val="600"/>
              </a:spcBef>
              <a:spcAft>
                <a:spcPts val="0"/>
              </a:spcAft>
              <a:buClrTx/>
              <a:buSzTx/>
              <a:buFontTx/>
              <a:buNone/>
              <a:tabLst/>
              <a:defRPr/>
            </a:pPr>
            <a:r>
              <a:rPr lang="en-US" sz="900" kern="1200" noProof="1" smtClean="0">
                <a:solidFill>
                  <a:schemeClr val="tx1"/>
                </a:solidFill>
                <a:latin typeface="Arial"/>
                <a:ea typeface="MS PGothic" pitchFamily="34" charset="-128"/>
                <a:cs typeface="+mn-cs"/>
              </a:rPr>
              <a:t>SAP, R/3, SAP NetWeaver, Duet, PartnerEdge, ByDesign, SAP BusinessObjects Explorer, StreamWork, and other SAP products and services mentioned herein as well as their respective logos are trademarks or registered trademarks of SAP AG in Germany and other countries.</a:t>
            </a:r>
            <a:endParaRPr lang="en-US" sz="900" kern="1200" noProof="1" smtClean="0">
              <a:solidFill>
                <a:schemeClr val="tx1"/>
              </a:solidFill>
              <a:latin typeface="+mn-lt"/>
              <a:ea typeface="MS PGothic" pitchFamily="34" charset="-128"/>
              <a:cs typeface="+mn-cs"/>
            </a:endParaRPr>
          </a:p>
          <a:p>
            <a:pPr marL="0" algn="l" defTabSz="914400" rtl="0" eaLnBrk="1" fontAlgn="t" latinLnBrk="0" hangingPunct="1">
              <a:lnSpc>
                <a:spcPct val="100000"/>
              </a:lnSpc>
              <a:spcBef>
                <a:spcPts val="600"/>
              </a:spcBef>
            </a:pPr>
            <a:r>
              <a:rPr lang="en-US" sz="900" kern="1200" noProof="1" smtClean="0">
                <a:solidFill>
                  <a:schemeClr val="tx1"/>
                </a:solidFill>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sz="900" kern="1200" noProof="1" smtClean="0">
                <a:solidFill>
                  <a:schemeClr val="tx1"/>
                </a:solidFill>
                <a:latin typeface="+mn-lt"/>
                <a:ea typeface="MS PGothic" pitchFamily="34" charset="-128"/>
                <a:cs typeface="+mn-cs"/>
              </a:rPr>
            </a:br>
            <a:r>
              <a:rPr lang="en-US" sz="900" kern="1200" noProof="1" smtClean="0">
                <a:solidFill>
                  <a:schemeClr val="tx1"/>
                </a:solidFill>
                <a:latin typeface="+mn-lt"/>
                <a:ea typeface="MS PGothic" pitchFamily="34" charset="-128"/>
                <a:cs typeface="+mn-cs"/>
              </a:rPr>
              <a:t>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US" sz="900" kern="1200" noProof="1" smtClean="0">
                <a:solidFill>
                  <a:schemeClr val="tx1"/>
                </a:solidFill>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900" kern="1200" noProof="1">
              <a:solidFill>
                <a:schemeClr val="tx1"/>
              </a:solidFill>
              <a:latin typeface="+mn-lt"/>
              <a:ea typeface="MS PGothic" pitchFamily="34" charset="-128"/>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Alle Rechte vorbehalten.</a:t>
            </a:r>
          </a:p>
        </p:txBody>
      </p:sp>
      <p:sp>
        <p:nvSpPr>
          <p:cNvPr id="5" name="TextBox 4"/>
          <p:cNvSpPr txBox="1"/>
          <p:nvPr userDrawn="1"/>
        </p:nvSpPr>
        <p:spPr bwMode="gray">
          <a:xfrm>
            <a:off x="324000" y="1692000"/>
            <a:ext cx="4165200" cy="414985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von SAP AG oder deren Vertriebsfirmen angebotenen Softwareprodukte können Softwarekomponenten auch anderer Softwarehersteller enthalten.</a:t>
            </a: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Microsoft, Windows, Excel, Outlook, und PowerPoint sind eingetragene Marken der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Linux ist eine eingetragene Marke von Linus Torvalds in den USA und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Adobe, das Adobe-Logo, Acrobat, PostScript und Reader sind Marken oder eingetragene Marken von Adobe Systems Incorporated in den USA und/oder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Oracle und Java sind eingetragene Marken von Oracle und/oder ihrer Tochtergesellschaften.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UNIX, X/Open, OSF/1 und Motif sind eingetragene Marken der Open Group.</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Citrix, ICA, Program Neighborhood, MetaFrame, WinFrame, VideoFrame und MultiWin sind Marken oder eingetragene Marken von Citrix Systems, Inc.</a:t>
            </a:r>
          </a:p>
        </p:txBody>
      </p:sp>
      <p:sp>
        <p:nvSpPr>
          <p:cNvPr id="8" name="TextBox 7"/>
          <p:cNvSpPr txBox="1"/>
          <p:nvPr userDrawn="1"/>
        </p:nvSpPr>
        <p:spPr bwMode="gray">
          <a:xfrm>
            <a:off x="4654800" y="1692000"/>
            <a:ext cx="4165200" cy="3631763"/>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400"/>
              </a:spcBef>
              <a:spcAft>
                <a:spcPts val="0"/>
              </a:spcAft>
              <a:buClrTx/>
              <a:buSzTx/>
              <a:buFontTx/>
              <a:buNone/>
              <a:tabLst/>
              <a:defRPr/>
            </a:pPr>
            <a:r>
              <a:rPr lang="de-DE" sz="900" kern="1200" noProof="1" smtClean="0">
                <a:solidFill>
                  <a:schemeClr val="tx1"/>
                </a:solidFill>
                <a:latin typeface="Arial"/>
                <a:ea typeface="MS PGothic" pitchFamily="34" charset="-128"/>
                <a:cs typeface="+mn-cs"/>
              </a:rPr>
              <a:t>HTML, XML, XHTML und W3C sind Marken oder eingetragene Marken des W3C</a:t>
            </a:r>
            <a:r>
              <a:rPr lang="de-DE" sz="900" kern="1200" baseline="30000" noProof="1" smtClean="0">
                <a:solidFill>
                  <a:schemeClr val="tx1"/>
                </a:solidFill>
                <a:latin typeface="Arial"/>
                <a:ea typeface="MS PGothic" pitchFamily="34" charset="-128"/>
                <a:cs typeface="+mn-cs"/>
              </a:rPr>
              <a:t>®</a:t>
            </a:r>
            <a:r>
              <a:rPr lang="de-DE" sz="900" kern="1200" noProof="1" smtClean="0">
                <a:solidFill>
                  <a:schemeClr val="tx1"/>
                </a:solidFill>
                <a:latin typeface="Arial"/>
                <a:ea typeface="MS PGothic" pitchFamily="34" charset="-128"/>
                <a:cs typeface="+mn-cs"/>
              </a:rPr>
              <a:t>, World Wide Web Consortium, Massachusetts Institute of Technology.</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marL="0" indent="0" algn="l" defTabSz="914400" rtl="0" eaLnBrk="1" fontAlgn="t" latinLnBrk="0" hangingPunct="1">
              <a:lnSpc>
                <a:spcPct val="100000"/>
              </a:lnSpc>
              <a:spcBef>
                <a:spcPts val="400"/>
              </a:spcBef>
            </a:pPr>
            <a:r>
              <a:rPr lang="de-DE" sz="900" kern="1200" noProof="1" smtClean="0">
                <a:solidFill>
                  <a:schemeClr val="tx1"/>
                </a:solidFill>
                <a:latin typeface="Arial"/>
                <a:ea typeface="MS PGothic" pitchFamily="34" charset="-128"/>
                <a:cs typeface="+mn-cs"/>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Sybase und Adaptive Server, iAnywhere, Sybase 365, SQL Anywhere und weitere im Text erwähnte Sybase-Produkte und -Dienstleistungen sowie die entsprechenden Logos sind Marken oder eingetragene Marken der Sybase Inc. Sybase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Alle anderen Namen von Produkten und Dienstleistungen sind Marken der jeweiligen Firmen. Die Angaben im Text sind unverbindlich und dienen lediglich zu Informationszwecken. Produkte können länderspezifische Unterschiede aufweisen.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marL="0" indent="0" algn="l" defTabSz="914400" rtl="0" eaLnBrk="1" latinLnBrk="0" hangingPunct="1">
              <a:lnSpc>
                <a:spcPct val="100000"/>
              </a:lnSpc>
              <a:spcBef>
                <a:spcPts val="400"/>
              </a:spcBef>
            </a:pPr>
            <a:endParaRPr lang="de-DE" sz="900" kern="1200" noProof="1">
              <a:solidFill>
                <a:schemeClr val="tx1"/>
              </a:solidFill>
              <a:latin typeface="Arial"/>
              <a:ea typeface="MS PGothic"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63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181035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2011 SAP AG.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4" name="Information_Classification"/>
          <p:cNvSpPr txBox="1"/>
          <p:nvPr userDrawn="1"/>
        </p:nvSpPr>
        <p:spPr>
          <a:xfrm>
            <a:off x="7721600" y="6604000"/>
            <a:ext cx="347852" cy="153888"/>
          </a:xfrm>
          <a:prstGeom prst="rect">
            <a:avLst/>
          </a:prstGeom>
          <a:noFill/>
        </p:spPr>
        <p:txBody>
          <a:bodyPr vert="horz" wrap="none" lIns="0" tIns="0" rIns="0" bIns="0" rtlCol="0">
            <a:spAutoFit/>
          </a:bodyPr>
          <a:lstStyle/>
          <a:p>
            <a:pPr algn="l" fontAlgn="base">
              <a:spcBef>
                <a:spcPct val="50000"/>
              </a:spcBef>
              <a:spcAft>
                <a:spcPct val="0"/>
              </a:spcAft>
              <a:buClr>
                <a:srgbClr val="F0AB00"/>
              </a:buClr>
              <a:buSzPct val="80000"/>
            </a:pPr>
            <a:r>
              <a:rPr kumimoji="0" lang="fr-FR" sz="1000" b="0" i="0" u="none" kern="0" baseline="0" dirty="0" smtClean="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timing>
    <p:tnLst>
      <p:par>
        <p:cTn id="1" dur="indefinite" restart="never" nodeType="tmRoot"/>
      </p:par>
    </p:tnLst>
  </p:timing>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www.w3.org/DesignIssues/LinkedData.html" TargetMode="External"/><Relationship Id="rId2" Type="http://schemas.openxmlformats.org/officeDocument/2006/relationships/hyperlink" Target="http://sourceforge.net/apps/mediawiki/trdf/index.php?title=Quality_Criteria_for_Linked_Data_sources" TargetMode="External"/><Relationship Id="rId1" Type="http://schemas.openxmlformats.org/officeDocument/2006/relationships/slideLayout" Target="../slideLayouts/slideLayout16.xml"/><Relationship Id="rId5" Type="http://schemas.openxmlformats.org/officeDocument/2006/relationships/hyperlink" Target="http://vis.stanford.edu/wrangler/" TargetMode="External"/><Relationship Id="rId4" Type="http://schemas.openxmlformats.org/officeDocument/2006/relationships/hyperlink" Target="http://code.google.com/p/google-refine/"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
            <a:ext cx="9144000" cy="6858002"/>
          </a:xfrm>
          <a:prstGeom prst="rect">
            <a:avLst/>
          </a:prstGeom>
        </p:spPr>
      </p:pic>
      <p:sp>
        <p:nvSpPr>
          <p:cNvPr id="5" name="Rectangle 4"/>
          <p:cNvSpPr/>
          <p:nvPr/>
        </p:nvSpPr>
        <p:spPr bwMode="gray">
          <a:xfrm>
            <a:off x="324000" y="-2"/>
            <a:ext cx="8496000" cy="3317968"/>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 name="ConfidentialFlag"/>
          <p:cNvSpPr txBox="1"/>
          <p:nvPr/>
        </p:nvSpPr>
        <p:spPr>
          <a:xfrm>
            <a:off x="8136001" y="2995974"/>
            <a:ext cx="615696"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fr-FR" sz="1600" kern="0" dirty="0" smtClean="0">
                <a:solidFill>
                  <a:srgbClr val="000000"/>
                </a:solidFill>
                <a:ea typeface="Arial Unicode MS" pitchFamily="34" charset="-128"/>
                <a:cs typeface="Arial Unicode MS" pitchFamily="34" charset="-128"/>
              </a:rPr>
              <a:t>Public</a:t>
            </a:r>
          </a:p>
        </p:txBody>
      </p:sp>
      <p:sp>
        <p:nvSpPr>
          <p:cNvPr id="18" name="Title 1"/>
          <p:cNvSpPr txBox="1">
            <a:spLocks/>
          </p:cNvSpPr>
          <p:nvPr/>
        </p:nvSpPr>
        <p:spPr bwMode="gray">
          <a:xfrm>
            <a:off x="413999" y="324000"/>
            <a:ext cx="8612769" cy="923330"/>
          </a:xfrm>
          <a:prstGeom prst="rect">
            <a:avLst/>
          </a:prstGeom>
        </p:spPr>
        <p:txBody>
          <a:bodyPr vert="horz" lIns="0" tIns="0" rIns="0" bIns="0" rtlCol="0" anchor="t" anchorCtr="0">
            <a:noAutofit/>
          </a:bodyPr>
          <a:lstStyle>
            <a:lvl1pPr algn="l" defTabSz="914400" rtl="0" eaLnBrk="1" latinLnBrk="0" hangingPunct="1">
              <a:spcBef>
                <a:spcPct val="0"/>
              </a:spcBef>
              <a:buNone/>
              <a:defRPr sz="4800" b="1" kern="1200">
                <a:solidFill>
                  <a:schemeClr val="tx1"/>
                </a:solidFill>
                <a:latin typeface="+mj-lt"/>
                <a:ea typeface="+mj-ea"/>
                <a:cs typeface="+mj-cs"/>
              </a:defRPr>
            </a:lvl1pPr>
          </a:lstStyle>
          <a:p>
            <a:r>
              <a:rPr lang="en-US" sz="2800" dirty="0"/>
              <a:t>Data Quality Principles in the Semantic Web</a:t>
            </a:r>
            <a:r>
              <a:rPr lang="en-US" sz="2800" dirty="0" smtClean="0"/>
              <a:t/>
            </a:r>
            <a:br>
              <a:rPr lang="en-US" sz="2800" dirty="0" smtClean="0"/>
            </a:br>
            <a:endParaRPr lang="en-US" sz="2800" b="0" dirty="0"/>
          </a:p>
        </p:txBody>
      </p:sp>
      <p:sp>
        <p:nvSpPr>
          <p:cNvPr id="19" name="Subtitle 2"/>
          <p:cNvSpPr>
            <a:spLocks noGrp="1"/>
          </p:cNvSpPr>
          <p:nvPr>
            <p:ph type="subTitle" idx="1"/>
          </p:nvPr>
        </p:nvSpPr>
        <p:spPr>
          <a:xfrm>
            <a:off x="437445" y="952793"/>
            <a:ext cx="8006403" cy="492443"/>
          </a:xfrm>
        </p:spPr>
        <p:txBody>
          <a:bodyPr/>
          <a:lstStyle/>
          <a:p>
            <a:r>
              <a:rPr lang="en-US" u="sng" dirty="0"/>
              <a:t>Ahmad </a:t>
            </a:r>
            <a:r>
              <a:rPr lang="en-US" u="sng" dirty="0" err="1" smtClean="0"/>
              <a:t>Assaf</a:t>
            </a:r>
            <a:r>
              <a:rPr lang="en-US" u="sng" dirty="0" smtClean="0"/>
              <a:t> </a:t>
            </a:r>
            <a:r>
              <a:rPr lang="en-US" dirty="0" smtClean="0"/>
              <a:t>and Aline </a:t>
            </a:r>
            <a:r>
              <a:rPr lang="en-US" dirty="0" err="1" smtClean="0"/>
              <a:t>Senart</a:t>
            </a:r>
            <a:endParaRPr lang="en-US" dirty="0" smtClean="0"/>
          </a:p>
          <a:p>
            <a:r>
              <a:rPr lang="en-US" dirty="0" smtClean="0"/>
              <a:t>SAP </a:t>
            </a:r>
            <a:r>
              <a:rPr lang="en-US" dirty="0"/>
              <a:t>Research, </a:t>
            </a:r>
            <a:r>
              <a:rPr lang="en-US" dirty="0" smtClean="0"/>
              <a:t>Real-Time Intelligence Program, SAP Research France SAS</a:t>
            </a:r>
          </a:p>
          <a:p>
            <a:endParaRPr lang="fr-FR" dirty="0"/>
          </a:p>
          <a:p>
            <a:r>
              <a:rPr lang="en-US" i="1" dirty="0"/>
              <a:t>1st International Workshop on Data Quality Management and Semantic Technologies (DQMST</a:t>
            </a:r>
            <a:r>
              <a:rPr lang="en-US" i="1" dirty="0" smtClean="0"/>
              <a:t>)</a:t>
            </a:r>
          </a:p>
          <a:p>
            <a:r>
              <a:rPr lang="en-US" dirty="0" smtClean="0"/>
              <a:t/>
            </a:r>
            <a:br>
              <a:rPr lang="en-US" dirty="0" smtClean="0"/>
            </a:br>
            <a:r>
              <a:rPr lang="en-US" dirty="0" smtClean="0"/>
              <a:t>September 21, 2012</a:t>
            </a:r>
          </a:p>
        </p:txBody>
      </p:sp>
    </p:spTree>
    <p:extLst>
      <p:ext uri="{BB962C8B-B14F-4D97-AF65-F5344CB8AC3E}">
        <p14:creationId xmlns:p14="http://schemas.microsoft.com/office/powerpoint/2010/main" val="2833979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257704214"/>
              </p:ext>
            </p:extLst>
          </p:nvPr>
        </p:nvGraphicFramePr>
        <p:xfrm>
          <a:off x="356617" y="1426463"/>
          <a:ext cx="8385048" cy="4873754"/>
        </p:xfrm>
        <a:graphic>
          <a:graphicData uri="http://schemas.openxmlformats.org/drawingml/2006/table">
            <a:tbl>
              <a:tblPr>
                <a:tableStyleId>{2D5ABB26-0587-4C30-8999-92F81FD0307C}</a:tableStyleId>
              </a:tblPr>
              <a:tblGrid>
                <a:gridCol w="2966813"/>
                <a:gridCol w="3051061"/>
                <a:gridCol w="2367174"/>
              </a:tblGrid>
              <a:tr h="215068">
                <a:tc>
                  <a:txBody>
                    <a:bodyPr/>
                    <a:lstStyle/>
                    <a:p>
                      <a:pPr marL="0" marR="0" algn="ctr">
                        <a:spcBef>
                          <a:spcPts val="0"/>
                        </a:spcBef>
                        <a:spcAft>
                          <a:spcPts val="0"/>
                        </a:spcAft>
                      </a:pPr>
                      <a:r>
                        <a:rPr lang="en-US" sz="800" b="1" dirty="0">
                          <a:effectLst/>
                        </a:rPr>
                        <a:t>Data Quality Principle</a:t>
                      </a:r>
                      <a:endParaRPr lang="en-US" sz="800" b="1"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800" b="1" dirty="0">
                          <a:effectLst/>
                        </a:rPr>
                        <a:t>Attribute</a:t>
                      </a:r>
                      <a:endParaRPr lang="en-US" sz="1000" b="1"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215068">
                <a:tc rowSpan="5">
                  <a:txBody>
                    <a:bodyPr/>
                    <a:lstStyle/>
                    <a:p>
                      <a:pPr marL="0" marR="0" algn="ctr">
                        <a:spcBef>
                          <a:spcPts val="0"/>
                        </a:spcBef>
                        <a:spcAft>
                          <a:spcPts val="0"/>
                        </a:spcAft>
                      </a:pPr>
                      <a:r>
                        <a:rPr lang="en-US" sz="800" dirty="0">
                          <a:effectLst/>
                        </a:rPr>
                        <a:t>Quality of Data Sources</a:t>
                      </a:r>
                      <a:endParaRPr lang="en-US" sz="8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800" dirty="0">
                          <a:effectLst/>
                        </a:rPr>
                        <a:t>Accessibility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Authority &amp; Sustainability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License</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Trustworthiness &amp; verifiability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Performance</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572394">
                <a:tc rowSpan="9">
                  <a:txBody>
                    <a:bodyPr/>
                    <a:lstStyle/>
                    <a:p>
                      <a:pPr marL="0" marR="0" algn="ctr">
                        <a:spcBef>
                          <a:spcPts val="0"/>
                        </a:spcBef>
                        <a:spcAft>
                          <a:spcPts val="0"/>
                        </a:spcAft>
                      </a:pPr>
                      <a:r>
                        <a:rPr lang="en-US" sz="800" dirty="0">
                          <a:effectLst/>
                        </a:rPr>
                        <a:t>Quality of raw data</a:t>
                      </a:r>
                      <a:endParaRPr lang="en-US" sz="8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rowSpan="3">
                  <a:txBody>
                    <a:bodyPr/>
                    <a:lstStyle/>
                    <a:p>
                      <a:pPr marL="0" marR="0" algn="ctr">
                        <a:spcBef>
                          <a:spcPts val="0"/>
                        </a:spcBef>
                        <a:spcAft>
                          <a:spcPts val="0"/>
                        </a:spcAft>
                      </a:pPr>
                      <a:r>
                        <a:rPr lang="en-US" sz="800" dirty="0">
                          <a:effectLst/>
                        </a:rPr>
                        <a:t>Accuracy</a:t>
                      </a:r>
                      <a:endParaRPr lang="en-US" sz="8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effectLst/>
                        </a:rPr>
                        <a:t>Referential correspondence</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215068">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800" dirty="0">
                          <a:effectLst/>
                        </a:rPr>
                        <a:t>Cleanness</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215068">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800" dirty="0">
                          <a:effectLst/>
                        </a:rPr>
                        <a:t>Consistency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Comprehensibility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Completeness</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Typing</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Provenance</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Versatility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Traceability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hMerge="1">
                  <a:txBody>
                    <a:bodyPr/>
                    <a:lstStyle/>
                    <a:p>
                      <a:endParaRPr lang="en-US"/>
                    </a:p>
                  </a:txBody>
                  <a:tcPr/>
                </a:tc>
              </a:tr>
              <a:tr h="215068">
                <a:tc rowSpan="3">
                  <a:txBody>
                    <a:bodyPr/>
                    <a:lstStyle/>
                    <a:p>
                      <a:pPr marL="0" marR="0" algn="ctr">
                        <a:spcBef>
                          <a:spcPts val="0"/>
                        </a:spcBef>
                        <a:spcAft>
                          <a:spcPts val="0"/>
                        </a:spcAft>
                      </a:pPr>
                      <a:r>
                        <a:rPr lang="en-US" sz="800">
                          <a:effectLst/>
                        </a:rPr>
                        <a:t>Quality of the semantic conversion</a:t>
                      </a:r>
                      <a:endParaRPr lang="en-US" sz="80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800" dirty="0">
                          <a:effectLst/>
                        </a:rPr>
                        <a:t>Correctness</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Granularity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Consistency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rowSpan="3">
                  <a:txBody>
                    <a:bodyPr/>
                    <a:lstStyle/>
                    <a:p>
                      <a:pPr marL="0" marR="0" algn="ctr">
                        <a:spcBef>
                          <a:spcPts val="0"/>
                        </a:spcBef>
                        <a:spcAft>
                          <a:spcPts val="0"/>
                        </a:spcAft>
                      </a:pPr>
                      <a:r>
                        <a:rPr lang="en-US" sz="800">
                          <a:effectLst/>
                        </a:rPr>
                        <a:t>Quality of the linking process</a:t>
                      </a:r>
                      <a:endParaRPr lang="en-US" sz="80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800" dirty="0">
                          <a:effectLst/>
                        </a:rPr>
                        <a:t>Connectedness</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Isomorphism</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Directionality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bl>
          </a:graphicData>
        </a:graphic>
      </p:graphicFrame>
      <p:sp>
        <p:nvSpPr>
          <p:cNvPr id="5" name="Title 1"/>
          <p:cNvSpPr txBox="1">
            <a:spLocks/>
          </p:cNvSpPr>
          <p:nvPr/>
        </p:nvSpPr>
        <p:spPr bwMode="gray">
          <a:xfrm>
            <a:off x="476400" y="476400"/>
            <a:ext cx="8496000" cy="756000"/>
          </a:xfrm>
          <a:prstGeom prst="rect">
            <a:avLst/>
          </a:prstGeom>
        </p:spPr>
        <p:txBody>
          <a:bodyPr vert="horz" lIns="0" tIns="0" rIns="0" bIns="0" rtlCol="0" anchor="ctr" anchorCtr="0">
            <a:no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t>Our Proposal</a:t>
            </a:r>
            <a:br>
              <a:rPr lang="en-US" dirty="0" smtClean="0"/>
            </a:br>
            <a:r>
              <a:rPr lang="en-US" sz="2000" b="0" dirty="0" smtClean="0"/>
              <a:t>Quality of raw data</a:t>
            </a:r>
            <a:endParaRPr lang="en-US" dirty="0"/>
          </a:p>
        </p:txBody>
      </p:sp>
    </p:spTree>
    <p:extLst>
      <p:ext uri="{BB962C8B-B14F-4D97-AF65-F5344CB8AC3E}">
        <p14:creationId xmlns:p14="http://schemas.microsoft.com/office/powerpoint/2010/main" val="3559448167"/>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8328" y="1419999"/>
            <a:ext cx="8476488" cy="3046988"/>
          </a:xfrm>
          <a:prstGeom prst="rect">
            <a:avLst/>
          </a:prstGeom>
          <a:noFill/>
        </p:spPr>
        <p:txBody>
          <a:bodyPr wrap="square" lIns="0" tIns="0" rIns="0" bIns="0" rtlCol="0">
            <a:spAutoFit/>
          </a:bodyPr>
          <a:lstStyle/>
          <a:p>
            <a:pPr lvl="0"/>
            <a:r>
              <a:rPr lang="en-US" b="1" dirty="0"/>
              <a:t>Accuracy</a:t>
            </a:r>
            <a:r>
              <a:rPr lang="en-US" dirty="0"/>
              <a:t>: Are the nodes referring to factually and lexically correct information</a:t>
            </a:r>
            <a:r>
              <a:rPr lang="en-US" dirty="0" smtClean="0"/>
              <a:t>?</a:t>
            </a:r>
          </a:p>
          <a:p>
            <a:pPr lvl="0"/>
            <a:endParaRPr lang="en-US" dirty="0"/>
          </a:p>
          <a:p>
            <a:pPr lvl="1"/>
            <a:r>
              <a:rPr lang="en-US" b="1" dirty="0"/>
              <a:t>Referential correspondence</a:t>
            </a:r>
            <a:r>
              <a:rPr lang="en-US" dirty="0"/>
              <a:t>: Is the data described using accurate labels without duplications? The goal is to have one-to-one references between data and real world</a:t>
            </a:r>
            <a:r>
              <a:rPr lang="en-US" dirty="0" smtClean="0"/>
              <a:t>.</a:t>
            </a:r>
          </a:p>
          <a:p>
            <a:pPr lvl="1"/>
            <a:endParaRPr lang="en-US" dirty="0"/>
          </a:p>
          <a:p>
            <a:pPr lvl="1"/>
            <a:r>
              <a:rPr lang="en-US" b="1" dirty="0"/>
              <a:t>Cleanness</a:t>
            </a:r>
            <a:r>
              <a:rPr lang="en-US" dirty="0"/>
              <a:t>: Is the data clean and not polluted with irrelevant or outdated data? Are there duplicates? </a:t>
            </a:r>
            <a:endParaRPr lang="en-US" dirty="0" smtClean="0"/>
          </a:p>
          <a:p>
            <a:pPr lvl="1"/>
            <a:endParaRPr lang="en-US" dirty="0"/>
          </a:p>
          <a:p>
            <a:pPr lvl="1"/>
            <a:r>
              <a:rPr lang="en-US" b="1" dirty="0"/>
              <a:t>Consistency</a:t>
            </a:r>
            <a:r>
              <a:rPr lang="en-US" dirty="0"/>
              <a:t>: does the data contradict itself? For example, is the population of Europe the same as the sum of the population of the European countries? </a:t>
            </a:r>
          </a:p>
        </p:txBody>
      </p:sp>
      <p:sp>
        <p:nvSpPr>
          <p:cNvPr id="5" name="Title 1"/>
          <p:cNvSpPr txBox="1">
            <a:spLocks/>
          </p:cNvSpPr>
          <p:nvPr/>
        </p:nvSpPr>
        <p:spPr bwMode="gray">
          <a:xfrm>
            <a:off x="476400" y="476400"/>
            <a:ext cx="8496000" cy="756000"/>
          </a:xfrm>
          <a:prstGeom prst="rect">
            <a:avLst/>
          </a:prstGeom>
        </p:spPr>
        <p:txBody>
          <a:bodyPr vert="horz" lIns="0" tIns="0" rIns="0" bIns="0" rtlCol="0" anchor="ctr" anchorCtr="0">
            <a:no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a:t>Our Proposal</a:t>
            </a:r>
            <a:br>
              <a:rPr lang="en-US" dirty="0"/>
            </a:br>
            <a:r>
              <a:rPr lang="en-US" b="0" dirty="0"/>
              <a:t>Quality of </a:t>
            </a:r>
            <a:r>
              <a:rPr lang="en-US" b="0" dirty="0" smtClean="0"/>
              <a:t>raw </a:t>
            </a:r>
            <a:r>
              <a:rPr lang="en-US" b="0" dirty="0"/>
              <a:t>data</a:t>
            </a:r>
            <a:endParaRPr lang="en-US" dirty="0"/>
          </a:p>
        </p:txBody>
      </p:sp>
    </p:spTree>
    <p:extLst>
      <p:ext uri="{BB962C8B-B14F-4D97-AF65-F5344CB8AC3E}">
        <p14:creationId xmlns:p14="http://schemas.microsoft.com/office/powerpoint/2010/main" val="2805630725"/>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8328" y="1419999"/>
            <a:ext cx="8476488" cy="3877985"/>
          </a:xfrm>
          <a:prstGeom prst="rect">
            <a:avLst/>
          </a:prstGeom>
          <a:noFill/>
        </p:spPr>
        <p:txBody>
          <a:bodyPr wrap="square" lIns="0" tIns="0" rIns="0" bIns="0" rtlCol="0">
            <a:spAutoFit/>
          </a:bodyPr>
          <a:lstStyle/>
          <a:p>
            <a:pPr lvl="0"/>
            <a:r>
              <a:rPr lang="en-US" b="1" dirty="0"/>
              <a:t>Comprehensibility</a:t>
            </a:r>
            <a:r>
              <a:rPr lang="en-US" dirty="0"/>
              <a:t>: Are the data concepts understandable to humans? Do they convey logical meaning of the described entity and allow easy consumption and utilization of the data? </a:t>
            </a:r>
            <a:endParaRPr lang="en-US" dirty="0" smtClean="0"/>
          </a:p>
          <a:p>
            <a:pPr lvl="0"/>
            <a:endParaRPr lang="en-US" dirty="0"/>
          </a:p>
          <a:p>
            <a:pPr lvl="0"/>
            <a:r>
              <a:rPr lang="en-US" b="1" dirty="0"/>
              <a:t>Completeness</a:t>
            </a:r>
            <a:r>
              <a:rPr lang="en-US" dirty="0"/>
              <a:t>: Do we have all the data needed to represent all the information related to a real world entity? </a:t>
            </a:r>
            <a:endParaRPr lang="en-US" dirty="0" smtClean="0"/>
          </a:p>
          <a:p>
            <a:pPr lvl="0"/>
            <a:endParaRPr lang="en-US" dirty="0"/>
          </a:p>
          <a:p>
            <a:pPr lvl="0"/>
            <a:r>
              <a:rPr lang="en-US" b="1" dirty="0"/>
              <a:t>Typing</a:t>
            </a:r>
            <a:r>
              <a:rPr lang="en-US" dirty="0"/>
              <a:t>: Is the data properly typed as a concept from a vocabulary or just as a string literal? Having the data properly typed allows users to go a step further in the business analysis and decision process</a:t>
            </a:r>
            <a:r>
              <a:rPr lang="en-US" dirty="0" smtClean="0"/>
              <a:t>.</a:t>
            </a:r>
          </a:p>
          <a:p>
            <a:pPr lvl="0"/>
            <a:endParaRPr lang="en-US" dirty="0"/>
          </a:p>
          <a:p>
            <a:pPr lvl="0"/>
            <a:r>
              <a:rPr lang="en-US" b="1" dirty="0"/>
              <a:t>Provenance</a:t>
            </a:r>
            <a:r>
              <a:rPr lang="en-US" dirty="0"/>
              <a:t>:</a:t>
            </a:r>
            <a:r>
              <a:rPr lang="en-US" b="1" dirty="0"/>
              <a:t> </a:t>
            </a:r>
            <a:r>
              <a:rPr lang="en-US" dirty="0"/>
              <a:t>provenance in the Semantic Web is considered as one of the most important indicators of "quality."  Data sets can be used or rejected depending on the availability of sufficient and/or relevant metadata attached</a:t>
            </a:r>
            <a:r>
              <a:rPr lang="en-US" dirty="0" smtClean="0"/>
              <a:t>.</a:t>
            </a:r>
            <a:endParaRPr lang="en-US" dirty="0"/>
          </a:p>
        </p:txBody>
      </p:sp>
      <p:sp>
        <p:nvSpPr>
          <p:cNvPr id="5" name="Title 1"/>
          <p:cNvSpPr txBox="1">
            <a:spLocks/>
          </p:cNvSpPr>
          <p:nvPr/>
        </p:nvSpPr>
        <p:spPr bwMode="gray">
          <a:xfrm>
            <a:off x="476400" y="476400"/>
            <a:ext cx="8496000" cy="756000"/>
          </a:xfrm>
          <a:prstGeom prst="rect">
            <a:avLst/>
          </a:prstGeom>
        </p:spPr>
        <p:txBody>
          <a:bodyPr vert="horz" lIns="0" tIns="0" rIns="0" bIns="0" rtlCol="0" anchor="ctr" anchorCtr="0">
            <a:no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a:t>Our Proposal</a:t>
            </a:r>
            <a:br>
              <a:rPr lang="en-US" dirty="0"/>
            </a:br>
            <a:r>
              <a:rPr lang="en-US" b="0" dirty="0"/>
              <a:t>Quality of </a:t>
            </a:r>
            <a:r>
              <a:rPr lang="en-US" b="0" dirty="0" smtClean="0"/>
              <a:t>raw </a:t>
            </a:r>
            <a:r>
              <a:rPr lang="en-US" b="0" dirty="0"/>
              <a:t>data</a:t>
            </a:r>
            <a:endParaRPr lang="en-US" dirty="0"/>
          </a:p>
        </p:txBody>
      </p:sp>
    </p:spTree>
    <p:extLst>
      <p:ext uri="{BB962C8B-B14F-4D97-AF65-F5344CB8AC3E}">
        <p14:creationId xmlns:p14="http://schemas.microsoft.com/office/powerpoint/2010/main" val="1772760081"/>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8328" y="1419999"/>
            <a:ext cx="8476488" cy="1938992"/>
          </a:xfrm>
          <a:prstGeom prst="rect">
            <a:avLst/>
          </a:prstGeom>
          <a:noFill/>
        </p:spPr>
        <p:txBody>
          <a:bodyPr wrap="square" lIns="0" tIns="0" rIns="0" bIns="0" rtlCol="0">
            <a:spAutoFit/>
          </a:bodyPr>
          <a:lstStyle/>
          <a:p>
            <a:pPr lvl="0"/>
            <a:r>
              <a:rPr lang="en-US" b="1" dirty="0"/>
              <a:t>Versatility</a:t>
            </a:r>
            <a:r>
              <a:rPr lang="en-US" dirty="0"/>
              <a:t>: Can the data provided be presented using alternative representations? This can be achieved by conversion into various formats or if the data source enables content negotiation</a:t>
            </a:r>
            <a:r>
              <a:rPr lang="en-US" dirty="0" smtClean="0"/>
              <a:t>.</a:t>
            </a:r>
          </a:p>
          <a:p>
            <a:pPr lvl="0"/>
            <a:endParaRPr lang="en-US" dirty="0"/>
          </a:p>
          <a:p>
            <a:pPr lvl="0"/>
            <a:r>
              <a:rPr lang="en-US" b="1" dirty="0"/>
              <a:t>Traceability</a:t>
            </a:r>
            <a:r>
              <a:rPr lang="en-US" dirty="0"/>
              <a:t>: Are all the elements of my data traceable (including data itself but also queries, formulae)? Can I know from what data sources they come?</a:t>
            </a:r>
          </a:p>
          <a:p>
            <a:pPr lvl="0"/>
            <a:endParaRPr lang="en-US" dirty="0"/>
          </a:p>
        </p:txBody>
      </p:sp>
      <p:sp>
        <p:nvSpPr>
          <p:cNvPr id="5" name="Title 1"/>
          <p:cNvSpPr txBox="1">
            <a:spLocks/>
          </p:cNvSpPr>
          <p:nvPr/>
        </p:nvSpPr>
        <p:spPr bwMode="gray">
          <a:xfrm>
            <a:off x="476400" y="476400"/>
            <a:ext cx="8496000" cy="756000"/>
          </a:xfrm>
          <a:prstGeom prst="rect">
            <a:avLst/>
          </a:prstGeom>
        </p:spPr>
        <p:txBody>
          <a:bodyPr vert="horz" lIns="0" tIns="0" rIns="0" bIns="0" rtlCol="0" anchor="ctr" anchorCtr="0">
            <a:no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a:t>Our Proposal</a:t>
            </a:r>
            <a:br>
              <a:rPr lang="en-US" dirty="0"/>
            </a:br>
            <a:r>
              <a:rPr lang="en-US" b="0" dirty="0"/>
              <a:t>Quality of </a:t>
            </a:r>
            <a:r>
              <a:rPr lang="en-US" b="0" dirty="0" smtClean="0"/>
              <a:t>raw </a:t>
            </a:r>
            <a:r>
              <a:rPr lang="en-US" b="0" dirty="0"/>
              <a:t>data</a:t>
            </a:r>
            <a:endParaRPr lang="en-US" dirty="0"/>
          </a:p>
        </p:txBody>
      </p:sp>
    </p:spTree>
    <p:extLst>
      <p:ext uri="{BB962C8B-B14F-4D97-AF65-F5344CB8AC3E}">
        <p14:creationId xmlns:p14="http://schemas.microsoft.com/office/powerpoint/2010/main" val="2818130583"/>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69027354"/>
              </p:ext>
            </p:extLst>
          </p:nvPr>
        </p:nvGraphicFramePr>
        <p:xfrm>
          <a:off x="356617" y="1426463"/>
          <a:ext cx="8385048" cy="4873754"/>
        </p:xfrm>
        <a:graphic>
          <a:graphicData uri="http://schemas.openxmlformats.org/drawingml/2006/table">
            <a:tbl>
              <a:tblPr>
                <a:tableStyleId>{2D5ABB26-0587-4C30-8999-92F81FD0307C}</a:tableStyleId>
              </a:tblPr>
              <a:tblGrid>
                <a:gridCol w="2966813"/>
                <a:gridCol w="3051061"/>
                <a:gridCol w="2367174"/>
              </a:tblGrid>
              <a:tr h="215068">
                <a:tc>
                  <a:txBody>
                    <a:bodyPr/>
                    <a:lstStyle/>
                    <a:p>
                      <a:pPr marL="0" marR="0" algn="ctr">
                        <a:spcBef>
                          <a:spcPts val="0"/>
                        </a:spcBef>
                        <a:spcAft>
                          <a:spcPts val="0"/>
                        </a:spcAft>
                      </a:pPr>
                      <a:r>
                        <a:rPr lang="en-US" sz="800" b="1" dirty="0">
                          <a:effectLst/>
                        </a:rPr>
                        <a:t>Data Quality Principle</a:t>
                      </a:r>
                      <a:endParaRPr lang="en-US" sz="800" b="1"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800" b="1" dirty="0">
                          <a:effectLst/>
                        </a:rPr>
                        <a:t>Attribute</a:t>
                      </a:r>
                      <a:endParaRPr lang="en-US" sz="1000" b="1"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215068">
                <a:tc rowSpan="5">
                  <a:txBody>
                    <a:bodyPr/>
                    <a:lstStyle/>
                    <a:p>
                      <a:pPr marL="0" marR="0" algn="ctr">
                        <a:spcBef>
                          <a:spcPts val="0"/>
                        </a:spcBef>
                        <a:spcAft>
                          <a:spcPts val="0"/>
                        </a:spcAft>
                      </a:pPr>
                      <a:r>
                        <a:rPr lang="en-US" sz="800" dirty="0">
                          <a:effectLst/>
                        </a:rPr>
                        <a:t>Quality of Data Sources</a:t>
                      </a:r>
                      <a:endParaRPr lang="en-US" sz="8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800" dirty="0">
                          <a:effectLst/>
                        </a:rPr>
                        <a:t>Accessibility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Authority &amp; Sustainability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License</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Trustworthiness &amp; verifiability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Performance</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572394">
                <a:tc rowSpan="9">
                  <a:txBody>
                    <a:bodyPr/>
                    <a:lstStyle/>
                    <a:p>
                      <a:pPr marL="0" marR="0" algn="ctr">
                        <a:spcBef>
                          <a:spcPts val="0"/>
                        </a:spcBef>
                        <a:spcAft>
                          <a:spcPts val="0"/>
                        </a:spcAft>
                      </a:pPr>
                      <a:r>
                        <a:rPr lang="en-US" sz="800" dirty="0">
                          <a:effectLst/>
                        </a:rPr>
                        <a:t>Quality of raw data</a:t>
                      </a:r>
                      <a:endParaRPr lang="en-US" sz="8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algn="ctr">
                        <a:spcBef>
                          <a:spcPts val="0"/>
                        </a:spcBef>
                        <a:spcAft>
                          <a:spcPts val="0"/>
                        </a:spcAft>
                      </a:pPr>
                      <a:r>
                        <a:rPr lang="en-US" sz="800" dirty="0">
                          <a:effectLst/>
                        </a:rPr>
                        <a:t>Accuracy</a:t>
                      </a:r>
                      <a:endParaRPr lang="en-US" sz="8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800" dirty="0">
                          <a:effectLst/>
                        </a:rPr>
                        <a:t>Referential correspondence</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5068">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800" dirty="0">
                          <a:effectLst/>
                        </a:rPr>
                        <a:t>Cleanness</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5068">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800" dirty="0">
                          <a:effectLst/>
                        </a:rPr>
                        <a:t>Consistency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Comprehensibility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Completeness</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Typing</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Provenance</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Versatility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Traceability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rowSpan="3">
                  <a:txBody>
                    <a:bodyPr/>
                    <a:lstStyle/>
                    <a:p>
                      <a:pPr marL="0" marR="0" algn="ctr">
                        <a:spcBef>
                          <a:spcPts val="0"/>
                        </a:spcBef>
                        <a:spcAft>
                          <a:spcPts val="0"/>
                        </a:spcAft>
                      </a:pPr>
                      <a:r>
                        <a:rPr lang="en-US" sz="800" dirty="0">
                          <a:effectLst/>
                        </a:rPr>
                        <a:t>Quality of the semantic conversion</a:t>
                      </a:r>
                      <a:endParaRPr lang="en-US" sz="8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marL="0" marR="0" algn="ctr">
                        <a:spcBef>
                          <a:spcPts val="0"/>
                        </a:spcBef>
                        <a:spcAft>
                          <a:spcPts val="0"/>
                        </a:spcAft>
                      </a:pPr>
                      <a:r>
                        <a:rPr lang="en-US" sz="800" dirty="0">
                          <a:effectLst/>
                        </a:rPr>
                        <a:t>Correctness</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Granularity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Consistency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US"/>
                    </a:p>
                  </a:txBody>
                  <a:tcPr/>
                </a:tc>
              </a:tr>
              <a:tr h="215068">
                <a:tc rowSpan="3">
                  <a:txBody>
                    <a:bodyPr/>
                    <a:lstStyle/>
                    <a:p>
                      <a:pPr marL="0" marR="0" algn="ctr">
                        <a:spcBef>
                          <a:spcPts val="0"/>
                        </a:spcBef>
                        <a:spcAft>
                          <a:spcPts val="0"/>
                        </a:spcAft>
                      </a:pPr>
                      <a:r>
                        <a:rPr lang="en-US" sz="800">
                          <a:effectLst/>
                        </a:rPr>
                        <a:t>Quality of the linking process</a:t>
                      </a:r>
                      <a:endParaRPr lang="en-US" sz="80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800" dirty="0">
                          <a:effectLst/>
                        </a:rPr>
                        <a:t>Connectedness</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Isomorphism</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Directionality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bl>
          </a:graphicData>
        </a:graphic>
      </p:graphicFrame>
      <p:sp>
        <p:nvSpPr>
          <p:cNvPr id="5" name="Title 1"/>
          <p:cNvSpPr txBox="1">
            <a:spLocks/>
          </p:cNvSpPr>
          <p:nvPr/>
        </p:nvSpPr>
        <p:spPr bwMode="gray">
          <a:xfrm>
            <a:off x="476400" y="476400"/>
            <a:ext cx="8496000" cy="756000"/>
          </a:xfrm>
          <a:prstGeom prst="rect">
            <a:avLst/>
          </a:prstGeom>
        </p:spPr>
        <p:txBody>
          <a:bodyPr vert="horz" lIns="0" tIns="0" rIns="0" bIns="0" rtlCol="0" anchor="ctr" anchorCtr="0">
            <a:no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t>Our Proposal</a:t>
            </a:r>
            <a:br>
              <a:rPr lang="en-US" dirty="0" smtClean="0"/>
            </a:br>
            <a:r>
              <a:rPr lang="en-US" sz="2000" b="0" dirty="0" smtClean="0"/>
              <a:t>Quality of the semantic conversion</a:t>
            </a:r>
            <a:endParaRPr lang="en-US" dirty="0"/>
          </a:p>
        </p:txBody>
      </p:sp>
    </p:spTree>
    <p:extLst>
      <p:ext uri="{BB962C8B-B14F-4D97-AF65-F5344CB8AC3E}">
        <p14:creationId xmlns:p14="http://schemas.microsoft.com/office/powerpoint/2010/main" val="3292873465"/>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8328" y="1419999"/>
            <a:ext cx="8476488" cy="4062651"/>
          </a:xfrm>
          <a:prstGeom prst="rect">
            <a:avLst/>
          </a:prstGeom>
          <a:noFill/>
        </p:spPr>
        <p:txBody>
          <a:bodyPr wrap="square" lIns="0" tIns="0" rIns="0" bIns="0" rtlCol="0">
            <a:spAutoFit/>
          </a:bodyPr>
          <a:lstStyle/>
          <a:p>
            <a:r>
              <a:rPr lang="en-US" dirty="0"/>
              <a:t>Semantic conversion is the process of transforming “normal” raw data into “rich” data, </a:t>
            </a:r>
            <a:endParaRPr lang="en-US" dirty="0" smtClean="0"/>
          </a:p>
          <a:p>
            <a:pPr marL="285750" indent="-285750">
              <a:buFont typeface="Arial" pitchFamily="34" charset="0"/>
              <a:buChar char="•"/>
            </a:pPr>
            <a:r>
              <a:rPr lang="en-US" dirty="0" smtClean="0"/>
              <a:t>input</a:t>
            </a:r>
            <a:r>
              <a:rPr lang="en-US" dirty="0"/>
              <a:t>: [tabular data] </a:t>
            </a:r>
            <a:r>
              <a:rPr lang="en-US" dirty="0">
                <a:sym typeface="Wingdings"/>
              </a:rPr>
              <a:t></a:t>
            </a:r>
            <a:r>
              <a:rPr lang="en-US" dirty="0"/>
              <a:t> output: [RDF using x Vocabulary]. </a:t>
            </a:r>
            <a:endParaRPr lang="en-US" dirty="0" smtClean="0"/>
          </a:p>
          <a:p>
            <a:endParaRPr lang="en-US" dirty="0"/>
          </a:p>
          <a:p>
            <a:pPr lvl="0"/>
            <a:r>
              <a:rPr lang="en-US" b="1" dirty="0" smtClean="0"/>
              <a:t>Correctness</a:t>
            </a:r>
            <a:r>
              <a:rPr lang="en-US" dirty="0" smtClean="0"/>
              <a:t>: Is the data structure properly modeled and presented for future conversion? </a:t>
            </a:r>
          </a:p>
          <a:p>
            <a:pPr lvl="0"/>
            <a:endParaRPr lang="en-US" dirty="0" smtClean="0"/>
          </a:p>
          <a:p>
            <a:pPr lvl="0"/>
            <a:r>
              <a:rPr lang="en-US" b="1" dirty="0" smtClean="0"/>
              <a:t>Granularity</a:t>
            </a:r>
            <a:r>
              <a:rPr lang="en-US" dirty="0" smtClean="0"/>
              <a:t>: does the model capture enough information to be useful? Are all the expected data present?</a:t>
            </a:r>
          </a:p>
          <a:p>
            <a:pPr lvl="0"/>
            <a:endParaRPr lang="en-US" dirty="0" smtClean="0"/>
          </a:p>
          <a:p>
            <a:pPr lvl="0"/>
            <a:r>
              <a:rPr lang="en-US" b="1" dirty="0" smtClean="0"/>
              <a:t>Consistency</a:t>
            </a:r>
            <a:r>
              <a:rPr lang="en-US" dirty="0" smtClean="0"/>
              <a:t>: Has the conversion been done correctly ? </a:t>
            </a:r>
            <a:endParaRPr lang="en-US" dirty="0" smtClean="0"/>
          </a:p>
          <a:p>
            <a:pPr lvl="0"/>
            <a:r>
              <a:rPr lang="en-US" sz="1600" dirty="0"/>
              <a:t>an example taken from </a:t>
            </a:r>
            <a:r>
              <a:rPr lang="en-US" sz="1600" dirty="0" err="1" smtClean="0"/>
              <a:t>DBpedia</a:t>
            </a:r>
            <a:r>
              <a:rPr lang="en-US" sz="1600" dirty="0" smtClean="0"/>
              <a:t> </a:t>
            </a:r>
            <a:r>
              <a:rPr lang="en-US" sz="1600" dirty="0"/>
              <a:t>is that a resource can state different minimal temperatures of a planet ,the respective property being defined as having Kelvin values. These values result from an erroneous conversion of the Kelvin and Celsius values extracted from </a:t>
            </a:r>
            <a:r>
              <a:rPr lang="en-US" sz="1600" dirty="0" smtClean="0"/>
              <a:t>Wikipedia</a:t>
            </a:r>
            <a:endParaRPr lang="en-US" sz="1600" dirty="0" smtClean="0"/>
          </a:p>
          <a:p>
            <a:r>
              <a:rPr lang="en-US" dirty="0" smtClean="0"/>
              <a:t> </a:t>
            </a:r>
            <a:endParaRPr lang="en-US" dirty="0"/>
          </a:p>
        </p:txBody>
      </p:sp>
      <p:sp>
        <p:nvSpPr>
          <p:cNvPr id="5" name="Title 1"/>
          <p:cNvSpPr txBox="1">
            <a:spLocks/>
          </p:cNvSpPr>
          <p:nvPr/>
        </p:nvSpPr>
        <p:spPr bwMode="gray">
          <a:xfrm>
            <a:off x="476400" y="476400"/>
            <a:ext cx="8496000" cy="756000"/>
          </a:xfrm>
          <a:prstGeom prst="rect">
            <a:avLst/>
          </a:prstGeom>
        </p:spPr>
        <p:txBody>
          <a:bodyPr vert="horz" lIns="0" tIns="0" rIns="0" bIns="0" rtlCol="0" anchor="ctr" anchorCtr="0">
            <a:no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a:t>Our Proposal</a:t>
            </a:r>
            <a:br>
              <a:rPr lang="en-US" dirty="0"/>
            </a:br>
            <a:r>
              <a:rPr lang="en-US" b="0" dirty="0"/>
              <a:t>Quality of the semantic conversion</a:t>
            </a:r>
            <a:endParaRPr lang="en-US" dirty="0"/>
          </a:p>
        </p:txBody>
      </p:sp>
    </p:spTree>
    <p:extLst>
      <p:ext uri="{BB962C8B-B14F-4D97-AF65-F5344CB8AC3E}">
        <p14:creationId xmlns:p14="http://schemas.microsoft.com/office/powerpoint/2010/main" val="3251288107"/>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890380704"/>
              </p:ext>
            </p:extLst>
          </p:nvPr>
        </p:nvGraphicFramePr>
        <p:xfrm>
          <a:off x="356617" y="1426463"/>
          <a:ext cx="8385048" cy="4873754"/>
        </p:xfrm>
        <a:graphic>
          <a:graphicData uri="http://schemas.openxmlformats.org/drawingml/2006/table">
            <a:tbl>
              <a:tblPr>
                <a:tableStyleId>{2D5ABB26-0587-4C30-8999-92F81FD0307C}</a:tableStyleId>
              </a:tblPr>
              <a:tblGrid>
                <a:gridCol w="2966813"/>
                <a:gridCol w="3051061"/>
                <a:gridCol w="2367174"/>
              </a:tblGrid>
              <a:tr h="215068">
                <a:tc>
                  <a:txBody>
                    <a:bodyPr/>
                    <a:lstStyle/>
                    <a:p>
                      <a:pPr marL="0" marR="0" algn="ctr">
                        <a:spcBef>
                          <a:spcPts val="0"/>
                        </a:spcBef>
                        <a:spcAft>
                          <a:spcPts val="0"/>
                        </a:spcAft>
                      </a:pPr>
                      <a:r>
                        <a:rPr lang="en-US" sz="800" b="1" dirty="0">
                          <a:effectLst/>
                        </a:rPr>
                        <a:t>Data Quality Principle</a:t>
                      </a:r>
                      <a:endParaRPr lang="en-US" sz="800" b="1"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800" b="1" dirty="0">
                          <a:effectLst/>
                        </a:rPr>
                        <a:t>Attribute</a:t>
                      </a:r>
                      <a:endParaRPr lang="en-US" sz="1000" b="1"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215068">
                <a:tc rowSpan="5">
                  <a:txBody>
                    <a:bodyPr/>
                    <a:lstStyle/>
                    <a:p>
                      <a:pPr marL="0" marR="0" algn="ctr">
                        <a:spcBef>
                          <a:spcPts val="0"/>
                        </a:spcBef>
                        <a:spcAft>
                          <a:spcPts val="0"/>
                        </a:spcAft>
                      </a:pPr>
                      <a:r>
                        <a:rPr lang="en-US" sz="800" dirty="0">
                          <a:effectLst/>
                        </a:rPr>
                        <a:t>Quality of Data Sources</a:t>
                      </a:r>
                      <a:endParaRPr lang="en-US" sz="8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800" dirty="0">
                          <a:effectLst/>
                        </a:rPr>
                        <a:t>Accessibility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Authority &amp; Sustainability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License</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Trustworthiness &amp; verifiability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Performance</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572394">
                <a:tc rowSpan="9">
                  <a:txBody>
                    <a:bodyPr/>
                    <a:lstStyle/>
                    <a:p>
                      <a:pPr marL="0" marR="0" algn="ctr">
                        <a:spcBef>
                          <a:spcPts val="0"/>
                        </a:spcBef>
                        <a:spcAft>
                          <a:spcPts val="0"/>
                        </a:spcAft>
                      </a:pPr>
                      <a:r>
                        <a:rPr lang="en-US" sz="800" dirty="0">
                          <a:effectLst/>
                        </a:rPr>
                        <a:t>Quality of raw data</a:t>
                      </a:r>
                      <a:endParaRPr lang="en-US" sz="8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algn="ctr">
                        <a:spcBef>
                          <a:spcPts val="0"/>
                        </a:spcBef>
                        <a:spcAft>
                          <a:spcPts val="0"/>
                        </a:spcAft>
                      </a:pPr>
                      <a:r>
                        <a:rPr lang="en-US" sz="800" dirty="0">
                          <a:effectLst/>
                        </a:rPr>
                        <a:t>Accuracy</a:t>
                      </a:r>
                      <a:endParaRPr lang="en-US" sz="8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800" dirty="0">
                          <a:effectLst/>
                        </a:rPr>
                        <a:t>Referential correspondence</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5068">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800" dirty="0">
                          <a:effectLst/>
                        </a:rPr>
                        <a:t>Cleanness</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5068">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800" dirty="0">
                          <a:effectLst/>
                        </a:rPr>
                        <a:t>Consistency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Comprehensibility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Completeness</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Typing</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Provenance</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Versatility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Traceability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rowSpan="3">
                  <a:txBody>
                    <a:bodyPr/>
                    <a:lstStyle/>
                    <a:p>
                      <a:pPr marL="0" marR="0" algn="ctr">
                        <a:spcBef>
                          <a:spcPts val="0"/>
                        </a:spcBef>
                        <a:spcAft>
                          <a:spcPts val="0"/>
                        </a:spcAft>
                      </a:pPr>
                      <a:r>
                        <a:rPr lang="en-US" sz="800" dirty="0">
                          <a:effectLst/>
                        </a:rPr>
                        <a:t>Quality of the semantic conversion</a:t>
                      </a:r>
                      <a:endParaRPr lang="en-US" sz="8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800" dirty="0">
                          <a:effectLst/>
                        </a:rPr>
                        <a:t>Correctness</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Granularity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Consistency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rowSpan="3">
                  <a:txBody>
                    <a:bodyPr/>
                    <a:lstStyle/>
                    <a:p>
                      <a:pPr marL="0" marR="0" algn="ctr">
                        <a:spcBef>
                          <a:spcPts val="0"/>
                        </a:spcBef>
                        <a:spcAft>
                          <a:spcPts val="0"/>
                        </a:spcAft>
                      </a:pPr>
                      <a:r>
                        <a:rPr lang="en-US" sz="800" dirty="0">
                          <a:effectLst/>
                        </a:rPr>
                        <a:t>Quality of the linking process</a:t>
                      </a:r>
                      <a:endParaRPr lang="en-US" sz="8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marL="0" marR="0" algn="ctr">
                        <a:spcBef>
                          <a:spcPts val="0"/>
                        </a:spcBef>
                        <a:spcAft>
                          <a:spcPts val="0"/>
                        </a:spcAft>
                      </a:pPr>
                      <a:r>
                        <a:rPr lang="en-US" sz="800" dirty="0">
                          <a:effectLst/>
                        </a:rPr>
                        <a:t>Connectedness</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Isomorphism</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Directionality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r>
            </a:tbl>
          </a:graphicData>
        </a:graphic>
      </p:graphicFrame>
      <p:sp>
        <p:nvSpPr>
          <p:cNvPr id="5" name="Title 1"/>
          <p:cNvSpPr txBox="1">
            <a:spLocks/>
          </p:cNvSpPr>
          <p:nvPr/>
        </p:nvSpPr>
        <p:spPr bwMode="gray">
          <a:xfrm>
            <a:off x="476400" y="476400"/>
            <a:ext cx="8496000" cy="756000"/>
          </a:xfrm>
          <a:prstGeom prst="rect">
            <a:avLst/>
          </a:prstGeom>
        </p:spPr>
        <p:txBody>
          <a:bodyPr vert="horz" lIns="0" tIns="0" rIns="0" bIns="0" rtlCol="0" anchor="ctr" anchorCtr="0">
            <a:no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t>Our Proposal</a:t>
            </a:r>
            <a:br>
              <a:rPr lang="en-US" dirty="0" smtClean="0"/>
            </a:br>
            <a:r>
              <a:rPr lang="en-US" sz="2000" b="0" dirty="0" smtClean="0"/>
              <a:t>Quality of the linking process</a:t>
            </a:r>
            <a:endParaRPr lang="en-US" dirty="0"/>
          </a:p>
        </p:txBody>
      </p:sp>
    </p:spTree>
    <p:extLst>
      <p:ext uri="{BB962C8B-B14F-4D97-AF65-F5344CB8AC3E}">
        <p14:creationId xmlns:p14="http://schemas.microsoft.com/office/powerpoint/2010/main" val="1128093838"/>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8328" y="1419999"/>
            <a:ext cx="8476488" cy="1938992"/>
          </a:xfrm>
          <a:prstGeom prst="rect">
            <a:avLst/>
          </a:prstGeom>
          <a:noFill/>
        </p:spPr>
        <p:txBody>
          <a:bodyPr wrap="square" lIns="0" tIns="0" rIns="0" bIns="0" rtlCol="0">
            <a:spAutoFit/>
          </a:bodyPr>
          <a:lstStyle/>
          <a:p>
            <a:pPr lvl="0"/>
            <a:r>
              <a:rPr lang="en-US" b="1" dirty="0"/>
              <a:t>Connectedness</a:t>
            </a:r>
            <a:r>
              <a:rPr lang="en-US" dirty="0"/>
              <a:t>: Is the combination of datasets done at the correct resources? </a:t>
            </a:r>
            <a:endParaRPr lang="en-US" dirty="0" smtClean="0"/>
          </a:p>
          <a:p>
            <a:pPr lvl="0"/>
            <a:endParaRPr lang="en-US" dirty="0"/>
          </a:p>
          <a:p>
            <a:pPr lvl="0"/>
            <a:r>
              <a:rPr lang="en-US" b="1" dirty="0"/>
              <a:t>Isomorphism</a:t>
            </a:r>
            <a:r>
              <a:rPr lang="en-US" dirty="0"/>
              <a:t>: Are the combined datasets modeled in a compatible way? Are the combined models reconciled</a:t>
            </a:r>
            <a:r>
              <a:rPr lang="en-US" dirty="0" smtClean="0"/>
              <a:t>?</a:t>
            </a:r>
          </a:p>
          <a:p>
            <a:pPr lvl="0"/>
            <a:endParaRPr lang="en-US" dirty="0"/>
          </a:p>
          <a:p>
            <a:pPr lvl="0"/>
            <a:r>
              <a:rPr lang="en-US" b="1" dirty="0"/>
              <a:t>Directionality</a:t>
            </a:r>
            <a:r>
              <a:rPr lang="en-US" dirty="0"/>
              <a:t>: After the linkage, is the knowledge represented in the resulting graph of resources still consistent? </a:t>
            </a:r>
          </a:p>
        </p:txBody>
      </p:sp>
      <p:sp>
        <p:nvSpPr>
          <p:cNvPr id="5" name="Title 1"/>
          <p:cNvSpPr txBox="1">
            <a:spLocks/>
          </p:cNvSpPr>
          <p:nvPr/>
        </p:nvSpPr>
        <p:spPr bwMode="gray">
          <a:xfrm>
            <a:off x="476400" y="476400"/>
            <a:ext cx="8496000" cy="756000"/>
          </a:xfrm>
          <a:prstGeom prst="rect">
            <a:avLst/>
          </a:prstGeom>
        </p:spPr>
        <p:txBody>
          <a:bodyPr vert="horz" lIns="0" tIns="0" rIns="0" bIns="0" rtlCol="0" anchor="ctr" anchorCtr="0">
            <a:no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a:t>Our Proposal</a:t>
            </a:r>
            <a:br>
              <a:rPr lang="en-US" dirty="0"/>
            </a:br>
            <a:r>
              <a:rPr lang="en-US" b="0" dirty="0"/>
              <a:t>Quality of the linking process</a:t>
            </a:r>
            <a:endParaRPr lang="en-US" dirty="0"/>
          </a:p>
        </p:txBody>
      </p:sp>
    </p:spTree>
    <p:extLst>
      <p:ext uri="{BB962C8B-B14F-4D97-AF65-F5344CB8AC3E}">
        <p14:creationId xmlns:p14="http://schemas.microsoft.com/office/powerpoint/2010/main" val="383940410"/>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8328" y="1419999"/>
            <a:ext cx="8476488" cy="3600986"/>
          </a:xfrm>
          <a:prstGeom prst="rect">
            <a:avLst/>
          </a:prstGeom>
          <a:noFill/>
        </p:spPr>
        <p:txBody>
          <a:bodyPr wrap="square" lIns="0" tIns="0" rIns="0" bIns="0" rtlCol="0">
            <a:spAutoFit/>
          </a:bodyPr>
          <a:lstStyle/>
          <a:p>
            <a:r>
              <a:rPr lang="en-US" dirty="0"/>
              <a:t>These principles are applicable to all aspects of a Semantic System (data source, raw data, links, etc</a:t>
            </a:r>
            <a:r>
              <a:rPr lang="en-US" dirty="0" smtClean="0"/>
              <a:t>.)</a:t>
            </a:r>
            <a:r>
              <a:rPr lang="en-US" dirty="0"/>
              <a:t>	</a:t>
            </a:r>
            <a:endParaRPr lang="en-US" dirty="0" smtClean="0"/>
          </a:p>
          <a:p>
            <a:endParaRPr lang="en-US" dirty="0"/>
          </a:p>
          <a:p>
            <a:pPr lvl="0"/>
            <a:r>
              <a:rPr lang="en-US" b="1" dirty="0"/>
              <a:t>Timeliness</a:t>
            </a:r>
            <a:r>
              <a:rPr lang="en-US" dirty="0"/>
              <a:t>: Is the data up-to date? Does the data source contain the latest raw data presented with the last updated model? Are the links from and to the data source updated to the latest references? Does the source state the update and validation frequencies? Failing in updating the source data increases the chance that the referenced URIs have </a:t>
            </a:r>
            <a:r>
              <a:rPr lang="en-US" dirty="0" smtClean="0"/>
              <a:t>changed</a:t>
            </a:r>
          </a:p>
          <a:p>
            <a:pPr lvl="0"/>
            <a:endParaRPr lang="en-US" dirty="0"/>
          </a:p>
          <a:p>
            <a:pPr lvl="0"/>
            <a:r>
              <a:rPr lang="en-US" b="1" dirty="0"/>
              <a:t>History</a:t>
            </a:r>
            <a:r>
              <a:rPr lang="en-US" dirty="0"/>
              <a:t>: Can we keep track of who edited my data and when</a:t>
            </a:r>
            <a:r>
              <a:rPr lang="en-US" dirty="0" smtClean="0"/>
              <a:t>?</a:t>
            </a:r>
          </a:p>
          <a:p>
            <a:pPr lvl="0"/>
            <a:endParaRPr lang="en-US" dirty="0"/>
          </a:p>
          <a:p>
            <a:pPr lvl="0"/>
            <a:r>
              <a:rPr lang="en-US" b="1" dirty="0"/>
              <a:t>Freshness</a:t>
            </a:r>
            <a:r>
              <a:rPr lang="en-US" dirty="0"/>
              <a:t>: The ability to replicate the remote repository into local triple stores and maintain the timeliness of the </a:t>
            </a:r>
            <a:r>
              <a:rPr lang="en-US" dirty="0" smtClean="0"/>
              <a:t>replica</a:t>
            </a:r>
            <a:endParaRPr lang="en-US" dirty="0"/>
          </a:p>
        </p:txBody>
      </p:sp>
      <p:sp>
        <p:nvSpPr>
          <p:cNvPr id="5" name="Title 1"/>
          <p:cNvSpPr txBox="1">
            <a:spLocks/>
          </p:cNvSpPr>
          <p:nvPr/>
        </p:nvSpPr>
        <p:spPr bwMode="gray">
          <a:xfrm>
            <a:off x="476400" y="476400"/>
            <a:ext cx="8496000" cy="756000"/>
          </a:xfrm>
          <a:prstGeom prst="rect">
            <a:avLst/>
          </a:prstGeom>
        </p:spPr>
        <p:txBody>
          <a:bodyPr vert="horz" lIns="0" tIns="0" rIns="0" bIns="0" rtlCol="0" anchor="ctr" anchorCtr="0">
            <a:no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a:t>Our Proposal</a:t>
            </a:r>
            <a:br>
              <a:rPr lang="en-US" dirty="0"/>
            </a:br>
            <a:r>
              <a:rPr lang="en-US" b="0" dirty="0" smtClean="0"/>
              <a:t>Global quality</a:t>
            </a:r>
            <a:endParaRPr lang="en-US" dirty="0"/>
          </a:p>
        </p:txBody>
      </p:sp>
    </p:spTree>
    <p:extLst>
      <p:ext uri="{BB962C8B-B14F-4D97-AF65-F5344CB8AC3E}">
        <p14:creationId xmlns:p14="http://schemas.microsoft.com/office/powerpoint/2010/main" val="2962028904"/>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8328" y="1419999"/>
            <a:ext cx="8476488" cy="3323987"/>
          </a:xfrm>
          <a:prstGeom prst="rect">
            <a:avLst/>
          </a:prstGeom>
          <a:noFill/>
        </p:spPr>
        <p:txBody>
          <a:bodyPr wrap="square" lIns="0" tIns="0" rIns="0" bIns="0" rtlCol="0">
            <a:spAutoFit/>
          </a:bodyPr>
          <a:lstStyle/>
          <a:p>
            <a:pPr marL="285750" indent="-285750">
              <a:buFont typeface="Arial" pitchFamily="34" charset="0"/>
              <a:buChar char="•"/>
            </a:pPr>
            <a:r>
              <a:rPr lang="en-US" dirty="0" smtClean="0"/>
              <a:t>Data quality in the Semantic Web is an important field to focus on</a:t>
            </a:r>
          </a:p>
          <a:p>
            <a:pPr marL="285750" indent="-285750">
              <a:buFont typeface="Arial" pitchFamily="34" charset="0"/>
              <a:buChar char="•"/>
            </a:pPr>
            <a:endParaRPr lang="en-US" dirty="0" smtClean="0"/>
          </a:p>
          <a:p>
            <a:pPr marL="285750" indent="-285750">
              <a:buFont typeface="Arial" pitchFamily="34" charset="0"/>
              <a:buChar char="•"/>
            </a:pPr>
            <a:r>
              <a:rPr lang="en-US" dirty="0" smtClean="0"/>
              <a:t>We </a:t>
            </a:r>
            <a:r>
              <a:rPr lang="en-US" dirty="0"/>
              <a:t>presented five main classes of data quality principles for the Semantic Web. For each class, we listed the specific criteria that represent the quality of a data source on the </a:t>
            </a:r>
            <a:r>
              <a:rPr lang="en-US" dirty="0" smtClean="0"/>
              <a:t>Web</a:t>
            </a:r>
          </a:p>
          <a:p>
            <a:pPr marL="285750" indent="-285750">
              <a:buFont typeface="Arial" pitchFamily="34" charset="0"/>
              <a:buChar char="•"/>
            </a:pPr>
            <a:endParaRPr lang="en-US" dirty="0"/>
          </a:p>
          <a:p>
            <a:r>
              <a:rPr lang="en-US" sz="2000" b="1" dirty="0" smtClean="0"/>
              <a:t>Future Work</a:t>
            </a:r>
          </a:p>
          <a:p>
            <a:pPr marL="285750" indent="-285750">
              <a:buFont typeface="Arial" pitchFamily="34" charset="0"/>
              <a:buChar char="•"/>
            </a:pPr>
            <a:endParaRPr lang="en-US" dirty="0"/>
          </a:p>
          <a:p>
            <a:pPr marL="285750" indent="-285750">
              <a:buFont typeface="Arial" pitchFamily="34" charset="0"/>
              <a:buChar char="•"/>
            </a:pPr>
            <a:r>
              <a:rPr lang="en-US" dirty="0" smtClean="0"/>
              <a:t>We have applied these principles in several scenarios and use cases in SAP, we plan to better investigate and assess them in a broader set of use cases</a:t>
            </a:r>
          </a:p>
          <a:p>
            <a:pPr marL="285750" indent="-285750">
              <a:buFont typeface="Arial" pitchFamily="34" charset="0"/>
              <a:buChar char="•"/>
            </a:pPr>
            <a:endParaRPr lang="en-US" dirty="0"/>
          </a:p>
          <a:p>
            <a:pPr marL="285750" indent="-285750">
              <a:buFont typeface="Arial" pitchFamily="34" charset="0"/>
              <a:buChar char="•"/>
            </a:pPr>
            <a:r>
              <a:rPr lang="en-US" dirty="0" smtClean="0"/>
              <a:t>Tools to formally prove that these principles are met</a:t>
            </a:r>
            <a:endParaRPr lang="en-US" dirty="0"/>
          </a:p>
        </p:txBody>
      </p:sp>
      <p:sp>
        <p:nvSpPr>
          <p:cNvPr id="5" name="Title 1"/>
          <p:cNvSpPr txBox="1">
            <a:spLocks/>
          </p:cNvSpPr>
          <p:nvPr/>
        </p:nvSpPr>
        <p:spPr bwMode="gray">
          <a:xfrm>
            <a:off x="476400" y="476400"/>
            <a:ext cx="8496000" cy="756000"/>
          </a:xfrm>
          <a:prstGeom prst="rect">
            <a:avLst/>
          </a:prstGeom>
        </p:spPr>
        <p:txBody>
          <a:bodyPr vert="horz" lIns="0" tIns="0" rIns="0" bIns="0" rtlCol="0" anchor="ctr" anchorCtr="0">
            <a:no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kern="0" dirty="0">
                <a:ea typeface="Arial Unicode MS" pitchFamily="34" charset="-128"/>
                <a:cs typeface="Arial Unicode MS" pitchFamily="34" charset="-128"/>
              </a:rPr>
              <a:t>Conclusion and future work</a:t>
            </a:r>
          </a:p>
          <a:p>
            <a:endParaRPr lang="en-US" dirty="0"/>
          </a:p>
        </p:txBody>
      </p:sp>
    </p:spTree>
    <p:extLst>
      <p:ext uri="{BB962C8B-B14F-4D97-AF65-F5344CB8AC3E}">
        <p14:creationId xmlns:p14="http://schemas.microsoft.com/office/powerpoint/2010/main" val="396969221"/>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TextBox 2"/>
          <p:cNvSpPr txBox="1"/>
          <p:nvPr/>
        </p:nvSpPr>
        <p:spPr>
          <a:xfrm>
            <a:off x="398585" y="1383323"/>
            <a:ext cx="8405446" cy="276998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Problem definition</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Related work</a:t>
            </a:r>
          </a:p>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Context</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Our proposal</a:t>
            </a:r>
            <a:endParaRPr lang="en-US" sz="1800" kern="0" dirty="0" smtClean="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Conclusion and future work</a:t>
            </a:r>
          </a:p>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References</a:t>
            </a:r>
          </a:p>
          <a:p>
            <a:pPr marL="285750" indent="-285750" fontAlgn="base">
              <a:spcBef>
                <a:spcPct val="50000"/>
              </a:spcBef>
              <a:spcAft>
                <a:spcPct val="0"/>
              </a:spcAft>
              <a:buClr>
                <a:srgbClr val="F0AB00"/>
              </a:buClr>
              <a:buSzPct val="80000"/>
              <a:buFont typeface="Arial" pitchFamily="34" charset="0"/>
              <a:buChar char="•"/>
            </a:pPr>
            <a:endParaRPr lang="fr-FR" sz="1800" kern="0" dirty="0" err="1" smtClean="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smtClean="0"/>
              <a:t>Ahmad </a:t>
            </a:r>
            <a:r>
              <a:rPr lang="en-US" dirty="0" err="1" smtClean="0"/>
              <a:t>Assaf</a:t>
            </a:r>
            <a:endParaRPr lang="en-US" dirty="0" smtClean="0"/>
          </a:p>
          <a:p>
            <a:endParaRPr lang="en-US" dirty="0" smtClean="0"/>
          </a:p>
          <a:p>
            <a:r>
              <a:rPr lang="en-US" dirty="0" smtClean="0"/>
              <a:t>SAP Research, France</a:t>
            </a:r>
          </a:p>
          <a:p>
            <a:r>
              <a:rPr lang="en-US" dirty="0" smtClean="0"/>
              <a:t>Ahmad.assaf@sap.com</a:t>
            </a:r>
          </a:p>
          <a:p>
            <a:r>
              <a:rPr lang="en-US" dirty="0" smtClean="0"/>
              <a:t>+33770198946</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fr-FR" dirty="0"/>
          </a:p>
        </p:txBody>
      </p:sp>
      <p:sp>
        <p:nvSpPr>
          <p:cNvPr id="7" name="TextBox 6"/>
          <p:cNvSpPr txBox="1"/>
          <p:nvPr/>
        </p:nvSpPr>
        <p:spPr>
          <a:xfrm>
            <a:off x="510988" y="1479176"/>
            <a:ext cx="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fr-FR" sz="1800" kern="0" dirty="0" err="1" smtClean="0">
              <a:ea typeface="Arial Unicode MS" pitchFamily="34" charset="-128"/>
              <a:cs typeface="Arial Unicode MS" pitchFamily="34" charset="-128"/>
            </a:endParaRPr>
          </a:p>
        </p:txBody>
      </p:sp>
      <p:sp>
        <p:nvSpPr>
          <p:cNvPr id="9" name="TextBox 8"/>
          <p:cNvSpPr txBox="1"/>
          <p:nvPr/>
        </p:nvSpPr>
        <p:spPr>
          <a:xfrm>
            <a:off x="421341" y="1380565"/>
            <a:ext cx="8382000" cy="3808735"/>
          </a:xfrm>
          <a:prstGeom prst="rect">
            <a:avLst/>
          </a:prstGeom>
          <a:noFill/>
        </p:spPr>
        <p:txBody>
          <a:bodyPr wrap="square" lIns="0" tIns="0" rIns="0" bIns="0" rtlCol="0">
            <a:spAutoFit/>
          </a:bodyPr>
          <a:lstStyle/>
          <a:p>
            <a:pPr lvl="0"/>
            <a:r>
              <a:rPr lang="en-US" sz="1100" b="1" dirty="0" smtClean="0"/>
              <a:t>[1] Chapman</a:t>
            </a:r>
            <a:r>
              <a:rPr lang="en-US" sz="1100" b="1" dirty="0"/>
              <a:t>, Arthur D. 2005.</a:t>
            </a:r>
            <a:r>
              <a:rPr lang="en-US" sz="1100" dirty="0"/>
              <a:t> </a:t>
            </a:r>
            <a:r>
              <a:rPr lang="en-US" sz="1100" i="1" dirty="0"/>
              <a:t>Principles of Data Quality. </a:t>
            </a:r>
            <a:r>
              <a:rPr lang="en-US" sz="1100" dirty="0"/>
              <a:t>Copenhagen. : Report for the Global Biodiversity Information Facility, 2005.</a:t>
            </a:r>
          </a:p>
          <a:p>
            <a:pPr lvl="0"/>
            <a:r>
              <a:rPr lang="en-US" sz="1100" b="1" dirty="0" smtClean="0"/>
              <a:t>[2] </a:t>
            </a:r>
            <a:r>
              <a:rPr lang="en-US" sz="1100" b="1" dirty="0" err="1" smtClean="0"/>
              <a:t>Juran</a:t>
            </a:r>
            <a:r>
              <a:rPr lang="en-US" sz="1100" b="1" dirty="0"/>
              <a:t>, Joseph M. and Godfrey, A. Blanton.</a:t>
            </a:r>
            <a:r>
              <a:rPr lang="en-US" sz="1100" dirty="0"/>
              <a:t> </a:t>
            </a:r>
            <a:r>
              <a:rPr lang="en-US" sz="1100" i="1" dirty="0" err="1"/>
              <a:t>Juran's</a:t>
            </a:r>
            <a:r>
              <a:rPr lang="en-US" sz="1100" i="1" dirty="0"/>
              <a:t> Quality Handbook. </a:t>
            </a:r>
            <a:r>
              <a:rPr lang="en-US" sz="1100" dirty="0" err="1"/>
              <a:t>s.l</a:t>
            </a:r>
            <a:r>
              <a:rPr lang="en-US" sz="1100" dirty="0"/>
              <a:t>. : McGraw-Hill, 1998.</a:t>
            </a:r>
          </a:p>
          <a:p>
            <a:pPr lvl="0"/>
            <a:r>
              <a:rPr lang="en-US" sz="1100" b="1" i="1" dirty="0" smtClean="0"/>
              <a:t>[3] </a:t>
            </a:r>
            <a:r>
              <a:rPr lang="en-US" sz="1100" i="1" dirty="0" smtClean="0"/>
              <a:t>Improving </a:t>
            </a:r>
            <a:r>
              <a:rPr lang="en-US" sz="1100" i="1" dirty="0"/>
              <a:t>Data Quality Through Effective Use of Data Semantics. </a:t>
            </a:r>
            <a:r>
              <a:rPr lang="en-US" sz="1100" b="1" dirty="0" err="1"/>
              <a:t>Madnick</a:t>
            </a:r>
            <a:r>
              <a:rPr lang="en-US" sz="1100" b="1" dirty="0"/>
              <a:t>, Stuart and Zhu, </a:t>
            </a:r>
            <a:r>
              <a:rPr lang="en-US" sz="1100" b="1" dirty="0" err="1"/>
              <a:t>Hongwei</a:t>
            </a:r>
            <a:r>
              <a:rPr lang="en-US" sz="1100" b="1" dirty="0"/>
              <a:t>. 2005.</a:t>
            </a:r>
            <a:r>
              <a:rPr lang="en-US" sz="1100" dirty="0"/>
              <a:t> Cambridge, MA : Composite Information Systems Laboratory (CISL), 2005.</a:t>
            </a:r>
          </a:p>
          <a:p>
            <a:pPr lvl="0"/>
            <a:r>
              <a:rPr lang="en-US" sz="1100" b="1" i="1" dirty="0" smtClean="0"/>
              <a:t>[4] </a:t>
            </a:r>
            <a:r>
              <a:rPr lang="en-US" sz="1100" i="1" dirty="0" smtClean="0"/>
              <a:t>Towards </a:t>
            </a:r>
            <a:r>
              <a:rPr lang="en-US" sz="1100" i="1" dirty="0"/>
              <a:t>an Ontology for e-Document Management in Public Administration – the Case of Schleswig-Holstein. </a:t>
            </a:r>
            <a:r>
              <a:rPr lang="en-US" sz="1100" b="1" dirty="0" err="1"/>
              <a:t>Klischewski</a:t>
            </a:r>
            <a:r>
              <a:rPr lang="en-US" sz="1100" b="1" dirty="0"/>
              <a:t>, R. 2012.</a:t>
            </a:r>
            <a:r>
              <a:rPr lang="en-US" sz="1100" dirty="0"/>
              <a:t> </a:t>
            </a:r>
            <a:r>
              <a:rPr lang="en-US" sz="1100" dirty="0" err="1"/>
              <a:t>s.l</a:t>
            </a:r>
            <a:r>
              <a:rPr lang="en-US" sz="1100" dirty="0"/>
              <a:t>. : Proceedings HICSS-36, IEEE, 2012</a:t>
            </a:r>
          </a:p>
          <a:p>
            <a:pPr lvl="0"/>
            <a:r>
              <a:rPr lang="en-US" sz="1100" b="1" i="1" dirty="0" smtClean="0"/>
              <a:t>[5] </a:t>
            </a:r>
            <a:r>
              <a:rPr lang="en-US" sz="1100" i="1" dirty="0" smtClean="0"/>
              <a:t>Publishing </a:t>
            </a:r>
            <a:r>
              <a:rPr lang="en-US" sz="1100" i="1" dirty="0"/>
              <a:t>Life Science Data as Linked Open Data: the Case Study of </a:t>
            </a:r>
            <a:r>
              <a:rPr lang="en-US" sz="1100" i="1" dirty="0" err="1"/>
              <a:t>miRBase</a:t>
            </a:r>
            <a:r>
              <a:rPr lang="en-US" sz="1100" i="1" dirty="0"/>
              <a:t>. </a:t>
            </a:r>
            <a:r>
              <a:rPr lang="en-US" sz="1100" b="1" dirty="0"/>
              <a:t>T. </a:t>
            </a:r>
            <a:r>
              <a:rPr lang="en-US" sz="1100" b="1" dirty="0" err="1"/>
              <a:t>Dalamagas</a:t>
            </a:r>
            <a:r>
              <a:rPr lang="en-US" sz="1100" b="1" dirty="0"/>
              <a:t>, N. </a:t>
            </a:r>
            <a:r>
              <a:rPr lang="en-US" sz="1100" b="1" dirty="0" err="1"/>
              <a:t>Bikakis</a:t>
            </a:r>
            <a:r>
              <a:rPr lang="en-US" sz="1100" b="1" dirty="0"/>
              <a:t>, G. </a:t>
            </a:r>
            <a:r>
              <a:rPr lang="en-US" sz="1100" b="1" dirty="0" err="1"/>
              <a:t>Papastefanatos</a:t>
            </a:r>
            <a:r>
              <a:rPr lang="en-US" sz="1100" b="1" dirty="0"/>
              <a:t>, Y. </a:t>
            </a:r>
            <a:r>
              <a:rPr lang="en-US" sz="1100" b="1" dirty="0" smtClean="0"/>
              <a:t>[6] </a:t>
            </a:r>
            <a:r>
              <a:rPr lang="en-US" sz="1100" b="1" dirty="0" err="1" smtClean="0"/>
              <a:t>Stavrakas</a:t>
            </a:r>
            <a:r>
              <a:rPr lang="en-US" sz="1100" b="1" dirty="0" smtClean="0"/>
              <a:t> </a:t>
            </a:r>
            <a:r>
              <a:rPr lang="en-US" sz="1100" b="1" dirty="0"/>
              <a:t>and A. </a:t>
            </a:r>
            <a:r>
              <a:rPr lang="en-US" sz="1100" b="1" dirty="0" err="1"/>
              <a:t>Hatzigeorgiou</a:t>
            </a:r>
            <a:r>
              <a:rPr lang="en-US" sz="1100" b="1" dirty="0"/>
              <a:t>. 2012.</a:t>
            </a:r>
            <a:r>
              <a:rPr lang="en-US" sz="1100" dirty="0"/>
              <a:t> </a:t>
            </a:r>
            <a:r>
              <a:rPr lang="en-US" sz="1100" dirty="0" err="1"/>
              <a:t>s.l</a:t>
            </a:r>
            <a:r>
              <a:rPr lang="en-US" sz="1100" dirty="0"/>
              <a:t>. : 1st International Workshop on Open Data (WOD), 2012</a:t>
            </a:r>
          </a:p>
          <a:p>
            <a:pPr lvl="0"/>
            <a:r>
              <a:rPr lang="en-US" sz="1100" i="1" dirty="0"/>
              <a:t>Publishing and linking transport data on the Web. </a:t>
            </a:r>
            <a:r>
              <a:rPr lang="en-US" sz="1100" b="1" dirty="0" err="1"/>
              <a:t>Scharffe</a:t>
            </a:r>
            <a:r>
              <a:rPr lang="en-US" sz="1100" b="1" dirty="0"/>
              <a:t>, J. </a:t>
            </a:r>
            <a:r>
              <a:rPr lang="en-US" sz="1100" b="1" dirty="0" err="1"/>
              <a:t>Plu</a:t>
            </a:r>
            <a:r>
              <a:rPr lang="en-US" sz="1100" b="1" dirty="0"/>
              <a:t> and F. 2012.</a:t>
            </a:r>
            <a:r>
              <a:rPr lang="en-US" sz="1100" dirty="0"/>
              <a:t> </a:t>
            </a:r>
            <a:r>
              <a:rPr lang="en-US" sz="1100" dirty="0" err="1"/>
              <a:t>s.l</a:t>
            </a:r>
            <a:r>
              <a:rPr lang="en-US" sz="1100" dirty="0"/>
              <a:t>. : 1st International Workshop on Open Data (WOD), 2012</a:t>
            </a:r>
          </a:p>
          <a:p>
            <a:pPr lvl="0"/>
            <a:r>
              <a:rPr lang="en-US" sz="1100" b="1" i="1" dirty="0" smtClean="0"/>
              <a:t>[7] </a:t>
            </a:r>
            <a:r>
              <a:rPr lang="en-US" sz="1100" i="1" dirty="0" smtClean="0"/>
              <a:t>Hierarchical </a:t>
            </a:r>
            <a:r>
              <a:rPr lang="en-US" sz="1100" i="1" dirty="0"/>
              <a:t>Link Analysis for Ranking Web. </a:t>
            </a:r>
            <a:r>
              <a:rPr lang="fr-FR" sz="1100" b="1" dirty="0"/>
              <a:t>Renaud </a:t>
            </a:r>
            <a:r>
              <a:rPr lang="fr-FR" sz="1100" b="1" dirty="0" err="1"/>
              <a:t>Delbru</a:t>
            </a:r>
            <a:r>
              <a:rPr lang="fr-FR" sz="1100" b="1" dirty="0"/>
              <a:t>, </a:t>
            </a:r>
            <a:r>
              <a:rPr lang="fr-FR" sz="1100" b="1" dirty="0" err="1"/>
              <a:t>Nickolai</a:t>
            </a:r>
            <a:r>
              <a:rPr lang="fr-FR" sz="1100" b="1" dirty="0"/>
              <a:t> </a:t>
            </a:r>
            <a:r>
              <a:rPr lang="fr-FR" sz="1100" b="1" dirty="0" err="1"/>
              <a:t>Toupikov</a:t>
            </a:r>
            <a:r>
              <a:rPr lang="fr-FR" sz="1100" b="1" dirty="0"/>
              <a:t>, </a:t>
            </a:r>
            <a:r>
              <a:rPr lang="fr-FR" sz="1100" b="1" dirty="0" err="1"/>
              <a:t>Michele</a:t>
            </a:r>
            <a:r>
              <a:rPr lang="fr-FR" sz="1100" b="1" dirty="0"/>
              <a:t> </a:t>
            </a:r>
            <a:r>
              <a:rPr lang="fr-FR" sz="1100" b="1" dirty="0" err="1"/>
              <a:t>Catasta</a:t>
            </a:r>
            <a:r>
              <a:rPr lang="fr-FR" sz="1100" b="1" dirty="0"/>
              <a:t>, Giovanni. </a:t>
            </a:r>
            <a:r>
              <a:rPr lang="en-US" sz="1100" b="1" dirty="0"/>
              <a:t>2010.</a:t>
            </a:r>
            <a:r>
              <a:rPr lang="en-US" sz="1100" dirty="0"/>
              <a:t> </a:t>
            </a:r>
            <a:r>
              <a:rPr lang="en-US" sz="1100" dirty="0" err="1"/>
              <a:t>s.l</a:t>
            </a:r>
            <a:r>
              <a:rPr lang="en-US" sz="1100" dirty="0"/>
              <a:t>. : Springer Berlin Heidelberg, 2010, Vol. 6089</a:t>
            </a:r>
          </a:p>
          <a:p>
            <a:pPr lvl="0"/>
            <a:r>
              <a:rPr lang="en-US" sz="1100" b="1" i="1" dirty="0" smtClean="0"/>
              <a:t>[8] </a:t>
            </a:r>
            <a:r>
              <a:rPr lang="en-US" sz="1100" i="1" dirty="0" err="1" smtClean="0"/>
              <a:t>Sindice</a:t>
            </a:r>
            <a:r>
              <a:rPr lang="en-US" sz="1100" i="1" dirty="0" smtClean="0"/>
              <a:t> </a:t>
            </a:r>
            <a:r>
              <a:rPr lang="en-US" sz="1100" i="1" dirty="0"/>
              <a:t>at </a:t>
            </a:r>
            <a:r>
              <a:rPr lang="en-US" sz="1100" i="1" dirty="0" err="1"/>
              <a:t>SemSearch</a:t>
            </a:r>
            <a:r>
              <a:rPr lang="en-US" sz="1100" i="1" dirty="0"/>
              <a:t> 2010. </a:t>
            </a:r>
            <a:r>
              <a:rPr lang="en-US" sz="1100" b="1" dirty="0"/>
              <a:t>Renaud </a:t>
            </a:r>
            <a:r>
              <a:rPr lang="en-US" sz="1100" b="1" dirty="0" err="1"/>
              <a:t>Delbru</a:t>
            </a:r>
            <a:r>
              <a:rPr lang="en-US" sz="1100" b="1" dirty="0"/>
              <a:t>, </a:t>
            </a:r>
            <a:r>
              <a:rPr lang="en-US" sz="1100" b="1" dirty="0" err="1"/>
              <a:t>Nur</a:t>
            </a:r>
            <a:r>
              <a:rPr lang="en-US" sz="1100" b="1" dirty="0"/>
              <a:t> </a:t>
            </a:r>
            <a:r>
              <a:rPr lang="en-US" sz="1100" b="1" dirty="0" err="1"/>
              <a:t>Aini</a:t>
            </a:r>
            <a:r>
              <a:rPr lang="en-US" sz="1100" b="1" dirty="0"/>
              <a:t> </a:t>
            </a:r>
            <a:r>
              <a:rPr lang="en-US" sz="1100" b="1" dirty="0" err="1"/>
              <a:t>Rakhmawati</a:t>
            </a:r>
            <a:r>
              <a:rPr lang="en-US" sz="1100" b="1" dirty="0"/>
              <a:t>, Giovanni </a:t>
            </a:r>
            <a:r>
              <a:rPr lang="en-US" sz="1100" b="1" dirty="0" err="1"/>
              <a:t>Tummarello</a:t>
            </a:r>
            <a:r>
              <a:rPr lang="en-US" sz="1100" b="1" dirty="0"/>
              <a:t>. 2010.</a:t>
            </a:r>
            <a:r>
              <a:rPr lang="en-US" sz="1100" dirty="0"/>
              <a:t> </a:t>
            </a:r>
            <a:r>
              <a:rPr lang="en-US" sz="1100" dirty="0" err="1"/>
              <a:t>s.l</a:t>
            </a:r>
            <a:r>
              <a:rPr lang="en-US" sz="1100" dirty="0"/>
              <a:t>. : WWW2010, 2010</a:t>
            </a:r>
          </a:p>
          <a:p>
            <a:pPr lvl="0"/>
            <a:r>
              <a:rPr lang="en-US" sz="1100" b="1" i="1" dirty="0" smtClean="0"/>
              <a:t>[9] </a:t>
            </a:r>
            <a:r>
              <a:rPr lang="en-US" sz="1100" i="1" dirty="0" smtClean="0"/>
              <a:t>Sieve</a:t>
            </a:r>
            <a:r>
              <a:rPr lang="en-US" sz="1100" i="1" dirty="0"/>
              <a:t>: Linked Data Quality Assessment and Fusion. </a:t>
            </a:r>
            <a:r>
              <a:rPr lang="en-US" sz="1100" b="1" dirty="0"/>
              <a:t>Pablo N. Mendes, </a:t>
            </a:r>
            <a:r>
              <a:rPr lang="en-US" sz="1100" b="1" dirty="0" err="1"/>
              <a:t>Hannes</a:t>
            </a:r>
            <a:r>
              <a:rPr lang="en-US" sz="1100" b="1" dirty="0"/>
              <a:t> </a:t>
            </a:r>
            <a:r>
              <a:rPr lang="en-US" sz="1100" b="1" dirty="0" err="1"/>
              <a:t>Mühleisen</a:t>
            </a:r>
            <a:r>
              <a:rPr lang="en-US" sz="1100" b="1" dirty="0"/>
              <a:t>, Christian </a:t>
            </a:r>
            <a:r>
              <a:rPr lang="en-US" sz="1100" b="1" dirty="0" err="1"/>
              <a:t>Bizer</a:t>
            </a:r>
            <a:r>
              <a:rPr lang="en-US" sz="1100" b="1" dirty="0"/>
              <a:t>. 2012.</a:t>
            </a:r>
            <a:r>
              <a:rPr lang="en-US" sz="1100" dirty="0"/>
              <a:t> Berlin : LWDM2012, </a:t>
            </a:r>
            <a:r>
              <a:rPr lang="en-US" sz="1100" dirty="0" smtClean="0"/>
              <a:t>2012</a:t>
            </a:r>
          </a:p>
          <a:p>
            <a:r>
              <a:rPr lang="en-US" sz="1100" b="1" dirty="0" smtClean="0"/>
              <a:t>[10] </a:t>
            </a:r>
            <a:r>
              <a:rPr lang="en-US" sz="1100" b="1" dirty="0" err="1" smtClean="0"/>
              <a:t>MediaWiki</a:t>
            </a:r>
            <a:r>
              <a:rPr lang="en-US" sz="1100" b="1" dirty="0"/>
              <a:t>.</a:t>
            </a:r>
            <a:r>
              <a:rPr lang="en-US" sz="1100" dirty="0"/>
              <a:t> Quality Criteria for Linked Data sources. </a:t>
            </a:r>
            <a:r>
              <a:rPr lang="en-US" sz="1100" i="1" dirty="0" err="1"/>
              <a:t>SourceForge</a:t>
            </a:r>
            <a:r>
              <a:rPr lang="en-US" sz="1100" i="1" dirty="0"/>
              <a:t>. </a:t>
            </a:r>
            <a:r>
              <a:rPr lang="en-US" sz="1100" dirty="0"/>
              <a:t>[Online] [Cited: 6 19, 2012</a:t>
            </a:r>
            <a:r>
              <a:rPr lang="en-US" sz="1100" dirty="0" smtClean="0"/>
              <a:t>.] </a:t>
            </a:r>
            <a:r>
              <a:rPr lang="en-US" sz="1100" dirty="0">
                <a:hlinkClick r:id="rId2"/>
              </a:rPr>
              <a:t>http://sourceforge.net/apps/mediawiki/trdf/index.php?title=Quality_Criteria_for_Linked_Data_sources</a:t>
            </a:r>
            <a:endParaRPr lang="en-US" sz="1100" dirty="0"/>
          </a:p>
          <a:p>
            <a:pPr lvl="0"/>
            <a:r>
              <a:rPr lang="en-US" sz="1100" b="1" dirty="0" smtClean="0"/>
              <a:t>[11] Berners-Lee</a:t>
            </a:r>
            <a:r>
              <a:rPr lang="en-US" sz="1100" b="1" dirty="0"/>
              <a:t>, Tim. 2006.</a:t>
            </a:r>
            <a:r>
              <a:rPr lang="en-US" sz="1100" dirty="0"/>
              <a:t> Linked Data. </a:t>
            </a:r>
            <a:r>
              <a:rPr lang="en-US" sz="1100" i="1" dirty="0"/>
              <a:t>W3C. </a:t>
            </a:r>
            <a:r>
              <a:rPr lang="en-US" sz="1100" dirty="0"/>
              <a:t>[Online] 2006. [Cited: 6 18, 2012.] </a:t>
            </a:r>
            <a:r>
              <a:rPr lang="en-US" sz="1100" u="sng" dirty="0">
                <a:hlinkClick r:id="rId3"/>
              </a:rPr>
              <a:t>http://</a:t>
            </a:r>
            <a:r>
              <a:rPr lang="en-US" sz="1100" u="sng" dirty="0" smtClean="0">
                <a:hlinkClick r:id="rId3"/>
              </a:rPr>
              <a:t>www.w3.org/DesignIssues/LinkedData.html</a:t>
            </a:r>
            <a:endParaRPr lang="en-US" sz="1100" u="sng" dirty="0" smtClean="0"/>
          </a:p>
          <a:p>
            <a:pPr lvl="0"/>
            <a:r>
              <a:rPr lang="en-US" sz="1100" b="1" dirty="0" smtClean="0"/>
              <a:t>[12] </a:t>
            </a:r>
            <a:r>
              <a:rPr lang="en-US" sz="1100" dirty="0" smtClean="0"/>
              <a:t>Google </a:t>
            </a:r>
            <a:r>
              <a:rPr lang="en-US" sz="1100" dirty="0"/>
              <a:t>Code. </a:t>
            </a:r>
            <a:r>
              <a:rPr lang="en-US" sz="1100" b="1" dirty="0"/>
              <a:t>Google Refine</a:t>
            </a:r>
            <a:r>
              <a:rPr lang="en-US" sz="1100" dirty="0"/>
              <a:t>. [Online]. </a:t>
            </a:r>
            <a:r>
              <a:rPr lang="en-US" sz="1100" u="sng" dirty="0">
                <a:hlinkClick r:id="rId4"/>
              </a:rPr>
              <a:t>http://code.google.com/p/google-refine/</a:t>
            </a:r>
            <a:endParaRPr lang="en-US" sz="1100" dirty="0"/>
          </a:p>
          <a:p>
            <a:pPr lvl="0"/>
            <a:r>
              <a:rPr lang="en-US" sz="1100" b="1" dirty="0" smtClean="0"/>
              <a:t>[13] </a:t>
            </a:r>
            <a:r>
              <a:rPr lang="en-US" sz="1100" dirty="0" smtClean="0"/>
              <a:t>Stanford </a:t>
            </a:r>
            <a:r>
              <a:rPr lang="en-US" sz="1100" dirty="0"/>
              <a:t>Visualization Group. </a:t>
            </a:r>
            <a:r>
              <a:rPr lang="en-US" sz="1100" b="1" dirty="0"/>
              <a:t>Data Wrangler</a:t>
            </a:r>
            <a:r>
              <a:rPr lang="en-US" sz="1100" dirty="0"/>
              <a:t>. [online]. </a:t>
            </a:r>
            <a:r>
              <a:rPr lang="en-US" sz="1100" u="sng" dirty="0">
                <a:hlinkClick r:id="rId5"/>
              </a:rPr>
              <a:t>http://vis.stanford.edu/wrangler/</a:t>
            </a:r>
            <a:endParaRPr lang="en-US" sz="1100" dirty="0"/>
          </a:p>
          <a:p>
            <a:pPr lvl="0"/>
            <a:endParaRPr lang="en-US" sz="1100" dirty="0"/>
          </a:p>
          <a:p>
            <a:pPr fontAlgn="base">
              <a:spcBef>
                <a:spcPct val="50000"/>
              </a:spcBef>
              <a:spcAft>
                <a:spcPct val="0"/>
              </a:spcAft>
              <a:buClr>
                <a:srgbClr val="F0AB00"/>
              </a:buClr>
              <a:buSzPct val="80000"/>
            </a:pPr>
            <a:endParaRPr lang="fr-FR" sz="11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41086597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br>
              <a:rPr lang="en-US" dirty="0" smtClean="0"/>
            </a:br>
            <a:r>
              <a:rPr lang="en-US" sz="2000" b="0" dirty="0" smtClean="0"/>
              <a:t>The Web of Data</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5832" y="1271017"/>
            <a:ext cx="6818439" cy="521208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38208"/>
            <a:ext cx="2048161" cy="2381583"/>
          </a:xfrm>
          <a:prstGeom prst="rect">
            <a:avLst/>
          </a:prstGeom>
        </p:spPr>
      </p:pic>
      <p:sp>
        <p:nvSpPr>
          <p:cNvPr id="8" name="TextBox 7"/>
          <p:cNvSpPr txBox="1"/>
          <p:nvPr/>
        </p:nvSpPr>
        <p:spPr>
          <a:xfrm>
            <a:off x="338328" y="6165735"/>
            <a:ext cx="2569464"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Http://lod-cloud.net</a:t>
            </a:r>
          </a:p>
        </p:txBody>
      </p:sp>
    </p:spTree>
    <p:extLst>
      <p:ext uri="{BB962C8B-B14F-4D97-AF65-F5344CB8AC3E}">
        <p14:creationId xmlns:p14="http://schemas.microsoft.com/office/powerpoint/2010/main" val="3621047850"/>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br>
              <a:rPr lang="en-US" dirty="0" smtClean="0"/>
            </a:br>
            <a:r>
              <a:rPr lang="en-US" sz="2000" b="0" dirty="0" smtClean="0"/>
              <a:t>Data quality</a:t>
            </a:r>
            <a:endParaRPr lang="en-US" dirty="0"/>
          </a:p>
        </p:txBody>
      </p:sp>
      <p:sp>
        <p:nvSpPr>
          <p:cNvPr id="8" name="TextBox 7"/>
          <p:cNvSpPr txBox="1"/>
          <p:nvPr/>
        </p:nvSpPr>
        <p:spPr>
          <a:xfrm>
            <a:off x="338328" y="1419999"/>
            <a:ext cx="8476488" cy="38779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a:ea typeface="Arial Unicode MS" pitchFamily="34" charset="-128"/>
                <a:cs typeface="Arial Unicode MS" pitchFamily="34" charset="-128"/>
              </a:rPr>
              <a:t>Data quality involves data management, modeling, analysis, storage and presentation [1</a:t>
            </a:r>
            <a:r>
              <a:rPr lang="en-US" kern="0" dirty="0" smtClean="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It is </a:t>
            </a:r>
            <a:r>
              <a:rPr lang="en-US" kern="0" dirty="0">
                <a:ea typeface="Arial Unicode MS" pitchFamily="34" charset="-128"/>
                <a:cs typeface="Arial Unicode MS" pitchFamily="34" charset="-128"/>
              </a:rPr>
              <a:t>an important issue for data driven applications which should </a:t>
            </a:r>
            <a:r>
              <a:rPr lang="en-US" kern="0" dirty="0" smtClean="0">
                <a:ea typeface="Arial Unicode MS" pitchFamily="34" charset="-128"/>
                <a:cs typeface="Arial Unicode MS" pitchFamily="34" charset="-128"/>
              </a:rPr>
              <a:t>be deeply      investigated </a:t>
            </a:r>
            <a:r>
              <a:rPr lang="en-US" kern="0" dirty="0">
                <a:ea typeface="Arial Unicode MS" pitchFamily="34" charset="-128"/>
                <a:cs typeface="Arial Unicode MS" pitchFamily="34" charset="-128"/>
              </a:rPr>
              <a:t>and </a:t>
            </a:r>
            <a:r>
              <a:rPr lang="en-US" kern="0" dirty="0" smtClean="0">
                <a:ea typeface="Arial Unicode MS" pitchFamily="34" charset="-128"/>
                <a:cs typeface="Arial Unicode MS" pitchFamily="34" charset="-128"/>
              </a:rPr>
              <a:t>understood in order to ensure the data is fit to be combined and used to infer better business decisions</a:t>
            </a:r>
          </a:p>
          <a:p>
            <a:pPr marL="285750" indent="-285750" fontAlgn="base">
              <a:spcBef>
                <a:spcPct val="50000"/>
              </a:spcBef>
              <a:spcAft>
                <a:spcPct val="0"/>
              </a:spcAft>
              <a:buClr>
                <a:srgbClr val="F0AB00"/>
              </a:buClr>
              <a:buSzPct val="80000"/>
              <a:buFont typeface="Arial" pitchFamily="34" charset="0"/>
              <a:buChar char="•"/>
            </a:pPr>
            <a:endParaRPr lang="en-US"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Data quality is subjective and cannot be assessed easily, the actual value of data is mainly realized when it is used [2]</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Studies found out that most data quality problems are in fact “data misinterpretations” or problems with the data semantics [3]</a:t>
            </a:r>
          </a:p>
          <a:p>
            <a:pPr marL="285750" indent="-285750" fontAlgn="base">
              <a:spcBef>
                <a:spcPct val="50000"/>
              </a:spcBef>
              <a:spcAft>
                <a:spcPct val="0"/>
              </a:spcAft>
              <a:buClr>
                <a:srgbClr val="F0AB00"/>
              </a:buClr>
              <a:buSzPct val="80000"/>
              <a:buFont typeface="Arial" pitchFamily="34" charset="0"/>
              <a:buChar char="•"/>
            </a:pPr>
            <a:endParaRPr lang="en-US" sz="1800" kern="0" dirty="0" smtClean="0">
              <a:ea typeface="Arial Unicode MS" pitchFamily="34" charset="-128"/>
              <a:cs typeface="Arial Unicode MS" pitchFamily="34" charset="-128"/>
            </a:endParaRPr>
          </a:p>
        </p:txBody>
      </p:sp>
      <p:sp>
        <p:nvSpPr>
          <p:cNvPr id="4" name="TextBox 3"/>
          <p:cNvSpPr txBox="1"/>
          <p:nvPr/>
        </p:nvSpPr>
        <p:spPr>
          <a:xfrm>
            <a:off x="110488" y="5665693"/>
            <a:ext cx="8662443" cy="276999"/>
          </a:xfrm>
          <a:prstGeom prst="rect">
            <a:avLst/>
          </a:prstGeom>
          <a:solidFill>
            <a:schemeClr val="accent1">
              <a:lumMod val="60000"/>
              <a:lumOff val="4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sym typeface="Wingdings" pitchFamily="2" charset="2"/>
              </a:rPr>
              <a:t> </a:t>
            </a:r>
            <a:r>
              <a:rPr lang="en-US" dirty="0" smtClean="0"/>
              <a:t>With the rise of Semantic Web, new data quality principles should be identified </a:t>
            </a:r>
            <a:endParaRPr lang="fr-FR" sz="18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27724387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fontAlgn="base">
              <a:spcBef>
                <a:spcPct val="50000"/>
              </a:spcBef>
              <a:spcAft>
                <a:spcPct val="0"/>
              </a:spcAft>
            </a:pPr>
            <a:r>
              <a:rPr lang="en-US" kern="0" dirty="0">
                <a:ea typeface="Arial Unicode MS" pitchFamily="34" charset="-128"/>
                <a:cs typeface="Arial Unicode MS" pitchFamily="34" charset="-128"/>
              </a:rPr>
              <a:t>Related work</a:t>
            </a:r>
          </a:p>
        </p:txBody>
      </p:sp>
      <p:sp>
        <p:nvSpPr>
          <p:cNvPr id="8" name="TextBox 7"/>
          <p:cNvSpPr txBox="1"/>
          <p:nvPr/>
        </p:nvSpPr>
        <p:spPr>
          <a:xfrm>
            <a:off x="338328" y="1419999"/>
            <a:ext cx="8476488" cy="401648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endParaRPr lang="en-US" dirty="0" smtClean="0"/>
          </a:p>
          <a:p>
            <a:pPr marL="285750" indent="-285750" fontAlgn="base">
              <a:spcBef>
                <a:spcPct val="50000"/>
              </a:spcBef>
              <a:spcAft>
                <a:spcPct val="0"/>
              </a:spcAft>
              <a:buClr>
                <a:srgbClr val="F0AB00"/>
              </a:buClr>
              <a:buSzPct val="80000"/>
              <a:buFont typeface="Arial" pitchFamily="34" charset="0"/>
              <a:buChar char="•"/>
            </a:pPr>
            <a:r>
              <a:rPr lang="en-US" dirty="0"/>
              <a:t>Some projects have proposed solutions to identify good data sources simplifying greatly the task of finding and consuming high-quality </a:t>
            </a:r>
            <a:r>
              <a:rPr lang="en-US" dirty="0" smtClean="0"/>
              <a:t>data:</a:t>
            </a:r>
          </a:p>
          <a:p>
            <a:pPr marL="742950" lvl="1" indent="-285750" fontAlgn="base">
              <a:spcBef>
                <a:spcPct val="50000"/>
              </a:spcBef>
              <a:spcAft>
                <a:spcPct val="0"/>
              </a:spcAft>
              <a:buClr>
                <a:srgbClr val="F0AB00"/>
              </a:buClr>
              <a:buSzPct val="80000"/>
              <a:buFont typeface="Arial" pitchFamily="34" charset="0"/>
              <a:buChar char="•"/>
            </a:pPr>
            <a:r>
              <a:rPr lang="en-US" dirty="0" smtClean="0"/>
              <a:t> </a:t>
            </a:r>
            <a:r>
              <a:rPr lang="en-US" dirty="0"/>
              <a:t>In </a:t>
            </a:r>
            <a:r>
              <a:rPr lang="en-US" dirty="0" smtClean="0"/>
              <a:t>[7][8] </a:t>
            </a:r>
            <a:r>
              <a:rPr lang="en-US" dirty="0"/>
              <a:t>a resource is ranked by the quality of the incoming and outgoing </a:t>
            </a:r>
            <a:r>
              <a:rPr lang="en-US" dirty="0" smtClean="0"/>
              <a:t>links</a:t>
            </a:r>
            <a:endParaRPr lang="en-US" dirty="0"/>
          </a:p>
          <a:p>
            <a:pPr marL="742950" lvl="1" indent="-285750" fontAlgn="base">
              <a:spcBef>
                <a:spcPct val="50000"/>
              </a:spcBef>
              <a:spcAft>
                <a:spcPct val="0"/>
              </a:spcAft>
              <a:buClr>
                <a:srgbClr val="F0AB00"/>
              </a:buClr>
              <a:buSzPct val="80000"/>
              <a:buFont typeface="Arial" pitchFamily="34" charset="0"/>
              <a:buChar char="•"/>
            </a:pPr>
            <a:r>
              <a:rPr lang="en-US" dirty="0" smtClean="0"/>
              <a:t>“</a:t>
            </a:r>
            <a:r>
              <a:rPr lang="en-US" dirty="0"/>
              <a:t>Sieve” </a:t>
            </a:r>
            <a:r>
              <a:rPr lang="en-US" dirty="0" smtClean="0"/>
              <a:t>[9] </a:t>
            </a:r>
            <a:r>
              <a:rPr lang="en-US" dirty="0"/>
              <a:t>is a framework that tries to express quality assessment methods as well as fusion </a:t>
            </a:r>
            <a:r>
              <a:rPr lang="en-US" dirty="0" smtClean="0"/>
              <a:t>methods</a:t>
            </a:r>
          </a:p>
          <a:p>
            <a:pPr marL="285750" indent="-285750" fontAlgn="base">
              <a:spcBef>
                <a:spcPct val="50000"/>
              </a:spcBef>
              <a:spcAft>
                <a:spcPct val="0"/>
              </a:spcAft>
              <a:buClr>
                <a:srgbClr val="F0AB00"/>
              </a:buClr>
              <a:buSzPct val="80000"/>
              <a:buFont typeface="Arial" pitchFamily="34" charset="0"/>
              <a:buChar char="•"/>
            </a:pPr>
            <a:endParaRPr lang="en-US" dirty="0" smtClean="0"/>
          </a:p>
          <a:p>
            <a:pPr marL="285750" indent="-285750" fontAlgn="base">
              <a:spcBef>
                <a:spcPct val="50000"/>
              </a:spcBef>
              <a:spcAft>
                <a:spcPct val="0"/>
              </a:spcAft>
              <a:buClr>
                <a:srgbClr val="F0AB00"/>
              </a:buClr>
              <a:buSzPct val="80000"/>
              <a:buFont typeface="Arial" pitchFamily="34" charset="0"/>
              <a:buChar char="•"/>
            </a:pPr>
            <a:r>
              <a:rPr lang="en-US" dirty="0"/>
              <a:t>An initial attempt to identify quality criteria for Linked Data sources can be found in </a:t>
            </a:r>
            <a:r>
              <a:rPr lang="en-US" dirty="0" err="1" smtClean="0"/>
              <a:t>MediaWiki</a:t>
            </a:r>
            <a:r>
              <a:rPr lang="en-US" dirty="0" smtClean="0"/>
              <a:t> [10]. </a:t>
            </a:r>
            <a:r>
              <a:rPr lang="en-US" dirty="0"/>
              <a:t>Though this classification is good, some criteria on the quality of the used ontologies and the links between data and ontology concepts are </a:t>
            </a:r>
            <a:r>
              <a:rPr lang="en-US" dirty="0" smtClean="0"/>
              <a:t>missing</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993495193"/>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8328" y="1419999"/>
            <a:ext cx="8476488" cy="2769989"/>
          </a:xfrm>
          <a:prstGeom prst="rect">
            <a:avLst/>
          </a:prstGeom>
          <a:noFill/>
        </p:spPr>
        <p:txBody>
          <a:bodyPr wrap="square" lIns="0" tIns="0" rIns="0" bIns="0" rtlCol="0">
            <a:spAutoFit/>
          </a:bodyPr>
          <a:lstStyle/>
          <a:p>
            <a:pPr marL="285750" lvl="0" indent="-285750">
              <a:buFont typeface="Arial" pitchFamily="34" charset="0"/>
              <a:buChar char="•"/>
            </a:pPr>
            <a:r>
              <a:rPr lang="en-US" b="1" dirty="0"/>
              <a:t>Make the data available on the web</a:t>
            </a:r>
            <a:r>
              <a:rPr lang="en-US" dirty="0"/>
              <a:t>: assign URIs to identify </a:t>
            </a:r>
            <a:r>
              <a:rPr lang="en-US" dirty="0" smtClean="0"/>
              <a:t>things</a:t>
            </a:r>
          </a:p>
          <a:p>
            <a:pPr marL="285750" lvl="0" indent="-285750">
              <a:buFont typeface="Arial" pitchFamily="34" charset="0"/>
              <a:buChar char="•"/>
            </a:pPr>
            <a:endParaRPr lang="en-US" dirty="0"/>
          </a:p>
          <a:p>
            <a:pPr marL="285750" lvl="0" indent="-285750">
              <a:buFont typeface="Arial" pitchFamily="34" charset="0"/>
              <a:buChar char="•"/>
            </a:pPr>
            <a:r>
              <a:rPr lang="en-US" b="1" dirty="0"/>
              <a:t>Make the data machine readable: </a:t>
            </a:r>
            <a:r>
              <a:rPr lang="en-US" dirty="0"/>
              <a:t>use HTTP URIs so that looking up these names is </a:t>
            </a:r>
            <a:r>
              <a:rPr lang="en-US" dirty="0" smtClean="0"/>
              <a:t>easy</a:t>
            </a:r>
          </a:p>
          <a:p>
            <a:pPr marL="285750" lvl="0" indent="-285750">
              <a:buFont typeface="Arial" pitchFamily="34" charset="0"/>
              <a:buChar char="•"/>
            </a:pPr>
            <a:endParaRPr lang="en-US" dirty="0"/>
          </a:p>
          <a:p>
            <a:pPr marL="285750" lvl="0" indent="-285750">
              <a:buFont typeface="Arial" pitchFamily="34" charset="0"/>
              <a:buChar char="•"/>
            </a:pPr>
            <a:r>
              <a:rPr lang="en-US" b="1" dirty="0"/>
              <a:t>Use publishing standards</a:t>
            </a:r>
            <a:r>
              <a:rPr lang="en-US" dirty="0"/>
              <a:t>: when the lookup is done provide useful information using standards like </a:t>
            </a:r>
            <a:r>
              <a:rPr lang="en-US" dirty="0" smtClean="0"/>
              <a:t>RDF</a:t>
            </a:r>
          </a:p>
          <a:p>
            <a:pPr marL="285750" lvl="0" indent="-285750">
              <a:buFont typeface="Arial" pitchFamily="34" charset="0"/>
              <a:buChar char="•"/>
            </a:pPr>
            <a:endParaRPr lang="en-US" dirty="0"/>
          </a:p>
          <a:p>
            <a:pPr marL="285750" lvl="0" indent="-285750">
              <a:buFont typeface="Arial" pitchFamily="34" charset="0"/>
              <a:buChar char="•"/>
            </a:pPr>
            <a:r>
              <a:rPr lang="en-US" b="1" dirty="0"/>
              <a:t>Link your data</a:t>
            </a:r>
            <a:r>
              <a:rPr lang="en-US" dirty="0"/>
              <a:t>: include links to other resources to enable users to discover more </a:t>
            </a:r>
            <a:r>
              <a:rPr lang="en-US" dirty="0" smtClean="0"/>
              <a:t>things</a:t>
            </a:r>
            <a:endParaRPr lang="en-US" dirty="0"/>
          </a:p>
        </p:txBody>
      </p:sp>
      <p:sp>
        <p:nvSpPr>
          <p:cNvPr id="4" name="TextBox 3"/>
          <p:cNvSpPr txBox="1"/>
          <p:nvPr/>
        </p:nvSpPr>
        <p:spPr>
          <a:xfrm>
            <a:off x="110488" y="5665693"/>
            <a:ext cx="8662443" cy="553998"/>
          </a:xfrm>
          <a:prstGeom prst="rect">
            <a:avLst/>
          </a:prstGeom>
          <a:solidFill>
            <a:schemeClr val="accent1">
              <a:lumMod val="60000"/>
              <a:lumOff val="4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sym typeface="Wingdings" pitchFamily="2" charset="2"/>
              </a:rPr>
              <a:t> </a:t>
            </a:r>
            <a:r>
              <a:rPr lang="en-US" dirty="0"/>
              <a:t>By following these guidelines, a certain level of uniformity is achieved, which increases the usability of data</a:t>
            </a:r>
            <a:endParaRPr lang="fr-FR" sz="1800" kern="0" dirty="0" err="1" smtClean="0">
              <a:ea typeface="Arial Unicode MS" pitchFamily="34" charset="-128"/>
              <a:cs typeface="Arial Unicode MS" pitchFamily="34" charset="-128"/>
            </a:endParaRPr>
          </a:p>
        </p:txBody>
      </p:sp>
      <p:sp>
        <p:nvSpPr>
          <p:cNvPr id="6" name="Title 1"/>
          <p:cNvSpPr txBox="1">
            <a:spLocks/>
          </p:cNvSpPr>
          <p:nvPr/>
        </p:nvSpPr>
        <p:spPr bwMode="gray">
          <a:xfrm>
            <a:off x="476400" y="476400"/>
            <a:ext cx="8496000" cy="756000"/>
          </a:xfrm>
          <a:prstGeom prst="rect">
            <a:avLst/>
          </a:prstGeom>
        </p:spPr>
        <p:txBody>
          <a:bodyPr vert="horz" lIns="0" tIns="0" rIns="0" bIns="0" rtlCol="0" anchor="ctr" anchorCtr="0">
            <a:no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t>Context</a:t>
            </a:r>
            <a:br>
              <a:rPr lang="en-US" dirty="0" smtClean="0"/>
            </a:br>
            <a:r>
              <a:rPr lang="en-US" sz="2000" b="0" dirty="0" smtClean="0"/>
              <a:t>Linked Data principles</a:t>
            </a:r>
            <a:endParaRPr lang="en-US" dirty="0"/>
          </a:p>
        </p:txBody>
      </p:sp>
    </p:spTree>
    <p:extLst>
      <p:ext uri="{BB962C8B-B14F-4D97-AF65-F5344CB8AC3E}">
        <p14:creationId xmlns:p14="http://schemas.microsoft.com/office/powerpoint/2010/main" val="31851828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fontAlgn="base">
              <a:spcBef>
                <a:spcPct val="50000"/>
              </a:spcBef>
              <a:spcAft>
                <a:spcPct val="0"/>
              </a:spcAft>
            </a:pPr>
            <a:r>
              <a:rPr lang="en-US" kern="0" dirty="0">
                <a:ea typeface="Arial Unicode MS" pitchFamily="34" charset="-128"/>
                <a:cs typeface="Arial Unicode MS" pitchFamily="34" charset="-128"/>
              </a:rPr>
              <a:t>Our Proposal</a:t>
            </a:r>
          </a:p>
        </p:txBody>
      </p:sp>
      <p:graphicFrame>
        <p:nvGraphicFramePr>
          <p:cNvPr id="3" name="Table 2"/>
          <p:cNvGraphicFramePr>
            <a:graphicFrameLocks noGrp="1"/>
          </p:cNvGraphicFramePr>
          <p:nvPr>
            <p:extLst>
              <p:ext uri="{D42A27DB-BD31-4B8C-83A1-F6EECF244321}">
                <p14:modId xmlns:p14="http://schemas.microsoft.com/office/powerpoint/2010/main" val="1290280513"/>
              </p:ext>
            </p:extLst>
          </p:nvPr>
        </p:nvGraphicFramePr>
        <p:xfrm>
          <a:off x="356617" y="1426463"/>
          <a:ext cx="8385048" cy="4873754"/>
        </p:xfrm>
        <a:graphic>
          <a:graphicData uri="http://schemas.openxmlformats.org/drawingml/2006/table">
            <a:tbl>
              <a:tblPr>
                <a:tableStyleId>{2D5ABB26-0587-4C30-8999-92F81FD0307C}</a:tableStyleId>
              </a:tblPr>
              <a:tblGrid>
                <a:gridCol w="2966813"/>
                <a:gridCol w="3051061"/>
                <a:gridCol w="2367174"/>
              </a:tblGrid>
              <a:tr h="215068">
                <a:tc>
                  <a:txBody>
                    <a:bodyPr/>
                    <a:lstStyle/>
                    <a:p>
                      <a:pPr marL="0" marR="0" algn="ctr">
                        <a:spcBef>
                          <a:spcPts val="0"/>
                        </a:spcBef>
                        <a:spcAft>
                          <a:spcPts val="0"/>
                        </a:spcAft>
                      </a:pPr>
                      <a:r>
                        <a:rPr lang="en-US" sz="800" b="1" dirty="0">
                          <a:effectLst/>
                        </a:rPr>
                        <a:t>Data Quality Principle</a:t>
                      </a:r>
                      <a:endParaRPr lang="en-US" sz="800" b="1"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800" b="1" dirty="0">
                          <a:effectLst/>
                        </a:rPr>
                        <a:t>Attribute</a:t>
                      </a:r>
                      <a:endParaRPr lang="en-US" sz="1000" b="1"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215068">
                <a:tc rowSpan="5">
                  <a:txBody>
                    <a:bodyPr/>
                    <a:lstStyle/>
                    <a:p>
                      <a:pPr marL="0" marR="0" algn="ctr">
                        <a:spcBef>
                          <a:spcPts val="0"/>
                        </a:spcBef>
                        <a:spcAft>
                          <a:spcPts val="0"/>
                        </a:spcAft>
                      </a:pPr>
                      <a:r>
                        <a:rPr lang="en-US" sz="800" dirty="0">
                          <a:effectLst/>
                        </a:rPr>
                        <a:t>Quality of Data Sources</a:t>
                      </a:r>
                      <a:endParaRPr lang="en-US" sz="8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2">
                  <a:txBody>
                    <a:bodyPr/>
                    <a:lstStyle/>
                    <a:p>
                      <a:pPr marL="0" marR="0" algn="ctr">
                        <a:spcBef>
                          <a:spcPts val="0"/>
                        </a:spcBef>
                        <a:spcAft>
                          <a:spcPts val="0"/>
                        </a:spcAft>
                      </a:pPr>
                      <a:r>
                        <a:rPr lang="en-US" sz="800" dirty="0">
                          <a:effectLst/>
                        </a:rPr>
                        <a:t>Accessibility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Authority &amp; Sustainability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License</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Trustworthiness &amp; verifiability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Performance</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n-US"/>
                    </a:p>
                  </a:txBody>
                  <a:tcPr/>
                </a:tc>
              </a:tr>
              <a:tr h="572394">
                <a:tc rowSpan="9">
                  <a:txBody>
                    <a:bodyPr/>
                    <a:lstStyle/>
                    <a:p>
                      <a:pPr marL="0" marR="0" algn="ctr">
                        <a:spcBef>
                          <a:spcPts val="0"/>
                        </a:spcBef>
                        <a:spcAft>
                          <a:spcPts val="0"/>
                        </a:spcAft>
                      </a:pPr>
                      <a:r>
                        <a:rPr lang="en-US" sz="800">
                          <a:effectLst/>
                        </a:rPr>
                        <a:t>Quality of raw data</a:t>
                      </a:r>
                      <a:endParaRPr lang="en-US" sz="80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rowSpan="3">
                  <a:txBody>
                    <a:bodyPr/>
                    <a:lstStyle/>
                    <a:p>
                      <a:pPr marL="0" marR="0" algn="ctr">
                        <a:spcBef>
                          <a:spcPts val="0"/>
                        </a:spcBef>
                        <a:spcAft>
                          <a:spcPts val="0"/>
                        </a:spcAft>
                      </a:pPr>
                      <a:r>
                        <a:rPr lang="en-US" sz="800" dirty="0">
                          <a:effectLst/>
                        </a:rPr>
                        <a:t>Accuracy</a:t>
                      </a:r>
                      <a:endParaRPr lang="en-US" sz="8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marL="0" marR="0" algn="ctr">
                        <a:spcBef>
                          <a:spcPts val="0"/>
                        </a:spcBef>
                        <a:spcAft>
                          <a:spcPts val="0"/>
                        </a:spcAft>
                      </a:pPr>
                      <a:r>
                        <a:rPr lang="en-US" sz="800" dirty="0">
                          <a:effectLst/>
                        </a:rPr>
                        <a:t>Referential correspondence</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215068">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800" dirty="0">
                          <a:effectLst/>
                        </a:rPr>
                        <a:t>Cleanness</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215068">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800" dirty="0">
                          <a:effectLst/>
                        </a:rPr>
                        <a:t>Consistency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Comprehensibility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Completeness</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Typing</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Provenance</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Versatility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Traceability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hMerge="1">
                  <a:txBody>
                    <a:bodyPr/>
                    <a:lstStyle/>
                    <a:p>
                      <a:endParaRPr lang="en-US"/>
                    </a:p>
                  </a:txBody>
                  <a:tcPr/>
                </a:tc>
              </a:tr>
              <a:tr h="215068">
                <a:tc rowSpan="3">
                  <a:txBody>
                    <a:bodyPr/>
                    <a:lstStyle/>
                    <a:p>
                      <a:pPr marL="0" marR="0" algn="ctr">
                        <a:spcBef>
                          <a:spcPts val="0"/>
                        </a:spcBef>
                        <a:spcAft>
                          <a:spcPts val="0"/>
                        </a:spcAft>
                      </a:pPr>
                      <a:r>
                        <a:rPr lang="en-US" sz="800">
                          <a:effectLst/>
                        </a:rPr>
                        <a:t>Quality of the semantic conversion</a:t>
                      </a:r>
                      <a:endParaRPr lang="en-US" sz="80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gridSpan="2">
                  <a:txBody>
                    <a:bodyPr/>
                    <a:lstStyle/>
                    <a:p>
                      <a:pPr marL="0" marR="0" algn="ctr">
                        <a:spcBef>
                          <a:spcPts val="0"/>
                        </a:spcBef>
                        <a:spcAft>
                          <a:spcPts val="0"/>
                        </a:spcAft>
                      </a:pPr>
                      <a:r>
                        <a:rPr lang="en-US" sz="800" dirty="0">
                          <a:effectLst/>
                        </a:rPr>
                        <a:t>Correctness</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Granularity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Consistency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US"/>
                    </a:p>
                  </a:txBody>
                  <a:tcPr/>
                </a:tc>
              </a:tr>
              <a:tr h="215068">
                <a:tc rowSpan="3">
                  <a:txBody>
                    <a:bodyPr/>
                    <a:lstStyle/>
                    <a:p>
                      <a:pPr marL="0" marR="0" algn="ctr">
                        <a:spcBef>
                          <a:spcPts val="0"/>
                        </a:spcBef>
                        <a:spcAft>
                          <a:spcPts val="0"/>
                        </a:spcAft>
                      </a:pPr>
                      <a:r>
                        <a:rPr lang="en-US" sz="800">
                          <a:effectLst/>
                        </a:rPr>
                        <a:t>Quality of the linking process</a:t>
                      </a:r>
                      <a:endParaRPr lang="en-US" sz="80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marL="0" marR="0" algn="ctr">
                        <a:spcBef>
                          <a:spcPts val="0"/>
                        </a:spcBef>
                        <a:spcAft>
                          <a:spcPts val="0"/>
                        </a:spcAft>
                      </a:pPr>
                      <a:r>
                        <a:rPr lang="en-US" sz="800" dirty="0">
                          <a:effectLst/>
                        </a:rPr>
                        <a:t>Connectedness</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Isomorphism</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Directionality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r>
            </a:tbl>
          </a:graphicData>
        </a:graphic>
      </p:graphicFrame>
    </p:spTree>
    <p:extLst>
      <p:ext uri="{BB962C8B-B14F-4D97-AF65-F5344CB8AC3E}">
        <p14:creationId xmlns:p14="http://schemas.microsoft.com/office/powerpoint/2010/main" val="1125758455"/>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249683787"/>
              </p:ext>
            </p:extLst>
          </p:nvPr>
        </p:nvGraphicFramePr>
        <p:xfrm>
          <a:off x="356617" y="1426463"/>
          <a:ext cx="8385048" cy="4873754"/>
        </p:xfrm>
        <a:graphic>
          <a:graphicData uri="http://schemas.openxmlformats.org/drawingml/2006/table">
            <a:tbl>
              <a:tblPr>
                <a:tableStyleId>{2D5ABB26-0587-4C30-8999-92F81FD0307C}</a:tableStyleId>
              </a:tblPr>
              <a:tblGrid>
                <a:gridCol w="2966813"/>
                <a:gridCol w="3051061"/>
                <a:gridCol w="2367174"/>
              </a:tblGrid>
              <a:tr h="215068">
                <a:tc>
                  <a:txBody>
                    <a:bodyPr/>
                    <a:lstStyle/>
                    <a:p>
                      <a:pPr marL="0" marR="0" algn="ctr">
                        <a:spcBef>
                          <a:spcPts val="0"/>
                        </a:spcBef>
                        <a:spcAft>
                          <a:spcPts val="0"/>
                        </a:spcAft>
                      </a:pPr>
                      <a:r>
                        <a:rPr lang="en-US" sz="800" b="1" dirty="0">
                          <a:effectLst/>
                        </a:rPr>
                        <a:t>Data Quality Principle</a:t>
                      </a:r>
                      <a:endParaRPr lang="en-US" sz="800" b="1"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800" b="1" dirty="0">
                          <a:effectLst/>
                        </a:rPr>
                        <a:t>Attribute</a:t>
                      </a:r>
                      <a:endParaRPr lang="en-US" sz="1000" b="1"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215068">
                <a:tc rowSpan="5">
                  <a:txBody>
                    <a:bodyPr/>
                    <a:lstStyle/>
                    <a:p>
                      <a:pPr marL="0" marR="0" algn="ctr">
                        <a:spcBef>
                          <a:spcPts val="0"/>
                        </a:spcBef>
                        <a:spcAft>
                          <a:spcPts val="0"/>
                        </a:spcAft>
                      </a:pPr>
                      <a:r>
                        <a:rPr lang="en-US" sz="800" dirty="0">
                          <a:effectLst/>
                        </a:rPr>
                        <a:t>Quality of Data Sources</a:t>
                      </a:r>
                      <a:endParaRPr lang="en-US" sz="8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2">
                  <a:txBody>
                    <a:bodyPr/>
                    <a:lstStyle/>
                    <a:p>
                      <a:pPr marL="0" marR="0" algn="ctr">
                        <a:spcBef>
                          <a:spcPts val="0"/>
                        </a:spcBef>
                        <a:spcAft>
                          <a:spcPts val="0"/>
                        </a:spcAft>
                      </a:pPr>
                      <a:r>
                        <a:rPr lang="en-US" sz="800" dirty="0">
                          <a:effectLst/>
                        </a:rPr>
                        <a:t>Accessibility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Authority &amp; Sustainability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License</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Trustworthiness &amp; verifiability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Performance</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n-US"/>
                    </a:p>
                  </a:txBody>
                  <a:tcPr/>
                </a:tc>
              </a:tr>
              <a:tr h="572394">
                <a:tc rowSpan="9">
                  <a:txBody>
                    <a:bodyPr/>
                    <a:lstStyle/>
                    <a:p>
                      <a:pPr marL="0" marR="0" algn="ctr">
                        <a:spcBef>
                          <a:spcPts val="0"/>
                        </a:spcBef>
                        <a:spcAft>
                          <a:spcPts val="0"/>
                        </a:spcAft>
                      </a:pPr>
                      <a:r>
                        <a:rPr lang="en-US" sz="800">
                          <a:effectLst/>
                        </a:rPr>
                        <a:t>Quality of raw data</a:t>
                      </a:r>
                      <a:endParaRPr lang="en-US" sz="80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algn="ctr">
                        <a:spcBef>
                          <a:spcPts val="0"/>
                        </a:spcBef>
                        <a:spcAft>
                          <a:spcPts val="0"/>
                        </a:spcAft>
                      </a:pPr>
                      <a:r>
                        <a:rPr lang="en-US" sz="800" dirty="0">
                          <a:effectLst/>
                        </a:rPr>
                        <a:t>Accuracy</a:t>
                      </a:r>
                      <a:endParaRPr lang="en-US" sz="8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800" dirty="0">
                          <a:effectLst/>
                        </a:rPr>
                        <a:t>Referential correspondence</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5068">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800" dirty="0">
                          <a:effectLst/>
                        </a:rPr>
                        <a:t>Cleanness</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5068">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800" dirty="0">
                          <a:effectLst/>
                        </a:rPr>
                        <a:t>Consistency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Comprehensibility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Completeness</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Typing</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Provenance</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Versatility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Traceability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rowSpan="3">
                  <a:txBody>
                    <a:bodyPr/>
                    <a:lstStyle/>
                    <a:p>
                      <a:pPr marL="0" marR="0" algn="ctr">
                        <a:spcBef>
                          <a:spcPts val="0"/>
                        </a:spcBef>
                        <a:spcAft>
                          <a:spcPts val="0"/>
                        </a:spcAft>
                      </a:pPr>
                      <a:r>
                        <a:rPr lang="en-US" sz="800">
                          <a:effectLst/>
                        </a:rPr>
                        <a:t>Quality of the semantic conversion</a:t>
                      </a:r>
                      <a:endParaRPr lang="en-US" sz="80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800" dirty="0">
                          <a:effectLst/>
                        </a:rPr>
                        <a:t>Correctness</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Granularity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Consistency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rowSpan="3">
                  <a:txBody>
                    <a:bodyPr/>
                    <a:lstStyle/>
                    <a:p>
                      <a:pPr marL="0" marR="0" algn="ctr">
                        <a:spcBef>
                          <a:spcPts val="0"/>
                        </a:spcBef>
                        <a:spcAft>
                          <a:spcPts val="0"/>
                        </a:spcAft>
                      </a:pPr>
                      <a:r>
                        <a:rPr lang="en-US" sz="800">
                          <a:effectLst/>
                        </a:rPr>
                        <a:t>Quality of the linking process</a:t>
                      </a:r>
                      <a:endParaRPr lang="en-US" sz="80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800" dirty="0">
                          <a:effectLst/>
                        </a:rPr>
                        <a:t>Connectedness</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Isomorphism</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r h="215068">
                <a:tc vMerge="1">
                  <a:txBody>
                    <a:bodyPr/>
                    <a:lstStyle/>
                    <a:p>
                      <a:endParaRPr lang="en-US"/>
                    </a:p>
                  </a:txBody>
                  <a:tcPr/>
                </a:tc>
                <a:tc gridSpan="2">
                  <a:txBody>
                    <a:bodyPr/>
                    <a:lstStyle/>
                    <a:p>
                      <a:pPr marL="0" marR="0" algn="ctr">
                        <a:spcBef>
                          <a:spcPts val="0"/>
                        </a:spcBef>
                        <a:spcAft>
                          <a:spcPts val="0"/>
                        </a:spcAft>
                      </a:pPr>
                      <a:r>
                        <a:rPr lang="en-US" sz="800" dirty="0">
                          <a:effectLst/>
                        </a:rPr>
                        <a:t>Directionality</a:t>
                      </a:r>
                      <a:endParaRPr lang="en-US" sz="10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r>
            </a:tbl>
          </a:graphicData>
        </a:graphic>
      </p:graphicFrame>
      <p:sp>
        <p:nvSpPr>
          <p:cNvPr id="5" name="Title 1"/>
          <p:cNvSpPr txBox="1">
            <a:spLocks/>
          </p:cNvSpPr>
          <p:nvPr/>
        </p:nvSpPr>
        <p:spPr bwMode="gray">
          <a:xfrm>
            <a:off x="476400" y="476400"/>
            <a:ext cx="8496000" cy="756000"/>
          </a:xfrm>
          <a:prstGeom prst="rect">
            <a:avLst/>
          </a:prstGeom>
        </p:spPr>
        <p:txBody>
          <a:bodyPr vert="horz" lIns="0" tIns="0" rIns="0" bIns="0" rtlCol="0" anchor="ctr" anchorCtr="0">
            <a:no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t>Our Proposal</a:t>
            </a:r>
            <a:br>
              <a:rPr lang="en-US" dirty="0" smtClean="0"/>
            </a:br>
            <a:r>
              <a:rPr lang="en-US" sz="2000" b="0" dirty="0" smtClean="0"/>
              <a:t>Quality of data sources</a:t>
            </a:r>
            <a:endParaRPr lang="en-US" dirty="0"/>
          </a:p>
        </p:txBody>
      </p:sp>
    </p:spTree>
    <p:extLst>
      <p:ext uri="{BB962C8B-B14F-4D97-AF65-F5344CB8AC3E}">
        <p14:creationId xmlns:p14="http://schemas.microsoft.com/office/powerpoint/2010/main" val="116115061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8328" y="1419999"/>
            <a:ext cx="8476488" cy="4431983"/>
          </a:xfrm>
          <a:prstGeom prst="rect">
            <a:avLst/>
          </a:prstGeom>
          <a:noFill/>
        </p:spPr>
        <p:txBody>
          <a:bodyPr wrap="square" lIns="0" tIns="0" rIns="0" bIns="0" rtlCol="0">
            <a:spAutoFit/>
          </a:bodyPr>
          <a:lstStyle/>
          <a:p>
            <a:pPr lvl="0"/>
            <a:r>
              <a:rPr lang="en-US" b="1" dirty="0" smtClean="0"/>
              <a:t>Authority </a:t>
            </a:r>
            <a:r>
              <a:rPr lang="en-US" b="1" dirty="0"/>
              <a:t>&amp; Sustainability</a:t>
            </a:r>
            <a:r>
              <a:rPr lang="en-US" dirty="0"/>
              <a:t>: Is the data source provider a known credible source or is he sponsored by well-known associations and providers? Are there credible basis for believing the data source will be maintained and available in the future?</a:t>
            </a:r>
          </a:p>
          <a:p>
            <a:pPr lvl="0"/>
            <a:endParaRPr lang="en-US" b="1" dirty="0" smtClean="0"/>
          </a:p>
          <a:p>
            <a:pPr lvl="0"/>
            <a:r>
              <a:rPr lang="en-US" b="1" dirty="0" smtClean="0"/>
              <a:t>License</a:t>
            </a:r>
            <a:r>
              <a:rPr lang="en-US" dirty="0"/>
              <a:t>: Is the data source license clearly defined? </a:t>
            </a:r>
            <a:endParaRPr lang="en-US" dirty="0" smtClean="0"/>
          </a:p>
          <a:p>
            <a:pPr lvl="0"/>
            <a:endParaRPr lang="en-US" dirty="0"/>
          </a:p>
          <a:p>
            <a:pPr lvl="0"/>
            <a:r>
              <a:rPr lang="en-US" b="1" dirty="0"/>
              <a:t>Trustworthiness &amp; Verifiability</a:t>
            </a:r>
            <a:r>
              <a:rPr lang="en-US" dirty="0"/>
              <a:t>: Can the data consumer examine the correctness and accuracy of the data source? The consumer should also be sure that the data he receives is the same data he has vouched for and from the same </a:t>
            </a:r>
            <a:r>
              <a:rPr lang="en-US" dirty="0" smtClean="0"/>
              <a:t>resource</a:t>
            </a:r>
          </a:p>
          <a:p>
            <a:pPr lvl="0"/>
            <a:endParaRPr lang="en-US" dirty="0"/>
          </a:p>
          <a:p>
            <a:r>
              <a:rPr lang="en-US" b="1" dirty="0"/>
              <a:t>Accessibility</a:t>
            </a:r>
            <a:r>
              <a:rPr lang="en-US" dirty="0"/>
              <a:t>: Do access methods and protocols perform properly? Are all the URIs de-referenceable? Do the in-going and out-going links operate correctly?</a:t>
            </a:r>
          </a:p>
          <a:p>
            <a:pPr lvl="0"/>
            <a:endParaRPr lang="en-US" dirty="0" smtClean="0"/>
          </a:p>
          <a:p>
            <a:pPr lvl="0"/>
            <a:endParaRPr lang="en-US" b="1" dirty="0" smtClean="0"/>
          </a:p>
          <a:p>
            <a:pPr lvl="0"/>
            <a:r>
              <a:rPr lang="en-US" b="1" dirty="0" smtClean="0"/>
              <a:t>Performance</a:t>
            </a:r>
            <a:r>
              <a:rPr lang="en-US" dirty="0"/>
              <a:t>:</a:t>
            </a:r>
            <a:r>
              <a:rPr lang="en-US" b="1" dirty="0"/>
              <a:t> </a:t>
            </a:r>
            <a:r>
              <a:rPr lang="en-US" dirty="0"/>
              <a:t>Is the data source capable of coping with increasing requests in low latency response time and high throughput?</a:t>
            </a:r>
          </a:p>
        </p:txBody>
      </p:sp>
      <p:sp>
        <p:nvSpPr>
          <p:cNvPr id="5" name="Title 1"/>
          <p:cNvSpPr txBox="1">
            <a:spLocks/>
          </p:cNvSpPr>
          <p:nvPr/>
        </p:nvSpPr>
        <p:spPr bwMode="gray">
          <a:xfrm>
            <a:off x="476400" y="476400"/>
            <a:ext cx="8496000" cy="756000"/>
          </a:xfrm>
          <a:prstGeom prst="rect">
            <a:avLst/>
          </a:prstGeom>
        </p:spPr>
        <p:txBody>
          <a:bodyPr vert="horz" lIns="0" tIns="0" rIns="0" bIns="0" rtlCol="0" anchor="ctr" anchorCtr="0">
            <a:no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a:t>Our Proposal</a:t>
            </a:r>
            <a:br>
              <a:rPr lang="en-US" dirty="0"/>
            </a:br>
            <a:r>
              <a:rPr lang="en-US" b="0" dirty="0"/>
              <a:t>Quality of data sources</a:t>
            </a:r>
            <a:endParaRPr lang="en-US" dirty="0"/>
          </a:p>
        </p:txBody>
      </p:sp>
    </p:spTree>
    <p:extLst>
      <p:ext uri="{BB962C8B-B14F-4D97-AF65-F5344CB8AC3E}">
        <p14:creationId xmlns:p14="http://schemas.microsoft.com/office/powerpoint/2010/main" val="209823985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1_v1.2">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2619</TotalTime>
  <Words>3726</Words>
  <Application>Microsoft Office PowerPoint</Application>
  <PresentationFormat>On-screen Show (4:3)</PresentationFormat>
  <Paragraphs>351</Paragraphs>
  <Slides>23</Slides>
  <Notes>22</Notes>
  <HiddenSlides>2</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SAP_2011_v1.2</vt:lpstr>
      <vt:lpstr>PowerPoint Presentation</vt:lpstr>
      <vt:lpstr>Agenda</vt:lpstr>
      <vt:lpstr>Problem Definition The Web of Data</vt:lpstr>
      <vt:lpstr>Problem Definition Data quality</vt:lpstr>
      <vt:lpstr>Related work</vt:lpstr>
      <vt:lpstr>PowerPoint Presentation</vt:lpstr>
      <vt:lpstr>Our Proposal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References</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d019534</dc:creator>
  <cp:lastModifiedBy>ASSAF, Ahmad</cp:lastModifiedBy>
  <cp:revision>232</cp:revision>
  <dcterms:created xsi:type="dcterms:W3CDTF">2011-02-17T10:36:00Z</dcterms:created>
  <dcterms:modified xsi:type="dcterms:W3CDTF">2012-09-13T15:44:45Z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778912075</vt:i4>
  </property>
  <property fmtid="{D5CDD505-2E9C-101B-9397-08002B2CF9AE}" pid="3" name="_NewReviewCycle">
    <vt:lpwstr/>
  </property>
  <property fmtid="{D5CDD505-2E9C-101B-9397-08002B2CF9AE}" pid="4" name="_EmailSubject">
    <vt:lpwstr>PPT</vt:lpwstr>
  </property>
  <property fmtid="{D5CDD505-2E9C-101B-9397-08002B2CF9AE}" pid="5" name="_AuthorEmail">
    <vt:lpwstr>aline.senart@sap.com</vt:lpwstr>
  </property>
  <property fmtid="{D5CDD505-2E9C-101B-9397-08002B2CF9AE}" pid="6" name="_AuthorEmailDisplayName">
    <vt:lpwstr>SENART, Aline</vt:lpwstr>
  </property>
  <property fmtid="{D5CDD505-2E9C-101B-9397-08002B2CF9AE}" pid="7" name="_PreviousAdHocReviewCycleID">
    <vt:i4>-1937902</vt:i4>
  </property>
</Properties>
</file>