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65" r:id="rId2"/>
    <p:sldId id="344" r:id="rId3"/>
    <p:sldId id="375" r:id="rId4"/>
    <p:sldId id="366" r:id="rId5"/>
    <p:sldId id="284" r:id="rId6"/>
    <p:sldId id="346" r:id="rId7"/>
    <p:sldId id="361" r:id="rId8"/>
    <p:sldId id="354" r:id="rId9"/>
    <p:sldId id="355" r:id="rId10"/>
    <p:sldId id="367" r:id="rId11"/>
    <p:sldId id="372" r:id="rId12"/>
    <p:sldId id="368" r:id="rId13"/>
    <p:sldId id="376" r:id="rId14"/>
    <p:sldId id="370" r:id="rId15"/>
    <p:sldId id="371" r:id="rId16"/>
    <p:sldId id="369" r:id="rId17"/>
    <p:sldId id="373" r:id="rId18"/>
    <p:sldId id="377" r:id="rId19"/>
    <p:sldId id="378" r:id="rId20"/>
    <p:sldId id="374" r:id="rId21"/>
    <p:sldId id="310" r:id="rId22"/>
    <p:sldId id="265" r:id="rId23"/>
    <p:sldId id="339" r:id="rId2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0AB00"/>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81190" autoAdjust="0"/>
  </p:normalViewPr>
  <p:slideViewPr>
    <p:cSldViewPr snapToGrid="0" showGuides="1">
      <p:cViewPr varScale="1">
        <p:scale>
          <a:sx n="104" d="100"/>
          <a:sy n="104" d="100"/>
        </p:scale>
        <p:origin x="-2166" y="-84"/>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7" d="100"/>
          <a:sy n="97" d="100"/>
        </p:scale>
        <p:origin x="-360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8DAE65-8307-4918-9B44-17BCC669D944}" type="doc">
      <dgm:prSet loTypeId="urn:microsoft.com/office/officeart/2005/8/layout/chevron1" loCatId="process" qsTypeId="urn:microsoft.com/office/officeart/2005/8/quickstyle/simple1" qsCatId="simple" csTypeId="urn:microsoft.com/office/officeart/2005/8/colors/accent0_3" csCatId="mainScheme" phldr="1"/>
      <dgm:spPr/>
    </dgm:pt>
    <dgm:pt modelId="{B384F9FC-ACB8-4E01-A9A1-7BF1AC3A04D1}">
      <dgm:prSet phldrT="[Text]"/>
      <dgm:spPr/>
      <dgm:t>
        <a:bodyPr/>
        <a:lstStyle/>
        <a:p>
          <a:r>
            <a:rPr lang="en-US" dirty="0" smtClean="0"/>
            <a:t>RUBIX</a:t>
          </a:r>
          <a:endParaRPr lang="en-US" dirty="0"/>
        </a:p>
      </dgm:t>
    </dgm:pt>
    <dgm:pt modelId="{C5F3B78E-844E-45D7-AD1E-EF04392BD4D6}" type="parTrans" cxnId="{ABAAEEEC-82B7-45DE-895B-14669CB796DC}">
      <dgm:prSet/>
      <dgm:spPr/>
      <dgm:t>
        <a:bodyPr/>
        <a:lstStyle/>
        <a:p>
          <a:endParaRPr lang="en-US"/>
        </a:p>
      </dgm:t>
    </dgm:pt>
    <dgm:pt modelId="{4E23CB70-F35A-4663-8108-9C91AEF7C2B7}" type="sibTrans" cxnId="{ABAAEEEC-82B7-45DE-895B-14669CB796DC}">
      <dgm:prSet/>
      <dgm:spPr/>
      <dgm:t>
        <a:bodyPr/>
        <a:lstStyle/>
        <a:p>
          <a:endParaRPr lang="en-US"/>
        </a:p>
      </dgm:t>
    </dgm:pt>
    <dgm:pt modelId="{BABD5BB4-F66A-4955-ABD1-73C3C0483DFC}">
      <dgm:prSet phldrT="[Text]"/>
      <dgm:spPr/>
      <dgm:t>
        <a:bodyPr/>
        <a:lstStyle/>
        <a:p>
          <a:r>
            <a:rPr lang="en-US" dirty="0" smtClean="0"/>
            <a:t>remix</a:t>
          </a:r>
          <a:endParaRPr lang="en-US" dirty="0"/>
        </a:p>
      </dgm:t>
    </dgm:pt>
    <dgm:pt modelId="{2C95940C-0485-48D4-880A-48E77ACDD9C8}" type="parTrans" cxnId="{DA9035D5-B1CF-4861-A265-446F60AA16A1}">
      <dgm:prSet/>
      <dgm:spPr/>
      <dgm:t>
        <a:bodyPr/>
        <a:lstStyle/>
        <a:p>
          <a:endParaRPr lang="en-US"/>
        </a:p>
      </dgm:t>
    </dgm:pt>
    <dgm:pt modelId="{3FD8A6BF-2BFA-42FD-9535-1D9E4685E172}" type="sibTrans" cxnId="{DA9035D5-B1CF-4861-A265-446F60AA16A1}">
      <dgm:prSet/>
      <dgm:spPr/>
      <dgm:t>
        <a:bodyPr/>
        <a:lstStyle/>
        <a:p>
          <a:endParaRPr lang="en-US"/>
        </a:p>
      </dgm:t>
    </dgm:pt>
    <dgm:pt modelId="{DC197F91-4EB3-4320-98E6-E6EAEAC7F257}">
      <dgm:prSet phldrT="[Text]"/>
      <dgm:spPr/>
      <dgm:t>
        <a:bodyPr/>
        <a:lstStyle/>
        <a:p>
          <a:r>
            <a:rPr lang="en-US" dirty="0" smtClean="0"/>
            <a:t>Panorama</a:t>
          </a:r>
          <a:endParaRPr lang="en-US" dirty="0"/>
        </a:p>
      </dgm:t>
    </dgm:pt>
    <dgm:pt modelId="{E5A91BE8-92E5-47AE-99DE-FF9D0A7544BE}" type="parTrans" cxnId="{4B593CDC-3FAA-49CA-8C4A-054AC4013504}">
      <dgm:prSet/>
      <dgm:spPr/>
      <dgm:t>
        <a:bodyPr/>
        <a:lstStyle/>
        <a:p>
          <a:endParaRPr lang="en-US"/>
        </a:p>
      </dgm:t>
    </dgm:pt>
    <dgm:pt modelId="{06788777-0A51-4B50-AAED-F7D06D86E896}" type="sibTrans" cxnId="{4B593CDC-3FAA-49CA-8C4A-054AC4013504}">
      <dgm:prSet/>
      <dgm:spPr/>
      <dgm:t>
        <a:bodyPr/>
        <a:lstStyle/>
        <a:p>
          <a:endParaRPr lang="en-US"/>
        </a:p>
      </dgm:t>
    </dgm:pt>
    <dgm:pt modelId="{C8DFD606-A04B-48A9-96E7-EBB71234E701}" type="pres">
      <dgm:prSet presAssocID="{DE8DAE65-8307-4918-9B44-17BCC669D944}" presName="Name0" presStyleCnt="0">
        <dgm:presLayoutVars>
          <dgm:dir/>
          <dgm:animLvl val="lvl"/>
          <dgm:resizeHandles val="exact"/>
        </dgm:presLayoutVars>
      </dgm:prSet>
      <dgm:spPr/>
    </dgm:pt>
    <dgm:pt modelId="{213D26C3-D412-427D-A3A4-E570177FBE52}" type="pres">
      <dgm:prSet presAssocID="{B384F9FC-ACB8-4E01-A9A1-7BF1AC3A04D1}" presName="parTxOnly" presStyleLbl="node1" presStyleIdx="0" presStyleCnt="3">
        <dgm:presLayoutVars>
          <dgm:chMax val="0"/>
          <dgm:chPref val="0"/>
          <dgm:bulletEnabled val="1"/>
        </dgm:presLayoutVars>
      </dgm:prSet>
      <dgm:spPr/>
      <dgm:t>
        <a:bodyPr/>
        <a:lstStyle/>
        <a:p>
          <a:endParaRPr lang="en-US"/>
        </a:p>
      </dgm:t>
    </dgm:pt>
    <dgm:pt modelId="{2226BA8A-7C56-4154-BA73-D47BDD456A46}" type="pres">
      <dgm:prSet presAssocID="{4E23CB70-F35A-4663-8108-9C91AEF7C2B7}" presName="parTxOnlySpace" presStyleCnt="0"/>
      <dgm:spPr/>
    </dgm:pt>
    <dgm:pt modelId="{08973D71-75BE-4214-B278-51F202B02840}" type="pres">
      <dgm:prSet presAssocID="{BABD5BB4-F66A-4955-ABD1-73C3C0483DFC}" presName="parTxOnly" presStyleLbl="node1" presStyleIdx="1" presStyleCnt="3">
        <dgm:presLayoutVars>
          <dgm:chMax val="0"/>
          <dgm:chPref val="0"/>
          <dgm:bulletEnabled val="1"/>
        </dgm:presLayoutVars>
      </dgm:prSet>
      <dgm:spPr/>
      <dgm:t>
        <a:bodyPr/>
        <a:lstStyle/>
        <a:p>
          <a:endParaRPr lang="en-US"/>
        </a:p>
      </dgm:t>
    </dgm:pt>
    <dgm:pt modelId="{61726607-55FA-444D-9DBB-5B4724D82193}" type="pres">
      <dgm:prSet presAssocID="{3FD8A6BF-2BFA-42FD-9535-1D9E4685E172}" presName="parTxOnlySpace" presStyleCnt="0"/>
      <dgm:spPr/>
    </dgm:pt>
    <dgm:pt modelId="{1C8CCC1A-A767-4F34-A498-29543E087C3C}" type="pres">
      <dgm:prSet presAssocID="{DC197F91-4EB3-4320-98E6-E6EAEAC7F257}" presName="parTxOnly" presStyleLbl="node1" presStyleIdx="2" presStyleCnt="3">
        <dgm:presLayoutVars>
          <dgm:chMax val="0"/>
          <dgm:chPref val="0"/>
          <dgm:bulletEnabled val="1"/>
        </dgm:presLayoutVars>
      </dgm:prSet>
      <dgm:spPr/>
      <dgm:t>
        <a:bodyPr/>
        <a:lstStyle/>
        <a:p>
          <a:endParaRPr lang="en-US"/>
        </a:p>
      </dgm:t>
    </dgm:pt>
  </dgm:ptLst>
  <dgm:cxnLst>
    <dgm:cxn modelId="{5855E3A2-A904-4D6F-91BC-94B013D5DBE2}" type="presOf" srcId="{DC197F91-4EB3-4320-98E6-E6EAEAC7F257}" destId="{1C8CCC1A-A767-4F34-A498-29543E087C3C}" srcOrd="0" destOrd="0" presId="urn:microsoft.com/office/officeart/2005/8/layout/chevron1"/>
    <dgm:cxn modelId="{ABAAEEEC-82B7-45DE-895B-14669CB796DC}" srcId="{DE8DAE65-8307-4918-9B44-17BCC669D944}" destId="{B384F9FC-ACB8-4E01-A9A1-7BF1AC3A04D1}" srcOrd="0" destOrd="0" parTransId="{C5F3B78E-844E-45D7-AD1E-EF04392BD4D6}" sibTransId="{4E23CB70-F35A-4663-8108-9C91AEF7C2B7}"/>
    <dgm:cxn modelId="{DA9035D5-B1CF-4861-A265-446F60AA16A1}" srcId="{DE8DAE65-8307-4918-9B44-17BCC669D944}" destId="{BABD5BB4-F66A-4955-ABD1-73C3C0483DFC}" srcOrd="1" destOrd="0" parTransId="{2C95940C-0485-48D4-880A-48E77ACDD9C8}" sibTransId="{3FD8A6BF-2BFA-42FD-9535-1D9E4685E172}"/>
    <dgm:cxn modelId="{4B593CDC-3FAA-49CA-8C4A-054AC4013504}" srcId="{DE8DAE65-8307-4918-9B44-17BCC669D944}" destId="{DC197F91-4EB3-4320-98E6-E6EAEAC7F257}" srcOrd="2" destOrd="0" parTransId="{E5A91BE8-92E5-47AE-99DE-FF9D0A7544BE}" sibTransId="{06788777-0A51-4B50-AAED-F7D06D86E896}"/>
    <dgm:cxn modelId="{EB4B71BB-8E35-4082-9266-09925B938DAD}" type="presOf" srcId="{BABD5BB4-F66A-4955-ABD1-73C3C0483DFC}" destId="{08973D71-75BE-4214-B278-51F202B02840}" srcOrd="0" destOrd="0" presId="urn:microsoft.com/office/officeart/2005/8/layout/chevron1"/>
    <dgm:cxn modelId="{90633EE0-E6FA-468D-8AA9-B8F768107DAB}" type="presOf" srcId="{DE8DAE65-8307-4918-9B44-17BCC669D944}" destId="{C8DFD606-A04B-48A9-96E7-EBB71234E701}" srcOrd="0" destOrd="0" presId="urn:microsoft.com/office/officeart/2005/8/layout/chevron1"/>
    <dgm:cxn modelId="{29C1DED9-D1B4-4B45-860F-07F12D87520E}" type="presOf" srcId="{B384F9FC-ACB8-4E01-A9A1-7BF1AC3A04D1}" destId="{213D26C3-D412-427D-A3A4-E570177FBE52}" srcOrd="0" destOrd="0" presId="urn:microsoft.com/office/officeart/2005/8/layout/chevron1"/>
    <dgm:cxn modelId="{921EB2E1-092A-4C8B-8FA4-750EC1176DFD}" type="presParOf" srcId="{C8DFD606-A04B-48A9-96E7-EBB71234E701}" destId="{213D26C3-D412-427D-A3A4-E570177FBE52}" srcOrd="0" destOrd="0" presId="urn:microsoft.com/office/officeart/2005/8/layout/chevron1"/>
    <dgm:cxn modelId="{A6DDDE0D-DA5B-4B8E-9E3B-902E3C27DD51}" type="presParOf" srcId="{C8DFD606-A04B-48A9-96E7-EBB71234E701}" destId="{2226BA8A-7C56-4154-BA73-D47BDD456A46}" srcOrd="1" destOrd="0" presId="urn:microsoft.com/office/officeart/2005/8/layout/chevron1"/>
    <dgm:cxn modelId="{C0854332-8D1F-4FF1-B35C-7D0DBB7F85C4}" type="presParOf" srcId="{C8DFD606-A04B-48A9-96E7-EBB71234E701}" destId="{08973D71-75BE-4214-B278-51F202B02840}" srcOrd="2" destOrd="0" presId="urn:microsoft.com/office/officeart/2005/8/layout/chevron1"/>
    <dgm:cxn modelId="{609BF336-A27E-4BE0-99DC-AB031CC84BF6}" type="presParOf" srcId="{C8DFD606-A04B-48A9-96E7-EBB71234E701}" destId="{61726607-55FA-444D-9DBB-5B4724D82193}" srcOrd="3" destOrd="0" presId="urn:microsoft.com/office/officeart/2005/8/layout/chevron1"/>
    <dgm:cxn modelId="{87237E10-B7A6-4CD7-A09F-A30AD17AA0F1}" type="presParOf" srcId="{C8DFD606-A04B-48A9-96E7-EBB71234E701}" destId="{1C8CCC1A-A767-4F34-A498-29543E087C3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C25138-7B32-456A-B8B3-F8FE45C197E9}" type="doc">
      <dgm:prSet loTypeId="urn:microsoft.com/office/officeart/2005/8/layout/cycle4#1" loCatId="relationship" qsTypeId="urn:microsoft.com/office/officeart/2005/8/quickstyle/simple1" qsCatId="simple" csTypeId="urn:microsoft.com/office/officeart/2005/8/colors/accent1_2" csCatId="accent1" phldr="1"/>
      <dgm:spPr/>
      <dgm:t>
        <a:bodyPr/>
        <a:lstStyle/>
        <a:p>
          <a:endParaRPr lang="en-US"/>
        </a:p>
      </dgm:t>
    </dgm:pt>
    <dgm:pt modelId="{7C92D6BF-0997-4034-A2C8-D7CCA9462299}">
      <dgm:prSet phldrT="[Text]">
        <dgm:style>
          <a:lnRef idx="2">
            <a:schemeClr val="accent2"/>
          </a:lnRef>
          <a:fillRef idx="1">
            <a:schemeClr val="lt1"/>
          </a:fillRef>
          <a:effectRef idx="0">
            <a:schemeClr val="accent2"/>
          </a:effectRef>
          <a:fontRef idx="minor">
            <a:schemeClr val="dk1"/>
          </a:fontRef>
        </dgm:style>
      </dgm:prSet>
      <dgm:spPr/>
      <dgm:t>
        <a:bodyPr/>
        <a:lstStyle/>
        <a:p>
          <a:r>
            <a:rPr lang="en-US"/>
            <a:t>Data Visualization</a:t>
          </a:r>
        </a:p>
      </dgm:t>
    </dgm:pt>
    <dgm:pt modelId="{98B6E396-84B5-4966-8C70-3ED670624054}" type="parTrans" cxnId="{5139BEAC-55AF-4FEC-879C-B22756385B86}">
      <dgm:prSet/>
      <dgm:spPr/>
      <dgm:t>
        <a:bodyPr/>
        <a:lstStyle/>
        <a:p>
          <a:endParaRPr lang="en-US"/>
        </a:p>
      </dgm:t>
    </dgm:pt>
    <dgm:pt modelId="{413EF545-713B-4BD4-AE56-C9CB096A7BF0}" type="sibTrans" cxnId="{5139BEAC-55AF-4FEC-879C-B22756385B86}">
      <dgm:prSet/>
      <dgm:spPr/>
      <dgm:t>
        <a:bodyPr/>
        <a:lstStyle/>
        <a:p>
          <a:endParaRPr lang="en-US"/>
        </a:p>
      </dgm:t>
    </dgm:pt>
    <dgm:pt modelId="{FB72BD56-41AD-47F5-B17B-3EF7E04FBDA5}">
      <dgm:prSet phldrT="[Text]" custT="1"/>
      <dgm:spPr/>
      <dgm:t>
        <a:bodyPr/>
        <a:lstStyle/>
        <a:p>
          <a:r>
            <a:rPr lang="en-US" sz="1000"/>
            <a:t> Users' End Goal</a:t>
          </a:r>
        </a:p>
      </dgm:t>
    </dgm:pt>
    <dgm:pt modelId="{62CDC613-E3F3-4B0C-AF77-DDBE8C0B2796}" type="parTrans" cxnId="{37111800-3F20-4586-9349-FB8B38161EEB}">
      <dgm:prSet/>
      <dgm:spPr/>
      <dgm:t>
        <a:bodyPr/>
        <a:lstStyle/>
        <a:p>
          <a:endParaRPr lang="en-US"/>
        </a:p>
      </dgm:t>
    </dgm:pt>
    <dgm:pt modelId="{D545F2F1-581C-4364-BFAE-B3D7A93A0982}" type="sibTrans" cxnId="{37111800-3F20-4586-9349-FB8B38161EEB}">
      <dgm:prSet/>
      <dgm:spPr/>
      <dgm:t>
        <a:bodyPr/>
        <a:lstStyle/>
        <a:p>
          <a:endParaRPr lang="en-US"/>
        </a:p>
      </dgm:t>
    </dgm:pt>
    <dgm:pt modelId="{9B87E94C-E680-4AF8-813D-6BD3A4E0AA09}">
      <dgm:prSet phldrT="[Text]">
        <dgm:style>
          <a:lnRef idx="2">
            <a:schemeClr val="accent3"/>
          </a:lnRef>
          <a:fillRef idx="1">
            <a:schemeClr val="lt1"/>
          </a:fillRef>
          <a:effectRef idx="0">
            <a:schemeClr val="accent3"/>
          </a:effectRef>
          <a:fontRef idx="minor">
            <a:schemeClr val="dk1"/>
          </a:fontRef>
        </dgm:style>
      </dgm:prSet>
      <dgm:spPr/>
      <dgm:t>
        <a:bodyPr/>
        <a:lstStyle/>
        <a:p>
          <a:r>
            <a:rPr lang="en-US"/>
            <a:t>Data Selection</a:t>
          </a:r>
        </a:p>
      </dgm:t>
    </dgm:pt>
    <dgm:pt modelId="{D1EE23F4-56A7-4E93-BE05-5A4ED06EF32B}" type="parTrans" cxnId="{677FBF05-86D7-4D8A-966B-CB6A5C9ADFFC}">
      <dgm:prSet/>
      <dgm:spPr/>
      <dgm:t>
        <a:bodyPr/>
        <a:lstStyle/>
        <a:p>
          <a:endParaRPr lang="en-US"/>
        </a:p>
      </dgm:t>
    </dgm:pt>
    <dgm:pt modelId="{0A0BE92F-357F-4230-9762-B54ACD3D323E}" type="sibTrans" cxnId="{677FBF05-86D7-4D8A-966B-CB6A5C9ADFFC}">
      <dgm:prSet/>
      <dgm:spPr/>
      <dgm:t>
        <a:bodyPr/>
        <a:lstStyle/>
        <a:p>
          <a:endParaRPr lang="en-US"/>
        </a:p>
      </dgm:t>
    </dgm:pt>
    <dgm:pt modelId="{92F794B1-1EA9-4BDD-8D29-FBDE0DDE6D31}">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900"/>
            <a:t> Working with Large Data Sets</a:t>
          </a:r>
        </a:p>
      </dgm:t>
    </dgm:pt>
    <dgm:pt modelId="{58BB1CCE-0ACF-4D44-AFEE-61EA800507B9}" type="parTrans" cxnId="{C687BD01-049C-436E-AF90-2452E58A664E}">
      <dgm:prSet/>
      <dgm:spPr/>
      <dgm:t>
        <a:bodyPr/>
        <a:lstStyle/>
        <a:p>
          <a:endParaRPr lang="en-US"/>
        </a:p>
      </dgm:t>
    </dgm:pt>
    <dgm:pt modelId="{58485273-F528-4E61-AE73-7D553B8FA073}" type="sibTrans" cxnId="{C687BD01-049C-436E-AF90-2452E58A664E}">
      <dgm:prSet/>
      <dgm:spPr/>
      <dgm:t>
        <a:bodyPr/>
        <a:lstStyle/>
        <a:p>
          <a:endParaRPr lang="en-US"/>
        </a:p>
      </dgm:t>
    </dgm:pt>
    <dgm:pt modelId="{85668AEA-F19D-41E5-A249-2D2141793E10}">
      <dgm:prSet phldrT="[Text]">
        <dgm:style>
          <a:lnRef idx="2">
            <a:schemeClr val="accent5"/>
          </a:lnRef>
          <a:fillRef idx="1">
            <a:schemeClr val="lt1"/>
          </a:fillRef>
          <a:effectRef idx="0">
            <a:schemeClr val="accent5"/>
          </a:effectRef>
          <a:fontRef idx="minor">
            <a:schemeClr val="dk1"/>
          </a:fontRef>
        </dgm:style>
      </dgm:prSet>
      <dgm:spPr/>
      <dgm:t>
        <a:bodyPr/>
        <a:lstStyle/>
        <a:p>
          <a:r>
            <a:rPr lang="en-US"/>
            <a:t>Data Manipulation</a:t>
          </a:r>
        </a:p>
      </dgm:t>
    </dgm:pt>
    <dgm:pt modelId="{8221F201-849C-45E8-B572-C6A39C3D14F0}" type="parTrans" cxnId="{621DDEEA-3350-4739-ABFD-8E558CF8C049}">
      <dgm:prSet/>
      <dgm:spPr/>
      <dgm:t>
        <a:bodyPr/>
        <a:lstStyle/>
        <a:p>
          <a:endParaRPr lang="en-US"/>
        </a:p>
      </dgm:t>
    </dgm:pt>
    <dgm:pt modelId="{BE06BBE8-12A5-43CF-9732-88AF4537E916}" type="sibTrans" cxnId="{621DDEEA-3350-4739-ABFD-8E558CF8C049}">
      <dgm:prSet/>
      <dgm:spPr/>
      <dgm:t>
        <a:bodyPr/>
        <a:lstStyle/>
        <a:p>
          <a:endParaRPr lang="en-US"/>
        </a:p>
      </dgm:t>
    </dgm:pt>
    <dgm:pt modelId="{D3F5EFF2-BCDC-48D8-B3D8-84A350800E3A}">
      <dgm:prSet phldrT="[Text]">
        <dgm:style>
          <a:lnRef idx="2">
            <a:schemeClr val="accent6"/>
          </a:lnRef>
          <a:fillRef idx="1">
            <a:schemeClr val="lt1"/>
          </a:fillRef>
          <a:effectRef idx="0">
            <a:schemeClr val="accent6"/>
          </a:effectRef>
          <a:fontRef idx="minor">
            <a:schemeClr val="dk1"/>
          </a:fontRef>
        </dgm:style>
      </dgm:prSet>
      <dgm:spPr/>
      <dgm:t>
        <a:bodyPr/>
        <a:lstStyle/>
        <a:p>
          <a:r>
            <a:rPr lang="en-US"/>
            <a:t>Data Analysis</a:t>
          </a:r>
        </a:p>
      </dgm:t>
    </dgm:pt>
    <dgm:pt modelId="{D9CFB3F4-A99C-4002-BD61-AAF1F6B7DD07}" type="parTrans" cxnId="{67761D62-6861-4BA3-9485-35BC5713986E}">
      <dgm:prSet/>
      <dgm:spPr/>
      <dgm:t>
        <a:bodyPr/>
        <a:lstStyle/>
        <a:p>
          <a:endParaRPr lang="en-US"/>
        </a:p>
      </dgm:t>
    </dgm:pt>
    <dgm:pt modelId="{8B33C1C4-0A94-4EA7-B147-E5F7F92599A2}" type="sibTrans" cxnId="{67761D62-6861-4BA3-9485-35BC5713986E}">
      <dgm:prSet/>
      <dgm:spPr/>
      <dgm:t>
        <a:bodyPr/>
        <a:lstStyle/>
        <a:p>
          <a:endParaRPr lang="en-US"/>
        </a:p>
      </dgm:t>
    </dgm:pt>
    <dgm:pt modelId="{8DE8B751-54F1-4391-8008-E76341C41A84}">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900" dirty="0"/>
            <a:t> Working with External Data Sources using agreed-upon semantics</a:t>
          </a:r>
        </a:p>
      </dgm:t>
    </dgm:pt>
    <dgm:pt modelId="{BE562CB0-9938-430F-87F4-5169F321890B}" type="parTrans" cxnId="{CFAED3FB-C6DA-460A-B3D2-675DBB02724D}">
      <dgm:prSet/>
      <dgm:spPr/>
      <dgm:t>
        <a:bodyPr/>
        <a:lstStyle/>
        <a:p>
          <a:endParaRPr lang="en-US"/>
        </a:p>
      </dgm:t>
    </dgm:pt>
    <dgm:pt modelId="{475BD882-FE3D-4FC1-B9FE-622FCF02D8D1}" type="sibTrans" cxnId="{CFAED3FB-C6DA-460A-B3D2-675DBB02724D}">
      <dgm:prSet/>
      <dgm:spPr/>
      <dgm:t>
        <a:bodyPr/>
        <a:lstStyle/>
        <a:p>
          <a:endParaRPr lang="en-US"/>
        </a:p>
      </dgm:t>
    </dgm:pt>
    <dgm:pt modelId="{79BE08AA-79BE-4E68-AC8C-18EA75FDA764}">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000"/>
            <a:t> Presenting Recommendations, Suggestions and Feedback</a:t>
          </a:r>
        </a:p>
      </dgm:t>
    </dgm:pt>
    <dgm:pt modelId="{1116AF3E-7147-4F75-B23C-34C1B47E8A71}" type="parTrans" cxnId="{B469B4D6-E163-42A0-B89B-34F80EC96B1C}">
      <dgm:prSet/>
      <dgm:spPr/>
      <dgm:t>
        <a:bodyPr/>
        <a:lstStyle/>
        <a:p>
          <a:endParaRPr lang="en-US"/>
        </a:p>
      </dgm:t>
    </dgm:pt>
    <dgm:pt modelId="{3E6C0261-5308-4999-ACF1-F327DF3D09A0}" type="sibTrans" cxnId="{B469B4D6-E163-42A0-B89B-34F80EC96B1C}">
      <dgm:prSet/>
      <dgm:spPr/>
      <dgm:t>
        <a:bodyPr/>
        <a:lstStyle/>
        <a:p>
          <a:endParaRPr lang="en-US"/>
        </a:p>
      </dgm:t>
    </dgm:pt>
    <dgm:pt modelId="{AA9F8039-9AD5-4DF3-A44C-E1336EBA4D46}">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000" dirty="0"/>
            <a:t> Simplicity</a:t>
          </a:r>
        </a:p>
      </dgm:t>
    </dgm:pt>
    <dgm:pt modelId="{11E8730C-ABEE-49DD-B839-A90A135DB343}" type="parTrans" cxnId="{C86129F8-6E78-4898-A00F-4C07DBDC49BF}">
      <dgm:prSet/>
      <dgm:spPr/>
      <dgm:t>
        <a:bodyPr/>
        <a:lstStyle/>
        <a:p>
          <a:endParaRPr lang="en-US"/>
        </a:p>
      </dgm:t>
    </dgm:pt>
    <dgm:pt modelId="{52107044-235D-4F98-B300-72F2EE02568E}" type="sibTrans" cxnId="{C86129F8-6E78-4898-A00F-4C07DBDC49BF}">
      <dgm:prSet/>
      <dgm:spPr/>
      <dgm:t>
        <a:bodyPr/>
        <a:lstStyle/>
        <a:p>
          <a:endParaRPr lang="en-US"/>
        </a:p>
      </dgm:t>
    </dgm:pt>
    <dgm:pt modelId="{E4593DC5-BC8E-4849-8C94-01F87B700ADA}">
      <dgm:prSet phldrT="[Text]" custT="1"/>
      <dgm:spPr/>
      <dgm:t>
        <a:bodyPr/>
        <a:lstStyle/>
        <a:p>
          <a:r>
            <a:rPr lang="en-US" sz="1000"/>
            <a:t> Data Exploration</a:t>
          </a:r>
        </a:p>
      </dgm:t>
    </dgm:pt>
    <dgm:pt modelId="{C652DEA5-E3E1-4A6F-BE7A-5940E4C1F903}" type="parTrans" cxnId="{CCC0E6A1-4638-4283-9D2D-B200B6135708}">
      <dgm:prSet/>
      <dgm:spPr/>
      <dgm:t>
        <a:bodyPr/>
        <a:lstStyle/>
        <a:p>
          <a:endParaRPr lang="en-US"/>
        </a:p>
      </dgm:t>
    </dgm:pt>
    <dgm:pt modelId="{1E00AAFC-07C3-4E0C-A0E8-6836AD67E554}" type="sibTrans" cxnId="{CCC0E6A1-4638-4283-9D2D-B200B6135708}">
      <dgm:prSet/>
      <dgm:spPr/>
      <dgm:t>
        <a:bodyPr/>
        <a:lstStyle/>
        <a:p>
          <a:endParaRPr lang="en-US"/>
        </a:p>
      </dgm:t>
    </dgm:pt>
    <dgm:pt modelId="{B3BAC955-E4E0-4AF6-B830-97D5D8121331}">
      <dgm:prSet phldrT="[Text]" custT="1"/>
      <dgm:spPr/>
      <dgm:t>
        <a:bodyPr/>
        <a:lstStyle/>
        <a:p>
          <a:r>
            <a:rPr lang="en-US" sz="1000"/>
            <a:t> Users Interactions' Tracing</a:t>
          </a:r>
        </a:p>
      </dgm:t>
    </dgm:pt>
    <dgm:pt modelId="{F219F717-4785-4700-80D2-8EC08A8ADADB}" type="parTrans" cxnId="{40126AFF-BA90-4A31-9B46-2BFE72F773B3}">
      <dgm:prSet/>
      <dgm:spPr/>
      <dgm:t>
        <a:bodyPr/>
        <a:lstStyle/>
        <a:p>
          <a:endParaRPr lang="en-US"/>
        </a:p>
      </dgm:t>
    </dgm:pt>
    <dgm:pt modelId="{8D286A23-2EAF-42D3-858B-66213DC05380}" type="sibTrans" cxnId="{40126AFF-BA90-4A31-9B46-2BFE72F773B3}">
      <dgm:prSet/>
      <dgm:spPr/>
      <dgm:t>
        <a:bodyPr/>
        <a:lstStyle/>
        <a:p>
          <a:endParaRPr lang="en-US"/>
        </a:p>
      </dgm:t>
    </dgm:pt>
    <dgm:pt modelId="{D8137F05-A0AA-4C1D-AE02-093EC5FC06B2}" type="pres">
      <dgm:prSet presAssocID="{B7C25138-7B32-456A-B8B3-F8FE45C197E9}" presName="cycleMatrixDiagram" presStyleCnt="0">
        <dgm:presLayoutVars>
          <dgm:chMax val="1"/>
          <dgm:dir/>
          <dgm:animLvl val="lvl"/>
          <dgm:resizeHandles val="exact"/>
        </dgm:presLayoutVars>
      </dgm:prSet>
      <dgm:spPr/>
      <dgm:t>
        <a:bodyPr/>
        <a:lstStyle/>
        <a:p>
          <a:endParaRPr lang="fr-FR"/>
        </a:p>
      </dgm:t>
    </dgm:pt>
    <dgm:pt modelId="{831F14C9-E566-4ACA-BFDB-1F65560325C1}" type="pres">
      <dgm:prSet presAssocID="{B7C25138-7B32-456A-B8B3-F8FE45C197E9}" presName="children" presStyleCnt="0"/>
      <dgm:spPr/>
    </dgm:pt>
    <dgm:pt modelId="{BFC63226-BB29-496E-A633-513A3FB56F84}" type="pres">
      <dgm:prSet presAssocID="{B7C25138-7B32-456A-B8B3-F8FE45C197E9}" presName="child1group" presStyleCnt="0"/>
      <dgm:spPr/>
    </dgm:pt>
    <dgm:pt modelId="{26E6F97E-260B-4087-82F1-5B91706B67ED}" type="pres">
      <dgm:prSet presAssocID="{B7C25138-7B32-456A-B8B3-F8FE45C197E9}" presName="child1" presStyleLbl="bgAcc1" presStyleIdx="0" presStyleCnt="3" custScaleX="121947" custScaleY="81571" custLinFactY="11409" custLinFactNeighborX="-17196" custLinFactNeighborY="100000"/>
      <dgm:spPr/>
      <dgm:t>
        <a:bodyPr/>
        <a:lstStyle/>
        <a:p>
          <a:endParaRPr lang="en-US"/>
        </a:p>
      </dgm:t>
    </dgm:pt>
    <dgm:pt modelId="{C5225A6B-D2AE-4C6A-98C3-B45A3DC0DE27}" type="pres">
      <dgm:prSet presAssocID="{B7C25138-7B32-456A-B8B3-F8FE45C197E9}" presName="child1Text" presStyleLbl="bgAcc1" presStyleIdx="0" presStyleCnt="3">
        <dgm:presLayoutVars>
          <dgm:bulletEnabled val="1"/>
        </dgm:presLayoutVars>
      </dgm:prSet>
      <dgm:spPr/>
      <dgm:t>
        <a:bodyPr/>
        <a:lstStyle/>
        <a:p>
          <a:endParaRPr lang="en-US"/>
        </a:p>
      </dgm:t>
    </dgm:pt>
    <dgm:pt modelId="{09723343-500A-44E9-9039-574B5C4010AC}" type="pres">
      <dgm:prSet presAssocID="{B7C25138-7B32-456A-B8B3-F8FE45C197E9}" presName="child2group" presStyleCnt="0"/>
      <dgm:spPr/>
    </dgm:pt>
    <dgm:pt modelId="{44B9011C-073F-4490-9B1A-208B9C009813}" type="pres">
      <dgm:prSet presAssocID="{B7C25138-7B32-456A-B8B3-F8FE45C197E9}" presName="child2" presStyleLbl="bgAcc1" presStyleIdx="1" presStyleCnt="3" custScaleX="143554" custLinFactNeighborX="37207" custLinFactNeighborY="-20406"/>
      <dgm:spPr/>
      <dgm:t>
        <a:bodyPr/>
        <a:lstStyle/>
        <a:p>
          <a:endParaRPr lang="en-US"/>
        </a:p>
      </dgm:t>
    </dgm:pt>
    <dgm:pt modelId="{E0D3FCA3-1A0F-4984-8ED3-4C0A20F72E60}" type="pres">
      <dgm:prSet presAssocID="{B7C25138-7B32-456A-B8B3-F8FE45C197E9}" presName="child2Text" presStyleLbl="bgAcc1" presStyleIdx="1" presStyleCnt="3">
        <dgm:presLayoutVars>
          <dgm:bulletEnabled val="1"/>
        </dgm:presLayoutVars>
      </dgm:prSet>
      <dgm:spPr/>
      <dgm:t>
        <a:bodyPr/>
        <a:lstStyle/>
        <a:p>
          <a:endParaRPr lang="en-US"/>
        </a:p>
      </dgm:t>
    </dgm:pt>
    <dgm:pt modelId="{561BC0F2-A584-4756-BDC6-310280656CD8}" type="pres">
      <dgm:prSet presAssocID="{B7C25138-7B32-456A-B8B3-F8FE45C197E9}" presName="child3group" presStyleCnt="0"/>
      <dgm:spPr/>
    </dgm:pt>
    <dgm:pt modelId="{A53C140A-8F0E-4668-8AE4-4CC38C9AE953}" type="pres">
      <dgm:prSet presAssocID="{B7C25138-7B32-456A-B8B3-F8FE45C197E9}" presName="child3" presStyleLbl="bgAcc1" presStyleIdx="2" presStyleCnt="3" custScaleX="144298" custScaleY="121037" custLinFactNeighborX="40357" custLinFactNeighborY="-83564"/>
      <dgm:spPr/>
      <dgm:t>
        <a:bodyPr/>
        <a:lstStyle/>
        <a:p>
          <a:endParaRPr lang="en-US"/>
        </a:p>
      </dgm:t>
    </dgm:pt>
    <dgm:pt modelId="{13F79736-E8EA-4A2D-8265-9387D614788E}" type="pres">
      <dgm:prSet presAssocID="{B7C25138-7B32-456A-B8B3-F8FE45C197E9}" presName="child3Text" presStyleLbl="bgAcc1" presStyleIdx="2" presStyleCnt="3">
        <dgm:presLayoutVars>
          <dgm:bulletEnabled val="1"/>
        </dgm:presLayoutVars>
      </dgm:prSet>
      <dgm:spPr/>
      <dgm:t>
        <a:bodyPr/>
        <a:lstStyle/>
        <a:p>
          <a:endParaRPr lang="en-US"/>
        </a:p>
      </dgm:t>
    </dgm:pt>
    <dgm:pt modelId="{AD399A86-FA62-4217-8F1E-F83BC6909D9D}" type="pres">
      <dgm:prSet presAssocID="{B7C25138-7B32-456A-B8B3-F8FE45C197E9}" presName="childPlaceholder" presStyleCnt="0"/>
      <dgm:spPr/>
    </dgm:pt>
    <dgm:pt modelId="{A496AB38-ACB9-4057-BC3D-6D7EC2DD6C33}" type="pres">
      <dgm:prSet presAssocID="{B7C25138-7B32-456A-B8B3-F8FE45C197E9}" presName="circle" presStyleCnt="0"/>
      <dgm:spPr/>
    </dgm:pt>
    <dgm:pt modelId="{37EE1D32-7ACE-4E5F-BAF6-05047BA108CF}" type="pres">
      <dgm:prSet presAssocID="{B7C25138-7B32-456A-B8B3-F8FE45C197E9}" presName="quadrant1" presStyleLbl="node1" presStyleIdx="0" presStyleCnt="4">
        <dgm:presLayoutVars>
          <dgm:chMax val="1"/>
          <dgm:bulletEnabled val="1"/>
        </dgm:presLayoutVars>
      </dgm:prSet>
      <dgm:spPr/>
      <dgm:t>
        <a:bodyPr/>
        <a:lstStyle/>
        <a:p>
          <a:endParaRPr lang="en-US"/>
        </a:p>
      </dgm:t>
    </dgm:pt>
    <dgm:pt modelId="{2F279C8C-2B2F-4AC6-AAD0-7FEF3C9A1ACB}" type="pres">
      <dgm:prSet presAssocID="{B7C25138-7B32-456A-B8B3-F8FE45C197E9}" presName="quadrant2" presStyleLbl="node1" presStyleIdx="1" presStyleCnt="4">
        <dgm:presLayoutVars>
          <dgm:chMax val="1"/>
          <dgm:bulletEnabled val="1"/>
        </dgm:presLayoutVars>
      </dgm:prSet>
      <dgm:spPr/>
      <dgm:t>
        <a:bodyPr/>
        <a:lstStyle/>
        <a:p>
          <a:endParaRPr lang="en-US"/>
        </a:p>
      </dgm:t>
    </dgm:pt>
    <dgm:pt modelId="{A3F6FD54-EEDF-44F0-AFAD-72C46FFFBB09}" type="pres">
      <dgm:prSet presAssocID="{B7C25138-7B32-456A-B8B3-F8FE45C197E9}" presName="quadrant3" presStyleLbl="node1" presStyleIdx="2" presStyleCnt="4">
        <dgm:presLayoutVars>
          <dgm:chMax val="1"/>
          <dgm:bulletEnabled val="1"/>
        </dgm:presLayoutVars>
      </dgm:prSet>
      <dgm:spPr/>
      <dgm:t>
        <a:bodyPr/>
        <a:lstStyle/>
        <a:p>
          <a:endParaRPr lang="en-US"/>
        </a:p>
      </dgm:t>
    </dgm:pt>
    <dgm:pt modelId="{03573337-59D5-479E-B1F9-974D7AEAB0BB}" type="pres">
      <dgm:prSet presAssocID="{B7C25138-7B32-456A-B8B3-F8FE45C197E9}" presName="quadrant4" presStyleLbl="node1" presStyleIdx="3" presStyleCnt="4">
        <dgm:presLayoutVars>
          <dgm:chMax val="1"/>
          <dgm:bulletEnabled val="1"/>
        </dgm:presLayoutVars>
      </dgm:prSet>
      <dgm:spPr/>
      <dgm:t>
        <a:bodyPr/>
        <a:lstStyle/>
        <a:p>
          <a:endParaRPr lang="en-US"/>
        </a:p>
      </dgm:t>
    </dgm:pt>
    <dgm:pt modelId="{027EFE46-DA9A-41DD-BED0-C27B0B2B2D2A}" type="pres">
      <dgm:prSet presAssocID="{B7C25138-7B32-456A-B8B3-F8FE45C197E9}" presName="quadrantPlaceholder" presStyleCnt="0"/>
      <dgm:spPr/>
    </dgm:pt>
    <dgm:pt modelId="{36A5AFBF-DDC4-46C6-8A83-17409DDD5EAE}" type="pres">
      <dgm:prSet presAssocID="{B7C25138-7B32-456A-B8B3-F8FE45C197E9}" presName="center1" presStyleLbl="fgShp" presStyleIdx="0" presStyleCnt="2"/>
      <dgm:spPr/>
    </dgm:pt>
    <dgm:pt modelId="{AB2D8E8D-E9DA-46EA-BB48-4EA545775653}" type="pres">
      <dgm:prSet presAssocID="{B7C25138-7B32-456A-B8B3-F8FE45C197E9}" presName="center2" presStyleLbl="fgShp" presStyleIdx="1" presStyleCnt="2"/>
      <dgm:spPr/>
    </dgm:pt>
  </dgm:ptLst>
  <dgm:cxnLst>
    <dgm:cxn modelId="{62589AFE-D751-49EF-B0B3-2BEA5C78FE76}" type="presOf" srcId="{79BE08AA-79BE-4E68-AC8C-18EA75FDA764}" destId="{13F79736-E8EA-4A2D-8265-9387D614788E}" srcOrd="1" destOrd="0" presId="urn:microsoft.com/office/officeart/2005/8/layout/cycle4#1"/>
    <dgm:cxn modelId="{C44B9964-380E-4937-A6D8-D53F7FED12EC}" type="presOf" srcId="{7C92D6BF-0997-4034-A2C8-D7CCA9462299}" destId="{37EE1D32-7ACE-4E5F-BAF6-05047BA108CF}" srcOrd="0" destOrd="0" presId="urn:microsoft.com/office/officeart/2005/8/layout/cycle4#1"/>
    <dgm:cxn modelId="{31822B1C-5454-4181-9A05-F1264FFD3284}" type="presOf" srcId="{92F794B1-1EA9-4BDD-8D29-FBDE0DDE6D31}" destId="{44B9011C-073F-4490-9B1A-208B9C009813}" srcOrd="0" destOrd="0" presId="urn:microsoft.com/office/officeart/2005/8/layout/cycle4#1"/>
    <dgm:cxn modelId="{677FBF05-86D7-4D8A-966B-CB6A5C9ADFFC}" srcId="{B7C25138-7B32-456A-B8B3-F8FE45C197E9}" destId="{9B87E94C-E680-4AF8-813D-6BD3A4E0AA09}" srcOrd="1" destOrd="0" parTransId="{D1EE23F4-56A7-4E93-BE05-5A4ED06EF32B}" sibTransId="{0A0BE92F-357F-4230-9762-B54ACD3D323E}"/>
    <dgm:cxn modelId="{FDBB08CA-9F09-4AC9-B8CE-C88233FD37CB}" type="presOf" srcId="{B3BAC955-E4E0-4AF6-B830-97D5D8121331}" destId="{26E6F97E-260B-4087-82F1-5B91706B67ED}" srcOrd="0" destOrd="2" presId="urn:microsoft.com/office/officeart/2005/8/layout/cycle4#1"/>
    <dgm:cxn modelId="{67761D62-6861-4BA3-9485-35BC5713986E}" srcId="{B7C25138-7B32-456A-B8B3-F8FE45C197E9}" destId="{D3F5EFF2-BCDC-48D8-B3D8-84A350800E3A}" srcOrd="3" destOrd="0" parTransId="{D9CFB3F4-A99C-4002-BD61-AAF1F6B7DD07}" sibTransId="{8B33C1C4-0A94-4EA7-B147-E5F7F92599A2}"/>
    <dgm:cxn modelId="{88BB7AC2-0BFD-4E02-85A5-7C2D427C8C12}" type="presOf" srcId="{FB72BD56-41AD-47F5-B17B-3EF7E04FBDA5}" destId="{26E6F97E-260B-4087-82F1-5B91706B67ED}" srcOrd="0" destOrd="0" presId="urn:microsoft.com/office/officeart/2005/8/layout/cycle4#1"/>
    <dgm:cxn modelId="{2B8CD6D4-BD49-4D30-80A2-555CF8394E25}" type="presOf" srcId="{92F794B1-1EA9-4BDD-8D29-FBDE0DDE6D31}" destId="{E0D3FCA3-1A0F-4984-8ED3-4C0A20F72E60}" srcOrd="1" destOrd="0" presId="urn:microsoft.com/office/officeart/2005/8/layout/cycle4#1"/>
    <dgm:cxn modelId="{C687BD01-049C-436E-AF90-2452E58A664E}" srcId="{9B87E94C-E680-4AF8-813D-6BD3A4E0AA09}" destId="{92F794B1-1EA9-4BDD-8D29-FBDE0DDE6D31}" srcOrd="0" destOrd="0" parTransId="{58BB1CCE-0ACF-4D44-AFEE-61EA800507B9}" sibTransId="{58485273-F528-4E61-AE73-7D553B8FA073}"/>
    <dgm:cxn modelId="{907F6159-4BF4-4E12-BA21-2B8D8DF63BA3}" type="presOf" srcId="{AA9F8039-9AD5-4DF3-A44C-E1336EBA4D46}" destId="{13F79736-E8EA-4A2D-8265-9387D614788E}" srcOrd="1" destOrd="1" presId="urn:microsoft.com/office/officeart/2005/8/layout/cycle4#1"/>
    <dgm:cxn modelId="{EA5A590A-B7F3-4B0C-8390-9006855FD48B}" type="presOf" srcId="{85668AEA-F19D-41E5-A249-2D2141793E10}" destId="{A3F6FD54-EEDF-44F0-AFAD-72C46FFFBB09}" srcOrd="0" destOrd="0" presId="urn:microsoft.com/office/officeart/2005/8/layout/cycle4#1"/>
    <dgm:cxn modelId="{1CBE3606-BFB9-4D79-B29B-59ED74920CBB}" type="presOf" srcId="{8DE8B751-54F1-4391-8008-E76341C41A84}" destId="{44B9011C-073F-4490-9B1A-208B9C009813}" srcOrd="0" destOrd="1" presId="urn:microsoft.com/office/officeart/2005/8/layout/cycle4#1"/>
    <dgm:cxn modelId="{CFAED3FB-C6DA-460A-B3D2-675DBB02724D}" srcId="{9B87E94C-E680-4AF8-813D-6BD3A4E0AA09}" destId="{8DE8B751-54F1-4391-8008-E76341C41A84}" srcOrd="1" destOrd="0" parTransId="{BE562CB0-9938-430F-87F4-5169F321890B}" sibTransId="{475BD882-FE3D-4FC1-B9FE-622FCF02D8D1}"/>
    <dgm:cxn modelId="{4ED37058-E9D4-48AC-A2B0-95E121BD5390}" type="presOf" srcId="{B7C25138-7B32-456A-B8B3-F8FE45C197E9}" destId="{D8137F05-A0AA-4C1D-AE02-093EC5FC06B2}" srcOrd="0" destOrd="0" presId="urn:microsoft.com/office/officeart/2005/8/layout/cycle4#1"/>
    <dgm:cxn modelId="{621DDEEA-3350-4739-ABFD-8E558CF8C049}" srcId="{B7C25138-7B32-456A-B8B3-F8FE45C197E9}" destId="{85668AEA-F19D-41E5-A249-2D2141793E10}" srcOrd="2" destOrd="0" parTransId="{8221F201-849C-45E8-B572-C6A39C3D14F0}" sibTransId="{BE06BBE8-12A5-43CF-9732-88AF4537E916}"/>
    <dgm:cxn modelId="{4F224491-573B-41F2-810A-F5F332FFB05D}" type="presOf" srcId="{8DE8B751-54F1-4391-8008-E76341C41A84}" destId="{E0D3FCA3-1A0F-4984-8ED3-4C0A20F72E60}" srcOrd="1" destOrd="1" presId="urn:microsoft.com/office/officeart/2005/8/layout/cycle4#1"/>
    <dgm:cxn modelId="{49E568F0-B6AD-4A9F-8E83-1B95C16435CD}" type="presOf" srcId="{79BE08AA-79BE-4E68-AC8C-18EA75FDA764}" destId="{A53C140A-8F0E-4668-8AE4-4CC38C9AE953}" srcOrd="0" destOrd="0" presId="urn:microsoft.com/office/officeart/2005/8/layout/cycle4#1"/>
    <dgm:cxn modelId="{CCC0E6A1-4638-4283-9D2D-B200B6135708}" srcId="{7C92D6BF-0997-4034-A2C8-D7CCA9462299}" destId="{E4593DC5-BC8E-4849-8C94-01F87B700ADA}" srcOrd="1" destOrd="0" parTransId="{C652DEA5-E3E1-4A6F-BE7A-5940E4C1F903}" sibTransId="{1E00AAFC-07C3-4E0C-A0E8-6836AD67E554}"/>
    <dgm:cxn modelId="{40126AFF-BA90-4A31-9B46-2BFE72F773B3}" srcId="{7C92D6BF-0997-4034-A2C8-D7CCA9462299}" destId="{B3BAC955-E4E0-4AF6-B830-97D5D8121331}" srcOrd="2" destOrd="0" parTransId="{F219F717-4785-4700-80D2-8EC08A8ADADB}" sibTransId="{8D286A23-2EAF-42D3-858B-66213DC05380}"/>
    <dgm:cxn modelId="{DCBBDF27-6BB5-464F-ABD2-FFEB1BABF0F3}" type="presOf" srcId="{E4593DC5-BC8E-4849-8C94-01F87B700ADA}" destId="{26E6F97E-260B-4087-82F1-5B91706B67ED}" srcOrd="0" destOrd="1" presId="urn:microsoft.com/office/officeart/2005/8/layout/cycle4#1"/>
    <dgm:cxn modelId="{017DCE57-EB84-4F48-9716-4BF41FD5D401}" type="presOf" srcId="{FB72BD56-41AD-47F5-B17B-3EF7E04FBDA5}" destId="{C5225A6B-D2AE-4C6A-98C3-B45A3DC0DE27}" srcOrd="1" destOrd="0" presId="urn:microsoft.com/office/officeart/2005/8/layout/cycle4#1"/>
    <dgm:cxn modelId="{37111800-3F20-4586-9349-FB8B38161EEB}" srcId="{7C92D6BF-0997-4034-A2C8-D7CCA9462299}" destId="{FB72BD56-41AD-47F5-B17B-3EF7E04FBDA5}" srcOrd="0" destOrd="0" parTransId="{62CDC613-E3F3-4B0C-AF77-DDBE8C0B2796}" sibTransId="{D545F2F1-581C-4364-BFAE-B3D7A93A0982}"/>
    <dgm:cxn modelId="{C86129F8-6E78-4898-A00F-4C07DBDC49BF}" srcId="{85668AEA-F19D-41E5-A249-2D2141793E10}" destId="{AA9F8039-9AD5-4DF3-A44C-E1336EBA4D46}" srcOrd="1" destOrd="0" parTransId="{11E8730C-ABEE-49DD-B839-A90A135DB343}" sibTransId="{52107044-235D-4F98-B300-72F2EE02568E}"/>
    <dgm:cxn modelId="{7C8CA8D3-C434-4CFD-BEA8-978EF3822AA0}" type="presOf" srcId="{9B87E94C-E680-4AF8-813D-6BD3A4E0AA09}" destId="{2F279C8C-2B2F-4AC6-AAD0-7FEF3C9A1ACB}" srcOrd="0" destOrd="0" presId="urn:microsoft.com/office/officeart/2005/8/layout/cycle4#1"/>
    <dgm:cxn modelId="{E6A52ACB-8ABA-4AF1-B9E0-0F4039A8C026}" type="presOf" srcId="{E4593DC5-BC8E-4849-8C94-01F87B700ADA}" destId="{C5225A6B-D2AE-4C6A-98C3-B45A3DC0DE27}" srcOrd="1" destOrd="1" presId="urn:microsoft.com/office/officeart/2005/8/layout/cycle4#1"/>
    <dgm:cxn modelId="{A02DC916-4C05-4BD4-9D87-A8E5BE9FF581}" type="presOf" srcId="{AA9F8039-9AD5-4DF3-A44C-E1336EBA4D46}" destId="{A53C140A-8F0E-4668-8AE4-4CC38C9AE953}" srcOrd="0" destOrd="1" presId="urn:microsoft.com/office/officeart/2005/8/layout/cycle4#1"/>
    <dgm:cxn modelId="{B469B4D6-E163-42A0-B89B-34F80EC96B1C}" srcId="{85668AEA-F19D-41E5-A249-2D2141793E10}" destId="{79BE08AA-79BE-4E68-AC8C-18EA75FDA764}" srcOrd="0" destOrd="0" parTransId="{1116AF3E-7147-4F75-B23C-34C1B47E8A71}" sibTransId="{3E6C0261-5308-4999-ACF1-F327DF3D09A0}"/>
    <dgm:cxn modelId="{D0FE25AF-01AD-4728-A441-C41069380448}" type="presOf" srcId="{B3BAC955-E4E0-4AF6-B830-97D5D8121331}" destId="{C5225A6B-D2AE-4C6A-98C3-B45A3DC0DE27}" srcOrd="1" destOrd="2" presId="urn:microsoft.com/office/officeart/2005/8/layout/cycle4#1"/>
    <dgm:cxn modelId="{5F9A1954-AE72-48D6-8EAB-C50668797155}" type="presOf" srcId="{D3F5EFF2-BCDC-48D8-B3D8-84A350800E3A}" destId="{03573337-59D5-479E-B1F9-974D7AEAB0BB}" srcOrd="0" destOrd="0" presId="urn:microsoft.com/office/officeart/2005/8/layout/cycle4#1"/>
    <dgm:cxn modelId="{5139BEAC-55AF-4FEC-879C-B22756385B86}" srcId="{B7C25138-7B32-456A-B8B3-F8FE45C197E9}" destId="{7C92D6BF-0997-4034-A2C8-D7CCA9462299}" srcOrd="0" destOrd="0" parTransId="{98B6E396-84B5-4966-8C70-3ED670624054}" sibTransId="{413EF545-713B-4BD4-AE56-C9CB096A7BF0}"/>
    <dgm:cxn modelId="{D943F212-78F6-4778-8D4B-697356A45DED}" type="presParOf" srcId="{D8137F05-A0AA-4C1D-AE02-093EC5FC06B2}" destId="{831F14C9-E566-4ACA-BFDB-1F65560325C1}" srcOrd="0" destOrd="0" presId="urn:microsoft.com/office/officeart/2005/8/layout/cycle4#1"/>
    <dgm:cxn modelId="{B1D64665-AFE2-4D98-865A-19DB5FDA8DD5}" type="presParOf" srcId="{831F14C9-E566-4ACA-BFDB-1F65560325C1}" destId="{BFC63226-BB29-496E-A633-513A3FB56F84}" srcOrd="0" destOrd="0" presId="urn:microsoft.com/office/officeart/2005/8/layout/cycle4#1"/>
    <dgm:cxn modelId="{8075BA40-D221-4C5C-9B87-0BA0F8F27D43}" type="presParOf" srcId="{BFC63226-BB29-496E-A633-513A3FB56F84}" destId="{26E6F97E-260B-4087-82F1-5B91706B67ED}" srcOrd="0" destOrd="0" presId="urn:microsoft.com/office/officeart/2005/8/layout/cycle4#1"/>
    <dgm:cxn modelId="{50E5002A-4BEF-4203-AE66-70A991714D32}" type="presParOf" srcId="{BFC63226-BB29-496E-A633-513A3FB56F84}" destId="{C5225A6B-D2AE-4C6A-98C3-B45A3DC0DE27}" srcOrd="1" destOrd="0" presId="urn:microsoft.com/office/officeart/2005/8/layout/cycle4#1"/>
    <dgm:cxn modelId="{BFD3F44D-53A3-4C67-AF02-CD7D6BB742C1}" type="presParOf" srcId="{831F14C9-E566-4ACA-BFDB-1F65560325C1}" destId="{09723343-500A-44E9-9039-574B5C4010AC}" srcOrd="1" destOrd="0" presId="urn:microsoft.com/office/officeart/2005/8/layout/cycle4#1"/>
    <dgm:cxn modelId="{D3FF1E66-F28B-40F0-9396-4AA092407C0B}" type="presParOf" srcId="{09723343-500A-44E9-9039-574B5C4010AC}" destId="{44B9011C-073F-4490-9B1A-208B9C009813}" srcOrd="0" destOrd="0" presId="urn:microsoft.com/office/officeart/2005/8/layout/cycle4#1"/>
    <dgm:cxn modelId="{686EF9C6-ACDB-4C1A-B3B6-25F1E1B6B760}" type="presParOf" srcId="{09723343-500A-44E9-9039-574B5C4010AC}" destId="{E0D3FCA3-1A0F-4984-8ED3-4C0A20F72E60}" srcOrd="1" destOrd="0" presId="urn:microsoft.com/office/officeart/2005/8/layout/cycle4#1"/>
    <dgm:cxn modelId="{DF684EF6-2D49-4974-A946-7F481E6529E5}" type="presParOf" srcId="{831F14C9-E566-4ACA-BFDB-1F65560325C1}" destId="{561BC0F2-A584-4756-BDC6-310280656CD8}" srcOrd="2" destOrd="0" presId="urn:microsoft.com/office/officeart/2005/8/layout/cycle4#1"/>
    <dgm:cxn modelId="{D35E72C4-4DCB-419A-8ED2-1187B5F2ECB8}" type="presParOf" srcId="{561BC0F2-A584-4756-BDC6-310280656CD8}" destId="{A53C140A-8F0E-4668-8AE4-4CC38C9AE953}" srcOrd="0" destOrd="0" presId="urn:microsoft.com/office/officeart/2005/8/layout/cycle4#1"/>
    <dgm:cxn modelId="{D427B512-7D29-4442-96CC-1249106D7102}" type="presParOf" srcId="{561BC0F2-A584-4756-BDC6-310280656CD8}" destId="{13F79736-E8EA-4A2D-8265-9387D614788E}" srcOrd="1" destOrd="0" presId="urn:microsoft.com/office/officeart/2005/8/layout/cycle4#1"/>
    <dgm:cxn modelId="{B675A107-0BCA-4F12-891F-7C5E8F1C8DE6}" type="presParOf" srcId="{831F14C9-E566-4ACA-BFDB-1F65560325C1}" destId="{AD399A86-FA62-4217-8F1E-F83BC6909D9D}" srcOrd="3" destOrd="0" presId="urn:microsoft.com/office/officeart/2005/8/layout/cycle4#1"/>
    <dgm:cxn modelId="{C1EAF364-4219-4A2B-9653-0CDD9040C380}" type="presParOf" srcId="{D8137F05-A0AA-4C1D-AE02-093EC5FC06B2}" destId="{A496AB38-ACB9-4057-BC3D-6D7EC2DD6C33}" srcOrd="1" destOrd="0" presId="urn:microsoft.com/office/officeart/2005/8/layout/cycle4#1"/>
    <dgm:cxn modelId="{26CE81B5-98E6-4B52-A4EF-5F657877978E}" type="presParOf" srcId="{A496AB38-ACB9-4057-BC3D-6D7EC2DD6C33}" destId="{37EE1D32-7ACE-4E5F-BAF6-05047BA108CF}" srcOrd="0" destOrd="0" presId="urn:microsoft.com/office/officeart/2005/8/layout/cycle4#1"/>
    <dgm:cxn modelId="{1E0ADB0C-7E00-4BD5-BFF2-E775980F7BD1}" type="presParOf" srcId="{A496AB38-ACB9-4057-BC3D-6D7EC2DD6C33}" destId="{2F279C8C-2B2F-4AC6-AAD0-7FEF3C9A1ACB}" srcOrd="1" destOrd="0" presId="urn:microsoft.com/office/officeart/2005/8/layout/cycle4#1"/>
    <dgm:cxn modelId="{03376421-ADBC-4859-9345-FD1E4913A0CE}" type="presParOf" srcId="{A496AB38-ACB9-4057-BC3D-6D7EC2DD6C33}" destId="{A3F6FD54-EEDF-44F0-AFAD-72C46FFFBB09}" srcOrd="2" destOrd="0" presId="urn:microsoft.com/office/officeart/2005/8/layout/cycle4#1"/>
    <dgm:cxn modelId="{DB5F67C7-A44F-40B8-833D-C5D3423EFD7A}" type="presParOf" srcId="{A496AB38-ACB9-4057-BC3D-6D7EC2DD6C33}" destId="{03573337-59D5-479E-B1F9-974D7AEAB0BB}" srcOrd="3" destOrd="0" presId="urn:microsoft.com/office/officeart/2005/8/layout/cycle4#1"/>
    <dgm:cxn modelId="{DC2E6C4A-689D-4E72-874B-D9D1A21A6E03}" type="presParOf" srcId="{A496AB38-ACB9-4057-BC3D-6D7EC2DD6C33}" destId="{027EFE46-DA9A-41DD-BED0-C27B0B2B2D2A}" srcOrd="4" destOrd="0" presId="urn:microsoft.com/office/officeart/2005/8/layout/cycle4#1"/>
    <dgm:cxn modelId="{85465A26-CE27-462B-AA9B-6AD29B3AA796}" type="presParOf" srcId="{D8137F05-A0AA-4C1D-AE02-093EC5FC06B2}" destId="{36A5AFBF-DDC4-46C6-8A83-17409DDD5EAE}" srcOrd="2" destOrd="0" presId="urn:microsoft.com/office/officeart/2005/8/layout/cycle4#1"/>
    <dgm:cxn modelId="{609E654A-944C-4E20-A4C4-054C676FC34C}" type="presParOf" srcId="{D8137F05-A0AA-4C1D-AE02-093EC5FC06B2}" destId="{AB2D8E8D-E9DA-46EA-BB48-4EA545775653}"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8DAE65-8307-4918-9B44-17BCC669D944}" type="doc">
      <dgm:prSet loTypeId="urn:microsoft.com/office/officeart/2005/8/layout/chevron1" loCatId="process" qsTypeId="urn:microsoft.com/office/officeart/2005/8/quickstyle/simple1" qsCatId="simple" csTypeId="urn:microsoft.com/office/officeart/2005/8/colors/accent0_3" csCatId="mainScheme" phldr="1"/>
      <dgm:spPr/>
    </dgm:pt>
    <dgm:pt modelId="{B384F9FC-ACB8-4E01-A9A1-7BF1AC3A04D1}">
      <dgm:prSet phldrT="[Text]"/>
      <dgm:spPr>
        <a:solidFill>
          <a:srgbClr val="FFC000"/>
        </a:solidFill>
      </dgm:spPr>
      <dgm:t>
        <a:bodyPr/>
        <a:lstStyle/>
        <a:p>
          <a:r>
            <a:rPr lang="en-US" dirty="0" smtClean="0"/>
            <a:t>RUBIX</a:t>
          </a:r>
          <a:endParaRPr lang="en-US" dirty="0"/>
        </a:p>
      </dgm:t>
    </dgm:pt>
    <dgm:pt modelId="{C5F3B78E-844E-45D7-AD1E-EF04392BD4D6}" type="parTrans" cxnId="{ABAAEEEC-82B7-45DE-895B-14669CB796DC}">
      <dgm:prSet/>
      <dgm:spPr/>
      <dgm:t>
        <a:bodyPr/>
        <a:lstStyle/>
        <a:p>
          <a:endParaRPr lang="en-US"/>
        </a:p>
      </dgm:t>
    </dgm:pt>
    <dgm:pt modelId="{4E23CB70-F35A-4663-8108-9C91AEF7C2B7}" type="sibTrans" cxnId="{ABAAEEEC-82B7-45DE-895B-14669CB796DC}">
      <dgm:prSet/>
      <dgm:spPr/>
      <dgm:t>
        <a:bodyPr/>
        <a:lstStyle/>
        <a:p>
          <a:endParaRPr lang="en-US"/>
        </a:p>
      </dgm:t>
    </dgm:pt>
    <dgm:pt modelId="{BABD5BB4-F66A-4955-ABD1-73C3C0483DFC}">
      <dgm:prSet phldrT="[Text]"/>
      <dgm:spPr/>
      <dgm:t>
        <a:bodyPr/>
        <a:lstStyle/>
        <a:p>
          <a:r>
            <a:rPr lang="en-US" dirty="0" smtClean="0"/>
            <a:t>remix</a:t>
          </a:r>
          <a:endParaRPr lang="en-US" dirty="0"/>
        </a:p>
      </dgm:t>
    </dgm:pt>
    <dgm:pt modelId="{2C95940C-0485-48D4-880A-48E77ACDD9C8}" type="parTrans" cxnId="{DA9035D5-B1CF-4861-A265-446F60AA16A1}">
      <dgm:prSet/>
      <dgm:spPr/>
      <dgm:t>
        <a:bodyPr/>
        <a:lstStyle/>
        <a:p>
          <a:endParaRPr lang="en-US"/>
        </a:p>
      </dgm:t>
    </dgm:pt>
    <dgm:pt modelId="{3FD8A6BF-2BFA-42FD-9535-1D9E4685E172}" type="sibTrans" cxnId="{DA9035D5-B1CF-4861-A265-446F60AA16A1}">
      <dgm:prSet/>
      <dgm:spPr/>
      <dgm:t>
        <a:bodyPr/>
        <a:lstStyle/>
        <a:p>
          <a:endParaRPr lang="en-US"/>
        </a:p>
      </dgm:t>
    </dgm:pt>
    <dgm:pt modelId="{DC197F91-4EB3-4320-98E6-E6EAEAC7F257}">
      <dgm:prSet phldrT="[Text]"/>
      <dgm:spPr/>
      <dgm:t>
        <a:bodyPr/>
        <a:lstStyle/>
        <a:p>
          <a:r>
            <a:rPr lang="en-US" dirty="0" smtClean="0"/>
            <a:t>Panorama</a:t>
          </a:r>
          <a:endParaRPr lang="en-US" dirty="0"/>
        </a:p>
      </dgm:t>
    </dgm:pt>
    <dgm:pt modelId="{E5A91BE8-92E5-47AE-99DE-FF9D0A7544BE}" type="parTrans" cxnId="{4B593CDC-3FAA-49CA-8C4A-054AC4013504}">
      <dgm:prSet/>
      <dgm:spPr/>
      <dgm:t>
        <a:bodyPr/>
        <a:lstStyle/>
        <a:p>
          <a:endParaRPr lang="en-US"/>
        </a:p>
      </dgm:t>
    </dgm:pt>
    <dgm:pt modelId="{06788777-0A51-4B50-AAED-F7D06D86E896}" type="sibTrans" cxnId="{4B593CDC-3FAA-49CA-8C4A-054AC4013504}">
      <dgm:prSet/>
      <dgm:spPr/>
      <dgm:t>
        <a:bodyPr/>
        <a:lstStyle/>
        <a:p>
          <a:endParaRPr lang="en-US"/>
        </a:p>
      </dgm:t>
    </dgm:pt>
    <dgm:pt modelId="{C8DFD606-A04B-48A9-96E7-EBB71234E701}" type="pres">
      <dgm:prSet presAssocID="{DE8DAE65-8307-4918-9B44-17BCC669D944}" presName="Name0" presStyleCnt="0">
        <dgm:presLayoutVars>
          <dgm:dir/>
          <dgm:animLvl val="lvl"/>
          <dgm:resizeHandles val="exact"/>
        </dgm:presLayoutVars>
      </dgm:prSet>
      <dgm:spPr/>
    </dgm:pt>
    <dgm:pt modelId="{213D26C3-D412-427D-A3A4-E570177FBE52}" type="pres">
      <dgm:prSet presAssocID="{B384F9FC-ACB8-4E01-A9A1-7BF1AC3A04D1}" presName="parTxOnly" presStyleLbl="node1" presStyleIdx="0" presStyleCnt="3">
        <dgm:presLayoutVars>
          <dgm:chMax val="0"/>
          <dgm:chPref val="0"/>
          <dgm:bulletEnabled val="1"/>
        </dgm:presLayoutVars>
      </dgm:prSet>
      <dgm:spPr/>
      <dgm:t>
        <a:bodyPr/>
        <a:lstStyle/>
        <a:p>
          <a:endParaRPr lang="en-US"/>
        </a:p>
      </dgm:t>
    </dgm:pt>
    <dgm:pt modelId="{2226BA8A-7C56-4154-BA73-D47BDD456A46}" type="pres">
      <dgm:prSet presAssocID="{4E23CB70-F35A-4663-8108-9C91AEF7C2B7}" presName="parTxOnlySpace" presStyleCnt="0"/>
      <dgm:spPr/>
    </dgm:pt>
    <dgm:pt modelId="{08973D71-75BE-4214-B278-51F202B02840}" type="pres">
      <dgm:prSet presAssocID="{BABD5BB4-F66A-4955-ABD1-73C3C0483DFC}" presName="parTxOnly" presStyleLbl="node1" presStyleIdx="1" presStyleCnt="3">
        <dgm:presLayoutVars>
          <dgm:chMax val="0"/>
          <dgm:chPref val="0"/>
          <dgm:bulletEnabled val="1"/>
        </dgm:presLayoutVars>
      </dgm:prSet>
      <dgm:spPr/>
      <dgm:t>
        <a:bodyPr/>
        <a:lstStyle/>
        <a:p>
          <a:endParaRPr lang="en-US"/>
        </a:p>
      </dgm:t>
    </dgm:pt>
    <dgm:pt modelId="{61726607-55FA-444D-9DBB-5B4724D82193}" type="pres">
      <dgm:prSet presAssocID="{3FD8A6BF-2BFA-42FD-9535-1D9E4685E172}" presName="parTxOnlySpace" presStyleCnt="0"/>
      <dgm:spPr/>
    </dgm:pt>
    <dgm:pt modelId="{1C8CCC1A-A767-4F34-A498-29543E087C3C}" type="pres">
      <dgm:prSet presAssocID="{DC197F91-4EB3-4320-98E6-E6EAEAC7F257}" presName="parTxOnly" presStyleLbl="node1" presStyleIdx="2" presStyleCnt="3">
        <dgm:presLayoutVars>
          <dgm:chMax val="0"/>
          <dgm:chPref val="0"/>
          <dgm:bulletEnabled val="1"/>
        </dgm:presLayoutVars>
      </dgm:prSet>
      <dgm:spPr/>
      <dgm:t>
        <a:bodyPr/>
        <a:lstStyle/>
        <a:p>
          <a:endParaRPr lang="en-US"/>
        </a:p>
      </dgm:t>
    </dgm:pt>
  </dgm:ptLst>
  <dgm:cxnLst>
    <dgm:cxn modelId="{DA9035D5-B1CF-4861-A265-446F60AA16A1}" srcId="{DE8DAE65-8307-4918-9B44-17BCC669D944}" destId="{BABD5BB4-F66A-4955-ABD1-73C3C0483DFC}" srcOrd="1" destOrd="0" parTransId="{2C95940C-0485-48D4-880A-48E77ACDD9C8}" sibTransId="{3FD8A6BF-2BFA-42FD-9535-1D9E4685E172}"/>
    <dgm:cxn modelId="{C2E3B8D6-8B6E-4523-AA32-2B85CFBA0AE1}" type="presOf" srcId="{DC197F91-4EB3-4320-98E6-E6EAEAC7F257}" destId="{1C8CCC1A-A767-4F34-A498-29543E087C3C}" srcOrd="0" destOrd="0" presId="urn:microsoft.com/office/officeart/2005/8/layout/chevron1"/>
    <dgm:cxn modelId="{ABAAEEEC-82B7-45DE-895B-14669CB796DC}" srcId="{DE8DAE65-8307-4918-9B44-17BCC669D944}" destId="{B384F9FC-ACB8-4E01-A9A1-7BF1AC3A04D1}" srcOrd="0" destOrd="0" parTransId="{C5F3B78E-844E-45D7-AD1E-EF04392BD4D6}" sibTransId="{4E23CB70-F35A-4663-8108-9C91AEF7C2B7}"/>
    <dgm:cxn modelId="{8316AA7B-DC14-4821-BDF3-A8FAB72EB063}" type="presOf" srcId="{BABD5BB4-F66A-4955-ABD1-73C3C0483DFC}" destId="{08973D71-75BE-4214-B278-51F202B02840}" srcOrd="0" destOrd="0" presId="urn:microsoft.com/office/officeart/2005/8/layout/chevron1"/>
    <dgm:cxn modelId="{4B593CDC-3FAA-49CA-8C4A-054AC4013504}" srcId="{DE8DAE65-8307-4918-9B44-17BCC669D944}" destId="{DC197F91-4EB3-4320-98E6-E6EAEAC7F257}" srcOrd="2" destOrd="0" parTransId="{E5A91BE8-92E5-47AE-99DE-FF9D0A7544BE}" sibTransId="{06788777-0A51-4B50-AAED-F7D06D86E896}"/>
    <dgm:cxn modelId="{D2534FEE-DBEB-430D-A493-23878CDF1D94}" type="presOf" srcId="{B384F9FC-ACB8-4E01-A9A1-7BF1AC3A04D1}" destId="{213D26C3-D412-427D-A3A4-E570177FBE52}" srcOrd="0" destOrd="0" presId="urn:microsoft.com/office/officeart/2005/8/layout/chevron1"/>
    <dgm:cxn modelId="{3B2CBF36-02FD-415F-A613-608786DFDBF4}" type="presOf" srcId="{DE8DAE65-8307-4918-9B44-17BCC669D944}" destId="{C8DFD606-A04B-48A9-96E7-EBB71234E701}" srcOrd="0" destOrd="0" presId="urn:microsoft.com/office/officeart/2005/8/layout/chevron1"/>
    <dgm:cxn modelId="{E07917C8-4B5D-48A4-B6CC-0D7F5FEC56CB}" type="presParOf" srcId="{C8DFD606-A04B-48A9-96E7-EBB71234E701}" destId="{213D26C3-D412-427D-A3A4-E570177FBE52}" srcOrd="0" destOrd="0" presId="urn:microsoft.com/office/officeart/2005/8/layout/chevron1"/>
    <dgm:cxn modelId="{F51D6DED-6CB4-4CB0-AFC7-FE1BC84902D7}" type="presParOf" srcId="{C8DFD606-A04B-48A9-96E7-EBB71234E701}" destId="{2226BA8A-7C56-4154-BA73-D47BDD456A46}" srcOrd="1" destOrd="0" presId="urn:microsoft.com/office/officeart/2005/8/layout/chevron1"/>
    <dgm:cxn modelId="{B5D5F1EF-D7F7-4CFE-A67D-32E544105DD2}" type="presParOf" srcId="{C8DFD606-A04B-48A9-96E7-EBB71234E701}" destId="{08973D71-75BE-4214-B278-51F202B02840}" srcOrd="2" destOrd="0" presId="urn:microsoft.com/office/officeart/2005/8/layout/chevron1"/>
    <dgm:cxn modelId="{5AC499B5-7B32-436C-A235-4612ECB8273B}" type="presParOf" srcId="{C8DFD606-A04B-48A9-96E7-EBB71234E701}" destId="{61726607-55FA-444D-9DBB-5B4724D82193}" srcOrd="3" destOrd="0" presId="urn:microsoft.com/office/officeart/2005/8/layout/chevron1"/>
    <dgm:cxn modelId="{D1407FBF-2C5F-477C-9E56-39793C4CFEC7}" type="presParOf" srcId="{C8DFD606-A04B-48A9-96E7-EBB71234E701}" destId="{1C8CCC1A-A767-4F34-A498-29543E087C3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8DAE65-8307-4918-9B44-17BCC669D944}" type="doc">
      <dgm:prSet loTypeId="urn:microsoft.com/office/officeart/2005/8/layout/chevron1" loCatId="process" qsTypeId="urn:microsoft.com/office/officeart/2005/8/quickstyle/simple1" qsCatId="simple" csTypeId="urn:microsoft.com/office/officeart/2005/8/colors/accent0_3" csCatId="mainScheme" phldr="1"/>
      <dgm:spPr/>
    </dgm:pt>
    <dgm:pt modelId="{B384F9FC-ACB8-4E01-A9A1-7BF1AC3A04D1}">
      <dgm:prSet phldrT="[Text]"/>
      <dgm:spPr/>
      <dgm:t>
        <a:bodyPr/>
        <a:lstStyle/>
        <a:p>
          <a:r>
            <a:rPr lang="en-US" dirty="0" smtClean="0"/>
            <a:t>RUBIX</a:t>
          </a:r>
          <a:endParaRPr lang="en-US" dirty="0"/>
        </a:p>
      </dgm:t>
    </dgm:pt>
    <dgm:pt modelId="{C5F3B78E-844E-45D7-AD1E-EF04392BD4D6}" type="parTrans" cxnId="{ABAAEEEC-82B7-45DE-895B-14669CB796DC}">
      <dgm:prSet/>
      <dgm:spPr/>
      <dgm:t>
        <a:bodyPr/>
        <a:lstStyle/>
        <a:p>
          <a:endParaRPr lang="en-US"/>
        </a:p>
      </dgm:t>
    </dgm:pt>
    <dgm:pt modelId="{4E23CB70-F35A-4663-8108-9C91AEF7C2B7}" type="sibTrans" cxnId="{ABAAEEEC-82B7-45DE-895B-14669CB796DC}">
      <dgm:prSet/>
      <dgm:spPr/>
      <dgm:t>
        <a:bodyPr/>
        <a:lstStyle/>
        <a:p>
          <a:endParaRPr lang="en-US"/>
        </a:p>
      </dgm:t>
    </dgm:pt>
    <dgm:pt modelId="{BABD5BB4-F66A-4955-ABD1-73C3C0483DFC}">
      <dgm:prSet phldrT="[Text]"/>
      <dgm:spPr>
        <a:solidFill>
          <a:srgbClr val="FFC000"/>
        </a:solidFill>
      </dgm:spPr>
      <dgm:t>
        <a:bodyPr/>
        <a:lstStyle/>
        <a:p>
          <a:r>
            <a:rPr lang="en-US" dirty="0" smtClean="0"/>
            <a:t>remix</a:t>
          </a:r>
          <a:endParaRPr lang="en-US" dirty="0"/>
        </a:p>
      </dgm:t>
    </dgm:pt>
    <dgm:pt modelId="{2C95940C-0485-48D4-880A-48E77ACDD9C8}" type="parTrans" cxnId="{DA9035D5-B1CF-4861-A265-446F60AA16A1}">
      <dgm:prSet/>
      <dgm:spPr/>
      <dgm:t>
        <a:bodyPr/>
        <a:lstStyle/>
        <a:p>
          <a:endParaRPr lang="en-US"/>
        </a:p>
      </dgm:t>
    </dgm:pt>
    <dgm:pt modelId="{3FD8A6BF-2BFA-42FD-9535-1D9E4685E172}" type="sibTrans" cxnId="{DA9035D5-B1CF-4861-A265-446F60AA16A1}">
      <dgm:prSet/>
      <dgm:spPr/>
      <dgm:t>
        <a:bodyPr/>
        <a:lstStyle/>
        <a:p>
          <a:endParaRPr lang="en-US"/>
        </a:p>
      </dgm:t>
    </dgm:pt>
    <dgm:pt modelId="{DC197F91-4EB3-4320-98E6-E6EAEAC7F257}">
      <dgm:prSet phldrT="[Text]"/>
      <dgm:spPr/>
      <dgm:t>
        <a:bodyPr/>
        <a:lstStyle/>
        <a:p>
          <a:r>
            <a:rPr lang="en-US" dirty="0" smtClean="0"/>
            <a:t>Panorama</a:t>
          </a:r>
          <a:endParaRPr lang="en-US" dirty="0"/>
        </a:p>
      </dgm:t>
    </dgm:pt>
    <dgm:pt modelId="{E5A91BE8-92E5-47AE-99DE-FF9D0A7544BE}" type="parTrans" cxnId="{4B593CDC-3FAA-49CA-8C4A-054AC4013504}">
      <dgm:prSet/>
      <dgm:spPr/>
      <dgm:t>
        <a:bodyPr/>
        <a:lstStyle/>
        <a:p>
          <a:endParaRPr lang="en-US"/>
        </a:p>
      </dgm:t>
    </dgm:pt>
    <dgm:pt modelId="{06788777-0A51-4B50-AAED-F7D06D86E896}" type="sibTrans" cxnId="{4B593CDC-3FAA-49CA-8C4A-054AC4013504}">
      <dgm:prSet/>
      <dgm:spPr/>
      <dgm:t>
        <a:bodyPr/>
        <a:lstStyle/>
        <a:p>
          <a:endParaRPr lang="en-US"/>
        </a:p>
      </dgm:t>
    </dgm:pt>
    <dgm:pt modelId="{C8DFD606-A04B-48A9-96E7-EBB71234E701}" type="pres">
      <dgm:prSet presAssocID="{DE8DAE65-8307-4918-9B44-17BCC669D944}" presName="Name0" presStyleCnt="0">
        <dgm:presLayoutVars>
          <dgm:dir/>
          <dgm:animLvl val="lvl"/>
          <dgm:resizeHandles val="exact"/>
        </dgm:presLayoutVars>
      </dgm:prSet>
      <dgm:spPr/>
    </dgm:pt>
    <dgm:pt modelId="{213D26C3-D412-427D-A3A4-E570177FBE52}" type="pres">
      <dgm:prSet presAssocID="{B384F9FC-ACB8-4E01-A9A1-7BF1AC3A04D1}" presName="parTxOnly" presStyleLbl="node1" presStyleIdx="0" presStyleCnt="3">
        <dgm:presLayoutVars>
          <dgm:chMax val="0"/>
          <dgm:chPref val="0"/>
          <dgm:bulletEnabled val="1"/>
        </dgm:presLayoutVars>
      </dgm:prSet>
      <dgm:spPr/>
      <dgm:t>
        <a:bodyPr/>
        <a:lstStyle/>
        <a:p>
          <a:endParaRPr lang="en-US"/>
        </a:p>
      </dgm:t>
    </dgm:pt>
    <dgm:pt modelId="{2226BA8A-7C56-4154-BA73-D47BDD456A46}" type="pres">
      <dgm:prSet presAssocID="{4E23CB70-F35A-4663-8108-9C91AEF7C2B7}" presName="parTxOnlySpace" presStyleCnt="0"/>
      <dgm:spPr/>
    </dgm:pt>
    <dgm:pt modelId="{08973D71-75BE-4214-B278-51F202B02840}" type="pres">
      <dgm:prSet presAssocID="{BABD5BB4-F66A-4955-ABD1-73C3C0483DFC}" presName="parTxOnly" presStyleLbl="node1" presStyleIdx="1" presStyleCnt="3">
        <dgm:presLayoutVars>
          <dgm:chMax val="0"/>
          <dgm:chPref val="0"/>
          <dgm:bulletEnabled val="1"/>
        </dgm:presLayoutVars>
      </dgm:prSet>
      <dgm:spPr/>
      <dgm:t>
        <a:bodyPr/>
        <a:lstStyle/>
        <a:p>
          <a:endParaRPr lang="en-US"/>
        </a:p>
      </dgm:t>
    </dgm:pt>
    <dgm:pt modelId="{61726607-55FA-444D-9DBB-5B4724D82193}" type="pres">
      <dgm:prSet presAssocID="{3FD8A6BF-2BFA-42FD-9535-1D9E4685E172}" presName="parTxOnlySpace" presStyleCnt="0"/>
      <dgm:spPr/>
    </dgm:pt>
    <dgm:pt modelId="{1C8CCC1A-A767-4F34-A498-29543E087C3C}" type="pres">
      <dgm:prSet presAssocID="{DC197F91-4EB3-4320-98E6-E6EAEAC7F257}" presName="parTxOnly" presStyleLbl="node1" presStyleIdx="2" presStyleCnt="3">
        <dgm:presLayoutVars>
          <dgm:chMax val="0"/>
          <dgm:chPref val="0"/>
          <dgm:bulletEnabled val="1"/>
        </dgm:presLayoutVars>
      </dgm:prSet>
      <dgm:spPr/>
      <dgm:t>
        <a:bodyPr/>
        <a:lstStyle/>
        <a:p>
          <a:endParaRPr lang="en-US"/>
        </a:p>
      </dgm:t>
    </dgm:pt>
  </dgm:ptLst>
  <dgm:cxnLst>
    <dgm:cxn modelId="{F3B734CD-EEB4-4CFC-9831-B069FC6F0303}" type="presOf" srcId="{DE8DAE65-8307-4918-9B44-17BCC669D944}" destId="{C8DFD606-A04B-48A9-96E7-EBB71234E701}" srcOrd="0" destOrd="0" presId="urn:microsoft.com/office/officeart/2005/8/layout/chevron1"/>
    <dgm:cxn modelId="{89B9FE9B-9ADB-4FC0-B6BB-37656FA89499}" type="presOf" srcId="{B384F9FC-ACB8-4E01-A9A1-7BF1AC3A04D1}" destId="{213D26C3-D412-427D-A3A4-E570177FBE52}" srcOrd="0" destOrd="0" presId="urn:microsoft.com/office/officeart/2005/8/layout/chevron1"/>
    <dgm:cxn modelId="{ABAAEEEC-82B7-45DE-895B-14669CB796DC}" srcId="{DE8DAE65-8307-4918-9B44-17BCC669D944}" destId="{B384F9FC-ACB8-4E01-A9A1-7BF1AC3A04D1}" srcOrd="0" destOrd="0" parTransId="{C5F3B78E-844E-45D7-AD1E-EF04392BD4D6}" sibTransId="{4E23CB70-F35A-4663-8108-9C91AEF7C2B7}"/>
    <dgm:cxn modelId="{DA9035D5-B1CF-4861-A265-446F60AA16A1}" srcId="{DE8DAE65-8307-4918-9B44-17BCC669D944}" destId="{BABD5BB4-F66A-4955-ABD1-73C3C0483DFC}" srcOrd="1" destOrd="0" parTransId="{2C95940C-0485-48D4-880A-48E77ACDD9C8}" sibTransId="{3FD8A6BF-2BFA-42FD-9535-1D9E4685E172}"/>
    <dgm:cxn modelId="{4B593CDC-3FAA-49CA-8C4A-054AC4013504}" srcId="{DE8DAE65-8307-4918-9B44-17BCC669D944}" destId="{DC197F91-4EB3-4320-98E6-E6EAEAC7F257}" srcOrd="2" destOrd="0" parTransId="{E5A91BE8-92E5-47AE-99DE-FF9D0A7544BE}" sibTransId="{06788777-0A51-4B50-AAED-F7D06D86E896}"/>
    <dgm:cxn modelId="{F2062163-A40B-4DF9-99DD-5F1EB20B626E}" type="presOf" srcId="{BABD5BB4-F66A-4955-ABD1-73C3C0483DFC}" destId="{08973D71-75BE-4214-B278-51F202B02840}" srcOrd="0" destOrd="0" presId="urn:microsoft.com/office/officeart/2005/8/layout/chevron1"/>
    <dgm:cxn modelId="{88F07F1F-40FF-4635-B9C4-B2E76D1B2C93}" type="presOf" srcId="{DC197F91-4EB3-4320-98E6-E6EAEAC7F257}" destId="{1C8CCC1A-A767-4F34-A498-29543E087C3C}" srcOrd="0" destOrd="0" presId="urn:microsoft.com/office/officeart/2005/8/layout/chevron1"/>
    <dgm:cxn modelId="{179996DD-3ED7-47C9-8465-F236731B8933}" type="presParOf" srcId="{C8DFD606-A04B-48A9-96E7-EBB71234E701}" destId="{213D26C3-D412-427D-A3A4-E570177FBE52}" srcOrd="0" destOrd="0" presId="urn:microsoft.com/office/officeart/2005/8/layout/chevron1"/>
    <dgm:cxn modelId="{8121D377-6C92-4551-B965-3D878BAB4C4C}" type="presParOf" srcId="{C8DFD606-A04B-48A9-96E7-EBB71234E701}" destId="{2226BA8A-7C56-4154-BA73-D47BDD456A46}" srcOrd="1" destOrd="0" presId="urn:microsoft.com/office/officeart/2005/8/layout/chevron1"/>
    <dgm:cxn modelId="{A50AB350-2CC7-4B44-B8BA-562B6315CC32}" type="presParOf" srcId="{C8DFD606-A04B-48A9-96E7-EBB71234E701}" destId="{08973D71-75BE-4214-B278-51F202B02840}" srcOrd="2" destOrd="0" presId="urn:microsoft.com/office/officeart/2005/8/layout/chevron1"/>
    <dgm:cxn modelId="{6EEFCA74-ED13-4C6F-9FF9-F925612DD860}" type="presParOf" srcId="{C8DFD606-A04B-48A9-96E7-EBB71234E701}" destId="{61726607-55FA-444D-9DBB-5B4724D82193}" srcOrd="3" destOrd="0" presId="urn:microsoft.com/office/officeart/2005/8/layout/chevron1"/>
    <dgm:cxn modelId="{234CBFA0-EBA3-41E0-9BAF-7C72E48AA507}" type="presParOf" srcId="{C8DFD606-A04B-48A9-96E7-EBB71234E701}" destId="{1C8CCC1A-A767-4F34-A498-29543E087C3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8DAE65-8307-4918-9B44-17BCC669D944}" type="doc">
      <dgm:prSet loTypeId="urn:microsoft.com/office/officeart/2005/8/layout/chevron1" loCatId="process" qsTypeId="urn:microsoft.com/office/officeart/2005/8/quickstyle/simple1" qsCatId="simple" csTypeId="urn:microsoft.com/office/officeart/2005/8/colors/accent0_3" csCatId="mainScheme" phldr="1"/>
      <dgm:spPr/>
    </dgm:pt>
    <dgm:pt modelId="{B384F9FC-ACB8-4E01-A9A1-7BF1AC3A04D1}">
      <dgm:prSet phldrT="[Text]"/>
      <dgm:spPr/>
      <dgm:t>
        <a:bodyPr/>
        <a:lstStyle/>
        <a:p>
          <a:r>
            <a:rPr lang="en-US" dirty="0" smtClean="0"/>
            <a:t>RUBIX</a:t>
          </a:r>
          <a:endParaRPr lang="en-US" dirty="0"/>
        </a:p>
      </dgm:t>
    </dgm:pt>
    <dgm:pt modelId="{C5F3B78E-844E-45D7-AD1E-EF04392BD4D6}" type="parTrans" cxnId="{ABAAEEEC-82B7-45DE-895B-14669CB796DC}">
      <dgm:prSet/>
      <dgm:spPr/>
      <dgm:t>
        <a:bodyPr/>
        <a:lstStyle/>
        <a:p>
          <a:endParaRPr lang="en-US"/>
        </a:p>
      </dgm:t>
    </dgm:pt>
    <dgm:pt modelId="{4E23CB70-F35A-4663-8108-9C91AEF7C2B7}" type="sibTrans" cxnId="{ABAAEEEC-82B7-45DE-895B-14669CB796DC}">
      <dgm:prSet/>
      <dgm:spPr/>
      <dgm:t>
        <a:bodyPr/>
        <a:lstStyle/>
        <a:p>
          <a:endParaRPr lang="en-US"/>
        </a:p>
      </dgm:t>
    </dgm:pt>
    <dgm:pt modelId="{BABD5BB4-F66A-4955-ABD1-73C3C0483DFC}">
      <dgm:prSet phldrT="[Text]"/>
      <dgm:spPr/>
      <dgm:t>
        <a:bodyPr/>
        <a:lstStyle/>
        <a:p>
          <a:r>
            <a:rPr lang="en-US" dirty="0" smtClean="0"/>
            <a:t>remix</a:t>
          </a:r>
          <a:endParaRPr lang="en-US" dirty="0"/>
        </a:p>
      </dgm:t>
    </dgm:pt>
    <dgm:pt modelId="{2C95940C-0485-48D4-880A-48E77ACDD9C8}" type="parTrans" cxnId="{DA9035D5-B1CF-4861-A265-446F60AA16A1}">
      <dgm:prSet/>
      <dgm:spPr/>
      <dgm:t>
        <a:bodyPr/>
        <a:lstStyle/>
        <a:p>
          <a:endParaRPr lang="en-US"/>
        </a:p>
      </dgm:t>
    </dgm:pt>
    <dgm:pt modelId="{3FD8A6BF-2BFA-42FD-9535-1D9E4685E172}" type="sibTrans" cxnId="{DA9035D5-B1CF-4861-A265-446F60AA16A1}">
      <dgm:prSet/>
      <dgm:spPr/>
      <dgm:t>
        <a:bodyPr/>
        <a:lstStyle/>
        <a:p>
          <a:endParaRPr lang="en-US"/>
        </a:p>
      </dgm:t>
    </dgm:pt>
    <dgm:pt modelId="{DC197F91-4EB3-4320-98E6-E6EAEAC7F257}">
      <dgm:prSet phldrT="[Text]"/>
      <dgm:spPr>
        <a:solidFill>
          <a:srgbClr val="FFC000"/>
        </a:solidFill>
      </dgm:spPr>
      <dgm:t>
        <a:bodyPr/>
        <a:lstStyle/>
        <a:p>
          <a:r>
            <a:rPr lang="en-US" dirty="0" smtClean="0"/>
            <a:t>Panorama</a:t>
          </a:r>
          <a:endParaRPr lang="en-US" dirty="0"/>
        </a:p>
      </dgm:t>
    </dgm:pt>
    <dgm:pt modelId="{E5A91BE8-92E5-47AE-99DE-FF9D0A7544BE}" type="parTrans" cxnId="{4B593CDC-3FAA-49CA-8C4A-054AC4013504}">
      <dgm:prSet/>
      <dgm:spPr/>
      <dgm:t>
        <a:bodyPr/>
        <a:lstStyle/>
        <a:p>
          <a:endParaRPr lang="en-US"/>
        </a:p>
      </dgm:t>
    </dgm:pt>
    <dgm:pt modelId="{06788777-0A51-4B50-AAED-F7D06D86E896}" type="sibTrans" cxnId="{4B593CDC-3FAA-49CA-8C4A-054AC4013504}">
      <dgm:prSet/>
      <dgm:spPr/>
      <dgm:t>
        <a:bodyPr/>
        <a:lstStyle/>
        <a:p>
          <a:endParaRPr lang="en-US"/>
        </a:p>
      </dgm:t>
    </dgm:pt>
    <dgm:pt modelId="{C8DFD606-A04B-48A9-96E7-EBB71234E701}" type="pres">
      <dgm:prSet presAssocID="{DE8DAE65-8307-4918-9B44-17BCC669D944}" presName="Name0" presStyleCnt="0">
        <dgm:presLayoutVars>
          <dgm:dir/>
          <dgm:animLvl val="lvl"/>
          <dgm:resizeHandles val="exact"/>
        </dgm:presLayoutVars>
      </dgm:prSet>
      <dgm:spPr/>
    </dgm:pt>
    <dgm:pt modelId="{213D26C3-D412-427D-A3A4-E570177FBE52}" type="pres">
      <dgm:prSet presAssocID="{B384F9FC-ACB8-4E01-A9A1-7BF1AC3A04D1}" presName="parTxOnly" presStyleLbl="node1" presStyleIdx="0" presStyleCnt="3">
        <dgm:presLayoutVars>
          <dgm:chMax val="0"/>
          <dgm:chPref val="0"/>
          <dgm:bulletEnabled val="1"/>
        </dgm:presLayoutVars>
      </dgm:prSet>
      <dgm:spPr/>
      <dgm:t>
        <a:bodyPr/>
        <a:lstStyle/>
        <a:p>
          <a:endParaRPr lang="en-US"/>
        </a:p>
      </dgm:t>
    </dgm:pt>
    <dgm:pt modelId="{2226BA8A-7C56-4154-BA73-D47BDD456A46}" type="pres">
      <dgm:prSet presAssocID="{4E23CB70-F35A-4663-8108-9C91AEF7C2B7}" presName="parTxOnlySpace" presStyleCnt="0"/>
      <dgm:spPr/>
    </dgm:pt>
    <dgm:pt modelId="{08973D71-75BE-4214-B278-51F202B02840}" type="pres">
      <dgm:prSet presAssocID="{BABD5BB4-F66A-4955-ABD1-73C3C0483DFC}" presName="parTxOnly" presStyleLbl="node1" presStyleIdx="1" presStyleCnt="3">
        <dgm:presLayoutVars>
          <dgm:chMax val="0"/>
          <dgm:chPref val="0"/>
          <dgm:bulletEnabled val="1"/>
        </dgm:presLayoutVars>
      </dgm:prSet>
      <dgm:spPr/>
      <dgm:t>
        <a:bodyPr/>
        <a:lstStyle/>
        <a:p>
          <a:endParaRPr lang="en-US"/>
        </a:p>
      </dgm:t>
    </dgm:pt>
    <dgm:pt modelId="{61726607-55FA-444D-9DBB-5B4724D82193}" type="pres">
      <dgm:prSet presAssocID="{3FD8A6BF-2BFA-42FD-9535-1D9E4685E172}" presName="parTxOnlySpace" presStyleCnt="0"/>
      <dgm:spPr/>
    </dgm:pt>
    <dgm:pt modelId="{1C8CCC1A-A767-4F34-A498-29543E087C3C}" type="pres">
      <dgm:prSet presAssocID="{DC197F91-4EB3-4320-98E6-E6EAEAC7F257}" presName="parTxOnly" presStyleLbl="node1" presStyleIdx="2" presStyleCnt="3">
        <dgm:presLayoutVars>
          <dgm:chMax val="0"/>
          <dgm:chPref val="0"/>
          <dgm:bulletEnabled val="1"/>
        </dgm:presLayoutVars>
      </dgm:prSet>
      <dgm:spPr/>
      <dgm:t>
        <a:bodyPr/>
        <a:lstStyle/>
        <a:p>
          <a:endParaRPr lang="en-US"/>
        </a:p>
      </dgm:t>
    </dgm:pt>
  </dgm:ptLst>
  <dgm:cxnLst>
    <dgm:cxn modelId="{94C5496E-1CF3-41EF-BD78-D75FA52A1778}" type="presOf" srcId="{BABD5BB4-F66A-4955-ABD1-73C3C0483DFC}" destId="{08973D71-75BE-4214-B278-51F202B02840}" srcOrd="0" destOrd="0" presId="urn:microsoft.com/office/officeart/2005/8/layout/chevron1"/>
    <dgm:cxn modelId="{2DFA2972-D9BF-4E35-9EBA-110E1031D585}" type="presOf" srcId="{DC197F91-4EB3-4320-98E6-E6EAEAC7F257}" destId="{1C8CCC1A-A767-4F34-A498-29543E087C3C}" srcOrd="0" destOrd="0" presId="urn:microsoft.com/office/officeart/2005/8/layout/chevron1"/>
    <dgm:cxn modelId="{FED04A34-0752-4018-8FF3-C77501E9F7A4}" type="presOf" srcId="{B384F9FC-ACB8-4E01-A9A1-7BF1AC3A04D1}" destId="{213D26C3-D412-427D-A3A4-E570177FBE52}" srcOrd="0" destOrd="0" presId="urn:microsoft.com/office/officeart/2005/8/layout/chevron1"/>
    <dgm:cxn modelId="{ABAAEEEC-82B7-45DE-895B-14669CB796DC}" srcId="{DE8DAE65-8307-4918-9B44-17BCC669D944}" destId="{B384F9FC-ACB8-4E01-A9A1-7BF1AC3A04D1}" srcOrd="0" destOrd="0" parTransId="{C5F3B78E-844E-45D7-AD1E-EF04392BD4D6}" sibTransId="{4E23CB70-F35A-4663-8108-9C91AEF7C2B7}"/>
    <dgm:cxn modelId="{B8EC2ED0-5DFC-4E37-B03B-CF092D78A7A7}" type="presOf" srcId="{DE8DAE65-8307-4918-9B44-17BCC669D944}" destId="{C8DFD606-A04B-48A9-96E7-EBB71234E701}" srcOrd="0" destOrd="0" presId="urn:microsoft.com/office/officeart/2005/8/layout/chevron1"/>
    <dgm:cxn modelId="{DA9035D5-B1CF-4861-A265-446F60AA16A1}" srcId="{DE8DAE65-8307-4918-9B44-17BCC669D944}" destId="{BABD5BB4-F66A-4955-ABD1-73C3C0483DFC}" srcOrd="1" destOrd="0" parTransId="{2C95940C-0485-48D4-880A-48E77ACDD9C8}" sibTransId="{3FD8A6BF-2BFA-42FD-9535-1D9E4685E172}"/>
    <dgm:cxn modelId="{4B593CDC-3FAA-49CA-8C4A-054AC4013504}" srcId="{DE8DAE65-8307-4918-9B44-17BCC669D944}" destId="{DC197F91-4EB3-4320-98E6-E6EAEAC7F257}" srcOrd="2" destOrd="0" parTransId="{E5A91BE8-92E5-47AE-99DE-FF9D0A7544BE}" sibTransId="{06788777-0A51-4B50-AAED-F7D06D86E896}"/>
    <dgm:cxn modelId="{97A06A89-64A1-4286-83BD-277B6C98A2D7}" type="presParOf" srcId="{C8DFD606-A04B-48A9-96E7-EBB71234E701}" destId="{213D26C3-D412-427D-A3A4-E570177FBE52}" srcOrd="0" destOrd="0" presId="urn:microsoft.com/office/officeart/2005/8/layout/chevron1"/>
    <dgm:cxn modelId="{D9D5BDFA-D598-4F59-95DE-02F3894684AF}" type="presParOf" srcId="{C8DFD606-A04B-48A9-96E7-EBB71234E701}" destId="{2226BA8A-7C56-4154-BA73-D47BDD456A46}" srcOrd="1" destOrd="0" presId="urn:microsoft.com/office/officeart/2005/8/layout/chevron1"/>
    <dgm:cxn modelId="{A2A518D6-8809-4B9C-8A76-65747F7D1571}" type="presParOf" srcId="{C8DFD606-A04B-48A9-96E7-EBB71234E701}" destId="{08973D71-75BE-4214-B278-51F202B02840}" srcOrd="2" destOrd="0" presId="urn:microsoft.com/office/officeart/2005/8/layout/chevron1"/>
    <dgm:cxn modelId="{11860FB1-93A4-42D7-8918-76E420A851CE}" type="presParOf" srcId="{C8DFD606-A04B-48A9-96E7-EBB71234E701}" destId="{61726607-55FA-444D-9DBB-5B4724D82193}" srcOrd="3" destOrd="0" presId="urn:microsoft.com/office/officeart/2005/8/layout/chevron1"/>
    <dgm:cxn modelId="{FEED3BEC-22E5-472B-A658-ADA15A241EBF}" type="presParOf" srcId="{C8DFD606-A04B-48A9-96E7-EBB71234E701}" destId="{1C8CCC1A-A767-4F34-A498-29543E087C3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D26C3-D412-427D-A3A4-E570177FBE52}">
      <dsp:nvSpPr>
        <dsp:cNvPr id="0" name=""/>
        <dsp:cNvSpPr/>
      </dsp:nvSpPr>
      <dsp:spPr>
        <a:xfrm>
          <a:off x="1785"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RUBIX</a:t>
          </a:r>
          <a:endParaRPr lang="en-US" sz="2000" kern="1200" dirty="0"/>
        </a:p>
      </dsp:txBody>
      <dsp:txXfrm>
        <a:off x="436958" y="1596826"/>
        <a:ext cx="1305521" cy="870346"/>
      </dsp:txXfrm>
    </dsp:sp>
    <dsp:sp modelId="{08973D71-75BE-4214-B278-51F202B02840}">
      <dsp:nvSpPr>
        <dsp:cNvPr id="0" name=""/>
        <dsp:cNvSpPr/>
      </dsp:nvSpPr>
      <dsp:spPr>
        <a:xfrm>
          <a:off x="1960066"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remix</a:t>
          </a:r>
          <a:endParaRPr lang="en-US" sz="2000" kern="1200" dirty="0"/>
        </a:p>
      </dsp:txBody>
      <dsp:txXfrm>
        <a:off x="2395239" y="1596826"/>
        <a:ext cx="1305521" cy="870346"/>
      </dsp:txXfrm>
    </dsp:sp>
    <dsp:sp modelId="{1C8CCC1A-A767-4F34-A498-29543E087C3C}">
      <dsp:nvSpPr>
        <dsp:cNvPr id="0" name=""/>
        <dsp:cNvSpPr/>
      </dsp:nvSpPr>
      <dsp:spPr>
        <a:xfrm>
          <a:off x="3918346"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Panorama</a:t>
          </a:r>
          <a:endParaRPr lang="en-US" sz="2000" kern="1200" dirty="0"/>
        </a:p>
      </dsp:txBody>
      <dsp:txXfrm>
        <a:off x="4353519" y="1596826"/>
        <a:ext cx="1305521" cy="870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C140A-8F0E-4668-8AE4-4CC38C9AE953}">
      <dsp:nvSpPr>
        <dsp:cNvPr id="0" name=""/>
        <dsp:cNvSpPr/>
      </dsp:nvSpPr>
      <dsp:spPr>
        <a:xfrm>
          <a:off x="3906334" y="1166402"/>
          <a:ext cx="2242486" cy="1218458"/>
        </a:xfrm>
        <a:prstGeom prst="roundRect">
          <a:avLst>
            <a:gd name="adj" fmla="val 10000"/>
          </a:avLst>
        </a:prstGeom>
        <a:solidFill>
          <a:schemeClr val="lt1"/>
        </a:solidFill>
        <a:ln w="1905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a:t> Presenting Recommendations, Suggestions and Feedback</a:t>
          </a:r>
        </a:p>
        <a:p>
          <a:pPr marL="57150" lvl="1" indent="-57150" algn="l" defTabSz="444500">
            <a:lnSpc>
              <a:spcPct val="90000"/>
            </a:lnSpc>
            <a:spcBef>
              <a:spcPct val="0"/>
            </a:spcBef>
            <a:spcAft>
              <a:spcPct val="15000"/>
            </a:spcAft>
            <a:buChar char="••"/>
          </a:pPr>
          <a:r>
            <a:rPr lang="en-US" sz="1000" kern="1200" dirty="0"/>
            <a:t> Simplicity</a:t>
          </a:r>
        </a:p>
      </dsp:txBody>
      <dsp:txXfrm>
        <a:off x="4605846" y="1497783"/>
        <a:ext cx="1516208" cy="860311"/>
      </dsp:txXfrm>
    </dsp:sp>
    <dsp:sp modelId="{44B9011C-073F-4490-9B1A-208B9C009813}">
      <dsp:nvSpPr>
        <dsp:cNvPr id="0" name=""/>
        <dsp:cNvSpPr/>
      </dsp:nvSpPr>
      <dsp:spPr>
        <a:xfrm>
          <a:off x="3863162" y="-25685"/>
          <a:ext cx="2230924" cy="1006682"/>
        </a:xfrm>
        <a:prstGeom prst="roundRect">
          <a:avLst>
            <a:gd name="adj" fmla="val 10000"/>
          </a:avLst>
        </a:prstGeom>
        <a:solidFill>
          <a:schemeClr val="lt1"/>
        </a:solidFill>
        <a:ln w="1905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34290" tIns="34290" rIns="34290" bIns="34290" numCol="1" spcCol="1270" anchor="t" anchorCtr="0">
          <a:noAutofit/>
        </a:bodyPr>
        <a:lstStyle/>
        <a:p>
          <a:pPr marL="57150" lvl="1" indent="-57150" algn="l" defTabSz="400050">
            <a:lnSpc>
              <a:spcPct val="90000"/>
            </a:lnSpc>
            <a:spcBef>
              <a:spcPct val="0"/>
            </a:spcBef>
            <a:spcAft>
              <a:spcPct val="15000"/>
            </a:spcAft>
            <a:buChar char="••"/>
          </a:pPr>
          <a:r>
            <a:rPr lang="en-US" sz="900" kern="1200"/>
            <a:t> Working with Large Data Sets</a:t>
          </a:r>
        </a:p>
        <a:p>
          <a:pPr marL="57150" lvl="1" indent="-57150" algn="l" defTabSz="400050">
            <a:lnSpc>
              <a:spcPct val="90000"/>
            </a:lnSpc>
            <a:spcBef>
              <a:spcPct val="0"/>
            </a:spcBef>
            <a:spcAft>
              <a:spcPct val="15000"/>
            </a:spcAft>
            <a:buChar char="••"/>
          </a:pPr>
          <a:r>
            <a:rPr lang="en-US" sz="900" kern="1200" dirty="0"/>
            <a:t> Working with External Data Sources using agreed-upon semantics</a:t>
          </a:r>
        </a:p>
      </dsp:txBody>
      <dsp:txXfrm>
        <a:off x="4554554" y="-3571"/>
        <a:ext cx="1517418" cy="710783"/>
      </dsp:txXfrm>
    </dsp:sp>
    <dsp:sp modelId="{26E6F97E-260B-4087-82F1-5B91706B67ED}">
      <dsp:nvSpPr>
        <dsp:cNvPr id="0" name=""/>
        <dsp:cNvSpPr/>
      </dsp:nvSpPr>
      <dsp:spPr>
        <a:xfrm>
          <a:off x="650015" y="1188610"/>
          <a:ext cx="1895137" cy="8211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a:t> Users' End Goal</a:t>
          </a:r>
        </a:p>
        <a:p>
          <a:pPr marL="57150" lvl="1" indent="-57150" algn="l" defTabSz="444500">
            <a:lnSpc>
              <a:spcPct val="90000"/>
            </a:lnSpc>
            <a:spcBef>
              <a:spcPct val="0"/>
            </a:spcBef>
            <a:spcAft>
              <a:spcPct val="15000"/>
            </a:spcAft>
            <a:buChar char="••"/>
          </a:pPr>
          <a:r>
            <a:rPr lang="en-US" sz="1000" kern="1200"/>
            <a:t> Data Exploration</a:t>
          </a:r>
        </a:p>
        <a:p>
          <a:pPr marL="57150" lvl="1" indent="-57150" algn="l" defTabSz="444500">
            <a:lnSpc>
              <a:spcPct val="90000"/>
            </a:lnSpc>
            <a:spcBef>
              <a:spcPct val="0"/>
            </a:spcBef>
            <a:spcAft>
              <a:spcPct val="15000"/>
            </a:spcAft>
            <a:buChar char="••"/>
          </a:pPr>
          <a:r>
            <a:rPr lang="en-US" sz="1000" kern="1200"/>
            <a:t> Users Interactions' Tracing</a:t>
          </a:r>
        </a:p>
      </dsp:txBody>
      <dsp:txXfrm>
        <a:off x="668053" y="1206648"/>
        <a:ext cx="1290520" cy="579794"/>
      </dsp:txXfrm>
    </dsp:sp>
    <dsp:sp modelId="{37EE1D32-7ACE-4E5F-BAF6-05047BA108CF}">
      <dsp:nvSpPr>
        <dsp:cNvPr id="0" name=""/>
        <dsp:cNvSpPr/>
      </dsp:nvSpPr>
      <dsp:spPr>
        <a:xfrm>
          <a:off x="1825823" y="206573"/>
          <a:ext cx="1362167" cy="1362167"/>
        </a:xfrm>
        <a:prstGeom prst="pieWedge">
          <a:avLst/>
        </a:prstGeom>
        <a:solidFill>
          <a:schemeClr val="lt1"/>
        </a:solidFill>
        <a:ln w="1905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a:t>Data Visualization</a:t>
          </a:r>
        </a:p>
      </dsp:txBody>
      <dsp:txXfrm>
        <a:off x="2224792" y="605542"/>
        <a:ext cx="963198" cy="963198"/>
      </dsp:txXfrm>
    </dsp:sp>
    <dsp:sp modelId="{2F279C8C-2B2F-4AC6-AAD0-7FEF3C9A1ACB}">
      <dsp:nvSpPr>
        <dsp:cNvPr id="0" name=""/>
        <dsp:cNvSpPr/>
      </dsp:nvSpPr>
      <dsp:spPr>
        <a:xfrm rot="5400000">
          <a:off x="3250908" y="206573"/>
          <a:ext cx="1362167" cy="1362167"/>
        </a:xfrm>
        <a:prstGeom prst="pieWedge">
          <a:avLst/>
        </a:prstGeom>
        <a:solidFill>
          <a:schemeClr val="lt1"/>
        </a:solidFill>
        <a:ln w="1905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a:t>Data Selection</a:t>
          </a:r>
        </a:p>
      </dsp:txBody>
      <dsp:txXfrm rot="-5400000">
        <a:off x="3250908" y="605542"/>
        <a:ext cx="963198" cy="963198"/>
      </dsp:txXfrm>
    </dsp:sp>
    <dsp:sp modelId="{A3F6FD54-EEDF-44F0-AFAD-72C46FFFBB09}">
      <dsp:nvSpPr>
        <dsp:cNvPr id="0" name=""/>
        <dsp:cNvSpPr/>
      </dsp:nvSpPr>
      <dsp:spPr>
        <a:xfrm rot="10800000">
          <a:off x="3250908" y="1631658"/>
          <a:ext cx="1362167" cy="1362167"/>
        </a:xfrm>
        <a:prstGeom prst="pieWedge">
          <a:avLst/>
        </a:prstGeom>
        <a:solidFill>
          <a:schemeClr val="lt1"/>
        </a:solidFill>
        <a:ln w="1905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a:t>Data Manipulation</a:t>
          </a:r>
        </a:p>
      </dsp:txBody>
      <dsp:txXfrm rot="10800000">
        <a:off x="3250908" y="1631658"/>
        <a:ext cx="963198" cy="963198"/>
      </dsp:txXfrm>
    </dsp:sp>
    <dsp:sp modelId="{03573337-59D5-479E-B1F9-974D7AEAB0BB}">
      <dsp:nvSpPr>
        <dsp:cNvPr id="0" name=""/>
        <dsp:cNvSpPr/>
      </dsp:nvSpPr>
      <dsp:spPr>
        <a:xfrm rot="16200000">
          <a:off x="1825823" y="1631658"/>
          <a:ext cx="1362167" cy="1362167"/>
        </a:xfrm>
        <a:prstGeom prst="pieWedge">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a:t>Data Analysis</a:t>
          </a:r>
        </a:p>
      </dsp:txBody>
      <dsp:txXfrm rot="5400000">
        <a:off x="2224792" y="1631658"/>
        <a:ext cx="963198" cy="963198"/>
      </dsp:txXfrm>
    </dsp:sp>
    <dsp:sp modelId="{36A5AFBF-DDC4-46C6-8A83-17409DDD5EAE}">
      <dsp:nvSpPr>
        <dsp:cNvPr id="0" name=""/>
        <dsp:cNvSpPr/>
      </dsp:nvSpPr>
      <dsp:spPr>
        <a:xfrm>
          <a:off x="2984295" y="1317070"/>
          <a:ext cx="470309" cy="408964"/>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2D8E8D-E9DA-46EA-BB48-4EA545775653}">
      <dsp:nvSpPr>
        <dsp:cNvPr id="0" name=""/>
        <dsp:cNvSpPr/>
      </dsp:nvSpPr>
      <dsp:spPr>
        <a:xfrm rot="10800000">
          <a:off x="2984295" y="1474364"/>
          <a:ext cx="470309" cy="408964"/>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D26C3-D412-427D-A3A4-E570177FBE52}">
      <dsp:nvSpPr>
        <dsp:cNvPr id="0" name=""/>
        <dsp:cNvSpPr/>
      </dsp:nvSpPr>
      <dsp:spPr>
        <a:xfrm>
          <a:off x="1785" y="1596826"/>
          <a:ext cx="2175867" cy="870346"/>
        </a:xfrm>
        <a:prstGeom prst="chevron">
          <a:avLst/>
        </a:prstGeom>
        <a:solidFill>
          <a:srgbClr val="FFC000"/>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RUBIX</a:t>
          </a:r>
          <a:endParaRPr lang="en-US" sz="2000" kern="1200" dirty="0"/>
        </a:p>
      </dsp:txBody>
      <dsp:txXfrm>
        <a:off x="436958" y="1596826"/>
        <a:ext cx="1305521" cy="870346"/>
      </dsp:txXfrm>
    </dsp:sp>
    <dsp:sp modelId="{08973D71-75BE-4214-B278-51F202B02840}">
      <dsp:nvSpPr>
        <dsp:cNvPr id="0" name=""/>
        <dsp:cNvSpPr/>
      </dsp:nvSpPr>
      <dsp:spPr>
        <a:xfrm>
          <a:off x="1960066"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remix</a:t>
          </a:r>
          <a:endParaRPr lang="en-US" sz="2000" kern="1200" dirty="0"/>
        </a:p>
      </dsp:txBody>
      <dsp:txXfrm>
        <a:off x="2395239" y="1596826"/>
        <a:ext cx="1305521" cy="870346"/>
      </dsp:txXfrm>
    </dsp:sp>
    <dsp:sp modelId="{1C8CCC1A-A767-4F34-A498-29543E087C3C}">
      <dsp:nvSpPr>
        <dsp:cNvPr id="0" name=""/>
        <dsp:cNvSpPr/>
      </dsp:nvSpPr>
      <dsp:spPr>
        <a:xfrm>
          <a:off x="3918346"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Panorama</a:t>
          </a:r>
          <a:endParaRPr lang="en-US" sz="2000" kern="1200" dirty="0"/>
        </a:p>
      </dsp:txBody>
      <dsp:txXfrm>
        <a:off x="4353519" y="1596826"/>
        <a:ext cx="1305521" cy="8703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D26C3-D412-427D-A3A4-E570177FBE52}">
      <dsp:nvSpPr>
        <dsp:cNvPr id="0" name=""/>
        <dsp:cNvSpPr/>
      </dsp:nvSpPr>
      <dsp:spPr>
        <a:xfrm>
          <a:off x="1785"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RUBIX</a:t>
          </a:r>
          <a:endParaRPr lang="en-US" sz="2000" kern="1200" dirty="0"/>
        </a:p>
      </dsp:txBody>
      <dsp:txXfrm>
        <a:off x="436958" y="1596826"/>
        <a:ext cx="1305521" cy="870346"/>
      </dsp:txXfrm>
    </dsp:sp>
    <dsp:sp modelId="{08973D71-75BE-4214-B278-51F202B02840}">
      <dsp:nvSpPr>
        <dsp:cNvPr id="0" name=""/>
        <dsp:cNvSpPr/>
      </dsp:nvSpPr>
      <dsp:spPr>
        <a:xfrm>
          <a:off x="1960066" y="1596826"/>
          <a:ext cx="2175867" cy="870346"/>
        </a:xfrm>
        <a:prstGeom prst="chevron">
          <a:avLst/>
        </a:prstGeom>
        <a:solidFill>
          <a:srgbClr val="FFC000"/>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remix</a:t>
          </a:r>
          <a:endParaRPr lang="en-US" sz="2000" kern="1200" dirty="0"/>
        </a:p>
      </dsp:txBody>
      <dsp:txXfrm>
        <a:off x="2395239" y="1596826"/>
        <a:ext cx="1305521" cy="870346"/>
      </dsp:txXfrm>
    </dsp:sp>
    <dsp:sp modelId="{1C8CCC1A-A767-4F34-A498-29543E087C3C}">
      <dsp:nvSpPr>
        <dsp:cNvPr id="0" name=""/>
        <dsp:cNvSpPr/>
      </dsp:nvSpPr>
      <dsp:spPr>
        <a:xfrm>
          <a:off x="3918346"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Panorama</a:t>
          </a:r>
          <a:endParaRPr lang="en-US" sz="2000" kern="1200" dirty="0"/>
        </a:p>
      </dsp:txBody>
      <dsp:txXfrm>
        <a:off x="4353519" y="1596826"/>
        <a:ext cx="1305521" cy="8703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D26C3-D412-427D-A3A4-E570177FBE52}">
      <dsp:nvSpPr>
        <dsp:cNvPr id="0" name=""/>
        <dsp:cNvSpPr/>
      </dsp:nvSpPr>
      <dsp:spPr>
        <a:xfrm>
          <a:off x="1785"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RUBIX</a:t>
          </a:r>
          <a:endParaRPr lang="en-US" sz="2000" kern="1200" dirty="0"/>
        </a:p>
      </dsp:txBody>
      <dsp:txXfrm>
        <a:off x="436958" y="1596826"/>
        <a:ext cx="1305521" cy="870346"/>
      </dsp:txXfrm>
    </dsp:sp>
    <dsp:sp modelId="{08973D71-75BE-4214-B278-51F202B02840}">
      <dsp:nvSpPr>
        <dsp:cNvPr id="0" name=""/>
        <dsp:cNvSpPr/>
      </dsp:nvSpPr>
      <dsp:spPr>
        <a:xfrm>
          <a:off x="1960066"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remix</a:t>
          </a:r>
          <a:endParaRPr lang="en-US" sz="2000" kern="1200" dirty="0"/>
        </a:p>
      </dsp:txBody>
      <dsp:txXfrm>
        <a:off x="2395239" y="1596826"/>
        <a:ext cx="1305521" cy="870346"/>
      </dsp:txXfrm>
    </dsp:sp>
    <dsp:sp modelId="{1C8CCC1A-A767-4F34-A498-29543E087C3C}">
      <dsp:nvSpPr>
        <dsp:cNvPr id="0" name=""/>
        <dsp:cNvSpPr/>
      </dsp:nvSpPr>
      <dsp:spPr>
        <a:xfrm>
          <a:off x="3918346" y="1596826"/>
          <a:ext cx="2175867" cy="870346"/>
        </a:xfrm>
        <a:prstGeom prst="chevron">
          <a:avLst/>
        </a:prstGeom>
        <a:solidFill>
          <a:srgbClr val="FFC000"/>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Panorama</a:t>
          </a:r>
          <a:endParaRPr lang="en-US" sz="2000" kern="1200" dirty="0"/>
        </a:p>
      </dsp:txBody>
      <dsp:txXfrm>
        <a:off x="4353519" y="1596826"/>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kern="1200" dirty="0" smtClean="0">
                <a:solidFill>
                  <a:schemeClr val="tx1"/>
                </a:solidFill>
                <a:effectLst/>
                <a:latin typeface="+mn-lt"/>
                <a:ea typeface="+mn-ea"/>
                <a:cs typeface="+mn-cs"/>
              </a:rPr>
              <a:t>So, how to properly integrate external data with internal ones? A certain </a:t>
            </a:r>
            <a:r>
              <a:rPr lang="en-US" sz="1200" kern="1200" baseline="0" dirty="0" smtClean="0">
                <a:solidFill>
                  <a:schemeClr val="tx1"/>
                </a:solidFill>
                <a:effectLst/>
                <a:latin typeface="+mn-lt"/>
                <a:ea typeface="+mn-ea"/>
                <a:cs typeface="+mn-cs"/>
              </a:rPr>
              <a:t>level of quality is clearly necessary. Data Quality involves data management, modeling, analysis storage and presentation since it ensures that the data is fit to be combined and used to infer better business decisions. Quality is important in every data driven application; but it is a subjective measure, as the saying goes “beauty is in the eye of the beholder”.  Quality is mainly realized when the data is used, it can be defined as fit for purpose of use !! But data can have multiple uses, and we want a generic framework to assess its quality. </a:t>
            </a:r>
          </a:p>
          <a:p>
            <a:pPr marL="171450" indent="-171450">
              <a:buFont typeface="Arial" pitchFamily="34" charset="0"/>
              <a:buChar char="•"/>
            </a:pPr>
            <a:r>
              <a:rPr lang="en-US" sz="1200" kern="1200" baseline="0" dirty="0" smtClean="0">
                <a:solidFill>
                  <a:schemeClr val="tx1"/>
                </a:solidFill>
                <a:effectLst/>
                <a:latin typeface="+mn-lt"/>
                <a:ea typeface="+mn-ea"/>
                <a:cs typeface="+mn-cs"/>
              </a:rPr>
              <a:t>Several studies have found out that most data quality problems are in fact “data misinterpretations” or problems in the data semantics, for example if I am querying for a revenue per year value, different sources might have different presentations for the term “year”, it can be a fiscal or calendar year or even the last 12 months. </a:t>
            </a:r>
          </a:p>
          <a:p>
            <a:pPr marL="171450" indent="-171450">
              <a:buFont typeface="Arial" pitchFamily="34" charset="0"/>
              <a:buChar char="•"/>
            </a:pPr>
            <a:r>
              <a:rPr lang="en-US" sz="1200" kern="1200" baseline="0" dirty="0" smtClean="0">
                <a:solidFill>
                  <a:schemeClr val="tx1"/>
                </a:solidFill>
                <a:effectLst/>
                <a:latin typeface="+mn-lt"/>
                <a:ea typeface="+mn-ea"/>
                <a:cs typeface="+mn-cs"/>
              </a:rPr>
              <a:t>By now we identified that there is a need for new Data quality principles in terms of measures and classes.</a:t>
            </a:r>
          </a:p>
          <a:p>
            <a:pPr marL="171450" indent="-171450">
              <a:buFont typeface="Arial" pitchFamily="34" charset="0"/>
              <a:buChar char="•"/>
            </a:pPr>
            <a:endParaRPr lang="en-US" sz="1200" b="1" i="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200" kern="1200" dirty="0" smtClean="0">
                <a:solidFill>
                  <a:schemeClr val="tx1"/>
                </a:solidFill>
                <a:effectLst/>
                <a:latin typeface="+mn-lt"/>
                <a:ea typeface="+mn-ea"/>
                <a:cs typeface="+mn-cs"/>
              </a:rPr>
              <a:t>Building on the previous principles and based on our experience with powerful data integration software to extract, transform, and load data from applications, databases and other data sources, we have derived five principles for data quality in the Semantic Web </a:t>
            </a:r>
          </a:p>
          <a:p>
            <a:pPr lvl="0"/>
            <a:r>
              <a:rPr lang="en-US" sz="1200" b="1" kern="1200" dirty="0" smtClean="0">
                <a:solidFill>
                  <a:schemeClr val="tx1"/>
                </a:solidFill>
                <a:effectLst/>
                <a:latin typeface="+mn-lt"/>
                <a:ea typeface="+mn-ea"/>
                <a:cs typeface="+mn-cs"/>
              </a:rPr>
              <a:t>Quality of data source</a:t>
            </a:r>
            <a:r>
              <a:rPr lang="en-US" sz="1200" kern="1200" dirty="0" smtClean="0">
                <a:solidFill>
                  <a:schemeClr val="tx1"/>
                </a:solidFill>
                <a:effectLst/>
                <a:latin typeface="+mn-lt"/>
                <a:ea typeface="+mn-ea"/>
                <a:cs typeface="+mn-cs"/>
              </a:rPr>
              <a:t>: This principle is related to the availability of the data and the credibility of the data source.</a:t>
            </a:r>
          </a:p>
          <a:p>
            <a:pPr lvl="0"/>
            <a:r>
              <a:rPr lang="en-US" sz="1200" b="1" kern="1200" dirty="0" smtClean="0">
                <a:solidFill>
                  <a:schemeClr val="tx1"/>
                </a:solidFill>
                <a:effectLst/>
                <a:latin typeface="+mn-lt"/>
                <a:ea typeface="+mn-ea"/>
                <a:cs typeface="+mn-cs"/>
              </a:rPr>
              <a:t>Quality of raw data</a:t>
            </a:r>
            <a:r>
              <a:rPr lang="en-US" sz="1200" kern="1200" dirty="0" smtClean="0">
                <a:solidFill>
                  <a:schemeClr val="tx1"/>
                </a:solidFill>
                <a:effectLst/>
                <a:latin typeface="+mn-lt"/>
                <a:ea typeface="+mn-ea"/>
                <a:cs typeface="+mn-cs"/>
              </a:rPr>
              <a:t>: This principle is mainly related to the absence of duplicates, entry mistakes, and noise in the data.</a:t>
            </a:r>
          </a:p>
          <a:p>
            <a:pPr lvl="0"/>
            <a:r>
              <a:rPr lang="en-US" sz="1200" b="1" kern="1200" dirty="0" smtClean="0">
                <a:solidFill>
                  <a:schemeClr val="tx1"/>
                </a:solidFill>
                <a:effectLst/>
                <a:latin typeface="+mn-lt"/>
                <a:ea typeface="+mn-ea"/>
                <a:cs typeface="+mn-cs"/>
              </a:rPr>
              <a:t>Quality of the semantic conversion</a:t>
            </a:r>
            <a:r>
              <a:rPr lang="en-US" sz="1200" kern="1200" dirty="0" smtClean="0">
                <a:solidFill>
                  <a:schemeClr val="tx1"/>
                </a:solidFill>
                <a:effectLst/>
                <a:latin typeface="+mn-lt"/>
                <a:ea typeface="+mn-ea"/>
                <a:cs typeface="+mn-cs"/>
              </a:rPr>
              <a:t>: This principle is related to the transformation of raw data into rich data by using vocabularies.</a:t>
            </a:r>
          </a:p>
          <a:p>
            <a:pPr lvl="0"/>
            <a:r>
              <a:rPr lang="en-US" sz="1200" b="1" kern="1200" dirty="0" smtClean="0">
                <a:solidFill>
                  <a:schemeClr val="tx1"/>
                </a:solidFill>
                <a:effectLst/>
                <a:latin typeface="+mn-lt"/>
                <a:ea typeface="+mn-ea"/>
                <a:cs typeface="+mn-cs"/>
              </a:rPr>
              <a:t>Quality of the linking process</a:t>
            </a:r>
            <a:r>
              <a:rPr lang="en-US" sz="1200" kern="1200" dirty="0" smtClean="0">
                <a:solidFill>
                  <a:schemeClr val="tx1"/>
                </a:solidFill>
                <a:effectLst/>
                <a:latin typeface="+mn-lt"/>
                <a:ea typeface="+mn-ea"/>
                <a:cs typeface="+mn-cs"/>
              </a:rPr>
              <a:t>: This principle is related to the quality of links between two datasets.</a:t>
            </a:r>
          </a:p>
          <a:p>
            <a:r>
              <a:rPr lang="en-US" sz="1200" b="1" kern="1200" dirty="0" smtClean="0">
                <a:solidFill>
                  <a:schemeClr val="tx1"/>
                </a:solidFill>
                <a:effectLst/>
                <a:latin typeface="+mn-lt"/>
                <a:ea typeface="+mn-ea"/>
                <a:cs typeface="+mn-cs"/>
              </a:rPr>
              <a:t>Global quality</a:t>
            </a:r>
            <a:r>
              <a:rPr lang="en-US" sz="1200" kern="1200" dirty="0" smtClean="0">
                <a:solidFill>
                  <a:schemeClr val="tx1"/>
                </a:solidFill>
                <a:effectLst/>
                <a:latin typeface="+mn-lt"/>
                <a:ea typeface="+mn-ea"/>
                <a:cs typeface="+mn-cs"/>
              </a:rPr>
              <a:t>: This principle is cross-cutting the other principles and covers the source, raw data, semantic conversion, reasoning and links quality.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Companies have traditionally performed business analysis based on transactional data stored in legacy relational databases. The enterprise data available for decision makers was typically relationship management or enterprise resource planning data [</a:t>
            </a:r>
            <a:r>
              <a:rPr lang="en-US" dirty="0">
                <a:hlinkClick r:id="" action="ppaction://hlinkfile"/>
              </a:rPr>
              <a:t>2</a:t>
            </a:r>
            <a:r>
              <a:rPr lang="en-US" dirty="0"/>
              <a:t>]. However social media feeds, weblogs, sensor data, or data published by governments or international organizations are nowadays becoming increasingly available [</a:t>
            </a:r>
            <a:r>
              <a:rPr lang="en-US" dirty="0">
                <a:hlinkClick r:id="" action="ppaction://hlinkfile"/>
              </a:rPr>
              <a:t>3</a:t>
            </a:r>
            <a:r>
              <a:rPr lang="en-US" dirty="0"/>
              <a:t>]. </a:t>
            </a:r>
            <a:endParaRPr lang="fr-FR" dirty="0"/>
          </a:p>
          <a:p>
            <a:endParaRPr lang="en-US" dirty="0" smtClean="0"/>
          </a:p>
          <a:p>
            <a:endParaRPr lang="en-US" dirty="0" smtClean="0"/>
          </a:p>
          <a:p>
            <a:r>
              <a:rPr lang="en-US" dirty="0" smtClean="0"/>
              <a:t>Model/representation heterogeneity </a:t>
            </a:r>
            <a:r>
              <a:rPr lang="en-US" dirty="0" smtClean="0">
                <a:sym typeface="Wingdings" pitchFamily="2" charset="2"/>
              </a:rPr>
              <a:t> differences in model (database, ontology) or</a:t>
            </a:r>
            <a:r>
              <a:rPr lang="en-US" baseline="0" dirty="0" smtClean="0">
                <a:sym typeface="Wingdings" pitchFamily="2" charset="2"/>
              </a:rPr>
              <a:t> their representation (relational, RDF .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742950" lvl="2" indent="-285750" fontAlgn="base">
              <a:spcBef>
                <a:spcPct val="50000"/>
              </a:spcBef>
              <a:spcAft>
                <a:spcPct val="0"/>
              </a:spcAft>
              <a:buClr>
                <a:srgbClr val="F0AB00"/>
              </a:buClr>
              <a:buFont typeface="Arial" pitchFamily="34" charset="0"/>
              <a:buChar char="•"/>
            </a:pPr>
            <a:r>
              <a:rPr lang="en-US" sz="1600" dirty="0" smtClean="0"/>
              <a:t>Google Refine </a:t>
            </a:r>
            <a:r>
              <a:rPr lang="en-US" sz="1600" kern="0" dirty="0" smtClean="0">
                <a:ea typeface="Arial Unicode MS" pitchFamily="34" charset="-128"/>
                <a:cs typeface="Arial Unicode MS" pitchFamily="34" charset="-128"/>
              </a:rPr>
              <a:t>targets one data set at a time (no possibility for data sets mash-up)</a:t>
            </a:r>
            <a:endParaRPr lang="en-US" sz="1600" dirty="0" smtClean="0"/>
          </a:p>
          <a:p>
            <a:pPr marL="742950" lvl="1" indent="-285750" fontAlgn="base">
              <a:spcBef>
                <a:spcPct val="50000"/>
              </a:spcBef>
              <a:spcAft>
                <a:spcPct val="0"/>
              </a:spcAft>
              <a:buClr>
                <a:srgbClr val="F0AB00"/>
              </a:buClr>
              <a:buSzPct val="80000"/>
              <a:buFont typeface="Arial" pitchFamily="34" charset="0"/>
              <a:buChar char="•"/>
            </a:pPr>
            <a:r>
              <a:rPr lang="en-US" sz="1600" dirty="0" smtClean="0"/>
              <a:t>Google Refine already supports reconciliation with Freebase </a:t>
            </a:r>
            <a:r>
              <a:rPr lang="en-US" sz="1600" dirty="0" smtClean="0">
                <a:solidFill>
                  <a:srgbClr val="FF0000"/>
                </a:solidFill>
              </a:rPr>
              <a:t>but requires confirmation from the user</a:t>
            </a:r>
            <a:r>
              <a:rPr lang="en-US" sz="1600" dirty="0" smtClean="0"/>
              <a:t>. </a:t>
            </a:r>
            <a:endParaRPr lang="fr-FR" sz="1600" kern="0" dirty="0" smtClean="0">
              <a:ea typeface="Arial Unicode MS" pitchFamily="34" charset="-128"/>
              <a:cs typeface="Arial Unicode MS" pitchFamily="34" charset="-128"/>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Workflow</a:t>
            </a:r>
            <a:r>
              <a:rPr lang="en-US" baseline="0" dirty="0" smtClean="0"/>
              <a:t> </a:t>
            </a:r>
            <a:endParaRPr lang="fr-FR"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8682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04000"/>
            <a:ext cx="347852"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fr-FR"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20.emf"/><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
            <a:ext cx="9144000" cy="6858002"/>
          </a:xfrm>
          <a:prstGeom prst="rect">
            <a:avLst/>
          </a:prstGeom>
        </p:spPr>
      </p:pic>
      <p:sp>
        <p:nvSpPr>
          <p:cNvPr id="5" name="Rectangle 4"/>
          <p:cNvSpPr/>
          <p:nvPr/>
        </p:nvSpPr>
        <p:spPr bwMode="gray">
          <a:xfrm>
            <a:off x="324000" y="-2"/>
            <a:ext cx="8496000" cy="4009294"/>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ConfidentialFlag"/>
          <p:cNvSpPr txBox="1"/>
          <p:nvPr/>
        </p:nvSpPr>
        <p:spPr>
          <a:xfrm>
            <a:off x="8136001" y="29959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fr-FR" sz="1600" kern="0" dirty="0" smtClean="0">
                <a:solidFill>
                  <a:srgbClr val="000000"/>
                </a:solidFill>
                <a:ea typeface="Arial Unicode MS" pitchFamily="34" charset="-128"/>
                <a:cs typeface="Arial Unicode MS" pitchFamily="34" charset="-128"/>
              </a:rPr>
              <a:t>Public</a:t>
            </a:r>
          </a:p>
        </p:txBody>
      </p:sp>
      <p:sp>
        <p:nvSpPr>
          <p:cNvPr id="18" name="Title 1"/>
          <p:cNvSpPr txBox="1">
            <a:spLocks/>
          </p:cNvSpPr>
          <p:nvPr/>
        </p:nvSpPr>
        <p:spPr bwMode="gray">
          <a:xfrm>
            <a:off x="413999" y="324000"/>
            <a:ext cx="8612769" cy="923330"/>
          </a:xfrm>
          <a:prstGeom prst="rect">
            <a:avLst/>
          </a:prstGeom>
        </p:spPr>
        <p:txBody>
          <a:bodyPr vert="horz" lIns="0" tIns="0" rIns="0" bIns="0" rtlCol="0" anchor="t" anchorCtr="0">
            <a:noAutofit/>
          </a:bodyPr>
          <a:lstStyle>
            <a:lvl1pPr algn="l" defTabSz="914400" rtl="0" eaLnBrk="1" latinLnBrk="0" hangingPunct="1">
              <a:spcBef>
                <a:spcPct val="0"/>
              </a:spcBef>
              <a:buNone/>
              <a:defRPr sz="4800" b="1" kern="1200">
                <a:solidFill>
                  <a:schemeClr val="tx1"/>
                </a:solidFill>
                <a:latin typeface="+mj-lt"/>
                <a:ea typeface="+mj-ea"/>
                <a:cs typeface="+mj-cs"/>
              </a:defRPr>
            </a:lvl1pPr>
          </a:lstStyle>
          <a:p>
            <a:r>
              <a:rPr lang="en-US" sz="2800" dirty="0" smtClean="0"/>
              <a:t>A </a:t>
            </a:r>
            <a:r>
              <a:rPr lang="en-US" sz="2800" dirty="0"/>
              <a:t>Framework for Improving Data Integration with Linked </a:t>
            </a:r>
            <a:r>
              <a:rPr lang="en-US" sz="2800" dirty="0" smtClean="0"/>
              <a:t>Data</a:t>
            </a:r>
          </a:p>
          <a:p>
            <a:endParaRPr lang="en-US" sz="2800" b="0" dirty="0"/>
          </a:p>
        </p:txBody>
      </p:sp>
      <p:sp>
        <p:nvSpPr>
          <p:cNvPr id="19" name="Subtitle 2"/>
          <p:cNvSpPr>
            <a:spLocks noGrp="1"/>
          </p:cNvSpPr>
          <p:nvPr>
            <p:ph type="subTitle" idx="1"/>
          </p:nvPr>
        </p:nvSpPr>
        <p:spPr>
          <a:xfrm>
            <a:off x="413999" y="1485356"/>
            <a:ext cx="6840000" cy="492443"/>
          </a:xfrm>
        </p:spPr>
        <p:txBody>
          <a:bodyPr/>
          <a:lstStyle/>
          <a:p>
            <a:r>
              <a:rPr lang="en-US" u="sng" dirty="0"/>
              <a:t>Ahmad </a:t>
            </a:r>
            <a:r>
              <a:rPr lang="en-US" u="sng" dirty="0" err="1" smtClean="0"/>
              <a:t>Assaf</a:t>
            </a:r>
            <a:r>
              <a:rPr lang="en-US" baseline="30000" dirty="0"/>
              <a:t> †</a:t>
            </a:r>
            <a:endParaRPr lang="en-US" u="sng" dirty="0" smtClean="0"/>
          </a:p>
          <a:p>
            <a:endParaRPr lang="en-US" u="sng" dirty="0" smtClean="0"/>
          </a:p>
          <a:p>
            <a:r>
              <a:rPr lang="en-US" dirty="0" smtClean="0"/>
              <a:t>Supervised by:</a:t>
            </a:r>
            <a:endParaRPr lang="en-US" dirty="0"/>
          </a:p>
          <a:p>
            <a:r>
              <a:rPr lang="en-US" dirty="0" smtClean="0"/>
              <a:t>Aline </a:t>
            </a:r>
            <a:r>
              <a:rPr lang="en-US" dirty="0" err="1" smtClean="0"/>
              <a:t>Senart</a:t>
            </a:r>
            <a:r>
              <a:rPr lang="en-US" baseline="30000" dirty="0" smtClean="0"/>
              <a:t>†</a:t>
            </a:r>
            <a:r>
              <a:rPr lang="en-US" dirty="0"/>
              <a:t> </a:t>
            </a:r>
            <a:r>
              <a:rPr lang="en-US" dirty="0" smtClean="0"/>
              <a:t>and </a:t>
            </a:r>
            <a:r>
              <a:rPr lang="en-US" dirty="0" err="1" smtClean="0"/>
              <a:t>Raphaël</a:t>
            </a:r>
            <a:r>
              <a:rPr lang="en-US" dirty="0" smtClean="0"/>
              <a:t> </a:t>
            </a:r>
            <a:r>
              <a:rPr lang="en-US" dirty="0" err="1"/>
              <a:t>Troncy</a:t>
            </a:r>
            <a:r>
              <a:rPr lang="en-US" baseline="30000" dirty="0"/>
              <a:t>‡</a:t>
            </a:r>
            <a:r>
              <a:rPr lang="en-US" dirty="0"/>
              <a:t> </a:t>
            </a:r>
          </a:p>
          <a:p>
            <a:endParaRPr lang="en-US" dirty="0" smtClean="0"/>
          </a:p>
          <a:p>
            <a:r>
              <a:rPr lang="en-US" baseline="30000" dirty="0" smtClean="0"/>
              <a:t>†</a:t>
            </a:r>
            <a:r>
              <a:rPr lang="en-US" dirty="0"/>
              <a:t>SAP Research, SAP </a:t>
            </a:r>
            <a:r>
              <a:rPr lang="en-US" dirty="0" smtClean="0"/>
              <a:t>Research France SAS</a:t>
            </a:r>
          </a:p>
          <a:p>
            <a:r>
              <a:rPr lang="en-US" baseline="30000" dirty="0"/>
              <a:t>‡</a:t>
            </a:r>
            <a:r>
              <a:rPr lang="en-US" dirty="0" smtClean="0"/>
              <a:t>EURECOM, Sophia </a:t>
            </a:r>
            <a:r>
              <a:rPr lang="en-US" dirty="0" err="1" smtClean="0"/>
              <a:t>Antipolis</a:t>
            </a:r>
            <a:r>
              <a:rPr lang="en-US" dirty="0" smtClean="0"/>
              <a:t> - France</a:t>
            </a:r>
          </a:p>
          <a:p>
            <a:r>
              <a:rPr lang="en-US" dirty="0" smtClean="0"/>
              <a:t/>
            </a:r>
            <a:br>
              <a:rPr lang="en-US" dirty="0" smtClean="0"/>
            </a:br>
            <a:r>
              <a:rPr lang="en-US" dirty="0" smtClean="0"/>
              <a:t>Dec 14, 2012</a:t>
            </a:r>
          </a:p>
        </p:txBody>
      </p:sp>
    </p:spTree>
    <p:extLst>
      <p:ext uri="{BB962C8B-B14F-4D97-AF65-F5344CB8AC3E}">
        <p14:creationId xmlns:p14="http://schemas.microsoft.com/office/powerpoint/2010/main" val="2833979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a:t>RUBIX </a:t>
            </a:r>
            <a:r>
              <a:rPr lang="en-US" dirty="0" smtClean="0"/>
              <a:t>- Publications</a:t>
            </a:r>
            <a:br>
              <a:rPr lang="en-US" dirty="0" smtClean="0"/>
            </a:br>
            <a:endParaRPr lang="en-US" sz="2000" b="0" dirty="0"/>
          </a:p>
        </p:txBody>
      </p:sp>
      <p:sp>
        <p:nvSpPr>
          <p:cNvPr id="7" name="TextBox 6"/>
          <p:cNvSpPr txBox="1"/>
          <p:nvPr/>
        </p:nvSpPr>
        <p:spPr>
          <a:xfrm>
            <a:off x="313761" y="1315950"/>
            <a:ext cx="8508692" cy="2215991"/>
          </a:xfrm>
          <a:prstGeom prst="rect">
            <a:avLst/>
          </a:prstGeom>
          <a:noFill/>
        </p:spPr>
        <p:txBody>
          <a:bodyPr wrap="square" lIns="0" tIns="0" rIns="0" bIns="0" rtlCol="0">
            <a:spAutoFit/>
          </a:bodyPr>
          <a:lstStyle/>
          <a:p>
            <a:pPr marL="342900" indent="-342900" fontAlgn="base">
              <a:buFont typeface="+mj-lt"/>
              <a:buAutoNum type="arabicPeriod"/>
            </a:pPr>
            <a:r>
              <a:rPr lang="en-US" dirty="0"/>
              <a:t>Ahmad </a:t>
            </a:r>
            <a:r>
              <a:rPr lang="en-US" dirty="0" err="1"/>
              <a:t>Assaf</a:t>
            </a:r>
            <a:r>
              <a:rPr lang="en-US" dirty="0"/>
              <a:t>, Eldad Louw, Aline </a:t>
            </a:r>
            <a:r>
              <a:rPr lang="en-US" dirty="0" err="1"/>
              <a:t>Senart</a:t>
            </a:r>
            <a:r>
              <a:rPr lang="en-US" dirty="0"/>
              <a:t>, </a:t>
            </a:r>
            <a:r>
              <a:rPr lang="en-US" dirty="0" err="1"/>
              <a:t>Corentin</a:t>
            </a:r>
            <a:r>
              <a:rPr lang="en-US" dirty="0"/>
              <a:t> </a:t>
            </a:r>
            <a:r>
              <a:rPr lang="en-US" dirty="0" err="1"/>
              <a:t>Follenfant</a:t>
            </a:r>
            <a:r>
              <a:rPr lang="en-US" dirty="0"/>
              <a:t>, Raphael </a:t>
            </a:r>
            <a:r>
              <a:rPr lang="en-US" dirty="0" err="1"/>
              <a:t>Troncy</a:t>
            </a:r>
            <a:r>
              <a:rPr lang="en-US" dirty="0"/>
              <a:t>, David </a:t>
            </a:r>
            <a:r>
              <a:rPr lang="en-US" dirty="0" err="1"/>
              <a:t>Trastour</a:t>
            </a:r>
            <a:r>
              <a:rPr lang="en-US" dirty="0"/>
              <a:t>, </a:t>
            </a:r>
            <a:r>
              <a:rPr lang="en-US" b="1" dirty="0"/>
              <a:t>RUBIX: A Framework for Improving Data Integration with Linked Data</a:t>
            </a:r>
            <a:r>
              <a:rPr lang="en-US" dirty="0"/>
              <a:t>, to be published in ICP Series of the ACM Digital Library</a:t>
            </a:r>
            <a:r>
              <a:rPr lang="en-US" dirty="0" smtClean="0"/>
              <a:t>.</a:t>
            </a:r>
          </a:p>
          <a:p>
            <a:pPr marL="342900" indent="-342900" fontAlgn="base">
              <a:buFont typeface="+mj-lt"/>
              <a:buAutoNum type="arabicPeriod"/>
            </a:pPr>
            <a:endParaRPr lang="en-US" dirty="0"/>
          </a:p>
          <a:p>
            <a:pPr marL="342900" indent="-342900" fontAlgn="base">
              <a:buFont typeface="+mj-lt"/>
              <a:buAutoNum type="arabicPeriod"/>
            </a:pPr>
            <a:r>
              <a:rPr lang="en-US" dirty="0"/>
              <a:t>Ahmad </a:t>
            </a:r>
            <a:r>
              <a:rPr lang="en-US" dirty="0" err="1"/>
              <a:t>Assaf</a:t>
            </a:r>
            <a:r>
              <a:rPr lang="en-US" dirty="0"/>
              <a:t>, Eldad Louw, Aline </a:t>
            </a:r>
            <a:r>
              <a:rPr lang="en-US" dirty="0" err="1"/>
              <a:t>Senart</a:t>
            </a:r>
            <a:r>
              <a:rPr lang="en-US" dirty="0"/>
              <a:t>, </a:t>
            </a:r>
            <a:r>
              <a:rPr lang="en-US" dirty="0" err="1"/>
              <a:t>Corentin</a:t>
            </a:r>
            <a:r>
              <a:rPr lang="en-US" dirty="0"/>
              <a:t> </a:t>
            </a:r>
            <a:r>
              <a:rPr lang="en-US" dirty="0" err="1"/>
              <a:t>Follenfant</a:t>
            </a:r>
            <a:r>
              <a:rPr lang="en-US" dirty="0"/>
              <a:t>, Raphael </a:t>
            </a:r>
            <a:r>
              <a:rPr lang="en-US" dirty="0" err="1"/>
              <a:t>Troncy</a:t>
            </a:r>
            <a:r>
              <a:rPr lang="en-US" dirty="0"/>
              <a:t>, David </a:t>
            </a:r>
            <a:r>
              <a:rPr lang="en-US" dirty="0" err="1"/>
              <a:t>Trastour</a:t>
            </a:r>
            <a:r>
              <a:rPr lang="en-US" dirty="0"/>
              <a:t>, </a:t>
            </a:r>
            <a:r>
              <a:rPr lang="en-US" b="1" dirty="0"/>
              <a:t>Improving Schema Matching with Linked Data</a:t>
            </a:r>
            <a:r>
              <a:rPr lang="en-US" dirty="0"/>
              <a:t>, In Proceedings of the 1</a:t>
            </a:r>
            <a:r>
              <a:rPr lang="en-US" baseline="30000" dirty="0"/>
              <a:t>st</a:t>
            </a:r>
            <a:r>
              <a:rPr lang="en-US" dirty="0"/>
              <a:t> International Workshop on Open Data (WOD), Nantes, France, May 2012.</a:t>
            </a:r>
          </a:p>
        </p:txBody>
      </p:sp>
      <p:sp>
        <p:nvSpPr>
          <p:cNvPr id="2" name="Rectangle 1"/>
          <p:cNvSpPr/>
          <p:nvPr/>
        </p:nvSpPr>
        <p:spPr bwMode="gray">
          <a:xfrm>
            <a:off x="350870" y="4029740"/>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50870" y="5546662"/>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8525082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graphicFrame>
        <p:nvGraphicFramePr>
          <p:cNvPr id="4" name="Diagram 3"/>
          <p:cNvGraphicFramePr/>
          <p:nvPr>
            <p:extLst>
              <p:ext uri="{D42A27DB-BD31-4B8C-83A1-F6EECF244321}">
                <p14:modId xmlns:p14="http://schemas.microsoft.com/office/powerpoint/2010/main" val="694837797"/>
              </p:ext>
            </p:extLst>
          </p:nvPr>
        </p:nvGraphicFramePr>
        <p:xfrm>
          <a:off x="1503903" y="135680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155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remix</a:t>
            </a:r>
            <a:endParaRPr lang="en-US" dirty="0"/>
          </a:p>
        </p:txBody>
      </p:sp>
      <p:sp>
        <p:nvSpPr>
          <p:cNvPr id="3" name="Text Placeholder 2"/>
          <p:cNvSpPr>
            <a:spLocks noGrp="1"/>
          </p:cNvSpPr>
          <p:nvPr>
            <p:ph type="body" sz="quarter" idx="10"/>
          </p:nvPr>
        </p:nvSpPr>
        <p:spPr/>
        <p:txBody>
          <a:bodyPr/>
          <a:lstStyle/>
          <a:p>
            <a:pPr lvl="1"/>
            <a:r>
              <a:rPr lang="en-US" dirty="0" smtClean="0"/>
              <a:t>                 is a self-service BI tool that enables </a:t>
            </a:r>
            <a:r>
              <a:rPr lang="en-US" b="1" dirty="0" smtClean="0"/>
              <a:t>non-technical</a:t>
            </a:r>
            <a:r>
              <a:rPr lang="en-US" dirty="0" smtClean="0"/>
              <a:t> business users to compose existing BI artifacts with new </a:t>
            </a:r>
            <a:r>
              <a:rPr lang="en-US" b="1" dirty="0" smtClean="0"/>
              <a:t>structured internal and external data sources</a:t>
            </a:r>
            <a:r>
              <a:rPr lang="en-US" dirty="0" smtClean="0"/>
              <a:t>. </a:t>
            </a:r>
          </a:p>
          <a:p>
            <a:pPr lvl="1"/>
            <a:endParaRPr lang="en-US" dirty="0"/>
          </a:p>
        </p:txBody>
      </p:sp>
      <p:pic>
        <p:nvPicPr>
          <p:cNvPr id="7" name="Picture 3" descr="C:\Users\I058616\Downloads\logo_a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966" y="1542813"/>
            <a:ext cx="1252330" cy="6125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6668" y="2688999"/>
            <a:ext cx="8405446" cy="2031325"/>
          </a:xfrm>
          <a:prstGeom prst="rect">
            <a:avLst/>
          </a:prstGeom>
        </p:spPr>
        <p:txBody>
          <a:bodyPr wrap="square">
            <a:spAutoFit/>
          </a:bodyPr>
          <a:lstStyle/>
          <a:p>
            <a:pPr marL="285750" indent="-285750">
              <a:buFont typeface="Arial" pitchFamily="34" charset="0"/>
              <a:buChar char="•"/>
            </a:pPr>
            <a:r>
              <a:rPr lang="en-US" dirty="0" smtClean="0"/>
              <a:t>It helps </a:t>
            </a:r>
            <a:r>
              <a:rPr lang="en-US" dirty="0"/>
              <a:t>business users intuitively and quickly build insightful reports</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smtClean="0"/>
              <a:t>It enables </a:t>
            </a:r>
            <a:r>
              <a:rPr lang="en-US" dirty="0"/>
              <a:t>the composition of existing BI artifacts with new data from the enterprise and from external sources.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Recommends the </a:t>
            </a:r>
            <a:r>
              <a:rPr lang="en-US" dirty="0"/>
              <a:t>best course of action by leveraging content and interaction traces</a:t>
            </a:r>
          </a:p>
        </p:txBody>
      </p:sp>
    </p:spTree>
    <p:extLst>
      <p:ext uri="{BB962C8B-B14F-4D97-AF65-F5344CB8AC3E}">
        <p14:creationId xmlns:p14="http://schemas.microsoft.com/office/powerpoint/2010/main" val="186522817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remix</a:t>
            </a:r>
            <a:endParaRPr lang="en-US" dirty="0"/>
          </a:p>
        </p:txBody>
      </p:sp>
      <p:sp>
        <p:nvSpPr>
          <p:cNvPr id="3" name="Text Placeholder 2"/>
          <p:cNvSpPr>
            <a:spLocks noGrp="1"/>
          </p:cNvSpPr>
          <p:nvPr>
            <p:ph type="body" sz="quarter" idx="10"/>
          </p:nvPr>
        </p:nvSpPr>
        <p:spPr/>
        <p:txBody>
          <a:bodyPr/>
          <a:lstStyle/>
          <a:p>
            <a:pPr lvl="1"/>
            <a:r>
              <a:rPr lang="en-US" dirty="0" smtClean="0"/>
              <a:t>               </a:t>
            </a:r>
            <a:endParaRPr lang="en-US" dirty="0"/>
          </a:p>
        </p:txBody>
      </p:sp>
      <p:pic>
        <p:nvPicPr>
          <p:cNvPr id="7" name="Picture 3" descr="C:\Users\I058616\Downloads\logo_a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0262" y="2438626"/>
            <a:ext cx="1252330" cy="6125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03892" y="3032910"/>
            <a:ext cx="1984248" cy="923330"/>
          </a:xfrm>
          <a:prstGeom prst="rect">
            <a:avLst/>
          </a:prstGeom>
          <a:noFill/>
        </p:spPr>
        <p:txBody>
          <a:bodyPr wrap="square" lIns="0" tIns="0" rIns="0" bIns="0" rtlCol="0">
            <a:spAutoFit/>
          </a:bodyPr>
          <a:lstStyle/>
          <a:p>
            <a:pPr marL="0" lvl="1" fontAlgn="base">
              <a:spcBef>
                <a:spcPct val="50000"/>
              </a:spcBef>
              <a:spcAft>
                <a:spcPct val="0"/>
              </a:spcAft>
              <a:buClr>
                <a:srgbClr val="F0AB00"/>
              </a:buClr>
              <a:buSzPct val="80000"/>
              <a:buNone/>
            </a:pPr>
            <a:r>
              <a:rPr lang="en-US" sz="2400" b="1" dirty="0"/>
              <a:t>Demo</a:t>
            </a:r>
          </a:p>
          <a:p>
            <a:pPr fontAlgn="base">
              <a:spcBef>
                <a:spcPct val="50000"/>
              </a:spcBef>
              <a:spcAft>
                <a:spcPct val="0"/>
              </a:spcAft>
              <a:buClr>
                <a:srgbClr val="F0AB00"/>
              </a:buClr>
              <a:buSzPct val="80000"/>
            </a:pPr>
            <a:endParaRPr lang="en-US" sz="2400" b="1"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03847471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 quality</a:t>
            </a:r>
            <a:r>
              <a:rPr lang="en-US" dirty="0" smtClean="0"/>
              <a:t/>
            </a:r>
            <a:br>
              <a:rPr lang="en-US" dirty="0" smtClean="0"/>
            </a:br>
            <a:endParaRPr lang="en-US" dirty="0"/>
          </a:p>
        </p:txBody>
      </p:sp>
      <p:sp>
        <p:nvSpPr>
          <p:cNvPr id="8" name="TextBox 7"/>
          <p:cNvSpPr txBox="1"/>
          <p:nvPr/>
        </p:nvSpPr>
        <p:spPr>
          <a:xfrm>
            <a:off x="338328" y="1419999"/>
            <a:ext cx="847648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ea typeface="Arial Unicode MS" pitchFamily="34" charset="-128"/>
                <a:cs typeface="Arial Unicode MS" pitchFamily="34" charset="-128"/>
              </a:rPr>
              <a:t>Data quality involves data management, modeling, analysis, storage and presentation </a:t>
            </a:r>
            <a:endParaRPr lang="en-US"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It is </a:t>
            </a:r>
            <a:r>
              <a:rPr lang="en-US" kern="0" dirty="0">
                <a:ea typeface="Arial Unicode MS" pitchFamily="34" charset="-128"/>
                <a:cs typeface="Arial Unicode MS" pitchFamily="34" charset="-128"/>
              </a:rPr>
              <a:t>an important issue for data driven applications which should </a:t>
            </a:r>
            <a:r>
              <a:rPr lang="en-US" kern="0" dirty="0" smtClean="0">
                <a:ea typeface="Arial Unicode MS" pitchFamily="34" charset="-128"/>
                <a:cs typeface="Arial Unicode MS" pitchFamily="34" charset="-128"/>
              </a:rPr>
              <a:t>be deeply      investigated </a:t>
            </a:r>
            <a:r>
              <a:rPr lang="en-US" kern="0" dirty="0">
                <a:ea typeface="Arial Unicode MS" pitchFamily="34" charset="-128"/>
                <a:cs typeface="Arial Unicode MS" pitchFamily="34" charset="-128"/>
              </a:rPr>
              <a:t>and </a:t>
            </a:r>
            <a:r>
              <a:rPr lang="en-US" kern="0" dirty="0" smtClean="0">
                <a:ea typeface="Arial Unicode MS" pitchFamily="34" charset="-128"/>
                <a:cs typeface="Arial Unicode MS" pitchFamily="34" charset="-128"/>
              </a:rPr>
              <a:t>understood in order to ensure the data is fit to be combined and used to infer better business decisions</a:t>
            </a:r>
          </a:p>
          <a:p>
            <a:pPr marL="285750" indent="-285750" fontAlgn="base">
              <a:spcBef>
                <a:spcPct val="50000"/>
              </a:spcBef>
              <a:spcAft>
                <a:spcPct val="0"/>
              </a:spcAft>
              <a:buClr>
                <a:srgbClr val="F0AB00"/>
              </a:buClr>
              <a:buSzPct val="80000"/>
              <a:buFont typeface="Arial" pitchFamily="34" charset="0"/>
              <a:buChar char="•"/>
            </a:pPr>
            <a:endParaRPr lang="en-US"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Data quality is subjective and cannot be assessed easily, the actual value of data is mainly realized when it is used </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Studies found out that most data quality problems are in fact “data misinterpretations” or problems with the data semantics </a:t>
            </a:r>
          </a:p>
          <a:p>
            <a:pPr marL="285750" indent="-285750" fontAlgn="base">
              <a:spcBef>
                <a:spcPct val="50000"/>
              </a:spcBef>
              <a:spcAft>
                <a:spcPct val="0"/>
              </a:spcAft>
              <a:buClr>
                <a:srgbClr val="F0AB00"/>
              </a:buClr>
              <a:buSzPct val="80000"/>
              <a:buFont typeface="Arial" pitchFamily="34" charset="0"/>
              <a:buChar char="•"/>
            </a:pPr>
            <a:endParaRPr lang="en-US" sz="1800" kern="0" dirty="0" smtClean="0">
              <a:ea typeface="Arial Unicode MS" pitchFamily="34" charset="-128"/>
              <a:cs typeface="Arial Unicode MS" pitchFamily="34" charset="-128"/>
            </a:endParaRPr>
          </a:p>
        </p:txBody>
      </p:sp>
      <p:sp>
        <p:nvSpPr>
          <p:cNvPr id="4" name="TextBox 3"/>
          <p:cNvSpPr txBox="1"/>
          <p:nvPr/>
        </p:nvSpPr>
        <p:spPr>
          <a:xfrm>
            <a:off x="110488" y="5665693"/>
            <a:ext cx="8662443" cy="276999"/>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sym typeface="Wingdings" pitchFamily="2" charset="2"/>
              </a:rPr>
              <a:t> </a:t>
            </a:r>
            <a:r>
              <a:rPr lang="en-US" dirty="0" smtClean="0"/>
              <a:t>With the rise of Semantic Web, new data quality principles should be identified </a:t>
            </a:r>
            <a:endParaRPr lang="fr-FR"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7071519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fontAlgn="base">
              <a:spcBef>
                <a:spcPct val="50000"/>
              </a:spcBef>
              <a:spcAft>
                <a:spcPct val="0"/>
              </a:spcAft>
            </a:pPr>
            <a:r>
              <a:rPr lang="en-US" kern="0" dirty="0">
                <a:ea typeface="Arial Unicode MS" pitchFamily="34" charset="-128"/>
                <a:cs typeface="Arial Unicode MS" pitchFamily="34" charset="-128"/>
              </a:rPr>
              <a:t>Our Proposal</a:t>
            </a:r>
          </a:p>
        </p:txBody>
      </p:sp>
      <p:graphicFrame>
        <p:nvGraphicFramePr>
          <p:cNvPr id="3" name="Table 2"/>
          <p:cNvGraphicFramePr>
            <a:graphicFrameLocks noGrp="1"/>
          </p:cNvGraphicFramePr>
          <p:nvPr>
            <p:extLst>
              <p:ext uri="{D42A27DB-BD31-4B8C-83A1-F6EECF244321}">
                <p14:modId xmlns:p14="http://schemas.microsoft.com/office/powerpoint/2010/main" val="665647169"/>
              </p:ext>
            </p:extLst>
          </p:nvPr>
        </p:nvGraphicFramePr>
        <p:xfrm>
          <a:off x="356617" y="1426463"/>
          <a:ext cx="8385048" cy="4873754"/>
        </p:xfrm>
        <a:graphic>
          <a:graphicData uri="http://schemas.openxmlformats.org/drawingml/2006/table">
            <a:tbl>
              <a:tblPr>
                <a:tableStyleId>{2D5ABB26-0587-4C30-8999-92F81FD0307C}</a:tableStyleId>
              </a:tblPr>
              <a:tblGrid>
                <a:gridCol w="2966813"/>
                <a:gridCol w="3051061"/>
                <a:gridCol w="2367174"/>
              </a:tblGrid>
              <a:tr h="215068">
                <a:tc>
                  <a:txBody>
                    <a:bodyPr/>
                    <a:lstStyle/>
                    <a:p>
                      <a:pPr marL="0" marR="0" algn="ctr">
                        <a:spcBef>
                          <a:spcPts val="0"/>
                        </a:spcBef>
                        <a:spcAft>
                          <a:spcPts val="0"/>
                        </a:spcAft>
                      </a:pPr>
                      <a:r>
                        <a:rPr lang="en-US" sz="800" b="1" dirty="0">
                          <a:effectLst/>
                        </a:rPr>
                        <a:t>Data Quality Principle</a:t>
                      </a:r>
                      <a:endParaRPr lang="en-US" sz="8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800" b="1" dirty="0">
                          <a:effectLst/>
                        </a:rPr>
                        <a:t>Attribute</a:t>
                      </a:r>
                      <a:endParaRPr lang="en-US" sz="10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5068">
                <a:tc rowSpan="5">
                  <a:txBody>
                    <a:bodyPr/>
                    <a:lstStyle/>
                    <a:p>
                      <a:pPr marL="0" marR="0" algn="ctr">
                        <a:spcBef>
                          <a:spcPts val="0"/>
                        </a:spcBef>
                        <a:spcAft>
                          <a:spcPts val="0"/>
                        </a:spcAft>
                      </a:pPr>
                      <a:r>
                        <a:rPr lang="en-US" sz="800" dirty="0">
                          <a:effectLst/>
                        </a:rPr>
                        <a:t>Quality of Data Sources</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marL="0" marR="0" algn="ctr">
                        <a:spcBef>
                          <a:spcPts val="0"/>
                        </a:spcBef>
                        <a:spcAft>
                          <a:spcPts val="0"/>
                        </a:spcAft>
                      </a:pPr>
                      <a:r>
                        <a:rPr lang="en-US" sz="800" dirty="0">
                          <a:effectLst/>
                        </a:rPr>
                        <a:t>Accessibility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Authority &amp; Sustainability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License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Trustworthiness &amp; verifiability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Performance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572394">
                <a:tc rowSpan="9">
                  <a:txBody>
                    <a:bodyPr/>
                    <a:lstStyle/>
                    <a:p>
                      <a:pPr marL="0" marR="0" algn="ctr">
                        <a:spcBef>
                          <a:spcPts val="0"/>
                        </a:spcBef>
                        <a:spcAft>
                          <a:spcPts val="0"/>
                        </a:spcAft>
                      </a:pPr>
                      <a:r>
                        <a:rPr lang="en-US" sz="800">
                          <a:effectLst/>
                        </a:rPr>
                        <a:t>Quality of raw data</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rowSpan="3">
                  <a:txBody>
                    <a:bodyPr/>
                    <a:lstStyle/>
                    <a:p>
                      <a:pPr marL="0" marR="0" algn="ctr">
                        <a:spcBef>
                          <a:spcPts val="0"/>
                        </a:spcBef>
                        <a:spcAft>
                          <a:spcPts val="0"/>
                        </a:spcAft>
                      </a:pPr>
                      <a:r>
                        <a:rPr lang="en-US" sz="800" dirty="0">
                          <a:effectLst/>
                        </a:rPr>
                        <a:t>Accuracy</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effectLst/>
                        </a:rPr>
                        <a:t>Referential correspondence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Cleanness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Comprehensibility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Completeness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Typing</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Provenance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Versatility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Traceability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rowSpan="3">
                  <a:txBody>
                    <a:bodyPr/>
                    <a:lstStyle/>
                    <a:p>
                      <a:pPr marL="0" marR="0" algn="ctr">
                        <a:spcBef>
                          <a:spcPts val="0"/>
                        </a:spcBef>
                        <a:spcAft>
                          <a:spcPts val="0"/>
                        </a:spcAft>
                      </a:pPr>
                      <a:r>
                        <a:rPr lang="en-US" sz="800">
                          <a:effectLst/>
                        </a:rPr>
                        <a:t>Quality of the semantic conversion</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marL="0" marR="0" algn="ctr">
                        <a:spcBef>
                          <a:spcPts val="0"/>
                        </a:spcBef>
                        <a:spcAft>
                          <a:spcPts val="0"/>
                        </a:spcAft>
                      </a:pPr>
                      <a:r>
                        <a:rPr lang="en-US" sz="800" dirty="0">
                          <a:effectLst/>
                        </a:rPr>
                        <a:t>Correctness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Granularity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r>
              <a:tr h="215068">
                <a:tc rowSpan="3">
                  <a:txBody>
                    <a:bodyPr/>
                    <a:lstStyle/>
                    <a:p>
                      <a:pPr marL="0" marR="0" algn="ctr">
                        <a:spcBef>
                          <a:spcPts val="0"/>
                        </a:spcBef>
                        <a:spcAft>
                          <a:spcPts val="0"/>
                        </a:spcAft>
                      </a:pPr>
                      <a:r>
                        <a:rPr lang="en-US" sz="800">
                          <a:effectLst/>
                        </a:rPr>
                        <a:t>Quality of the linking process</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marR="0" algn="ctr">
                        <a:spcBef>
                          <a:spcPts val="0"/>
                        </a:spcBef>
                        <a:spcAft>
                          <a:spcPts val="0"/>
                        </a:spcAft>
                      </a:pPr>
                      <a:r>
                        <a:rPr lang="en-US" sz="800" dirty="0">
                          <a:effectLst/>
                        </a:rPr>
                        <a:t>Connectedness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Isomorphism</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Directionality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321782858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smtClean="0"/>
              <a:t>remix - </a:t>
            </a:r>
            <a:r>
              <a:rPr lang="en-US" dirty="0" smtClean="0"/>
              <a:t>Results</a:t>
            </a:r>
            <a:endParaRPr lang="en-US" sz="2000" b="0" dirty="0"/>
          </a:p>
        </p:txBody>
      </p:sp>
      <p:sp>
        <p:nvSpPr>
          <p:cNvPr id="7" name="TextBox 6"/>
          <p:cNvSpPr txBox="1"/>
          <p:nvPr/>
        </p:nvSpPr>
        <p:spPr>
          <a:xfrm>
            <a:off x="313761" y="1315950"/>
            <a:ext cx="8508692" cy="1661993"/>
          </a:xfrm>
          <a:prstGeom prst="rect">
            <a:avLst/>
          </a:prstGeom>
          <a:noFill/>
        </p:spPr>
        <p:txBody>
          <a:bodyPr wrap="square" lIns="0" tIns="0" rIns="0" bIns="0" rtlCol="0">
            <a:spAutoFit/>
          </a:bodyPr>
          <a:lstStyle/>
          <a:p>
            <a:pPr marL="285750" indent="-285750" fontAlgn="base">
              <a:buFont typeface="Arial" pitchFamily="34" charset="0"/>
              <a:buChar char="•"/>
            </a:pPr>
            <a:r>
              <a:rPr lang="en-US" dirty="0"/>
              <a:t>Finalist in </a:t>
            </a:r>
            <a:r>
              <a:rPr lang="en-US" dirty="0" err="1"/>
              <a:t>TechEd</a:t>
            </a:r>
            <a:r>
              <a:rPr lang="en-US" dirty="0"/>
              <a:t> </a:t>
            </a:r>
            <a:r>
              <a:rPr lang="en-US" dirty="0" err="1" smtClean="0"/>
              <a:t>madrid</a:t>
            </a:r>
            <a:endParaRPr lang="en-US" dirty="0" smtClean="0"/>
          </a:p>
          <a:p>
            <a:pPr marL="285750" indent="-285750" fontAlgn="base">
              <a:buFont typeface="Arial" pitchFamily="34" charset="0"/>
              <a:buChar char="•"/>
            </a:pPr>
            <a:endParaRPr lang="en-US" dirty="0"/>
          </a:p>
          <a:p>
            <a:pPr marL="285750" indent="-285750" fontAlgn="base">
              <a:buFont typeface="Arial" pitchFamily="34" charset="0"/>
              <a:buChar char="•"/>
            </a:pPr>
            <a:r>
              <a:rPr lang="en-US" dirty="0" smtClean="0"/>
              <a:t>Ahmad </a:t>
            </a:r>
            <a:r>
              <a:rPr lang="en-US" dirty="0" err="1"/>
              <a:t>Assaf</a:t>
            </a:r>
            <a:r>
              <a:rPr lang="en-US" dirty="0"/>
              <a:t> and Aline </a:t>
            </a:r>
            <a:r>
              <a:rPr lang="en-US" dirty="0" err="1"/>
              <a:t>Senart</a:t>
            </a:r>
            <a:r>
              <a:rPr lang="en-US" dirty="0"/>
              <a:t>, </a:t>
            </a:r>
            <a:r>
              <a:rPr lang="en-US" b="1" dirty="0"/>
              <a:t>Data Quality Principles in the Semantic Web</a:t>
            </a:r>
            <a:r>
              <a:rPr lang="en-US" dirty="0"/>
              <a:t>, In Proceedings of the International Workshop on Data Quality Management and Semantic Technologies (DQMST 2012), September 2012, Palermo, </a:t>
            </a:r>
            <a:r>
              <a:rPr lang="en-US" dirty="0" smtClean="0"/>
              <a:t>Italy</a:t>
            </a:r>
          </a:p>
          <a:p>
            <a:pPr marL="285750" indent="-285750" fontAlgn="base">
              <a:buFont typeface="Arial" pitchFamily="34" charset="0"/>
              <a:buChar char="•"/>
            </a:pPr>
            <a:endParaRPr lang="en-US" dirty="0" smtClean="0"/>
          </a:p>
        </p:txBody>
      </p:sp>
      <p:sp>
        <p:nvSpPr>
          <p:cNvPr id="2" name="Rectangle 1"/>
          <p:cNvSpPr/>
          <p:nvPr/>
        </p:nvSpPr>
        <p:spPr bwMode="gray">
          <a:xfrm>
            <a:off x="350870" y="4029740"/>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50870" y="5546662"/>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9634692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graphicFrame>
        <p:nvGraphicFramePr>
          <p:cNvPr id="4" name="Diagram 3"/>
          <p:cNvGraphicFramePr/>
          <p:nvPr>
            <p:extLst>
              <p:ext uri="{D42A27DB-BD31-4B8C-83A1-F6EECF244321}">
                <p14:modId xmlns:p14="http://schemas.microsoft.com/office/powerpoint/2010/main" val="4083733534"/>
              </p:ext>
            </p:extLst>
          </p:nvPr>
        </p:nvGraphicFramePr>
        <p:xfrm>
          <a:off x="1503903" y="135680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155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What is Panorama?</a:t>
            </a:r>
            <a:endParaRPr lang="en-US" dirty="0">
              <a:solidFill>
                <a:schemeClr val="tx1"/>
              </a:solidFill>
            </a:endParaRPr>
          </a:p>
        </p:txBody>
      </p:sp>
      <p:sp>
        <p:nvSpPr>
          <p:cNvPr id="84" name="Rectangle 83"/>
          <p:cNvSpPr/>
          <p:nvPr/>
        </p:nvSpPr>
        <p:spPr>
          <a:xfrm>
            <a:off x="380662" y="1504143"/>
            <a:ext cx="8172788" cy="984885"/>
          </a:xfrm>
          <a:prstGeom prst="rect">
            <a:avLst/>
          </a:prstGeom>
        </p:spPr>
        <p:txBody>
          <a:bodyPr wrap="square">
            <a:spAutoFit/>
          </a:bodyPr>
          <a:lstStyle/>
          <a:p>
            <a:pPr>
              <a:buClr>
                <a:srgbClr val="F0AB00"/>
              </a:buClr>
            </a:pPr>
            <a:r>
              <a:rPr lang="en-US" sz="1600" b="1" dirty="0" smtClean="0"/>
              <a:t>Vision: </a:t>
            </a:r>
            <a:r>
              <a:rPr lang="en-US" sz="1400" dirty="0" smtClean="0"/>
              <a:t>Panorama </a:t>
            </a:r>
            <a:r>
              <a:rPr lang="en-US" sz="1400" dirty="0"/>
              <a:t>is a </a:t>
            </a:r>
            <a:r>
              <a:rPr lang="en-US" sz="1400" b="1" dirty="0" smtClean="0"/>
              <a:t>self-service</a:t>
            </a:r>
            <a:r>
              <a:rPr lang="en-US" sz="1400" dirty="0" smtClean="0"/>
              <a:t>, </a:t>
            </a:r>
            <a:r>
              <a:rPr lang="en-US" sz="1400" b="1" dirty="0" smtClean="0"/>
              <a:t>real-time</a:t>
            </a:r>
            <a:r>
              <a:rPr lang="en-US" sz="1400" dirty="0" smtClean="0"/>
              <a:t> dashboarding mobile solution </a:t>
            </a:r>
            <a:r>
              <a:rPr lang="en-US" sz="1400" dirty="0"/>
              <a:t>for </a:t>
            </a:r>
            <a:r>
              <a:rPr lang="en-US" sz="1400" b="1" dirty="0"/>
              <a:t>business users</a:t>
            </a:r>
            <a:r>
              <a:rPr lang="en-US" sz="1400" dirty="0"/>
              <a:t>, leveraging </a:t>
            </a:r>
            <a:r>
              <a:rPr lang="en-US" sz="1400" b="1" dirty="0"/>
              <a:t>LAVA</a:t>
            </a:r>
            <a:r>
              <a:rPr lang="en-US" sz="1400" dirty="0"/>
              <a:t> design principles </a:t>
            </a:r>
            <a:r>
              <a:rPr lang="en-US" sz="1400" dirty="0" smtClean="0"/>
              <a:t>as self-service enabler, </a:t>
            </a:r>
            <a:r>
              <a:rPr lang="en-US" sz="1400" dirty="0"/>
              <a:t>Analytics on Demand </a:t>
            </a:r>
            <a:r>
              <a:rPr lang="en-US" sz="1400" b="1" dirty="0"/>
              <a:t>(</a:t>
            </a:r>
            <a:r>
              <a:rPr lang="en-US" sz="1400" b="1" dirty="0" smtClean="0"/>
              <a:t>AoD)</a:t>
            </a:r>
            <a:r>
              <a:rPr lang="en-US" sz="1400" dirty="0" smtClean="0"/>
              <a:t>, </a:t>
            </a:r>
            <a:r>
              <a:rPr lang="en-US" sz="1400" b="1" dirty="0" smtClean="0"/>
              <a:t>HANA Views </a:t>
            </a:r>
            <a:r>
              <a:rPr lang="en-US" sz="1400" dirty="0" smtClean="0"/>
              <a:t>and </a:t>
            </a:r>
            <a:r>
              <a:rPr lang="en-US" sz="1400" dirty="0"/>
              <a:t>Data Specification Language </a:t>
            </a:r>
            <a:r>
              <a:rPr lang="en-US" sz="1400" b="1" dirty="0"/>
              <a:t>(DaSL)</a:t>
            </a:r>
            <a:r>
              <a:rPr lang="en-US" sz="1400" dirty="0"/>
              <a:t> to easily </a:t>
            </a:r>
            <a:r>
              <a:rPr lang="en-US" sz="1400" dirty="0" smtClean="0"/>
              <a:t>create and consume </a:t>
            </a:r>
            <a:r>
              <a:rPr lang="en-US" sz="1400" dirty="0"/>
              <a:t>powerful analytic computations running at HANA speed </a:t>
            </a:r>
            <a:r>
              <a:rPr lang="en-US" sz="1400" dirty="0" smtClean="0"/>
              <a:t>.</a:t>
            </a:r>
            <a:endParaRPr lang="en-US" sz="1400" dirty="0"/>
          </a:p>
        </p:txBody>
      </p:sp>
      <p:sp>
        <p:nvSpPr>
          <p:cNvPr id="85" name="Rectangle 84"/>
          <p:cNvSpPr/>
          <p:nvPr/>
        </p:nvSpPr>
        <p:spPr>
          <a:xfrm>
            <a:off x="380662" y="2737423"/>
            <a:ext cx="7911524" cy="1446550"/>
          </a:xfrm>
          <a:prstGeom prst="rect">
            <a:avLst/>
          </a:prstGeom>
        </p:spPr>
        <p:txBody>
          <a:bodyPr wrap="square">
            <a:spAutoFit/>
          </a:bodyPr>
          <a:lstStyle/>
          <a:p>
            <a:pPr>
              <a:buClr>
                <a:srgbClr val="F0AB00"/>
              </a:buClr>
            </a:pPr>
            <a:r>
              <a:rPr lang="en-US" sz="1600" b="1" dirty="0"/>
              <a:t>Key Value </a:t>
            </a:r>
            <a:r>
              <a:rPr lang="en-US" sz="1600" b="1" dirty="0" smtClean="0"/>
              <a:t>Proposition:</a:t>
            </a:r>
            <a:r>
              <a:rPr lang="en-US" sz="1600" b="1" dirty="0"/>
              <a:t/>
            </a:r>
            <a:br>
              <a:rPr lang="en-US" sz="1600" b="1" dirty="0"/>
            </a:br>
            <a:endParaRPr lang="en-US" sz="1600" b="1" dirty="0"/>
          </a:p>
          <a:p>
            <a:pPr lvl="1">
              <a:buClr>
                <a:srgbClr val="FFFFFF"/>
              </a:buClr>
            </a:pPr>
            <a:r>
              <a:rPr lang="en-US" sz="1400" dirty="0"/>
              <a:t> </a:t>
            </a:r>
            <a:r>
              <a:rPr lang="en-US" sz="1400" dirty="0" smtClean="0"/>
              <a:t>Self-service dashboarding</a:t>
            </a:r>
          </a:p>
          <a:p>
            <a:pPr lvl="1">
              <a:buClr>
                <a:srgbClr val="FFFFFF"/>
              </a:buClr>
            </a:pPr>
            <a:r>
              <a:rPr lang="en-US" sz="1400" dirty="0" smtClean="0"/>
              <a:t> On device authoring </a:t>
            </a:r>
          </a:p>
          <a:p>
            <a:pPr lvl="1">
              <a:buClr>
                <a:srgbClr val="FFFFFF"/>
              </a:buClr>
            </a:pPr>
            <a:r>
              <a:rPr lang="en-US" sz="1400" dirty="0" smtClean="0"/>
              <a:t> LAVA</a:t>
            </a:r>
          </a:p>
          <a:p>
            <a:pPr lvl="1">
              <a:buClr>
                <a:srgbClr val="FFFFFF"/>
              </a:buClr>
            </a:pPr>
            <a:r>
              <a:rPr lang="en-US" sz="1400" dirty="0" smtClean="0"/>
              <a:t> Automated </a:t>
            </a:r>
            <a:r>
              <a:rPr lang="en-US" sz="1400" dirty="0" smtClean="0"/>
              <a:t>Storytelling</a:t>
            </a:r>
            <a:endParaRPr lang="en-US" sz="1400" dirty="0"/>
          </a:p>
        </p:txBody>
      </p:sp>
      <p:grpSp>
        <p:nvGrpSpPr>
          <p:cNvPr id="5" name="Group 4"/>
          <p:cNvGrpSpPr/>
          <p:nvPr/>
        </p:nvGrpSpPr>
        <p:grpSpPr>
          <a:xfrm>
            <a:off x="3271261" y="2491274"/>
            <a:ext cx="5490972" cy="3754752"/>
            <a:chOff x="1040190" y="891482"/>
            <a:chExt cx="7653810" cy="5599275"/>
          </a:xfrm>
        </p:grpSpPr>
        <p:grpSp>
          <p:nvGrpSpPr>
            <p:cNvPr id="6" name="Group 5"/>
            <p:cNvGrpSpPr/>
            <p:nvPr/>
          </p:nvGrpSpPr>
          <p:grpSpPr>
            <a:xfrm>
              <a:off x="2822966" y="891482"/>
              <a:ext cx="4296547" cy="3357100"/>
              <a:chOff x="1537042" y="2313228"/>
              <a:chExt cx="4296547" cy="3357100"/>
            </a:xfrm>
          </p:grpSpPr>
          <p:pic>
            <p:nvPicPr>
              <p:cNvPr id="16" name="Picture 15" descr="C:\Users\I067041\Documents\MOCKUP ELEMENTS\IPAD\cad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006766" y="1843504"/>
                <a:ext cx="3357100" cy="42965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I051223\Desktop\Nomadd\Panorama\Authoring\photorg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8865" y="2681939"/>
                <a:ext cx="3492901" cy="26196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040190" y="2623219"/>
              <a:ext cx="4296547" cy="3357100"/>
              <a:chOff x="566400" y="2294627"/>
              <a:chExt cx="4685855" cy="3661285"/>
            </a:xfrm>
          </p:grpSpPr>
          <p:grpSp>
            <p:nvGrpSpPr>
              <p:cNvPr id="11" name="Group 10"/>
              <p:cNvGrpSpPr/>
              <p:nvPr/>
            </p:nvGrpSpPr>
            <p:grpSpPr>
              <a:xfrm>
                <a:off x="566400" y="2294627"/>
                <a:ext cx="4685855" cy="3661285"/>
                <a:chOff x="566400" y="2294627"/>
                <a:chExt cx="4685855" cy="3661285"/>
              </a:xfrm>
            </p:grpSpPr>
            <p:pic>
              <p:nvPicPr>
                <p:cNvPr id="14" name="Picture 13" descr="C:\Users\I067041\Documents\MOCKUP ELEMENTS\IPAD\cad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78685" y="1782342"/>
                  <a:ext cx="3661285" cy="46858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I067041\Documents\PANORAMA\Sprint_04\UX REVIEW\new_board_CATHI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1490" y="2715106"/>
                  <a:ext cx="3795321" cy="2846491"/>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4" descr="C:\Users\I067041\Documents\PANORAMA\Sprint_04\UX REVIEW\library_ribb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8118" y="2775697"/>
                <a:ext cx="209688" cy="2832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I067041\Documents\PANORAMA\Sprint_04\UX REVIEW\settings_ribb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9496" y="2768104"/>
                <a:ext cx="209688" cy="2832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5336900" y="2194210"/>
              <a:ext cx="3357100" cy="4296547"/>
              <a:chOff x="2011192" y="2100309"/>
              <a:chExt cx="3357100" cy="4296547"/>
            </a:xfrm>
          </p:grpSpPr>
          <p:pic>
            <p:nvPicPr>
              <p:cNvPr id="9" name="Picture 8" descr="C:\Users\I067041\Documents\MOCKUP ELEMENTS\IPAD\cadr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1192" y="2100309"/>
                <a:ext cx="3357100" cy="42965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00295" y="2529318"/>
                <a:ext cx="2591999" cy="34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021310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smtClean="0"/>
              <a:t>Future Roadmap</a:t>
            </a:r>
            <a:br>
              <a:rPr lang="en-US" dirty="0" smtClean="0"/>
            </a:br>
            <a:endParaRPr lang="en-US" sz="2000" b="0" dirty="0"/>
          </a:p>
        </p:txBody>
      </p:sp>
      <p:sp>
        <p:nvSpPr>
          <p:cNvPr id="7" name="TextBox 6"/>
          <p:cNvSpPr txBox="1"/>
          <p:nvPr/>
        </p:nvSpPr>
        <p:spPr>
          <a:xfrm>
            <a:off x="313761" y="1315950"/>
            <a:ext cx="8508692" cy="1384995"/>
          </a:xfrm>
          <a:prstGeom prst="rect">
            <a:avLst/>
          </a:prstGeom>
          <a:noFill/>
        </p:spPr>
        <p:txBody>
          <a:bodyPr wrap="square" lIns="0" tIns="0" rIns="0" bIns="0" rtlCol="0">
            <a:spAutoFit/>
          </a:bodyPr>
          <a:lstStyle/>
          <a:p>
            <a:pPr fontAlgn="base"/>
            <a:r>
              <a:rPr lang="en-US" dirty="0" smtClean="0"/>
              <a:t>Within the context of Panorama:</a:t>
            </a:r>
          </a:p>
          <a:p>
            <a:pPr fontAlgn="base"/>
            <a:endParaRPr lang="en-US" dirty="0" smtClean="0"/>
          </a:p>
          <a:p>
            <a:pPr marL="285750" indent="-285750" fontAlgn="base">
              <a:buFont typeface="Arial" pitchFamily="34" charset="0"/>
              <a:buChar char="•"/>
            </a:pPr>
            <a:r>
              <a:rPr lang="en-US" dirty="0" smtClean="0"/>
              <a:t>Data Modeling and enrichment using external Linked Data Sources</a:t>
            </a:r>
          </a:p>
          <a:p>
            <a:pPr marL="285750" indent="-285750" fontAlgn="base">
              <a:buFont typeface="Arial" pitchFamily="34" charset="0"/>
              <a:buChar char="•"/>
            </a:pPr>
            <a:r>
              <a:rPr lang="en-US" dirty="0" smtClean="0"/>
              <a:t>Defining visualization vocabulary </a:t>
            </a:r>
            <a:r>
              <a:rPr lang="en-US" dirty="0" smtClean="0">
                <a:sym typeface="Wingdings" pitchFamily="2" charset="2"/>
              </a:rPr>
              <a:t> recommendation of visualization </a:t>
            </a:r>
          </a:p>
          <a:p>
            <a:pPr marL="285750" indent="-285750" fontAlgn="base">
              <a:buFont typeface="Arial" pitchFamily="34" charset="0"/>
              <a:buChar char="•"/>
            </a:pPr>
            <a:r>
              <a:rPr lang="en-US" dirty="0" smtClean="0">
                <a:sym typeface="Wingdings" pitchFamily="2" charset="2"/>
              </a:rPr>
              <a:t>Machine learning problems and user profiling</a:t>
            </a:r>
            <a:endParaRPr lang="en-US" dirty="0"/>
          </a:p>
        </p:txBody>
      </p:sp>
      <p:sp>
        <p:nvSpPr>
          <p:cNvPr id="2" name="Rectangle 1"/>
          <p:cNvSpPr/>
          <p:nvPr/>
        </p:nvSpPr>
        <p:spPr bwMode="gray">
          <a:xfrm>
            <a:off x="350870" y="4029740"/>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50870" y="5546662"/>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42541873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5" name="TextBox 4"/>
          <p:cNvSpPr txBox="1"/>
          <p:nvPr/>
        </p:nvSpPr>
        <p:spPr>
          <a:xfrm>
            <a:off x="572756" y="1688123"/>
            <a:ext cx="8196340"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MSc Advanced Software Engineering – University of St. Andrews (UK)</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Research interests: Collective Intelligence, Data Integration &amp; Visualization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Technical Background: Web Development technologies</a:t>
            </a:r>
          </a:p>
        </p:txBody>
      </p:sp>
      <p:graphicFrame>
        <p:nvGraphicFramePr>
          <p:cNvPr id="7" name="Diagram 6"/>
          <p:cNvGraphicFramePr/>
          <p:nvPr>
            <p:extLst>
              <p:ext uri="{D42A27DB-BD31-4B8C-83A1-F6EECF244321}">
                <p14:modId xmlns:p14="http://schemas.microsoft.com/office/powerpoint/2010/main" val="3187894707"/>
              </p:ext>
            </p:extLst>
          </p:nvPr>
        </p:nvGraphicFramePr>
        <p:xfrm>
          <a:off x="1494759" y="190544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ight Bracket 11"/>
          <p:cNvSpPr/>
          <p:nvPr/>
        </p:nvSpPr>
        <p:spPr>
          <a:xfrm>
            <a:off x="4828032" y="3136392"/>
            <a:ext cx="356616" cy="155448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ket 12"/>
          <p:cNvSpPr/>
          <p:nvPr/>
        </p:nvSpPr>
        <p:spPr>
          <a:xfrm flipH="1">
            <a:off x="1313688" y="3136392"/>
            <a:ext cx="377952" cy="155448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ket 13"/>
          <p:cNvSpPr/>
          <p:nvPr/>
        </p:nvSpPr>
        <p:spPr>
          <a:xfrm flipH="1">
            <a:off x="5184648" y="3136392"/>
            <a:ext cx="377952" cy="155448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3054096" y="3136392"/>
            <a:ext cx="283464"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kern="0" dirty="0" smtClean="0">
                <a:solidFill>
                  <a:srgbClr val="FFC000"/>
                </a:solidFill>
                <a:ea typeface="Arial Unicode MS" pitchFamily="34" charset="-128"/>
                <a:cs typeface="Arial Unicode MS" pitchFamily="34" charset="-128"/>
              </a:rPr>
              <a:t>BI</a:t>
            </a:r>
          </a:p>
        </p:txBody>
      </p:sp>
      <p:sp>
        <p:nvSpPr>
          <p:cNvPr id="16" name="TextBox 15"/>
          <p:cNvSpPr txBox="1"/>
          <p:nvPr/>
        </p:nvSpPr>
        <p:spPr>
          <a:xfrm>
            <a:off x="6160008" y="3160776"/>
            <a:ext cx="542544"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kern="0" dirty="0" smtClean="0">
                <a:solidFill>
                  <a:srgbClr val="FFC000"/>
                </a:solidFill>
                <a:ea typeface="Arial Unicode MS" pitchFamily="34" charset="-128"/>
                <a:cs typeface="Arial Unicode MS" pitchFamily="34" charset="-128"/>
              </a:rPr>
              <a:t>RTI</a:t>
            </a:r>
          </a:p>
        </p:txBody>
      </p:sp>
      <p:sp>
        <p:nvSpPr>
          <p:cNvPr id="17" name="Double Brace 16"/>
          <p:cNvSpPr/>
          <p:nvPr/>
        </p:nvSpPr>
        <p:spPr>
          <a:xfrm>
            <a:off x="1581912" y="3160776"/>
            <a:ext cx="2660904" cy="1530096"/>
          </a:xfrm>
          <a:prstGeom prst="bracePair">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8" name="TextBox 17"/>
          <p:cNvSpPr txBox="1"/>
          <p:nvPr/>
        </p:nvSpPr>
        <p:spPr>
          <a:xfrm>
            <a:off x="1999488" y="4468368"/>
            <a:ext cx="1749552" cy="1692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solidFill>
                  <a:srgbClr val="00B050"/>
                </a:solidFill>
                <a:ea typeface="Arial Unicode MS" pitchFamily="34" charset="-128"/>
                <a:cs typeface="Arial Unicode MS" pitchFamily="34" charset="-128"/>
              </a:rPr>
              <a:t>Internship Oct 11- April 12</a:t>
            </a:r>
          </a:p>
        </p:txBody>
      </p:sp>
      <p:sp>
        <p:nvSpPr>
          <p:cNvPr id="19" name="TextBox 18"/>
          <p:cNvSpPr txBox="1"/>
          <p:nvPr/>
        </p:nvSpPr>
        <p:spPr>
          <a:xfrm>
            <a:off x="362444" y="5278667"/>
            <a:ext cx="8196340"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RUBIX: Two-men team (main contributor)</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remix: Collaboration between BI teams in Sophia and Dresden (UI\UX)</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Panorama: Collaboration between RTI Sophia and RTI Paris</a:t>
            </a:r>
          </a:p>
        </p:txBody>
      </p:sp>
      <p:sp>
        <p:nvSpPr>
          <p:cNvPr id="20" name="Chevron 19"/>
          <p:cNvSpPr/>
          <p:nvPr/>
        </p:nvSpPr>
        <p:spPr bwMode="gray">
          <a:xfrm>
            <a:off x="4305995" y="4462385"/>
            <a:ext cx="309238" cy="350520"/>
          </a:xfrm>
          <a:prstGeom prst="chevron">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TextBox 20"/>
          <p:cNvSpPr txBox="1"/>
          <p:nvPr/>
        </p:nvSpPr>
        <p:spPr>
          <a:xfrm>
            <a:off x="3624072" y="4847262"/>
            <a:ext cx="1749552" cy="1692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solidFill>
                  <a:srgbClr val="FFC000"/>
                </a:solidFill>
                <a:ea typeface="Arial Unicode MS" pitchFamily="34" charset="-128"/>
                <a:cs typeface="Arial Unicode MS" pitchFamily="34" charset="-128"/>
              </a:rPr>
              <a:t>PhD Start May 12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572756" y="1688123"/>
            <a:ext cx="6631912"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Participation in 3 projects (RUBIX, remix and Panorama)</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Project remix made it to the finals in </a:t>
            </a:r>
            <a:r>
              <a:rPr lang="en-US" kern="0" dirty="0" err="1" smtClean="0">
                <a:ea typeface="Arial Unicode MS" pitchFamily="34" charset="-128"/>
                <a:cs typeface="Arial Unicode MS" pitchFamily="34" charset="-128"/>
              </a:rPr>
              <a:t>TechEd</a:t>
            </a:r>
            <a:r>
              <a:rPr lang="en-US" kern="0" dirty="0" smtClean="0">
                <a:ea typeface="Arial Unicode MS" pitchFamily="34" charset="-128"/>
                <a:cs typeface="Arial Unicode MS" pitchFamily="34" charset="-128"/>
              </a:rPr>
              <a:t> Madrid</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Published 3 papers </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Investigating possible research problems in Panorama</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867718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t>
            </a:r>
            <a:r>
              <a:rPr lang="en-US" dirty="0" err="1" smtClean="0"/>
              <a:t>Assaf</a:t>
            </a:r>
            <a:endParaRPr lang="en-US" dirty="0" smtClean="0"/>
          </a:p>
          <a:p>
            <a:r>
              <a:rPr lang="en-US" dirty="0" smtClean="0"/>
              <a:t>www.ahmadassaf.com</a:t>
            </a:r>
          </a:p>
          <a:p>
            <a:r>
              <a:rPr lang="en-US" dirty="0" smtClean="0"/>
              <a:t>@</a:t>
            </a:r>
            <a:r>
              <a:rPr lang="en-US" dirty="0" err="1" smtClean="0"/>
              <a:t>ahmadaassaf</a:t>
            </a:r>
            <a:endParaRPr lang="en-US" dirty="0" smtClean="0"/>
          </a:p>
          <a:p>
            <a:endParaRPr lang="en-US" dirty="0" smtClean="0"/>
          </a:p>
          <a:p>
            <a:r>
              <a:rPr lang="en-US" dirty="0" smtClean="0"/>
              <a:t>SAP Research, France</a:t>
            </a:r>
          </a:p>
          <a:p>
            <a:r>
              <a:rPr lang="en-US" dirty="0" smtClean="0"/>
              <a:t>Ahmad.assaf@sap.com</a:t>
            </a:r>
          </a:p>
          <a:p>
            <a:r>
              <a:rPr lang="en-US" dirty="0" smtClean="0"/>
              <a:t>+33 695 436 614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Earlier Research Direction</a:t>
            </a:r>
            <a:br>
              <a:rPr lang="en-US" dirty="0" smtClean="0"/>
            </a:br>
            <a:r>
              <a:rPr lang="en-US" sz="1800" b="0" dirty="0" smtClean="0"/>
              <a:t>An Interaction Framework for Business Intelligence</a:t>
            </a:r>
            <a:endParaRPr lang="en-US" b="0" dirty="0"/>
          </a:p>
        </p:txBody>
      </p:sp>
      <p:sp>
        <p:nvSpPr>
          <p:cNvPr id="6" name="Circular Arrow 5"/>
          <p:cNvSpPr>
            <a:spLocks/>
          </p:cNvSpPr>
          <p:nvPr/>
        </p:nvSpPr>
        <p:spPr>
          <a:xfrm>
            <a:off x="2106612" y="1336040"/>
            <a:ext cx="4930775" cy="4981575"/>
          </a:xfrm>
          <a:prstGeom prst="circularArrow">
            <a:avLst>
              <a:gd name="adj1" fmla="val 11985"/>
              <a:gd name="adj2" fmla="val 1203782"/>
              <a:gd name="adj3" fmla="val 4320929"/>
              <a:gd name="adj4" fmla="val 10800000"/>
              <a:gd name="adj5" fmla="val 10857"/>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a:noAutofit/>
          </a:bodyPr>
          <a:lstStyle/>
          <a:p>
            <a:endParaRPr lang="en-US"/>
          </a:p>
        </p:txBody>
      </p:sp>
      <p:graphicFrame>
        <p:nvGraphicFramePr>
          <p:cNvPr id="7" name="Diagram 6"/>
          <p:cNvGraphicFramePr/>
          <p:nvPr>
            <p:extLst>
              <p:ext uri="{D42A27DB-BD31-4B8C-83A1-F6EECF244321}">
                <p14:modId xmlns:p14="http://schemas.microsoft.com/office/powerpoint/2010/main" val="514178043"/>
              </p:ext>
            </p:extLst>
          </p:nvPr>
        </p:nvGraphicFramePr>
        <p:xfrm>
          <a:off x="1398270" y="2187702"/>
          <a:ext cx="64389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Box 2"/>
          <p:cNvSpPr txBox="1">
            <a:spLocks noChangeArrowheads="1"/>
          </p:cNvSpPr>
          <p:nvPr/>
        </p:nvSpPr>
        <p:spPr bwMode="auto">
          <a:xfrm>
            <a:off x="2971800" y="1336040"/>
            <a:ext cx="2743200" cy="59563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15000"/>
              </a:lnSpc>
              <a:spcBef>
                <a:spcPts val="1000"/>
              </a:spcBef>
              <a:spcAft>
                <a:spcPts val="1000"/>
              </a:spcAft>
            </a:pPr>
            <a:r>
              <a:rPr lang="en-US" sz="1200" b="1">
                <a:solidFill>
                  <a:srgbClr val="FFFFFF"/>
                </a:solidFill>
                <a:effectLst/>
                <a:latin typeface="Calibri"/>
                <a:ea typeface="Times New Roman"/>
                <a:cs typeface="Arial"/>
              </a:rPr>
              <a:t>Interactions</a:t>
            </a:r>
            <a:r>
              <a:rPr lang="en-US" sz="1400" b="1">
                <a:solidFill>
                  <a:srgbClr val="FFFFFF"/>
                </a:solidFill>
                <a:effectLst/>
                <a:latin typeface="Calibri"/>
                <a:ea typeface="Times New Roman"/>
                <a:cs typeface="Arial"/>
              </a:rPr>
              <a:t>, </a:t>
            </a:r>
            <a:r>
              <a:rPr lang="en-US" sz="1200" b="1">
                <a:solidFill>
                  <a:srgbClr val="FFFFFF"/>
                </a:solidFill>
                <a:effectLst/>
                <a:latin typeface="Calibri"/>
                <a:ea typeface="Times New Roman"/>
                <a:cs typeface="Arial"/>
              </a:rPr>
              <a:t>Support</a:t>
            </a:r>
            <a:r>
              <a:rPr lang="en-US" sz="1400" b="1">
                <a:solidFill>
                  <a:srgbClr val="FFFFFF"/>
                </a:solidFill>
                <a:effectLst/>
                <a:latin typeface="Calibri"/>
                <a:ea typeface="Times New Roman"/>
                <a:cs typeface="Arial"/>
              </a:rPr>
              <a:t> </a:t>
            </a:r>
            <a:r>
              <a:rPr lang="en-US" sz="1200" b="1">
                <a:solidFill>
                  <a:srgbClr val="FFFFFF"/>
                </a:solidFill>
                <a:effectLst/>
                <a:latin typeface="Calibri"/>
                <a:ea typeface="Times New Roman"/>
                <a:cs typeface="Arial"/>
              </a:rPr>
              <a:t>for</a:t>
            </a:r>
            <a:r>
              <a:rPr lang="en-US" sz="1400" b="1">
                <a:solidFill>
                  <a:srgbClr val="FFFFFF"/>
                </a:solidFill>
                <a:effectLst/>
                <a:latin typeface="Calibri"/>
                <a:ea typeface="Times New Roman"/>
                <a:cs typeface="Arial"/>
              </a:rPr>
              <a:t> </a:t>
            </a:r>
            <a:r>
              <a:rPr lang="en-US" sz="1200" b="1">
                <a:solidFill>
                  <a:srgbClr val="FFFFFF"/>
                </a:solidFill>
                <a:effectLst/>
                <a:latin typeface="Calibri"/>
                <a:ea typeface="Times New Roman"/>
                <a:cs typeface="Arial"/>
              </a:rPr>
              <a:t>Mobility</a:t>
            </a:r>
            <a:endParaRPr lang="en-US" sz="1000">
              <a:effectLst/>
              <a:latin typeface="Calibri"/>
              <a:ea typeface="Times New Roman"/>
              <a:cs typeface="Arial"/>
            </a:endParaRPr>
          </a:p>
        </p:txBody>
      </p:sp>
      <p:sp>
        <p:nvSpPr>
          <p:cNvPr id="3"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6"/>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Arial" pitchFamily="34" charset="0"/>
                <a:cs typeface="Arial" pitchFamily="34" charset="0"/>
              </a:rPr>
              <a:t/>
            </a:r>
            <a:br>
              <a:rPr kumimoji="0" lang="en-US" sz="6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7"/>
          <p:cNvSpPr>
            <a:spLocks noChangeArrowheads="1"/>
          </p:cNvSpPr>
          <p:nvPr/>
        </p:nvSpPr>
        <p:spPr bwMode="auto">
          <a:xfrm>
            <a:off x="0" y="1041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p:cNvSpPr>
            <a:spLocks noChangeArrowheads="1"/>
          </p:cNvSpPr>
          <p:nvPr/>
        </p:nvSpPr>
        <p:spPr bwMode="auto">
          <a:xfrm>
            <a:off x="0" y="415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 Box 2"/>
          <p:cNvSpPr txBox="1">
            <a:spLocks noChangeArrowheads="1"/>
          </p:cNvSpPr>
          <p:nvPr/>
        </p:nvSpPr>
        <p:spPr bwMode="auto">
          <a:xfrm>
            <a:off x="3447288" y="1789112"/>
            <a:ext cx="2743200" cy="603885"/>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15000"/>
              </a:lnSpc>
              <a:spcBef>
                <a:spcPts val="1000"/>
              </a:spcBef>
              <a:spcAft>
                <a:spcPts val="1000"/>
              </a:spcAft>
            </a:pPr>
            <a:r>
              <a:rPr lang="en-US" sz="1200" b="1" dirty="0">
                <a:solidFill>
                  <a:srgbClr val="FFFFFF"/>
                </a:solidFill>
                <a:effectLst/>
                <a:latin typeface="Calibri"/>
                <a:ea typeface="Times New Roman"/>
                <a:cs typeface="Arial"/>
              </a:rPr>
              <a:t>Interactions</a:t>
            </a:r>
            <a:r>
              <a:rPr lang="en-US" sz="1400" b="1" dirty="0">
                <a:solidFill>
                  <a:srgbClr val="FFFFFF"/>
                </a:solidFill>
                <a:effectLst/>
                <a:latin typeface="Calibri"/>
                <a:ea typeface="Times New Roman"/>
                <a:cs typeface="Arial"/>
              </a:rPr>
              <a:t>, </a:t>
            </a:r>
            <a:r>
              <a:rPr lang="en-US" sz="1200" b="1" dirty="0">
                <a:solidFill>
                  <a:srgbClr val="FFFFFF"/>
                </a:solidFill>
                <a:effectLst/>
                <a:latin typeface="Calibri"/>
                <a:ea typeface="Times New Roman"/>
                <a:cs typeface="Arial"/>
              </a:rPr>
              <a:t>Support</a:t>
            </a:r>
            <a:r>
              <a:rPr lang="en-US" sz="1400" b="1" dirty="0">
                <a:solidFill>
                  <a:srgbClr val="FFFFFF"/>
                </a:solidFill>
                <a:effectLst/>
                <a:latin typeface="Calibri"/>
                <a:ea typeface="Times New Roman"/>
                <a:cs typeface="Arial"/>
              </a:rPr>
              <a:t> </a:t>
            </a:r>
            <a:r>
              <a:rPr lang="en-US" sz="1200" b="1" dirty="0">
                <a:solidFill>
                  <a:srgbClr val="FFFFFF"/>
                </a:solidFill>
                <a:effectLst/>
                <a:latin typeface="Calibri"/>
                <a:ea typeface="Times New Roman"/>
                <a:cs typeface="Arial"/>
              </a:rPr>
              <a:t>for</a:t>
            </a:r>
            <a:r>
              <a:rPr lang="en-US" sz="1400" b="1" dirty="0">
                <a:solidFill>
                  <a:srgbClr val="FFFFFF"/>
                </a:solidFill>
                <a:effectLst/>
                <a:latin typeface="Calibri"/>
                <a:ea typeface="Times New Roman"/>
                <a:cs typeface="Arial"/>
              </a:rPr>
              <a:t> </a:t>
            </a:r>
            <a:r>
              <a:rPr lang="en-US" sz="1200" b="1" dirty="0">
                <a:solidFill>
                  <a:srgbClr val="FFFFFF"/>
                </a:solidFill>
                <a:effectLst/>
                <a:latin typeface="Calibri"/>
                <a:ea typeface="Times New Roman"/>
                <a:cs typeface="Arial"/>
              </a:rPr>
              <a:t>Mobility</a:t>
            </a:r>
            <a:endParaRPr lang="en-US" sz="1000" dirty="0">
              <a:effectLst/>
              <a:latin typeface="Calibri"/>
              <a:ea typeface="Times New Roman"/>
              <a:cs typeface="Arial"/>
            </a:endParaRPr>
          </a:p>
        </p:txBody>
      </p:sp>
    </p:spTree>
    <p:extLst>
      <p:ext uri="{BB962C8B-B14F-4D97-AF65-F5344CB8AC3E}">
        <p14:creationId xmlns:p14="http://schemas.microsoft.com/office/powerpoint/2010/main" val="2377689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graphicFrame>
        <p:nvGraphicFramePr>
          <p:cNvPr id="4" name="Diagram 3"/>
          <p:cNvGraphicFramePr/>
          <p:nvPr>
            <p:extLst>
              <p:ext uri="{D42A27DB-BD31-4B8C-83A1-F6EECF244321}">
                <p14:modId xmlns:p14="http://schemas.microsoft.com/office/powerpoint/2010/main" val="3653371247"/>
              </p:ext>
            </p:extLst>
          </p:nvPr>
        </p:nvGraphicFramePr>
        <p:xfrm>
          <a:off x="1503903" y="135680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9659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
            </a:r>
            <a:br>
              <a:rPr lang="en-US" dirty="0"/>
            </a:br>
            <a:r>
              <a:rPr lang="en-US" dirty="0" smtClean="0"/>
              <a:t>RUBIX - Problem Definition</a:t>
            </a:r>
            <a:br>
              <a:rPr lang="en-US" dirty="0" smtClean="0"/>
            </a:br>
            <a:r>
              <a:rPr lang="en-US" sz="2000" b="0" dirty="0" smtClean="0"/>
              <a:t>Linking External Data</a:t>
            </a:r>
            <a:endParaRPr lang="en-US" dirty="0"/>
          </a:p>
        </p:txBody>
      </p:sp>
      <p:sp>
        <p:nvSpPr>
          <p:cNvPr id="61" name="TextBox 60"/>
          <p:cNvSpPr txBox="1"/>
          <p:nvPr/>
        </p:nvSpPr>
        <p:spPr>
          <a:xfrm>
            <a:off x="110489" y="3976699"/>
            <a:ext cx="6906769" cy="135421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Distributed sources with heterogeneous </a:t>
            </a:r>
            <a:r>
              <a:rPr lang="en-US" sz="1600" kern="0" dirty="0">
                <a:ea typeface="Arial Unicode MS" pitchFamily="34" charset="-128"/>
                <a:cs typeface="Arial Unicode MS" pitchFamily="34" charset="-128"/>
              </a:rPr>
              <a:t>d</a:t>
            </a:r>
            <a:r>
              <a:rPr lang="en-US" sz="1600" kern="0" dirty="0" smtClean="0">
                <a:ea typeface="Arial Unicode MS" pitchFamily="34" charset="-128"/>
                <a:cs typeface="Arial Unicode MS" pitchFamily="34" charset="-128"/>
              </a:rPr>
              <a:t>ata formats and terminologies</a:t>
            </a:r>
            <a:r>
              <a:rPr lang="fr-FR" sz="16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Complex </a:t>
            </a:r>
            <a:r>
              <a:rPr lang="en-US" sz="1600" kern="0" dirty="0">
                <a:ea typeface="Arial Unicode MS" pitchFamily="34" charset="-128"/>
                <a:cs typeface="Arial Unicode MS" pitchFamily="34" charset="-128"/>
              </a:rPr>
              <a:t>d</a:t>
            </a:r>
            <a:r>
              <a:rPr lang="en-US" sz="1600" kern="0" dirty="0" smtClean="0">
                <a:ea typeface="Arial Unicode MS" pitchFamily="34" charset="-128"/>
                <a:cs typeface="Arial Unicode MS" pitchFamily="34" charset="-128"/>
              </a:rPr>
              <a:t>ata models</a:t>
            </a:r>
          </a:p>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Different storage models</a:t>
            </a:r>
          </a:p>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Noisiness (duplications, inconsistencies)</a:t>
            </a:r>
          </a:p>
        </p:txBody>
      </p:sp>
      <p:sp>
        <p:nvSpPr>
          <p:cNvPr id="53" name="TextBox 52"/>
          <p:cNvSpPr txBox="1"/>
          <p:nvPr/>
        </p:nvSpPr>
        <p:spPr>
          <a:xfrm>
            <a:off x="110488" y="5665693"/>
            <a:ext cx="8662443" cy="553998"/>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sym typeface="Wingdings" pitchFamily="2" charset="2"/>
              </a:rPr>
              <a:t> </a:t>
            </a:r>
            <a:r>
              <a:rPr lang="en-US" sz="1800" kern="0" dirty="0" smtClean="0">
                <a:ea typeface="Arial Unicode MS" pitchFamily="34" charset="-128"/>
                <a:cs typeface="Arial Unicode MS" pitchFamily="34" charset="-128"/>
              </a:rPr>
              <a:t>Need to find mappings between these internal and external complex data structures (schema matching)</a:t>
            </a:r>
            <a:endParaRPr lang="fr-FR" sz="1800" kern="0" dirty="0" err="1" smtClean="0">
              <a:ea typeface="Arial Unicode MS" pitchFamily="34" charset="-128"/>
              <a:cs typeface="Arial Unicode MS" pitchFamily="34" charset="-128"/>
            </a:endParaRPr>
          </a:p>
        </p:txBody>
      </p:sp>
      <p:grpSp>
        <p:nvGrpSpPr>
          <p:cNvPr id="21" name="Group 20"/>
          <p:cNvGrpSpPr/>
          <p:nvPr/>
        </p:nvGrpSpPr>
        <p:grpSpPr>
          <a:xfrm>
            <a:off x="5605271" y="1595605"/>
            <a:ext cx="3290050" cy="2276280"/>
            <a:chOff x="5605271" y="1595605"/>
            <a:chExt cx="3290050" cy="2276280"/>
          </a:xfrm>
        </p:grpSpPr>
        <p:sp>
          <p:nvSpPr>
            <p:cNvPr id="57" name="Left-Right Arrow 56"/>
            <p:cNvSpPr/>
            <p:nvPr/>
          </p:nvSpPr>
          <p:spPr bwMode="gray">
            <a:xfrm>
              <a:off x="5605271" y="2557973"/>
              <a:ext cx="932505" cy="142036"/>
            </a:xfrm>
            <a:prstGeom prst="lef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5" name="Straight Connector 14"/>
            <p:cNvCxnSpPr/>
            <p:nvPr/>
          </p:nvCxnSpPr>
          <p:spPr>
            <a:xfrm>
              <a:off x="6051354" y="1595605"/>
              <a:ext cx="0" cy="2276280"/>
            </a:xfrm>
            <a:prstGeom prst="line">
              <a:avLst/>
            </a:prstGeom>
            <a:ln w="28575">
              <a:solidFill>
                <a:schemeClr val="tx1"/>
              </a:solidFill>
              <a:prstDash val="sysDash"/>
            </a:ln>
          </p:spPr>
          <p:style>
            <a:lnRef idx="1">
              <a:schemeClr val="accent2"/>
            </a:lnRef>
            <a:fillRef idx="0">
              <a:schemeClr val="accent2"/>
            </a:fillRef>
            <a:effectRef idx="0">
              <a:schemeClr val="accent2"/>
            </a:effectRef>
            <a:fontRef idx="minor">
              <a:schemeClr val="tx1"/>
            </a:fontRef>
          </p:style>
        </p:cxnSp>
        <p:grpSp>
          <p:nvGrpSpPr>
            <p:cNvPr id="19" name="Group 18"/>
            <p:cNvGrpSpPr/>
            <p:nvPr/>
          </p:nvGrpSpPr>
          <p:grpSpPr>
            <a:xfrm>
              <a:off x="6206678" y="1686383"/>
              <a:ext cx="2688643" cy="1698404"/>
              <a:chOff x="6206678" y="1686383"/>
              <a:chExt cx="2688643" cy="1698404"/>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12" y="1884862"/>
                <a:ext cx="457200" cy="457200"/>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212" y="1871049"/>
                <a:ext cx="457200" cy="457200"/>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0921" y="1884862"/>
                <a:ext cx="457200" cy="45720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8121" y="1871049"/>
                <a:ext cx="457200" cy="457200"/>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0312" y="1880193"/>
                <a:ext cx="457200" cy="457200"/>
              </a:xfrm>
              <a:prstGeom prst="rect">
                <a:avLst/>
              </a:prstGeom>
            </p:spPr>
          </p:pic>
          <p:sp>
            <p:nvSpPr>
              <p:cNvPr id="51" name="TextBox 50"/>
              <p:cNvSpPr txBox="1"/>
              <p:nvPr/>
            </p:nvSpPr>
            <p:spPr>
              <a:xfrm>
                <a:off x="6206678" y="2419373"/>
                <a:ext cx="169773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accent2">
                        <a:lumMod val="60000"/>
                        <a:lumOff val="40000"/>
                      </a:schemeClr>
                    </a:solidFill>
                    <a:ea typeface="Arial Unicode MS" pitchFamily="34" charset="-128"/>
                    <a:cs typeface="Arial Unicode MS" pitchFamily="34" charset="-128"/>
                  </a:rPr>
                  <a:t>Sensor Data</a:t>
                </a:r>
                <a:endParaRPr lang="fr-FR" sz="1200" b="1" kern="0" dirty="0" err="1" smtClean="0">
                  <a:solidFill>
                    <a:schemeClr val="accent2">
                      <a:lumMod val="60000"/>
                      <a:lumOff val="40000"/>
                    </a:schemeClr>
                  </a:solidFill>
                  <a:ea typeface="Arial Unicode MS" pitchFamily="34" charset="-128"/>
                  <a:cs typeface="Arial Unicode MS" pitchFamily="34" charset="-128"/>
                </a:endParaRPr>
              </a:p>
            </p:txBody>
          </p:sp>
          <p:sp>
            <p:nvSpPr>
              <p:cNvPr id="52" name="TextBox 51"/>
              <p:cNvSpPr txBox="1"/>
              <p:nvPr/>
            </p:nvSpPr>
            <p:spPr>
              <a:xfrm>
                <a:off x="6589347" y="2641412"/>
                <a:ext cx="1460374"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accent5"/>
                    </a:solidFill>
                    <a:ea typeface="Arial Unicode MS" pitchFamily="34" charset="-128"/>
                    <a:cs typeface="Arial Unicode MS" pitchFamily="34" charset="-128"/>
                  </a:rPr>
                  <a:t>Governmental Data</a:t>
                </a:r>
                <a:endParaRPr lang="fr-FR" sz="1200" b="1" kern="0" dirty="0" err="1" smtClean="0">
                  <a:solidFill>
                    <a:schemeClr val="accent5"/>
                  </a:solidFill>
                  <a:ea typeface="Arial Unicode MS" pitchFamily="34" charset="-128"/>
                  <a:cs typeface="Arial Unicode MS" pitchFamily="34" charset="-128"/>
                </a:endParaRPr>
              </a:p>
            </p:txBody>
          </p:sp>
          <p:sp>
            <p:nvSpPr>
              <p:cNvPr id="39" name="TextBox 38"/>
              <p:cNvSpPr txBox="1"/>
              <p:nvPr/>
            </p:nvSpPr>
            <p:spPr>
              <a:xfrm>
                <a:off x="6483760" y="1686383"/>
                <a:ext cx="169773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tx2">
                        <a:lumMod val="50000"/>
                      </a:schemeClr>
                    </a:solidFill>
                    <a:ea typeface="Arial Unicode MS" pitchFamily="34" charset="-128"/>
                    <a:cs typeface="Arial Unicode MS" pitchFamily="34" charset="-128"/>
                  </a:rPr>
                  <a:t>Social Media Feeds</a:t>
                </a:r>
                <a:endParaRPr lang="fr-FR" sz="1200" b="1" kern="0" dirty="0" err="1" smtClean="0">
                  <a:solidFill>
                    <a:schemeClr val="tx2">
                      <a:lumMod val="50000"/>
                    </a:schemeClr>
                  </a:solidFill>
                  <a:ea typeface="Arial Unicode MS" pitchFamily="34" charset="-128"/>
                  <a:cs typeface="Arial Unicode MS"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50713" y="2897871"/>
                <a:ext cx="681683" cy="486916"/>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93725" y="3030141"/>
                <a:ext cx="855996" cy="22634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88088" y="2908183"/>
                <a:ext cx="681504" cy="466292"/>
              </a:xfrm>
              <a:prstGeom prst="rect">
                <a:avLst/>
              </a:prstGeom>
            </p:spPr>
          </p:pic>
        </p:grpSp>
      </p:grpSp>
      <p:grpSp>
        <p:nvGrpSpPr>
          <p:cNvPr id="18" name="Group 17"/>
          <p:cNvGrpSpPr/>
          <p:nvPr/>
        </p:nvGrpSpPr>
        <p:grpSpPr>
          <a:xfrm>
            <a:off x="721753" y="1711992"/>
            <a:ext cx="4377504" cy="1984570"/>
            <a:chOff x="240707" y="1446445"/>
            <a:chExt cx="4377504" cy="1984570"/>
          </a:xfrm>
        </p:grpSpPr>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4083" y="2369776"/>
              <a:ext cx="699247" cy="699247"/>
            </a:xfrm>
            <a:prstGeom prst="rect">
              <a:avLst/>
            </a:prstGeom>
          </p:spPr>
        </p:pic>
        <p:grpSp>
          <p:nvGrpSpPr>
            <p:cNvPr id="14" name="Group 13"/>
            <p:cNvGrpSpPr/>
            <p:nvPr/>
          </p:nvGrpSpPr>
          <p:grpSpPr>
            <a:xfrm>
              <a:off x="3687002" y="1858208"/>
              <a:ext cx="931209" cy="1572807"/>
              <a:chOff x="4877923" y="2051450"/>
              <a:chExt cx="931209" cy="1572807"/>
            </a:xfrm>
          </p:grpSpPr>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1454" y="2051450"/>
                <a:ext cx="620806" cy="620806"/>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88326" y="2343425"/>
                <a:ext cx="620806" cy="6208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7923" y="2693048"/>
                <a:ext cx="620806" cy="620806"/>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53854" y="3003451"/>
                <a:ext cx="620806" cy="620806"/>
              </a:xfrm>
              <a:prstGeom prst="rect">
                <a:avLst/>
              </a:prstGeom>
            </p:spPr>
          </p:pic>
        </p:grpSp>
        <p:sp>
          <p:nvSpPr>
            <p:cNvPr id="25" name="TextBox 24"/>
            <p:cNvSpPr txBox="1"/>
            <p:nvPr/>
          </p:nvSpPr>
          <p:spPr>
            <a:xfrm>
              <a:off x="240707" y="3135391"/>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rgbClr val="FF0000"/>
                  </a:solidFill>
                  <a:ea typeface="Arial Unicode MS" pitchFamily="34" charset="-128"/>
                  <a:cs typeface="Arial Unicode MS" pitchFamily="34" charset="-128"/>
                </a:rPr>
                <a:t>ERP </a:t>
              </a:r>
              <a:r>
                <a:rPr lang="en-US" sz="1100" b="1" kern="0" dirty="0" smtClean="0">
                  <a:ea typeface="Arial Unicode MS" pitchFamily="34" charset="-128"/>
                  <a:cs typeface="Arial Unicode MS" pitchFamily="34" charset="-128"/>
                </a:rPr>
                <a:t>-           - </a:t>
              </a:r>
              <a:r>
                <a:rPr lang="en-US" sz="1100" b="1" kern="0" dirty="0" smtClean="0">
                  <a:solidFill>
                    <a:srgbClr val="FF0000"/>
                  </a:solidFill>
                  <a:ea typeface="Arial Unicode MS" pitchFamily="34" charset="-128"/>
                  <a:cs typeface="Arial Unicode MS" pitchFamily="34" charset="-128"/>
                </a:rPr>
                <a:t> </a:t>
              </a:r>
              <a:endParaRPr lang="fr-FR" sz="1100" b="1" kern="0" dirty="0" err="1" smtClean="0">
                <a:solidFill>
                  <a:srgbClr val="FF0000"/>
                </a:solidFill>
                <a:ea typeface="Arial Unicode MS" pitchFamily="34" charset="-128"/>
                <a:cs typeface="Arial Unicode MS" pitchFamily="34" charset="-128"/>
              </a:endParaRPr>
            </a:p>
          </p:txBody>
        </p:sp>
        <p:sp>
          <p:nvSpPr>
            <p:cNvPr id="27" name="TextBox 26"/>
            <p:cNvSpPr txBox="1"/>
            <p:nvPr/>
          </p:nvSpPr>
          <p:spPr>
            <a:xfrm>
              <a:off x="546878" y="3144535"/>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chemeClr val="accent4">
                      <a:lumMod val="75000"/>
                    </a:schemeClr>
                  </a:solidFill>
                  <a:ea typeface="Arial Unicode MS" pitchFamily="34" charset="-128"/>
                  <a:cs typeface="Arial Unicode MS" pitchFamily="34" charset="-128"/>
                </a:rPr>
                <a:t>   CRM   </a:t>
              </a:r>
              <a:endParaRPr lang="fr-FR" sz="1100" b="1" kern="0" dirty="0" err="1" smtClean="0">
                <a:solidFill>
                  <a:schemeClr val="accent4">
                    <a:lumMod val="75000"/>
                  </a:schemeClr>
                </a:solidFill>
                <a:ea typeface="Arial Unicode MS" pitchFamily="34" charset="-128"/>
                <a:cs typeface="Arial Unicode MS" pitchFamily="34" charset="-128"/>
              </a:endParaRPr>
            </a:p>
          </p:txBody>
        </p:sp>
        <p:sp>
          <p:nvSpPr>
            <p:cNvPr id="28" name="TextBox 27"/>
            <p:cNvSpPr txBox="1"/>
            <p:nvPr/>
          </p:nvSpPr>
          <p:spPr>
            <a:xfrm>
              <a:off x="1013390" y="3143294"/>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chemeClr val="tx2">
                      <a:lumMod val="75000"/>
                    </a:schemeClr>
                  </a:solidFill>
                  <a:ea typeface="Arial Unicode MS" pitchFamily="34" charset="-128"/>
                  <a:cs typeface="Arial Unicode MS" pitchFamily="34" charset="-128"/>
                </a:rPr>
                <a:t>   PRM</a:t>
              </a:r>
              <a:endParaRPr lang="fr-FR" sz="1100" b="1" kern="0" dirty="0" err="1" smtClean="0">
                <a:solidFill>
                  <a:schemeClr val="tx2">
                    <a:lumMod val="75000"/>
                  </a:schemeClr>
                </a:solidFill>
                <a:ea typeface="Arial Unicode MS" pitchFamily="34" charset="-128"/>
                <a:cs typeface="Arial Unicode MS" pitchFamily="34" charset="-128"/>
              </a:endParaRPr>
            </a:p>
          </p:txBody>
        </p:sp>
        <p:sp>
          <p:nvSpPr>
            <p:cNvPr id="37" name="Right Arrow 36"/>
            <p:cNvSpPr/>
            <p:nvPr/>
          </p:nvSpPr>
          <p:spPr bwMode="gray">
            <a:xfrm>
              <a:off x="3017026" y="2523588"/>
              <a:ext cx="546847" cy="121024"/>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8" name="TextBox 37"/>
            <p:cNvSpPr txBox="1"/>
            <p:nvPr/>
          </p:nvSpPr>
          <p:spPr>
            <a:xfrm>
              <a:off x="2062814" y="1798371"/>
              <a:ext cx="930166"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Business Intelligence Analysis</a:t>
              </a:r>
              <a:endParaRPr lang="fr-FR" sz="1200" b="1" kern="0" dirty="0" err="1" smtClean="0">
                <a:ea typeface="Arial Unicode MS" pitchFamily="34" charset="-128"/>
                <a:cs typeface="Arial Unicode MS" pitchFamily="34" charset="-128"/>
              </a:endParaRPr>
            </a:p>
          </p:txBody>
        </p:sp>
        <p:sp>
          <p:nvSpPr>
            <p:cNvPr id="40" name="Right Arrow 39"/>
            <p:cNvSpPr/>
            <p:nvPr/>
          </p:nvSpPr>
          <p:spPr bwMode="gray">
            <a:xfrm>
              <a:off x="1542772" y="2584100"/>
              <a:ext cx="546847" cy="121024"/>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TextBox 49"/>
            <p:cNvSpPr txBox="1"/>
            <p:nvPr/>
          </p:nvSpPr>
          <p:spPr>
            <a:xfrm>
              <a:off x="385309" y="1446445"/>
              <a:ext cx="93016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Enterprise Data</a:t>
              </a:r>
              <a:endParaRPr lang="fr-FR" sz="1200" b="1" kern="0" dirty="0" err="1" smtClean="0">
                <a:ea typeface="Arial Unicode MS" pitchFamily="34" charset="-128"/>
                <a:cs typeface="Arial Unicode MS" pitchFamily="34" charset="-128"/>
              </a:endParaRPr>
            </a:p>
          </p:txBody>
        </p:sp>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707" y="1885162"/>
              <a:ext cx="1219370" cy="1219370"/>
            </a:xfrm>
            <a:prstGeom prst="rect">
              <a:avLst/>
            </a:prstGeom>
          </p:spPr>
        </p:pic>
      </p:grpSp>
      <p:sp>
        <p:nvSpPr>
          <p:cNvPr id="20" name="Rectangle 19"/>
          <p:cNvSpPr/>
          <p:nvPr/>
        </p:nvSpPr>
        <p:spPr bwMode="gray">
          <a:xfrm>
            <a:off x="301752" y="1561869"/>
            <a:ext cx="5221224" cy="2276280"/>
          </a:xfrm>
          <a:prstGeom prst="rect">
            <a:avLst/>
          </a:prstGeom>
          <a:noFill/>
          <a:ln w="28575">
            <a:prstDash val="sysDash"/>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4" name="TextBox 53"/>
          <p:cNvSpPr txBox="1"/>
          <p:nvPr/>
        </p:nvSpPr>
        <p:spPr>
          <a:xfrm>
            <a:off x="1403691" y="1313195"/>
            <a:ext cx="3262121"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Decision Making Process</a:t>
            </a:r>
            <a:endParaRPr lang="fr-FR" sz="1200" b="1" kern="0" dirty="0" err="1" smtClean="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00" y="324000"/>
            <a:ext cx="8496000" cy="756000"/>
          </a:xfrm>
        </p:spPr>
        <p:txBody>
          <a:bodyPr/>
          <a:lstStyle/>
          <a:p>
            <a:r>
              <a:rPr lang="en-US" dirty="0" smtClean="0"/>
              <a:t>RUBIX - Proposal</a:t>
            </a:r>
            <a:endParaRPr lang="en-US" sz="2000" b="0" dirty="0"/>
          </a:p>
        </p:txBody>
      </p:sp>
      <p:sp>
        <p:nvSpPr>
          <p:cNvPr id="4" name="TextBox 3"/>
          <p:cNvSpPr txBox="1"/>
          <p:nvPr/>
        </p:nvSpPr>
        <p:spPr>
          <a:xfrm>
            <a:off x="286871" y="1416423"/>
            <a:ext cx="8319247" cy="553998"/>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sym typeface="Wingdings" pitchFamily="2" charset="2"/>
              </a:rPr>
              <a:t>Goal: </a:t>
            </a:r>
            <a:r>
              <a:rPr lang="en-US" kern="0" dirty="0">
                <a:ea typeface="Arial Unicode MS" pitchFamily="34" charset="-128"/>
                <a:cs typeface="Arial Unicode MS" pitchFamily="34" charset="-128"/>
                <a:sym typeface="Wingdings" pitchFamily="2" charset="2"/>
              </a:rPr>
              <a:t>A</a:t>
            </a:r>
            <a:r>
              <a:rPr lang="en-US" kern="0" dirty="0" smtClean="0">
                <a:ea typeface="Arial Unicode MS" pitchFamily="34" charset="-128"/>
                <a:cs typeface="Arial Unicode MS" pitchFamily="34" charset="-128"/>
              </a:rPr>
              <a:t>llow </a:t>
            </a:r>
            <a:r>
              <a:rPr lang="en-US" kern="0" dirty="0">
                <a:ea typeface="Arial Unicode MS" pitchFamily="34" charset="-128"/>
                <a:cs typeface="Arial Unicode MS" pitchFamily="34" charset="-128"/>
                <a:sym typeface="Wingdings" pitchFamily="2" charset="2"/>
              </a:rPr>
              <a:t>business users to semi-automatically combine potentially noisy data residing in heterogeneous </a:t>
            </a:r>
            <a:r>
              <a:rPr lang="en-US" kern="0" dirty="0" smtClean="0">
                <a:ea typeface="Arial Unicode MS" pitchFamily="34" charset="-128"/>
                <a:cs typeface="Arial Unicode MS" pitchFamily="34" charset="-128"/>
                <a:sym typeface="Wingdings" pitchFamily="2" charset="2"/>
              </a:rPr>
              <a:t>silos</a:t>
            </a:r>
            <a:endParaRPr lang="fr-FR" kern="0" dirty="0">
              <a:ea typeface="Arial Unicode MS" pitchFamily="34" charset="-128"/>
              <a:cs typeface="Arial Unicode MS" pitchFamily="34" charset="-128"/>
            </a:endParaRPr>
          </a:p>
        </p:txBody>
      </p:sp>
      <p:sp>
        <p:nvSpPr>
          <p:cNvPr id="11" name="Text Placeholder 6"/>
          <p:cNvSpPr txBox="1">
            <a:spLocks/>
          </p:cNvSpPr>
          <p:nvPr/>
        </p:nvSpPr>
        <p:spPr>
          <a:xfrm>
            <a:off x="324000" y="2211640"/>
            <a:ext cx="3960000" cy="369332"/>
          </a:xfrm>
          <a:prstGeom prst="rect">
            <a:avLst/>
          </a:prstGeom>
        </p:spPr>
        <p:txBody>
          <a:bodyPr lIns="0" rIns="0">
            <a:spAutoFit/>
          </a:bodyPr>
          <a:lstStyle/>
          <a:p>
            <a:pPr lvl="0">
              <a:spcBef>
                <a:spcPts val="1200"/>
              </a:spcBef>
              <a:spcAft>
                <a:spcPts val="3000"/>
              </a:spcAft>
              <a:buClr>
                <a:schemeClr val="accent1"/>
              </a:buClr>
              <a:buSzPct val="80000"/>
              <a:tabLst>
                <a:tab pos="2173288" algn="l"/>
              </a:tabLst>
              <a:defRPr/>
            </a:pPr>
            <a:r>
              <a:rPr lang="en-US" b="1" kern="0" dirty="0">
                <a:ea typeface="Arial Unicode MS" pitchFamily="34" charset="-128"/>
                <a:cs typeface="Arial Unicode MS" pitchFamily="34" charset="-128"/>
              </a:rPr>
              <a:t>Proposal</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2" name="Straight Connector 11"/>
          <p:cNvCxnSpPr/>
          <p:nvPr/>
        </p:nvCxnSpPr>
        <p:spPr>
          <a:xfrm>
            <a:off x="324000" y="2584988"/>
            <a:ext cx="3960000"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p:cNvSpPr txBox="1">
            <a:spLocks/>
          </p:cNvSpPr>
          <p:nvPr/>
        </p:nvSpPr>
        <p:spPr>
          <a:xfrm>
            <a:off x="286871" y="2737689"/>
            <a:ext cx="3960000" cy="3036729"/>
          </a:xfrm>
          <a:prstGeom prst="rect">
            <a:avLst/>
          </a:prstGeom>
        </p:spPr>
        <p:txBody>
          <a:bodyPr lIns="0" rIns="0">
            <a:spAutoFit/>
          </a:bodyPr>
          <a:lstStyle/>
          <a:p>
            <a:pPr marL="269875" lvl="2" indent="-180975">
              <a:spcBef>
                <a:spcPts val="420"/>
              </a:spcBef>
              <a:buClr>
                <a:schemeClr val="accent1"/>
              </a:buClr>
              <a:buSzPct val="100000"/>
              <a:buFont typeface="Wingdings" pitchFamily="2" charset="2"/>
              <a:buChar char=""/>
              <a:defRPr/>
            </a:pPr>
            <a:r>
              <a:rPr lang="en-US" sz="1600" dirty="0" smtClean="0">
                <a:latin typeface="+mn-lt"/>
              </a:rPr>
              <a:t>Provide a novel framework enabling schema matching of internal and external sources</a:t>
            </a:r>
          </a:p>
          <a:p>
            <a:pPr marL="269875" lvl="2" indent="-180975">
              <a:spcBef>
                <a:spcPts val="420"/>
              </a:spcBef>
              <a:buClr>
                <a:schemeClr val="accent1"/>
              </a:buClr>
              <a:buSzPct val="100000"/>
              <a:buFont typeface="Wingdings" pitchFamily="2" charset="2"/>
              <a:buChar char=""/>
              <a:defRPr/>
            </a:pPr>
            <a:r>
              <a:rPr lang="en-US" sz="1600" dirty="0" smtClean="0">
                <a:latin typeface="+mn-lt"/>
              </a:rPr>
              <a:t> </a:t>
            </a:r>
            <a:r>
              <a:rPr lang="en-US" sz="1600" dirty="0">
                <a:latin typeface="+mn-lt"/>
              </a:rPr>
              <a:t>Develop several matching algorithms to increase </a:t>
            </a:r>
            <a:r>
              <a:rPr lang="en-US" sz="1600" dirty="0" smtClean="0">
                <a:latin typeface="+mn-lt"/>
              </a:rPr>
              <a:t>accuracy</a:t>
            </a:r>
          </a:p>
          <a:p>
            <a:pPr marL="88900" lvl="2">
              <a:spcBef>
                <a:spcPts val="420"/>
              </a:spcBef>
              <a:buClr>
                <a:schemeClr val="accent1"/>
              </a:buClr>
              <a:buSzPct val="100000"/>
              <a:buNone/>
              <a:defRPr/>
            </a:pPr>
            <a:endParaRPr lang="en-US" sz="1600" dirty="0">
              <a:latin typeface="+mn-lt"/>
            </a:endParaRPr>
          </a:p>
          <a:p>
            <a:pPr marL="269875" lvl="2" indent="-180975">
              <a:spcBef>
                <a:spcPts val="420"/>
              </a:spcBef>
              <a:buClr>
                <a:schemeClr val="accent1"/>
              </a:buClr>
              <a:buSzPct val="100000"/>
              <a:buFont typeface="Wingdings" pitchFamily="2" charset="2"/>
              <a:buChar char=""/>
              <a:defRPr/>
            </a:pPr>
            <a:r>
              <a:rPr lang="en-US" sz="1600" dirty="0">
                <a:latin typeface="+mn-lt"/>
              </a:rPr>
              <a:t>Leverage Linked Data to enrich the </a:t>
            </a:r>
            <a:r>
              <a:rPr lang="en-US" sz="1600" dirty="0" smtClean="0">
                <a:latin typeface="+mn-lt"/>
              </a:rPr>
              <a:t>cells</a:t>
            </a:r>
          </a:p>
          <a:p>
            <a:pPr marL="88900" lvl="2">
              <a:spcBef>
                <a:spcPts val="420"/>
              </a:spcBef>
              <a:buClr>
                <a:schemeClr val="accent1"/>
              </a:buClr>
              <a:buSzPct val="100000"/>
              <a:buNone/>
              <a:defRPr/>
            </a:pPr>
            <a:endParaRPr lang="en-US" sz="1600" dirty="0">
              <a:latin typeface="+mn-lt"/>
            </a:endParaRPr>
          </a:p>
          <a:p>
            <a:pPr marL="269875" lvl="2" indent="-180975">
              <a:spcBef>
                <a:spcPts val="420"/>
              </a:spcBef>
              <a:buClr>
                <a:schemeClr val="accent1"/>
              </a:buClr>
              <a:buSzPct val="100000"/>
              <a:buFont typeface="Wingdings" pitchFamily="2" charset="2"/>
              <a:buChar char=""/>
              <a:defRPr/>
            </a:pPr>
            <a:r>
              <a:rPr lang="en-US" sz="1600" dirty="0">
                <a:latin typeface="+mn-lt"/>
              </a:rPr>
              <a:t>Compare schemas on several bases:</a:t>
            </a:r>
          </a:p>
          <a:p>
            <a:pPr marL="727075" lvl="3" indent="-180975">
              <a:spcBef>
                <a:spcPts val="420"/>
              </a:spcBef>
              <a:buClr>
                <a:schemeClr val="accent1"/>
              </a:buClr>
              <a:buSzPct val="100000"/>
              <a:buFont typeface="Wingdings" pitchFamily="2" charset="2"/>
              <a:buChar char=""/>
              <a:defRPr/>
            </a:pPr>
            <a:r>
              <a:rPr lang="en-US" dirty="0">
                <a:latin typeface="+mn-lt"/>
              </a:rPr>
              <a:t>Column global type and name</a:t>
            </a:r>
          </a:p>
          <a:p>
            <a:pPr marL="727075" lvl="3" indent="-180975">
              <a:spcBef>
                <a:spcPts val="420"/>
              </a:spcBef>
              <a:buClr>
                <a:schemeClr val="accent1"/>
              </a:buClr>
              <a:buSzPct val="100000"/>
              <a:buFont typeface="Wingdings" pitchFamily="2" charset="2"/>
              <a:buChar char=""/>
              <a:defRPr/>
            </a:pPr>
            <a:r>
              <a:rPr lang="en-US" dirty="0">
                <a:latin typeface="+mn-lt"/>
              </a:rPr>
              <a:t>Cells` rich types retrieved from Linked Data</a:t>
            </a:r>
          </a:p>
        </p:txBody>
      </p:sp>
      <p:sp>
        <p:nvSpPr>
          <p:cNvPr id="14" name="Text Placeholder 6"/>
          <p:cNvSpPr txBox="1">
            <a:spLocks/>
          </p:cNvSpPr>
          <p:nvPr/>
        </p:nvSpPr>
        <p:spPr>
          <a:xfrm>
            <a:off x="4860150" y="2211640"/>
            <a:ext cx="3960000" cy="369332"/>
          </a:xfrm>
          <a:prstGeom prst="rect">
            <a:avLst/>
          </a:prstGeom>
        </p:spPr>
        <p:txBody>
          <a:bodyPr lIns="0" rIns="0">
            <a:spAutoFit/>
          </a:bodyPr>
          <a:lstStyle/>
          <a:p>
            <a:pPr lvl="0">
              <a:spcBef>
                <a:spcPts val="1200"/>
              </a:spcBef>
              <a:spcAft>
                <a:spcPts val="3000"/>
              </a:spcAft>
              <a:buClr>
                <a:schemeClr val="accent1"/>
              </a:buClr>
              <a:buSzPct val="80000"/>
              <a:tabLst>
                <a:tab pos="2173288" algn="l"/>
              </a:tabLst>
              <a:defRPr/>
            </a:pPr>
            <a:r>
              <a:rPr lang="en-US" b="1" kern="0" dirty="0">
                <a:ea typeface="Arial Unicode MS" pitchFamily="34" charset="-128"/>
                <a:cs typeface="Arial Unicode MS" pitchFamily="34" charset="-128"/>
              </a:rPr>
              <a:t>Implementation</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5" name="Straight Connector 14"/>
          <p:cNvCxnSpPr/>
          <p:nvPr/>
        </p:nvCxnSpPr>
        <p:spPr>
          <a:xfrm>
            <a:off x="4860150" y="2584988"/>
            <a:ext cx="3960000"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6"/>
          <p:cNvSpPr txBox="1">
            <a:spLocks/>
          </p:cNvSpPr>
          <p:nvPr/>
        </p:nvSpPr>
        <p:spPr>
          <a:xfrm>
            <a:off x="4860150" y="2737689"/>
            <a:ext cx="3960000" cy="2164695"/>
          </a:xfrm>
          <a:prstGeom prst="rect">
            <a:avLst/>
          </a:prstGeom>
        </p:spPr>
        <p:txBody>
          <a:bodyPr lIns="0" rIns="0">
            <a:spAutoFit/>
          </a:bodyPr>
          <a:lstStyle/>
          <a:p>
            <a:pPr marL="269875" lvl="2" indent="-180975">
              <a:spcBef>
                <a:spcPts val="420"/>
              </a:spcBef>
              <a:buClr>
                <a:schemeClr val="accent1"/>
              </a:buClr>
              <a:buSzPct val="100000"/>
              <a:buFont typeface="Wingdings" pitchFamily="2" charset="2"/>
              <a:buChar char=""/>
              <a:defRPr/>
            </a:pPr>
            <a:r>
              <a:rPr lang="en-US" sz="1600" dirty="0">
                <a:latin typeface="+mn-lt"/>
              </a:rPr>
              <a:t>Google </a:t>
            </a:r>
            <a:r>
              <a:rPr lang="en-US" sz="1600" dirty="0" smtClean="0">
                <a:latin typeface="+mn-lt"/>
              </a:rPr>
              <a:t>Refine: </a:t>
            </a:r>
            <a:r>
              <a:rPr lang="en-US" sz="1600" dirty="0">
                <a:latin typeface="+mn-lt"/>
              </a:rPr>
              <a:t>A tool designed to process, clean and enrich large amounts of data with existing knowledge bases</a:t>
            </a:r>
          </a:p>
          <a:p>
            <a:pPr marL="269875" lvl="2" indent="-180975">
              <a:spcBef>
                <a:spcPts val="420"/>
              </a:spcBef>
              <a:buClr>
                <a:schemeClr val="accent1"/>
              </a:buClr>
              <a:buSzPct val="100000"/>
              <a:buFont typeface="Wingdings" pitchFamily="2" charset="2"/>
              <a:buChar char=""/>
              <a:defRPr/>
            </a:pPr>
            <a:r>
              <a:rPr lang="en-US" sz="1600" dirty="0">
                <a:latin typeface="+mn-lt"/>
              </a:rPr>
              <a:t>Auto Mapping </a:t>
            </a:r>
            <a:r>
              <a:rPr lang="en-US" sz="1600" dirty="0" smtClean="0">
                <a:latin typeface="+mn-lt"/>
              </a:rPr>
              <a:t>Core: </a:t>
            </a:r>
            <a:r>
              <a:rPr lang="en-US" sz="1600" dirty="0">
                <a:latin typeface="+mn-lt"/>
              </a:rPr>
              <a:t>A tool designed by SAP </a:t>
            </a:r>
            <a:r>
              <a:rPr lang="en-US" sz="1600" dirty="0" smtClean="0">
                <a:latin typeface="+mn-lt"/>
              </a:rPr>
              <a:t>Research, </a:t>
            </a:r>
            <a:r>
              <a:rPr lang="en-US" sz="1600" dirty="0">
                <a:latin typeface="+mn-lt"/>
              </a:rPr>
              <a:t>enabling the developer to combine several matching algorithms</a:t>
            </a:r>
          </a:p>
          <a:p>
            <a:pPr marL="269875" lvl="2" indent="-180975">
              <a:spcBef>
                <a:spcPts val="420"/>
              </a:spcBef>
              <a:buClr>
                <a:schemeClr val="accent1"/>
              </a:buClr>
              <a:buSzPct val="100000"/>
              <a:buFont typeface="Wingdings" pitchFamily="2" charset="2"/>
              <a:buChar char=""/>
              <a:defRPr/>
            </a:pPr>
            <a:r>
              <a:rPr lang="en-US" sz="1600" dirty="0" smtClean="0">
                <a:latin typeface="+mn-lt"/>
              </a:rPr>
              <a:t>Freebase: </a:t>
            </a:r>
            <a:r>
              <a:rPr lang="en-US" sz="1600" dirty="0">
                <a:latin typeface="+mn-lt"/>
              </a:rPr>
              <a:t>An open repository of structured data</a:t>
            </a:r>
          </a:p>
        </p:txBody>
      </p:sp>
      <p:sp>
        <p:nvSpPr>
          <p:cNvPr id="10" name="Right Arrow 9"/>
          <p:cNvSpPr/>
          <p:nvPr/>
        </p:nvSpPr>
        <p:spPr bwMode="gray">
          <a:xfrm>
            <a:off x="4269326" y="2849647"/>
            <a:ext cx="546847" cy="121024"/>
          </a:xfrm>
          <a:prstGeom prst="rightArrow">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ight Arrow 15"/>
          <p:cNvSpPr/>
          <p:nvPr/>
        </p:nvSpPr>
        <p:spPr bwMode="gray">
          <a:xfrm>
            <a:off x="4286504" y="3591594"/>
            <a:ext cx="546847" cy="121024"/>
          </a:xfrm>
          <a:prstGeom prst="rightArrow">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ight Arrow 16"/>
          <p:cNvSpPr/>
          <p:nvPr/>
        </p:nvSpPr>
        <p:spPr bwMode="gray">
          <a:xfrm>
            <a:off x="4313303" y="4425784"/>
            <a:ext cx="546847" cy="121024"/>
          </a:xfrm>
          <a:prstGeom prst="rightArrow">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8044301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4000" y="324000"/>
            <a:ext cx="8496000" cy="756000"/>
          </a:xfrm>
        </p:spPr>
        <p:txBody>
          <a:bodyPr/>
          <a:lstStyle/>
          <a:p>
            <a:r>
              <a:rPr lang="en-US" dirty="0" smtClean="0"/>
              <a:t>RUBIX - Experiments</a:t>
            </a:r>
            <a:endParaRPr lang="en-US" sz="2000" b="0" dirty="0"/>
          </a:p>
        </p:txBody>
      </p:sp>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348" y="1985975"/>
            <a:ext cx="4227232" cy="2054748"/>
          </a:xfrm>
          <a:prstGeom prst="rect">
            <a:avLst/>
          </a:prstGeom>
          <a:noFill/>
          <a:ln>
            <a:noFill/>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84" y="1985975"/>
            <a:ext cx="40195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96260" y="4105835"/>
            <a:ext cx="7255248" cy="1523494"/>
          </a:xfrm>
          <a:prstGeom prst="rect">
            <a:avLst/>
          </a:prstGeom>
          <a:noFill/>
        </p:spPr>
        <p:txBody>
          <a:bodyPr wrap="square" lIns="0" tIns="0" rIns="0" bIns="0" rtlCol="0">
            <a:spAutoFit/>
          </a:bodyPr>
          <a:lstStyle/>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Different </a:t>
            </a:r>
            <a:r>
              <a:rPr lang="en-US" kern="0" dirty="0">
                <a:ea typeface="Arial Unicode MS" pitchFamily="34" charset="-128"/>
                <a:cs typeface="Arial Unicode MS" pitchFamily="34" charset="-128"/>
              </a:rPr>
              <a:t>l</a:t>
            </a:r>
            <a:r>
              <a:rPr lang="en-US" kern="0" dirty="0" smtClean="0">
                <a:ea typeface="Arial Unicode MS" pitchFamily="34" charset="-128"/>
                <a:cs typeface="Arial Unicode MS" pitchFamily="34" charset="-128"/>
              </a:rPr>
              <a:t>anguages (header name and cell values)</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Abbreviations</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Codes (IATA, NASDAQ)</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Empty column headers</a:t>
            </a:r>
          </a:p>
        </p:txBody>
      </p:sp>
      <p:sp>
        <p:nvSpPr>
          <p:cNvPr id="11" name="Rectangle 10"/>
          <p:cNvSpPr/>
          <p:nvPr/>
        </p:nvSpPr>
        <p:spPr bwMode="gray">
          <a:xfrm>
            <a:off x="2610853" y="1985974"/>
            <a:ext cx="1118937" cy="2047875"/>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6970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a:t>RUBIX </a:t>
            </a:r>
            <a:r>
              <a:rPr lang="en-US" dirty="0" smtClean="0"/>
              <a:t>- Experiments</a:t>
            </a:r>
            <a:br>
              <a:rPr lang="en-US" dirty="0" smtClean="0"/>
            </a:br>
            <a:r>
              <a:rPr lang="en-US" sz="2000" b="0" dirty="0"/>
              <a:t>Results</a:t>
            </a:r>
          </a:p>
        </p:txBody>
      </p:sp>
      <p:sp>
        <p:nvSpPr>
          <p:cNvPr id="2" name="TextBox 1"/>
          <p:cNvSpPr txBox="1"/>
          <p:nvPr/>
        </p:nvSpPr>
        <p:spPr>
          <a:xfrm>
            <a:off x="313763" y="1410762"/>
            <a:ext cx="8726719" cy="24929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AMC by default runs a set of String matching algorithms between columns` headers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Extra plugins (matchers) can be configured and added </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results of different matchers are combined using different methods, for our experiments the default “average method” is used</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sp>
        <p:nvSpPr>
          <p:cNvPr id="8" name="Rectangle 7"/>
          <p:cNvSpPr/>
          <p:nvPr/>
        </p:nvSpPr>
        <p:spPr bwMode="gray">
          <a:xfrm>
            <a:off x="4140678" y="4084683"/>
            <a:ext cx="1321533" cy="883932"/>
          </a:xfrm>
          <a:prstGeom prst="rect">
            <a:avLst/>
          </a:prstGeom>
          <a:solidFill>
            <a:srgbClr val="FF0000">
              <a:alpha val="4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13763" y="3570887"/>
            <a:ext cx="6741459"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The results of AMC default </a:t>
            </a:r>
            <a:r>
              <a:rPr lang="en-US" dirty="0"/>
              <a:t>m</a:t>
            </a:r>
            <a:r>
              <a:rPr lang="en-US" dirty="0" smtClean="0"/>
              <a:t>atching algorithms:</a:t>
            </a:r>
            <a:endParaRPr lang="en-US" kern="0" dirty="0" smtClean="0">
              <a:ea typeface="Arial Unicode MS" pitchFamily="34" charset="-128"/>
              <a:cs typeface="Arial Unicode MS" pitchFamily="34" charset="-128"/>
            </a:endParaRPr>
          </a:p>
        </p:txBody>
      </p:sp>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210" y="4097323"/>
            <a:ext cx="4896001" cy="883932"/>
          </a:xfrm>
          <a:prstGeom prst="rect">
            <a:avLst/>
          </a:prstGeom>
          <a:noFill/>
          <a:ln>
            <a:noFill/>
          </a:ln>
        </p:spPr>
      </p:pic>
    </p:spTree>
    <p:extLst>
      <p:ext uri="{BB962C8B-B14F-4D97-AF65-F5344CB8AC3E}">
        <p14:creationId xmlns:p14="http://schemas.microsoft.com/office/powerpoint/2010/main" val="77914312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a:t>RUBIX </a:t>
            </a:r>
            <a:r>
              <a:rPr lang="en-US" dirty="0" smtClean="0"/>
              <a:t>- Experiments</a:t>
            </a:r>
            <a:br>
              <a:rPr lang="en-US" dirty="0" smtClean="0"/>
            </a:br>
            <a:r>
              <a:rPr lang="en-US" sz="2000" b="0" dirty="0" smtClean="0"/>
              <a:t>Results</a:t>
            </a:r>
            <a:endParaRPr lang="en-US" sz="2000" b="0" dirty="0"/>
          </a:p>
        </p:txBody>
      </p:sp>
      <p:sp>
        <p:nvSpPr>
          <p:cNvPr id="7" name="TextBox 6"/>
          <p:cNvSpPr txBox="1"/>
          <p:nvPr/>
        </p:nvSpPr>
        <p:spPr>
          <a:xfrm>
            <a:off x="313761" y="1315950"/>
            <a:ext cx="6741459"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AMC’s default set + Cosine Similarity</a:t>
            </a:r>
            <a:endParaRPr lang="en-US" kern="0" dirty="0" smtClean="0">
              <a:ea typeface="Arial Unicode MS" pitchFamily="34" charset="-128"/>
              <a:cs typeface="Arial Unicode MS" pitchFamily="34" charset="-128"/>
            </a:endParaRPr>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762" y="1683575"/>
            <a:ext cx="4896001" cy="988415"/>
          </a:xfrm>
          <a:prstGeom prst="rect">
            <a:avLst/>
          </a:prstGeom>
          <a:noFill/>
          <a:ln>
            <a:noFill/>
          </a:ln>
        </p:spPr>
      </p:pic>
      <p:sp>
        <p:nvSpPr>
          <p:cNvPr id="11" name="Rectangle 10"/>
          <p:cNvSpPr/>
          <p:nvPr/>
        </p:nvSpPr>
        <p:spPr bwMode="gray">
          <a:xfrm>
            <a:off x="3888230" y="1683574"/>
            <a:ext cx="1321533" cy="988415"/>
          </a:xfrm>
          <a:prstGeom prst="rect">
            <a:avLst/>
          </a:prstGeom>
          <a:solidFill>
            <a:srgbClr val="FF0000">
              <a:alpha val="4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 name="Group 2"/>
          <p:cNvGrpSpPr/>
          <p:nvPr/>
        </p:nvGrpSpPr>
        <p:grpSpPr>
          <a:xfrm>
            <a:off x="313761" y="2844686"/>
            <a:ext cx="7855453" cy="1657120"/>
            <a:chOff x="313761" y="2844686"/>
            <a:chExt cx="7855453" cy="1657120"/>
          </a:xfrm>
        </p:grpSpPr>
        <p:sp>
          <p:nvSpPr>
            <p:cNvPr id="9" name="TextBox 8"/>
            <p:cNvSpPr txBox="1"/>
            <p:nvPr/>
          </p:nvSpPr>
          <p:spPr>
            <a:xfrm>
              <a:off x="313761" y="2844686"/>
              <a:ext cx="7855453"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AMC’s </a:t>
              </a:r>
              <a:r>
                <a:rPr lang="en-US" dirty="0"/>
                <a:t>default set + Cosine </a:t>
              </a:r>
              <a:r>
                <a:rPr lang="en-US" dirty="0" smtClean="0"/>
                <a:t>Similarity</a:t>
              </a:r>
              <a:r>
                <a:rPr lang="en-US" kern="0" dirty="0" smtClean="0">
                  <a:ea typeface="Arial Unicode MS" pitchFamily="34" charset="-128"/>
                  <a:cs typeface="Arial Unicode MS" pitchFamily="34" charset="-128"/>
                </a:rPr>
                <a:t> </a:t>
              </a:r>
              <a:r>
                <a:rPr lang="en-US" dirty="0" smtClean="0"/>
                <a:t> + </a:t>
              </a:r>
              <a:r>
                <a:rPr lang="en-US" dirty="0"/>
                <a:t>PPMCC </a:t>
              </a:r>
              <a:r>
                <a:rPr lang="en-US" dirty="0" smtClean="0"/>
                <a:t>method</a:t>
              </a:r>
              <a:endParaRPr lang="en-US" kern="0" dirty="0" smtClean="0">
                <a:ea typeface="Arial Unicode MS" pitchFamily="34" charset="-128"/>
                <a:cs typeface="Arial Unicode MS" pitchFamily="34" charset="-128"/>
              </a:endParaRPr>
            </a:p>
          </p:txBody>
        </p:sp>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761" y="3236875"/>
              <a:ext cx="4896002" cy="1264931"/>
            </a:xfrm>
            <a:prstGeom prst="rect">
              <a:avLst/>
            </a:prstGeom>
            <a:noFill/>
            <a:ln>
              <a:noFill/>
            </a:ln>
          </p:spPr>
        </p:pic>
        <p:sp>
          <p:nvSpPr>
            <p:cNvPr id="12" name="Rectangle 11"/>
            <p:cNvSpPr/>
            <p:nvPr/>
          </p:nvSpPr>
          <p:spPr bwMode="gray">
            <a:xfrm>
              <a:off x="3888229" y="3236875"/>
              <a:ext cx="1321533" cy="1264931"/>
            </a:xfrm>
            <a:prstGeom prst="rect">
              <a:avLst/>
            </a:prstGeom>
            <a:solidFill>
              <a:srgbClr val="FF0000">
                <a:alpha val="4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 name="Group 4"/>
          <p:cNvGrpSpPr/>
          <p:nvPr/>
        </p:nvGrpSpPr>
        <p:grpSpPr>
          <a:xfrm>
            <a:off x="313760" y="4653358"/>
            <a:ext cx="7855455" cy="1566287"/>
            <a:chOff x="313760" y="4653358"/>
            <a:chExt cx="7855455" cy="1566287"/>
          </a:xfrm>
        </p:grpSpPr>
        <p:pic>
          <p:nvPicPr>
            <p:cNvPr id="13" name="Picture 1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760" y="5022542"/>
              <a:ext cx="4896002" cy="1197102"/>
            </a:xfrm>
            <a:prstGeom prst="rect">
              <a:avLst/>
            </a:prstGeom>
            <a:noFill/>
            <a:ln>
              <a:noFill/>
            </a:ln>
          </p:spPr>
        </p:pic>
        <p:sp>
          <p:nvSpPr>
            <p:cNvPr id="14" name="TextBox 13"/>
            <p:cNvSpPr txBox="1"/>
            <p:nvPr/>
          </p:nvSpPr>
          <p:spPr>
            <a:xfrm>
              <a:off x="313762" y="4653358"/>
              <a:ext cx="7855453"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AMC’s </a:t>
              </a:r>
              <a:r>
                <a:rPr lang="en-US" dirty="0"/>
                <a:t>default set + Cosine </a:t>
              </a:r>
              <a:r>
                <a:rPr lang="en-US" dirty="0" smtClean="0"/>
                <a:t>Similarity</a:t>
              </a:r>
              <a:r>
                <a:rPr lang="en-US" kern="0" dirty="0" smtClean="0">
                  <a:ea typeface="Arial Unicode MS" pitchFamily="34" charset="-128"/>
                  <a:cs typeface="Arial Unicode MS" pitchFamily="34" charset="-128"/>
                </a:rPr>
                <a:t> </a:t>
              </a:r>
              <a:r>
                <a:rPr lang="en-US" dirty="0" smtClean="0"/>
                <a:t> + </a:t>
              </a:r>
              <a:r>
                <a:rPr lang="en-US" dirty="0"/>
                <a:t>PPMCC </a:t>
              </a:r>
              <a:r>
                <a:rPr lang="en-US" dirty="0" smtClean="0"/>
                <a:t>method + </a:t>
              </a:r>
              <a:r>
                <a:rPr lang="en-US" dirty="0"/>
                <a:t>Spearman’s</a:t>
              </a:r>
              <a:endParaRPr lang="en-US" kern="0" dirty="0" smtClean="0">
                <a:ea typeface="Arial Unicode MS" pitchFamily="34" charset="-128"/>
                <a:cs typeface="Arial Unicode MS" pitchFamily="34" charset="-128"/>
              </a:endParaRPr>
            </a:p>
          </p:txBody>
        </p:sp>
        <p:sp>
          <p:nvSpPr>
            <p:cNvPr id="15" name="Rectangle 14"/>
            <p:cNvSpPr/>
            <p:nvPr/>
          </p:nvSpPr>
          <p:spPr bwMode="gray">
            <a:xfrm>
              <a:off x="3888230" y="5022543"/>
              <a:ext cx="1321533" cy="1197102"/>
            </a:xfrm>
            <a:prstGeom prst="rect">
              <a:avLst/>
            </a:prstGeom>
            <a:solidFill>
              <a:srgbClr val="FF0000">
                <a:alpha val="4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Rectangle 1"/>
          <p:cNvSpPr/>
          <p:nvPr/>
        </p:nvSpPr>
        <p:spPr bwMode="gray">
          <a:xfrm>
            <a:off x="350870" y="4029740"/>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50870" y="5546662"/>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734391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2613</TotalTime>
  <Words>1355</Words>
  <Application>Microsoft Office PowerPoint</Application>
  <PresentationFormat>On-screen Show (4:3)</PresentationFormat>
  <Paragraphs>208</Paragraphs>
  <Slides>23</Slides>
  <Notes>16</Notes>
  <HiddenSlides>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SAP_2011_v1.2</vt:lpstr>
      <vt:lpstr>PowerPoint Presentation</vt:lpstr>
      <vt:lpstr>Background</vt:lpstr>
      <vt:lpstr>Earlier Research Direction An Interaction Framework for Business Intelligence</vt:lpstr>
      <vt:lpstr>Projects</vt:lpstr>
      <vt:lpstr> RUBIX - Problem Definition Linking External Data</vt:lpstr>
      <vt:lpstr>RUBIX - Proposal</vt:lpstr>
      <vt:lpstr>RUBIX - Experiments</vt:lpstr>
      <vt:lpstr>RUBIX - Experiments Results</vt:lpstr>
      <vt:lpstr>RUBIX - Experiments Results</vt:lpstr>
      <vt:lpstr>RUBIX - Publications </vt:lpstr>
      <vt:lpstr>Projects</vt:lpstr>
      <vt:lpstr>remix</vt:lpstr>
      <vt:lpstr>remix</vt:lpstr>
      <vt:lpstr>Data quality </vt:lpstr>
      <vt:lpstr>Our Proposal</vt:lpstr>
      <vt:lpstr>remix - Results</vt:lpstr>
      <vt:lpstr>Projects</vt:lpstr>
      <vt:lpstr>What is Panorama?</vt:lpstr>
      <vt:lpstr>Future Roadmap </vt:lpstr>
      <vt:lpstr>Summary</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ASSAF, Ahmad</cp:lastModifiedBy>
  <cp:revision>139</cp:revision>
  <dcterms:created xsi:type="dcterms:W3CDTF">2011-02-17T10:36:00Z</dcterms:created>
  <dcterms:modified xsi:type="dcterms:W3CDTF">2012-12-12T15:10:09Z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778912075</vt:i4>
  </property>
  <property fmtid="{D5CDD505-2E9C-101B-9397-08002B2CF9AE}" pid="3" name="_NewReviewCycle">
    <vt:lpwstr/>
  </property>
  <property fmtid="{D5CDD505-2E9C-101B-9397-08002B2CF9AE}" pid="4" name="_EmailSubject">
    <vt:lpwstr>PPT</vt:lpwstr>
  </property>
  <property fmtid="{D5CDD505-2E9C-101B-9397-08002B2CF9AE}" pid="5" name="_AuthorEmail">
    <vt:lpwstr>aline.senart@sap.com</vt:lpwstr>
  </property>
  <property fmtid="{D5CDD505-2E9C-101B-9397-08002B2CF9AE}" pid="6" name="_AuthorEmailDisplayName">
    <vt:lpwstr>SENART, Aline</vt:lpwstr>
  </property>
  <property fmtid="{D5CDD505-2E9C-101B-9397-08002B2CF9AE}" pid="7" name="_PreviousAdHocReviewCycleID">
    <vt:i4>-1937902</vt:i4>
  </property>
</Properties>
</file>