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  <p:sldMasterId id="2147483712" r:id="rId2"/>
    <p:sldMasterId id="2147483727" r:id="rId3"/>
    <p:sldMasterId id="2147483742" r:id="rId4"/>
  </p:sldMasterIdLst>
  <p:notesMasterIdLst>
    <p:notesMasterId r:id="rId45"/>
  </p:notesMasterIdLst>
  <p:handoutMasterIdLst>
    <p:handoutMasterId r:id="rId46"/>
  </p:handoutMasterIdLst>
  <p:sldIdLst>
    <p:sldId id="284" r:id="rId5"/>
    <p:sldId id="256" r:id="rId6"/>
    <p:sldId id="304" r:id="rId7"/>
    <p:sldId id="257" r:id="rId8"/>
    <p:sldId id="278" r:id="rId9"/>
    <p:sldId id="263" r:id="rId10"/>
    <p:sldId id="300" r:id="rId11"/>
    <p:sldId id="267" r:id="rId12"/>
    <p:sldId id="271" r:id="rId13"/>
    <p:sldId id="270" r:id="rId14"/>
    <p:sldId id="272" r:id="rId15"/>
    <p:sldId id="301" r:id="rId16"/>
    <p:sldId id="298" r:id="rId17"/>
    <p:sldId id="297" r:id="rId18"/>
    <p:sldId id="259" r:id="rId19"/>
    <p:sldId id="261" r:id="rId20"/>
    <p:sldId id="273" r:id="rId21"/>
    <p:sldId id="303" r:id="rId22"/>
    <p:sldId id="283" r:id="rId23"/>
    <p:sldId id="282" r:id="rId24"/>
    <p:sldId id="286" r:id="rId25"/>
    <p:sldId id="288" r:id="rId26"/>
    <p:sldId id="287" r:id="rId27"/>
    <p:sldId id="285" r:id="rId28"/>
    <p:sldId id="293" r:id="rId29"/>
    <p:sldId id="291" r:id="rId30"/>
    <p:sldId id="274" r:id="rId31"/>
    <p:sldId id="279" r:id="rId32"/>
    <p:sldId id="280" r:id="rId33"/>
    <p:sldId id="281" r:id="rId34"/>
    <p:sldId id="294" r:id="rId35"/>
    <p:sldId id="292" r:id="rId36"/>
    <p:sldId id="305" r:id="rId37"/>
    <p:sldId id="306" r:id="rId38"/>
    <p:sldId id="307" r:id="rId39"/>
    <p:sldId id="308" r:id="rId40"/>
    <p:sldId id="309" r:id="rId41"/>
    <p:sldId id="295" r:id="rId42"/>
    <p:sldId id="302" r:id="rId43"/>
    <p:sldId id="27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B177B2-D22A-4093-9BCD-DE1A0ED7C263}">
          <p14:sldIdLst>
            <p14:sldId id="284"/>
            <p14:sldId id="256"/>
          </p14:sldIdLst>
        </p14:section>
        <p14:section name="Untitled Section" id="{C40404FF-18A0-4546-A017-4CBA2AD2134D}">
          <p14:sldIdLst>
            <p14:sldId id="304"/>
            <p14:sldId id="257"/>
            <p14:sldId id="278"/>
            <p14:sldId id="263"/>
          </p14:sldIdLst>
        </p14:section>
        <p14:section name="Untitled Section" id="{D8EEA237-5DC0-4996-969E-D2EAEB761A2F}">
          <p14:sldIdLst>
            <p14:sldId id="300"/>
            <p14:sldId id="267"/>
            <p14:sldId id="271"/>
            <p14:sldId id="270"/>
          </p14:sldIdLst>
        </p14:section>
        <p14:section name="Untitled Section" id="{41373968-7C85-4A1C-AA09-05048CCB9041}">
          <p14:sldIdLst>
            <p14:sldId id="272"/>
            <p14:sldId id="301"/>
            <p14:sldId id="298"/>
            <p14:sldId id="297"/>
            <p14:sldId id="259"/>
            <p14:sldId id="261"/>
          </p14:sldIdLst>
        </p14:section>
        <p14:section name="Untitled Section" id="{27D28723-5C6F-4E7B-AF05-6CA75411F1F1}">
          <p14:sldIdLst>
            <p14:sldId id="273"/>
            <p14:sldId id="303"/>
            <p14:sldId id="283"/>
          </p14:sldIdLst>
        </p14:section>
        <p14:section name="Untitled Section" id="{BAF15912-C706-4EC4-BE93-A235BA9AF989}">
          <p14:sldIdLst>
            <p14:sldId id="282"/>
            <p14:sldId id="286"/>
            <p14:sldId id="288"/>
            <p14:sldId id="287"/>
            <p14:sldId id="285"/>
            <p14:sldId id="293"/>
            <p14:sldId id="291"/>
          </p14:sldIdLst>
        </p14:section>
        <p14:section name="Untitled Section" id="{FD0E6CF1-ACCC-4954-A267-86F2554F5BCE}">
          <p14:sldIdLst>
            <p14:sldId id="274"/>
            <p14:sldId id="279"/>
            <p14:sldId id="280"/>
            <p14:sldId id="281"/>
          </p14:sldIdLst>
        </p14:section>
        <p14:section name="Untitled Section" id="{102D4973-8429-4FD9-8A01-5D759F3D458C}">
          <p14:sldIdLst>
            <p14:sldId id="294"/>
            <p14:sldId id="292"/>
            <p14:sldId id="305"/>
            <p14:sldId id="306"/>
            <p14:sldId id="307"/>
            <p14:sldId id="308"/>
            <p14:sldId id="309"/>
            <p14:sldId id="295"/>
            <p14:sldId id="30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6" autoAdjust="0"/>
    <p:restoredTop sz="77536" autoAdjust="0"/>
  </p:normalViewPr>
  <p:slideViewPr>
    <p:cSldViewPr snapToGrid="0">
      <p:cViewPr varScale="1">
        <p:scale>
          <a:sx n="48" d="100"/>
          <a:sy n="48" d="100"/>
        </p:scale>
        <p:origin x="139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11664"/>
    </p:cViewPr>
  </p:sorterViewPr>
  <p:notesViewPr>
    <p:cSldViewPr snapToGrid="0">
      <p:cViewPr varScale="1">
        <p:scale>
          <a:sx n="88" d="100"/>
          <a:sy n="88" d="100"/>
        </p:scale>
        <p:origin x="29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B206F-139B-4B23-A2A0-9A5858BBBA70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3CE2E-EBE5-45F5-8195-3C3F0268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1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EFD0D-CD76-4428-AB98-DCFFAD4E2FDB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B4E4C-689C-43A1-AC8A-16524DC7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4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websites</a:t>
            </a:r>
          </a:p>
          <a:p>
            <a:r>
              <a:rPr lang="en-US" dirty="0"/>
              <a:t>Ready</a:t>
            </a:r>
            <a:r>
              <a:rPr lang="en-US" baseline="0" dirty="0"/>
              <a:t> </a:t>
            </a:r>
            <a:r>
              <a:rPr lang="en-US" dirty="0"/>
              <a:t>Vim’s example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…</a:t>
            </a:r>
          </a:p>
          <a:p>
            <a:r>
              <a:rPr lang="en-US" dirty="0"/>
              <a:t>Search …</a:t>
            </a:r>
          </a:p>
          <a:p>
            <a:r>
              <a:rPr lang="en-US" dirty="0"/>
              <a:t>PKM …</a:t>
            </a:r>
          </a:p>
          <a:p>
            <a:r>
              <a:rPr lang="en-US" dirty="0"/>
              <a:t>Don’t Spend much Time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2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Found</a:t>
            </a:r>
            <a:r>
              <a:rPr lang="en-US" altLang="zh-CN" baseline="0" dirty="0"/>
              <a:t> online notes to be helpful</a:t>
            </a:r>
          </a:p>
          <a:p>
            <a:r>
              <a:rPr lang="en-US" altLang="zh-CN" baseline="0" dirty="0"/>
              <a:t>You have been Missing</a:t>
            </a:r>
          </a:p>
          <a:p>
            <a:r>
              <a:rPr lang="en-US" altLang="zh-CN" baseline="0" dirty="0"/>
              <a:t>Your own notes helpful -&gt; friends</a:t>
            </a:r>
          </a:p>
          <a:p>
            <a:r>
              <a:rPr lang="en-US" altLang="zh-CN" baseline="0" dirty="0"/>
              <a:t>Similar background, similar interests</a:t>
            </a:r>
          </a:p>
          <a:p>
            <a:r>
              <a:rPr lang="en-US" altLang="zh-CN" baseline="0" dirty="0"/>
              <a:t>WYH Hessian matrix,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22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Personal</a:t>
            </a:r>
            <a:r>
              <a:rPr lang="en-US" altLang="zh-CN" baseline="0" dirty="0"/>
              <a:t> Aim</a:t>
            </a:r>
          </a:p>
          <a:p>
            <a:r>
              <a:rPr lang="en-US" altLang="zh-CN" dirty="0"/>
              <a:t>Found</a:t>
            </a:r>
            <a:r>
              <a:rPr lang="en-US" altLang="zh-CN" baseline="0" dirty="0"/>
              <a:t> online notes to be helpful</a:t>
            </a:r>
          </a:p>
          <a:p>
            <a:r>
              <a:rPr lang="en-US" altLang="zh-CN" baseline="0" dirty="0"/>
              <a:t>Your own notes helpful -&gt; friends</a:t>
            </a:r>
          </a:p>
          <a:p>
            <a:r>
              <a:rPr lang="en-US" altLang="zh-CN" baseline="0" dirty="0"/>
              <a:t>1. Ask you in person</a:t>
            </a:r>
          </a:p>
          <a:p>
            <a:r>
              <a:rPr lang="en-US" altLang="zh-CN" baseline="0" dirty="0"/>
              <a:t>2. Similar background, similar interests</a:t>
            </a:r>
          </a:p>
          <a:p>
            <a:r>
              <a:rPr lang="en-US" altLang="zh-CN" baseline="0" dirty="0"/>
              <a:t>WYH Hessian matrix, </a:t>
            </a:r>
            <a:r>
              <a:rPr lang="en-US" altLang="zh-CN" baseline="0" dirty="0" err="1"/>
              <a:t>KeWang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TopoClassification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8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独狼</a:t>
            </a:r>
            <a:endParaRPr lang="en-US" altLang="zh-CN" dirty="0"/>
          </a:p>
          <a:p>
            <a:r>
              <a:rPr lang="en-US" altLang="zh-CN" dirty="0"/>
              <a:t>Personal experience alone not good</a:t>
            </a:r>
          </a:p>
          <a:p>
            <a:r>
              <a:rPr lang="en-US" altLang="zh-CN" dirty="0"/>
              <a:t>Personal experience I don’t talk much,</a:t>
            </a:r>
            <a:r>
              <a:rPr lang="en-US" altLang="zh-CN" baseline="0" dirty="0"/>
              <a:t> </a:t>
            </a:r>
            <a:r>
              <a:rPr lang="en-US" altLang="zh-CN" dirty="0"/>
              <a:t>I love digits, Kill two birds with one stone. </a:t>
            </a:r>
            <a:r>
              <a:rPr lang="zh-CN" altLang="en-US" dirty="0"/>
              <a:t>一石二鸟</a:t>
            </a:r>
            <a:endParaRPr lang="en-US" altLang="zh-CN" dirty="0"/>
          </a:p>
          <a:p>
            <a:r>
              <a:rPr lang="en-US" altLang="zh-CN" dirty="0"/>
              <a:t>Push you share notes</a:t>
            </a:r>
          </a:p>
          <a:p>
            <a:r>
              <a:rPr lang="en-US" altLang="zh-CN" dirty="0" err="1"/>
              <a:t>KeWang</a:t>
            </a:r>
            <a:r>
              <a:rPr lang="en-US" altLang="zh-CN" baseline="0" dirty="0"/>
              <a:t> K-Theory Note.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73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Serious attempt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Snippets</a:t>
            </a:r>
            <a:r>
              <a:rPr lang="en-US" baseline="0" dirty="0"/>
              <a:t> (</a:t>
            </a:r>
            <a:r>
              <a:rPr lang="en-US" baseline="0" dirty="0" err="1"/>
              <a:t>iff</a:t>
            </a:r>
            <a:r>
              <a:rPr lang="en-US" baseline="0" dirty="0"/>
              <a:t>, </a:t>
            </a:r>
            <a:r>
              <a:rPr lang="en-US" baseline="0" dirty="0" err="1"/>
              <a:t>st</a:t>
            </a:r>
            <a:r>
              <a:rPr lang="en-US" baseline="0" dirty="0"/>
              <a:t>, </a:t>
            </a:r>
            <a:r>
              <a:rPr lang="en-US" baseline="0" dirty="0" err="1"/>
              <a:t>wrt</a:t>
            </a:r>
            <a:r>
              <a:rPr lang="en-US" baseline="0" dirty="0"/>
              <a:t>, 1/2, </a:t>
            </a:r>
            <a:r>
              <a:rPr lang="en-US" baseline="0" dirty="0" err="1"/>
              <a:t>pt</a:t>
            </a:r>
            <a:r>
              <a:rPr lang="en-US" baseline="0" dirty="0"/>
              <a:t>, item, templates)</a:t>
            </a:r>
          </a:p>
          <a:p>
            <a:r>
              <a:rPr lang="en-US" baseline="0" dirty="0"/>
              <a:t>Save -&gt; Folding, equation, Autocomplete (this is SUSTech, \cite, )</a:t>
            </a:r>
          </a:p>
          <a:p>
            <a:r>
              <a:rPr lang="en-US" baseline="0" dirty="0"/>
              <a:t>Compile,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1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2 thing: fewer keybrd2mouse, fewer repeat-key-hitting.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56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Almost everywhere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2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02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credit: http://tex.stackexchange.com/questions/339/latex-editors-ides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3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  <a:p>
            <a:r>
              <a:rPr lang="en-US" baseline="0" dirty="0"/>
              <a:t>My Personal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19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credit: http://www.texmacs.org/tmweb/home/screenshots.en.html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5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suggest</a:t>
            </a:r>
            <a:r>
              <a:rPr lang="en-US" baseline="0" dirty="0"/>
              <a:t> trying out</a:t>
            </a:r>
            <a:endParaRPr lang="en-US" dirty="0"/>
          </a:p>
          <a:p>
            <a:r>
              <a:rPr lang="en-US" dirty="0"/>
              <a:t>Also ver</a:t>
            </a:r>
            <a:r>
              <a:rPr lang="en-US" baseline="0" dirty="0"/>
              <a:t>y famous in programmer’s world</a:t>
            </a:r>
          </a:p>
          <a:p>
            <a:r>
              <a:rPr lang="en-US" dirty="0"/>
              <a:t>Picture credit:</a:t>
            </a:r>
            <a:r>
              <a:rPr lang="en-US" baseline="0" dirty="0"/>
              <a:t> http://tex.stackexchange.com/questions/339/latex-editors-ides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5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rule out</a:t>
            </a:r>
          </a:p>
          <a:p>
            <a:r>
              <a:rPr lang="en-US" dirty="0"/>
              <a:t>Vim</a:t>
            </a:r>
            <a:r>
              <a:rPr lang="en-US" baseline="0" dirty="0"/>
              <a:t> </a:t>
            </a:r>
            <a:r>
              <a:rPr lang="en-US" baseline="0" dirty="0" err="1"/>
              <a:t>v.s</a:t>
            </a:r>
            <a:r>
              <a:rPr lang="en-US" baseline="0" dirty="0"/>
              <a:t>. </a:t>
            </a:r>
            <a:r>
              <a:rPr lang="en-US" baseline="0" dirty="0" err="1"/>
              <a:t>Emacs</a:t>
            </a:r>
            <a:endParaRPr lang="en-US" dirty="0"/>
          </a:p>
          <a:p>
            <a:r>
              <a:rPr lang="en-US" dirty="0"/>
              <a:t>Picture credit:</a:t>
            </a:r>
            <a:r>
              <a:rPr lang="en-US" baseline="0" dirty="0"/>
              <a:t> http://jupyter.org/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9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credit: https://www.madoko.net/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23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28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you should learn with me?</a:t>
            </a:r>
          </a:p>
          <a:p>
            <a:r>
              <a:rPr lang="en-US" baseline="0" dirty="0"/>
              <a:t>Hardest part, Me 2 weeks, like Landau Potential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Hardest</a:t>
            </a:r>
            <a:r>
              <a:rPr lang="en-US" baseline="0" dirty="0"/>
              <a:t> time, prone error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Mac, try my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6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Exercising your</a:t>
            </a:r>
            <a:r>
              <a:rPr lang="en-US" baseline="0" dirty="0"/>
              <a:t> fingers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How I see my work: No Spoon-feeding</a:t>
            </a:r>
          </a:p>
          <a:p>
            <a:r>
              <a:rPr lang="en-US" baseline="0" dirty="0"/>
              <a:t>Foundations </a:t>
            </a:r>
            <a:r>
              <a:rPr lang="zh-CN" altLang="en-US" baseline="0" dirty="0"/>
              <a:t>粉底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6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more, </a:t>
            </a:r>
          </a:p>
          <a:p>
            <a:r>
              <a:rPr lang="en-US" dirty="0"/>
              <a:t>Tips,</a:t>
            </a:r>
            <a:r>
              <a:rPr lang="en-US" baseline="0" dirty="0"/>
              <a:t> useful packages.</a:t>
            </a:r>
            <a:endParaRPr lang="en-US" dirty="0"/>
          </a:p>
          <a:p>
            <a:r>
              <a:rPr lang="en-US" dirty="0"/>
              <a:t>Haven’t prepared yet.</a:t>
            </a:r>
            <a:r>
              <a:rPr lang="en-US" baseline="0" dirty="0"/>
              <a:t> What do you want to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1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</a:t>
            </a:r>
          </a:p>
          <a:p>
            <a:r>
              <a:rPr lang="en-US" dirty="0"/>
              <a:t>I X talk a</a:t>
            </a:r>
            <a:r>
              <a:rPr lang="en-US" baseline="0" dirty="0"/>
              <a:t> 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Problems: They</a:t>
            </a:r>
            <a:r>
              <a:rPr lang="en-US" baseline="0" dirty="0"/>
              <a:t> Great, Powerful, But Learn a lot, time.</a:t>
            </a:r>
          </a:p>
          <a:p>
            <a:r>
              <a:rPr lang="en-US" baseline="0" dirty="0"/>
              <a:t>That is a </a:t>
            </a:r>
            <a:r>
              <a:rPr lang="en-US" baseline="0" dirty="0" err="1"/>
              <a:t>mis</a:t>
            </a:r>
            <a:r>
              <a:rPr lang="en-US" baseline="0" dirty="0"/>
              <a:t>-concept</a:t>
            </a:r>
          </a:p>
          <a:p>
            <a:r>
              <a:rPr lang="en-US" baseline="0" dirty="0"/>
              <a:t>NO I teach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19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28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your found in …</a:t>
            </a:r>
          </a:p>
          <a:p>
            <a:r>
              <a:rPr lang="en-US" dirty="0"/>
              <a:t>Why is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Expressive, Deep, intuition.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88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more about</a:t>
            </a:r>
            <a:r>
              <a:rPr lang="en-US" baseline="0" dirty="0"/>
              <a:t> this topic</a:t>
            </a:r>
            <a:endParaRPr lang="en-US" dirty="0"/>
          </a:p>
          <a:p>
            <a:r>
              <a:rPr lang="en-US" dirty="0"/>
              <a:t>1st</a:t>
            </a:r>
            <a:r>
              <a:rPr lang="en-US" baseline="0" dirty="0"/>
              <a:t> chapter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6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9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对中文不友好</a:t>
            </a:r>
            <a:endParaRPr lang="en-US" altLang="zh-CN" dirty="0"/>
          </a:p>
          <a:p>
            <a:r>
              <a:rPr lang="en-US" dirty="0" err="1"/>
              <a:t>Emacs</a:t>
            </a:r>
            <a:r>
              <a:rPr lang="en-US" baseline="0" dirty="0"/>
              <a:t> and Vim are just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963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don’t try install</a:t>
            </a:r>
            <a:r>
              <a:rPr lang="en-US" altLang="zh-CN" baseline="0" dirty="0"/>
              <a:t> vim yourself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Just play the games</a:t>
            </a:r>
            <a:endParaRPr lang="en-US" altLang="zh-CN" dirty="0"/>
          </a:p>
          <a:p>
            <a:r>
              <a:rPr lang="zh-CN" altLang="en-US" dirty="0"/>
              <a:t>干货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1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干货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7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</a:t>
            </a:r>
            <a:r>
              <a:rPr lang="en-US" altLang="zh-CN" dirty="0"/>
              <a:t>Mention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Based on assumption.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simple PPT </a:t>
            </a:r>
            <a:r>
              <a:rPr lang="en-US" dirty="0" err="1"/>
              <a:t>v.s</a:t>
            </a:r>
            <a:r>
              <a:rPr lang="en-US" dirty="0"/>
              <a:t>.</a:t>
            </a:r>
            <a:r>
              <a:rPr lang="en-US" baseline="0" dirty="0"/>
              <a:t> Scholarly presentation (that requires a lot of math)</a:t>
            </a:r>
            <a:endParaRPr lang="en-US" dirty="0"/>
          </a:p>
          <a:p>
            <a:r>
              <a:rPr lang="en-US" dirty="0"/>
              <a:t>Fill in the blanks, complete</a:t>
            </a:r>
            <a:r>
              <a:rPr lang="en-US" baseline="0" dirty="0"/>
              <a:t> diff from 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separate</a:t>
            </a:r>
            <a:r>
              <a:rPr lang="en-US" baseline="0" dirty="0"/>
              <a:t> content and display</a:t>
            </a:r>
          </a:p>
          <a:p>
            <a:r>
              <a:rPr lang="en-US" baseline="0" dirty="0"/>
              <a:t>Open latex file to show it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Avoid paying attentions to …</a:t>
            </a:r>
          </a:p>
          <a:p>
            <a:r>
              <a:rPr lang="en-US" dirty="0"/>
              <a:t>Let </a:t>
            </a:r>
            <a:r>
              <a:rPr lang="en-US" dirty="0" err="1"/>
              <a:t>LaTeX</a:t>
            </a:r>
            <a:r>
              <a:rPr lang="en-US" baseline="0" dirty="0"/>
              <a:t> templates to deal with it.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</a:t>
            </a:r>
            <a:r>
              <a:rPr lang="en-US" baseline="0" dirty="0"/>
              <a:t> second Aim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09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Serious attempt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Encourage use</a:t>
            </a:r>
            <a:r>
              <a:rPr lang="en-US" baseline="0" dirty="0"/>
              <a:t> ONLINE QA</a:t>
            </a:r>
            <a:endParaRPr lang="en-US" dirty="0"/>
          </a:p>
          <a:p>
            <a:r>
              <a:rPr lang="en-US" dirty="0"/>
              <a:t>Need Math , then need Latex</a:t>
            </a:r>
          </a:p>
          <a:p>
            <a:r>
              <a:rPr lang="en-US" dirty="0"/>
              <a:t>Give two</a:t>
            </a:r>
            <a:r>
              <a:rPr lang="en-US" baseline="0" dirty="0"/>
              <a:t> examples (open website)</a:t>
            </a:r>
            <a:endParaRPr lang="en-US" dirty="0"/>
          </a:p>
          <a:p>
            <a:r>
              <a:rPr lang="en-US" dirty="0"/>
              <a:t>2 fold</a:t>
            </a:r>
            <a:r>
              <a:rPr lang="en-US" baseline="0" dirty="0"/>
              <a:t> benefit of Online QA: </a:t>
            </a:r>
          </a:p>
          <a:p>
            <a:r>
              <a:rPr lang="en-US" baseline="0" dirty="0"/>
              <a:t>1. more people know 2. useful for others 3. have some doubts find online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B4E4C-689C-43A1-AC8A-16524DC785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8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2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6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3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4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70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2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4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9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9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54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06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51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82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95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135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23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66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1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019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70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3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6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75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04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996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212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064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017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937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816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1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418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64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495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08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32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862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453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154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976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704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025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096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07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167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2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8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3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1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53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24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63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2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doko.org/reference.html#sec-math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mgolf.com/" TargetMode="External"/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-taper/Draf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20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Digitalization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Digital Tools</a:t>
            </a:r>
          </a:p>
        </p:txBody>
      </p:sp>
    </p:spTree>
    <p:extLst>
      <p:ext uri="{BB962C8B-B14F-4D97-AF65-F5344CB8AC3E}">
        <p14:creationId xmlns:p14="http://schemas.microsoft.com/office/powerpoint/2010/main" val="250547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Personal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&amp; Cooperation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740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&amp; Cooperation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cs typeface="Times New Roman" panose="02020603050405020304" pitchFamily="18" charset="0"/>
              </a:rPr>
              <a:t>Yours are helpful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707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&amp; Cooperation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cs typeface="Times New Roman" panose="02020603050405020304" pitchFamily="18" charset="0"/>
              </a:rPr>
              <a:t>Don’t be Alone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527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&amp; Cooperation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Notes</a:t>
            </a:r>
          </a:p>
          <a:p>
            <a:r>
              <a:rPr lang="en-US" sz="4000" dirty="0"/>
              <a:t>Blogs</a:t>
            </a:r>
          </a:p>
        </p:txBody>
      </p:sp>
    </p:spTree>
    <p:extLst>
      <p:ext uri="{BB962C8B-B14F-4D97-AF65-F5344CB8AC3E}">
        <p14:creationId xmlns:p14="http://schemas.microsoft.com/office/powerpoint/2010/main" val="222312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02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\begin{align}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{\partial}{\partial t}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Psi_I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(t)}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{\partial}{\partial t} (e^{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\hat{H}_0t}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Psi_S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(t)}) \\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\hat{H}_0)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Psi_I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(t)} + e^{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\hat{H}_0t}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{\partial}{\partial t}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Psi_S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(t)} \\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=&amp; -\hat{H}_0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Psi_I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(t)} + e^{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\hat{H}_0t} (H_0+V)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Psi_S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(t)} \\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=&amp; [-\hat{H}_0 + e^{iH_0t} (\hat{H}_0 +V) e^{-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\hat{H}_0t}]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Psi_I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(t)} \\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\label{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eq:motion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=&amp; \hat{V}_I 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Psi_I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(t)}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\end{align}</a:t>
            </a:r>
          </a:p>
        </p:txBody>
      </p:sp>
    </p:spTree>
    <p:extLst>
      <p:ext uri="{BB962C8B-B14F-4D97-AF65-F5344CB8AC3E}">
        <p14:creationId xmlns:p14="http://schemas.microsoft.com/office/powerpoint/2010/main" val="163930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Command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{\partial f}{\partial t}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pdv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{t}f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0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3711388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FEFEFE"/>
                </a:solidFill>
                <a:ea typeface="+mj-ea"/>
              </a:rPr>
              <a:t>Vim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4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Less Repetition</a:t>
            </a:r>
          </a:p>
        </p:txBody>
      </p:sp>
    </p:spTree>
    <p:extLst>
      <p:ext uri="{BB962C8B-B14F-4D97-AF65-F5344CB8AC3E}">
        <p14:creationId xmlns:p14="http://schemas.microsoft.com/office/powerpoint/2010/main" val="384625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Vim </a:t>
            </a:r>
            <a:r>
              <a:rPr lang="en-US" sz="2000" dirty="0"/>
              <a:t>is almost </a:t>
            </a:r>
            <a:r>
              <a:rPr lang="en-US" sz="5400" dirty="0"/>
              <a:t>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IDE, Sublime Text, Visual Studio</a:t>
            </a:r>
          </a:p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</a:p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Chrome, Firefox</a:t>
            </a:r>
          </a:p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Mac/Linux (Unix)</a:t>
            </a:r>
          </a:p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5939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/>
              <a:t>LaTeX</a:t>
            </a:r>
            <a:r>
              <a:rPr lang="en-US" sz="6000" dirty="0"/>
              <a:t> + Vim </a:t>
            </a:r>
            <a:br>
              <a:rPr lang="en-US" sz="6000" dirty="0"/>
            </a:br>
            <a:r>
              <a:rPr lang="en-US" sz="6000" dirty="0"/>
              <a:t>= </a:t>
            </a:r>
            <a:r>
              <a:rPr lang="en-US" sz="6000" dirty="0" err="1"/>
              <a:t>Vimtex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0" y="5280847"/>
            <a:ext cx="7939753" cy="1206450"/>
          </a:xfrm>
        </p:spPr>
        <p:txBody>
          <a:bodyPr>
            <a:normAutofit/>
          </a:bodyPr>
          <a:lstStyle/>
          <a:p>
            <a:r>
              <a:rPr lang="en-US" sz="4000" dirty="0"/>
              <a:t>By </a:t>
            </a:r>
            <a:r>
              <a:rPr lang="en-US" sz="4000" dirty="0">
                <a:latin typeface="Segoe Script" panose="030B0504020000000003" pitchFamily="66" charset="0"/>
              </a:rPr>
              <a:t>Taper</a:t>
            </a:r>
          </a:p>
        </p:txBody>
      </p:sp>
    </p:spTree>
    <p:extLst>
      <p:ext uri="{BB962C8B-B14F-4D97-AF65-F5344CB8AC3E}">
        <p14:creationId xmlns:p14="http://schemas.microsoft.com/office/powerpoint/2010/main" val="280655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Alternatives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398884" y="1338478"/>
            <a:ext cx="3302316" cy="457972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GNU </a:t>
            </a:r>
            <a:r>
              <a:rPr lang="en-US" sz="3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Emacs</a:t>
            </a:r>
            <a:endParaRPr lang="en-US" sz="3000" dirty="0">
              <a:hlinkClick r:id="rId3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dirty="0" err="1"/>
              <a:t>LyX</a:t>
            </a:r>
            <a:endParaRPr lang="en-US" sz="3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3000" dirty="0"/>
              <a:t>GNU </a:t>
            </a:r>
            <a:r>
              <a:rPr lang="en-US" sz="3000" dirty="0" err="1"/>
              <a:t>TeXmacs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0052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4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9" y="958640"/>
            <a:ext cx="4702193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4109" y="1777928"/>
            <a:ext cx="4038538" cy="3291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1" y="447188"/>
            <a:ext cx="2559813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LyX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35" y="2413000"/>
            <a:ext cx="2553279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翁文康</a:t>
            </a:r>
            <a:endParaRPr 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14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4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9" y="958640"/>
            <a:ext cx="4702193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4109" y="1904133"/>
            <a:ext cx="4038538" cy="3038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61" y="447188"/>
            <a:ext cx="3244298" cy="173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TeXmacs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35" y="2413000"/>
            <a:ext cx="2553279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8664B0"/>
              </a:buClr>
              <a:buFont typeface="Wingdings 2" charset="2"/>
              <a:buChar char=""/>
            </a:pPr>
            <a:r>
              <a:rPr lang="zh-CN" altLang="en-US" sz="40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孟斐</a:t>
            </a:r>
            <a:endParaRPr lang="en-US" sz="4000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0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W</a:t>
            </a:r>
            <a:r>
              <a:rPr lang="en-US" sz="2400" dirty="0" err="1"/>
              <a:t>hat</a:t>
            </a:r>
            <a:r>
              <a:rPr lang="en-US" sz="5400" dirty="0" err="1"/>
              <a:t>Y</a:t>
            </a:r>
            <a:r>
              <a:rPr lang="en-US" sz="2400" dirty="0" err="1"/>
              <a:t>ou</a:t>
            </a:r>
            <a:r>
              <a:rPr lang="en-US" sz="5400" dirty="0" err="1"/>
              <a:t>S</a:t>
            </a:r>
            <a:r>
              <a:rPr lang="en-US" sz="2400" dirty="0" err="1"/>
              <a:t>ee</a:t>
            </a:r>
            <a:r>
              <a:rPr lang="en-US" sz="5400" dirty="0" err="1"/>
              <a:t>I</a:t>
            </a:r>
            <a:r>
              <a:rPr lang="en-US" sz="2400" dirty="0" err="1"/>
              <a:t>s</a:t>
            </a:r>
            <a:r>
              <a:rPr lang="en-US" sz="5400" dirty="0" err="1"/>
              <a:t>W</a:t>
            </a:r>
            <a:r>
              <a:rPr lang="en-US" sz="2400" dirty="0" err="1"/>
              <a:t>hat</a:t>
            </a:r>
            <a:r>
              <a:rPr lang="en-US" sz="5400" dirty="0" err="1"/>
              <a:t>Y</a:t>
            </a:r>
            <a:r>
              <a:rPr lang="en-US" sz="2400" dirty="0" err="1"/>
              <a:t>ou</a:t>
            </a:r>
            <a:r>
              <a:rPr lang="en-US" sz="5400" dirty="0" err="1"/>
              <a:t>G</a:t>
            </a:r>
            <a:r>
              <a:rPr lang="en-US" sz="2400" dirty="0" err="1"/>
              <a:t>et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LyX</a:t>
            </a:r>
            <a:endParaRPr lang="en-US" sz="4000" dirty="0"/>
          </a:p>
          <a:p>
            <a:r>
              <a:rPr lang="en-US" sz="4000" dirty="0"/>
              <a:t>GNU </a:t>
            </a:r>
            <a:r>
              <a:rPr lang="en-US" sz="4000" dirty="0" err="1"/>
              <a:t>TeXmacs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 rot="1337194">
            <a:off x="3778722" y="3155513"/>
            <a:ext cx="5061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NOT </a:t>
            </a:r>
            <a:r>
              <a:rPr lang="en-US" sz="4000" i="1" dirty="0">
                <a:latin typeface="Georgia" panose="02040502050405020303" pitchFamily="18" charset="0"/>
                <a:ea typeface="楷体" panose="02010609060101010101" pitchFamily="49" charset="-122"/>
              </a:rPr>
              <a:t>Distraction-free</a:t>
            </a:r>
          </a:p>
        </p:txBody>
      </p:sp>
    </p:spTree>
    <p:extLst>
      <p:ext uri="{BB962C8B-B14F-4D97-AF65-F5344CB8AC3E}">
        <p14:creationId xmlns:p14="http://schemas.microsoft.com/office/powerpoint/2010/main" val="3245364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26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4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9" y="958640"/>
            <a:ext cx="4702193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0632" b="-1"/>
          <a:stretch/>
        </p:blipFill>
        <p:spPr>
          <a:xfrm>
            <a:off x="4279248" y="1258530"/>
            <a:ext cx="4052556" cy="433020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7501" y="447188"/>
            <a:ext cx="2559813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1" dirty="0">
                <a:cs typeface="Times New Roman" panose="02020603050405020304" pitchFamily="18" charset="0"/>
              </a:rPr>
              <a:t>GNU </a:t>
            </a:r>
            <a:r>
              <a:rPr lang="en-US" sz="4000" i="1" dirty="0" err="1">
                <a:cs typeface="Times New Roman" panose="02020603050405020304" pitchFamily="18" charset="0"/>
              </a:rPr>
              <a:t>Emacs</a:t>
            </a:r>
            <a:endParaRPr lang="en-US" sz="4000" i="1" dirty="0"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14035" y="2413000"/>
            <a:ext cx="2553279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江帆</a:t>
            </a:r>
            <a:endParaRPr 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096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9179" y="447188"/>
            <a:ext cx="2718135" cy="15594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 err="1">
                <a:cs typeface="Times New Roman" panose="02020603050405020304" pitchFamily="18" charset="0"/>
              </a:rPr>
              <a:t>Jupyter</a:t>
            </a:r>
            <a:endParaRPr lang="en-US" sz="5400" dirty="0"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1725" y="1492905"/>
            <a:ext cx="4689475" cy="33213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14035" y="2413000"/>
            <a:ext cx="2553279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陈伟强</a:t>
            </a:r>
            <a:endParaRPr 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10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/>
              <a:t>Madoko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143" r="5143"/>
          <a:stretch/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altLang="zh-CN" sz="1600"/>
              <a:t>Beta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15229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Motivation &amp; Intro       😝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Install </a:t>
            </a:r>
            <a:r>
              <a:rPr lang="en-US" sz="4000" dirty="0" err="1"/>
              <a:t>Vimtex</a:t>
            </a:r>
            <a:r>
              <a:rPr lang="en-US" sz="4000" dirty="0"/>
              <a:t>                ☹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Basics of Vim &amp; Latex 😄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Tips and Pitfalls            😍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46" y="2490846"/>
            <a:ext cx="707907" cy="707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950" y="3330300"/>
            <a:ext cx="673102" cy="6731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0" y="4123961"/>
            <a:ext cx="658753" cy="6587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000" y="4909424"/>
            <a:ext cx="673102" cy="6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89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 l="16640" r="16713" b="3"/>
          <a:stretch/>
        </p:blipFill>
        <p:spPr>
          <a:xfrm>
            <a:off x="4581525" y="-1"/>
            <a:ext cx="4570838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3802575" cy="1559412"/>
          </a:xfrm>
        </p:spPr>
        <p:txBody>
          <a:bodyPr>
            <a:normAutofit/>
          </a:bodyPr>
          <a:lstStyle/>
          <a:p>
            <a:r>
              <a:rPr lang="en-US" dirty="0"/>
              <a:t>2.</a:t>
            </a:r>
            <a:br>
              <a:rPr lang="en-US" dirty="0"/>
            </a:br>
            <a:r>
              <a:rPr lang="en-US" dirty="0"/>
              <a:t>Install </a:t>
            </a:r>
            <a:r>
              <a:rPr lang="en-US" dirty="0" err="1"/>
              <a:t>Vimtex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5" y="2413000"/>
            <a:ext cx="3791942" cy="363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</a:t>
            </a:r>
            <a:r>
              <a:rPr lang="en-US" dirty="0" err="1"/>
              <a:t>LaTeX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Install Python</a:t>
            </a:r>
          </a:p>
          <a:p>
            <a:r>
              <a:rPr lang="en-US" dirty="0"/>
              <a:t>Install </a:t>
            </a:r>
            <a:r>
              <a:rPr lang="en-US" dirty="0" err="1"/>
              <a:t>TeX</a:t>
            </a:r>
            <a:r>
              <a:rPr lang="en-US" dirty="0"/>
              <a:t> Studio, Mathematica</a:t>
            </a:r>
          </a:p>
          <a:p>
            <a:r>
              <a:rPr lang="en-US" dirty="0"/>
              <a:t>Install Vim, </a:t>
            </a:r>
            <a:r>
              <a:rPr lang="en-US" dirty="0" err="1"/>
              <a:t>TeX</a:t>
            </a:r>
            <a:r>
              <a:rPr lang="en-US" dirty="0"/>
              <a:t> Studio</a:t>
            </a:r>
          </a:p>
          <a:p>
            <a:r>
              <a:rPr lang="en-US" dirty="0"/>
              <a:t>Install Plugins for Vim</a:t>
            </a:r>
          </a:p>
          <a:p>
            <a:pPr lvl="1"/>
            <a:r>
              <a:rPr lang="en-US" dirty="0" err="1"/>
              <a:t>Vimtex</a:t>
            </a:r>
            <a:endParaRPr lang="en-US" dirty="0"/>
          </a:p>
          <a:p>
            <a:pPr lvl="1"/>
            <a:r>
              <a:rPr lang="en-US" dirty="0" err="1"/>
              <a:t>Ultisnips</a:t>
            </a:r>
            <a:endParaRPr lang="en-US" dirty="0"/>
          </a:p>
          <a:p>
            <a:pPr lvl="1"/>
            <a:r>
              <a:rPr lang="en-US" dirty="0" err="1"/>
              <a:t>Neocomplete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2819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 l="16783" r="16570" b="3"/>
          <a:stretch/>
        </p:blipFill>
        <p:spPr>
          <a:xfrm>
            <a:off x="4581525" y="-1"/>
            <a:ext cx="4570838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3802575" cy="1559412"/>
          </a:xfrm>
        </p:spPr>
        <p:txBody>
          <a:bodyPr>
            <a:normAutofit/>
          </a:bodyPr>
          <a:lstStyle/>
          <a:p>
            <a:r>
              <a:rPr lang="en-US" dirty="0"/>
              <a:t>3.</a:t>
            </a:r>
            <a:br>
              <a:rPr lang="en-US" dirty="0"/>
            </a:br>
            <a:r>
              <a:rPr lang="en-US" dirty="0"/>
              <a:t>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5" y="2413000"/>
            <a:ext cx="3791942" cy="3632200"/>
          </a:xfrm>
        </p:spPr>
        <p:txBody>
          <a:bodyPr>
            <a:normAutofit/>
          </a:bodyPr>
          <a:lstStyle/>
          <a:p>
            <a:r>
              <a:rPr lang="en-US" dirty="0"/>
              <a:t>Markdown</a:t>
            </a:r>
          </a:p>
          <a:p>
            <a:r>
              <a:rPr lang="en-US" dirty="0"/>
              <a:t>Vim Gymnastics</a:t>
            </a:r>
          </a:p>
          <a:p>
            <a:r>
              <a:rPr lang="en-US" dirty="0" err="1"/>
              <a:t>LaTeX</a:t>
            </a:r>
            <a:r>
              <a:rPr lang="en-US" dirty="0"/>
              <a:t> 123</a:t>
            </a:r>
          </a:p>
          <a:p>
            <a:r>
              <a:rPr lang="en-US" dirty="0"/>
              <a:t>Using Google, and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2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 love </a:t>
            </a:r>
            <a:r>
              <a:rPr lang="en-US" dirty="0"/>
              <a:t>being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Simple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759871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 l="16581" r="16772" b="3"/>
          <a:stretch/>
        </p:blipFill>
        <p:spPr>
          <a:xfrm>
            <a:off x="4581525" y="-1"/>
            <a:ext cx="4570838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3802575" cy="1559412"/>
          </a:xfrm>
        </p:spPr>
        <p:txBody>
          <a:bodyPr>
            <a:normAutofit/>
          </a:bodyPr>
          <a:lstStyle/>
          <a:p>
            <a:r>
              <a:rPr lang="en-US" dirty="0"/>
              <a:t>4.</a:t>
            </a:r>
            <a:br>
              <a:rPr lang="en-US" dirty="0"/>
            </a:br>
            <a:r>
              <a:rPr lang="en-US" dirty="0"/>
              <a:t>Flexible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5" y="2413000"/>
            <a:ext cx="3791942" cy="3632200"/>
          </a:xfrm>
        </p:spPr>
        <p:txBody>
          <a:bodyPr>
            <a:normAutofit/>
          </a:bodyPr>
          <a:lstStyle/>
          <a:p>
            <a:r>
              <a:rPr lang="en-US" dirty="0"/>
              <a:t>Tips &amp; Pitfalls</a:t>
            </a:r>
          </a:p>
          <a:p>
            <a:r>
              <a:rPr lang="en-US" dirty="0"/>
              <a:t>Tips on Vim Editing</a:t>
            </a:r>
          </a:p>
          <a:p>
            <a:r>
              <a:rPr lang="en-US" dirty="0"/>
              <a:t>Useful Packages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/>
              <a:t> Mathematicians &amp; Physicist</a:t>
            </a:r>
          </a:p>
          <a:p>
            <a:r>
              <a:rPr lang="en-US" dirty="0"/>
              <a:t>Case based</a:t>
            </a:r>
          </a:p>
        </p:txBody>
      </p:sp>
    </p:spTree>
    <p:extLst>
      <p:ext uri="{BB962C8B-B14F-4D97-AF65-F5344CB8AC3E}">
        <p14:creationId xmlns:p14="http://schemas.microsoft.com/office/powerpoint/2010/main" val="722085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Vimulator</a:t>
            </a:r>
            <a:r>
              <a:rPr lang="en-US" dirty="0"/>
              <a:t> (Vim</a:t>
            </a:r>
            <a:r>
              <a:rPr lang="en-US" baseline="0" dirty="0"/>
              <a:t>-simulator)</a:t>
            </a:r>
          </a:p>
          <a:p>
            <a:pPr lvl="1"/>
            <a:r>
              <a:rPr lang="en-US" dirty="0" err="1"/>
              <a:t>Vrapper</a:t>
            </a:r>
            <a:r>
              <a:rPr lang="en-US" dirty="0"/>
              <a:t> (Eclipse Market)</a:t>
            </a:r>
          </a:p>
          <a:p>
            <a:pPr lvl="1"/>
            <a:r>
              <a:rPr lang="en-US" baseline="0" dirty="0"/>
              <a:t>Firefox</a:t>
            </a:r>
            <a:r>
              <a:rPr lang="en-US" dirty="0"/>
              <a:t> (</a:t>
            </a:r>
            <a:r>
              <a:rPr lang="en-US" dirty="0" err="1"/>
              <a:t>Vimperator</a:t>
            </a:r>
            <a:r>
              <a:rPr lang="en-US" dirty="0"/>
              <a:t>, </a:t>
            </a:r>
            <a:r>
              <a:rPr lang="en-US" dirty="0" err="1"/>
              <a:t>VimFx</a:t>
            </a:r>
            <a:r>
              <a:rPr lang="en-US" dirty="0"/>
              <a:t>)</a:t>
            </a:r>
          </a:p>
          <a:p>
            <a:pPr lvl="1"/>
            <a:r>
              <a:rPr lang="en-US" baseline="0" dirty="0"/>
              <a:t>Sublime</a:t>
            </a:r>
            <a:r>
              <a:rPr lang="en-US" dirty="0"/>
              <a:t> </a:t>
            </a:r>
          </a:p>
          <a:p>
            <a:pPr lvl="1"/>
            <a:r>
              <a:rPr lang="en-US" baseline="0" dirty="0"/>
              <a:t>Atom</a:t>
            </a:r>
          </a:p>
          <a:p>
            <a:pPr lvl="0"/>
            <a:r>
              <a:rPr lang="en-US" dirty="0">
                <a:hlinkClick r:id="rId2"/>
              </a:rPr>
              <a:t>http://www.vimgolf.com/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3169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61" y="1925052"/>
            <a:ext cx="4676274" cy="4676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03400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321141"/>
            <a:ext cx="7524003" cy="36365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\begin{align}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frac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{\partial}{\partial t}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Psi_I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(t)} =&amp; 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frac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{\partial}{\partial t} (e^{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\hat{H}_0t}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Psi_S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(t)}) \\ =&amp; 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\hat{H}_0)\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cdot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Psi_I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(t)} + e^{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\hat{H}_0t}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cdot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frac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{\partial}{\partial t}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Psi_S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(t)} \\ =&amp; -\hat{H}_0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Psi_I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(t)} + e^{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\hat{H}_0t} (H_0+V)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Psi_S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(t)} \\ =&amp; [-\hat{H}_0 + e^{iH_0t} (\hat{H}_0 +V) e^{-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\hat{H}_0t}]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Psi_I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(t)} \\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\label{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eq:motion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} =&amp; \hat{V}_I 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ket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Psi_I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(t)}		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\end{align}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7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WORDs &gt;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Less equations</a:t>
            </a:r>
          </a:p>
          <a:p>
            <a:r>
              <a:rPr lang="en-US" sz="4000" dirty="0"/>
              <a:t>More words</a:t>
            </a:r>
          </a:p>
        </p:txBody>
      </p:sp>
    </p:spTree>
    <p:extLst>
      <p:ext uri="{BB962C8B-B14F-4D97-AF65-F5344CB8AC3E}">
        <p14:creationId xmlns:p14="http://schemas.microsoft.com/office/powerpoint/2010/main" val="1779363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187812" y="180975"/>
          <a:ext cx="4181475" cy="634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Acrobat Document" r:id="rId4" imgW="4181253" imgH="6343624" progId="Acrobat.Document.DC">
                  <p:embed/>
                </p:oleObj>
              </mc:Choice>
              <mc:Fallback>
                <p:oleObj name="Acrobat Document" r:id="rId4" imgW="4181253" imgH="6343624" progId="Acrobat.Document.DC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812" y="180975"/>
                        <a:ext cx="4181475" cy="634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Vertical Title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</p:spTree>
    <p:extLst>
      <p:ext uri="{BB962C8B-B14F-4D97-AF65-F5344CB8AC3E}">
        <p14:creationId xmlns:p14="http://schemas.microsoft.com/office/powerpoint/2010/main" val="2000670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WORDs &gt;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“Many graduate-school advisors have noted that an applicant for a mathematics fellowship with a 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high score on the verbal part of the GRE </a:t>
            </a:r>
            <a:r>
              <a:rPr lang="en-US" sz="2400" dirty="0">
                <a:latin typeface="Georgia" panose="02040502050405020303" pitchFamily="18" charset="0"/>
              </a:rPr>
              <a:t>is a better bet as a Ph.D. candidate than one who did 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well on the quantitative part but badly on the verbal</a:t>
            </a:r>
            <a:r>
              <a:rPr lang="en-US" sz="2400" dirty="0">
                <a:latin typeface="Georgia" panose="02040502050405020303" pitchFamily="18" charset="0"/>
              </a:rPr>
              <a:t>. ”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 algn="r">
              <a:buNone/>
            </a:pPr>
            <a:r>
              <a:rPr lang="en-US" sz="2400" dirty="0">
                <a:latin typeface="Georgia" panose="02040502050405020303" pitchFamily="18" charset="0"/>
              </a:rPr>
              <a:t>---- Paul. R. </a:t>
            </a:r>
            <a:r>
              <a:rPr lang="en-US" sz="2400" dirty="0" err="1">
                <a:latin typeface="Georgia" panose="02040502050405020303" pitchFamily="18" charset="0"/>
              </a:rPr>
              <a:t>Halmos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35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morning…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https://vim-adventures.com/</a:t>
            </a:r>
          </a:p>
          <a:p>
            <a:pPr marL="0" indent="0">
              <a:buNone/>
            </a:pPr>
            <a:r>
              <a:rPr lang="en-US" dirty="0"/>
              <a:t>http://physics.stackexchange.com/</a:t>
            </a:r>
          </a:p>
          <a:p>
            <a:pPr marL="0" indent="0">
              <a:buNone/>
            </a:pPr>
            <a:r>
              <a:rPr lang="en-US" dirty="0"/>
              <a:t>https://physicsoverflow.org/</a:t>
            </a:r>
          </a:p>
          <a:p>
            <a:pPr marL="0" indent="0">
              <a:buNone/>
            </a:pPr>
            <a:r>
              <a:rPr lang="en-US" dirty="0"/>
              <a:t>http://math.stackexchange.com/</a:t>
            </a:r>
          </a:p>
          <a:p>
            <a:pPr marL="0" indent="0">
              <a:buNone/>
            </a:pPr>
            <a:r>
              <a:rPr lang="en-US" dirty="0"/>
              <a:t>http://mathoverflow.net/?tab=featured </a:t>
            </a:r>
          </a:p>
          <a:p>
            <a:pPr marL="0" indent="0">
              <a:buNone/>
            </a:pPr>
            <a:r>
              <a:rPr lang="en-US" dirty="0"/>
              <a:t>https://www.biostars.org/</a:t>
            </a:r>
          </a:p>
          <a:p>
            <a:pPr marL="0" indent="0">
              <a:buNone/>
            </a:pPr>
            <a:r>
              <a:rPr lang="en-US" dirty="0"/>
              <a:t>http://tex.stackexchange.com/questions/339/latex-editors-ides</a:t>
            </a:r>
          </a:p>
          <a:p>
            <a:pPr marL="0" indent="0">
              <a:buNone/>
            </a:pPr>
            <a:r>
              <a:rPr lang="en-US" dirty="0"/>
              <a:t>https://www.sharelatex.com/templates</a:t>
            </a:r>
          </a:p>
          <a:p>
            <a:pPr marL="0" indent="0">
              <a:buNone/>
            </a:pPr>
            <a:r>
              <a:rPr lang="en-US" dirty="0"/>
              <a:t>https://www.sharelatex.com/project/58ce64e6f98f21f60fedc9af</a:t>
            </a:r>
          </a:p>
          <a:p>
            <a:pPr marL="0" indent="0">
              <a:buNone/>
            </a:pPr>
            <a:r>
              <a:rPr lang="en-US" dirty="0"/>
              <a:t>https://www.overleaf.com/latex/templates</a:t>
            </a:r>
          </a:p>
          <a:p>
            <a:pPr marL="0" indent="0">
              <a:buNone/>
            </a:pPr>
            <a:r>
              <a:rPr lang="en-US" dirty="0"/>
              <a:t>https://ncatlab.org/nlab/show/HomePage</a:t>
            </a:r>
          </a:p>
        </p:txBody>
      </p:sp>
    </p:spTree>
    <p:extLst>
      <p:ext uri="{BB962C8B-B14F-4D97-AF65-F5344CB8AC3E}">
        <p14:creationId xmlns:p14="http://schemas.microsoft.com/office/powerpoint/2010/main" val="4093216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Register a website you feel interested.</a:t>
            </a:r>
          </a:p>
          <a:p>
            <a:pPr>
              <a:buFont typeface="+mj-lt"/>
              <a:buAutoNum type="arabicPeriod"/>
            </a:pPr>
            <a:r>
              <a:rPr lang="en-US" dirty="0"/>
              <a:t>Try a </a:t>
            </a:r>
            <a:r>
              <a:rPr lang="en-US" dirty="0" err="1"/>
              <a:t>LaTeX</a:t>
            </a:r>
            <a:r>
              <a:rPr lang="en-US" dirty="0"/>
              <a:t> template.</a:t>
            </a:r>
          </a:p>
          <a:p>
            <a:pPr>
              <a:buFont typeface="+mj-lt"/>
              <a:buAutoNum type="arabicPeriod"/>
            </a:pPr>
            <a:r>
              <a:rPr lang="en-US" dirty="0"/>
              <a:t>Play Vim Adventure (level 1~3).</a:t>
            </a:r>
          </a:p>
          <a:p>
            <a:pPr>
              <a:buFont typeface="+mj-lt"/>
              <a:buAutoNum type="arabicPeriod"/>
            </a:pPr>
            <a:r>
              <a:rPr lang="en-US" dirty="0"/>
              <a:t>See my GitHub: </a:t>
            </a:r>
            <a:r>
              <a:rPr lang="en-US" dirty="0">
                <a:hlinkClick r:id="rId3"/>
              </a:rPr>
              <a:t>https://github.com/we-taper/Draft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21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Time is short</a:t>
            </a:r>
          </a:p>
          <a:p>
            <a:r>
              <a:rPr lang="en-US" sz="4000" dirty="0"/>
              <a:t>Why </a:t>
            </a:r>
            <a:r>
              <a:rPr lang="en-US" sz="4000" dirty="0" err="1"/>
              <a:t>LaTeX</a:t>
            </a:r>
            <a:r>
              <a:rPr lang="en-US" sz="4000" dirty="0"/>
              <a:t>, Why Vim</a:t>
            </a:r>
          </a:p>
        </p:txBody>
      </p:sp>
    </p:spTree>
    <p:extLst>
      <p:ext uri="{BB962C8B-B14F-4D97-AF65-F5344CB8AC3E}">
        <p14:creationId xmlns:p14="http://schemas.microsoft.com/office/powerpoint/2010/main" val="141726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Script MT Bold" panose="03040602040607080904" pitchFamily="66" charset="0"/>
              </a:rPr>
              <a:t>End</a:t>
            </a:r>
            <a:br>
              <a:rPr lang="en-US" sz="6000" dirty="0">
                <a:latin typeface="Script MT Bold" panose="03040602040607080904" pitchFamily="66" charset="0"/>
              </a:rPr>
            </a:br>
            <a:endParaRPr lang="en-US" sz="6000" dirty="0">
              <a:latin typeface="Script MT Bold" panose="030406020406070809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0" y="5280847"/>
            <a:ext cx="7939753" cy="120645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Segoe Script" panose="030B0504020000000003" pitchFamily="66" charset="0"/>
              </a:rPr>
              <a:t>À </a:t>
            </a:r>
            <a:r>
              <a:rPr lang="en-US" sz="4000" dirty="0" err="1">
                <a:latin typeface="Segoe Script" panose="030B0504020000000003" pitchFamily="66" charset="0"/>
              </a:rPr>
              <a:t>bientôt</a:t>
            </a:r>
            <a:r>
              <a:rPr lang="en-US" sz="4000" dirty="0">
                <a:latin typeface="Segoe Script" panose="030B0504020000000003" pitchFamily="66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553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Appropriate Usage</a:t>
            </a:r>
          </a:p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</a:t>
            </a:r>
            <a:r>
              <a:rPr lang="en-US" sz="4000" dirty="0"/>
              <a:t> Templates(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模版</a:t>
            </a:r>
            <a:r>
              <a:rPr lang="en-US" altLang="zh-CN" sz="4000" dirty="0"/>
              <a:t>)</a:t>
            </a:r>
          </a:p>
          <a:p>
            <a:r>
              <a:rPr lang="en-US" sz="4000" dirty="0"/>
              <a:t>Filling the Blanks</a:t>
            </a:r>
          </a:p>
        </p:txBody>
      </p:sp>
    </p:spTree>
    <p:extLst>
      <p:ext uri="{BB962C8B-B14F-4D97-AF65-F5344CB8AC3E}">
        <p14:creationId xmlns:p14="http://schemas.microsoft.com/office/powerpoint/2010/main" val="171629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Focus </a:t>
            </a:r>
            <a:r>
              <a:rPr lang="en-US" sz="3000" dirty="0"/>
              <a:t>on</a:t>
            </a:r>
            <a:r>
              <a:rPr lang="en-US" sz="5400" dirty="0"/>
              <a:t>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Separate Content &amp; Display</a:t>
            </a:r>
          </a:p>
          <a:p>
            <a:r>
              <a:rPr lang="en-US" sz="4000" dirty="0"/>
              <a:t>Separate Writing &amp; Design</a:t>
            </a:r>
          </a:p>
          <a:p>
            <a:pPr lvl="1"/>
            <a:r>
              <a:rPr lang="en-US" sz="3800" strike="sngStrike" dirty="0"/>
              <a:t>Font</a:t>
            </a:r>
          </a:p>
          <a:p>
            <a:pPr lvl="1"/>
            <a:r>
              <a:rPr lang="en-US" sz="3800" strike="sngStrike" dirty="0"/>
              <a:t>Size</a:t>
            </a:r>
          </a:p>
          <a:p>
            <a:pPr lvl="1"/>
            <a:r>
              <a:rPr lang="en-US" sz="3800" strike="sngStrike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47771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01100010100101010100101010100101011000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8830" y="5280847"/>
            <a:ext cx="7668195" cy="915558"/>
          </a:xfrm>
        </p:spPr>
        <p:txBody>
          <a:bodyPr>
            <a:normAutofit/>
          </a:bodyPr>
          <a:lstStyle/>
          <a:p>
            <a:r>
              <a:rPr lang="en-US" sz="4000" dirty="0"/>
              <a:t>Digitalization</a:t>
            </a:r>
          </a:p>
        </p:txBody>
      </p:sp>
    </p:spTree>
    <p:extLst>
      <p:ext uri="{BB962C8B-B14F-4D97-AF65-F5344CB8AC3E}">
        <p14:creationId xmlns:p14="http://schemas.microsoft.com/office/powerpoint/2010/main" val="286088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Digitalization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Notes</a:t>
            </a:r>
          </a:p>
          <a:p>
            <a:r>
              <a:rPr lang="en-US" sz="4000" dirty="0"/>
              <a:t>C.V.</a:t>
            </a:r>
          </a:p>
          <a:p>
            <a:r>
              <a:rPr lang="en-US" sz="4000" dirty="0"/>
              <a:t>Undergraduate Thesis</a:t>
            </a:r>
          </a:p>
        </p:txBody>
      </p:sp>
    </p:spTree>
    <p:extLst>
      <p:ext uri="{BB962C8B-B14F-4D97-AF65-F5344CB8AC3E}">
        <p14:creationId xmlns:p14="http://schemas.microsoft.com/office/powerpoint/2010/main" val="71377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Digitalization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Online Q&amp;A</a:t>
            </a:r>
          </a:p>
          <a:p>
            <a:r>
              <a:rPr lang="en-US" sz="4000" dirty="0"/>
              <a:t>Math Overflow</a:t>
            </a:r>
          </a:p>
          <a:p>
            <a:r>
              <a:rPr lang="en-US" sz="4000" dirty="0"/>
              <a:t>Physics Overflow</a:t>
            </a:r>
          </a:p>
        </p:txBody>
      </p:sp>
    </p:spTree>
    <p:extLst>
      <p:ext uri="{BB962C8B-B14F-4D97-AF65-F5344CB8AC3E}">
        <p14:creationId xmlns:p14="http://schemas.microsoft.com/office/powerpoint/2010/main" val="21454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2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4.xml><?xml version="1.0" encoding="utf-8"?>
<a:theme xmlns:a="http://schemas.openxmlformats.org/drawingml/2006/main" name="3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2282</TotalTime>
  <Words>1044</Words>
  <Application>Microsoft Office PowerPoint</Application>
  <PresentationFormat>On-screen Show (4:3)</PresentationFormat>
  <Paragraphs>269</Paragraphs>
  <Slides>40</Slides>
  <Notes>36</Notes>
  <HiddenSlides>8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8" baseType="lpstr">
      <vt:lpstr>等线</vt:lpstr>
      <vt:lpstr>楷体</vt:lpstr>
      <vt:lpstr>宋体</vt:lpstr>
      <vt:lpstr>Calibri</vt:lpstr>
      <vt:lpstr>Cambria Math</vt:lpstr>
      <vt:lpstr>Century Gothic</vt:lpstr>
      <vt:lpstr>Courier New</vt:lpstr>
      <vt:lpstr>Georgia</vt:lpstr>
      <vt:lpstr>Script MT Bold</vt:lpstr>
      <vt:lpstr>Segoe Script</vt:lpstr>
      <vt:lpstr>Times New Roman</vt:lpstr>
      <vt:lpstr>Trebuchet MS</vt:lpstr>
      <vt:lpstr>Wingdings 2</vt:lpstr>
      <vt:lpstr>1_Quotable</vt:lpstr>
      <vt:lpstr>Quotable</vt:lpstr>
      <vt:lpstr>2_Quotable</vt:lpstr>
      <vt:lpstr>3_Quotable</vt:lpstr>
      <vt:lpstr>Acrobat Document</vt:lpstr>
      <vt:lpstr>PowerPoint Presentation</vt:lpstr>
      <vt:lpstr>LaTeX + Vim  = Vimtex </vt:lpstr>
      <vt:lpstr>I love being</vt:lpstr>
      <vt:lpstr>Motivation</vt:lpstr>
      <vt:lpstr>Easy</vt:lpstr>
      <vt:lpstr>Focus on Writing</vt:lpstr>
      <vt:lpstr>01100010100101010100101010100101011000</vt:lpstr>
      <vt:lpstr>Digitalization</vt:lpstr>
      <vt:lpstr>Digitalization</vt:lpstr>
      <vt:lpstr>Digitalization</vt:lpstr>
      <vt:lpstr>Personal Aim</vt:lpstr>
      <vt:lpstr>Collaboration &amp; Cooperation</vt:lpstr>
      <vt:lpstr>Collaboration &amp; Cooperation</vt:lpstr>
      <vt:lpstr>Collaboration &amp; Cooperation</vt:lpstr>
      <vt:lpstr>Alignment</vt:lpstr>
      <vt:lpstr>Readable Command</vt:lpstr>
      <vt:lpstr>Vim</vt:lpstr>
      <vt:lpstr>Vim</vt:lpstr>
      <vt:lpstr>Vim is almost Everywhere</vt:lpstr>
      <vt:lpstr>Alternatives</vt:lpstr>
      <vt:lpstr>LyX</vt:lpstr>
      <vt:lpstr>TeXmacs</vt:lpstr>
      <vt:lpstr>WhatYouSeeIsWhatYouGet</vt:lpstr>
      <vt:lpstr>GNU Emacs</vt:lpstr>
      <vt:lpstr>Jupyter</vt:lpstr>
      <vt:lpstr>Madoko</vt:lpstr>
      <vt:lpstr>Schedule</vt:lpstr>
      <vt:lpstr>2. Install Vimtex</vt:lpstr>
      <vt:lpstr>3. Foundation</vt:lpstr>
      <vt:lpstr>4. Flexible</vt:lpstr>
      <vt:lpstr>Take Home</vt:lpstr>
      <vt:lpstr>Q &amp; A</vt:lpstr>
      <vt:lpstr>Mathematics</vt:lpstr>
      <vt:lpstr>WORDs &gt; NUMBERs</vt:lpstr>
      <vt:lpstr>Recommended Reading</vt:lpstr>
      <vt:lpstr>WORDs &gt; NUMBERs</vt:lpstr>
      <vt:lpstr>This morning…</vt:lpstr>
      <vt:lpstr>Take Home</vt:lpstr>
      <vt:lpstr>Take Home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 + Vim  = Vimtex </dc:title>
  <dc:creator>陈鸿翔</dc:creator>
  <cp:lastModifiedBy>陈鸿翔</cp:lastModifiedBy>
  <cp:revision>138</cp:revision>
  <dcterms:created xsi:type="dcterms:W3CDTF">2017-03-18T13:14:01Z</dcterms:created>
  <dcterms:modified xsi:type="dcterms:W3CDTF">2017-03-31T06:16:17Z</dcterms:modified>
</cp:coreProperties>
</file>