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78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1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6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38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09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10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60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7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28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5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6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6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8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73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1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356-A7A3-4FC0-810E-ABA96871C5F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286D-4004-400B-BB21-D0A444580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38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925F4-F973-4455-AF12-7CB5A7719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4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de aplicativos computacionais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F6BF77-48C9-4FFE-B959-367E0757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t-BR" dirty="0"/>
          </a:p>
          <a:p>
            <a:pPr algn="r"/>
            <a:endParaRPr lang="pt-BR" dirty="0"/>
          </a:p>
          <a:p>
            <a:pPr algn="r"/>
            <a:r>
              <a:rPr lang="pt-BR" dirty="0"/>
              <a:t>Instrutor: Douglas Fernando CAETANO</a:t>
            </a:r>
          </a:p>
        </p:txBody>
      </p:sp>
    </p:spTree>
    <p:extLst>
      <p:ext uri="{BB962C8B-B14F-4D97-AF65-F5344CB8AC3E}">
        <p14:creationId xmlns:p14="http://schemas.microsoft.com/office/powerpoint/2010/main" val="969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888C2B-4BE6-E640-27F2-186F560D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dirty="0"/>
              <a:t>AULA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2CD9C4-5FD1-73D1-3D10-BFEDBCDF2DAF}"/>
              </a:ext>
            </a:extLst>
          </p:cNvPr>
          <p:cNvSpPr txBox="1"/>
          <p:nvPr/>
        </p:nvSpPr>
        <p:spPr>
          <a:xfrm>
            <a:off x="3301976" y="1773922"/>
            <a:ext cx="558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Conceitos de Programação</a:t>
            </a:r>
            <a:endParaRPr lang="pt-BR" sz="3600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552254-B06A-C9EB-073D-A86E3D9EDDE9}"/>
              </a:ext>
            </a:extLst>
          </p:cNvPr>
          <p:cNvSpPr txBox="1"/>
          <p:nvPr/>
        </p:nvSpPr>
        <p:spPr>
          <a:xfrm>
            <a:off x="1141412" y="2577009"/>
            <a:ext cx="558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Aplicações escritas em C 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FEF130-F5A0-B23C-E14B-39E53F075D56}"/>
              </a:ext>
            </a:extLst>
          </p:cNvPr>
          <p:cNvSpPr txBox="1"/>
          <p:nvPr/>
        </p:nvSpPr>
        <p:spPr>
          <a:xfrm>
            <a:off x="1141412" y="3634502"/>
            <a:ext cx="99059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Sistema Operacional: UNIX 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Microcontroladores (Arduino, ESP32)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Sistemas embarcados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Sistemas que priorizem performance e otimização</a:t>
            </a:r>
          </a:p>
          <a:p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6603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888C2B-4BE6-E640-27F2-186F560D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dirty="0"/>
              <a:t>AULA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2CD9C4-5FD1-73D1-3D10-BFEDBCDF2DAF}"/>
              </a:ext>
            </a:extLst>
          </p:cNvPr>
          <p:cNvSpPr txBox="1"/>
          <p:nvPr/>
        </p:nvSpPr>
        <p:spPr>
          <a:xfrm>
            <a:off x="3301976" y="1773922"/>
            <a:ext cx="558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Conceitos de Programação</a:t>
            </a:r>
            <a:endParaRPr lang="pt-BR" sz="3600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552254-B06A-C9EB-073D-A86E3D9EDDE9}"/>
              </a:ext>
            </a:extLst>
          </p:cNvPr>
          <p:cNvSpPr txBox="1"/>
          <p:nvPr/>
        </p:nvSpPr>
        <p:spPr>
          <a:xfrm>
            <a:off x="1141411" y="2407034"/>
            <a:ext cx="8420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Características da Linguagem C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FEF130-F5A0-B23C-E14B-39E53F075D56}"/>
              </a:ext>
            </a:extLst>
          </p:cNvPr>
          <p:cNvSpPr txBox="1"/>
          <p:nvPr/>
        </p:nvSpPr>
        <p:spPr>
          <a:xfrm>
            <a:off x="1141411" y="3213144"/>
            <a:ext cx="99059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Portabilidade entre máquinas e </a:t>
            </a:r>
            <a:r>
              <a:rPr lang="pt-BR" sz="24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sistemas operacionais</a:t>
            </a: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i="0" u="none" strike="noStrike" dirty="0"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Programas Estruturados (Paradigma Estruturado)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i="0" u="none" strike="noStrike" dirty="0"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Código compacto e rápido, quando comparado ao código de outras linguagem de complexidade análoga. 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 é uma linguagem compilada: lê todo o código fonte e gera o código objeto (ling. de máquina) uma única vez. 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3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888C2B-4BE6-E640-27F2-186F560D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dirty="0"/>
              <a:t>AULA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2CD9C4-5FD1-73D1-3D10-BFEDBCDF2DAF}"/>
              </a:ext>
            </a:extLst>
          </p:cNvPr>
          <p:cNvSpPr txBox="1"/>
          <p:nvPr/>
        </p:nvSpPr>
        <p:spPr>
          <a:xfrm>
            <a:off x="3301976" y="1773922"/>
            <a:ext cx="558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Conceitos de Programação</a:t>
            </a:r>
            <a:endParaRPr lang="pt-BR" sz="3600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552254-B06A-C9EB-073D-A86E3D9EDDE9}"/>
              </a:ext>
            </a:extLst>
          </p:cNvPr>
          <p:cNvSpPr txBox="1"/>
          <p:nvPr/>
        </p:nvSpPr>
        <p:spPr>
          <a:xfrm>
            <a:off x="1141412" y="2577009"/>
            <a:ext cx="558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Detalhes Importantes 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FEF130-F5A0-B23C-E14B-39E53F075D56}"/>
              </a:ext>
            </a:extLst>
          </p:cNvPr>
          <p:cNvSpPr txBox="1"/>
          <p:nvPr/>
        </p:nvSpPr>
        <p:spPr>
          <a:xfrm>
            <a:off x="1141412" y="3634502"/>
            <a:ext cx="99059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Sempre que o código fonte for alterado ele deve ser novamente compilado.</a:t>
            </a:r>
          </a:p>
          <a:p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pt-BR" sz="2400" dirty="0"/>
              <a:t>C é “case </a:t>
            </a:r>
            <a:r>
              <a:rPr lang="pt-BR" sz="2400" dirty="0" err="1"/>
              <a:t>sensitive</a:t>
            </a:r>
            <a:r>
              <a:rPr lang="pt-BR" sz="2400" dirty="0"/>
              <a:t>”</a:t>
            </a:r>
          </a:p>
          <a:p>
            <a:endParaRPr lang="pt-BR" sz="2400" dirty="0"/>
          </a:p>
          <a:p>
            <a:r>
              <a:rPr lang="pt-BR" sz="2400" dirty="0"/>
              <a:t>C é uma linguagem fortemente </a:t>
            </a:r>
            <a:r>
              <a:rPr lang="pt-BR" sz="2400" dirty="0" err="1"/>
              <a:t>tipada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0040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888C2B-4BE6-E640-27F2-186F560D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dirty="0"/>
              <a:t>AULA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2CD9C4-5FD1-73D1-3D10-BFEDBCDF2DAF}"/>
              </a:ext>
            </a:extLst>
          </p:cNvPr>
          <p:cNvSpPr txBox="1"/>
          <p:nvPr/>
        </p:nvSpPr>
        <p:spPr>
          <a:xfrm>
            <a:off x="3301976" y="1773922"/>
            <a:ext cx="558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Conceitos de Programação</a:t>
            </a:r>
            <a:endParaRPr lang="pt-BR" sz="3600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552254-B06A-C9EB-073D-A86E3D9EDDE9}"/>
              </a:ext>
            </a:extLst>
          </p:cNvPr>
          <p:cNvSpPr txBox="1"/>
          <p:nvPr/>
        </p:nvSpPr>
        <p:spPr>
          <a:xfrm>
            <a:off x="1141412" y="2577009"/>
            <a:ext cx="558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Palavras reservadas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FEF130-F5A0-B23C-E14B-39E53F075D56}"/>
              </a:ext>
            </a:extLst>
          </p:cNvPr>
          <p:cNvSpPr txBox="1"/>
          <p:nvPr/>
        </p:nvSpPr>
        <p:spPr>
          <a:xfrm>
            <a:off x="1141412" y="3634502"/>
            <a:ext cx="99059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São palavras que têm um significado especial para a linguagem.</a:t>
            </a:r>
          </a:p>
          <a:p>
            <a:endParaRPr lang="pt-BR" sz="2400" b="0" i="0" u="none" strike="noStrike" dirty="0">
              <a:effectLst/>
              <a:latin typeface="Calibri" panose="020F0502020204030204" pitchFamily="34" charset="0"/>
            </a:endParaRPr>
          </a:p>
          <a:p>
            <a:r>
              <a:rPr lang="pt-BR" sz="24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break, case, </a:t>
            </a:r>
            <a:r>
              <a:rPr lang="pt-BR" sz="2400" b="1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if</a:t>
            </a:r>
            <a:r>
              <a:rPr lang="pt-BR" sz="24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, for, </a:t>
            </a:r>
            <a:r>
              <a:rPr lang="pt-BR" sz="2400" b="1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while</a:t>
            </a:r>
            <a:r>
              <a:rPr lang="pt-BR" sz="24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pt-BR" sz="2400" b="1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begin</a:t>
            </a:r>
            <a:r>
              <a:rPr lang="pt-BR" sz="24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pt-BR" sz="2400" b="1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end</a:t>
            </a:r>
            <a:r>
              <a:rPr lang="pt-BR" sz="24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, continue,  </a:t>
            </a:r>
            <a:r>
              <a:rPr lang="pt-BR" sz="2400" b="1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return</a:t>
            </a:r>
            <a:r>
              <a:rPr lang="pt-BR" sz="24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pt-BR" sz="2400" b="1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const</a:t>
            </a:r>
            <a:r>
              <a:rPr lang="pt-BR" sz="24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,....</a:t>
            </a:r>
          </a:p>
          <a:p>
            <a:endParaRPr lang="pt-BR" sz="2400" b="0" i="0" u="none" strike="noStrike" dirty="0">
              <a:effectLst/>
              <a:latin typeface="Calibri" panose="020F0502020204030204" pitchFamily="34" charset="0"/>
            </a:endParaRPr>
          </a:p>
          <a:p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C entende tais palavras apenas em letras minúsculas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1360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888C2B-4BE6-E640-27F2-186F560D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dirty="0"/>
              <a:t>AULA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2CD9C4-5FD1-73D1-3D10-BFEDBCDF2DAF}"/>
              </a:ext>
            </a:extLst>
          </p:cNvPr>
          <p:cNvSpPr txBox="1"/>
          <p:nvPr/>
        </p:nvSpPr>
        <p:spPr>
          <a:xfrm>
            <a:off x="3301976" y="1773922"/>
            <a:ext cx="558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Conceitos de Programação</a:t>
            </a:r>
            <a:endParaRPr lang="pt-BR" sz="3600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552254-B06A-C9EB-073D-A86E3D9EDDE9}"/>
              </a:ext>
            </a:extLst>
          </p:cNvPr>
          <p:cNvSpPr txBox="1"/>
          <p:nvPr/>
        </p:nvSpPr>
        <p:spPr>
          <a:xfrm>
            <a:off x="1141412" y="2577009"/>
            <a:ext cx="558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Bibliotecas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FEF130-F5A0-B23C-E14B-39E53F075D56}"/>
              </a:ext>
            </a:extLst>
          </p:cNvPr>
          <p:cNvSpPr txBox="1"/>
          <p:nvPr/>
        </p:nvSpPr>
        <p:spPr>
          <a:xfrm>
            <a:off x="1141412" y="3380096"/>
            <a:ext cx="99059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u="none" strike="noStrike" dirty="0">
                <a:effectLst/>
                <a:latin typeface="Calibri" panose="020F0502020204030204" pitchFamily="34" charset="0"/>
              </a:rPr>
              <a:t>Conjunto de funções para realizar tarefas específicas.</a:t>
            </a:r>
          </a:p>
          <a:p>
            <a:endParaRPr lang="pt-BR" sz="2800" b="1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r>
              <a:rPr lang="pt-BR" sz="2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As primeiras linhas do programa indicam as bibliotecas utilizadas</a:t>
            </a:r>
          </a:p>
          <a:p>
            <a:endParaRPr lang="pt-BR" sz="2800" b="0" i="0" u="none" strike="noStrike" dirty="0">
              <a:effectLst/>
              <a:latin typeface="Calibri" panose="020F0502020204030204" pitchFamily="34" charset="0"/>
            </a:endParaRPr>
          </a:p>
          <a:p>
            <a:r>
              <a:rPr lang="pt-BR" sz="28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#include “</a:t>
            </a:r>
            <a:r>
              <a:rPr lang="pt-BR" sz="2800" b="1" i="0" u="none" strike="noStrike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minha_biblioteca.h</a:t>
            </a:r>
            <a:r>
              <a:rPr lang="pt-BR" sz="28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”  ou</a:t>
            </a:r>
          </a:p>
          <a:p>
            <a:r>
              <a:rPr lang="pt-BR" sz="28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#include &lt;</a:t>
            </a:r>
            <a:r>
              <a:rPr lang="pt-BR" sz="2800" b="1" i="0" u="none" strike="noStrike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minha_biblioteca.h</a:t>
            </a:r>
            <a:r>
              <a:rPr lang="pt-BR" sz="28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&gt;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35436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888C2B-4BE6-E640-27F2-186F560D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dirty="0"/>
              <a:t>AULA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2CD9C4-5FD1-73D1-3D10-BFEDBCDF2DAF}"/>
              </a:ext>
            </a:extLst>
          </p:cNvPr>
          <p:cNvSpPr txBox="1"/>
          <p:nvPr/>
        </p:nvSpPr>
        <p:spPr>
          <a:xfrm>
            <a:off x="3301976" y="1773922"/>
            <a:ext cx="558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Conceitos de Programação</a:t>
            </a:r>
            <a:endParaRPr lang="pt-BR" sz="3600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552254-B06A-C9EB-073D-A86E3D9EDDE9}"/>
              </a:ext>
            </a:extLst>
          </p:cNvPr>
          <p:cNvSpPr txBox="1"/>
          <p:nvPr/>
        </p:nvSpPr>
        <p:spPr>
          <a:xfrm>
            <a:off x="1141411" y="2577009"/>
            <a:ext cx="6317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Estrutura de um programa C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FEF130-F5A0-B23C-E14B-39E53F075D56}"/>
              </a:ext>
            </a:extLst>
          </p:cNvPr>
          <p:cNvSpPr txBox="1"/>
          <p:nvPr/>
        </p:nvSpPr>
        <p:spPr>
          <a:xfrm>
            <a:off x="1141411" y="3380096"/>
            <a:ext cx="9905998" cy="3023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pt-BR" sz="4000" b="1" i="0" u="none" strike="noStrike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pt-BR" sz="4000" b="1" i="0" u="none" strike="noStrike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pt-BR" sz="4000" b="1" i="0" u="none" strike="noStrike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 </a:t>
            </a:r>
            <a:endParaRPr lang="pt-BR" sz="5400" b="1" dirty="0">
              <a:solidFill>
                <a:srgbClr val="92D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 rtl="0">
              <a:spcBef>
                <a:spcPts val="480"/>
              </a:spcBef>
              <a:spcAft>
                <a:spcPts val="0"/>
              </a:spcAft>
            </a:pPr>
            <a:r>
              <a:rPr lang="pt-BR" sz="4000" b="1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40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b="1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40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char *</a:t>
            </a:r>
            <a:r>
              <a:rPr lang="pt-BR" sz="40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[]) </a:t>
            </a:r>
            <a:r>
              <a:rPr lang="pt-BR" sz="4000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pt-BR" sz="5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 rtl="0">
              <a:spcBef>
                <a:spcPts val="480"/>
              </a:spcBef>
              <a:spcAft>
                <a:spcPts val="0"/>
              </a:spcAft>
            </a:pP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</a:t>
            </a:r>
            <a:r>
              <a:rPr lang="pt-BR" sz="4000" b="1" i="0" u="none" strike="noStrike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(“Meu primeiro programa em C\n”); </a:t>
            </a:r>
            <a:endParaRPr lang="pt-BR" sz="5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 rtl="0">
              <a:spcBef>
                <a:spcPts val="480"/>
              </a:spcBef>
              <a:spcAft>
                <a:spcPts val="0"/>
              </a:spcAft>
            </a:pP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</a:t>
            </a:r>
            <a:r>
              <a:rPr lang="pt-BR" sz="4000" b="1" i="0" u="none" strike="noStrike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pt-BR" sz="40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0;</a:t>
            </a:r>
            <a:endParaRPr lang="pt-BR" sz="5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}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5089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F9175-B28F-4177-9AF4-354A3D9C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0567BE-AF8A-43E6-9CD3-B8F8A1F6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Tema: Desenvolvimento de aplicativos computacionais;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Tempo estimado: 4 aulas (45min) para exposição e prática do tema;</a:t>
            </a:r>
          </a:p>
          <a:p>
            <a:pPr marL="0" indent="0">
              <a:buNone/>
            </a:pPr>
            <a:r>
              <a:rPr lang="pt-BR" dirty="0"/>
              <a:t>Recursos necessários: Computador (com </a:t>
            </a:r>
            <a:r>
              <a:rPr lang="pt-BR" dirty="0" err="1"/>
              <a:t>wi-fi</a:t>
            </a:r>
            <a:r>
              <a:rPr lang="pt-BR" dirty="0"/>
              <a:t>) ou notebook, Arduino ou ESP32, LEDs, Resistores, Relés para Arduino;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68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7020D-4214-4B53-AB98-2097E00D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D5740-5D0F-476A-92AC-7CD70604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5554"/>
            <a:ext cx="9905999" cy="4153989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Conhecer diferentes tipos de plataformas programáveis, compreendendo as especificidades de cada uma e sua funcionalidade e no final ter um projeto IOT montado.</a:t>
            </a:r>
          </a:p>
          <a:p>
            <a:r>
              <a:rPr lang="pt-BR" dirty="0"/>
              <a:t>1ªAula: Mobilização com os alunos; apresentar as placas programáveis que tem no mercado; apresentar a IDE de programação; introdução à linguagem C;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47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1AE5C-EE61-41F7-B3F6-6E02A76C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8A492-5206-4CDE-A864-07C07AC7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2ªAula: Contextualização e Teoria; Explicação das diferentes tecnologias e como utilizar, utilização da linguagem C em IDE de programação, fazendo uso das exposições dos alunos na mobilização;</a:t>
            </a:r>
          </a:p>
          <a:p>
            <a:pPr marL="0" indent="0">
              <a:buNone/>
            </a:pPr>
            <a:r>
              <a:rPr lang="pt-BR" dirty="0"/>
              <a:t>3ªAula: Prática avaliativa; Com todos os temas abordados e dúvidas sanadas, passar uma prática tendo em vista uma abordagem avaliativa;</a:t>
            </a:r>
          </a:p>
        </p:txBody>
      </p:sp>
    </p:spTree>
    <p:extLst>
      <p:ext uri="{BB962C8B-B14F-4D97-AF65-F5344CB8AC3E}">
        <p14:creationId xmlns:p14="http://schemas.microsoft.com/office/powerpoint/2010/main" val="189282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82D19-9594-49DB-AC09-4A2B4130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síntese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974F6-DA19-4C4F-8062-CF66B42B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4ªAula: Conclusão do tema; Retomada dos principais aspectos trabalhado, realizar uma dinâmica com perguntas para verificar a compreensão do tema, resgatar as principais vivencias dos alunos sobre do tema abordado;</a:t>
            </a:r>
          </a:p>
        </p:txBody>
      </p:sp>
    </p:spTree>
    <p:extLst>
      <p:ext uri="{BB962C8B-B14F-4D97-AF65-F5344CB8AC3E}">
        <p14:creationId xmlns:p14="http://schemas.microsoft.com/office/powerpoint/2010/main" val="24277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888C2B-4BE6-E640-27F2-186F560D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dirty="0"/>
              <a:t>AULA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2CD9C4-5FD1-73D1-3D10-BFEDBCDF2DAF}"/>
              </a:ext>
            </a:extLst>
          </p:cNvPr>
          <p:cNvSpPr txBox="1"/>
          <p:nvPr/>
        </p:nvSpPr>
        <p:spPr>
          <a:xfrm>
            <a:off x="3301976" y="1773922"/>
            <a:ext cx="558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Conceitos de Programação</a:t>
            </a:r>
            <a:endParaRPr lang="pt-BR" sz="3600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552254-B06A-C9EB-073D-A86E3D9EDDE9}"/>
              </a:ext>
            </a:extLst>
          </p:cNvPr>
          <p:cNvSpPr txBox="1"/>
          <p:nvPr/>
        </p:nvSpPr>
        <p:spPr>
          <a:xfrm>
            <a:off x="1141412" y="2420253"/>
            <a:ext cx="2333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Algoritmo 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FEF130-F5A0-B23C-E14B-39E53F075D56}"/>
              </a:ext>
            </a:extLst>
          </p:cNvPr>
          <p:cNvSpPr txBox="1"/>
          <p:nvPr/>
        </p:nvSpPr>
        <p:spPr>
          <a:xfrm>
            <a:off x="1141412" y="3252492"/>
            <a:ext cx="9905998" cy="2728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Um </a:t>
            </a:r>
            <a:r>
              <a:rPr lang="pt-BR" sz="2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algoritmo</a:t>
            </a: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 é uma sequência finita (ou seja deve ter um fim) e não ambígua de instruções computáveis para solucionar um problema. </a:t>
            </a:r>
            <a:endParaRPr lang="pt-BR" sz="2400" b="0" dirty="0">
              <a:effectLst/>
            </a:endParaRPr>
          </a:p>
          <a:p>
            <a:pPr rtl="0">
              <a:spcBef>
                <a:spcPts val="400"/>
              </a:spcBef>
              <a:spcAft>
                <a:spcPts val="0"/>
              </a:spcAft>
            </a:pPr>
            <a:br>
              <a:rPr lang="pt-BR" sz="2400" b="0" dirty="0">
                <a:effectLst/>
              </a:rPr>
            </a:b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  Um </a:t>
            </a:r>
            <a:r>
              <a:rPr lang="pt-BR" sz="2400" b="1" i="0" u="none" strike="noStrike" dirty="0">
                <a:effectLst/>
                <a:latin typeface="Calibri" panose="020F0502020204030204" pitchFamily="34" charset="0"/>
              </a:rPr>
              <a:t>algoritmo</a:t>
            </a: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 consiste em uma expressão textual das etapas da </a:t>
            </a:r>
            <a:r>
              <a:rPr lang="pt-BR" sz="2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resolução de algum problema</a:t>
            </a: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, seja ele computacional ou não.</a:t>
            </a:r>
            <a:endParaRPr lang="pt-BR" sz="2400" b="0" dirty="0">
              <a:effectLst/>
            </a:endParaRPr>
          </a:p>
          <a:p>
            <a:br>
              <a:rPr lang="pt-BR" sz="2400" b="0" dirty="0">
                <a:effectLst/>
              </a:rPr>
            </a:b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 Um exemplo clássico de </a:t>
            </a:r>
            <a:r>
              <a:rPr lang="pt-BR" sz="2400" b="1" i="0" u="none" strike="noStrike" dirty="0">
                <a:effectLst/>
                <a:latin typeface="Calibri" panose="020F0502020204030204" pitchFamily="34" charset="0"/>
              </a:rPr>
              <a:t>algoritmo</a:t>
            </a: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 não-computacional é uma receita de bolo.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3559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888C2B-4BE6-E640-27F2-186F560D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dirty="0"/>
              <a:t>AULA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2CD9C4-5FD1-73D1-3D10-BFEDBCDF2DAF}"/>
              </a:ext>
            </a:extLst>
          </p:cNvPr>
          <p:cNvSpPr txBox="1"/>
          <p:nvPr/>
        </p:nvSpPr>
        <p:spPr>
          <a:xfrm>
            <a:off x="3301976" y="1773922"/>
            <a:ext cx="558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Conceitos de Programação</a:t>
            </a:r>
            <a:endParaRPr lang="pt-BR" sz="3600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552254-B06A-C9EB-073D-A86E3D9EDDE9}"/>
              </a:ext>
            </a:extLst>
          </p:cNvPr>
          <p:cNvSpPr txBox="1"/>
          <p:nvPr/>
        </p:nvSpPr>
        <p:spPr>
          <a:xfrm>
            <a:off x="1141412" y="2420253"/>
            <a:ext cx="2816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Fluxograma 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FEF130-F5A0-B23C-E14B-39E53F075D56}"/>
              </a:ext>
            </a:extLst>
          </p:cNvPr>
          <p:cNvSpPr txBox="1"/>
          <p:nvPr/>
        </p:nvSpPr>
        <p:spPr>
          <a:xfrm>
            <a:off x="1141412" y="3252492"/>
            <a:ext cx="99059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Em computação um fluxograma pode ser entendido como diagrama capaz de representar um algoritmo.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sz="2400" b="0" i="0" u="none" strike="noStrike" dirty="0"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Podemos entendê-lo, na prática, como a documentação dos passos necessários para a execução de um processo qualquer.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latin typeface="Calibri" panose="020F0502020204030204" pitchFamily="34" charset="0"/>
            </a:endParaRPr>
          </a:p>
          <a:p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Alguns símbolos empregados na construção de fluxogramas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sz="2400" b="0" i="0" u="none" strike="noStrike" dirty="0">
              <a:effectLst/>
              <a:latin typeface="Calibri" panose="020F0502020204030204" pitchFamily="34" charset="0"/>
            </a:endParaRPr>
          </a:p>
          <a:p>
            <a:r>
              <a:rPr lang="pt-BR" sz="2400" b="0" i="0" u="none" strike="noStrike" dirty="0">
                <a:effectLst/>
                <a:latin typeface="Calibri" panose="020F0502020204030204" pitchFamily="34" charset="0"/>
              </a:rPr>
              <a:t> </a:t>
            </a:r>
            <a:endParaRPr lang="pt-BR" sz="2400" dirty="0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2490C43D-62B7-B9BE-6D59-C2AA1C701D79}"/>
              </a:ext>
            </a:extLst>
          </p:cNvPr>
          <p:cNvSpPr/>
          <p:nvPr/>
        </p:nvSpPr>
        <p:spPr>
          <a:xfrm rot="16200000">
            <a:off x="9062170" y="5180447"/>
            <a:ext cx="649039" cy="110829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5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1A9E805-A89F-1317-1667-B48CF3F5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628650"/>
            <a:ext cx="8772525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3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57DC1D-2032-1D3D-D4A5-B45C7EC7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833437"/>
            <a:ext cx="9077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0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587</TotalTime>
  <Words>577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Circuito</vt:lpstr>
      <vt:lpstr>Desenvolvimento de aplicativos computacionais</vt:lpstr>
      <vt:lpstr>planejamento</vt:lpstr>
      <vt:lpstr>introdução</vt:lpstr>
      <vt:lpstr>desenvolvimento</vt:lpstr>
      <vt:lpstr>síntese</vt:lpstr>
      <vt:lpstr>AULA 01</vt:lpstr>
      <vt:lpstr>AULA 01</vt:lpstr>
      <vt:lpstr>Apresentação do PowerPoint</vt:lpstr>
      <vt:lpstr>Apresentação do PowerPoint</vt:lpstr>
      <vt:lpstr>AULA 01</vt:lpstr>
      <vt:lpstr>AULA 01</vt:lpstr>
      <vt:lpstr>AULA 01</vt:lpstr>
      <vt:lpstr>AULA 01</vt:lpstr>
      <vt:lpstr>AULA 01</vt:lpstr>
      <vt:lpstr>AULA 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Unidades de armazenamento e Tipos de formatação</dc:title>
  <dc:creator>Douglas Fernando Caetano</dc:creator>
  <cp:lastModifiedBy>DOUGLAS FERNANDO CAETANO</cp:lastModifiedBy>
  <cp:revision>2</cp:revision>
  <dcterms:created xsi:type="dcterms:W3CDTF">2022-03-08T11:28:30Z</dcterms:created>
  <dcterms:modified xsi:type="dcterms:W3CDTF">2023-11-10T02:11:11Z</dcterms:modified>
</cp:coreProperties>
</file>