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16"/>
  </p:notesMasterIdLst>
  <p:handoutMasterIdLst>
    <p:handoutMasterId r:id="rId17"/>
  </p:handoutMasterIdLst>
  <p:sldIdLst>
    <p:sldId id="332" r:id="rId5"/>
    <p:sldId id="266" r:id="rId6"/>
    <p:sldId id="336" r:id="rId7"/>
    <p:sldId id="338" r:id="rId8"/>
    <p:sldId id="337" r:id="rId9"/>
    <p:sldId id="341" r:id="rId10"/>
    <p:sldId id="339" r:id="rId11"/>
    <p:sldId id="340" r:id="rId12"/>
    <p:sldId id="344" r:id="rId13"/>
    <p:sldId id="342" r:id="rId14"/>
    <p:sldId id="343" r:id="rId15"/>
  </p:sldIdLst>
  <p:sldSz cx="12192000" cy="6858000"/>
  <p:notesSz cx="6858000" cy="9144000"/>
  <p:embeddedFontLst>
    <p:embeddedFont>
      <p:font typeface="ING Me" panose="02000506040000020004" pitchFamily="2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2" autoAdjust="0"/>
    <p:restoredTop sz="90698" autoAdjust="0"/>
  </p:normalViewPr>
  <p:slideViewPr>
    <p:cSldViewPr snapToGrid="0" showGuides="1">
      <p:cViewPr varScale="1">
        <p:scale>
          <a:sx n="83" d="100"/>
          <a:sy n="83" d="100"/>
        </p:scale>
        <p:origin x="-1182" y="-78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11/05/2016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1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999/emailser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Periphas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310896" y="2465832"/>
            <a:ext cx="2121408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/components/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0896" y="2831592"/>
            <a:ext cx="2121408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err="1" smtClean="0">
                <a:solidFill>
                  <a:schemeClr val="tx1"/>
                </a:solidFill>
              </a:rPr>
              <a:t>componentId</a:t>
            </a:r>
            <a:r>
              <a:rPr lang="en-US" sz="1600" u="sng" dirty="0" smtClean="0">
                <a:solidFill>
                  <a:schemeClr val="tx1"/>
                </a:solidFill>
              </a:rPr>
              <a:t>: String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0896" y="3197352"/>
            <a:ext cx="2121408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08832" y="49682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/metrics/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08832" y="86258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metric-key: String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08832" y="122834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egex: String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08832" y="187756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/logs/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08832" y="224332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log-id: String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08832" y="260908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log-line: String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13576" y="219456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/alerts-rule/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13576" y="585216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alert-rule-id: String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13576" y="950976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rule: String</a:t>
            </a:r>
          </a:p>
        </p:txBody>
      </p:sp>
      <p:cxnSp>
        <p:nvCxnSpPr>
          <p:cNvPr id="40" name="Straight Connector 39"/>
          <p:cNvCxnSpPr>
            <a:stCxn id="28" idx="3"/>
            <a:endCxn id="31" idx="1"/>
          </p:cNvCxnSpPr>
          <p:nvPr/>
        </p:nvCxnSpPr>
        <p:spPr>
          <a:xfrm flipV="1">
            <a:off x="2432304" y="1045464"/>
            <a:ext cx="1176528" cy="19690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9"/>
          <p:cNvCxnSpPr>
            <a:stCxn id="28" idx="3"/>
            <a:endCxn id="34" idx="1"/>
          </p:cNvCxnSpPr>
          <p:nvPr/>
        </p:nvCxnSpPr>
        <p:spPr>
          <a:xfrm flipV="1">
            <a:off x="2432304" y="2426208"/>
            <a:ext cx="1176528" cy="58826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9"/>
          <p:cNvCxnSpPr>
            <a:stCxn id="31" idx="3"/>
            <a:endCxn id="37" idx="1"/>
          </p:cNvCxnSpPr>
          <p:nvPr/>
        </p:nvCxnSpPr>
        <p:spPr>
          <a:xfrm flipV="1">
            <a:off x="5529072" y="768096"/>
            <a:ext cx="984504" cy="2773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608832" y="337108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/actions/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08832" y="373684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action-id: String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608832" y="410260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action: Object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13576" y="1322832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action-id: String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860280" y="34442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/past-alerts/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860280" y="71018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timestamp: </a:t>
            </a:r>
            <a:r>
              <a:rPr lang="en-US" sz="1600" u="sng" dirty="0" err="1" smtClean="0">
                <a:solidFill>
                  <a:schemeClr val="tx1"/>
                </a:solidFill>
              </a:rPr>
              <a:t>Int</a:t>
            </a:r>
            <a:endParaRPr lang="en-US" sz="1600" u="sng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Connector 39"/>
          <p:cNvCxnSpPr>
            <a:stCxn id="37" idx="3"/>
            <a:endCxn id="63" idx="1"/>
          </p:cNvCxnSpPr>
          <p:nvPr/>
        </p:nvCxnSpPr>
        <p:spPr>
          <a:xfrm>
            <a:off x="8433816" y="768096"/>
            <a:ext cx="1426464" cy="1249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9"/>
          <p:cNvCxnSpPr>
            <a:stCxn id="28" idx="3"/>
            <a:endCxn id="58" idx="1"/>
          </p:cNvCxnSpPr>
          <p:nvPr/>
        </p:nvCxnSpPr>
        <p:spPr>
          <a:xfrm>
            <a:off x="2432304" y="3014472"/>
            <a:ext cx="1176528" cy="9052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9348216" y="1338072"/>
            <a:ext cx="2621280" cy="72237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These are created automatically when alert rules are triggered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4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Initially</a:t>
            </a:r>
            <a:r>
              <a:rPr lang="en-US" dirty="0"/>
              <a:t>, the only usable action should be doing a POST to a configurable endpoint with configurable </a:t>
            </a:r>
            <a:r>
              <a:rPr lang="en-US" dirty="0" smtClean="0"/>
              <a:t>data, where certain variables can be used with the $-symbol. For example: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action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dirty="0"/>
              <a:t>post-</a:t>
            </a:r>
            <a:r>
              <a:rPr lang="en-US" dirty="0" err="1"/>
              <a:t>url</a:t>
            </a:r>
            <a:r>
              <a:rPr lang="en-US" dirty="0"/>
              <a:t>”: </a:t>
            </a:r>
            <a:r>
              <a:rPr lang="en-US" dirty="0">
                <a:hlinkClick r:id="rId2"/>
              </a:rPr>
              <a:t>http://localhost:9999/emailserver</a:t>
            </a:r>
            <a:r>
              <a:rPr lang="en-US" dirty="0"/>
              <a:t>,</a:t>
            </a:r>
            <a:endParaRPr lang="nl-NL" dirty="0"/>
          </a:p>
          <a:p>
            <a:pPr>
              <a:lnSpc>
                <a:spcPct val="90000"/>
              </a:lnSpc>
            </a:pPr>
            <a:r>
              <a:rPr lang="en-US" dirty="0" smtClean="0"/>
              <a:t>  “</a:t>
            </a:r>
            <a:r>
              <a:rPr lang="en-US" dirty="0"/>
              <a:t>data”: </a:t>
            </a:r>
            <a:r>
              <a:rPr lang="en-US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“</a:t>
            </a:r>
            <a:r>
              <a:rPr lang="en-US" dirty="0"/>
              <a:t>component”: “$</a:t>
            </a:r>
            <a:r>
              <a:rPr lang="en-US" dirty="0" err="1" smtClean="0"/>
              <a:t>componentId</a:t>
            </a:r>
            <a:r>
              <a:rPr lang="en-US" dirty="0" smtClean="0"/>
              <a:t>,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“message”: “Rule $alert-rule-id breach triggered by log $log-id on component $</a:t>
            </a:r>
            <a:r>
              <a:rPr lang="en-US" dirty="0" err="1" smtClean="0"/>
              <a:t>componentId</a:t>
            </a:r>
            <a:r>
              <a:rPr lang="en-US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$-variables should be replaced with the respective information. The “data” field of the action-object should be included as payload in the POST that is done to the “post-</a:t>
            </a:r>
            <a:r>
              <a:rPr lang="en-US" dirty="0" err="1" smtClean="0"/>
              <a:t>url</a:t>
            </a:r>
            <a:r>
              <a:rPr lang="en-US" dirty="0" smtClean="0"/>
              <a:t>”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26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b="1" dirty="0" err="1" smtClean="0"/>
              <a:t>Leerdoelen</a:t>
            </a:r>
            <a:endParaRPr lang="pt-BR" b="1" dirty="0" smtClean="0"/>
          </a:p>
          <a:p>
            <a:pPr lvl="1"/>
            <a:endParaRPr lang="pt-B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Scala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Akka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akka-http</a:t>
            </a:r>
            <a:r>
              <a:rPr lang="pt-BR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Gatling</a:t>
            </a:r>
            <a:endParaRPr lang="pt-B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r>
              <a:rPr lang="pt-BR" dirty="0" err="1" smtClean="0"/>
              <a:t>Overige</a:t>
            </a:r>
            <a:r>
              <a:rPr lang="pt-BR" dirty="0" smtClean="0"/>
              <a:t> </a:t>
            </a:r>
            <a:r>
              <a:rPr lang="pt-BR" dirty="0" err="1" smtClean="0"/>
              <a:t>geraakte</a:t>
            </a:r>
            <a:r>
              <a:rPr lang="pt-BR" dirty="0" smtClean="0"/>
              <a:t> </a:t>
            </a:r>
            <a:r>
              <a:rPr lang="pt-BR" dirty="0" err="1" smtClean="0"/>
              <a:t>onderwerpen</a:t>
            </a: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REST</a:t>
            </a: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(</a:t>
            </a:r>
            <a:r>
              <a:rPr lang="pt-BR" dirty="0" err="1" smtClean="0"/>
              <a:t>optioneel</a:t>
            </a:r>
            <a:r>
              <a:rPr lang="pt-BR" dirty="0" smtClean="0"/>
              <a:t>) HATEOAS / {</a:t>
            </a:r>
            <a:r>
              <a:rPr lang="pt-BR" dirty="0" err="1" smtClean="0"/>
              <a:t>json:api</a:t>
            </a:r>
            <a:r>
              <a:rPr lang="pt-BR" dirty="0" smtClean="0"/>
              <a:t>}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Mogelijk</a:t>
            </a:r>
            <a:r>
              <a:rPr lang="pt-BR" dirty="0" smtClean="0"/>
              <a:t> </a:t>
            </a:r>
            <a:r>
              <a:rPr lang="pt-BR" dirty="0" err="1" smtClean="0"/>
              <a:t>erbij</a:t>
            </a:r>
            <a:r>
              <a:rPr lang="pt-BR" dirty="0" smtClean="0"/>
              <a:t> te </a:t>
            </a:r>
            <a:r>
              <a:rPr lang="pt-BR" dirty="0" err="1" smtClean="0"/>
              <a:t>betrekken</a:t>
            </a:r>
            <a:endParaRPr lang="pt-B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Akka</a:t>
            </a:r>
            <a:r>
              <a:rPr lang="pt-BR" dirty="0" smtClean="0"/>
              <a:t>-cluster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Akka-persistence</a:t>
            </a:r>
            <a:endParaRPr lang="pt-B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Scala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dirty="0" err="1" smtClean="0"/>
              <a:t>combinators</a:t>
            </a:r>
            <a:endParaRPr lang="pt-B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 err="1" smtClean="0"/>
              <a:t>Doel</a:t>
            </a:r>
            <a:r>
              <a:rPr lang="en-GB" b="1" dirty="0" smtClean="0"/>
              <a:t> van de API</a:t>
            </a:r>
          </a:p>
          <a:p>
            <a:endParaRPr lang="en-GB" b="1" dirty="0"/>
          </a:p>
          <a:p>
            <a:pPr lvl="1"/>
            <a:r>
              <a:rPr lang="en-GB" dirty="0" smtClean="0"/>
              <a:t>De API </a:t>
            </a:r>
            <a:r>
              <a:rPr lang="en-GB" dirty="0" err="1" smtClean="0"/>
              <a:t>zal</a:t>
            </a:r>
            <a:r>
              <a:rPr lang="en-GB" dirty="0" smtClean="0"/>
              <a:t> </a:t>
            </a:r>
            <a:r>
              <a:rPr lang="en-GB" dirty="0" err="1" smtClean="0"/>
              <a:t>gebruikt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om analyses te </a:t>
            </a:r>
            <a:r>
              <a:rPr lang="en-GB" dirty="0" err="1" smtClean="0"/>
              <a:t>doen</a:t>
            </a:r>
            <a:r>
              <a:rPr lang="en-GB" dirty="0" smtClean="0"/>
              <a:t> op de performance van (software) </a:t>
            </a:r>
            <a:r>
              <a:rPr lang="en-GB" dirty="0" err="1" smtClean="0"/>
              <a:t>componenten</a:t>
            </a:r>
            <a:r>
              <a:rPr lang="en-GB" dirty="0" smtClean="0"/>
              <a:t>, </a:t>
            </a:r>
            <a:r>
              <a:rPr lang="en-GB" dirty="0" err="1" smtClean="0"/>
              <a:t>zowel</a:t>
            </a:r>
            <a:r>
              <a:rPr lang="en-GB" dirty="0" smtClean="0"/>
              <a:t> van incoming </a:t>
            </a:r>
            <a:r>
              <a:rPr lang="en-GB" dirty="0" err="1" smtClean="0"/>
              <a:t>als</a:t>
            </a:r>
            <a:r>
              <a:rPr lang="en-GB" dirty="0" smtClean="0"/>
              <a:t> outgoing requests.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aan</a:t>
            </a:r>
            <a:r>
              <a:rPr lang="en-GB" dirty="0" smtClean="0"/>
              <a:t> de API </a:t>
            </a:r>
            <a:r>
              <a:rPr lang="en-GB" dirty="0" err="1" smtClean="0"/>
              <a:t>zal</a:t>
            </a:r>
            <a:r>
              <a:rPr lang="en-GB" dirty="0" smtClean="0"/>
              <a:t> </a:t>
            </a:r>
            <a:r>
              <a:rPr lang="en-GB" dirty="0" err="1" smtClean="0"/>
              <a:t>geleverd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door het </a:t>
            </a:r>
            <a:r>
              <a:rPr lang="en-GB" dirty="0" err="1" smtClean="0"/>
              <a:t>betreffende</a:t>
            </a:r>
            <a:r>
              <a:rPr lang="en-GB" dirty="0" smtClean="0"/>
              <a:t> component </a:t>
            </a:r>
            <a:r>
              <a:rPr lang="en-GB" dirty="0" err="1" smtClean="0"/>
              <a:t>dat</a:t>
            </a:r>
            <a:r>
              <a:rPr lang="en-GB" dirty="0" smtClean="0"/>
              <a:t> de </a:t>
            </a:r>
            <a:r>
              <a:rPr lang="en-GB" dirty="0" err="1" smtClean="0"/>
              <a:t>relevante</a:t>
            </a:r>
            <a:r>
              <a:rPr lang="en-GB" dirty="0" smtClean="0"/>
              <a:t> </a:t>
            </a:r>
            <a:r>
              <a:rPr lang="en-GB" dirty="0" err="1" smtClean="0"/>
              <a:t>informatie</a:t>
            </a:r>
            <a:r>
              <a:rPr lang="en-GB" dirty="0" smtClean="0"/>
              <a:t> in </a:t>
            </a:r>
            <a:r>
              <a:rPr lang="en-GB" dirty="0" err="1" smtClean="0"/>
              <a:t>een</a:t>
            </a:r>
            <a:r>
              <a:rPr lang="en-GB" dirty="0" smtClean="0"/>
              <a:t> HTTP POST </a:t>
            </a:r>
            <a:r>
              <a:rPr lang="en-GB" dirty="0" err="1" smtClean="0"/>
              <a:t>stuurt</a:t>
            </a:r>
            <a:r>
              <a:rPr lang="en-GB" dirty="0"/>
              <a:t> </a:t>
            </a:r>
            <a:r>
              <a:rPr lang="en-GB" dirty="0" smtClean="0"/>
              <a:t>(of </a:t>
            </a:r>
            <a:r>
              <a:rPr lang="en-GB" dirty="0" err="1" smtClean="0"/>
              <a:t>een</a:t>
            </a:r>
            <a:r>
              <a:rPr lang="en-GB" dirty="0" smtClean="0"/>
              <a:t> agent die </a:t>
            </a:r>
            <a:r>
              <a:rPr lang="en-GB" dirty="0" err="1" smtClean="0"/>
              <a:t>bv</a:t>
            </a:r>
            <a:r>
              <a:rPr lang="en-GB" dirty="0" smtClean="0"/>
              <a:t> </a:t>
            </a:r>
            <a:r>
              <a:rPr lang="en-GB" dirty="0" err="1" smtClean="0"/>
              <a:t>performancelogs</a:t>
            </a:r>
            <a:r>
              <a:rPr lang="en-GB" dirty="0" smtClean="0"/>
              <a:t> </a:t>
            </a:r>
            <a:r>
              <a:rPr lang="en-GB" dirty="0" err="1" smtClean="0"/>
              <a:t>leest</a:t>
            </a:r>
            <a:r>
              <a:rPr lang="en-GB" dirty="0" smtClean="0"/>
              <a:t> en </a:t>
            </a:r>
            <a:r>
              <a:rPr lang="en-GB" dirty="0" err="1" smtClean="0"/>
              <a:t>daaruit</a:t>
            </a:r>
            <a:r>
              <a:rPr lang="en-GB" dirty="0" smtClean="0"/>
              <a:t> de </a:t>
            </a:r>
            <a:r>
              <a:rPr lang="en-GB" dirty="0" err="1" smtClean="0"/>
              <a:t>informatie</a:t>
            </a:r>
            <a:r>
              <a:rPr lang="en-GB" dirty="0" smtClean="0"/>
              <a:t> lees en </a:t>
            </a:r>
            <a:r>
              <a:rPr lang="en-GB" dirty="0" err="1" smtClean="0"/>
              <a:t>doorstuurt</a:t>
            </a:r>
            <a:r>
              <a:rPr lang="en-GB" dirty="0" smtClean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Analytics API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96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Register component (CI of which metrics are gathered) (done by deploying a new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 overview of all registered components, and by HATEOAS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Details on a registered component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etails on alerting rules of a components past alerts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Details on incoming and outgoing connections of a component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Perhaps later: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 component instance? (low priority)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en-US" dirty="0"/>
              <a:t>on root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62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Post </a:t>
            </a:r>
            <a:r>
              <a:rPr lang="en-US" dirty="0"/>
              <a:t>log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Post batch of log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Post alerting </a:t>
            </a:r>
            <a:r>
              <a:rPr lang="en-US" dirty="0" smtClean="0"/>
              <a:t>rule and </a:t>
            </a:r>
            <a:r>
              <a:rPr lang="en-US" dirty="0"/>
              <a:t>action (</a:t>
            </a:r>
            <a:r>
              <a:rPr lang="en-US" dirty="0" smtClean="0"/>
              <a:t>which logline to write or </a:t>
            </a:r>
            <a:r>
              <a:rPr lang="en-US" dirty="0"/>
              <a:t>endpoint to make a POST to)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Simplest: value is higher than X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</a:t>
            </a:r>
            <a:r>
              <a:rPr lang="en-US" dirty="0"/>
              <a:t>: performance of a call takes longer than X more than Y% of the time in timeframe Z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Complex</a:t>
            </a:r>
            <a:r>
              <a:rPr lang="en-US" dirty="0"/>
              <a:t>: load on a call </a:t>
            </a:r>
            <a:r>
              <a:rPr lang="en-US" dirty="0" smtClean="0"/>
              <a:t>has </a:t>
            </a:r>
            <a:r>
              <a:rPr lang="en-US" dirty="0"/>
              <a:t>increased by a factor X compared to </a:t>
            </a:r>
            <a:r>
              <a:rPr lang="en-US" dirty="0" smtClean="0"/>
              <a:t>an earlier </a:t>
            </a:r>
            <a:r>
              <a:rPr lang="en-US" dirty="0"/>
              <a:t>comparable </a:t>
            </a:r>
            <a:r>
              <a:rPr lang="en-US" dirty="0" smtClean="0"/>
              <a:t>period (what is a comparable period?)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 </a:t>
            </a:r>
            <a:r>
              <a:rPr lang="en-US" dirty="0" smtClean="0"/>
              <a:t>graph/animation </a:t>
            </a:r>
            <a:r>
              <a:rPr lang="en-US" dirty="0"/>
              <a:t>on how the load on and the performance of the API has been in the </a:t>
            </a:r>
            <a:r>
              <a:rPr lang="en-US" dirty="0" smtClean="0"/>
              <a:t>past 2 </a:t>
            </a:r>
            <a:r>
              <a:rPr lang="en-US" dirty="0"/>
              <a:t>hours</a:t>
            </a:r>
          </a:p>
          <a:p>
            <a:endParaRPr lang="en-US" dirty="0" smtClean="0"/>
          </a:p>
          <a:p>
            <a:r>
              <a:rPr lang="en-US" dirty="0" smtClean="0"/>
              <a:t>Features on </a:t>
            </a:r>
            <a:r>
              <a:rPr lang="en-US" dirty="0" err="1" smtClean="0"/>
              <a:t>component+connection</a:t>
            </a:r>
            <a:r>
              <a:rPr lang="en-US" dirty="0" smtClean="0"/>
              <a:t>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timeframe to use (X seconds/minutes/hours with a minimum of Y calls)</a:t>
            </a:r>
          </a:p>
          <a:p>
            <a:endParaRPr lang="en-US" dirty="0"/>
          </a:p>
          <a:p>
            <a:r>
              <a:rPr lang="en-US" dirty="0" smtClean="0"/>
              <a:t>Low </a:t>
            </a:r>
            <a:r>
              <a:rPr lang="en-US" dirty="0" err="1" smtClean="0"/>
              <a:t>prio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Ignore </a:t>
            </a:r>
            <a:r>
              <a:rPr lang="en-US" dirty="0"/>
              <a:t>specific log lines (using regex)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on </a:t>
            </a:r>
            <a:r>
              <a:rPr lang="en-US" dirty="0" smtClean="0"/>
              <a:t>registered component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215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data structure do we use to track performance?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format do we use for alerting thresholds? (not too generic, don’t </a:t>
            </a:r>
            <a:r>
              <a:rPr lang="en-US" dirty="0" err="1" smtClean="0"/>
              <a:t>overengineer</a:t>
            </a:r>
            <a:r>
              <a:rPr lang="en-US" dirty="0" smtClean="0"/>
              <a:t>, KISS)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Format in which metrics are posted: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Aggregated data (if so, what metrics do we include?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sd</a:t>
            </a:r>
            <a:r>
              <a:rPr lang="en-US" dirty="0" smtClean="0"/>
              <a:t>, p95, p99)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per call (allows more possibilities in rules) (many writes, few reads)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deal with timeframes (and are </a:t>
            </a:r>
            <a:r>
              <a:rPr lang="en-US" smtClean="0"/>
              <a:t>they configurable?)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decided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940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08099" y="1275489"/>
            <a:ext cx="5430237" cy="4922391"/>
          </a:xfrm>
        </p:spPr>
        <p:txBody>
          <a:bodyPr/>
          <a:lstStyle/>
          <a:p>
            <a:r>
              <a:rPr lang="en-US" dirty="0" smtClean="0"/>
              <a:t>Question: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Should an Alert Action be defined for a Component, a Component-connection or for a specific rule? How do we keep this simple?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Rectangle 5"/>
          <p:cNvSpPr/>
          <p:nvPr/>
        </p:nvSpPr>
        <p:spPr>
          <a:xfrm>
            <a:off x="1559052" y="1322620"/>
            <a:ext cx="1540022" cy="2943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Component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85544" y="2198641"/>
            <a:ext cx="1287038" cy="51590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Component Connection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 flipV="1">
            <a:off x="2329063" y="1616922"/>
            <a:ext cx="0" cy="58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0948" y="3501015"/>
            <a:ext cx="1287038" cy="2943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Rule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0"/>
            <a:endCxn id="7" idx="2"/>
          </p:cNvCxnSpPr>
          <p:nvPr/>
        </p:nvCxnSpPr>
        <p:spPr>
          <a:xfrm flipH="1" flipV="1">
            <a:off x="2329063" y="2714542"/>
            <a:ext cx="565404" cy="78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06982" y="2929684"/>
            <a:ext cx="1287038" cy="2943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Action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Connector 15"/>
          <p:cNvCxnSpPr>
            <a:stCxn id="15" idx="1"/>
            <a:endCxn id="11" idx="3"/>
          </p:cNvCxnSpPr>
          <p:nvPr/>
        </p:nvCxnSpPr>
        <p:spPr>
          <a:xfrm rot="10800000" flipV="1">
            <a:off x="3537986" y="3076834"/>
            <a:ext cx="668996" cy="571331"/>
          </a:xfrm>
          <a:prstGeom prst="curvedConnector3">
            <a:avLst>
              <a:gd name="adj1" fmla="val 50000"/>
            </a:avLst>
          </a:prstGeom>
          <a:ln w="190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1668" y="3279414"/>
            <a:ext cx="1287038" cy="73750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Performance Data Timeframe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7" idx="0"/>
            <a:endCxn id="7" idx="2"/>
          </p:cNvCxnSpPr>
          <p:nvPr/>
        </p:nvCxnSpPr>
        <p:spPr>
          <a:xfrm flipV="1">
            <a:off x="1195187" y="2714542"/>
            <a:ext cx="1133876" cy="564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3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7630913" cy="854075"/>
          </a:xfrm>
        </p:spPr>
        <p:txBody>
          <a:bodyPr/>
          <a:lstStyle/>
          <a:p>
            <a:r>
              <a:rPr lang="en-US" dirty="0" smtClean="0"/>
              <a:t>Draft Actor Model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9037320" y="341030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GET operations and registering components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4806" y="335877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POST operations for performance metrics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52404" y="2121673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Image generator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39329" y="4165095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Rule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45866" y="3909764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Perf</a:t>
            </a:r>
            <a:r>
              <a:rPr lang="en-US" sz="1600" dirty="0" smtClean="0">
                <a:solidFill>
                  <a:schemeClr val="tx1"/>
                </a:solidFill>
              </a:rPr>
              <a:t> Data Collector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1881" y="1520908"/>
            <a:ext cx="1117091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Routing Actor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98869" y="3300717"/>
            <a:ext cx="6452711" cy="3005386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304263" y="5370531"/>
            <a:ext cx="1710970" cy="719034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Design how these actors cooperate during course</a:t>
            </a:r>
            <a:endParaRPr lang="nl-NL" sz="14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6193520" y="4205296"/>
            <a:ext cx="139065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Component Connection Data Actor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2863" y="2727122"/>
            <a:ext cx="1632013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Component-specific (to ignore certain log lines / connection types)</a:t>
            </a:r>
            <a:endParaRPr lang="nl-NL" sz="1400" dirty="0" smtClean="0"/>
          </a:p>
        </p:txBody>
      </p:sp>
      <p:cxnSp>
        <p:nvCxnSpPr>
          <p:cNvPr id="18" name="Straight Arrow Connector 17"/>
          <p:cNvCxnSpPr>
            <a:stCxn id="16" idx="3"/>
            <a:endCxn id="10" idx="1"/>
          </p:cNvCxnSpPr>
          <p:nvPr/>
        </p:nvCxnSpPr>
        <p:spPr>
          <a:xfrm flipV="1">
            <a:off x="4114876" y="3127124"/>
            <a:ext cx="935644" cy="67237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01359" y="5076093"/>
            <a:ext cx="1632014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Aggregate data and separate per component / connection</a:t>
            </a:r>
            <a:endParaRPr lang="nl-NL" sz="1400" dirty="0" smtClean="0"/>
          </a:p>
        </p:txBody>
      </p:sp>
      <p:cxnSp>
        <p:nvCxnSpPr>
          <p:cNvPr id="26" name="Straight Arrow Connector 25"/>
          <p:cNvCxnSpPr>
            <a:stCxn id="25" idx="0"/>
            <a:endCxn id="9" idx="2"/>
          </p:cNvCxnSpPr>
          <p:nvPr/>
        </p:nvCxnSpPr>
        <p:spPr>
          <a:xfrm flipV="1">
            <a:off x="4417366" y="4751012"/>
            <a:ext cx="0" cy="325081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0" idx="1"/>
          </p:cNvCxnSpPr>
          <p:nvPr/>
        </p:nvCxnSpPr>
        <p:spPr>
          <a:xfrm rot="16200000" flipH="1">
            <a:off x="4307989" y="2384593"/>
            <a:ext cx="764968" cy="72009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5"/>
          <p:cNvCxnSpPr>
            <a:stCxn id="10" idx="2"/>
            <a:endCxn id="9" idx="0"/>
          </p:cNvCxnSpPr>
          <p:nvPr/>
        </p:nvCxnSpPr>
        <p:spPr>
          <a:xfrm rot="5400000">
            <a:off x="4838685" y="3126429"/>
            <a:ext cx="362016" cy="120465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5"/>
          <p:cNvCxnSpPr>
            <a:stCxn id="6" idx="2"/>
            <a:endCxn id="11" idx="0"/>
          </p:cNvCxnSpPr>
          <p:nvPr/>
        </p:nvCxnSpPr>
        <p:spPr>
          <a:xfrm rot="5400000">
            <a:off x="5080498" y="323308"/>
            <a:ext cx="447530" cy="194767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5"/>
          <p:cNvCxnSpPr>
            <a:stCxn id="9" idx="3"/>
            <a:endCxn id="15" idx="1"/>
          </p:cNvCxnSpPr>
          <p:nvPr/>
        </p:nvCxnSpPr>
        <p:spPr>
          <a:xfrm>
            <a:off x="4988866" y="4330388"/>
            <a:ext cx="1204654" cy="2955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5"/>
          <p:cNvCxnSpPr>
            <a:stCxn id="88" idx="1"/>
            <a:endCxn id="10" idx="3"/>
          </p:cNvCxnSpPr>
          <p:nvPr/>
        </p:nvCxnSpPr>
        <p:spPr>
          <a:xfrm rot="10800000" flipV="1">
            <a:off x="6193521" y="2051158"/>
            <a:ext cx="1315903" cy="10759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5"/>
          <p:cNvCxnSpPr>
            <a:stCxn id="5" idx="2"/>
            <a:endCxn id="7" idx="0"/>
          </p:cNvCxnSpPr>
          <p:nvPr/>
        </p:nvCxnSpPr>
        <p:spPr>
          <a:xfrm rot="16200000" flipH="1">
            <a:off x="10305687" y="1003456"/>
            <a:ext cx="1043142" cy="119329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5"/>
          <p:cNvCxnSpPr>
            <a:stCxn id="7" idx="2"/>
            <a:endCxn id="15" idx="0"/>
          </p:cNvCxnSpPr>
          <p:nvPr/>
        </p:nvCxnSpPr>
        <p:spPr>
          <a:xfrm rot="5400000">
            <a:off x="8535188" y="1316579"/>
            <a:ext cx="1242375" cy="45350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628849" y="5241033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Action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65" name="Straight Arrow Connector 35"/>
          <p:cNvCxnSpPr>
            <a:stCxn id="7" idx="2"/>
            <a:endCxn id="8" idx="0"/>
          </p:cNvCxnSpPr>
          <p:nvPr/>
        </p:nvCxnSpPr>
        <p:spPr>
          <a:xfrm rot="5400000">
            <a:off x="9566280" y="2307471"/>
            <a:ext cx="1202174" cy="25130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5"/>
          <p:cNvCxnSpPr>
            <a:stCxn id="88" idx="2"/>
            <a:endCxn id="15" idx="0"/>
          </p:cNvCxnSpPr>
          <p:nvPr/>
        </p:nvCxnSpPr>
        <p:spPr>
          <a:xfrm rot="5400000">
            <a:off x="6618668" y="2623614"/>
            <a:ext cx="1851859" cy="13115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7509423" y="1748879"/>
            <a:ext cx="1381851" cy="60455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Registration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91" name="Straight Arrow Connector 35"/>
          <p:cNvCxnSpPr>
            <a:stCxn id="5" idx="2"/>
            <a:endCxn id="88" idx="0"/>
          </p:cNvCxnSpPr>
          <p:nvPr/>
        </p:nvCxnSpPr>
        <p:spPr>
          <a:xfrm rot="5400000">
            <a:off x="8880307" y="398574"/>
            <a:ext cx="670348" cy="20302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5"/>
          <p:cNvCxnSpPr>
            <a:stCxn id="88" idx="2"/>
            <a:endCxn id="8" idx="0"/>
          </p:cNvCxnSpPr>
          <p:nvPr/>
        </p:nvCxnSpPr>
        <p:spPr>
          <a:xfrm rot="16200000" flipH="1">
            <a:off x="7649760" y="2904026"/>
            <a:ext cx="1811658" cy="7104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963852" y="4026893"/>
            <a:ext cx="1632014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Contains an alert rule and verifies that new data does not break that rule</a:t>
            </a:r>
          </a:p>
        </p:txBody>
      </p:sp>
      <p:cxnSp>
        <p:nvCxnSpPr>
          <p:cNvPr id="105" name="Straight Arrow Connector 104"/>
          <p:cNvCxnSpPr>
            <a:stCxn id="104" idx="1"/>
            <a:endCxn id="8" idx="3"/>
          </p:cNvCxnSpPr>
          <p:nvPr/>
        </p:nvCxnSpPr>
        <p:spPr>
          <a:xfrm flipH="1">
            <a:off x="9482329" y="4494132"/>
            <a:ext cx="481523" cy="91587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751580" y="5319227"/>
            <a:ext cx="1776591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Contains Logic on how to deal with rule breaks (prevent alert spam)</a:t>
            </a:r>
          </a:p>
        </p:txBody>
      </p:sp>
      <p:cxnSp>
        <p:nvCxnSpPr>
          <p:cNvPr id="109" name="Straight Arrow Connector 108"/>
          <p:cNvCxnSpPr>
            <a:stCxn id="108" idx="1"/>
            <a:endCxn id="62" idx="3"/>
          </p:cNvCxnSpPr>
          <p:nvPr/>
        </p:nvCxnSpPr>
        <p:spPr>
          <a:xfrm flipH="1" flipV="1">
            <a:off x="8771849" y="5661657"/>
            <a:ext cx="979731" cy="124809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840640" y="3811450"/>
            <a:ext cx="1931241" cy="114992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Parse log lines to extract relevant data and forward that to Performance Data Collector Actor</a:t>
            </a:r>
          </a:p>
        </p:txBody>
      </p:sp>
      <p:cxnSp>
        <p:nvCxnSpPr>
          <p:cNvPr id="114" name="Straight Arrow Connector 113"/>
          <p:cNvCxnSpPr>
            <a:stCxn id="113" idx="3"/>
            <a:endCxn id="10" idx="1"/>
          </p:cNvCxnSpPr>
          <p:nvPr/>
        </p:nvCxnSpPr>
        <p:spPr>
          <a:xfrm flipV="1">
            <a:off x="3771881" y="3127124"/>
            <a:ext cx="1278639" cy="1259287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30200" y="1600102"/>
            <a:ext cx="1268669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Upon receiving log data, send to the right log parser</a:t>
            </a:r>
          </a:p>
        </p:txBody>
      </p:sp>
      <p:cxnSp>
        <p:nvCxnSpPr>
          <p:cNvPr id="119" name="Straight Arrow Connector 118"/>
          <p:cNvCxnSpPr>
            <a:stCxn id="118" idx="3"/>
            <a:endCxn id="11" idx="1"/>
          </p:cNvCxnSpPr>
          <p:nvPr/>
        </p:nvCxnSpPr>
        <p:spPr>
          <a:xfrm flipV="1">
            <a:off x="3298869" y="1941532"/>
            <a:ext cx="473012" cy="125809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17242" y="1459107"/>
            <a:ext cx="2152555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Registers components, incoming and outgoing connections to be read or ignored, and alert rules</a:t>
            </a:r>
          </a:p>
        </p:txBody>
      </p:sp>
      <p:cxnSp>
        <p:nvCxnSpPr>
          <p:cNvPr id="126" name="Straight Arrow Connector 125"/>
          <p:cNvCxnSpPr>
            <a:stCxn id="125" idx="3"/>
            <a:endCxn id="88" idx="1"/>
          </p:cNvCxnSpPr>
          <p:nvPr/>
        </p:nvCxnSpPr>
        <p:spPr>
          <a:xfrm>
            <a:off x="7269797" y="1926346"/>
            <a:ext cx="239626" cy="124812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9021137" y="1657539"/>
            <a:ext cx="922384" cy="567986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Insight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35"/>
          <p:cNvCxnSpPr>
            <a:stCxn id="5" idx="2"/>
            <a:endCxn id="194" idx="0"/>
          </p:cNvCxnSpPr>
          <p:nvPr/>
        </p:nvCxnSpPr>
        <p:spPr>
          <a:xfrm rot="5400000">
            <a:off x="9566967" y="993894"/>
            <a:ext cx="579008" cy="748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35"/>
          <p:cNvCxnSpPr>
            <a:stCxn id="194" idx="2"/>
            <a:endCxn id="15" idx="0"/>
          </p:cNvCxnSpPr>
          <p:nvPr/>
        </p:nvCxnSpPr>
        <p:spPr>
          <a:xfrm rot="5400000">
            <a:off x="7195702" y="1918668"/>
            <a:ext cx="1979771" cy="25934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9400794" y="2561645"/>
            <a:ext cx="142646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Provides insight in aggregated data</a:t>
            </a:r>
            <a:endParaRPr lang="en-US" sz="1400" dirty="0"/>
          </a:p>
        </p:txBody>
      </p:sp>
      <p:cxnSp>
        <p:nvCxnSpPr>
          <p:cNvPr id="246" name="Straight Arrow Connector 245"/>
          <p:cNvCxnSpPr>
            <a:stCxn id="245" idx="0"/>
            <a:endCxn id="194" idx="2"/>
          </p:cNvCxnSpPr>
          <p:nvPr/>
        </p:nvCxnSpPr>
        <p:spPr>
          <a:xfrm flipH="1" flipV="1">
            <a:off x="9482329" y="2225525"/>
            <a:ext cx="631697" cy="336120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0363390" y="3612693"/>
            <a:ext cx="163201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Generate images</a:t>
            </a:r>
            <a:endParaRPr lang="en-US" sz="1400" dirty="0"/>
          </a:p>
        </p:txBody>
      </p:sp>
      <p:cxnSp>
        <p:nvCxnSpPr>
          <p:cNvPr id="275" name="Straight Arrow Connector 274"/>
          <p:cNvCxnSpPr>
            <a:stCxn id="274" idx="0"/>
            <a:endCxn id="7" idx="2"/>
          </p:cNvCxnSpPr>
          <p:nvPr/>
        </p:nvCxnSpPr>
        <p:spPr>
          <a:xfrm flipV="1">
            <a:off x="11179397" y="2962921"/>
            <a:ext cx="244507" cy="649772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50520" y="2706500"/>
            <a:ext cx="1143000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Parser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3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7630913" cy="854075"/>
          </a:xfrm>
        </p:spPr>
        <p:txBody>
          <a:bodyPr/>
          <a:lstStyle/>
          <a:p>
            <a:r>
              <a:rPr lang="en-US" dirty="0" smtClean="0"/>
              <a:t>Skeleton before course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9037320" y="341030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GET operations and registering components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4806" y="335877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POST operations for performance metrics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52404" y="2121673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Image generator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39329" y="4165095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Alert Rule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45866" y="3909764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</a:t>
            </a: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Data Collector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1881" y="1520908"/>
            <a:ext cx="1117091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Routing Actor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98869" y="3300717"/>
            <a:ext cx="6452711" cy="3005386"/>
          </a:xfrm>
          <a:prstGeom prst="ellipse">
            <a:avLst/>
          </a:prstGeom>
          <a:noFill/>
          <a:ln w="25400" cmpd="sng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9569" y="5176986"/>
            <a:ext cx="1710970" cy="719034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Design how these actors cooperate during course</a:t>
            </a:r>
            <a:endParaRPr lang="nl-NL" sz="1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93520" y="4205296"/>
            <a:ext cx="139065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Component Connection Data Actor</a:t>
            </a:r>
            <a:endParaRPr lang="nl-NL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2863" y="2727122"/>
            <a:ext cx="1632013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Component-specific (to ignore certain log lines / connection types)</a:t>
            </a:r>
            <a:endParaRPr lang="nl-NL" sz="1400" dirty="0" smtClean="0"/>
          </a:p>
        </p:txBody>
      </p:sp>
      <p:cxnSp>
        <p:nvCxnSpPr>
          <p:cNvPr id="18" name="Straight Arrow Connector 17"/>
          <p:cNvCxnSpPr>
            <a:stCxn id="16" idx="3"/>
            <a:endCxn id="10" idx="1"/>
          </p:cNvCxnSpPr>
          <p:nvPr/>
        </p:nvCxnSpPr>
        <p:spPr>
          <a:xfrm flipV="1">
            <a:off x="4114876" y="3127124"/>
            <a:ext cx="935644" cy="67237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0" idx="1"/>
          </p:cNvCxnSpPr>
          <p:nvPr/>
        </p:nvCxnSpPr>
        <p:spPr>
          <a:xfrm rot="16200000" flipH="1">
            <a:off x="4307989" y="2384593"/>
            <a:ext cx="764968" cy="720093"/>
          </a:xfrm>
          <a:prstGeom prst="curvedConnector2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5"/>
          <p:cNvCxnSpPr>
            <a:stCxn id="10" idx="2"/>
            <a:endCxn id="9" idx="0"/>
          </p:cNvCxnSpPr>
          <p:nvPr/>
        </p:nvCxnSpPr>
        <p:spPr>
          <a:xfrm rot="5400000">
            <a:off x="4838685" y="3126429"/>
            <a:ext cx="362016" cy="1204654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5"/>
          <p:cNvCxnSpPr>
            <a:stCxn id="6" idx="2"/>
            <a:endCxn id="11" idx="0"/>
          </p:cNvCxnSpPr>
          <p:nvPr/>
        </p:nvCxnSpPr>
        <p:spPr>
          <a:xfrm rot="5400000">
            <a:off x="5080498" y="323308"/>
            <a:ext cx="447530" cy="194767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5"/>
          <p:cNvCxnSpPr>
            <a:stCxn id="9" idx="3"/>
            <a:endCxn id="15" idx="1"/>
          </p:cNvCxnSpPr>
          <p:nvPr/>
        </p:nvCxnSpPr>
        <p:spPr>
          <a:xfrm>
            <a:off x="4988866" y="4330388"/>
            <a:ext cx="1204654" cy="2955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5"/>
          <p:cNvCxnSpPr>
            <a:stCxn id="88" idx="1"/>
            <a:endCxn id="10" idx="3"/>
          </p:cNvCxnSpPr>
          <p:nvPr/>
        </p:nvCxnSpPr>
        <p:spPr>
          <a:xfrm rot="10800000" flipV="1">
            <a:off x="6193521" y="2051158"/>
            <a:ext cx="1315903" cy="10759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5"/>
          <p:cNvCxnSpPr>
            <a:stCxn id="5" idx="2"/>
            <a:endCxn id="7" idx="0"/>
          </p:cNvCxnSpPr>
          <p:nvPr/>
        </p:nvCxnSpPr>
        <p:spPr>
          <a:xfrm rot="16200000" flipH="1">
            <a:off x="10305687" y="1003456"/>
            <a:ext cx="1043142" cy="1193292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5"/>
          <p:cNvCxnSpPr>
            <a:stCxn id="7" idx="2"/>
            <a:endCxn id="15" idx="0"/>
          </p:cNvCxnSpPr>
          <p:nvPr/>
        </p:nvCxnSpPr>
        <p:spPr>
          <a:xfrm rot="5400000">
            <a:off x="8535188" y="1316579"/>
            <a:ext cx="1242375" cy="4535059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628849" y="5241033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Alert Action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5" name="Straight Arrow Connector 35"/>
          <p:cNvCxnSpPr>
            <a:stCxn id="7" idx="2"/>
            <a:endCxn id="8" idx="0"/>
          </p:cNvCxnSpPr>
          <p:nvPr/>
        </p:nvCxnSpPr>
        <p:spPr>
          <a:xfrm rot="5400000">
            <a:off x="9566280" y="2307471"/>
            <a:ext cx="1202174" cy="2513075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5"/>
          <p:cNvCxnSpPr>
            <a:stCxn id="88" idx="2"/>
            <a:endCxn id="15" idx="0"/>
          </p:cNvCxnSpPr>
          <p:nvPr/>
        </p:nvCxnSpPr>
        <p:spPr>
          <a:xfrm rot="5400000">
            <a:off x="6618668" y="2623614"/>
            <a:ext cx="1851859" cy="13115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7509423" y="1748879"/>
            <a:ext cx="1381851" cy="60455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Registration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91" name="Straight Arrow Connector 35"/>
          <p:cNvCxnSpPr>
            <a:stCxn id="5" idx="2"/>
            <a:endCxn id="88" idx="0"/>
          </p:cNvCxnSpPr>
          <p:nvPr/>
        </p:nvCxnSpPr>
        <p:spPr>
          <a:xfrm rot="5400000">
            <a:off x="8880307" y="398574"/>
            <a:ext cx="670348" cy="20302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5"/>
          <p:cNvCxnSpPr>
            <a:stCxn id="88" idx="2"/>
            <a:endCxn id="8" idx="0"/>
          </p:cNvCxnSpPr>
          <p:nvPr/>
        </p:nvCxnSpPr>
        <p:spPr>
          <a:xfrm rot="16200000" flipH="1">
            <a:off x="7649760" y="2904026"/>
            <a:ext cx="1811658" cy="71048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30200" y="1600102"/>
            <a:ext cx="1268669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Upon receiving log data, send to the right log parser</a:t>
            </a:r>
          </a:p>
        </p:txBody>
      </p:sp>
      <p:cxnSp>
        <p:nvCxnSpPr>
          <p:cNvPr id="119" name="Straight Arrow Connector 118"/>
          <p:cNvCxnSpPr>
            <a:stCxn id="118" idx="3"/>
            <a:endCxn id="11" idx="1"/>
          </p:cNvCxnSpPr>
          <p:nvPr/>
        </p:nvCxnSpPr>
        <p:spPr>
          <a:xfrm flipV="1">
            <a:off x="3298869" y="1941532"/>
            <a:ext cx="473012" cy="125809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17242" y="1459107"/>
            <a:ext cx="2152555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Registers components, incoming and outgoing connections to be read or ignored, and alert rules</a:t>
            </a:r>
          </a:p>
        </p:txBody>
      </p:sp>
      <p:cxnSp>
        <p:nvCxnSpPr>
          <p:cNvPr id="126" name="Straight Arrow Connector 125"/>
          <p:cNvCxnSpPr>
            <a:stCxn id="125" idx="3"/>
            <a:endCxn id="88" idx="1"/>
          </p:cNvCxnSpPr>
          <p:nvPr/>
        </p:nvCxnSpPr>
        <p:spPr>
          <a:xfrm>
            <a:off x="7269797" y="1926346"/>
            <a:ext cx="239626" cy="124812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9021137" y="1657539"/>
            <a:ext cx="922384" cy="567986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Insight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0" name="Straight Arrow Connector 35"/>
          <p:cNvCxnSpPr>
            <a:stCxn id="5" idx="2"/>
            <a:endCxn id="194" idx="0"/>
          </p:cNvCxnSpPr>
          <p:nvPr/>
        </p:nvCxnSpPr>
        <p:spPr>
          <a:xfrm rot="5400000">
            <a:off x="9566967" y="993894"/>
            <a:ext cx="579008" cy="74828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35"/>
          <p:cNvCxnSpPr>
            <a:stCxn id="194" idx="2"/>
            <a:endCxn id="15" idx="0"/>
          </p:cNvCxnSpPr>
          <p:nvPr/>
        </p:nvCxnSpPr>
        <p:spPr>
          <a:xfrm rot="5400000">
            <a:off x="7195702" y="1918668"/>
            <a:ext cx="1979771" cy="2593484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50520" y="2706500"/>
            <a:ext cx="1143000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Parser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5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7630913" cy="854075"/>
          </a:xfrm>
        </p:spPr>
        <p:txBody>
          <a:bodyPr/>
          <a:lstStyle/>
          <a:p>
            <a:r>
              <a:rPr lang="en-US" dirty="0" smtClean="0"/>
              <a:t>Current situation: 11-05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9037320" y="341030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GET operations and registering components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4806" y="335877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POST operations for performance metrics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35"/>
          <p:cNvCxnSpPr>
            <a:stCxn id="6" idx="2"/>
          </p:cNvCxnSpPr>
          <p:nvPr/>
        </p:nvCxnSpPr>
        <p:spPr>
          <a:xfrm rot="5400000">
            <a:off x="5080498" y="323308"/>
            <a:ext cx="447530" cy="194767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5"/>
          <p:cNvCxnSpPr>
            <a:stCxn id="5" idx="2"/>
            <a:endCxn id="10" idx="3"/>
          </p:cNvCxnSpPr>
          <p:nvPr/>
        </p:nvCxnSpPr>
        <p:spPr>
          <a:xfrm rot="5400000">
            <a:off x="7187770" y="84281"/>
            <a:ext cx="2048593" cy="403709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30200" y="1600102"/>
            <a:ext cx="1268669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Upon receiving log data, send to the right log parser</a:t>
            </a: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 flipV="1">
            <a:off x="3298869" y="1941532"/>
            <a:ext cx="473012" cy="125809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271349" y="2393585"/>
            <a:ext cx="2152555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Registers </a:t>
            </a:r>
            <a:r>
              <a:rPr lang="en-US" sz="1400" dirty="0" smtClean="0"/>
              <a:t>log parsers, </a:t>
            </a:r>
            <a:r>
              <a:rPr lang="en-US" sz="1400" dirty="0"/>
              <a:t>incoming and outgoing connections to be read or </a:t>
            </a:r>
            <a:r>
              <a:rPr lang="en-US" sz="1400" dirty="0" smtClean="0"/>
              <a:t>ignored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50520" y="2706500"/>
            <a:ext cx="1143000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Parser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52472" y="993081"/>
            <a:ext cx="1544594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Administrator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656060" y="1494301"/>
            <a:ext cx="1143000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</a:t>
            </a:r>
            <a:r>
              <a:rPr lang="en-US" sz="1600" dirty="0" smtClean="0">
                <a:solidFill>
                  <a:schemeClr val="tx1"/>
                </a:solidFill>
              </a:rPr>
              <a:t>Receiver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35"/>
          <p:cNvCxnSpPr>
            <a:stCxn id="40" idx="3"/>
            <a:endCxn id="10" idx="0"/>
          </p:cNvCxnSpPr>
          <p:nvPr/>
        </p:nvCxnSpPr>
        <p:spPr>
          <a:xfrm>
            <a:off x="4799060" y="1914925"/>
            <a:ext cx="822960" cy="791575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155869" y="3547748"/>
            <a:ext cx="1143000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Rule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771881" y="4809620"/>
            <a:ext cx="1143000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Action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49" name="Straight Arrow Connector 35"/>
          <p:cNvCxnSpPr>
            <a:stCxn id="10" idx="1"/>
            <a:endCxn id="46" idx="0"/>
          </p:cNvCxnSpPr>
          <p:nvPr/>
        </p:nvCxnSpPr>
        <p:spPr>
          <a:xfrm rot="10800000" flipV="1">
            <a:off x="2727370" y="3127124"/>
            <a:ext cx="2323151" cy="42062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5"/>
          <p:cNvCxnSpPr>
            <a:stCxn id="46" idx="2"/>
            <a:endCxn id="47" idx="1"/>
          </p:cNvCxnSpPr>
          <p:nvPr/>
        </p:nvCxnSpPr>
        <p:spPr>
          <a:xfrm rot="16200000" flipH="1">
            <a:off x="2829001" y="4287364"/>
            <a:ext cx="841248" cy="104451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43764" y="3547749"/>
            <a:ext cx="3305926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From Admin actor: registers/deletes metrics and rules in a list.</a:t>
            </a:r>
          </a:p>
          <a:p>
            <a:r>
              <a:rPr lang="en-US" sz="1400" dirty="0" smtClean="0"/>
              <a:t>From LRA: processes </a:t>
            </a:r>
            <a:r>
              <a:rPr lang="en-US" sz="1400" dirty="0"/>
              <a:t>logs </a:t>
            </a:r>
            <a:r>
              <a:rPr lang="en-US" sz="1400" dirty="0" smtClean="0"/>
              <a:t>and</a:t>
            </a:r>
            <a:r>
              <a:rPr lang="en-US" sz="1400" dirty="0" smtClean="0"/>
              <a:t> creates alert rule actors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" y="3968371"/>
            <a:ext cx="1698669" cy="13653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Checks if a rule of a metric for a log line has to be applied (</a:t>
            </a:r>
            <a:r>
              <a:rPr lang="en-US" sz="1400" dirty="0" err="1" smtClean="0"/>
              <a:t>CheckRuleBreak</a:t>
            </a:r>
            <a:r>
              <a:rPr lang="en-US" sz="1400" dirty="0" smtClean="0"/>
              <a:t>), if so: sends message to alert action actor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987685" y="5055783"/>
            <a:ext cx="1268669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Sends out alert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852410" y="4421000"/>
            <a:ext cx="914400" cy="91440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Log </a:t>
            </a:r>
            <a:r>
              <a:rPr lang="nl-NL" sz="1600" dirty="0" err="1" smtClean="0"/>
              <a:t>Parser</a:t>
            </a:r>
            <a:endParaRPr lang="nl-NL" sz="1600" dirty="0" smtClean="0"/>
          </a:p>
          <a:p>
            <a:pPr algn="ctr">
              <a:lnSpc>
                <a:spcPct val="90000"/>
              </a:lnSpc>
            </a:pPr>
            <a:r>
              <a:rPr lang="nl-NL" sz="1600" dirty="0" smtClean="0"/>
              <a:t>Actor</a:t>
            </a:r>
            <a:endParaRPr lang="nl-NL" sz="16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9395931" y="4421000"/>
            <a:ext cx="914400" cy="91440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Alert </a:t>
            </a:r>
            <a:r>
              <a:rPr lang="nl-NL" sz="1600" dirty="0" err="1" smtClean="0"/>
              <a:t>Rule</a:t>
            </a:r>
            <a:endParaRPr lang="nl-NL" sz="1600" dirty="0" smtClean="0"/>
          </a:p>
          <a:p>
            <a:pPr algn="ctr">
              <a:lnSpc>
                <a:spcPct val="90000"/>
              </a:lnSpc>
            </a:pPr>
            <a:r>
              <a:rPr lang="nl-NL" sz="1600" dirty="0" smtClean="0"/>
              <a:t>Actor</a:t>
            </a:r>
            <a:endParaRPr lang="nl-NL" sz="1600" dirty="0" smtClean="0"/>
          </a:p>
        </p:txBody>
      </p:sp>
      <p:cxnSp>
        <p:nvCxnSpPr>
          <p:cNvPr id="63" name="Straight Arrow Connector 62"/>
          <p:cNvCxnSpPr>
            <a:stCxn id="60" idx="3"/>
            <a:endCxn id="61" idx="1"/>
          </p:cNvCxnSpPr>
          <p:nvPr/>
        </p:nvCxnSpPr>
        <p:spPr>
          <a:xfrm>
            <a:off x="8766810" y="4878200"/>
            <a:ext cx="629121" cy="0"/>
          </a:xfrm>
          <a:prstGeom prst="straightConnector1">
            <a:avLst/>
          </a:prstGeom>
          <a:ln>
            <a:solidFill>
              <a:srgbClr val="A8A8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007090" y="4421000"/>
            <a:ext cx="914400" cy="91440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Alert Action</a:t>
            </a:r>
          </a:p>
          <a:p>
            <a:pPr algn="ctr">
              <a:lnSpc>
                <a:spcPct val="90000"/>
              </a:lnSpc>
            </a:pPr>
            <a:r>
              <a:rPr lang="nl-NL" sz="1600" dirty="0" smtClean="0"/>
              <a:t>Actor</a:t>
            </a:r>
            <a:endParaRPr lang="nl-NL" sz="1600" dirty="0" smtClean="0"/>
          </a:p>
        </p:txBody>
      </p:sp>
      <p:cxnSp>
        <p:nvCxnSpPr>
          <p:cNvPr id="66" name="Straight Arrow Connector 65"/>
          <p:cNvCxnSpPr>
            <a:stCxn id="61" idx="3"/>
            <a:endCxn id="64" idx="1"/>
          </p:cNvCxnSpPr>
          <p:nvPr/>
        </p:nvCxnSpPr>
        <p:spPr>
          <a:xfrm>
            <a:off x="10310331" y="4878200"/>
            <a:ext cx="696759" cy="0"/>
          </a:xfrm>
          <a:prstGeom prst="straightConnector1">
            <a:avLst/>
          </a:prstGeom>
          <a:ln>
            <a:solidFill>
              <a:srgbClr val="A8A8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256354" y="4421000"/>
            <a:ext cx="914400" cy="91440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smtClean="0"/>
              <a:t>Admin</a:t>
            </a:r>
          </a:p>
          <a:p>
            <a:pPr algn="ctr">
              <a:lnSpc>
                <a:spcPct val="90000"/>
              </a:lnSpc>
            </a:pPr>
            <a:r>
              <a:rPr lang="nl-NL" sz="1600" dirty="0" smtClean="0"/>
              <a:t>Actor</a:t>
            </a:r>
            <a:endParaRPr lang="nl-NL" sz="1600" dirty="0" smtClean="0"/>
          </a:p>
        </p:txBody>
      </p:sp>
      <p:cxnSp>
        <p:nvCxnSpPr>
          <p:cNvPr id="68" name="Straight Arrow Connector 67"/>
          <p:cNvCxnSpPr>
            <a:stCxn id="67" idx="3"/>
            <a:endCxn id="60" idx="1"/>
          </p:cNvCxnSpPr>
          <p:nvPr/>
        </p:nvCxnSpPr>
        <p:spPr>
          <a:xfrm>
            <a:off x="7170754" y="4878200"/>
            <a:ext cx="681656" cy="0"/>
          </a:xfrm>
          <a:prstGeom prst="straightConnector1">
            <a:avLst/>
          </a:prstGeom>
          <a:ln>
            <a:solidFill>
              <a:srgbClr val="A8A8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70754" y="4635884"/>
            <a:ext cx="17369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smtClean="0"/>
              <a:t>1</a:t>
            </a:r>
            <a:endParaRPr lang="nl-NL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646670" y="4632873"/>
            <a:ext cx="176899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smtClean="0"/>
              <a:t>n</a:t>
            </a:r>
            <a:endParaRPr lang="nl-NL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8735046" y="4574837"/>
            <a:ext cx="17369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smtClean="0"/>
              <a:t>1</a:t>
            </a:r>
            <a:endParaRPr lang="nl-NL" sz="14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9210962" y="4571826"/>
            <a:ext cx="176899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smtClean="0"/>
              <a:t>n</a:t>
            </a:r>
            <a:endParaRPr lang="nl-NL" sz="1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0349368" y="4566336"/>
            <a:ext cx="17369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smtClean="0"/>
              <a:t>1</a:t>
            </a:r>
            <a:endParaRPr lang="nl-NL" sz="14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10825284" y="4563325"/>
            <a:ext cx="176899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smtClean="0"/>
              <a:t>n</a:t>
            </a:r>
            <a:endParaRPr lang="nl-NL" sz="1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7852410" y="5772150"/>
            <a:ext cx="914400" cy="914400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 err="1" smtClean="0"/>
              <a:t>Metric</a:t>
            </a:r>
            <a:endParaRPr lang="nl-NL" sz="1600" dirty="0" smtClean="0"/>
          </a:p>
        </p:txBody>
      </p:sp>
      <p:cxnSp>
        <p:nvCxnSpPr>
          <p:cNvPr id="44" name="Straight Arrow Connector 43"/>
          <p:cNvCxnSpPr>
            <a:stCxn id="60" idx="2"/>
            <a:endCxn id="33" idx="0"/>
          </p:cNvCxnSpPr>
          <p:nvPr/>
        </p:nvCxnSpPr>
        <p:spPr>
          <a:xfrm>
            <a:off x="8309610" y="5335400"/>
            <a:ext cx="0" cy="436750"/>
          </a:xfrm>
          <a:prstGeom prst="straightConnector1">
            <a:avLst/>
          </a:prstGeom>
          <a:ln>
            <a:solidFill>
              <a:srgbClr val="A8A8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309610" y="5265628"/>
            <a:ext cx="17369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smtClean="0"/>
              <a:t>1</a:t>
            </a:r>
            <a:endParaRPr lang="nl-NL" sz="14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8306404" y="5506794"/>
            <a:ext cx="176899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smtClean="0"/>
              <a:t>n</a:t>
            </a: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3341199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B70D2541308B408D52311842DB4B85" ma:contentTypeVersion="11" ma:contentTypeDescription="Create a new document." ma:contentTypeScope="" ma:versionID="86bf3c55d610017f3162882dfee45bfa">
  <xsd:schema xmlns:xsd="http://www.w3.org/2001/XMLSchema" xmlns:xs="http://www.w3.org/2001/XMLSchema" xmlns:p="http://schemas.microsoft.com/office/2006/metadata/properties" xmlns:ns1="http://schemas.microsoft.com/sharepoint/v3" xmlns:ns2="dd9685c7-1b51-4f0d-99d4-f85cded3c7cc" targetNamespace="http://schemas.microsoft.com/office/2006/metadata/properties" ma:root="true" ma:fieldsID="49f86c314a55f9c9e62f8cead28958e6" ns1:_="" ns2:_="">
    <xsd:import namespace="http://schemas.microsoft.com/sharepoint/v3"/>
    <xsd:import namespace="dd9685c7-1b51-4f0d-99d4-f85cded3c7c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  <xsd:element ref="ns1:SiteDescription" minOccurs="0"/>
                <xsd:element ref="ns2:Folder" minOccurs="0"/>
                <xsd:element ref="ns2:Brand_x0020_Direction" minOccurs="0"/>
                <xsd:element ref="ns2:Strategy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SiteDescription" ma:index="12" nillable="true" ma:displayName="Site Description" ma:description="Description text." ma:internalName="Site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9685c7-1b51-4f0d-99d4-f85cded3c7cc" elementFormDefault="qualified">
    <xsd:import namespace="http://schemas.microsoft.com/office/2006/documentManagement/types"/>
    <xsd:import namespace="http://schemas.microsoft.com/office/infopath/2007/PartnerControls"/>
    <xsd:element name="Folder" ma:index="13" nillable="true" ma:displayName="Folder" ma:default="Miscellaneous" ma:format="Dropdown" ma:internalName="Folder">
      <xsd:simpleType>
        <xsd:restriction base="dms:Choice">
          <xsd:enumeration value="Templates"/>
          <xsd:enumeration value="Library"/>
          <xsd:enumeration value="Miscellaneous"/>
          <xsd:enumeration value="Purpose"/>
          <xsd:enumeration value="The Orange Code"/>
          <xsd:enumeration value="Visual Identity"/>
          <xsd:enumeration value="Research"/>
          <xsd:enumeration value="Miscellaneous"/>
          <xsd:enumeration value="Empowerment Awards"/>
          <xsd:enumeration value="Brand Camp (Admin)"/>
        </xsd:restriction>
      </xsd:simpleType>
    </xsd:element>
    <xsd:element name="Brand_x0020_Direction" ma:index="14" nillable="true" ma:displayName="Brand Direction" ma:internalName="Brand_x0020_Direction">
      <xsd:simpleType>
        <xsd:restriction base="dms:Text">
          <xsd:maxLength value="255"/>
        </xsd:restriction>
      </xsd:simpleType>
    </xsd:element>
    <xsd:element name="Strategy" ma:index="15" nillable="true" ma:displayName="Strategy" ma:internalName="Strategy">
      <xsd:simpleType>
        <xsd:restriction base="dms:Text">
          <xsd:maxLength value="255"/>
        </xsd:restriction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SiteDescription xmlns="http://schemas.microsoft.com/sharepoint/v3" xsi:nil="true"/>
    <Brand_x0020_Direction xmlns="dd9685c7-1b51-4f0d-99d4-f85cded3c7cc" xsi:nil="true"/>
    <Folder xmlns="dd9685c7-1b51-4f0d-99d4-f85cded3c7cc">Templates</Folder>
    <AverageRating xmlns="http://schemas.microsoft.com/sharepoint/v3" xsi:nil="true"/>
    <Strategy xmlns="dd9685c7-1b51-4f0d-99d4-f85cded3c7cc" xsi:nil="true"/>
    <Topic xmlns="dd9685c7-1b51-4f0d-99d4-f85cded3c7cc">Visual Identity</Topic>
  </documentManagement>
</p:properties>
</file>

<file path=customXml/itemProps1.xml><?xml version="1.0" encoding="utf-8"?>
<ds:datastoreItem xmlns:ds="http://schemas.openxmlformats.org/officeDocument/2006/customXml" ds:itemID="{57BEED4B-4D34-4C0B-9359-86FC97A7F2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d9685c7-1b51-4f0d-99d4-f85cded3c7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4FD01F-905A-4117-8DCC-FC33DBB06DD3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dd9685c7-1b51-4f0d-99d4-f85cded3c7cc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0</TotalTime>
  <Words>982</Words>
  <Application>Microsoft Office PowerPoint</Application>
  <PresentationFormat>Custom</PresentationFormat>
  <Paragraphs>184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ING Me</vt:lpstr>
      <vt:lpstr>ING_PP_Template_16x9_June2015</vt:lpstr>
      <vt:lpstr>Periphas</vt:lpstr>
      <vt:lpstr>Performance Analytics API</vt:lpstr>
      <vt:lpstr>Features on root level</vt:lpstr>
      <vt:lpstr>Features on registered component level</vt:lpstr>
      <vt:lpstr>To be decided</vt:lpstr>
      <vt:lpstr>Data overview</vt:lpstr>
      <vt:lpstr>Draft Actor Model</vt:lpstr>
      <vt:lpstr>Skeleton before course</vt:lpstr>
      <vt:lpstr>Current situation: 11-05</vt:lpstr>
      <vt:lpstr>Endpoints</vt:lpstr>
      <vt:lpstr>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Geerdink, B. (Bas)</cp:lastModifiedBy>
  <cp:revision>265</cp:revision>
  <dcterms:created xsi:type="dcterms:W3CDTF">2015-04-09T14:12:58Z</dcterms:created>
  <dcterms:modified xsi:type="dcterms:W3CDTF">2016-05-11T15:35:36Z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0x010100C4B70D2541308B408D52311842DB4B85</vt:lpwstr>
  </property>
</Properties>
</file>