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sldIdLst>
    <p:sldId id="256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85" r:id="rId18"/>
  </p:sldIdLst>
  <p:sldSz cx="12192000" cy="6858000"/>
  <p:notesSz cx="6858000" cy="9144000"/>
  <p:embeddedFontLst>
    <p:embeddedFont>
      <p:font typeface="Branding Black" panose="00000A00000000000000" charset="0"/>
      <p:bold r:id="rId20"/>
    </p:embeddedFont>
    <p:embeddedFont>
      <p:font typeface="Branding Medium" panose="00000600000000000000" charset="0"/>
      <p:regular r:id="rId21"/>
    </p:embeddedFont>
    <p:embeddedFont>
      <p:font typeface="Lucida Console" panose="020B0609040504020204" pitchFamily="49" charset="0"/>
      <p:regular r:id="rId2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E63"/>
    <a:srgbClr val="EB5C2E"/>
    <a:srgbClr val="F59E33"/>
    <a:srgbClr val="F28F32"/>
    <a:srgbClr val="072A4A"/>
    <a:srgbClr val="14143C"/>
    <a:srgbClr val="F9B341"/>
    <a:srgbClr val="212165"/>
    <a:srgbClr val="F07F31"/>
    <a:srgbClr val="D04A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712" autoAdjust="0"/>
  </p:normalViewPr>
  <p:slideViewPr>
    <p:cSldViewPr snapToGrid="0">
      <p:cViewPr varScale="1">
        <p:scale>
          <a:sx n="78" d="100"/>
          <a:sy n="78" d="100"/>
        </p:scale>
        <p:origin x="835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2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1E9325-8DA9-46CE-96CB-F32884D73040}" type="datetimeFigureOut">
              <a:rPr lang="pt-BR" smtClean="0"/>
              <a:t>28/01/2025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F7F27-17E6-486A-807B-6CDDD6006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828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425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78E5-B244-FD55-231F-E8F9DDCD7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33EA81-F021-FFAF-59B4-E04740DEC0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1BB698-1FD5-B1B0-24A3-04940C7EC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780941-A1F1-F907-4AE8-F90A45487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3508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3B3A-C925-2F25-2CD8-3F58DC92D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BCA243-EE3E-3593-1836-76C8560047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390FDF-E3E7-9065-AF36-FBD6C533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4053D50-118E-8F6D-AD08-5BA042A1A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33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02CA-0506-D09D-75AE-2781A1309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18F2794-2839-07A2-92A5-FA25180CC2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06B7C6-195A-3A79-3C6B-84A06E899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2226E4A-DBE7-19CF-26AC-A3743F5508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912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20D06-8A5A-3004-52FC-1B97B4AA1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82B524C-8CCF-5AF0-DFE0-9528F4A0B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AD49DEA-9EB3-CE07-11BB-5FDED344B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CBE8A8-3BA1-9C5A-1566-BF619EB98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45800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7418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754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12253-75D8-70BB-952D-323C8565E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116A687-A740-A99C-0899-E1C81EC90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BEA7F-D408-7C73-3D69-629EF819D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E0A983-DB4C-7A17-B7AA-7EA8DB5345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162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8750-6964-B04E-0A2A-E185401BD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5BEFB7-6AC4-E15B-6867-9D34E6BF6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F378260-E733-E332-76D2-60A360685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6CEDC7-6943-AF19-CB63-941B70E8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7605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6A13-A523-3E45-3172-4EB042165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BCD96F-6012-7877-D1DF-51FD4523D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28A8C0-61A0-CAF2-0BFF-EC54C1E9A5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F8A0E7-7CDB-AD96-A322-9EBA61C7C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6772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CA51B-DD67-DDF5-9D31-5B46EB230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8E5DD3-1B37-5255-AEA5-B0E8B47FA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B69FCCA-3A4B-4397-7E76-3735F7A54E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7824F2-D9A7-33AC-6AE1-94D5EBD8A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035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B7CA3-452B-23CA-5EF3-08BAD8DCA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04B0D7-0941-64CC-E713-3E7540365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768EC9-E857-64FA-9DD5-5B0E60A91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3A5653-9D88-45BD-8832-1A46E8377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748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8AAFF-272B-CB00-0F06-5FCCAEFC7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30446A1-851B-7488-3729-98AB513902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568EDD6-1696-25BB-EA49-35EADFF07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4DCD2F-6F7C-DCA2-9838-2CBE69ACB0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618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A966-49D3-2AC5-15B8-57B9F04A9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032E5D9-5470-2AD3-57CA-057AA5C4DE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27A91F-07C9-D92A-0B6A-0CD7F0B56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C9BF4C6-1009-92B4-52BC-E02CDDD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F7F27-17E6-486A-807B-6CDDD6006C1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385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0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860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image" Target="../media/image21.svg"/><Relationship Id="rId4" Type="http://schemas.openxmlformats.org/officeDocument/2006/relationships/image" Target="../media/image2.svg"/><Relationship Id="rId9" Type="http://schemas.openxmlformats.org/officeDocument/2006/relationships/image" Target="../media/image20.png"/><Relationship Id="rId1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13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13.sv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31290" y="5005138"/>
            <a:ext cx="1648409" cy="427365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100" y="449248"/>
            <a:ext cx="549344" cy="385254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3556804" y="2375697"/>
            <a:ext cx="6445614" cy="1863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00"/>
              </a:lnSpc>
            </a:pPr>
            <a:r>
              <a:rPr lang="pt-BR" sz="4400" b="1" dirty="0">
                <a:solidFill>
                  <a:schemeClr val="bg1"/>
                </a:solidFill>
                <a:latin typeface="Branding Black" panose="00000A00000000000000" pitchFamily="50" charset="0"/>
              </a:rPr>
              <a:t>Aula 02</a:t>
            </a:r>
            <a:br>
              <a:rPr lang="pt-BR" sz="4400" b="1" dirty="0">
                <a:solidFill>
                  <a:schemeClr val="bg1"/>
                </a:solidFill>
                <a:latin typeface="Branding Black" panose="00000A00000000000000" pitchFamily="50" charset="0"/>
              </a:rPr>
            </a:br>
            <a:r>
              <a:rPr lang="pt-BR" sz="4400" b="1" i="0" dirty="0">
                <a:solidFill>
                  <a:schemeClr val="accent4"/>
                </a:solidFill>
                <a:effectLst/>
                <a:latin typeface="Branding Black" panose="00000A00000000000000" charset="0"/>
              </a:rPr>
              <a:t>HTML Avançado e Seletores CSS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BEAA79DD-6EAF-D3CC-921A-6A90DAA98B45}"/>
              </a:ext>
            </a:extLst>
          </p:cNvPr>
          <p:cNvGrpSpPr/>
          <p:nvPr/>
        </p:nvGrpSpPr>
        <p:grpSpPr>
          <a:xfrm>
            <a:off x="2127377" y="1875453"/>
            <a:ext cx="8052322" cy="2835942"/>
            <a:chOff x="2127377" y="2023955"/>
            <a:chExt cx="8051366" cy="2561314"/>
          </a:xfrm>
        </p:grpSpPr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95DF4471-7EDE-9EBC-0BCF-3940E78644AE}"/>
                </a:ext>
              </a:extLst>
            </p:cNvPr>
            <p:cNvCxnSpPr/>
            <p:nvPr/>
          </p:nvCxnSpPr>
          <p:spPr>
            <a:xfrm>
              <a:off x="2146039" y="2023955"/>
              <a:ext cx="0" cy="2561314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421FDFB2-E83B-C55F-E36D-20EC26DB7B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46039" y="2039575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A52EF3C-78C0-5391-230F-79E8BDE51D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27377" y="4579877"/>
              <a:ext cx="803270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3ADD96DC-3525-9754-1148-74F5305E8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160081" y="2039575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6F593EB9-5E97-19C4-A912-A5E71B4F324D}"/>
                </a:ext>
              </a:extLst>
            </p:cNvPr>
            <p:cNvCxnSpPr>
              <a:cxnSpLocks/>
            </p:cNvCxnSpPr>
            <p:nvPr/>
          </p:nvCxnSpPr>
          <p:spPr>
            <a:xfrm>
              <a:off x="10143574" y="4090856"/>
              <a:ext cx="0" cy="4890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9" name="Gráfico 28">
            <a:extLst>
              <a:ext uri="{FF2B5EF4-FFF2-40B4-BE49-F238E27FC236}">
                <a16:creationId xmlns:a16="http://schemas.microsoft.com/office/drawing/2014/main" id="{0A9B9CF8-96B6-EB8D-032B-AF71CD254E5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957596" y="2693127"/>
            <a:ext cx="404970" cy="1099553"/>
          </a:xfrm>
          <a:prstGeom prst="rect">
            <a:avLst/>
          </a:prstGeo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F07F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00B2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493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1658-64AC-F400-F48F-0887E205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1FFA502-4412-493F-B473-762E28ED5233}"/>
              </a:ext>
            </a:extLst>
          </p:cNvPr>
          <p:cNvSpPr txBox="1"/>
          <p:nvPr/>
        </p:nvSpPr>
        <p:spPr>
          <a:xfrm>
            <a:off x="677923" y="546447"/>
            <a:ext cx="1026888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Seletores Básicos, Combinadores e </a:t>
            </a:r>
            <a:r>
              <a:rPr lang="pt-BR" sz="3600" dirty="0" err="1">
                <a:latin typeface="Branding Black" panose="00000A00000000000000" charset="0"/>
              </a:rPr>
              <a:t>Pseudo-classes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83F7C84B-18F0-9550-13CE-62B6BCA8B3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73A1DDC4-4728-917B-5353-F15A9BC62F3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36491D1-0056-F798-1054-FCC921D16505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873F8720-A7FB-148C-AD79-54BD9DEF0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FFFDD692-2CB5-FE9D-59B0-6F0048D5FCB3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27E0F4-0B58-D7EE-D4FE-B2EA9A90E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86E5F920-F9C7-44DB-AFFB-5A9146A4707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4F36A05-C6E9-4F32-BC6F-F327D09DDD74}"/>
              </a:ext>
            </a:extLst>
          </p:cNvPr>
          <p:cNvSpPr txBox="1"/>
          <p:nvPr/>
        </p:nvSpPr>
        <p:spPr>
          <a:xfrm>
            <a:off x="615427" y="2109987"/>
            <a:ext cx="5936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Seletores Básicos: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Seletor de </a:t>
            </a:r>
            <a:r>
              <a:rPr lang="pt-BR" sz="2000" b="1" dirty="0" err="1"/>
              <a:t>tag</a:t>
            </a:r>
            <a:r>
              <a:rPr lang="pt-BR" sz="2000" b="1" dirty="0"/>
              <a:t>: </a:t>
            </a:r>
            <a:r>
              <a:rPr lang="pt-BR" sz="2000" dirty="0"/>
              <a:t>h1 { color: blue;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Seletor de classe: </a:t>
            </a:r>
            <a:r>
              <a:rPr lang="pt-BR" sz="2000" dirty="0"/>
              <a:t>.destaque { color: </a:t>
            </a:r>
            <a:r>
              <a:rPr lang="pt-BR" sz="2000" dirty="0" err="1"/>
              <a:t>red</a:t>
            </a:r>
            <a:r>
              <a:rPr lang="pt-BR" sz="2000" dirty="0"/>
              <a:t>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Seletor de ID: </a:t>
            </a:r>
            <a:r>
              <a:rPr lang="pt-BR" sz="2000" dirty="0"/>
              <a:t>#menu { background-color: </a:t>
            </a:r>
            <a:r>
              <a:rPr lang="pt-BR" sz="2000" dirty="0" err="1"/>
              <a:t>gray</a:t>
            </a:r>
            <a:r>
              <a:rPr lang="pt-BR" sz="2000" dirty="0"/>
              <a:t>;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Seletor universal :</a:t>
            </a:r>
            <a:r>
              <a:rPr lang="pt-BR" sz="2000" dirty="0"/>
              <a:t> * { </a:t>
            </a:r>
            <a:r>
              <a:rPr lang="pt-BR" sz="2000" dirty="0" err="1"/>
              <a:t>margin</a:t>
            </a:r>
            <a:r>
              <a:rPr lang="pt-BR" sz="2000" dirty="0"/>
              <a:t>: 0; }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E1424BD-B929-7D8C-5218-EDD2E39B8664}"/>
              </a:ext>
            </a:extLst>
          </p:cNvPr>
          <p:cNvSpPr txBox="1"/>
          <p:nvPr/>
        </p:nvSpPr>
        <p:spPr>
          <a:xfrm>
            <a:off x="216309" y="3904225"/>
            <a:ext cx="979770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b="1" i="0" dirty="0">
                <a:effectLst/>
              </a:rPr>
              <a:t>Combinadores de Seletores: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Descendente (espaço): </a:t>
            </a:r>
            <a:r>
              <a:rPr lang="pt-BR" sz="2000" i="0" dirty="0" err="1">
                <a:effectLst/>
              </a:rPr>
              <a:t>div</a:t>
            </a:r>
            <a:r>
              <a:rPr lang="pt-BR" sz="2000" i="0" dirty="0">
                <a:effectLst/>
              </a:rPr>
              <a:t> p { color: blue; } (todos &lt;p&gt; dentro de &lt;</a:t>
            </a:r>
            <a:r>
              <a:rPr lang="pt-BR" sz="2000" i="0" dirty="0" err="1">
                <a:effectLst/>
              </a:rPr>
              <a:t>div</a:t>
            </a:r>
            <a:r>
              <a:rPr lang="pt-BR" sz="2000" i="0" dirty="0">
                <a:effectLst/>
              </a:rPr>
              <a:t>&gt;)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Filho (&gt;): </a:t>
            </a:r>
            <a:r>
              <a:rPr lang="pt-BR" sz="2000" i="0" dirty="0" err="1">
                <a:effectLst/>
              </a:rPr>
              <a:t>div</a:t>
            </a:r>
            <a:r>
              <a:rPr lang="pt-BR" sz="2000" i="0" dirty="0">
                <a:effectLst/>
              </a:rPr>
              <a:t> &gt; p { color: </a:t>
            </a:r>
            <a:r>
              <a:rPr lang="pt-BR" sz="2000" i="0" dirty="0" err="1">
                <a:effectLst/>
              </a:rPr>
              <a:t>green</a:t>
            </a:r>
            <a:r>
              <a:rPr lang="pt-BR" sz="2000" i="0" dirty="0">
                <a:effectLst/>
              </a:rPr>
              <a:t>; } (somente &lt;p&gt; filhos diretos de &lt;</a:t>
            </a:r>
            <a:r>
              <a:rPr lang="pt-BR" sz="2000" i="0" dirty="0" err="1">
                <a:effectLst/>
              </a:rPr>
              <a:t>div</a:t>
            </a:r>
            <a:r>
              <a:rPr lang="pt-BR" sz="2000" i="0" dirty="0">
                <a:effectLst/>
              </a:rPr>
              <a:t>&gt;)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Adjacente (+): </a:t>
            </a:r>
            <a:r>
              <a:rPr lang="pt-BR" sz="2000" i="0" dirty="0">
                <a:effectLst/>
              </a:rPr>
              <a:t>h1 + p { color: </a:t>
            </a:r>
            <a:r>
              <a:rPr lang="pt-BR" sz="2000" i="0" dirty="0" err="1">
                <a:effectLst/>
              </a:rPr>
              <a:t>red</a:t>
            </a:r>
            <a:r>
              <a:rPr lang="pt-BR" sz="2000" i="0" dirty="0">
                <a:effectLst/>
              </a:rPr>
              <a:t>; } (estiliza o &lt;p&gt; logo após &lt;h1&gt;)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Irmão Geral (~): </a:t>
            </a:r>
            <a:r>
              <a:rPr lang="pt-BR" sz="2000" i="0" dirty="0">
                <a:effectLst/>
              </a:rPr>
              <a:t>h1 ~ p { color: </a:t>
            </a:r>
            <a:r>
              <a:rPr lang="pt-BR" sz="2000" i="0" dirty="0" err="1">
                <a:effectLst/>
              </a:rPr>
              <a:t>gray</a:t>
            </a:r>
            <a:r>
              <a:rPr lang="pt-BR" sz="2000" i="0" dirty="0">
                <a:effectLst/>
              </a:rPr>
              <a:t>; } (todos &lt;p&gt; depois do &lt;h1&gt;)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A2E2AD9-A171-76DF-6FC8-803EF302C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111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14FAB-071C-9DD5-97CC-6FE6869A7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E05AF79-06AA-4CE5-9961-C983B5CB9571}"/>
              </a:ext>
            </a:extLst>
          </p:cNvPr>
          <p:cNvSpPr txBox="1"/>
          <p:nvPr/>
        </p:nvSpPr>
        <p:spPr>
          <a:xfrm>
            <a:off x="677923" y="546447"/>
            <a:ext cx="10268882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Seletores Básicos, Combinadores e </a:t>
            </a:r>
            <a:r>
              <a:rPr lang="pt-BR" sz="3600" dirty="0" err="1">
                <a:latin typeface="Branding Black" panose="00000A00000000000000" charset="0"/>
              </a:rPr>
              <a:t>Pseudo-classes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F88235A9-E7B1-CB95-E7D6-0AB422913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A09834C-DCE4-0C23-DC64-476CC939DCA0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E080527-6F27-D0E6-F938-29218A25447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4F6187C-2B7C-D8C8-5587-70B0B0769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2FCC48A7-0C0A-4803-7055-E1FE2E33A03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93375F67-50EB-143E-6E6B-CCE147B67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6F9AD32-7C84-028A-97D2-2380511620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799F4C9-0A58-4690-0A67-80A62A35C08F}"/>
              </a:ext>
            </a:extLst>
          </p:cNvPr>
          <p:cNvSpPr txBox="1"/>
          <p:nvPr/>
        </p:nvSpPr>
        <p:spPr>
          <a:xfrm>
            <a:off x="615428" y="1688734"/>
            <a:ext cx="8685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 err="1"/>
              <a:t>Pseudo-classes</a:t>
            </a:r>
            <a:r>
              <a:rPr lang="pt-BR" sz="2000" b="1" dirty="0"/>
              <a:t>:</a:t>
            </a:r>
          </a:p>
          <a:p>
            <a:r>
              <a:rPr lang="pt-BR" sz="2000" dirty="0"/>
              <a:t>	As </a:t>
            </a:r>
            <a:r>
              <a:rPr lang="pt-BR" sz="2000" b="1" dirty="0" err="1"/>
              <a:t>pseudo-classes</a:t>
            </a:r>
            <a:r>
              <a:rPr lang="pt-BR" sz="2000" dirty="0"/>
              <a:t> aplicam estilos a elementos em estados específicos.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760E798-00D8-5275-0A52-A2CDC0DA74C4}"/>
              </a:ext>
            </a:extLst>
          </p:cNvPr>
          <p:cNvSpPr txBox="1"/>
          <p:nvPr/>
        </p:nvSpPr>
        <p:spPr>
          <a:xfrm>
            <a:off x="615428" y="2607844"/>
            <a:ext cx="9797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i="0" dirty="0">
                <a:effectLst/>
              </a:rPr>
              <a:t> Exemplos: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:</a:t>
            </a:r>
            <a:r>
              <a:rPr lang="pt-BR" sz="2000" b="1" i="0" dirty="0" err="1">
                <a:effectLst/>
              </a:rPr>
              <a:t>hover</a:t>
            </a:r>
            <a:r>
              <a:rPr lang="pt-BR" sz="2000" b="1" i="0" dirty="0">
                <a:effectLst/>
              </a:rPr>
              <a:t> </a:t>
            </a:r>
            <a:r>
              <a:rPr lang="pt-BR" sz="2000" i="0" dirty="0">
                <a:effectLst/>
              </a:rPr>
              <a:t>: Quando o mouse passa por cima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:</a:t>
            </a:r>
            <a:r>
              <a:rPr lang="pt-BR" sz="2000" b="1" i="0" dirty="0" err="1">
                <a:effectLst/>
              </a:rPr>
              <a:t>focus</a:t>
            </a:r>
            <a:r>
              <a:rPr lang="pt-BR" sz="2000" b="1" i="0" dirty="0">
                <a:effectLst/>
              </a:rPr>
              <a:t>  </a:t>
            </a:r>
            <a:r>
              <a:rPr lang="pt-BR" sz="2000" i="0" dirty="0">
                <a:effectLst/>
              </a:rPr>
              <a:t>: Quando um campo recebe foco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pt-BR" sz="2000" b="1" i="0" dirty="0">
                <a:effectLst/>
              </a:rPr>
              <a:t>:</a:t>
            </a:r>
            <a:r>
              <a:rPr lang="pt-BR" sz="2000" b="1" i="0" dirty="0" err="1">
                <a:effectLst/>
              </a:rPr>
              <a:t>nth-child</a:t>
            </a:r>
            <a:r>
              <a:rPr lang="pt-BR" sz="2000" b="1" i="0" dirty="0">
                <a:effectLst/>
              </a:rPr>
              <a:t>(n) </a:t>
            </a:r>
            <a:r>
              <a:rPr lang="pt-BR" sz="2000" i="0" dirty="0">
                <a:effectLst/>
              </a:rPr>
              <a:t>: Seleciona o </a:t>
            </a:r>
            <a:r>
              <a:rPr lang="pt-BR" sz="2000" i="0" dirty="0" err="1">
                <a:effectLst/>
              </a:rPr>
              <a:t>n-ésimo</a:t>
            </a:r>
            <a:r>
              <a:rPr lang="pt-BR" sz="2000" i="0" dirty="0">
                <a:effectLst/>
              </a:rPr>
              <a:t> filho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BCE5D93-521D-2B3F-DD52-B75276C161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904E15-05A4-6F0E-4AD7-A7818A5A8782}"/>
              </a:ext>
            </a:extLst>
          </p:cNvPr>
          <p:cNvSpPr txBox="1"/>
          <p:nvPr/>
        </p:nvSpPr>
        <p:spPr>
          <a:xfrm>
            <a:off x="1097663" y="4027484"/>
            <a:ext cx="866455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a:hover {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color: orange;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input:focus {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border: 2px solid blue;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6918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C820-C974-20A9-67C7-6A1902DF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FFCB831-9018-18F7-B0F7-A5D59DAF6B1D}"/>
              </a:ext>
            </a:extLst>
          </p:cNvPr>
          <p:cNvSpPr txBox="1"/>
          <p:nvPr/>
        </p:nvSpPr>
        <p:spPr>
          <a:xfrm>
            <a:off x="677923" y="546447"/>
            <a:ext cx="10268882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Agrupamento e Herança de Estilos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4595979-1FF6-4D24-AB2E-3EB2A4243B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BE3A3101-BCA4-2495-524F-C96063D36F4B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6529D84-BF9F-6339-FAD8-6F49E8EF1090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F33F2E4B-542E-FFAA-FD1A-CEEF1587D3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4EA1236-D6EE-F096-1253-7224E0C1AC8B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1BBF6A9-19EE-3933-C147-74D6919D71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7B3767AB-B2D3-A7B8-A834-5E25F565B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D9F32EC-5B90-D348-1A98-8D42E2B24DA0}"/>
              </a:ext>
            </a:extLst>
          </p:cNvPr>
          <p:cNvSpPr txBox="1"/>
          <p:nvPr/>
        </p:nvSpPr>
        <p:spPr>
          <a:xfrm>
            <a:off x="615428" y="1688734"/>
            <a:ext cx="86858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Agrupamento de Seletores:</a:t>
            </a:r>
          </a:p>
          <a:p>
            <a:r>
              <a:rPr lang="pt-BR" sz="2000" dirty="0"/>
              <a:t>Evita repetição de código ao aplicar o mesmo estilo a múltiplos elementos.</a:t>
            </a:r>
          </a:p>
          <a:p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394E34F-79F2-222E-1220-A335BFC768BA}"/>
              </a:ext>
            </a:extLst>
          </p:cNvPr>
          <p:cNvSpPr txBox="1"/>
          <p:nvPr/>
        </p:nvSpPr>
        <p:spPr>
          <a:xfrm>
            <a:off x="308295" y="3616334"/>
            <a:ext cx="10579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b="1" i="0" dirty="0">
                <a:effectLst/>
              </a:rPr>
              <a:t>Herança de Estilos:</a:t>
            </a:r>
          </a:p>
          <a:p>
            <a:pPr lvl="1" algn="l"/>
            <a:r>
              <a:rPr lang="pt-BR" sz="2000" i="0" dirty="0">
                <a:effectLst/>
              </a:rPr>
              <a:t>Algumas propriedades CSS são herdadas pelos elementos filhos (como color e </a:t>
            </a:r>
            <a:r>
              <a:rPr lang="pt-BR" sz="2000" i="0" dirty="0" err="1">
                <a:effectLst/>
              </a:rPr>
              <a:t>font-family</a:t>
            </a:r>
            <a:r>
              <a:rPr lang="pt-BR" sz="2000" i="0" dirty="0">
                <a:effectLst/>
              </a:rPr>
              <a:t>).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5E0B6E6-0FF1-6EBF-7B69-6B293B8E1A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917FB7-C1A7-080B-8826-1E12F6B12FF3}"/>
              </a:ext>
            </a:extLst>
          </p:cNvPr>
          <p:cNvSpPr txBox="1"/>
          <p:nvPr/>
        </p:nvSpPr>
        <p:spPr>
          <a:xfrm>
            <a:off x="894526" y="2392016"/>
            <a:ext cx="866455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h1, h2, p {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  color: </a:t>
            </a:r>
            <a:r>
              <a:rPr lang="pt-BR" dirty="0" err="1">
                <a:solidFill>
                  <a:schemeClr val="bg1"/>
                </a:solidFill>
                <a:latin typeface="Lucida Console" panose="020B0609040504020204" pitchFamily="49" charset="0"/>
              </a:rPr>
              <a:t>navy</a:t>
            </a:r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pt-BR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EC196E9-D15D-5BEC-042D-0DA9B48F36EC}"/>
              </a:ext>
            </a:extLst>
          </p:cNvPr>
          <p:cNvSpPr txBox="1"/>
          <p:nvPr/>
        </p:nvSpPr>
        <p:spPr>
          <a:xfrm>
            <a:off x="894526" y="4432401"/>
            <a:ext cx="86645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body {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color: black;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font-family: Arial, sans-serif;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8522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6EAF-34A6-A655-2DEE-2DF61E35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47039BC3-E53B-9F66-EEF7-CD92EEFBB333}"/>
              </a:ext>
            </a:extLst>
          </p:cNvPr>
          <p:cNvSpPr txBox="1"/>
          <p:nvPr/>
        </p:nvSpPr>
        <p:spPr>
          <a:xfrm>
            <a:off x="677923" y="546447"/>
            <a:ext cx="10268882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Agrupamento e Herança de Estilos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7C6DED6B-12FE-609A-FF1D-E26E33C360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9360AFA5-35FD-4DB2-B79D-55DB1F16B1F6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D4373F-3B9E-D7D7-8B2B-EFDCDDC2FB3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71042762-6767-1B09-7822-A9617747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7D00E197-4DFA-6A01-1E51-C1F889A6526E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8CF1408E-C0E3-C847-74FA-D274AF3D9D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A568E56-E106-DBDE-8FD3-827306EDC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B03B09D-68B7-4C29-20A9-E7B9401FEBE4}"/>
              </a:ext>
            </a:extLst>
          </p:cNvPr>
          <p:cNvSpPr txBox="1"/>
          <p:nvPr/>
        </p:nvSpPr>
        <p:spPr>
          <a:xfrm>
            <a:off x="615428" y="1688734"/>
            <a:ext cx="955003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Propriedades não herdadas automaticamente: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Border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Margin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 err="1"/>
              <a:t>Padding</a:t>
            </a:r>
            <a:endParaRPr lang="pt-BR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000" dirty="0"/>
              <a:t>background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BDF8405E-EF4B-6C59-14E0-3F5C3448D3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09301" y="651569"/>
            <a:ext cx="939241" cy="9392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EEFD812-13ED-571D-7102-8209245F75FF}"/>
              </a:ext>
            </a:extLst>
          </p:cNvPr>
          <p:cNvSpPr txBox="1"/>
          <p:nvPr/>
        </p:nvSpPr>
        <p:spPr>
          <a:xfrm>
            <a:off x="894526" y="4263653"/>
            <a:ext cx="8664551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 {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color: inherit;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D19B32-964A-E5F6-2061-17A0447C1F76}"/>
              </a:ext>
            </a:extLst>
          </p:cNvPr>
          <p:cNvSpPr txBox="1"/>
          <p:nvPr/>
        </p:nvSpPr>
        <p:spPr>
          <a:xfrm>
            <a:off x="677923" y="3676221"/>
            <a:ext cx="9550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Se precisar forçar a herança: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46634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ráfico 30">
            <a:extLst>
              <a:ext uri="{FF2B5EF4-FFF2-40B4-BE49-F238E27FC236}">
                <a16:creationId xmlns:a16="http://schemas.microsoft.com/office/drawing/2014/main" id="{387D7B04-38D4-43A1-942E-DBDEFA30FE6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C6A0833-91DC-45B9-A758-824340ACCF6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alphaModFix amt="14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328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99259C4F-44DB-4F28-B050-2EE4A3DB24D1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3102" y="6036498"/>
            <a:ext cx="1648409" cy="427365"/>
          </a:xfrm>
          <a:prstGeom prst="rect">
            <a:avLst/>
          </a:prstGeom>
        </p:spPr>
      </p:pic>
      <p:pic>
        <p:nvPicPr>
          <p:cNvPr id="26" name="Gráfico 25">
            <a:extLst>
              <a:ext uri="{FF2B5EF4-FFF2-40B4-BE49-F238E27FC236}">
                <a16:creationId xmlns:a16="http://schemas.microsoft.com/office/drawing/2014/main" id="{DCBD100D-4F3A-4EC6-BFDE-71DBBBB7BB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0417" y="4779072"/>
            <a:ext cx="4053843" cy="553120"/>
          </a:xfrm>
          <a:prstGeom prst="rect">
            <a:avLst/>
          </a:prstGeom>
        </p:spPr>
      </p:pic>
      <p:pic>
        <p:nvPicPr>
          <p:cNvPr id="32" name="Gráfico 31">
            <a:extLst>
              <a:ext uri="{FF2B5EF4-FFF2-40B4-BE49-F238E27FC236}">
                <a16:creationId xmlns:a16="http://schemas.microsoft.com/office/drawing/2014/main" id="{7848A1A8-D520-4632-B97C-09189953164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1438" y="454039"/>
            <a:ext cx="733425" cy="514350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8E332E39-6653-49DB-87FF-5E98C408AD16}"/>
              </a:ext>
            </a:extLst>
          </p:cNvPr>
          <p:cNvSpPr txBox="1"/>
          <p:nvPr/>
        </p:nvSpPr>
        <p:spPr>
          <a:xfrm>
            <a:off x="4605505" y="2796807"/>
            <a:ext cx="3063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00"/>
              </a:lnSpc>
            </a:pPr>
            <a:r>
              <a:rPr lang="pt-BR" sz="4200" b="1" dirty="0">
                <a:solidFill>
                  <a:schemeClr val="bg1"/>
                </a:solidFill>
                <a:latin typeface="Branding Black" panose="00000A00000000000000" pitchFamily="50" charset="0"/>
              </a:rPr>
              <a:t>OBRIGAD@</a:t>
            </a:r>
            <a:endParaRPr lang="pt-BR" sz="4200" b="1" dirty="0">
              <a:solidFill>
                <a:srgbClr val="17C3C7"/>
              </a:solidFill>
              <a:latin typeface="Branding Black" panose="00000A00000000000000" pitchFamily="50" charset="0"/>
            </a:endParaRPr>
          </a:p>
        </p:txBody>
      </p:sp>
      <p:pic>
        <p:nvPicPr>
          <p:cNvPr id="51" name="Gráfico 50">
            <a:extLst>
              <a:ext uri="{FF2B5EF4-FFF2-40B4-BE49-F238E27FC236}">
                <a16:creationId xmlns:a16="http://schemas.microsoft.com/office/drawing/2014/main" id="{F8B76AC7-B5BF-414C-9191-D81145C292A8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998232" y="976590"/>
            <a:ext cx="277812" cy="754300"/>
          </a:xfrm>
          <a:prstGeom prst="rect">
            <a:avLst/>
          </a:prstGeom>
        </p:spPr>
      </p:pic>
      <p:sp>
        <p:nvSpPr>
          <p:cNvPr id="54" name="Retângulo 53">
            <a:extLst>
              <a:ext uri="{FF2B5EF4-FFF2-40B4-BE49-F238E27FC236}">
                <a16:creationId xmlns:a16="http://schemas.microsoft.com/office/drawing/2014/main" id="{926383AD-AE9B-45BC-817E-5C255055B3B5}"/>
              </a:ext>
            </a:extLst>
          </p:cNvPr>
          <p:cNvSpPr/>
          <p:nvPr/>
        </p:nvSpPr>
        <p:spPr>
          <a:xfrm>
            <a:off x="2267339" y="2039575"/>
            <a:ext cx="7912360" cy="2530074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C1DD70F1-243D-4569-AE61-1AF027E6DF8A}"/>
              </a:ext>
            </a:extLst>
          </p:cNvPr>
          <p:cNvSpPr/>
          <p:nvPr/>
        </p:nvSpPr>
        <p:spPr>
          <a:xfrm>
            <a:off x="2793622" y="0"/>
            <a:ext cx="360125" cy="4170068"/>
          </a:xfrm>
          <a:prstGeom prst="rect">
            <a:avLst/>
          </a:prstGeom>
          <a:solidFill>
            <a:srgbClr val="EB5C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DBEEDB-26CD-4B1F-AAD8-A93B447BC34A}"/>
              </a:ext>
            </a:extLst>
          </p:cNvPr>
          <p:cNvSpPr txBox="1"/>
          <p:nvPr/>
        </p:nvSpPr>
        <p:spPr>
          <a:xfrm>
            <a:off x="4599286" y="3482005"/>
            <a:ext cx="2976868" cy="3313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pt-BR" sz="1400" b="1" dirty="0">
                <a:solidFill>
                  <a:schemeClr val="bg1"/>
                </a:solidFill>
                <a:latin typeface="Branding Medium" panose="00000600000000000000" pitchFamily="50" charset="0"/>
              </a:rPr>
              <a:t>NOME SETOR | SISTEMA FIEP</a:t>
            </a:r>
            <a:endParaRPr lang="pt-BR" sz="1400" b="1" dirty="0">
              <a:solidFill>
                <a:srgbClr val="17C3C7"/>
              </a:solidFill>
              <a:latin typeface="Branding Medium" panose="00000600000000000000" pitchFamily="50" charset="0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AF00CA19-FA93-EF64-1067-7CD4FA43BC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98377" y="396226"/>
            <a:ext cx="2332817" cy="3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7273B20-A093-429E-B36D-BA6CC85DC9EF}"/>
              </a:ext>
            </a:extLst>
          </p:cNvPr>
          <p:cNvSpPr txBox="1"/>
          <p:nvPr/>
        </p:nvSpPr>
        <p:spPr>
          <a:xfrm>
            <a:off x="825759" y="703211"/>
            <a:ext cx="505496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pitchFamily="50" charset="0"/>
              </a:rPr>
              <a:t>Conteúdos e Objetivo:</a:t>
            </a:r>
            <a:endParaRPr lang="pt-BR" sz="3600" b="1" dirty="0">
              <a:solidFill>
                <a:srgbClr val="F28F32"/>
              </a:solidFill>
              <a:latin typeface="Branding Black" panose="00000A00000000000000" pitchFamily="5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2887222-84CF-4D63-85B6-EF0C8B9F9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2D8F1C5-1F51-4070-AC27-2715429151C3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6B3CE0-00F8-4C0A-88EB-7645D3BF0464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B2396E3-B8F4-4610-93A0-466AEE98C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A905736-9EA3-4B5D-92C5-B1B6EBE0743A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41F964D-C67C-ED80-A865-4986E46656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1BD6179D-14BE-D286-C69B-A8FA511AD8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1229400-5237-0729-E82D-57E6B91976E0}"/>
              </a:ext>
            </a:extLst>
          </p:cNvPr>
          <p:cNvSpPr txBox="1"/>
          <p:nvPr/>
        </p:nvSpPr>
        <p:spPr>
          <a:xfrm>
            <a:off x="1590610" y="1710548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-apple-system"/>
              </a:rPr>
              <a:t>O objetivo desta aula é a</a:t>
            </a:r>
            <a:r>
              <a:rPr lang="pt-BR" sz="2000" b="0" i="0" dirty="0">
                <a:effectLst/>
                <a:latin typeface="-apple-system"/>
              </a:rPr>
              <a:t>prender conceitos avançados de HTML e utilizar seletores CSS.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0D01A94-C484-9356-D05B-C235F0CD42C4}"/>
              </a:ext>
            </a:extLst>
          </p:cNvPr>
          <p:cNvSpPr txBox="1"/>
          <p:nvPr/>
        </p:nvSpPr>
        <p:spPr>
          <a:xfrm>
            <a:off x="1590610" y="2303156"/>
            <a:ext cx="9429695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Conteúdo</a:t>
            </a:r>
            <a:r>
              <a:rPr lang="pt-BR" b="0" i="0" dirty="0"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Tags semânticas no HTML5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Tabelas e listas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Formatação de texto e cores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Introdução aos seletores CSS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Seletores básicos, combinadores e </a:t>
            </a:r>
            <a:r>
              <a:rPr lang="pt-BR" b="0" i="0" dirty="0" err="1">
                <a:effectLst/>
                <a:latin typeface="-apple-system"/>
              </a:rPr>
              <a:t>pseudo-classes</a:t>
            </a:r>
            <a:endParaRPr lang="pt-BR" b="0" i="0" dirty="0"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Agrupamento e herança de estilos</a:t>
            </a:r>
          </a:p>
          <a:p>
            <a:pPr lvl="1" algn="l"/>
            <a:endParaRPr lang="pt-BR" sz="2000" b="0" i="0" dirty="0">
              <a:effectLst/>
              <a:latin typeface="-apple-system"/>
            </a:endParaRPr>
          </a:p>
          <a:p>
            <a:pPr lvl="1"/>
            <a:r>
              <a:rPr lang="pt-BR" sz="2000" dirty="0">
                <a:latin typeface="-apple-system"/>
              </a:rPr>
              <a:t>Sistemas que utilizaremos na aula:</a:t>
            </a:r>
          </a:p>
          <a:p>
            <a:pPr lvl="1"/>
            <a:r>
              <a:rPr lang="pt-BR" sz="2000" b="0" i="0" dirty="0">
                <a:effectLst/>
                <a:latin typeface="-apple-system"/>
              </a:rPr>
              <a:t>	Vscode.</a:t>
            </a:r>
          </a:p>
          <a:p>
            <a:pPr lvl="1"/>
            <a:r>
              <a:rPr lang="pt-BR" sz="2000" dirty="0">
                <a:latin typeface="-apple-system"/>
              </a:rPr>
              <a:t>	Navegador(Crome, </a:t>
            </a:r>
            <a:r>
              <a:rPr lang="pt-BR" sz="2000" dirty="0" err="1">
                <a:latin typeface="-apple-system"/>
              </a:rPr>
              <a:t>FireFox</a:t>
            </a:r>
            <a:r>
              <a:rPr lang="pt-BR" sz="2000" dirty="0">
                <a:latin typeface="-apple-system"/>
              </a:rPr>
              <a:t>, Edge, Opera).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0F4B9BE-73F6-BF23-8823-79856E322C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56246" y="2458306"/>
            <a:ext cx="939241" cy="9392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5B39A58-9B98-73B0-D2A3-07830303D4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56246" y="3560569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3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05616-CA9E-9DEC-94DF-45ADF1410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2B773199-534D-845C-A220-250C178ABE59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Tags Semânticas no HTML5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E7E0967-A714-BB71-4979-FF0FD43FA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954DEA1-CE07-EB25-F81E-7CBDF8AE7276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C908249-8155-992D-27D3-82C9BF01879E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6071B9B9-6ACD-DB25-6BE5-92C59F720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62534F0-B3C6-0C3A-035B-EA2825305EE8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D448FC7C-AFF7-ED0B-A83E-2358E790BB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F410BB20-C27A-FBAC-283F-329F13C74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AA431016-E7CF-6C06-22F4-961A7509E2CF}"/>
              </a:ext>
            </a:extLst>
          </p:cNvPr>
          <p:cNvSpPr txBox="1"/>
          <p:nvPr/>
        </p:nvSpPr>
        <p:spPr>
          <a:xfrm>
            <a:off x="825759" y="1549597"/>
            <a:ext cx="94296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 </a:t>
            </a:r>
            <a:r>
              <a:rPr lang="pt-BR" sz="2000" b="1" dirty="0"/>
              <a:t>tags semânticas</a:t>
            </a:r>
            <a:r>
              <a:rPr lang="pt-BR" sz="2000" dirty="0"/>
              <a:t> são elementos do HTML5 que trazem significado ao conteúdo da página. Elas ajudam na acessibilidade, no SEO e na organização do código.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1860F2C-AA29-16A5-A1F7-3E1272E6E3D5}"/>
              </a:ext>
            </a:extLst>
          </p:cNvPr>
          <p:cNvSpPr txBox="1"/>
          <p:nvPr/>
        </p:nvSpPr>
        <p:spPr>
          <a:xfrm>
            <a:off x="825758" y="2599376"/>
            <a:ext cx="94296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dirty="0"/>
              <a:t>Exemplos de tags semânticas: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&lt;header&gt; Cabeçalho da página ou seção;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</a:t>
            </a:r>
            <a:r>
              <a:rPr lang="pt-BR" sz="2000" b="0" i="0" dirty="0" err="1">
                <a:effectLst/>
                <a:latin typeface="-apple-system"/>
              </a:rPr>
              <a:t>nav</a:t>
            </a:r>
            <a:r>
              <a:rPr lang="pt-BR" sz="2000" b="0" i="0" dirty="0">
                <a:effectLst/>
                <a:latin typeface="-apple-system"/>
              </a:rPr>
              <a:t>&gt; Barra de navegação;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</a:t>
            </a:r>
            <a:r>
              <a:rPr lang="pt-BR" sz="2000" b="0" i="0" dirty="0" err="1">
                <a:effectLst/>
                <a:latin typeface="-apple-system"/>
              </a:rPr>
              <a:t>section</a:t>
            </a:r>
            <a:r>
              <a:rPr lang="pt-BR" sz="2000" b="0" i="0" dirty="0">
                <a:effectLst/>
                <a:latin typeface="-apple-system"/>
              </a:rPr>
              <a:t>&gt; Seção de conteúdo;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</a:t>
            </a:r>
            <a:r>
              <a:rPr lang="pt-BR" sz="2000" b="0" i="0" dirty="0" err="1">
                <a:effectLst/>
                <a:latin typeface="-apple-system"/>
              </a:rPr>
              <a:t>article</a:t>
            </a:r>
            <a:r>
              <a:rPr lang="pt-BR" sz="2000" b="0" i="0" dirty="0">
                <a:effectLst/>
                <a:latin typeface="-apple-system"/>
              </a:rPr>
              <a:t>&gt; Conteúdo independente (exemplo: post de blog);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</a:t>
            </a:r>
            <a:r>
              <a:rPr lang="pt-BR" sz="2000" b="0" i="0" dirty="0" err="1">
                <a:effectLst/>
                <a:latin typeface="-apple-system"/>
              </a:rPr>
              <a:t>aside</a:t>
            </a:r>
            <a:r>
              <a:rPr lang="pt-BR" sz="2000" b="0" i="0" dirty="0">
                <a:effectLst/>
                <a:latin typeface="-apple-system"/>
              </a:rPr>
              <a:t>&gt; Conteúdo lateral ou complementar;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0" i="0" dirty="0">
                <a:effectLst/>
                <a:latin typeface="-apple-system"/>
              </a:rPr>
              <a:t>&lt;</a:t>
            </a:r>
            <a:r>
              <a:rPr lang="pt-BR" sz="2000" b="0" i="0" dirty="0" err="1">
                <a:effectLst/>
                <a:latin typeface="-apple-system"/>
              </a:rPr>
              <a:t>footer</a:t>
            </a:r>
            <a:r>
              <a:rPr lang="pt-BR" sz="2000" b="0" i="0" dirty="0">
                <a:effectLst/>
                <a:latin typeface="-apple-system"/>
              </a:rPr>
              <a:t>&gt; Rodapé da página;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EE06BFB-0424-E328-E616-D01CC1E903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16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C9D3-4CE9-464E-69FE-B8F020BE9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059C447-B246-328D-68D8-F4BAA2D199C2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Tabelas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E43B4EB9-48BF-EF1B-A89F-3D462CE6C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533DC735-FB82-7DCB-1CB4-3AE9A679A8EA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0515D49-A2F4-432D-6402-82C977E6671C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3898BCDD-0CC2-560D-C436-6E0492F95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978A3FA8-ACEB-0111-2F8D-A5D7682FCBFD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855C05D-00DE-3119-FDD4-17384AB5DA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B5AA9A2-2E1D-698B-D956-07F88E2BF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B94841-E37B-4053-1F1D-BC2B136BF9EE}"/>
              </a:ext>
            </a:extLst>
          </p:cNvPr>
          <p:cNvSpPr txBox="1"/>
          <p:nvPr/>
        </p:nvSpPr>
        <p:spPr>
          <a:xfrm>
            <a:off x="825759" y="1549597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As tabelas no HTML são utilizadas para organizar dados em linhas e colunas.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93B7A61-209D-E202-DDE5-9F0CD735150C}"/>
              </a:ext>
            </a:extLst>
          </p:cNvPr>
          <p:cNvSpPr txBox="1"/>
          <p:nvPr/>
        </p:nvSpPr>
        <p:spPr>
          <a:xfrm>
            <a:off x="825758" y="2599376"/>
            <a:ext cx="94296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b="1" dirty="0"/>
              <a:t>Elementos principais</a:t>
            </a:r>
            <a:r>
              <a:rPr lang="pt-BR" sz="20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C0C0C0"/>
                </a:highlight>
              </a:rPr>
              <a:t>&lt;</a:t>
            </a:r>
            <a:r>
              <a:rPr lang="pt-BR" sz="2000" dirty="0" err="1">
                <a:highlight>
                  <a:srgbClr val="C0C0C0"/>
                </a:highlight>
              </a:rPr>
              <a:t>table</a:t>
            </a:r>
            <a:r>
              <a:rPr lang="pt-BR" sz="2000" dirty="0">
                <a:highlight>
                  <a:srgbClr val="C0C0C0"/>
                </a:highlight>
              </a:rPr>
              <a:t>&gt; </a:t>
            </a:r>
            <a:r>
              <a:rPr lang="pt-BR" sz="2000" dirty="0"/>
              <a:t>: Define a tabela;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C0C0C0"/>
                </a:highlight>
              </a:rPr>
              <a:t>&lt;</a:t>
            </a:r>
            <a:r>
              <a:rPr lang="pt-BR" sz="2000" dirty="0" err="1">
                <a:highlight>
                  <a:srgbClr val="C0C0C0"/>
                </a:highlight>
              </a:rPr>
              <a:t>tr</a:t>
            </a:r>
            <a:r>
              <a:rPr lang="pt-BR" sz="2000" dirty="0">
                <a:highlight>
                  <a:srgbClr val="C0C0C0"/>
                </a:highlight>
              </a:rPr>
              <a:t>&gt; </a:t>
            </a:r>
            <a:r>
              <a:rPr lang="pt-BR" sz="2000" dirty="0"/>
              <a:t>: Linha da tabela;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C0C0C0"/>
                </a:highlight>
              </a:rPr>
              <a:t>&lt;</a:t>
            </a:r>
            <a:r>
              <a:rPr lang="pt-BR" sz="2000" dirty="0" err="1">
                <a:highlight>
                  <a:srgbClr val="C0C0C0"/>
                </a:highlight>
              </a:rPr>
              <a:t>td</a:t>
            </a:r>
            <a:r>
              <a:rPr lang="pt-BR" sz="2000" dirty="0">
                <a:highlight>
                  <a:srgbClr val="C0C0C0"/>
                </a:highlight>
              </a:rPr>
              <a:t>&gt; </a:t>
            </a:r>
            <a:r>
              <a:rPr lang="pt-BR" sz="2000" dirty="0"/>
              <a:t>: Célula de dado;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C0C0C0"/>
                </a:highlight>
              </a:rPr>
              <a:t>&lt;</a:t>
            </a:r>
            <a:r>
              <a:rPr lang="pt-BR" sz="2000" dirty="0" err="1">
                <a:highlight>
                  <a:srgbClr val="C0C0C0"/>
                </a:highlight>
              </a:rPr>
              <a:t>th</a:t>
            </a:r>
            <a:r>
              <a:rPr lang="pt-BR" sz="2000" dirty="0">
                <a:highlight>
                  <a:srgbClr val="C0C0C0"/>
                </a:highlight>
              </a:rPr>
              <a:t>&gt; </a:t>
            </a:r>
            <a:r>
              <a:rPr lang="pt-BR" sz="2000" dirty="0"/>
              <a:t>: Célula de cabeçalho (negrito e centralizado por padrão);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dirty="0">
                <a:highlight>
                  <a:srgbClr val="C0C0C0"/>
                </a:highlight>
              </a:rPr>
              <a:t>&lt;</a:t>
            </a:r>
            <a:r>
              <a:rPr lang="pt-BR" sz="2000" dirty="0" err="1">
                <a:highlight>
                  <a:srgbClr val="C0C0C0"/>
                </a:highlight>
              </a:rPr>
              <a:t>thead</a:t>
            </a:r>
            <a:r>
              <a:rPr lang="pt-BR" sz="2000" dirty="0">
                <a:highlight>
                  <a:srgbClr val="C0C0C0"/>
                </a:highlight>
              </a:rPr>
              <a:t>&gt;, &lt;</a:t>
            </a:r>
            <a:r>
              <a:rPr lang="pt-BR" sz="2000" dirty="0" err="1">
                <a:highlight>
                  <a:srgbClr val="C0C0C0"/>
                </a:highlight>
              </a:rPr>
              <a:t>tbody</a:t>
            </a:r>
            <a:r>
              <a:rPr lang="pt-BR" sz="2000" dirty="0">
                <a:highlight>
                  <a:srgbClr val="C0C0C0"/>
                </a:highlight>
              </a:rPr>
              <a:t>&gt;, &lt;</a:t>
            </a:r>
            <a:r>
              <a:rPr lang="pt-BR" sz="2000" dirty="0" err="1">
                <a:highlight>
                  <a:srgbClr val="C0C0C0"/>
                </a:highlight>
              </a:rPr>
              <a:t>tfoot</a:t>
            </a:r>
            <a:r>
              <a:rPr lang="pt-BR" sz="2000" dirty="0">
                <a:highlight>
                  <a:srgbClr val="C0C0C0"/>
                </a:highlight>
              </a:rPr>
              <a:t>&gt; </a:t>
            </a:r>
            <a:r>
              <a:rPr lang="pt-BR" sz="2000" dirty="0"/>
              <a:t>: Estruturam a tabela;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3B9ABAA-8C67-FE1F-12B7-EC80CA2D60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27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D0C0-B292-C745-C05C-06E4F8A94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63F173C-8DB5-A290-074F-C289581C19FE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Tabelas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6B5309A6-6362-1CD4-6821-BE32C9A8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01CE7DE5-ED66-9A5A-968F-A68F4BDB85B4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C0B8F57-4D55-2120-EEED-0785A5E2D5E5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94FB9ACE-2C47-C237-1451-2598DD789E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628D854C-E691-3CA6-73D2-79D89096F411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57A39747-1F4C-1179-74D2-6D2354DD0B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C9F5168F-D661-BE6C-D9D2-921AB2316A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94DD840-9662-7484-4787-C328B1A77F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9436004-1D8F-1D67-C1C0-879C3D761C0A}"/>
              </a:ext>
            </a:extLst>
          </p:cNvPr>
          <p:cNvSpPr txBox="1"/>
          <p:nvPr/>
        </p:nvSpPr>
        <p:spPr>
          <a:xfrm>
            <a:off x="1080340" y="1320056"/>
            <a:ext cx="8664551" cy="507831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&lt;table border="1"&gt;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thead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&gt;Nome&lt;/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Idade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&lt;/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&lt;/tr&gt;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thead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&lt;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tbody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&lt;td&gt;Maria&lt;/td&gt;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&lt;td&gt;25&lt;/td&gt;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&lt;/tr&gt;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&lt;td&gt;João&lt;/td&gt;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  &lt;td&gt;30&lt;/td&gt;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&lt;/tr&gt;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&lt;/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tbody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35294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DEB98-225F-1216-D113-8852DD75B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FC95667-D7E1-B6C3-9BD3-9F2E698A88B7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Listas: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4C230336-1C4F-FFC8-D0C6-43D316CAB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28C83164-7DD4-17BC-8CB8-222FF2EB7574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5C113C-6A4C-88B4-5DB6-F7CF51A50BD6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808C6075-8BC0-599F-AE67-8BB09EB955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9CF3C67-FBE1-0B02-08FE-B747B9AA4EB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131C4CD2-04DA-345C-5BE4-8BDAC5AE5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161D752-D911-8B2A-1865-307780A09B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457BE5-8FEC-8831-3C1E-5C45D0696914}"/>
              </a:ext>
            </a:extLst>
          </p:cNvPr>
          <p:cNvSpPr txBox="1"/>
          <p:nvPr/>
        </p:nvSpPr>
        <p:spPr>
          <a:xfrm>
            <a:off x="825759" y="1549597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Listas são usadas para organizar informações de maneira ordenada ou não ordenada.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EADD195-33E2-D56B-3D22-1532D3A09A1B}"/>
              </a:ext>
            </a:extLst>
          </p:cNvPr>
          <p:cNvSpPr txBox="1"/>
          <p:nvPr/>
        </p:nvSpPr>
        <p:spPr>
          <a:xfrm>
            <a:off x="825758" y="2588477"/>
            <a:ext cx="10194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000" b="1" dirty="0"/>
              <a:t>Elementos principais</a:t>
            </a:r>
            <a:r>
              <a:rPr lang="pt-BR" sz="2000" dirty="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Lista não ordenada (&lt;</a:t>
            </a:r>
            <a:r>
              <a:rPr lang="pt-BR" sz="2000" b="1" dirty="0" err="1"/>
              <a:t>ul</a:t>
            </a:r>
            <a:r>
              <a:rPr lang="pt-BR" sz="2000" b="1" dirty="0"/>
              <a:t>&gt;): </a:t>
            </a:r>
            <a:r>
              <a:rPr lang="pt-BR" sz="2000" dirty="0"/>
              <a:t>Usa marcadores (bolinhas, quadrados, etc.);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Lista ordenada (&lt;</a:t>
            </a:r>
            <a:r>
              <a:rPr lang="pt-BR" sz="2000" b="1" dirty="0" err="1"/>
              <a:t>ol</a:t>
            </a:r>
            <a:r>
              <a:rPr lang="pt-BR" sz="2000" b="1" dirty="0"/>
              <a:t>&gt;): </a:t>
            </a:r>
            <a:r>
              <a:rPr lang="pt-BR" sz="2000" dirty="0"/>
              <a:t>Usa números ou letras;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pt-BR" sz="2000" b="1" dirty="0"/>
              <a:t>Lista de descrição (&lt;dl&gt;, &lt;</a:t>
            </a:r>
            <a:r>
              <a:rPr lang="pt-BR" sz="2000" b="1" dirty="0" err="1"/>
              <a:t>dt</a:t>
            </a:r>
            <a:r>
              <a:rPr lang="pt-BR" sz="2000" b="1" dirty="0"/>
              <a:t>&gt;, &lt;</a:t>
            </a:r>
            <a:r>
              <a:rPr lang="pt-BR" sz="2000" b="1" dirty="0" err="1"/>
              <a:t>dd</a:t>
            </a:r>
            <a:r>
              <a:rPr lang="pt-BR" sz="2000" b="1" dirty="0"/>
              <a:t>&gt;): </a:t>
            </a:r>
            <a:r>
              <a:rPr lang="pt-BR" sz="2000" dirty="0"/>
              <a:t>Usada para pares de termos e descrições.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19D2D17-F4AD-A7F6-DDC4-9CBF1DEAFD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1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2BE65-5394-0182-1DE8-F0E555274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C14B959-6644-A049-A1A9-97C1C5DFE9A1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Listas: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D073F670-53BA-9CBB-FBB3-73FF49DF3A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AEF961A3-0BEE-B600-2645-C483E2923C6E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7EA75D-BEE3-93FA-0DC2-32765229A4A0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5E91401-DFB3-1A61-080D-B1B46C8C32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C3615DD-D4C0-A7C5-61E2-4BDCB9B975FF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AF04C3F2-B3C0-F8C7-F7E4-4A402E4C2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93A55456-0624-F92D-2989-9CDDF4978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0395B44-84D1-D468-223E-F9FC9E814D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B89EFCB-203A-B202-CD74-9B6E6E524809}"/>
              </a:ext>
            </a:extLst>
          </p:cNvPr>
          <p:cNvSpPr txBox="1"/>
          <p:nvPr/>
        </p:nvSpPr>
        <p:spPr>
          <a:xfrm>
            <a:off x="1080340" y="1320056"/>
            <a:ext cx="8664551" cy="424731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&lt;ul&gt;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&lt;li&gt;Maçã&lt;/li&gt;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&lt;li&gt;Banana&lt;/li&gt;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&lt;li&gt;Laranja&lt;/li&gt;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&lt;/ul&gt;</a:t>
            </a:r>
          </a:p>
          <a:p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&lt;ol&gt;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&lt;li&gt;Primeiro passo&lt;/li&gt;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&lt;li&gt;Segundo passo&lt;/li&gt;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&lt;/ol&gt;</a:t>
            </a:r>
          </a:p>
          <a:p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&lt;dl&gt;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&lt;dt&gt;HTML&lt;/dt&gt;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  &lt;dd&gt;Linguagem de marcação para a web&lt;/dd&gt;</a:t>
            </a:r>
          </a:p>
          <a:p>
            <a:r>
              <a:rPr lang="it-IT" dirty="0">
                <a:solidFill>
                  <a:schemeClr val="bg1"/>
                </a:solidFill>
                <a:latin typeface="Lucida Console" panose="020B0609040504020204" pitchFamily="49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675273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EF168-558D-0C6B-0045-AC0AA0BCE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C1E6E08-4FCC-6D32-C0B6-41247FBA5095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b="1" dirty="0">
                <a:latin typeface="Branding Black" panose="00000A00000000000000" charset="0"/>
              </a:rPr>
              <a:t>Formatação de Texto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54990AF8-48CD-75CC-42FB-6A084F5CA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8B3B2F8-9F59-A010-4B69-DB6AC1BA2F0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8DD27743-211A-6E79-4F75-4E4432910FA5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82585531-B968-A24D-20C0-6B899DB4B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81F0304C-B262-BC56-3386-8C93B791B289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B6234F3-A40C-7FCC-053D-AE2E47D24B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DB6E7140-8DF0-6F4A-CCA9-CA4F67D065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E5F6C5FD-3E0A-A7BD-1AD7-85E4AF922B54}"/>
              </a:ext>
            </a:extLst>
          </p:cNvPr>
          <p:cNvSpPr txBox="1"/>
          <p:nvPr/>
        </p:nvSpPr>
        <p:spPr>
          <a:xfrm>
            <a:off x="825759" y="1549597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Tags usadas para estilizar texto: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B748FC0-4677-ECD9-E321-8B9952E56DD2}"/>
              </a:ext>
            </a:extLst>
          </p:cNvPr>
          <p:cNvSpPr txBox="1"/>
          <p:nvPr/>
        </p:nvSpPr>
        <p:spPr>
          <a:xfrm>
            <a:off x="615428" y="2065768"/>
            <a:ext cx="94296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pt-BR" sz="2400" b="1" i="0" dirty="0">
                <a:effectLst/>
              </a:rPr>
              <a:t>&lt;b&gt;: </a:t>
            </a:r>
            <a:r>
              <a:rPr lang="pt-BR" sz="2400" b="0" i="0" dirty="0">
                <a:effectLst/>
              </a:rPr>
              <a:t>Negrito (sem significado semântico)</a:t>
            </a:r>
          </a:p>
          <a:p>
            <a:pPr lvl="1" algn="l"/>
            <a:r>
              <a:rPr lang="pt-BR" sz="2400" b="1" i="0" dirty="0">
                <a:effectLst/>
              </a:rPr>
              <a:t>&lt;</a:t>
            </a:r>
            <a:r>
              <a:rPr lang="pt-BR" sz="2400" b="1" i="0" dirty="0" err="1">
                <a:effectLst/>
              </a:rPr>
              <a:t>strong</a:t>
            </a:r>
            <a:r>
              <a:rPr lang="pt-BR" sz="2400" b="1" i="0" dirty="0">
                <a:effectLst/>
              </a:rPr>
              <a:t>&gt;: </a:t>
            </a:r>
            <a:r>
              <a:rPr lang="pt-BR" sz="2400" b="0" i="0" dirty="0">
                <a:effectLst/>
              </a:rPr>
              <a:t>Negrito (com significado de importância)</a:t>
            </a:r>
          </a:p>
          <a:p>
            <a:pPr lvl="1" algn="l"/>
            <a:r>
              <a:rPr lang="pt-BR" sz="2400" b="1" i="0" dirty="0">
                <a:effectLst/>
              </a:rPr>
              <a:t>&lt;i&gt;:</a:t>
            </a:r>
            <a:r>
              <a:rPr lang="pt-BR" sz="2400" b="0" i="0" dirty="0">
                <a:effectLst/>
              </a:rPr>
              <a:t> Itálico (sem significado semântico)</a:t>
            </a:r>
          </a:p>
          <a:p>
            <a:pPr lvl="1" algn="l"/>
            <a:r>
              <a:rPr lang="pt-BR" sz="2400" b="1" i="0" dirty="0">
                <a:effectLst/>
              </a:rPr>
              <a:t>&lt;em&gt;: </a:t>
            </a:r>
            <a:r>
              <a:rPr lang="pt-BR" sz="2400" b="0" i="0" dirty="0">
                <a:effectLst/>
              </a:rPr>
              <a:t>Itálico (com significado de ênfase)</a:t>
            </a:r>
          </a:p>
          <a:p>
            <a:pPr lvl="1" algn="l"/>
            <a:r>
              <a:rPr lang="pt-BR" sz="2400" b="1" i="0" dirty="0">
                <a:effectLst/>
              </a:rPr>
              <a:t>&lt;</a:t>
            </a:r>
            <a:r>
              <a:rPr lang="pt-BR" sz="2400" b="1" i="0" dirty="0" err="1">
                <a:effectLst/>
              </a:rPr>
              <a:t>mark</a:t>
            </a:r>
            <a:r>
              <a:rPr lang="pt-BR" sz="2400" b="1" i="0" dirty="0">
                <a:effectLst/>
              </a:rPr>
              <a:t>&gt;: </a:t>
            </a:r>
            <a:r>
              <a:rPr lang="pt-BR" sz="2400" b="0" i="0" dirty="0">
                <a:effectLst/>
              </a:rPr>
              <a:t>Texto destacado</a:t>
            </a:r>
          </a:p>
          <a:p>
            <a:pPr lvl="1" algn="l"/>
            <a:r>
              <a:rPr lang="pt-BR" sz="2400" b="1" i="0" dirty="0">
                <a:effectLst/>
              </a:rPr>
              <a:t>&lt;</a:t>
            </a:r>
            <a:r>
              <a:rPr lang="pt-BR" sz="2400" b="1" i="0" dirty="0" err="1">
                <a:effectLst/>
              </a:rPr>
              <a:t>small</a:t>
            </a:r>
            <a:r>
              <a:rPr lang="pt-BR" sz="2400" b="1" i="0" dirty="0">
                <a:effectLst/>
              </a:rPr>
              <a:t>&gt; : </a:t>
            </a:r>
            <a:r>
              <a:rPr lang="pt-BR" sz="2400" b="0" i="0" dirty="0">
                <a:effectLst/>
              </a:rPr>
              <a:t>Texto menor</a:t>
            </a:r>
          </a:p>
          <a:p>
            <a:pPr lvl="1" algn="l"/>
            <a:r>
              <a:rPr lang="pt-BR" sz="2400" b="1" i="0" dirty="0">
                <a:effectLst/>
              </a:rPr>
              <a:t>&lt;</a:t>
            </a:r>
            <a:r>
              <a:rPr lang="pt-BR" sz="2400" b="1" i="0" dirty="0" err="1">
                <a:effectLst/>
              </a:rPr>
              <a:t>del</a:t>
            </a:r>
            <a:r>
              <a:rPr lang="pt-BR" sz="2400" b="1" i="0" dirty="0">
                <a:effectLst/>
              </a:rPr>
              <a:t>&gt; : </a:t>
            </a:r>
            <a:r>
              <a:rPr lang="pt-BR" sz="2400" b="0" i="0" dirty="0">
                <a:effectLst/>
              </a:rPr>
              <a:t>Texto riscado</a:t>
            </a:r>
          </a:p>
          <a:p>
            <a:pPr lvl="1" algn="l"/>
            <a:r>
              <a:rPr lang="pt-BR" sz="2400" b="1" i="0" dirty="0">
                <a:effectLst/>
              </a:rPr>
              <a:t>&lt;</a:t>
            </a:r>
            <a:r>
              <a:rPr lang="pt-BR" sz="2400" b="1" i="0" dirty="0" err="1">
                <a:effectLst/>
              </a:rPr>
              <a:t>ins</a:t>
            </a:r>
            <a:r>
              <a:rPr lang="pt-BR" sz="2400" b="1" i="0" dirty="0">
                <a:effectLst/>
              </a:rPr>
              <a:t>&gt;: </a:t>
            </a:r>
            <a:r>
              <a:rPr lang="pt-BR" sz="2400" b="0" i="0" dirty="0">
                <a:effectLst/>
              </a:rPr>
              <a:t>Texto sublinhado</a:t>
            </a:r>
          </a:p>
          <a:p>
            <a:pPr lvl="1" algn="l"/>
            <a:r>
              <a:rPr lang="pt-BR" sz="2400" b="1" i="0" dirty="0">
                <a:effectLst/>
              </a:rPr>
              <a:t>&lt;sub&gt; e &lt;</a:t>
            </a:r>
            <a:r>
              <a:rPr lang="pt-BR" sz="2400" b="1" i="0" dirty="0" err="1">
                <a:effectLst/>
              </a:rPr>
              <a:t>sup</a:t>
            </a:r>
            <a:r>
              <a:rPr lang="pt-BR" sz="2400" b="1" i="0" dirty="0">
                <a:effectLst/>
              </a:rPr>
              <a:t>&gt;: </a:t>
            </a:r>
            <a:r>
              <a:rPr lang="pt-BR" sz="2400" b="0" i="0" dirty="0">
                <a:effectLst/>
              </a:rPr>
              <a:t>Subscrito e sobrescrito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D310E83-7DF1-21F3-9B83-5170E4554A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431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1A4DE-D4A3-DB7C-8D82-FF0389B14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947D4E5-C360-F9C6-6C53-ABA9F1C2429D}"/>
              </a:ext>
            </a:extLst>
          </p:cNvPr>
          <p:cNvSpPr txBox="1"/>
          <p:nvPr/>
        </p:nvSpPr>
        <p:spPr>
          <a:xfrm>
            <a:off x="825759" y="703211"/>
            <a:ext cx="5927738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lang="pt-BR" sz="3600" dirty="0">
                <a:latin typeface="Branding Black" panose="00000A00000000000000" charset="0"/>
              </a:rPr>
              <a:t>Trabalhando com cores</a:t>
            </a:r>
            <a:r>
              <a:rPr lang="pt-BR" sz="3600" b="1" dirty="0">
                <a:solidFill>
                  <a:srgbClr val="14143C"/>
                </a:solidFill>
                <a:latin typeface="Branding Black" panose="00000A00000000000000" charset="0"/>
              </a:rPr>
              <a:t>:</a:t>
            </a:r>
            <a:endParaRPr lang="pt-BR" sz="3600" b="1" dirty="0">
              <a:solidFill>
                <a:srgbClr val="F28F32"/>
              </a:solidFill>
              <a:latin typeface="Branding Black" panose="00000A00000000000000" charset="0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A05D511C-376D-0670-91EC-AE5A0EE65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3" y="187683"/>
            <a:ext cx="614265" cy="424471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420E68BF-3780-FBF1-1BB6-980E8BAF448C}"/>
              </a:ext>
            </a:extLst>
          </p:cNvPr>
          <p:cNvSpPr/>
          <p:nvPr/>
        </p:nvSpPr>
        <p:spPr>
          <a:xfrm rot="10800000">
            <a:off x="11948542" y="-8878"/>
            <a:ext cx="264039" cy="2119536"/>
          </a:xfrm>
          <a:prstGeom prst="rect">
            <a:avLst/>
          </a:prstGeom>
          <a:solidFill>
            <a:srgbClr val="FABE6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242C0DE-A938-0945-2C40-8B72ADCC5383}"/>
              </a:ext>
            </a:extLst>
          </p:cNvPr>
          <p:cNvSpPr/>
          <p:nvPr/>
        </p:nvSpPr>
        <p:spPr>
          <a:xfrm>
            <a:off x="6096000" y="6675368"/>
            <a:ext cx="6096000" cy="182632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14143C"/>
              </a:solidFill>
            </a:endParaRPr>
          </a:p>
        </p:txBody>
      </p:sp>
      <p:pic>
        <p:nvPicPr>
          <p:cNvPr id="44" name="Gráfico 43">
            <a:extLst>
              <a:ext uri="{FF2B5EF4-FFF2-40B4-BE49-F238E27FC236}">
                <a16:creationId xmlns:a16="http://schemas.microsoft.com/office/drawing/2014/main" id="{25260C25-3345-DEF0-0432-48147A7BF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9350267" y="-1819237"/>
            <a:ext cx="614265" cy="4244718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062C0AC6-60E6-5E06-9FBF-BB9E3E633496}"/>
              </a:ext>
            </a:extLst>
          </p:cNvPr>
          <p:cNvSpPr/>
          <p:nvPr/>
        </p:nvSpPr>
        <p:spPr>
          <a:xfrm>
            <a:off x="10014012" y="6098959"/>
            <a:ext cx="1858106" cy="672618"/>
          </a:xfrm>
          <a:prstGeom prst="rect">
            <a:avLst/>
          </a:prstGeom>
          <a:solidFill>
            <a:srgbClr val="1414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46D176C0-DB7B-A900-C6B0-BDFC1D2E07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65458" y="6310183"/>
            <a:ext cx="1544620" cy="202163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E5F0F537-91AC-7172-DA96-26BC4F5A23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89089" y="1696422"/>
            <a:ext cx="590670" cy="41423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ED0129B-698C-5C10-B761-C2AE288D2B34}"/>
              </a:ext>
            </a:extLst>
          </p:cNvPr>
          <p:cNvSpPr txBox="1"/>
          <p:nvPr/>
        </p:nvSpPr>
        <p:spPr>
          <a:xfrm>
            <a:off x="825759" y="1549597"/>
            <a:ext cx="9429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HTML permite definir cores usando CSS:</a:t>
            </a:r>
            <a:endParaRPr lang="pt-BR" sz="2000" dirty="0">
              <a:latin typeface="-apple-system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788F34-A063-AFD8-67FF-B815D17FB9AE}"/>
              </a:ext>
            </a:extLst>
          </p:cNvPr>
          <p:cNvSpPr txBox="1"/>
          <p:nvPr/>
        </p:nvSpPr>
        <p:spPr>
          <a:xfrm>
            <a:off x="799361" y="2178117"/>
            <a:ext cx="101945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000" b="1" dirty="0"/>
              <a:t>Nome da </a:t>
            </a:r>
            <a:r>
              <a:rPr lang="es-ES" sz="2000" b="1" dirty="0" err="1"/>
              <a:t>cor</a:t>
            </a:r>
            <a:r>
              <a:rPr lang="es-ES" sz="2000" b="1" dirty="0"/>
              <a:t>: </a:t>
            </a:r>
            <a:r>
              <a:rPr lang="es-ES" sz="2000" dirty="0"/>
              <a:t>color: red;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000" b="1" dirty="0"/>
              <a:t>Código hexadecimal: </a:t>
            </a:r>
            <a:r>
              <a:rPr lang="es-ES" sz="2000" dirty="0"/>
              <a:t>color: #ff0000;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000" b="1" dirty="0"/>
              <a:t>RGB: </a:t>
            </a:r>
            <a:r>
              <a:rPr lang="es-ES" sz="2000" dirty="0"/>
              <a:t>color: </a:t>
            </a:r>
            <a:r>
              <a:rPr lang="es-ES" sz="2000" dirty="0" err="1"/>
              <a:t>rgb</a:t>
            </a:r>
            <a:r>
              <a:rPr lang="es-ES" sz="2000" dirty="0"/>
              <a:t>(255, 0, 0);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s-ES" sz="2000" b="1" dirty="0"/>
              <a:t>HSL: </a:t>
            </a:r>
            <a:r>
              <a:rPr lang="es-ES" sz="2000" dirty="0"/>
              <a:t>color: </a:t>
            </a:r>
            <a:r>
              <a:rPr lang="es-ES" sz="2000" dirty="0" err="1"/>
              <a:t>hsl</a:t>
            </a:r>
            <a:r>
              <a:rPr lang="es-ES" sz="2000" dirty="0"/>
              <a:t>(0, 100%, 50%);</a:t>
            </a:r>
            <a:endParaRPr lang="pt-BR" sz="20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3255229-4A81-AC85-E133-4A24A24C5D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20305" y="648943"/>
            <a:ext cx="975182" cy="9751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022FF66-BB31-B54B-ACCA-5DC5AD6D1F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44450" y="684884"/>
            <a:ext cx="939241" cy="939241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23D50AD-6AF4-4C2C-F99E-8B9567821237}"/>
              </a:ext>
            </a:extLst>
          </p:cNvPr>
          <p:cNvSpPr txBox="1"/>
          <p:nvPr/>
        </p:nvSpPr>
        <p:spPr>
          <a:xfrm>
            <a:off x="1097663" y="4027484"/>
            <a:ext cx="8664551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p {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color: blue;  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	background-color: yellow;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}</a:t>
            </a:r>
            <a:endParaRPr lang="it-IT" dirty="0">
              <a:solidFill>
                <a:schemeClr val="bg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963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9773375-428c-4d2d-86c9-cd3889b58dc5" xsi:nil="true"/>
    <lcf76f155ced4ddcb4097134ff3c332f xmlns="7da8fe31-9852-41fe-90c9-84e4b16f7cff">
      <Terms xmlns="http://schemas.microsoft.com/office/infopath/2007/PartnerControls"/>
    </lcf76f155ced4ddcb4097134ff3c332f>
    <SharedWithUsers xmlns="49773375-428c-4d2d-86c9-cd3889b58dc5">
      <UserInfo>
        <DisplayName>Marcos Paulo Carvalho De Oliveira</DisplayName>
        <AccountId>9264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976E1C1FA8C064DA78478D3B3E9247A" ma:contentTypeVersion="13" ma:contentTypeDescription="Crie um novo documento." ma:contentTypeScope="" ma:versionID="86a61494de0bf00722254f2e834dc98b">
  <xsd:schema xmlns:xsd="http://www.w3.org/2001/XMLSchema" xmlns:xs="http://www.w3.org/2001/XMLSchema" xmlns:p="http://schemas.microsoft.com/office/2006/metadata/properties" xmlns:ns2="7da8fe31-9852-41fe-90c9-84e4b16f7cff" xmlns:ns3="49773375-428c-4d2d-86c9-cd3889b58dc5" targetNamespace="http://schemas.microsoft.com/office/2006/metadata/properties" ma:root="true" ma:fieldsID="3b5039531b2788224b54fc42dba1588f" ns2:_="" ns3:_="">
    <xsd:import namespace="7da8fe31-9852-41fe-90c9-84e4b16f7cff"/>
    <xsd:import namespace="49773375-428c-4d2d-86c9-cd3889b58d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8fe31-9852-41fe-90c9-84e4b16f7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Marcações de imagem" ma:readOnly="false" ma:fieldId="{5cf76f15-5ced-4ddc-b409-7134ff3c332f}" ma:taxonomyMulti="true" ma:sspId="184c8c62-af11-4a97-95e1-881613c3960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773375-428c-4d2d-86c9-cd3889b58dc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c324fceb-c861-45eb-83ab-6113d3f95408}" ma:internalName="TaxCatchAll" ma:showField="CatchAllData" ma:web="49773375-428c-4d2d-86c9-cd3889b58d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5A2D76-B89D-43D9-81CC-F73DB603259F}">
  <ds:schemaRefs>
    <ds:schemaRef ds:uri="http://schemas.microsoft.com/office/2006/metadata/properties"/>
    <ds:schemaRef ds:uri="http://schemas.microsoft.com/office/infopath/2007/PartnerControls"/>
    <ds:schemaRef ds:uri="cf5f2b4c-ceff-48b8-acfd-b6c7cb4e26ae"/>
    <ds:schemaRef ds:uri="230e2427-5d80-4bd2-a9ba-53805cfde8a4"/>
    <ds:schemaRef ds:uri="1ca3a96b-b23d-4c07-a046-fd4d14ce6620"/>
    <ds:schemaRef ds:uri="a8a82409-9548-47b3-a351-d7495594f3c8"/>
    <ds:schemaRef ds:uri="10066eb3-b94a-427c-b89d-d16a460a60fc"/>
    <ds:schemaRef ds:uri="09644849-26e9-4da7-a8e5-a40617a44d00"/>
    <ds:schemaRef ds:uri="ce6c6f1b-569f-4b0a-8217-d2c5c7f2840d"/>
    <ds:schemaRef ds:uri="49773375-428c-4d2d-86c9-cd3889b58dc5"/>
    <ds:schemaRef ds:uri="7da8fe31-9852-41fe-90c9-84e4b16f7cff"/>
  </ds:schemaRefs>
</ds:datastoreItem>
</file>

<file path=customXml/itemProps2.xml><?xml version="1.0" encoding="utf-8"?>
<ds:datastoreItem xmlns:ds="http://schemas.openxmlformats.org/officeDocument/2006/customXml" ds:itemID="{77EA5F4C-9DC2-4304-8D08-510CD9C0D4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a8fe31-9852-41fe-90c9-84e4b16f7cff"/>
    <ds:schemaRef ds:uri="49773375-428c-4d2d-86c9-cd3889b58d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54C6406-39F0-4F36-B3D7-F12E598C19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2250</TotalTime>
  <Words>962</Words>
  <Application>Microsoft Office PowerPoint</Application>
  <PresentationFormat>Widescreen</PresentationFormat>
  <Paragraphs>156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Branding Black</vt:lpstr>
      <vt:lpstr>Lucida Console</vt:lpstr>
      <vt:lpstr>Calibri</vt:lpstr>
      <vt:lpstr>-apple-system</vt:lpstr>
      <vt:lpstr>Branding Medium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IEL</dc:title>
  <dc:creator>Fernanda Calomeno</dc:creator>
  <cp:lastModifiedBy>Pedro Capelari</cp:lastModifiedBy>
  <cp:revision>58</cp:revision>
  <dcterms:created xsi:type="dcterms:W3CDTF">2022-03-17T13:16:59Z</dcterms:created>
  <dcterms:modified xsi:type="dcterms:W3CDTF">2025-01-28T20:17:59Z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0x0101008976E1C1FA8C064DA78478D3B3E9247A</vt:lpwstr>
  </property>
  <property fmtid="{D5CDD505-2E9C-101B-9397-08002B2CF9AE}" pid="3" name="MediaServiceImageTags">
    <vt:lpwstr/>
  </property>
</Properties>
</file>