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8"/>
  </p:notesMasterIdLst>
  <p:sldIdLst>
    <p:sldId id="256" r:id="rId5"/>
    <p:sldId id="284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85" r:id="rId17"/>
  </p:sldIdLst>
  <p:sldSz cx="12192000" cy="6858000"/>
  <p:notesSz cx="6858000" cy="9144000"/>
  <p:embeddedFontLst>
    <p:embeddedFont>
      <p:font typeface="Branding Black" panose="00000A00000000000000" charset="0"/>
      <p:bold r:id="rId19"/>
    </p:embeddedFont>
    <p:embeddedFont>
      <p:font typeface="Branding Medium" panose="00000600000000000000" charset="0"/>
      <p:regular r:id="rId20"/>
    </p:embeddedFont>
    <p:embeddedFont>
      <p:font typeface="Lucida Console" panose="020B0609040504020204" pitchFamily="49" charset="0"/>
      <p:regular r:id="rId2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04A2A"/>
    <a:srgbClr val="FABE63"/>
    <a:srgbClr val="EB5C2E"/>
    <a:srgbClr val="F59E33"/>
    <a:srgbClr val="F28F32"/>
    <a:srgbClr val="072A4A"/>
    <a:srgbClr val="14143C"/>
    <a:srgbClr val="F9B341"/>
    <a:srgbClr val="212165"/>
    <a:srgbClr val="F07F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12" autoAdjust="0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9325-8DA9-46CE-96CB-F32884D73040}" type="datetimeFigureOut">
              <a:rPr lang="pt-BR" smtClean="0"/>
              <a:t>24/01/2025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7F27-17E6-486A-807B-6CDDD6006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25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FCD30-B592-736F-1875-E982E28FB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14AC5D3-AAD6-E2B4-3069-3757CEC880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A465061-99E2-4D95-CBAD-6BC132FCE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05B513-C853-BB48-D60E-26C2E7C28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201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28595-73C2-129A-D681-F20A9D404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872CE1-E1EF-804A-1A57-268DE6291F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D895CA7-0377-E501-C56D-89EFCBDCE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923CFCD-94AD-1421-2C63-69B208FC91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278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C7331-EA65-AB9B-AA3F-E87C2771E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E111C47-9737-BB52-5939-1F505E482C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A49C162-048A-0F78-57C0-1F0B7FF93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56F906-4C8B-9AAE-E7AB-AEE3F3E58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681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1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75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4C77A-BB6B-CF5E-502B-77BB02F9F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D31ED18-4AC0-97C9-CEE1-1B5BAA5B71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C07789F-D368-7A7B-5721-E313827BE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4309C9-5BC5-AC55-3EA1-93CAAE7B6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882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D004C-0172-532F-97DC-3F527C986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D5DAB8E-D090-1993-01BD-FEB582E24E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FA70095-CD20-3346-5B2B-B5E486407B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F7AB47-5DF3-F068-714C-1666DCE7C9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814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B1AF9-119F-4D63-F999-F06B7321F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F183D19-4BEA-6B19-E62C-1C22B36D5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8CEB04-3179-21A7-8720-AE707B074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95E710-4097-61C7-C781-83436E4BA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99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3348A-F87D-107B-6DEF-570C332F1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22A1507-B14F-D040-6336-BCDE17E2ED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EC3112-B9C6-7FF9-386F-FA6C775ED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E6E8C2-B7A9-1C9E-F1B8-F8237550C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011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BBE35-DBD9-E52D-2BF6-A4DEDFC91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ADDAC77-4CE9-A131-F3D3-2125866C98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34F6426-93FA-B872-B21E-E07CE34A3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8F359A-D2AE-2E8D-FC38-8D5D43C60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3446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A00CD-A900-03E2-EF40-AD2B8AD87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89E3024-15D2-59A3-2742-F84101D54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A58331F-ECBC-8BA1-6E1F-FD76D5DBD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8E02C3-9249-2E62-2ABF-35D53B6DC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999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C2059-AB7F-6E2B-D9D8-E16AC0CED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F673816-33E0-089E-7C6E-7DA3A42B49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3145C90-181F-5F67-EB2F-FD297E08B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E4B08D-3315-C7F1-C1F1-C24356B56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429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0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8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hyperlink" Target="https://github.com/CapelariPedro/Curso_HTML_CSS_JavaScript" TargetMode="External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23.svg"/><Relationship Id="rId4" Type="http://schemas.openxmlformats.org/officeDocument/2006/relationships/image" Target="../media/image2.svg"/><Relationship Id="rId9" Type="http://schemas.openxmlformats.org/officeDocument/2006/relationships/image" Target="../media/image22.png"/><Relationship Id="rId1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2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13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5005138"/>
            <a:ext cx="1648409" cy="427365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100" y="449248"/>
            <a:ext cx="549344" cy="385254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3556804" y="2375697"/>
            <a:ext cx="6445614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pt-BR" sz="4400" b="1" dirty="0">
                <a:solidFill>
                  <a:srgbClr val="FABE63"/>
                </a:solidFill>
                <a:latin typeface="Branding Black" panose="00000A00000000000000" pitchFamily="50" charset="0"/>
              </a:rPr>
              <a:t>AULA 01</a:t>
            </a:r>
          </a:p>
          <a:p>
            <a:pPr>
              <a:lnSpc>
                <a:spcPts val="4600"/>
              </a:lnSpc>
            </a:pPr>
            <a:r>
              <a:rPr lang="pt-BR" sz="4400" b="1" i="0" dirty="0">
                <a:solidFill>
                  <a:srgbClr val="D1D7E0"/>
                </a:solidFill>
                <a:effectLst/>
                <a:latin typeface="-apple-system"/>
              </a:rPr>
              <a:t>Introdução ao HTML e CSS</a:t>
            </a:r>
            <a:endParaRPr lang="pt-BR" sz="4400" b="1" i="0" dirty="0">
              <a:solidFill>
                <a:srgbClr val="FABE63"/>
              </a:solidFill>
              <a:effectLst/>
              <a:latin typeface="Branding Black" panose="00000A00000000000000" pitchFamily="50" charset="0"/>
            </a:endParaRP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EAA79DD-6EAF-D3CC-921A-6A90DAA98B45}"/>
              </a:ext>
            </a:extLst>
          </p:cNvPr>
          <p:cNvGrpSpPr/>
          <p:nvPr/>
        </p:nvGrpSpPr>
        <p:grpSpPr>
          <a:xfrm>
            <a:off x="2127377" y="1875453"/>
            <a:ext cx="8052322" cy="2835942"/>
            <a:chOff x="2127377" y="2023955"/>
            <a:chExt cx="8051366" cy="2561314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95DF4471-7EDE-9EBC-0BCF-3940E78644AE}"/>
                </a:ext>
              </a:extLst>
            </p:cNvPr>
            <p:cNvCxnSpPr/>
            <p:nvPr/>
          </p:nvCxnSpPr>
          <p:spPr>
            <a:xfrm>
              <a:off x="2146039" y="2023955"/>
              <a:ext cx="0" cy="256131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21FDFB2-E83B-C55F-E36D-20EC26DB7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6039" y="2039575"/>
              <a:ext cx="803270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8A52EF3C-78C0-5391-230F-79E8BDE51D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377" y="4579877"/>
              <a:ext cx="803270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3ADD96DC-3525-9754-1148-74F5305E8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081" y="2039575"/>
              <a:ext cx="0" cy="4890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F593EB9-5E97-19C4-A912-A5E71B4F324D}"/>
                </a:ext>
              </a:extLst>
            </p:cNvPr>
            <p:cNvCxnSpPr>
              <a:cxnSpLocks/>
            </p:cNvCxnSpPr>
            <p:nvPr/>
          </p:nvCxnSpPr>
          <p:spPr>
            <a:xfrm>
              <a:off x="10143574" y="4090856"/>
              <a:ext cx="0" cy="4890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Gráfico 28">
            <a:extLst>
              <a:ext uri="{FF2B5EF4-FFF2-40B4-BE49-F238E27FC236}">
                <a16:creationId xmlns:a16="http://schemas.microsoft.com/office/drawing/2014/main" id="{0A9B9CF8-96B6-EB8D-032B-AF71CD254E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98377" y="396226"/>
            <a:ext cx="2332817" cy="305325"/>
          </a:xfrm>
          <a:prstGeom prst="rect">
            <a:avLst/>
          </a:prstGeom>
        </p:spPr>
      </p:pic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57596" y="2693127"/>
            <a:ext cx="404970" cy="1099553"/>
          </a:xfrm>
          <a:prstGeom prst="rect">
            <a:avLst/>
          </a:prstGeom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solidFill>
            <a:srgbClr val="F07F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2BE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90B5C11-7168-0DB3-0560-CCE8A685329C}"/>
              </a:ext>
            </a:extLst>
          </p:cNvPr>
          <p:cNvSpPr txBox="1"/>
          <p:nvPr/>
        </p:nvSpPr>
        <p:spPr>
          <a:xfrm>
            <a:off x="206178" y="5902592"/>
            <a:ext cx="6445614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pt-BR" sz="4000" b="1" i="0" dirty="0">
                <a:solidFill>
                  <a:srgbClr val="FABE63"/>
                </a:solidFill>
                <a:effectLst/>
                <a:latin typeface="Branding Black" panose="00000A00000000000000" pitchFamily="50" charset="0"/>
              </a:rPr>
              <a:t>Professor: Pedro Capelari</a:t>
            </a:r>
          </a:p>
        </p:txBody>
      </p:sp>
    </p:spTree>
    <p:extLst>
      <p:ext uri="{BB962C8B-B14F-4D97-AF65-F5344CB8AC3E}">
        <p14:creationId xmlns:p14="http://schemas.microsoft.com/office/powerpoint/2010/main" val="237449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62260-E51C-2250-ACA3-76AF3D30D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8E08C7E-44B7-A4A3-B2C9-352EC3AD8976}"/>
              </a:ext>
            </a:extLst>
          </p:cNvPr>
          <p:cNvSpPr txBox="1"/>
          <p:nvPr/>
        </p:nvSpPr>
        <p:spPr>
          <a:xfrm>
            <a:off x="825758" y="703211"/>
            <a:ext cx="6499273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Principais formas de aplicar CSS 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9DBA94-0E7F-D7BF-E316-302718A05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6B48F9A8-EA2B-F549-DC8E-0E8611FC5618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7EB64DD1-B8A9-ECD4-D884-0C88D47060AD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46CE199A-B3B5-21C0-3DE7-F50018E120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E1748BA0-216E-3F08-B266-507B300AF8F9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013CC59D-BFC0-85A0-6E50-3BB66F36E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AF6AC56-7657-4634-0EAB-101362B27229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6B2999F9-BA15-6B3D-944A-D5268B6E89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5944DD11-B207-51B9-5A24-0B2A2210DD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9301" y="651569"/>
            <a:ext cx="939241" cy="93924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A01CC19-0577-091E-4983-A8DC7E9E8968}"/>
              </a:ext>
            </a:extLst>
          </p:cNvPr>
          <p:cNvSpPr txBox="1"/>
          <p:nvPr/>
        </p:nvSpPr>
        <p:spPr>
          <a:xfrm>
            <a:off x="1651819" y="2182761"/>
            <a:ext cx="93574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>
                <a:latin typeface="-apple-system"/>
              </a:rPr>
              <a:t>Inline</a:t>
            </a:r>
            <a:r>
              <a:rPr lang="pt-BR" sz="2000" b="1" dirty="0">
                <a:latin typeface="-apple-system"/>
              </a:rPr>
              <a:t> (dentro do HTML):</a:t>
            </a:r>
          </a:p>
          <a:p>
            <a:r>
              <a:rPr lang="pt-BR" sz="2000" dirty="0">
                <a:latin typeface="-apple-system"/>
              </a:rPr>
              <a:t>&lt;p </a:t>
            </a:r>
            <a:r>
              <a:rPr lang="pt-BR" sz="2000" dirty="0" err="1">
                <a:latin typeface="-apple-system"/>
              </a:rPr>
              <a:t>style</a:t>
            </a:r>
            <a:r>
              <a:rPr lang="pt-BR" sz="2000" dirty="0">
                <a:latin typeface="-apple-system"/>
              </a:rPr>
              <a:t>="color: </a:t>
            </a:r>
            <a:r>
              <a:rPr lang="pt-BR" sz="2000" dirty="0" err="1">
                <a:latin typeface="-apple-system"/>
              </a:rPr>
              <a:t>red</a:t>
            </a:r>
            <a:r>
              <a:rPr lang="pt-BR" sz="2000" dirty="0">
                <a:latin typeface="-apple-system"/>
              </a:rPr>
              <a:t>;"&gt;Texto vermelho&lt;/p&gt;</a:t>
            </a:r>
          </a:p>
          <a:p>
            <a:r>
              <a:rPr lang="pt-BR" sz="2000" b="1" dirty="0">
                <a:latin typeface="-apple-system"/>
              </a:rPr>
              <a:t>Interno (dentro da &lt;</a:t>
            </a:r>
            <a:r>
              <a:rPr lang="pt-BR" sz="2000" b="1" dirty="0" err="1">
                <a:latin typeface="-apple-system"/>
              </a:rPr>
              <a:t>style</a:t>
            </a:r>
            <a:r>
              <a:rPr lang="pt-BR" sz="2000" b="1" dirty="0">
                <a:latin typeface="-apple-system"/>
              </a:rPr>
              <a:t>&gt; no &lt;</a:t>
            </a:r>
            <a:r>
              <a:rPr lang="pt-BR" sz="2000" b="1" dirty="0" err="1">
                <a:latin typeface="-apple-system"/>
              </a:rPr>
              <a:t>head</a:t>
            </a:r>
            <a:r>
              <a:rPr lang="pt-BR" sz="2000" b="1" dirty="0">
                <a:latin typeface="-apple-system"/>
              </a:rPr>
              <a:t>&gt;):</a:t>
            </a:r>
          </a:p>
          <a:p>
            <a:r>
              <a:rPr lang="pt-BR" sz="2000" dirty="0">
                <a:latin typeface="-apple-system"/>
              </a:rPr>
              <a:t>&lt;</a:t>
            </a:r>
            <a:r>
              <a:rPr lang="pt-BR" sz="2000" dirty="0" err="1">
                <a:latin typeface="-apple-system"/>
              </a:rPr>
              <a:t>style</a:t>
            </a:r>
            <a:r>
              <a:rPr lang="pt-BR" sz="2000" dirty="0">
                <a:latin typeface="-apple-system"/>
              </a:rPr>
              <a:t>&gt;   </a:t>
            </a:r>
          </a:p>
          <a:p>
            <a:r>
              <a:rPr lang="pt-BR" sz="2000" dirty="0">
                <a:latin typeface="-apple-system"/>
              </a:rPr>
              <a:t>	 p { color: </a:t>
            </a:r>
            <a:r>
              <a:rPr lang="pt-BR" sz="2000" dirty="0" err="1">
                <a:latin typeface="-apple-system"/>
              </a:rPr>
              <a:t>green</a:t>
            </a:r>
            <a:r>
              <a:rPr lang="pt-BR" sz="2000" dirty="0">
                <a:latin typeface="-apple-system"/>
              </a:rPr>
              <a:t>; }</a:t>
            </a:r>
          </a:p>
          <a:p>
            <a:r>
              <a:rPr lang="pt-BR" sz="2000" dirty="0">
                <a:latin typeface="-apple-system"/>
              </a:rPr>
              <a:t>&lt;/</a:t>
            </a:r>
            <a:r>
              <a:rPr lang="pt-BR" sz="2000" dirty="0" err="1">
                <a:latin typeface="-apple-system"/>
              </a:rPr>
              <a:t>style</a:t>
            </a:r>
            <a:r>
              <a:rPr lang="pt-BR" sz="2000" dirty="0">
                <a:latin typeface="-apple-system"/>
              </a:rPr>
              <a:t>&gt;</a:t>
            </a:r>
          </a:p>
          <a:p>
            <a:r>
              <a:rPr lang="pt-BR" sz="2000" b="1" dirty="0">
                <a:latin typeface="-apple-system"/>
              </a:rPr>
              <a:t>Externo (arquivo .</a:t>
            </a:r>
            <a:r>
              <a:rPr lang="pt-BR" sz="2000" b="1" dirty="0" err="1">
                <a:latin typeface="-apple-system"/>
              </a:rPr>
              <a:t>css</a:t>
            </a:r>
            <a:r>
              <a:rPr lang="pt-BR" sz="2000" b="1" dirty="0">
                <a:latin typeface="-apple-system"/>
              </a:rPr>
              <a:t> separado):</a:t>
            </a:r>
          </a:p>
          <a:p>
            <a:pPr lvl="1"/>
            <a:r>
              <a:rPr lang="pt-BR" sz="2000" b="1" dirty="0">
                <a:latin typeface="-apple-system"/>
              </a:rPr>
              <a:t>No HTML:</a:t>
            </a:r>
          </a:p>
          <a:p>
            <a:pPr lvl="1"/>
            <a:r>
              <a:rPr lang="pt-BR" sz="2000" dirty="0">
                <a:latin typeface="-apple-system"/>
              </a:rPr>
              <a:t>	&lt;link </a:t>
            </a:r>
            <a:r>
              <a:rPr lang="pt-BR" sz="2000" dirty="0" err="1">
                <a:latin typeface="-apple-system"/>
              </a:rPr>
              <a:t>rel</a:t>
            </a:r>
            <a:r>
              <a:rPr lang="pt-BR" sz="2000" dirty="0">
                <a:latin typeface="-apple-system"/>
              </a:rPr>
              <a:t>="</a:t>
            </a:r>
            <a:r>
              <a:rPr lang="pt-BR" sz="2000" dirty="0" err="1">
                <a:latin typeface="-apple-system"/>
              </a:rPr>
              <a:t>stylesheet</a:t>
            </a:r>
            <a:r>
              <a:rPr lang="pt-BR" sz="2000" dirty="0">
                <a:latin typeface="-apple-system"/>
              </a:rPr>
              <a:t>" </a:t>
            </a:r>
            <a:r>
              <a:rPr lang="pt-BR" sz="2000" dirty="0" err="1">
                <a:latin typeface="-apple-system"/>
              </a:rPr>
              <a:t>href</a:t>
            </a:r>
            <a:r>
              <a:rPr lang="pt-BR" sz="2000" dirty="0">
                <a:latin typeface="-apple-system"/>
              </a:rPr>
              <a:t>="estilos.css"&gt;</a:t>
            </a:r>
          </a:p>
          <a:p>
            <a:pPr lvl="1"/>
            <a:r>
              <a:rPr lang="pt-BR" sz="2000" b="1" dirty="0">
                <a:latin typeface="-apple-system"/>
              </a:rPr>
              <a:t>No estilos:</a:t>
            </a:r>
          </a:p>
          <a:p>
            <a:pPr lvl="1"/>
            <a:r>
              <a:rPr lang="pt-BR" sz="2000" dirty="0">
                <a:latin typeface="-apple-system"/>
              </a:rPr>
              <a:t>	body { </a:t>
            </a:r>
          </a:p>
          <a:p>
            <a:pPr lvl="1"/>
            <a:r>
              <a:rPr lang="pt-BR" sz="2000" dirty="0">
                <a:latin typeface="-apple-system"/>
              </a:rPr>
              <a:t>		background-color: </a:t>
            </a:r>
            <a:r>
              <a:rPr lang="pt-BR" sz="2000" dirty="0" err="1">
                <a:latin typeface="-apple-system"/>
              </a:rPr>
              <a:t>lightgray</a:t>
            </a:r>
            <a:r>
              <a:rPr lang="pt-BR" sz="2000" dirty="0">
                <a:latin typeface="-apple-system"/>
              </a:rPr>
              <a:t>; </a:t>
            </a:r>
          </a:p>
          <a:p>
            <a:pPr lvl="1"/>
            <a:r>
              <a:rPr lang="pt-BR" sz="2000" dirty="0">
                <a:latin typeface="-apple-system"/>
              </a:rPr>
              <a:t>	}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A873D0C-6AC4-E93A-2AEA-27D1150B93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5458" y="644249"/>
            <a:ext cx="969410" cy="94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4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27E2E-D219-88B7-3471-CCC2F6C32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DD02844-18D0-4F52-DED3-98C4FF2F0B49}"/>
              </a:ext>
            </a:extLst>
          </p:cNvPr>
          <p:cNvSpPr txBox="1"/>
          <p:nvPr/>
        </p:nvSpPr>
        <p:spPr>
          <a:xfrm>
            <a:off x="825758" y="703211"/>
            <a:ext cx="649927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Aplicação de estilos com CSS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3B626350-B93C-0855-1078-DF57BAF09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BFE05C3C-B1AB-3177-BE69-3DDC637F9BFC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C8FC7C0-395D-B166-D82F-0CDC0909A08C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4DFD1676-0F0D-D3B1-572A-54E4B152D5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CFAF67D-C684-A460-6A81-C51C288EE048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4ACC2741-251A-99AE-4AC3-1D4A217B1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EC7A457-D94F-844D-D71B-6CB437BC9BFF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CE8D5633-ABDD-B934-C5E6-853730AFB6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FF45B31-B9BC-BBA2-2342-9FAACBBA8A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9301" y="651569"/>
            <a:ext cx="939241" cy="9392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4BD03B3-CD8D-805A-9E4B-B700C6462F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5458" y="644249"/>
            <a:ext cx="969410" cy="94656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0DFE676-F24E-2E4A-BF08-12B2870EFF21}"/>
              </a:ext>
            </a:extLst>
          </p:cNvPr>
          <p:cNvSpPr txBox="1"/>
          <p:nvPr/>
        </p:nvSpPr>
        <p:spPr>
          <a:xfrm>
            <a:off x="1818968" y="1946787"/>
            <a:ext cx="78756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Exemplo prático de HTML + CSS:</a:t>
            </a:r>
          </a:p>
          <a:p>
            <a:endParaRPr lang="pt-BR" sz="2000" dirty="0">
              <a:latin typeface="-apple-system"/>
            </a:endParaRPr>
          </a:p>
          <a:p>
            <a:r>
              <a:rPr lang="pt-BR" sz="2000" dirty="0">
                <a:latin typeface="-apple-system"/>
              </a:rPr>
              <a:t>Para isso iremos criar um diretório com o nome de Aula1:</a:t>
            </a:r>
          </a:p>
          <a:p>
            <a:r>
              <a:rPr lang="pt-BR" sz="2000" dirty="0">
                <a:latin typeface="-apple-system"/>
              </a:rPr>
              <a:t>	Criando um arquivo com o nome index.html</a:t>
            </a:r>
          </a:p>
          <a:p>
            <a:r>
              <a:rPr lang="pt-BR" sz="2000" dirty="0">
                <a:latin typeface="-apple-system"/>
              </a:rPr>
              <a:t>	Criando outro arquivo com o nome style.css</a:t>
            </a:r>
          </a:p>
          <a:p>
            <a:endParaRPr lang="pt-BR" sz="2000" dirty="0">
              <a:latin typeface="-apple-system"/>
            </a:endParaRPr>
          </a:p>
          <a:p>
            <a:r>
              <a:rPr lang="pt-BR" sz="2000" dirty="0">
                <a:latin typeface="-apple-system"/>
              </a:rPr>
              <a:t>Abrindo a pasta no Visual Studio </a:t>
            </a:r>
            <a:r>
              <a:rPr lang="pt-BR" sz="2000" dirty="0" err="1">
                <a:latin typeface="-apple-system"/>
              </a:rPr>
              <a:t>Code</a:t>
            </a:r>
            <a:r>
              <a:rPr lang="pt-BR" sz="2000" dirty="0">
                <a:latin typeface="-apple-system"/>
              </a:rPr>
              <a:t> podemos editar e estilizar nosso primeiro site.</a:t>
            </a:r>
          </a:p>
        </p:txBody>
      </p:sp>
    </p:spTree>
    <p:extLst>
      <p:ext uri="{BB962C8B-B14F-4D97-AF65-F5344CB8AC3E}">
        <p14:creationId xmlns:p14="http://schemas.microsoft.com/office/powerpoint/2010/main" val="4047984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6C25E-FB15-4B21-D6F0-59A9F6F06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FDCC175-73C0-FE74-19A3-C2896B897D75}"/>
              </a:ext>
            </a:extLst>
          </p:cNvPr>
          <p:cNvSpPr txBox="1"/>
          <p:nvPr/>
        </p:nvSpPr>
        <p:spPr>
          <a:xfrm>
            <a:off x="825758" y="703211"/>
            <a:ext cx="649927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Informações importantes: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0E546915-D6A1-4B2F-0239-9EB5B08D0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73FB7FF1-C54B-B97F-A43A-183285B70756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68810D6-7161-3F17-B7B8-3E78767FC1A2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4B510744-72EE-671C-DD04-8E7BA638E7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7370F40-8D89-E4AB-C4BA-F885BC39E0DB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FE29FD5B-825D-4477-E041-BDE5E4428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7846EA9-DF69-8A67-5E74-620C97DBBAED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2C4AF08C-4D3F-5136-602E-ED5B15584B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A899DDD-C36C-085A-5380-36B8DBEFDC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9301" y="651569"/>
            <a:ext cx="939241" cy="93924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2B01665-3FAC-A337-BE52-424CF1F205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5458" y="644249"/>
            <a:ext cx="969410" cy="94656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E451ED2-63CB-6D29-BC74-224D616F4CDF}"/>
              </a:ext>
            </a:extLst>
          </p:cNvPr>
          <p:cNvSpPr txBox="1"/>
          <p:nvPr/>
        </p:nvSpPr>
        <p:spPr>
          <a:xfrm>
            <a:off x="1451865" y="1903540"/>
            <a:ext cx="9235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O github do professor: </a:t>
            </a:r>
            <a:r>
              <a:rPr lang="pt-BR" sz="2000" dirty="0">
                <a:latin typeface="-apple-system"/>
                <a:hlinkClick r:id="rId11"/>
              </a:rPr>
              <a:t>https://github.com/CapelariPedro/Curso_HTML_CSS_JavaScript</a:t>
            </a:r>
            <a:endParaRPr lang="pt-BR" sz="2000" dirty="0">
              <a:latin typeface="-apple-system"/>
            </a:endParaRPr>
          </a:p>
          <a:p>
            <a:endParaRPr lang="pt-BR" sz="2000" dirty="0">
              <a:latin typeface="-apple-system"/>
            </a:endParaRPr>
          </a:p>
          <a:p>
            <a:r>
              <a:rPr lang="pt-BR" sz="2000" dirty="0">
                <a:latin typeface="-apple-system"/>
              </a:rPr>
              <a:t>Neste repositório há uma pasta com o nome de Desafios, são atividades que complementam a aula.</a:t>
            </a:r>
          </a:p>
          <a:p>
            <a:endParaRPr lang="pt-BR" sz="2000" dirty="0">
              <a:latin typeface="-apple-system"/>
            </a:endParaRPr>
          </a:p>
          <a:p>
            <a:endParaRPr lang="pt-BR" sz="2000" dirty="0">
              <a:latin typeface="-apple-system"/>
            </a:endParaRPr>
          </a:p>
          <a:p>
            <a:r>
              <a:rPr lang="pt-BR" sz="2000" dirty="0">
                <a:latin typeface="-apple-system"/>
              </a:rPr>
              <a:t>! Lembrem de criar um conta no site github e criar um repositório para que possam salvar e mostrar para as pessoas seus códigos e projetos.</a:t>
            </a:r>
          </a:p>
        </p:txBody>
      </p:sp>
    </p:spTree>
    <p:extLst>
      <p:ext uri="{BB962C8B-B14F-4D97-AF65-F5344CB8AC3E}">
        <p14:creationId xmlns:p14="http://schemas.microsoft.com/office/powerpoint/2010/main" val="109768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83102" y="6036498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438" y="454039"/>
            <a:ext cx="733425" cy="51435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4605505" y="2796807"/>
            <a:ext cx="3063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pt-BR" sz="4200" b="1" dirty="0">
                <a:solidFill>
                  <a:schemeClr val="bg1"/>
                </a:solidFill>
                <a:latin typeface="Branding Black" panose="00000A00000000000000" pitchFamily="50" charset="0"/>
              </a:rPr>
              <a:t>OBRIGAD@</a:t>
            </a:r>
            <a:endParaRPr lang="pt-BR" sz="4200" b="1" dirty="0">
              <a:solidFill>
                <a:srgbClr val="17C3C7"/>
              </a:solidFill>
              <a:latin typeface="Branding Black" panose="00000A00000000000000" pitchFamily="50" charset="0"/>
            </a:endParaRP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98232" y="976590"/>
            <a:ext cx="277812" cy="754300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DBEEDB-26CD-4B1F-AAD8-A93B447BC34A}"/>
              </a:ext>
            </a:extLst>
          </p:cNvPr>
          <p:cNvSpPr txBox="1"/>
          <p:nvPr/>
        </p:nvSpPr>
        <p:spPr>
          <a:xfrm>
            <a:off x="4599286" y="3482005"/>
            <a:ext cx="2976868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b="1" dirty="0">
                <a:solidFill>
                  <a:schemeClr val="bg1"/>
                </a:solidFill>
                <a:latin typeface="Branding Medium" panose="00000600000000000000" pitchFamily="50" charset="0"/>
              </a:rPr>
              <a:t>SISTEMA FIEP</a:t>
            </a:r>
            <a:endParaRPr lang="pt-BR" sz="1400" b="1" dirty="0">
              <a:solidFill>
                <a:srgbClr val="17C3C7"/>
              </a:solidFill>
              <a:latin typeface="Branding Medium" panose="00000600000000000000" pitchFamily="50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F00CA19-FA93-EF64-1067-7CD4FA43BC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98377" y="396226"/>
            <a:ext cx="2332817" cy="3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4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3B20-A093-429E-B36D-BA6CC85DC9EF}"/>
              </a:ext>
            </a:extLst>
          </p:cNvPr>
          <p:cNvSpPr txBox="1"/>
          <p:nvPr/>
        </p:nvSpPr>
        <p:spPr>
          <a:xfrm>
            <a:off x="825759" y="703211"/>
            <a:ext cx="505496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Conteúdos e Objetivo: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2887222-84CF-4D63-85B6-EF0C8B9F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989718F-32AC-4A59-8963-2F0AAF8AD041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D8F1C5-1F51-4070-AC27-2715429151C3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67C7911-4853-4FAC-820A-4CC7CF9127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D36B3CE0-00F8-4C0A-88EB-7645D3BF0464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9B2396E3-B8F4-4610-93A0-466AEE98C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A905736-9EA3-4B5D-92C5-B1B6EBE0743A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41F964D-C67C-ED80-A865-4986E46656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524A032-CF76-8D1D-4D18-A4D07E680160}"/>
              </a:ext>
            </a:extLst>
          </p:cNvPr>
          <p:cNvSpPr txBox="1"/>
          <p:nvPr/>
        </p:nvSpPr>
        <p:spPr>
          <a:xfrm>
            <a:off x="1590610" y="1741326"/>
            <a:ext cx="942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O objetivo desta aula é c</a:t>
            </a:r>
            <a:r>
              <a:rPr lang="pt-BR" sz="2000" i="0" dirty="0">
                <a:effectLst/>
                <a:latin typeface="-apple-system"/>
              </a:rPr>
              <a:t>ompreender a estrutura básica do HTML e CSS.</a:t>
            </a:r>
            <a:endParaRPr lang="pt-BR" sz="2000" dirty="0">
              <a:latin typeface="-apple-system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E3C703-AA41-EC38-18D2-89F9B622F9CE}"/>
              </a:ext>
            </a:extLst>
          </p:cNvPr>
          <p:cNvSpPr txBox="1"/>
          <p:nvPr/>
        </p:nvSpPr>
        <p:spPr>
          <a:xfrm>
            <a:off x="1590610" y="2257525"/>
            <a:ext cx="94296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Os conteúdos apresentados nesta aula serão: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-apple-system"/>
              </a:rPr>
              <a:t>História e evolução do HTML e 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-apple-system"/>
              </a:rPr>
              <a:t>Estrutura básica do 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-apple-system"/>
              </a:rPr>
              <a:t>Introdução às </a:t>
            </a:r>
            <a:r>
              <a:rPr lang="pt-BR" sz="2000" b="0" i="0" dirty="0" err="1">
                <a:effectLst/>
                <a:latin typeface="-apple-system"/>
              </a:rPr>
              <a:t>tags</a:t>
            </a:r>
            <a:r>
              <a:rPr lang="pt-BR" sz="2000" b="0" i="0" dirty="0">
                <a:effectLst/>
                <a:latin typeface="-apple-system"/>
              </a:rPr>
              <a:t> HTML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-apple-system"/>
              </a:rPr>
              <a:t>Criação de um documento HTML simples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-apple-system"/>
              </a:rPr>
              <a:t>Introdução ao CSS e suas vantagens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-apple-system"/>
              </a:rPr>
              <a:t>Sintaxe básica do CSS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-apple-system"/>
              </a:rPr>
              <a:t>Aplicação de estilos com CSS</a:t>
            </a:r>
          </a:p>
          <a:p>
            <a:pPr lvl="1"/>
            <a:endParaRPr lang="pt-BR" sz="2000" b="0" i="0" dirty="0">
              <a:effectLst/>
              <a:latin typeface="-apple-system"/>
            </a:endParaRPr>
          </a:p>
          <a:p>
            <a:pPr lvl="1"/>
            <a:r>
              <a:rPr lang="pt-BR" sz="2000" dirty="0">
                <a:latin typeface="-apple-system"/>
              </a:rPr>
              <a:t>Sistemas que utilizaremos na aula:</a:t>
            </a:r>
          </a:p>
          <a:p>
            <a:pPr lvl="1"/>
            <a:r>
              <a:rPr lang="pt-BR" sz="2000" b="0" i="0" dirty="0">
                <a:effectLst/>
                <a:latin typeface="-apple-system"/>
              </a:rPr>
              <a:t>	Vscode.</a:t>
            </a:r>
          </a:p>
          <a:p>
            <a:pPr lvl="1"/>
            <a:r>
              <a:rPr lang="pt-BR" sz="2000" dirty="0">
                <a:latin typeface="-apple-system"/>
              </a:rPr>
              <a:t>	Navegador(Crome, </a:t>
            </a:r>
            <a:r>
              <a:rPr lang="pt-BR" sz="2000" dirty="0" err="1">
                <a:latin typeface="-apple-system"/>
              </a:rPr>
              <a:t>FireFox</a:t>
            </a:r>
            <a:r>
              <a:rPr lang="pt-BR" sz="2000" dirty="0">
                <a:latin typeface="-apple-system"/>
              </a:rPr>
              <a:t>, Edge, Opera).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85C9996-1594-B4EE-E9DC-CB0ACC3C83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6246" y="2458306"/>
            <a:ext cx="939241" cy="93924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552EF57E-E5A5-B93E-95B7-10DCCA43E5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6246" y="3560569"/>
            <a:ext cx="975182" cy="9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3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9366A-15DF-BCB2-9C6A-1C69F87FD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F64A618C-8637-4D81-4EED-BCE25BAF616A}"/>
              </a:ext>
            </a:extLst>
          </p:cNvPr>
          <p:cNvSpPr txBox="1"/>
          <p:nvPr/>
        </p:nvSpPr>
        <p:spPr>
          <a:xfrm>
            <a:off x="825758" y="703211"/>
            <a:ext cx="649927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Historia e evolução do HTML 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B49128D-29C1-ADAC-AA78-4BB93AB0C0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898404C9-9DDE-1BF3-B7AB-05C10C2FF1D0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DF76508-EDC3-B019-A1F4-D3E932D4081D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0C71D76E-9A71-E085-6AAE-69BA386DAE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C6CA018-7965-B676-CEA9-95B7E2FAAB1B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3F6591DE-4C0D-72BA-0AEB-47B22AEEF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5ACD653-18E2-9B8A-1F4C-DDCF1F55490E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4D4B207D-4451-F81F-0908-D162AFBC90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C5DDF03-4461-34C0-D811-A5B5C2F40293}"/>
              </a:ext>
            </a:extLst>
          </p:cNvPr>
          <p:cNvSpPr txBox="1"/>
          <p:nvPr/>
        </p:nvSpPr>
        <p:spPr>
          <a:xfrm>
            <a:off x="1590610" y="1741326"/>
            <a:ext cx="9429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O </a:t>
            </a:r>
            <a:r>
              <a:rPr lang="pt-BR" sz="2000" b="1" dirty="0">
                <a:latin typeface="-apple-system"/>
              </a:rPr>
              <a:t>HTML (</a:t>
            </a:r>
            <a:r>
              <a:rPr lang="pt-BR" sz="2000" b="1" dirty="0" err="1">
                <a:latin typeface="-apple-system"/>
              </a:rPr>
              <a:t>HyperText</a:t>
            </a:r>
            <a:r>
              <a:rPr lang="pt-BR" sz="2000" b="1" dirty="0">
                <a:latin typeface="-apple-system"/>
              </a:rPr>
              <a:t> Markup </a:t>
            </a:r>
            <a:r>
              <a:rPr lang="pt-BR" sz="2000" b="1" dirty="0" err="1">
                <a:latin typeface="-apple-system"/>
              </a:rPr>
              <a:t>Language</a:t>
            </a:r>
            <a:r>
              <a:rPr lang="pt-BR" sz="2000" b="1" dirty="0">
                <a:latin typeface="-apple-system"/>
              </a:rPr>
              <a:t>)</a:t>
            </a:r>
            <a:r>
              <a:rPr lang="pt-BR" sz="2000" dirty="0">
                <a:latin typeface="-apple-system"/>
              </a:rPr>
              <a:t> foi criado por </a:t>
            </a:r>
            <a:r>
              <a:rPr lang="pt-BR" sz="2000" b="1" dirty="0">
                <a:latin typeface="-apple-system"/>
              </a:rPr>
              <a:t>Tim Berners-Lee</a:t>
            </a:r>
            <a:r>
              <a:rPr lang="pt-BR" sz="2000" dirty="0">
                <a:latin typeface="-apple-system"/>
              </a:rPr>
              <a:t> em 1991, Sua</a:t>
            </a:r>
            <a:r>
              <a:rPr lang="pt-BR" sz="2000" dirty="0"/>
              <a:t> </a:t>
            </a:r>
            <a:r>
              <a:rPr lang="pt-BR" sz="2000" dirty="0">
                <a:latin typeface="-apple-system"/>
              </a:rPr>
              <a:t>criação se concebeu no CERN (</a:t>
            </a:r>
            <a:r>
              <a:rPr lang="pt-BR" sz="2000" dirty="0" err="1">
                <a:latin typeface="-apple-system"/>
              </a:rPr>
              <a:t>European</a:t>
            </a:r>
            <a:r>
              <a:rPr lang="pt-BR" sz="2000" dirty="0">
                <a:latin typeface="-apple-system"/>
              </a:rPr>
              <a:t> </a:t>
            </a:r>
            <a:r>
              <a:rPr lang="pt-BR" sz="2000" dirty="0" err="1">
                <a:latin typeface="-apple-system"/>
              </a:rPr>
              <a:t>Council</a:t>
            </a:r>
            <a:r>
              <a:rPr lang="pt-BR" sz="2000" dirty="0">
                <a:latin typeface="-apple-system"/>
              </a:rPr>
              <a:t> for Nuclear </a:t>
            </a:r>
            <a:r>
              <a:rPr lang="pt-BR" sz="2000" dirty="0" err="1">
                <a:latin typeface="-apple-system"/>
              </a:rPr>
              <a:t>Research</a:t>
            </a:r>
            <a:r>
              <a:rPr lang="pt-BR" sz="2000" dirty="0">
                <a:latin typeface="-apple-system"/>
              </a:rPr>
              <a:t>), na suíça. A sua intenção era interligar computadores do laboratório a outras instituições de pesquisa e exibir documentos científicos de forma simples e fácil de acessar. como uma linguagem de marcação para estruturar documentos na web. As primeiras versões eram simples e focadas em hiperlinks e formatação básica.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9CF6B0FB-D6AE-D51C-E611-1031D288C2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5149" y="688199"/>
            <a:ext cx="975182" cy="97518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3A54F79-B88D-6737-B797-6F22B102AA17}"/>
              </a:ext>
            </a:extLst>
          </p:cNvPr>
          <p:cNvSpPr txBox="1"/>
          <p:nvPr/>
        </p:nvSpPr>
        <p:spPr>
          <a:xfrm>
            <a:off x="1738074" y="3876252"/>
            <a:ext cx="945101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Evolução do HTML: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-apple-system"/>
              </a:rPr>
              <a:t>HTML 1.0 (1991-1995):</a:t>
            </a:r>
            <a:r>
              <a:rPr lang="pt-BR" sz="2000" dirty="0">
                <a:latin typeface="-apple-system"/>
              </a:rPr>
              <a:t> Estrutura básica da web;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-apple-system"/>
              </a:rPr>
              <a:t>HTML 2.0 (1995):</a:t>
            </a:r>
            <a:r>
              <a:rPr lang="pt-BR" sz="2000" dirty="0">
                <a:latin typeface="-apple-system"/>
              </a:rPr>
              <a:t> Melhorias e suporte para formulários;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-apple-system"/>
              </a:rPr>
              <a:t>HTML 3.2 (1997):</a:t>
            </a:r>
            <a:r>
              <a:rPr lang="pt-BR" sz="2000" dirty="0">
                <a:latin typeface="-apple-system"/>
              </a:rPr>
              <a:t> Introdução de tabelas e scripts;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-apple-system"/>
              </a:rPr>
              <a:t>HTML 4.01 (1999):</a:t>
            </a:r>
            <a:r>
              <a:rPr lang="pt-BR" sz="2000" dirty="0">
                <a:latin typeface="-apple-system"/>
              </a:rPr>
              <a:t> Separação do design e estrutura (uso de CSS);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-apple-system"/>
              </a:rPr>
              <a:t>HTML 5 (2014 - presente):</a:t>
            </a:r>
            <a:r>
              <a:rPr lang="pt-BR" sz="2000" dirty="0">
                <a:latin typeface="-apple-system"/>
              </a:rPr>
              <a:t> Semântica aprimorada, suporte a multimídia e APIs.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4592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1966E-EB87-2CD8-9356-1A23C9E2B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ED2426D-7330-DEF2-DD8D-57C1036FDE5B}"/>
              </a:ext>
            </a:extLst>
          </p:cNvPr>
          <p:cNvSpPr txBox="1"/>
          <p:nvPr/>
        </p:nvSpPr>
        <p:spPr>
          <a:xfrm>
            <a:off x="825758" y="703211"/>
            <a:ext cx="649927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Historia e evolução do CSS 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AC3767A-3C34-9D06-0661-7B0824727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A46EBB52-B153-6B91-09D7-EDE42B6AD8C6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BEE5444-ECDA-69AA-B181-2F1060A75358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C26170F0-F30E-2E92-6C28-CAB7BF475F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4CD432E-79B7-236A-EBE2-F555BEA34A58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25DA9055-FD41-26E1-1DF6-3228FB059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E30D5EC-ED4E-62AA-5E9D-A0AFA6D405B0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C5A6C1E2-FA78-13A4-56D7-C517B66B6F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2A27560-31D2-66FC-DD96-F59384D4D1E3}"/>
              </a:ext>
            </a:extLst>
          </p:cNvPr>
          <p:cNvSpPr txBox="1"/>
          <p:nvPr/>
        </p:nvSpPr>
        <p:spPr>
          <a:xfrm>
            <a:off x="1590610" y="1741326"/>
            <a:ext cx="9429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Já o </a:t>
            </a:r>
            <a:r>
              <a:rPr lang="pt-BR" sz="2000" b="1" dirty="0">
                <a:latin typeface="-apple-system"/>
              </a:rPr>
              <a:t>CSS (Cascading </a:t>
            </a:r>
            <a:r>
              <a:rPr lang="pt-BR" sz="2000" b="1" dirty="0" err="1">
                <a:latin typeface="-apple-system"/>
              </a:rPr>
              <a:t>Style</a:t>
            </a:r>
            <a:r>
              <a:rPr lang="pt-BR" sz="2000" b="1" dirty="0">
                <a:latin typeface="-apple-system"/>
              </a:rPr>
              <a:t> </a:t>
            </a:r>
            <a:r>
              <a:rPr lang="pt-BR" sz="2000" b="1" dirty="0" err="1">
                <a:latin typeface="-apple-system"/>
              </a:rPr>
              <a:t>Sheets</a:t>
            </a:r>
            <a:r>
              <a:rPr lang="pt-BR" sz="2000" b="1" dirty="0">
                <a:latin typeface="-apple-system"/>
              </a:rPr>
              <a:t>)</a:t>
            </a:r>
            <a:r>
              <a:rPr lang="pt-BR" sz="2000" dirty="0">
                <a:latin typeface="-apple-system"/>
              </a:rPr>
              <a:t> surgiu em 1996 como uma forma de separar o conteúdo (HTML) da apresentação (estilos). Antes disso, toda a formatação era feita diretamente no HTML, tornando os sites difíceis de manter.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2B8A715-905C-5345-5070-236505504F9F}"/>
              </a:ext>
            </a:extLst>
          </p:cNvPr>
          <p:cNvSpPr txBox="1"/>
          <p:nvPr/>
        </p:nvSpPr>
        <p:spPr>
          <a:xfrm>
            <a:off x="1590610" y="3233175"/>
            <a:ext cx="945101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Evolução do CSS: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-apple-system"/>
              </a:rPr>
              <a:t>CSS1 (1996): </a:t>
            </a:r>
            <a:r>
              <a:rPr lang="pt-BR" sz="2000" dirty="0">
                <a:latin typeface="-apple-system"/>
              </a:rPr>
              <a:t>Introdução de estilos básicos (cores, fontes, margens);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-apple-system"/>
              </a:rPr>
              <a:t>CSS2 (1998): </a:t>
            </a:r>
            <a:r>
              <a:rPr lang="pt-BR" sz="2000" dirty="0">
                <a:latin typeface="-apple-system"/>
              </a:rPr>
              <a:t>Melhor suporte para layout e posicionamento;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-apple-system"/>
              </a:rPr>
              <a:t>CSS3 (2009 - presente): </a:t>
            </a:r>
            <a:r>
              <a:rPr lang="pt-BR" sz="2000" dirty="0">
                <a:latin typeface="-apple-system"/>
              </a:rPr>
              <a:t>Novos recursos como animações, </a:t>
            </a:r>
            <a:r>
              <a:rPr lang="pt-BR" sz="2000" dirty="0" err="1">
                <a:latin typeface="-apple-system"/>
              </a:rPr>
              <a:t>flexbox</a:t>
            </a:r>
            <a:r>
              <a:rPr lang="pt-BR" sz="2000" dirty="0">
                <a:latin typeface="-apple-system"/>
              </a:rPr>
              <a:t> e grid.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60EDE6-1F9D-45A5-48A9-9231E768BB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3139" y="757181"/>
            <a:ext cx="939241" cy="9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7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99504-109F-EC9A-39DC-FBEF0C29B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DECAB99-6480-8043-0E3C-58E3A903233D}"/>
              </a:ext>
            </a:extLst>
          </p:cNvPr>
          <p:cNvSpPr/>
          <p:nvPr/>
        </p:nvSpPr>
        <p:spPr>
          <a:xfrm>
            <a:off x="0" y="3079103"/>
            <a:ext cx="12192000" cy="3778898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E33130-B015-E3D0-2F66-9CACF51EB7D2}"/>
              </a:ext>
            </a:extLst>
          </p:cNvPr>
          <p:cNvSpPr txBox="1"/>
          <p:nvPr/>
        </p:nvSpPr>
        <p:spPr>
          <a:xfrm>
            <a:off x="825759" y="703211"/>
            <a:ext cx="5054968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Estrutura Básica:</a:t>
            </a:r>
          </a:p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	HTML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BC849C21-6483-60DB-E926-6764DFC88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095738" y="-1905251"/>
            <a:ext cx="434216" cy="4244718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901F3F7F-5D78-840A-B50F-BE5F3A57A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66241" y="242539"/>
            <a:ext cx="656884" cy="46067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A889CA7-10EA-78C0-5481-D23E54FC7FC6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2A14EF24-D33F-FBFC-762A-B96563181219}"/>
              </a:ext>
            </a:extLst>
          </p:cNvPr>
          <p:cNvSpPr txBox="1"/>
          <p:nvPr/>
        </p:nvSpPr>
        <p:spPr>
          <a:xfrm>
            <a:off x="763289" y="3815751"/>
            <a:ext cx="2025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&lt;!DOCTYPE </a:t>
            </a:r>
            <a:r>
              <a:rPr lang="pt-BR" sz="1600" b="1" dirty="0" err="1">
                <a:solidFill>
                  <a:srgbClr val="14143C"/>
                </a:solidFill>
                <a:latin typeface="Branding Black" panose="00000A00000000000000" pitchFamily="50" charset="0"/>
              </a:rPr>
              <a:t>html</a:t>
            </a:r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&gt;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8669C02-CA3D-4320-34DC-9E89047C8C76}"/>
              </a:ext>
            </a:extLst>
          </p:cNvPr>
          <p:cNvSpPr/>
          <p:nvPr/>
        </p:nvSpPr>
        <p:spPr>
          <a:xfrm>
            <a:off x="-3" y="2963360"/>
            <a:ext cx="12200171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7045BDC-BAB9-73F0-56F6-7431375F68F0}"/>
              </a:ext>
            </a:extLst>
          </p:cNvPr>
          <p:cNvSpPr/>
          <p:nvPr/>
        </p:nvSpPr>
        <p:spPr>
          <a:xfrm>
            <a:off x="929274" y="2401226"/>
            <a:ext cx="1200329" cy="1200329"/>
          </a:xfrm>
          <a:prstGeom prst="ellipse">
            <a:avLst/>
          </a:prstGeom>
          <a:solidFill>
            <a:srgbClr val="EB5C2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031A018A-E1A1-3DC3-7FF2-D8CD5359B42C}"/>
              </a:ext>
            </a:extLst>
          </p:cNvPr>
          <p:cNvSpPr/>
          <p:nvPr/>
        </p:nvSpPr>
        <p:spPr>
          <a:xfrm>
            <a:off x="3146227" y="2425077"/>
            <a:ext cx="1200329" cy="1200329"/>
          </a:xfrm>
          <a:prstGeom prst="ellipse">
            <a:avLst/>
          </a:prstGeom>
          <a:solidFill>
            <a:srgbClr val="2F8D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B7A7BE2F-00C7-F284-518C-38D5D16F481B}"/>
              </a:ext>
            </a:extLst>
          </p:cNvPr>
          <p:cNvSpPr/>
          <p:nvPr/>
        </p:nvSpPr>
        <p:spPr>
          <a:xfrm>
            <a:off x="5312736" y="2425076"/>
            <a:ext cx="1200329" cy="1200329"/>
          </a:xfrm>
          <a:prstGeom prst="ellipse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A833876C-B22C-8A74-08BF-5EAB21A4EA6C}"/>
              </a:ext>
            </a:extLst>
          </p:cNvPr>
          <p:cNvSpPr/>
          <p:nvPr/>
        </p:nvSpPr>
        <p:spPr>
          <a:xfrm>
            <a:off x="7479245" y="2438550"/>
            <a:ext cx="1200329" cy="1200329"/>
          </a:xfrm>
          <a:prstGeom prst="ellipse">
            <a:avLst/>
          </a:prstGeom>
          <a:solidFill>
            <a:srgbClr val="F59E3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145C393-1F5B-77A0-E2F0-BC70F0A6196B}"/>
              </a:ext>
            </a:extLst>
          </p:cNvPr>
          <p:cNvSpPr/>
          <p:nvPr/>
        </p:nvSpPr>
        <p:spPr>
          <a:xfrm>
            <a:off x="9835041" y="2423808"/>
            <a:ext cx="1200329" cy="1200329"/>
          </a:xfrm>
          <a:prstGeom prst="ellipse">
            <a:avLst/>
          </a:prstGeom>
          <a:solidFill>
            <a:srgbClr val="26459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B23FACEE-BE41-1F5E-57A0-1D9D5B06AABD}"/>
              </a:ext>
            </a:extLst>
          </p:cNvPr>
          <p:cNvSpPr txBox="1"/>
          <p:nvPr/>
        </p:nvSpPr>
        <p:spPr>
          <a:xfrm>
            <a:off x="2940747" y="3815750"/>
            <a:ext cx="1788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&lt;</a:t>
            </a:r>
            <a:r>
              <a:rPr lang="pt-BR" sz="1600" b="1" dirty="0" err="1">
                <a:solidFill>
                  <a:srgbClr val="14143C"/>
                </a:solidFill>
                <a:latin typeface="Branding Black" panose="00000A00000000000000" pitchFamily="50" charset="0"/>
              </a:rPr>
              <a:t>html</a:t>
            </a:r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&gt;  &lt;/</a:t>
            </a:r>
            <a:r>
              <a:rPr lang="pt-BR" sz="1600" b="1" dirty="0" err="1">
                <a:solidFill>
                  <a:srgbClr val="14143C"/>
                </a:solidFill>
                <a:latin typeface="Branding Black" panose="00000A00000000000000" pitchFamily="50" charset="0"/>
              </a:rPr>
              <a:t>html</a:t>
            </a:r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&gt;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D792BBFF-F925-D9DE-CDE6-7424F04E2356}"/>
              </a:ext>
            </a:extLst>
          </p:cNvPr>
          <p:cNvSpPr txBox="1"/>
          <p:nvPr/>
        </p:nvSpPr>
        <p:spPr>
          <a:xfrm>
            <a:off x="5136551" y="3826059"/>
            <a:ext cx="17885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&lt;</a:t>
            </a:r>
            <a:r>
              <a:rPr lang="pt-BR" sz="1600" b="1" dirty="0" err="1">
                <a:solidFill>
                  <a:srgbClr val="14143C"/>
                </a:solidFill>
                <a:latin typeface="Branding Black" panose="00000A00000000000000" pitchFamily="50" charset="0"/>
              </a:rPr>
              <a:t>head</a:t>
            </a:r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&gt; &lt;/</a:t>
            </a:r>
            <a:r>
              <a:rPr lang="pt-BR" sz="1600" b="1" dirty="0" err="1">
                <a:solidFill>
                  <a:srgbClr val="14143C"/>
                </a:solidFill>
                <a:latin typeface="Branding Black" panose="00000A00000000000000" pitchFamily="50" charset="0"/>
              </a:rPr>
              <a:t>head</a:t>
            </a:r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&gt;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E2D7250E-AF87-3CC0-354E-EBC92B667CA2}"/>
              </a:ext>
            </a:extLst>
          </p:cNvPr>
          <p:cNvSpPr txBox="1"/>
          <p:nvPr/>
        </p:nvSpPr>
        <p:spPr>
          <a:xfrm>
            <a:off x="7332355" y="3836368"/>
            <a:ext cx="16965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&lt;</a:t>
            </a:r>
            <a:r>
              <a:rPr lang="pt-BR" sz="1600" b="1" dirty="0" err="1">
                <a:solidFill>
                  <a:srgbClr val="14143C"/>
                </a:solidFill>
                <a:latin typeface="Branding Black" panose="00000A00000000000000" pitchFamily="50" charset="0"/>
              </a:rPr>
              <a:t>title</a:t>
            </a:r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&gt; &lt;/</a:t>
            </a:r>
            <a:r>
              <a:rPr lang="pt-BR" sz="1600" b="1" dirty="0" err="1">
                <a:solidFill>
                  <a:srgbClr val="14143C"/>
                </a:solidFill>
                <a:latin typeface="Branding Black" panose="00000A00000000000000" pitchFamily="50" charset="0"/>
              </a:rPr>
              <a:t>title</a:t>
            </a:r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&gt;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D8E6617-3ADE-77DF-2F01-316050BAB40F}"/>
              </a:ext>
            </a:extLst>
          </p:cNvPr>
          <p:cNvSpPr txBox="1"/>
          <p:nvPr/>
        </p:nvSpPr>
        <p:spPr>
          <a:xfrm>
            <a:off x="9565483" y="3846677"/>
            <a:ext cx="1800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&lt;body&gt; &lt;/body&gt;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B4312EBC-27AD-AF2F-B9C6-F6FDD309C0A4}"/>
              </a:ext>
            </a:extLst>
          </p:cNvPr>
          <p:cNvSpPr txBox="1"/>
          <p:nvPr/>
        </p:nvSpPr>
        <p:spPr>
          <a:xfrm>
            <a:off x="675196" y="4555594"/>
            <a:ext cx="2025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Declara que o documento usa HTML5.</a:t>
            </a:r>
            <a:endParaRPr lang="pt-BR" sz="1500" b="1" dirty="0">
              <a:solidFill>
                <a:srgbClr val="14143C"/>
              </a:solidFill>
              <a:latin typeface="Branding Black" panose="00000A00000000000000" pitchFamily="50" charset="0"/>
            </a:endParaRP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69346A15-1EDD-0D79-0024-7D7A2E2AE969}"/>
              </a:ext>
            </a:extLst>
          </p:cNvPr>
          <p:cNvSpPr txBox="1"/>
          <p:nvPr/>
        </p:nvSpPr>
        <p:spPr>
          <a:xfrm>
            <a:off x="2922085" y="4555594"/>
            <a:ext cx="20250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Elemento raiz do HTML, sendo o esqueleto central da página.</a:t>
            </a:r>
            <a:endParaRPr lang="pt-BR" sz="1500" b="1" dirty="0">
              <a:solidFill>
                <a:srgbClr val="14143C"/>
              </a:solidFill>
              <a:latin typeface="Branding Black" panose="00000A00000000000000" pitchFamily="50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0FCB624A-4125-9DB3-3B43-42EE20E08535}"/>
              </a:ext>
            </a:extLst>
          </p:cNvPr>
          <p:cNvSpPr txBox="1"/>
          <p:nvPr/>
        </p:nvSpPr>
        <p:spPr>
          <a:xfrm>
            <a:off x="5136551" y="4555594"/>
            <a:ext cx="2025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Contém metadados como título e codificação.</a:t>
            </a:r>
            <a:endParaRPr lang="pt-BR" sz="1500" b="1" dirty="0">
              <a:solidFill>
                <a:srgbClr val="14143C"/>
              </a:solidFill>
              <a:latin typeface="Branding Black" panose="00000A00000000000000" pitchFamily="50" charset="0"/>
            </a:endParaRP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7D53731-801E-3108-AF67-563901FCD338}"/>
              </a:ext>
            </a:extLst>
          </p:cNvPr>
          <p:cNvSpPr txBox="1"/>
          <p:nvPr/>
        </p:nvSpPr>
        <p:spPr>
          <a:xfrm>
            <a:off x="7351017" y="4555594"/>
            <a:ext cx="20250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/>
              <a:t>Define o título da página (aparece na aba do navegador).</a:t>
            </a:r>
            <a:endParaRPr lang="pt-BR" sz="1500" b="1" dirty="0">
              <a:solidFill>
                <a:srgbClr val="14143C"/>
              </a:solidFill>
              <a:latin typeface="Branding Black" panose="00000A00000000000000" pitchFamily="50" charset="0"/>
            </a:endParaRP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5AA575E-9860-9286-F831-F90C5A73F97E}"/>
              </a:ext>
            </a:extLst>
          </p:cNvPr>
          <p:cNvSpPr txBox="1"/>
          <p:nvPr/>
        </p:nvSpPr>
        <p:spPr>
          <a:xfrm>
            <a:off x="9565483" y="4555594"/>
            <a:ext cx="20250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/>
              <a:t>Contém o conteúdo visível da página.</a:t>
            </a:r>
            <a:endParaRPr lang="pt-BR" sz="1500" b="1" dirty="0">
              <a:solidFill>
                <a:srgbClr val="14143C"/>
              </a:solidFill>
              <a:latin typeface="Branding Black" panose="00000A00000000000000" pitchFamily="50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0AB8638-B7B0-7E04-9BF3-147C77B313DD}"/>
              </a:ext>
            </a:extLst>
          </p:cNvPr>
          <p:cNvSpPr txBox="1"/>
          <p:nvPr/>
        </p:nvSpPr>
        <p:spPr>
          <a:xfrm>
            <a:off x="1269374" y="2498745"/>
            <a:ext cx="418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solidFill>
                  <a:schemeClr val="bg1"/>
                </a:solidFill>
                <a:latin typeface="Branding Black" panose="00000A00000000000000" pitchFamily="50" charset="0"/>
              </a:rPr>
              <a:t>1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44DCE943-2BB5-04D7-3AFB-82E10CF8B68A}"/>
              </a:ext>
            </a:extLst>
          </p:cNvPr>
          <p:cNvSpPr txBox="1"/>
          <p:nvPr/>
        </p:nvSpPr>
        <p:spPr>
          <a:xfrm>
            <a:off x="3529718" y="2498745"/>
            <a:ext cx="418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solidFill>
                  <a:schemeClr val="bg1"/>
                </a:solidFill>
                <a:latin typeface="Branding Black" panose="00000A00000000000000" pitchFamily="50" charset="0"/>
              </a:rPr>
              <a:t>2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A1D27C68-1D1F-AD0F-5D59-B71257ABA1B8}"/>
              </a:ext>
            </a:extLst>
          </p:cNvPr>
          <p:cNvSpPr txBox="1"/>
          <p:nvPr/>
        </p:nvSpPr>
        <p:spPr>
          <a:xfrm>
            <a:off x="5696752" y="2498745"/>
            <a:ext cx="418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solidFill>
                  <a:schemeClr val="bg1"/>
                </a:solidFill>
                <a:latin typeface="Branding Black" panose="00000A00000000000000" pitchFamily="50" charset="0"/>
              </a:rPr>
              <a:t>3</a:t>
            </a: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1908C735-0BFE-4639-F904-D7A204C69155}"/>
              </a:ext>
            </a:extLst>
          </p:cNvPr>
          <p:cNvSpPr txBox="1"/>
          <p:nvPr/>
        </p:nvSpPr>
        <p:spPr>
          <a:xfrm>
            <a:off x="7845124" y="2498745"/>
            <a:ext cx="418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solidFill>
                  <a:schemeClr val="bg1"/>
                </a:solidFill>
                <a:latin typeface="Branding Black" panose="00000A00000000000000" pitchFamily="50" charset="0"/>
              </a:rPr>
              <a:t>4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9649F2F-EE28-BBF0-0E3B-4E9CBABCDE52}"/>
              </a:ext>
            </a:extLst>
          </p:cNvPr>
          <p:cNvSpPr txBox="1"/>
          <p:nvPr/>
        </p:nvSpPr>
        <p:spPr>
          <a:xfrm>
            <a:off x="10217438" y="2498745"/>
            <a:ext cx="4183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600" dirty="0">
                <a:solidFill>
                  <a:schemeClr val="bg1"/>
                </a:solidFill>
                <a:latin typeface="Branding Black" panose="00000A00000000000000" pitchFamily="50" charset="0"/>
              </a:rPr>
              <a:t>5</a:t>
            </a:r>
          </a:p>
        </p:txBody>
      </p:sp>
      <p:pic>
        <p:nvPicPr>
          <p:cNvPr id="32" name="Gráfico 31">
            <a:extLst>
              <a:ext uri="{FF2B5EF4-FFF2-40B4-BE49-F238E27FC236}">
                <a16:creationId xmlns:a16="http://schemas.microsoft.com/office/drawing/2014/main" id="{DFB10243-6046-A73B-CC98-53B7563610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-4635" y="1389736"/>
            <a:ext cx="264040" cy="1027607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6656D9D2-AC7E-C112-C174-7948B48C8D9F}"/>
              </a:ext>
            </a:extLst>
          </p:cNvPr>
          <p:cNvSpPr/>
          <p:nvPr/>
        </p:nvSpPr>
        <p:spPr>
          <a:xfrm rot="10800000">
            <a:off x="-5" y="-11421"/>
            <a:ext cx="264039" cy="1229084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E813044-F944-57A8-2041-3C343FD3C101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25645596-2884-9E80-3C6D-A7F40DFA74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BD08C56-8A67-9328-D2A0-40D7DEB4E3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39935" y="113961"/>
            <a:ext cx="975182" cy="9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7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79E55-7114-505A-1060-362373599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71137FC-5FF1-79B4-A116-9117AD2188AC}"/>
              </a:ext>
            </a:extLst>
          </p:cNvPr>
          <p:cNvSpPr txBox="1"/>
          <p:nvPr/>
        </p:nvSpPr>
        <p:spPr>
          <a:xfrm>
            <a:off x="825758" y="703211"/>
            <a:ext cx="649927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Exemplo de Estrutura HTML: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4A13A2F-C24B-FA48-58C5-DCE7442F8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53F172C2-8232-AE11-05B7-79589C3A7FA3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665CCD2-586D-4848-951D-8260059CFCD9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0D2F903A-D242-D510-9D6D-774F09B860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86E8D35-5853-6D3D-8ADD-895945A1E6F4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3F858440-DE9E-284A-2456-55B26375B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421CFFD-A52E-4496-24E5-388019C58E75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A6F084C-0E3F-140D-A1D6-89BCD23567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CEDE5F3-BB23-FD49-BDB7-BEA393051B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6833" y="657535"/>
            <a:ext cx="975182" cy="97518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E0E70BF-91DB-DC1D-18AB-4C82A9CEB122}"/>
              </a:ext>
            </a:extLst>
          </p:cNvPr>
          <p:cNvSpPr txBox="1"/>
          <p:nvPr/>
        </p:nvSpPr>
        <p:spPr>
          <a:xfrm>
            <a:off x="1621065" y="1903539"/>
            <a:ext cx="8771632" cy="369331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&lt;!DOCTYPE 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html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html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lang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="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pt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-BR"&gt;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head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   &lt;meta 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charset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="UTF-8"&gt;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   &lt;meta 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name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="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viewport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" 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content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="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width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=device-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width,initial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-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scale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=1.0"&gt;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   &lt;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title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&gt;Minha Primeira Página&lt;/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title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&lt;/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head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&lt;body&gt;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   &lt;h1&gt;Olá, mundo!&lt;/h1&gt;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   &lt;p&gt;Este é um parágrafo de exemplo.&lt;/p&gt;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&lt;/body&gt;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&lt;/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html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51590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BADE7-6F0A-889D-CEA4-46962829D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159351A-3068-A374-1382-DBDCB84FC5C1}"/>
              </a:ext>
            </a:extLst>
          </p:cNvPr>
          <p:cNvSpPr txBox="1"/>
          <p:nvPr/>
        </p:nvSpPr>
        <p:spPr>
          <a:xfrm>
            <a:off x="922957" y="761067"/>
            <a:ext cx="649927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latin typeface="Branding Black" panose="00000A00000000000000" charset="0"/>
              </a:rPr>
              <a:t>Introdução às </a:t>
            </a:r>
            <a:r>
              <a:rPr lang="pt-BR" sz="3600" b="1" dirty="0" err="1">
                <a:latin typeface="Branding Black" panose="00000A00000000000000" charset="0"/>
              </a:rPr>
              <a:t>tags</a:t>
            </a:r>
            <a:r>
              <a:rPr lang="pt-BR" sz="3600" b="1" dirty="0">
                <a:latin typeface="Branding Black" panose="00000A00000000000000" charset="0"/>
              </a:rPr>
              <a:t> HTML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 :</a:t>
            </a:r>
            <a:endParaRPr lang="pt-BR" sz="3600" b="1" dirty="0">
              <a:solidFill>
                <a:srgbClr val="F28F32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728E6B0-CABF-94DD-8D25-A22436BF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FAA773E1-4044-F3AD-B363-D0DB9504F2D0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9DFD6E9-C79E-C527-1B97-B8B4F86D775A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E0CFC1DB-D865-FE3B-FCCA-B7909E8104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F26B48E6-E8B7-F184-3B7B-B5B076C04C53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A242A256-285B-ECF9-57FF-8FB5BA499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E832E63-04B9-99C2-30FE-41C29C22D1B7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7E127F9F-77F6-FA8B-AA0A-2A8A632BB2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094850C-2352-C6B0-A154-7991A695DD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5149" y="688199"/>
            <a:ext cx="975182" cy="97518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F3DAA24-0644-D610-1310-A7AAE940640D}"/>
              </a:ext>
            </a:extLst>
          </p:cNvPr>
          <p:cNvSpPr txBox="1"/>
          <p:nvPr/>
        </p:nvSpPr>
        <p:spPr>
          <a:xfrm>
            <a:off x="1492459" y="1663381"/>
            <a:ext cx="516555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As </a:t>
            </a:r>
            <a:r>
              <a:rPr lang="pt-BR" sz="2000" dirty="0" err="1">
                <a:latin typeface="-apple-system"/>
              </a:rPr>
              <a:t>tags</a:t>
            </a:r>
            <a:r>
              <a:rPr lang="pt-BR" sz="2000" dirty="0">
                <a:latin typeface="-apple-system"/>
              </a:rPr>
              <a:t> do HTML são usadas para estruturar o conteúdo. Algumas essenciais:</a:t>
            </a:r>
          </a:p>
          <a:p>
            <a:endParaRPr lang="pt-BR" sz="2000" dirty="0"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 err="1">
                <a:latin typeface="-apple-system"/>
              </a:rPr>
              <a:t>Tags</a:t>
            </a:r>
            <a:r>
              <a:rPr lang="pt-BR" sz="2000" b="1" dirty="0">
                <a:latin typeface="-apple-system"/>
              </a:rPr>
              <a:t> de estrutura: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&lt;</a:t>
            </a:r>
            <a:r>
              <a:rPr lang="pt-BR" sz="2000" dirty="0" err="1">
                <a:latin typeface="-apple-system"/>
              </a:rPr>
              <a:t>html</a:t>
            </a:r>
            <a:r>
              <a:rPr lang="pt-BR" sz="2000" dirty="0">
                <a:latin typeface="-apple-system"/>
              </a:rPr>
              <a:t>&gt;,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 &lt;</a:t>
            </a:r>
            <a:r>
              <a:rPr lang="pt-BR" sz="2000" dirty="0" err="1">
                <a:latin typeface="-apple-system"/>
              </a:rPr>
              <a:t>head</a:t>
            </a:r>
            <a:r>
              <a:rPr lang="pt-BR" sz="2000" dirty="0">
                <a:latin typeface="-apple-system"/>
              </a:rPr>
              <a:t>&gt;,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&lt;body&gt;,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&lt;header&gt;,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&lt;</a:t>
            </a:r>
            <a:r>
              <a:rPr lang="pt-BR" sz="2000" dirty="0" err="1">
                <a:latin typeface="-apple-system"/>
              </a:rPr>
              <a:t>footer</a:t>
            </a:r>
            <a:r>
              <a:rPr lang="pt-BR" sz="2000" dirty="0">
                <a:latin typeface="-apple-system"/>
              </a:rPr>
              <a:t>&gt;.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>
                <a:latin typeface="-apple-system"/>
              </a:rPr>
              <a:t>Títulos e textos: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&lt;h1&gt; a &lt;h6&gt; (títulos),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&lt;p&gt; (parágrafo),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&lt;</a:t>
            </a:r>
            <a:r>
              <a:rPr lang="pt-BR" sz="2000" dirty="0" err="1">
                <a:latin typeface="-apple-system"/>
              </a:rPr>
              <a:t>span</a:t>
            </a:r>
            <a:r>
              <a:rPr lang="pt-BR" sz="2000" dirty="0">
                <a:latin typeface="-apple-system"/>
              </a:rPr>
              <a:t>&gt;,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&lt;</a:t>
            </a:r>
            <a:r>
              <a:rPr lang="pt-BR" sz="2000" dirty="0" err="1">
                <a:latin typeface="-apple-system"/>
              </a:rPr>
              <a:t>strong</a:t>
            </a:r>
            <a:r>
              <a:rPr lang="pt-BR" sz="2000" dirty="0">
                <a:latin typeface="-apple-system"/>
              </a:rPr>
              <a:t>&gt; (negrito),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&lt;em&gt; (itálico).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0AF901-0B9B-292F-4062-69BC463C6E56}"/>
              </a:ext>
            </a:extLst>
          </p:cNvPr>
          <p:cNvSpPr txBox="1"/>
          <p:nvPr/>
        </p:nvSpPr>
        <p:spPr>
          <a:xfrm>
            <a:off x="5468521" y="2566220"/>
            <a:ext cx="63112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latin typeface="-apple-system"/>
              </a:rPr>
              <a:t>Listas: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&lt;</a:t>
            </a:r>
            <a:r>
              <a:rPr lang="pt-BR" dirty="0" err="1">
                <a:latin typeface="-apple-system"/>
              </a:rPr>
              <a:t>ul</a:t>
            </a:r>
            <a:r>
              <a:rPr lang="pt-BR" dirty="0">
                <a:latin typeface="-apple-system"/>
              </a:rPr>
              <a:t>&gt; (lista não ordenada),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&lt;</a:t>
            </a:r>
            <a:r>
              <a:rPr lang="pt-BR" dirty="0" err="1">
                <a:latin typeface="-apple-system"/>
              </a:rPr>
              <a:t>ol</a:t>
            </a:r>
            <a:r>
              <a:rPr lang="pt-BR" dirty="0">
                <a:latin typeface="-apple-system"/>
              </a:rPr>
              <a:t>&gt; (lista ordenada),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&lt;li&gt; (itens da lista).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latin typeface="-apple-system"/>
              </a:rPr>
              <a:t>Links:</a:t>
            </a:r>
            <a:r>
              <a:rPr lang="pt-BR" sz="1800" dirty="0">
                <a:latin typeface="-apple-system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&lt;a </a:t>
            </a:r>
            <a:r>
              <a:rPr lang="pt-BR" dirty="0" err="1">
                <a:latin typeface="-apple-system"/>
              </a:rPr>
              <a:t>href</a:t>
            </a:r>
            <a:r>
              <a:rPr lang="pt-BR" dirty="0">
                <a:latin typeface="-apple-system"/>
              </a:rPr>
              <a:t>="https://example.com"&gt;Clique aqui&lt;/a&gt;.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latin typeface="-apple-system"/>
              </a:rPr>
              <a:t>Imagens: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&lt;</a:t>
            </a:r>
            <a:r>
              <a:rPr lang="pt-BR" dirty="0" err="1">
                <a:latin typeface="-apple-system"/>
              </a:rPr>
              <a:t>img</a:t>
            </a:r>
            <a:r>
              <a:rPr lang="pt-BR" dirty="0">
                <a:latin typeface="-apple-system"/>
              </a:rPr>
              <a:t> </a:t>
            </a:r>
            <a:r>
              <a:rPr lang="pt-BR" dirty="0" err="1">
                <a:latin typeface="-apple-system"/>
              </a:rPr>
              <a:t>src</a:t>
            </a:r>
            <a:r>
              <a:rPr lang="pt-BR" dirty="0">
                <a:latin typeface="-apple-system"/>
              </a:rPr>
              <a:t>="imagem.jpg" </a:t>
            </a:r>
            <a:r>
              <a:rPr lang="pt-BR" dirty="0" err="1">
                <a:latin typeface="-apple-system"/>
              </a:rPr>
              <a:t>alt</a:t>
            </a:r>
            <a:r>
              <a:rPr lang="pt-BR" dirty="0">
                <a:latin typeface="-apple-system"/>
              </a:rPr>
              <a:t>="Descrição"&gt;.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1800" b="1" dirty="0">
                <a:latin typeface="-apple-system"/>
              </a:rPr>
              <a:t>Formulários: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&lt;</a:t>
            </a:r>
            <a:r>
              <a:rPr lang="pt-BR" dirty="0" err="1">
                <a:latin typeface="-apple-system"/>
              </a:rPr>
              <a:t>form</a:t>
            </a:r>
            <a:r>
              <a:rPr lang="pt-BR" dirty="0">
                <a:latin typeface="-apple-system"/>
              </a:rPr>
              <a:t>&gt;,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&lt;input&gt;,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&lt;</a:t>
            </a:r>
            <a:r>
              <a:rPr lang="pt-BR" dirty="0" err="1">
                <a:latin typeface="-apple-system"/>
              </a:rPr>
              <a:t>button</a:t>
            </a:r>
            <a:r>
              <a:rPr lang="pt-BR" dirty="0">
                <a:latin typeface="-apple-system"/>
              </a:rPr>
              <a:t>&gt;,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&lt;</a:t>
            </a:r>
            <a:r>
              <a:rPr lang="pt-BR" dirty="0" err="1">
                <a:latin typeface="-apple-system"/>
              </a:rPr>
              <a:t>select</a:t>
            </a:r>
            <a:r>
              <a:rPr lang="pt-BR" dirty="0">
                <a:latin typeface="-apple-system"/>
              </a:rPr>
              <a:t>&gt;.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18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B25FE-6849-21BE-1AD5-A50C3CAD4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6938D1A-67D7-728F-D3DB-D212B4EF9C70}"/>
              </a:ext>
            </a:extLst>
          </p:cNvPr>
          <p:cNvSpPr txBox="1"/>
          <p:nvPr/>
        </p:nvSpPr>
        <p:spPr>
          <a:xfrm>
            <a:off x="825758" y="703211"/>
            <a:ext cx="649927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Exemplo de Estrutura HTML: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6D02530-6EBD-28C4-5E91-E0430D510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A60AAB66-B8CB-412B-66F7-EC4A8E8F50A8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C3F1240-E04A-50A2-E874-0EC7AE27C21F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8E19A83A-9400-ABA5-6275-4B77320040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E696308-742F-8D82-E129-9D0D5AEA6301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AA24E240-AE67-C08B-794D-9187B5233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F9D8517-DDB5-E464-ED9F-15EF35DB29A2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96DDEBF-585A-F3EA-2DFA-0213284F6F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C231EB0-1328-E4FF-9D92-B37E1B3EB8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6833" y="657535"/>
            <a:ext cx="975182" cy="975182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F779772-9B63-BA22-777D-2DB159DC6977}"/>
              </a:ext>
            </a:extLst>
          </p:cNvPr>
          <p:cNvSpPr txBox="1"/>
          <p:nvPr/>
        </p:nvSpPr>
        <p:spPr>
          <a:xfrm>
            <a:off x="1621065" y="1903539"/>
            <a:ext cx="8771632" cy="31393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&lt;!DOCTYPE 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html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html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lang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="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pt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-BR"&gt;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head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   &lt;meta 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charset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="UTF-8"&gt;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   &lt;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title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&gt;Exemplo HTML&lt;/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title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&lt;/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head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&lt;body&gt;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   &lt;h1&gt;Bem-vindo!&lt;/h1&gt;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   &lt;p&gt;Esta é uma página simples com HTML.&lt;/p&gt;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&lt;/body&gt;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&lt;/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html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968616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10716-E0C2-F44F-A45B-76ED7B557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CEDECC12-9C91-5154-4F45-3C4DAB4033BB}"/>
              </a:ext>
            </a:extLst>
          </p:cNvPr>
          <p:cNvSpPr txBox="1"/>
          <p:nvPr/>
        </p:nvSpPr>
        <p:spPr>
          <a:xfrm>
            <a:off x="825758" y="703211"/>
            <a:ext cx="6499273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Introdução ao CSS e suas vantagens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3A57C067-8BBA-5F7C-4076-1D46C7235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0F8B4313-B4A7-68C7-B179-71BF80590774}"/>
              </a:ext>
            </a:extLst>
          </p:cNvPr>
          <p:cNvSpPr/>
          <p:nvPr/>
        </p:nvSpPr>
        <p:spPr>
          <a:xfrm>
            <a:off x="922957" y="2332616"/>
            <a:ext cx="360125" cy="4534262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32D18C-FDEE-FE7E-5ACB-8FEB37C6A23C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F01F240B-724F-4806-8AA4-0FF69C7B7F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70D89A6E-3F0E-7CDE-1366-5ABCAA643DBC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72071E95-4185-0E08-9536-D24064FCD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7862E72-8AE8-BD8B-FE26-74FB17160548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81EFB2A-DC97-9E3E-3911-372FE9CA7C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17C05EF-4E5B-67F2-D50C-3AF0C5F5E401}"/>
              </a:ext>
            </a:extLst>
          </p:cNvPr>
          <p:cNvSpPr txBox="1"/>
          <p:nvPr/>
        </p:nvSpPr>
        <p:spPr>
          <a:xfrm>
            <a:off x="1590611" y="2297252"/>
            <a:ext cx="94510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O </a:t>
            </a:r>
            <a:r>
              <a:rPr lang="pt-BR" sz="2000" b="1" dirty="0">
                <a:latin typeface="-apple-system"/>
              </a:rPr>
              <a:t>CSS (Cascading </a:t>
            </a:r>
            <a:r>
              <a:rPr lang="pt-BR" sz="2000" b="1" dirty="0" err="1">
                <a:latin typeface="-apple-system"/>
              </a:rPr>
              <a:t>Style</a:t>
            </a:r>
            <a:r>
              <a:rPr lang="pt-BR" sz="2000" b="1" dirty="0">
                <a:latin typeface="-apple-system"/>
              </a:rPr>
              <a:t> </a:t>
            </a:r>
            <a:r>
              <a:rPr lang="pt-BR" sz="2000" b="1" dirty="0" err="1">
                <a:latin typeface="-apple-system"/>
              </a:rPr>
              <a:t>Sheets</a:t>
            </a:r>
            <a:r>
              <a:rPr lang="pt-BR" sz="2000" b="1" dirty="0">
                <a:latin typeface="-apple-system"/>
              </a:rPr>
              <a:t>)</a:t>
            </a:r>
            <a:r>
              <a:rPr lang="pt-BR" sz="2000" dirty="0">
                <a:latin typeface="-apple-system"/>
              </a:rPr>
              <a:t> é responsável por estilizar páginas web. Ele permite: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Melhor organização do código.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Separação entre conteúdo (HTML) e estilo (CSS).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Facilidade na manutenção e reaproveitamento de estilos.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-apple-system"/>
              </a:rPr>
              <a:t>Controle avançado sobre layout e design responsivo.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3F466A5-8B26-8F54-F19C-9DAF1DCE9C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3139" y="757181"/>
            <a:ext cx="939241" cy="93924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FBA7207-7C67-8997-3CF4-DA5F1DC5572D}"/>
              </a:ext>
            </a:extLst>
          </p:cNvPr>
          <p:cNvSpPr txBox="1"/>
          <p:nvPr/>
        </p:nvSpPr>
        <p:spPr>
          <a:xfrm>
            <a:off x="1590611" y="3984249"/>
            <a:ext cx="94510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A sintaxe do CSS segue a estrutura:</a:t>
            </a:r>
          </a:p>
          <a:p>
            <a:endParaRPr lang="pt-BR" sz="2000" dirty="0">
              <a:latin typeface="-apple-system"/>
            </a:endParaRPr>
          </a:p>
          <a:p>
            <a:r>
              <a:rPr lang="pt-BR" sz="2000" dirty="0">
                <a:latin typeface="-apple-system"/>
              </a:rPr>
              <a:t>	selector {</a:t>
            </a:r>
          </a:p>
          <a:p>
            <a:r>
              <a:rPr lang="pt-BR" sz="2000" dirty="0">
                <a:latin typeface="-apple-system"/>
              </a:rPr>
              <a:t>		propriedade: valor;</a:t>
            </a:r>
          </a:p>
          <a:p>
            <a:r>
              <a:rPr lang="pt-BR" sz="2000" dirty="0">
                <a:latin typeface="-apple-system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071235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9773375-428c-4d2d-86c9-cd3889b58dc5" xsi:nil="true"/>
    <lcf76f155ced4ddcb4097134ff3c332f xmlns="7da8fe31-9852-41fe-90c9-84e4b16f7cff">
      <Terms xmlns="http://schemas.microsoft.com/office/infopath/2007/PartnerControls"/>
    </lcf76f155ced4ddcb4097134ff3c332f>
    <SharedWithUsers xmlns="49773375-428c-4d2d-86c9-cd3889b58dc5">
      <UserInfo>
        <DisplayName>Marcos Paulo Carvalho De Oliveira</DisplayName>
        <AccountId>9264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76E1C1FA8C064DA78478D3B3E9247A" ma:contentTypeVersion="13" ma:contentTypeDescription="Crie um novo documento." ma:contentTypeScope="" ma:versionID="86a61494de0bf00722254f2e834dc98b">
  <xsd:schema xmlns:xsd="http://www.w3.org/2001/XMLSchema" xmlns:xs="http://www.w3.org/2001/XMLSchema" xmlns:p="http://schemas.microsoft.com/office/2006/metadata/properties" xmlns:ns2="7da8fe31-9852-41fe-90c9-84e4b16f7cff" xmlns:ns3="49773375-428c-4d2d-86c9-cd3889b58dc5" targetNamespace="http://schemas.microsoft.com/office/2006/metadata/properties" ma:root="true" ma:fieldsID="3b5039531b2788224b54fc42dba1588f" ns2:_="" ns3:_="">
    <xsd:import namespace="7da8fe31-9852-41fe-90c9-84e4b16f7cff"/>
    <xsd:import namespace="49773375-428c-4d2d-86c9-cd3889b58d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8fe31-9852-41fe-90c9-84e4b16f7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73375-428c-4d2d-86c9-cd3889b5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c324fceb-c861-45eb-83ab-6113d3f95408}" ma:internalName="TaxCatchAll" ma:showField="CatchAllData" ma:web="49773375-428c-4d2d-86c9-cd3889b58d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5A2D76-B89D-43D9-81CC-F73DB603259F}">
  <ds:schemaRefs>
    <ds:schemaRef ds:uri="http://schemas.microsoft.com/office/2006/metadata/properties"/>
    <ds:schemaRef ds:uri="http://schemas.microsoft.com/office/infopath/2007/PartnerControls"/>
    <ds:schemaRef ds:uri="cf5f2b4c-ceff-48b8-acfd-b6c7cb4e26ae"/>
    <ds:schemaRef ds:uri="230e2427-5d80-4bd2-a9ba-53805cfde8a4"/>
    <ds:schemaRef ds:uri="1ca3a96b-b23d-4c07-a046-fd4d14ce6620"/>
    <ds:schemaRef ds:uri="a8a82409-9548-47b3-a351-d7495594f3c8"/>
    <ds:schemaRef ds:uri="10066eb3-b94a-427c-b89d-d16a460a60fc"/>
    <ds:schemaRef ds:uri="09644849-26e9-4da7-a8e5-a40617a44d00"/>
    <ds:schemaRef ds:uri="ce6c6f1b-569f-4b0a-8217-d2c5c7f2840d"/>
    <ds:schemaRef ds:uri="49773375-428c-4d2d-86c9-cd3889b58dc5"/>
    <ds:schemaRef ds:uri="7da8fe31-9852-41fe-90c9-84e4b16f7cff"/>
  </ds:schemaRefs>
</ds:datastoreItem>
</file>

<file path=customXml/itemProps2.xml><?xml version="1.0" encoding="utf-8"?>
<ds:datastoreItem xmlns:ds="http://schemas.openxmlformats.org/officeDocument/2006/customXml" ds:itemID="{954C6406-39F0-4F36-B3D7-F12E598C19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7EA5F4C-9DC2-4304-8D08-510CD9C0D4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a8fe31-9852-41fe-90c9-84e4b16f7cff"/>
    <ds:schemaRef ds:uri="49773375-428c-4d2d-86c9-cd3889b58d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2506</TotalTime>
  <Words>1031</Words>
  <Application>Microsoft Office PowerPoint</Application>
  <PresentationFormat>Widescreen</PresentationFormat>
  <Paragraphs>156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Lucida Console</vt:lpstr>
      <vt:lpstr>Branding Medium</vt:lpstr>
      <vt:lpstr>Calibri</vt:lpstr>
      <vt:lpstr>-apple-system</vt:lpstr>
      <vt:lpstr>Branding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IEL</dc:title>
  <dc:creator>Fernanda Calomeno</dc:creator>
  <cp:lastModifiedBy>Pedro Capelari</cp:lastModifiedBy>
  <cp:revision>56</cp:revision>
  <dcterms:created xsi:type="dcterms:W3CDTF">2022-03-17T13:16:59Z</dcterms:created>
  <dcterms:modified xsi:type="dcterms:W3CDTF">2025-01-24T19:33:45Z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0x0101008976E1C1FA8C064DA78478D3B3E9247A</vt:lpwstr>
  </property>
  <property fmtid="{D5CDD505-2E9C-101B-9397-08002B2CF9AE}" pid="3" name="MediaServiceImageTags">
    <vt:lpwstr/>
  </property>
</Properties>
</file>