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84" r:id="rId6"/>
    <p:sldId id="306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285" r:id="rId15"/>
  </p:sldIdLst>
  <p:sldSz cx="12192000" cy="6858000"/>
  <p:notesSz cx="6858000" cy="9144000"/>
  <p:embeddedFontLst>
    <p:embeddedFont>
      <p:font typeface="Branding Black" panose="00000A00000000000000" charset="0"/>
      <p:bold r:id="rId17"/>
    </p:embeddedFont>
    <p:embeddedFont>
      <p:font typeface="Branding Medium" panose="00000600000000000000" charset="0"/>
      <p:regular r:id="rId18"/>
    </p:embeddedFont>
    <p:embeddedFont>
      <p:font typeface="Cascadia Code Light" panose="020B0609020000020004" pitchFamily="49" charset="0"/>
      <p:regular r:id="rId19"/>
      <p:italic r:id="rId2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63"/>
    <a:srgbClr val="EB5C2E"/>
    <a:srgbClr val="F59E33"/>
    <a:srgbClr val="F28F32"/>
    <a:srgbClr val="072A4A"/>
    <a:srgbClr val="14143C"/>
    <a:srgbClr val="F9B341"/>
    <a:srgbClr val="212165"/>
    <a:srgbClr val="F07F31"/>
    <a:srgbClr val="D0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66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B282C-0DC9-C753-CE4E-9A999C77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F49686-D824-F161-8647-B6CBD0CFF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88C94F-B942-5D77-795F-C273F5CE3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42C931-278D-F582-0BD7-B0E6C397D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5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8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AAFD5-0F98-DCAA-8061-61261D902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C1E4EC-BFA9-F372-D8B0-C3C71F695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4280B5-BCE3-8FBB-1112-C72DE6F6C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227D4-2931-9CB8-B41C-F0FF22A0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1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60B1F-480C-D532-B1D6-FB2FAA63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1B466D-EB19-CBF2-543A-EBAA100C6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1676AE-A29B-9B0C-DAAA-800140C8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DCED6-65CF-6026-22D1-D522DCCE7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18BF5-2974-5570-3E45-67AF99B1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6B029C-974B-E9AB-E4A7-F18A9E4EB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55B0A6-2C65-FD97-552F-1AFEF2CE5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BB2E99-2B28-DAFD-271A-6EDA5BF3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42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1079F-D2AB-5A4E-5067-71B72C00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542E01-4170-7579-9CB3-6FD93EFBE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713146-9FE7-6F15-B985-CB5F63BCE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D45C68-72DD-D8F5-81EE-8B93F895A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09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78A26-890E-8C12-41D2-42941EE9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8FF8A9-A4F7-8BA8-495E-05F80B635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C698C0-99A4-5DDB-FA69-BB34B0050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67A3-BBC9-F3A3-DE08-3D5444B0A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A67B4-D485-3AAD-3FB7-87C0E41F8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E2089C7-1F03-701F-342E-10D26D748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549532-4503-DE05-7398-DEF866854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C878D2-B9A1-9A33-17A6-D49F51372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9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22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408902" y="2819683"/>
            <a:ext cx="817936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dirty="0">
                <a:solidFill>
                  <a:schemeClr val="bg1"/>
                </a:solidFill>
                <a:latin typeface="Branding Black" panose="00000A00000000000000" charset="0"/>
              </a:rPr>
              <a:t>Layouts e Grids com CSS</a:t>
            </a:r>
            <a:r>
              <a:rPr lang="pt-BR" sz="4400" b="1" dirty="0">
                <a:solidFill>
                  <a:schemeClr val="bg1"/>
                </a:solidFill>
                <a:latin typeface="Branding Black" panose="00000A00000000000000" pitchFamily="50" charset="0"/>
              </a:rPr>
              <a:t>;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16D05A-166C-C980-AEFE-537D1B7EB118}"/>
              </a:ext>
            </a:extLst>
          </p:cNvPr>
          <p:cNvSpPr txBox="1"/>
          <p:nvPr/>
        </p:nvSpPr>
        <p:spPr>
          <a:xfrm>
            <a:off x="432619" y="5746022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FABE63"/>
                </a:solidFill>
                <a:latin typeface="Branding Black" panose="00000A00000000000000" pitchFamily="50" charset="0"/>
              </a:rPr>
              <a:t>Prof</a:t>
            </a:r>
            <a:r>
              <a:rPr lang="pt-BR" sz="32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: Pedro Capelari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FE6D-E026-BBF1-D25E-6CAAF6AD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0880A4CB-0E80-E28A-6C4E-7640645C88D7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973D5E-94B1-7C9F-4068-F18403F72745}"/>
              </a:ext>
            </a:extLst>
          </p:cNvPr>
          <p:cNvSpPr txBox="1"/>
          <p:nvPr/>
        </p:nvSpPr>
        <p:spPr>
          <a:xfrm>
            <a:off x="615428" y="705450"/>
            <a:ext cx="1104636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Criação de Layouts Responsivos com Grid e </a:t>
            </a:r>
            <a:r>
              <a:rPr lang="pt-BR" sz="3600" dirty="0" err="1">
                <a:latin typeface="Branding Black" panose="00000A00000000000000" charset="0"/>
              </a:rPr>
              <a:t>Flexbox</a:t>
            </a:r>
            <a:r>
              <a:rPr lang="pt-BR" sz="3600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9C27A15-061D-89BD-0CC9-B36CEA484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E5BBF66-C425-AE5A-8285-B1B662BC2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358B179-E002-8AB3-B7B5-DDA956BAF83F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89A22A0-1209-8B25-E387-58B852DD5D5A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CD4272E-188B-F55F-F490-D80B8443F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8160B6C-D860-9FDF-8F37-4F75B3C28F7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5EE9DD0-3B7B-9E8D-8446-9C72A735B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C7FAC2-1650-1851-3F4E-D60FD0798456}"/>
              </a:ext>
            </a:extLst>
          </p:cNvPr>
          <p:cNvSpPr txBox="1"/>
          <p:nvPr/>
        </p:nvSpPr>
        <p:spPr>
          <a:xfrm>
            <a:off x="739194" y="1467943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prático de layout responsivo com Grid: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20149E-C41C-59E9-2541-50C6D6605C5F}"/>
              </a:ext>
            </a:extLst>
          </p:cNvPr>
          <p:cNvSpPr txBox="1"/>
          <p:nvPr/>
        </p:nvSpPr>
        <p:spPr>
          <a:xfrm>
            <a:off x="861151" y="2003511"/>
            <a:ext cx="941279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.container 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display: grid;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grid-template-columns: repeat(auto-fit, minmax(200px, 1fr));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gap: 20px;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35546C-3661-D8A4-19BC-DF6DA6D9E3F8}"/>
              </a:ext>
            </a:extLst>
          </p:cNvPr>
          <p:cNvSpPr txBox="1"/>
          <p:nvPr/>
        </p:nvSpPr>
        <p:spPr>
          <a:xfrm>
            <a:off x="739194" y="3519425"/>
            <a:ext cx="1005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Este layout se ajusta automaticamente em telas menores.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Exemplo prático de layout responsivo com </a:t>
            </a:r>
            <a:r>
              <a:rPr lang="pt-BR" sz="2400" dirty="0" err="1"/>
              <a:t>Flexbox</a:t>
            </a:r>
            <a:r>
              <a:rPr lang="pt-BR" sz="2400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789831-7EB2-16CA-0458-BDE177EE48F5}"/>
              </a:ext>
            </a:extLst>
          </p:cNvPr>
          <p:cNvSpPr txBox="1"/>
          <p:nvPr/>
        </p:nvSpPr>
        <p:spPr>
          <a:xfrm>
            <a:off x="861151" y="4359300"/>
            <a:ext cx="941279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.container 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display: flex;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flex-wrap: wrap;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justify-content: center;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0D3240-7FDD-CE63-6004-01CE841D43C9}"/>
              </a:ext>
            </a:extLst>
          </p:cNvPr>
          <p:cNvSpPr txBox="1"/>
          <p:nvPr/>
        </p:nvSpPr>
        <p:spPr>
          <a:xfrm>
            <a:off x="739194" y="5884134"/>
            <a:ext cx="1005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Isso mantém os elementos centralizados e flexíveis.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638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NOME SETOR | 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90610" y="1741326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Entender a criação de layouts utilizando CSS Grid e </a:t>
            </a:r>
            <a:r>
              <a:rPr lang="pt-BR" sz="2000" dirty="0" err="1"/>
              <a:t>Flexbox</a:t>
            </a:r>
            <a:r>
              <a:rPr lang="pt-BR" sz="2000" dirty="0"/>
              <a:t>.</a:t>
            </a:r>
            <a:r>
              <a:rPr lang="pt-BR" sz="2000" i="0" dirty="0">
                <a:effectLst/>
                <a:latin typeface="-apple-system"/>
              </a:rPr>
              <a:t>.</a:t>
            </a:r>
            <a:endParaRPr lang="pt-BR" sz="2000" dirty="0"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Os conteúdos apresentados nesta aula serão: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Modelo de caixa (box model)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Sistema de grids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Flexbox</a:t>
            </a:r>
            <a:r>
              <a:rPr lang="pt-BR" sz="2000" dirty="0"/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/>
              <a:t>Conceitos básicos e avançados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Criação de layouts responsivos com Grid e </a:t>
            </a:r>
            <a:r>
              <a:rPr lang="pt-BR" sz="2000" dirty="0" err="1"/>
              <a:t>Flexbox</a:t>
            </a:r>
            <a:r>
              <a:rPr lang="pt-BR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Exemplos práticos</a:t>
            </a:r>
          </a:p>
          <a:p>
            <a:pPr lvl="1"/>
            <a:endParaRPr lang="pt-BR" sz="2000" b="0" i="0" dirty="0">
              <a:effectLst/>
              <a:latin typeface="-apple-system"/>
            </a:endParaRPr>
          </a:p>
          <a:p>
            <a:pPr lvl="1"/>
            <a:r>
              <a:rPr lang="pt-BR" sz="2000" dirty="0">
                <a:latin typeface="-apple-system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-apple-system"/>
              </a:rPr>
              <a:t>	Vscode.</a:t>
            </a:r>
          </a:p>
          <a:p>
            <a:pPr lvl="1"/>
            <a:r>
              <a:rPr lang="pt-BR" sz="2000" dirty="0">
                <a:latin typeface="-apple-system"/>
              </a:rPr>
              <a:t>	Navegador(Crome, </a:t>
            </a:r>
            <a:r>
              <a:rPr lang="pt-BR" sz="2000" dirty="0" err="1">
                <a:latin typeface="-apple-system"/>
              </a:rPr>
              <a:t>FireFox</a:t>
            </a:r>
            <a:r>
              <a:rPr lang="pt-BR" sz="2000" dirty="0">
                <a:latin typeface="-apple-system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BAA30273-2A4D-4D74-B0FB-3F088059F752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674701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Modelo de Caixa (Box Model):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B23A68-7530-4E6E-8787-F293E12A274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8C7EAA5-51D1-483A-B647-A3C109BF3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51D819-61CE-BCDE-D244-AE7D578EF5E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B3BD43F-D05B-4533-B8D3-C1662A528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6878DA-8F24-7F5C-17A4-9D8383B36BDF}"/>
              </a:ext>
            </a:extLst>
          </p:cNvPr>
          <p:cNvSpPr txBox="1"/>
          <p:nvPr/>
        </p:nvSpPr>
        <p:spPr>
          <a:xfrm>
            <a:off x="794850" y="1966912"/>
            <a:ext cx="10262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box model</a:t>
            </a:r>
            <a:r>
              <a:rPr lang="pt-BR" sz="2400" dirty="0"/>
              <a:t> define como os elementos HTML são representados visualmente na página. Ele consiste em quatro áreas principais:</a:t>
            </a:r>
          </a:p>
          <a:p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3DF500-AD92-0250-42D0-3D5C86559FE5}"/>
              </a:ext>
            </a:extLst>
          </p:cNvPr>
          <p:cNvSpPr txBox="1"/>
          <p:nvPr/>
        </p:nvSpPr>
        <p:spPr>
          <a:xfrm>
            <a:off x="1135000" y="3002320"/>
            <a:ext cx="8810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Componentes do Box Model:</a:t>
            </a:r>
            <a:endParaRPr lang="pt-BR" sz="2400" dirty="0"/>
          </a:p>
          <a:p>
            <a:pPr marL="914400" lvl="1" indent="-457200">
              <a:buFont typeface="+mj-lt"/>
              <a:buAutoNum type="arabicPeriod"/>
            </a:pPr>
            <a:r>
              <a:rPr lang="pt-BR" sz="2400" b="1" dirty="0" err="1"/>
              <a:t>Content</a:t>
            </a:r>
            <a:r>
              <a:rPr lang="pt-BR" sz="2400" b="1" dirty="0"/>
              <a:t>: </a:t>
            </a:r>
            <a:r>
              <a:rPr lang="pt-BR" sz="2400" dirty="0"/>
              <a:t>O conteúdo do elemento (texto, imagem, etc.).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b="1" dirty="0" err="1"/>
              <a:t>Padding</a:t>
            </a:r>
            <a:r>
              <a:rPr lang="pt-BR" sz="2400" b="1" dirty="0"/>
              <a:t>:</a:t>
            </a:r>
            <a:r>
              <a:rPr lang="pt-BR" sz="2400" dirty="0"/>
              <a:t> Espaço interno entre o conteúdo e a borda.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b="1" dirty="0"/>
              <a:t>Border:</a:t>
            </a:r>
            <a:r>
              <a:rPr lang="pt-BR" sz="2400" dirty="0"/>
              <a:t> A borda que envolve o elemento.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b="1" dirty="0" err="1"/>
              <a:t>Margin</a:t>
            </a:r>
            <a:r>
              <a:rPr lang="pt-BR" sz="2400" b="1" dirty="0"/>
              <a:t>:</a:t>
            </a:r>
            <a:r>
              <a:rPr lang="pt-BR" sz="2400" dirty="0"/>
              <a:t> Espaço externo ao redor do elemento.</a:t>
            </a:r>
          </a:p>
        </p:txBody>
      </p:sp>
    </p:spTree>
    <p:extLst>
      <p:ext uri="{BB962C8B-B14F-4D97-AF65-F5344CB8AC3E}">
        <p14:creationId xmlns:p14="http://schemas.microsoft.com/office/powerpoint/2010/main" val="369489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C8DD3-9FBC-B989-D5AB-229F6659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B52AF9C-1666-0858-B297-5C466C6A59D6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2CE2D3-DAF7-DFB9-F0BF-B06C7FFDFD9F}"/>
              </a:ext>
            </a:extLst>
          </p:cNvPr>
          <p:cNvSpPr txBox="1"/>
          <p:nvPr/>
        </p:nvSpPr>
        <p:spPr>
          <a:xfrm>
            <a:off x="825759" y="703211"/>
            <a:ext cx="798339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Representação do Box Model: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547564D-B08B-A39B-10F2-9C5A783AC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095F3DF-08B5-DA32-0D51-FC8460CED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6D228FE-DC9E-9656-E0B5-363B86DF9A07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93C2AC2-4AF1-A27E-A87F-9D956B97BA71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5A90E45-36B7-E3E2-70CF-B7B7C2794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A5704A1-5C7B-6ABD-19AF-822FEADC879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8C59CAF-92CD-D95F-329F-5101030DE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6B65CA-0743-E850-DB97-973BC90A61A4}"/>
              </a:ext>
            </a:extLst>
          </p:cNvPr>
          <p:cNvSpPr txBox="1"/>
          <p:nvPr/>
        </p:nvSpPr>
        <p:spPr>
          <a:xfrm>
            <a:off x="904568" y="1490178"/>
            <a:ext cx="5354563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┌──────────────────────────────┐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       </a:t>
            </a:r>
            <a:r>
              <a:rPr lang="pt-BR" dirty="0" err="1">
                <a:solidFill>
                  <a:srgbClr val="00B05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Margin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┌───────────────────────┐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│       </a:t>
            </a:r>
            <a:r>
              <a:rPr lang="pt-BR" dirty="0">
                <a:solidFill>
                  <a:srgbClr val="00B05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Border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│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│  ┌─────────────────┐  │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│  │    </a:t>
            </a:r>
            <a:r>
              <a:rPr lang="pt-BR" dirty="0" err="1">
                <a:solidFill>
                  <a:srgbClr val="00B05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Padding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│  │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│  │  ┌───────────┐  │  │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│  │  │  </a:t>
            </a:r>
            <a:r>
              <a:rPr lang="pt-BR" dirty="0" err="1">
                <a:solidFill>
                  <a:srgbClr val="00B05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Content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│  │  │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│  │  └───────────┘  │  │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│  └─────────────────┘  │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│  └───────────────────────┘   │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└──────────────────────────────┘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217CE7-DBB7-7C2B-D66E-AECB8DB0825C}"/>
              </a:ext>
            </a:extLst>
          </p:cNvPr>
          <p:cNvSpPr txBox="1"/>
          <p:nvPr/>
        </p:nvSpPr>
        <p:spPr>
          <a:xfrm>
            <a:off x="6355515" y="1490178"/>
            <a:ext cx="5354563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.box {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200px;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100px;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padding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20px;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border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5px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solid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black;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margin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15px;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background-color: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lightblue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  <a:p>
            <a:pPr lvl="1"/>
            <a:endParaRPr lang="pt-BR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57FE04-60CB-54A4-1969-F9283612115F}"/>
              </a:ext>
            </a:extLst>
          </p:cNvPr>
          <p:cNvSpPr txBox="1"/>
          <p:nvPr/>
        </p:nvSpPr>
        <p:spPr>
          <a:xfrm>
            <a:off x="6387589" y="4215646"/>
            <a:ext cx="5803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Explicação: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conteúdo tem </a:t>
            </a:r>
            <a:r>
              <a:rPr lang="pt-BR" b="1" dirty="0"/>
              <a:t>200x100px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 err="1"/>
              <a:t>padding</a:t>
            </a:r>
            <a:r>
              <a:rPr lang="pt-BR" dirty="0"/>
              <a:t> adiciona </a:t>
            </a:r>
            <a:r>
              <a:rPr lang="pt-BR" b="1" dirty="0"/>
              <a:t>20px</a:t>
            </a:r>
            <a:r>
              <a:rPr lang="pt-BR" dirty="0"/>
              <a:t> ao redor do conteúdo.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b="1" dirty="0"/>
              <a:t>borda</a:t>
            </a:r>
            <a:r>
              <a:rPr lang="pt-BR" dirty="0"/>
              <a:t> tem </a:t>
            </a:r>
            <a:r>
              <a:rPr lang="pt-BR" b="1" dirty="0"/>
              <a:t>5px</a:t>
            </a:r>
            <a:r>
              <a:rPr lang="pt-BR" dirty="0"/>
              <a:t> de espessura.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b="1" dirty="0"/>
              <a:t>margem</a:t>
            </a:r>
            <a:r>
              <a:rPr lang="pt-BR" dirty="0"/>
              <a:t> cria um espaço externo de </a:t>
            </a:r>
            <a:r>
              <a:rPr lang="pt-BR" b="1" dirty="0"/>
              <a:t>15px</a:t>
            </a:r>
            <a:r>
              <a:rPr lang="pt-BR" dirty="0"/>
              <a:t> entre os elementos.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64861F-4462-7EF1-64B9-1475EBFD61C3}"/>
              </a:ext>
            </a:extLst>
          </p:cNvPr>
          <p:cNvSpPr txBox="1"/>
          <p:nvPr/>
        </p:nvSpPr>
        <p:spPr>
          <a:xfrm>
            <a:off x="533849" y="509060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Dica: O Box Model padrão aumenta o tamanho total do elemento, mas podemos usar box-</a:t>
            </a:r>
            <a:r>
              <a:rPr lang="pt-BR" dirty="0" err="1"/>
              <a:t>sizing</a:t>
            </a:r>
            <a:r>
              <a:rPr lang="pt-BR" dirty="0"/>
              <a:t>: </a:t>
            </a:r>
            <a:r>
              <a:rPr lang="pt-BR" dirty="0" err="1"/>
              <a:t>border</a:t>
            </a:r>
            <a:r>
              <a:rPr lang="pt-BR" dirty="0"/>
              <a:t>-box; para manter o tamanho fixo.</a:t>
            </a:r>
          </a:p>
        </p:txBody>
      </p:sp>
    </p:spTree>
    <p:extLst>
      <p:ext uri="{BB962C8B-B14F-4D97-AF65-F5344CB8AC3E}">
        <p14:creationId xmlns:p14="http://schemas.microsoft.com/office/powerpoint/2010/main" val="379586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E47C-48A0-9A1E-1AAE-5FE245E2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2E2894B-6500-8941-77FA-1DE291EFF4F6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B9CB5B-F69E-E278-FAC7-05045D421689}"/>
              </a:ext>
            </a:extLst>
          </p:cNvPr>
          <p:cNvSpPr txBox="1"/>
          <p:nvPr/>
        </p:nvSpPr>
        <p:spPr>
          <a:xfrm>
            <a:off x="825759" y="703211"/>
            <a:ext cx="700459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Sistema de Grids: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F0166D2-3E46-CF1E-9BBB-4EAAE3EC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417E456-73FD-483C-3605-F358D2C52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EC4C7-C7CA-958F-E53F-F1911A7D701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C215D9-2926-3CC6-3E68-6094CB8874F9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8F97B5-310C-04D8-B733-3CCB7563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8DF7B1E-0747-0F99-C509-A6FFFDD5084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63916B8-7F20-32C1-A440-350E05FC3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44EC77-F093-8C04-3AF1-69EB7ADB1A9E}"/>
              </a:ext>
            </a:extLst>
          </p:cNvPr>
          <p:cNvSpPr txBox="1"/>
          <p:nvPr/>
        </p:nvSpPr>
        <p:spPr>
          <a:xfrm>
            <a:off x="794850" y="1966912"/>
            <a:ext cx="1026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CSS Grid</a:t>
            </a:r>
            <a:r>
              <a:rPr lang="pt-BR" sz="2400" dirty="0"/>
              <a:t> é um sistema bidimensional que permite criar layouts organizados em linhas e colunas.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CEFE9D-679A-96FC-0E8F-3C821D91EA02}"/>
              </a:ext>
            </a:extLst>
          </p:cNvPr>
          <p:cNvSpPr txBox="1"/>
          <p:nvPr/>
        </p:nvSpPr>
        <p:spPr>
          <a:xfrm>
            <a:off x="1135000" y="3002320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2.1 Criando um Grid Básico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5F012E-7092-57E7-5D9C-73E40B57E32E}"/>
              </a:ext>
            </a:extLst>
          </p:cNvPr>
          <p:cNvSpPr txBox="1"/>
          <p:nvPr/>
        </p:nvSpPr>
        <p:spPr>
          <a:xfrm>
            <a:off x="1135000" y="3535293"/>
            <a:ext cx="645065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.container {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display: grid;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grid-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template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columns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200px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200px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200px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grid-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template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rows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100px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100px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gap: 10px;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46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0AEB8-06D1-326C-4E34-AE4F0CCB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035BB6A3-E806-197E-1C09-C03EB5B9595C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0ADA61-FA6C-215D-FA29-84DBC5E352B8}"/>
              </a:ext>
            </a:extLst>
          </p:cNvPr>
          <p:cNvSpPr txBox="1"/>
          <p:nvPr/>
        </p:nvSpPr>
        <p:spPr>
          <a:xfrm>
            <a:off x="825759" y="703211"/>
            <a:ext cx="700459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Sistema de Grids: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AF4DF1E-35F9-4DAD-30D4-03E4D856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170E8488-4C92-E32A-3355-33B1399C8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94C033A-1B06-247E-8CC8-85FCD3191599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EFB29DE-7C29-D3A6-3096-EF4F6B362205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4933B2E-6D60-CF1A-F5A8-59F07818A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12725F3-A420-9555-894B-152E467F727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2095BB4-AE3A-1027-CDCB-D96662FE3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268113-EA83-15CB-2899-78FDB8E86D6D}"/>
              </a:ext>
            </a:extLst>
          </p:cNvPr>
          <p:cNvSpPr txBox="1"/>
          <p:nvPr/>
        </p:nvSpPr>
        <p:spPr>
          <a:xfrm>
            <a:off x="794850" y="1966912"/>
            <a:ext cx="1026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CSS Grid</a:t>
            </a:r>
            <a:r>
              <a:rPr lang="pt-BR" sz="2400" dirty="0"/>
              <a:t> é um sistema bidimensional que permite criar layouts organizados em linhas e colunas.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0B735C-2610-7058-7FC8-E4B84B794716}"/>
              </a:ext>
            </a:extLst>
          </p:cNvPr>
          <p:cNvSpPr txBox="1"/>
          <p:nvPr/>
        </p:nvSpPr>
        <p:spPr>
          <a:xfrm>
            <a:off x="1135000" y="3009351"/>
            <a:ext cx="903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 2.2 Usando fr para Proporções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BE64B2-581E-566F-0339-345AC023F090}"/>
              </a:ext>
            </a:extLst>
          </p:cNvPr>
          <p:cNvSpPr txBox="1"/>
          <p:nvPr/>
        </p:nvSpPr>
        <p:spPr>
          <a:xfrm>
            <a:off x="1135000" y="3535293"/>
            <a:ext cx="645065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.container {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display: grid;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grid-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template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columns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1fr 2fr 1fr;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15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F33CB-D6D5-CC39-DD70-5CB94382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00E357A5-D861-E2C6-986C-E58DD6E211CB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D26545-39D4-22B9-2AAB-EF18AD9C2A87}"/>
              </a:ext>
            </a:extLst>
          </p:cNvPr>
          <p:cNvSpPr txBox="1"/>
          <p:nvPr/>
        </p:nvSpPr>
        <p:spPr>
          <a:xfrm>
            <a:off x="825759" y="703211"/>
            <a:ext cx="700459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Sistema de Grids: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BE076D2-C2D0-D924-6D51-29F1434C3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6B8AF8A-01D6-0A83-EDF7-1E6AD1DD5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6C258AB-F86B-8AE6-4793-D3E3DC04B35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36A9D61-144A-52DA-30BB-AD9FAAE17E35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33675A1-9E17-D6F6-6C04-E92F07EB0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C5F9CBC-A215-1F83-9AEE-47D9004F3646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7ED40EF-D7FC-8F93-5656-E75F03AB51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C232E7-7E17-7365-752D-C690542C5951}"/>
              </a:ext>
            </a:extLst>
          </p:cNvPr>
          <p:cNvSpPr txBox="1"/>
          <p:nvPr/>
        </p:nvSpPr>
        <p:spPr>
          <a:xfrm>
            <a:off x="794850" y="1966912"/>
            <a:ext cx="1026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CSS Grid</a:t>
            </a:r>
            <a:r>
              <a:rPr lang="pt-BR" sz="2400" dirty="0"/>
              <a:t> é um sistema bidimensional que permite criar layouts organizados em linhas e colunas.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EC1ABB-7AF8-F51B-ECE2-D819F7C8E9B5}"/>
              </a:ext>
            </a:extLst>
          </p:cNvPr>
          <p:cNvSpPr txBox="1"/>
          <p:nvPr/>
        </p:nvSpPr>
        <p:spPr>
          <a:xfrm>
            <a:off x="1135000" y="3020299"/>
            <a:ext cx="903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2.3 Definição Automática de Tamanho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22C8C-6FEC-B9FE-A364-75391ABD8952}"/>
              </a:ext>
            </a:extLst>
          </p:cNvPr>
          <p:cNvSpPr txBox="1"/>
          <p:nvPr/>
        </p:nvSpPr>
        <p:spPr>
          <a:xfrm>
            <a:off x="1135000" y="3535293"/>
            <a:ext cx="645065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.container {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display: grid;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grid-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template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columns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repeat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auto-fit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minmax</a:t>
            </a:r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(150px, 1fr));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B791B0-F9C3-9690-EDE4-8142C0FF95D3}"/>
              </a:ext>
            </a:extLst>
          </p:cNvPr>
          <p:cNvSpPr txBox="1"/>
          <p:nvPr/>
        </p:nvSpPr>
        <p:spPr>
          <a:xfrm>
            <a:off x="794849" y="5160316"/>
            <a:ext cx="1043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auto-fit</a:t>
            </a:r>
            <a:r>
              <a:rPr lang="pt-BR" sz="2400" dirty="0"/>
              <a:t> e </a:t>
            </a:r>
            <a:r>
              <a:rPr lang="pt-BR" sz="2400" dirty="0" err="1"/>
              <a:t>minmax</a:t>
            </a:r>
            <a:r>
              <a:rPr lang="pt-BR" sz="2400" dirty="0"/>
              <a:t>() ajustam os tamanhos dinamicamente para criar um layout responsivo.</a:t>
            </a:r>
          </a:p>
        </p:txBody>
      </p:sp>
    </p:spTree>
    <p:extLst>
      <p:ext uri="{BB962C8B-B14F-4D97-AF65-F5344CB8AC3E}">
        <p14:creationId xmlns:p14="http://schemas.microsoft.com/office/powerpoint/2010/main" val="371396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3AE5C-2610-6CCD-9CDD-E5CF30EE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998F664E-92FC-5248-742A-434828DBBE72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43C5FE-1E9F-466E-A997-3653E246A934}"/>
              </a:ext>
            </a:extLst>
          </p:cNvPr>
          <p:cNvSpPr txBox="1"/>
          <p:nvPr/>
        </p:nvSpPr>
        <p:spPr>
          <a:xfrm>
            <a:off x="825759" y="703211"/>
            <a:ext cx="894930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 err="1">
                <a:latin typeface="Branding Black" panose="00000A00000000000000" charset="0"/>
              </a:rPr>
              <a:t>Flexbox</a:t>
            </a:r>
            <a:r>
              <a:rPr lang="pt-BR" sz="3600" dirty="0">
                <a:latin typeface="Branding Black" panose="00000A00000000000000" charset="0"/>
              </a:rPr>
              <a:t>: Conceitos Básicos e Avançados: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F3B69DF-7562-2749-DFBE-91FB652EF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C263A3C-470E-69C6-5012-E36A0E964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66B1494-687A-D09C-5FC1-3A7E9837C522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68F6D34-4CD8-795E-BEA1-9FCF6359F1F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5A24FC3-C8B1-AD4C-BC6F-4537AD79A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226FEDA-2DDA-92DF-3E3A-0327C92F018C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7C2F487D-152A-0616-4597-FF15CFB527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30F921-89A4-A518-8E70-D74900A3FE01}"/>
              </a:ext>
            </a:extLst>
          </p:cNvPr>
          <p:cNvSpPr txBox="1"/>
          <p:nvPr/>
        </p:nvSpPr>
        <p:spPr>
          <a:xfrm>
            <a:off x="793692" y="1514103"/>
            <a:ext cx="1026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 err="1"/>
              <a:t>Flexbox</a:t>
            </a:r>
            <a:r>
              <a:rPr lang="pt-BR" sz="2400" dirty="0"/>
              <a:t> é um modelo unidimensional que organiza elementos </a:t>
            </a:r>
            <a:r>
              <a:rPr lang="pt-BR" sz="2400" b="1" dirty="0"/>
              <a:t>em linha ou coluna</a:t>
            </a:r>
            <a:r>
              <a:rPr lang="pt-BR" sz="2400" dirty="0"/>
              <a:t>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7FC169-CDCA-59F3-46E7-2B523A0DE1AB}"/>
              </a:ext>
            </a:extLst>
          </p:cNvPr>
          <p:cNvSpPr txBox="1"/>
          <p:nvPr/>
        </p:nvSpPr>
        <p:spPr>
          <a:xfrm>
            <a:off x="1135000" y="2474386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3.1 Conceitos Básicos: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D45501-1EB4-9FAC-22C6-AB7A73BA9945}"/>
              </a:ext>
            </a:extLst>
          </p:cNvPr>
          <p:cNvSpPr txBox="1"/>
          <p:nvPr/>
        </p:nvSpPr>
        <p:spPr>
          <a:xfrm>
            <a:off x="1134999" y="3044787"/>
            <a:ext cx="941279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.container 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display: flex;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flex-direction: row; /* </a:t>
            </a:r>
            <a:r>
              <a:rPr lang="en-US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ou</a:t>
            </a:r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column */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justify-content: space-between; /* </a:t>
            </a:r>
            <a:r>
              <a:rPr lang="en-US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alinhamento</a:t>
            </a:r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horizontal */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align-items: center; /* </a:t>
            </a:r>
            <a:r>
              <a:rPr lang="en-US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alinhamento</a:t>
            </a:r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vertical */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31FD37-8402-F9DD-A896-772BBB941FBC}"/>
              </a:ext>
            </a:extLst>
          </p:cNvPr>
          <p:cNvSpPr txBox="1"/>
          <p:nvPr/>
        </p:nvSpPr>
        <p:spPr>
          <a:xfrm>
            <a:off x="964200" y="5028060"/>
            <a:ext cx="920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/>
              <a:t>justify-content</a:t>
            </a:r>
            <a:r>
              <a:rPr lang="pt-BR" sz="2400" dirty="0"/>
              <a:t>: Controla a distribuição horizontal dos elementos.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/>
              <a:t>align-items</a:t>
            </a:r>
            <a:r>
              <a:rPr lang="pt-BR" sz="2400" b="1" dirty="0"/>
              <a:t>:</a:t>
            </a:r>
            <a:r>
              <a:rPr lang="pt-BR" sz="2400" dirty="0"/>
              <a:t> Controla o alinhamento vertical.</a:t>
            </a:r>
          </a:p>
        </p:txBody>
      </p:sp>
    </p:spTree>
    <p:extLst>
      <p:ext uri="{BB962C8B-B14F-4D97-AF65-F5344CB8AC3E}">
        <p14:creationId xmlns:p14="http://schemas.microsoft.com/office/powerpoint/2010/main" val="427678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9E58-32CD-A6A1-12EC-77E425F1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B1BC8E56-4BEC-780A-B13A-178D71C183D5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5FCEAF-BA0D-272C-D347-FBAB0FF464A4}"/>
              </a:ext>
            </a:extLst>
          </p:cNvPr>
          <p:cNvSpPr txBox="1"/>
          <p:nvPr/>
        </p:nvSpPr>
        <p:spPr>
          <a:xfrm>
            <a:off x="825759" y="703211"/>
            <a:ext cx="894930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 err="1">
                <a:latin typeface="Branding Black" panose="00000A00000000000000" charset="0"/>
              </a:rPr>
              <a:t>Flexbox</a:t>
            </a:r>
            <a:r>
              <a:rPr lang="pt-BR" sz="3600" dirty="0">
                <a:latin typeface="Branding Black" panose="00000A00000000000000" charset="0"/>
              </a:rPr>
              <a:t>: Conceitos Básicos e Avançados: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C8E590A-BFEF-2533-3BC7-91C35C761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3082B7B-E469-2736-4D64-561A67EDF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216A8EE-2B7E-5917-4DF8-9C79E72956B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666A8DA-3135-8EB3-B876-593D5B2EF30C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6A2BE56B-034C-C910-9F14-3CFA8C9EE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758D00F-2284-D91B-F481-3C057104AB9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F47BB39-405E-92BC-8DDA-1DE1D26766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0B2AF3-5C51-2789-C086-DB6D5A8FF3F0}"/>
              </a:ext>
            </a:extLst>
          </p:cNvPr>
          <p:cNvSpPr txBox="1"/>
          <p:nvPr/>
        </p:nvSpPr>
        <p:spPr>
          <a:xfrm>
            <a:off x="793692" y="1514103"/>
            <a:ext cx="1026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 err="1"/>
              <a:t>Flexbox</a:t>
            </a:r>
            <a:r>
              <a:rPr lang="pt-BR" sz="2400" dirty="0"/>
              <a:t> é um modelo unidimensional que organiza elementos </a:t>
            </a:r>
            <a:r>
              <a:rPr lang="pt-BR" sz="2400" b="1" dirty="0"/>
              <a:t>em linha ou coluna</a:t>
            </a:r>
            <a:r>
              <a:rPr lang="pt-BR" sz="2400" dirty="0"/>
              <a:t>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5AB449-549D-643F-D1E0-8ACEBA427C50}"/>
              </a:ext>
            </a:extLst>
          </p:cNvPr>
          <p:cNvSpPr txBox="1"/>
          <p:nvPr/>
        </p:nvSpPr>
        <p:spPr>
          <a:xfrm>
            <a:off x="1135000" y="2474386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3.2 Alinhamento e Distribuição Avançada</a:t>
            </a:r>
            <a:r>
              <a:rPr lang="pt-BR" sz="2400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4F4B1A-1085-D217-C0E4-54B8B7027B7C}"/>
              </a:ext>
            </a:extLst>
          </p:cNvPr>
          <p:cNvSpPr txBox="1"/>
          <p:nvPr/>
        </p:nvSpPr>
        <p:spPr>
          <a:xfrm>
            <a:off x="1134999" y="3044787"/>
            <a:ext cx="941279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.container 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display: flex;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flex-wrap: wrap;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align-content: space-around;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71B7D4-E3E5-5746-920B-B3DCB88661A5}"/>
              </a:ext>
            </a:extLst>
          </p:cNvPr>
          <p:cNvSpPr txBox="1"/>
          <p:nvPr/>
        </p:nvSpPr>
        <p:spPr>
          <a:xfrm>
            <a:off x="867769" y="4936212"/>
            <a:ext cx="941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b="1" dirty="0" err="1"/>
              <a:t>flex</a:t>
            </a:r>
            <a:r>
              <a:rPr lang="pt-BR" sz="2400" b="1" dirty="0"/>
              <a:t>-wrap: </a:t>
            </a:r>
            <a:r>
              <a:rPr lang="pt-BR" sz="2400" dirty="0"/>
              <a:t>wrap; permite que os itens se ajustem ao tamanho da tela.</a:t>
            </a:r>
          </a:p>
        </p:txBody>
      </p:sp>
    </p:spTree>
    <p:extLst>
      <p:ext uri="{BB962C8B-B14F-4D97-AF65-F5344CB8AC3E}">
        <p14:creationId xmlns:p14="http://schemas.microsoft.com/office/powerpoint/2010/main" val="1764636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customXml/itemProps2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714</Words>
  <Application>Microsoft Office PowerPoint</Application>
  <PresentationFormat>Widescreen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Branding Medium</vt:lpstr>
      <vt:lpstr>Branding Black</vt:lpstr>
      <vt:lpstr>Cascadia Code Light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54</cp:revision>
  <dcterms:created xsi:type="dcterms:W3CDTF">2022-03-17T13:16:59Z</dcterms:created>
  <dcterms:modified xsi:type="dcterms:W3CDTF">2025-01-31T21:53:31Z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