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9"/>
  </p:notesMasterIdLst>
  <p:sldIdLst>
    <p:sldId id="256" r:id="rId5"/>
    <p:sldId id="284" r:id="rId6"/>
    <p:sldId id="313" r:id="rId7"/>
    <p:sldId id="317" r:id="rId8"/>
    <p:sldId id="316" r:id="rId9"/>
    <p:sldId id="318" r:id="rId10"/>
    <p:sldId id="319" r:id="rId11"/>
    <p:sldId id="306" r:id="rId12"/>
    <p:sldId id="320" r:id="rId13"/>
    <p:sldId id="321" r:id="rId14"/>
    <p:sldId id="322" r:id="rId15"/>
    <p:sldId id="323" r:id="rId16"/>
    <p:sldId id="324" r:id="rId17"/>
    <p:sldId id="285" r:id="rId18"/>
  </p:sldIdLst>
  <p:sldSz cx="12192000" cy="6858000"/>
  <p:notesSz cx="6858000" cy="9144000"/>
  <p:embeddedFontLst>
    <p:embeddedFont>
      <p:font typeface="Branding Black" panose="00000A00000000000000" charset="0"/>
      <p:bold r:id="rId20"/>
    </p:embeddedFont>
    <p:embeddedFont>
      <p:font typeface="Branding Medium" panose="00000600000000000000" charset="0"/>
      <p:regular r:id="rId21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E63"/>
    <a:srgbClr val="EB5C2E"/>
    <a:srgbClr val="F59E33"/>
    <a:srgbClr val="F28F32"/>
    <a:srgbClr val="072A4A"/>
    <a:srgbClr val="14143C"/>
    <a:srgbClr val="F9B341"/>
    <a:srgbClr val="212165"/>
    <a:srgbClr val="F07F31"/>
    <a:srgbClr val="D04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712" autoAdjust="0"/>
  </p:normalViewPr>
  <p:slideViewPr>
    <p:cSldViewPr snapToGrid="0">
      <p:cViewPr varScale="1">
        <p:scale>
          <a:sx n="65" d="100"/>
          <a:sy n="65" d="100"/>
        </p:scale>
        <p:origin x="53" y="33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E9325-8DA9-46CE-96CB-F32884D73040}" type="datetimeFigureOut">
              <a:rPr lang="pt-BR" smtClean="0"/>
              <a:t>07/02/2025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F7F27-17E6-486A-807B-6CDDD6006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828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425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B4312-C9C7-F166-2AF3-71385013D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51097F2-519D-D038-102B-C20F5874C4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015D2F1-A929-E4B5-C500-E7199F2F0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595625-01A9-6A11-C6F0-278DFA7C9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419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05614-15A7-4A80-BD94-9BD0A0BA4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40839FD-B467-25A3-16C5-B5230E15CA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062D6E5-D830-DF00-422E-6C09CD651A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1FEF2E-7D62-2544-6B90-8193E02D3E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222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C572E-86A2-58F7-1B78-C947E0F74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0E9C500-AE88-3055-540A-53D8617AC5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3E9BAD8-BFF2-F758-BDCB-D1F093A85D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6DC9E4-AF05-07F7-917A-0D2429D0AF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143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F72F9-A852-5A62-11AB-F22FFF432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83BC3AE-D1DF-56F2-CC67-A79DC33D71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87067E7-778E-8460-8771-F13C4F9C8C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17C272-2E96-DB28-2948-D384E0663B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451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41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754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60B1F-480C-D532-B1D6-FB2FAA63F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21B466D-EB19-CBF2-543A-EBAA100C61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71676AE-A29B-9B0C-DAAA-800140C8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CDCED6-65CF-6026-22D1-D522DCCE7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86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32AA6-4BC3-E186-5390-2D04209D4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57EF753-3DEF-0291-D8E2-4CB2D1E46F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56CD194-E250-91C2-2056-5A8406E719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7D725F-9202-338A-2826-B5EC8DBB9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012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1843B-6099-09D2-8FCE-58EC8ED27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C11817C-0A83-D821-9029-6948E7923B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46FD740-ECB3-82D3-E35F-F1552C70D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6A93E6-11E5-0C50-03F8-D8401D8A42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998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E08A7-C5D6-B4EA-78FE-7C66FFF92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536D3B0-AA34-5708-7DC9-3EBCF08051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C42347F-9F29-1A89-D61E-4156AB9D09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D2B3E9-4E81-49AC-C844-25B713A03D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450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9B8A9-5211-6012-13C3-C50430472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12873A9-3007-55E7-0B02-82E0D27F35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697AA81-D25B-6853-1163-59008C2857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ED4090-DC9A-B207-9C81-03A3E6E1CB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099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386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46B97-ACD2-8285-1A4C-A59ADB1C8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7156BEF-D9E5-3F80-2A6B-B4E67AE897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D6E3B4F-A72D-A6B6-47FF-82F28BE586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FF4DA6-E6E2-F661-29AE-11D38AC650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582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0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86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svg"/><Relationship Id="rId4" Type="http://schemas.openxmlformats.org/officeDocument/2006/relationships/image" Target="../media/image2.sv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9.sv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image" Target="../media/image24.svg"/><Relationship Id="rId4" Type="http://schemas.openxmlformats.org/officeDocument/2006/relationships/image" Target="../media/image2.svg"/><Relationship Id="rId9" Type="http://schemas.openxmlformats.org/officeDocument/2006/relationships/image" Target="../media/image23.png"/><Relationship Id="rId1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sv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hyperlink" Target="https://jquery.com/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387D7B04-38D4-43A1-942E-DBDEFA30FE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6A0833-91DC-45B9-A758-824340ACCF6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alphaModFix amt="14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28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99259C4F-44DB-4F28-B050-2EE4A3DB24D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1290" y="5005138"/>
            <a:ext cx="1648409" cy="427365"/>
          </a:xfrm>
          <a:prstGeom prst="rect">
            <a:avLst/>
          </a:prstGeom>
        </p:spPr>
      </p:pic>
      <p:pic>
        <p:nvPicPr>
          <p:cNvPr id="32" name="Gráfico 31">
            <a:extLst>
              <a:ext uri="{FF2B5EF4-FFF2-40B4-BE49-F238E27FC236}">
                <a16:creationId xmlns:a16="http://schemas.microsoft.com/office/drawing/2014/main" id="{7848A1A8-D520-4632-B97C-0918995316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4100" y="449248"/>
            <a:ext cx="549344" cy="385254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8E332E39-6653-49DB-87FF-5E98C408AD16}"/>
              </a:ext>
            </a:extLst>
          </p:cNvPr>
          <p:cNvSpPr txBox="1"/>
          <p:nvPr/>
        </p:nvSpPr>
        <p:spPr>
          <a:xfrm>
            <a:off x="2408903" y="2769324"/>
            <a:ext cx="7375178" cy="127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pt-BR" sz="4400" b="1" i="0" dirty="0" err="1">
                <a:solidFill>
                  <a:srgbClr val="D1D7E0"/>
                </a:solidFill>
                <a:effectLst/>
                <a:latin typeface="Branding Black" panose="00000A00000000000000" charset="0"/>
              </a:rPr>
              <a:t>jQuery</a:t>
            </a:r>
            <a:r>
              <a:rPr lang="pt-BR" sz="4400" b="1" i="0" dirty="0">
                <a:solidFill>
                  <a:srgbClr val="D1D7E0"/>
                </a:solidFill>
                <a:effectLst/>
                <a:latin typeface="Branding Black" panose="00000A00000000000000" charset="0"/>
              </a:rPr>
              <a:t> - A Biblioteca </a:t>
            </a:r>
            <a:r>
              <a:rPr lang="pt-BR" sz="4400" b="1" i="0" dirty="0" err="1">
                <a:solidFill>
                  <a:srgbClr val="D1D7E0"/>
                </a:solidFill>
                <a:effectLst/>
                <a:latin typeface="Branding Black" panose="00000A00000000000000" charset="0"/>
              </a:rPr>
              <a:t>JavaScript</a:t>
            </a:r>
            <a:endParaRPr lang="pt-BR" sz="4400" b="1" i="0" dirty="0">
              <a:solidFill>
                <a:srgbClr val="D1D7E0"/>
              </a:solidFill>
              <a:effectLst/>
              <a:latin typeface="Branding Black" panose="00000A00000000000000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BEAA79DD-6EAF-D3CC-921A-6A90DAA98B45}"/>
              </a:ext>
            </a:extLst>
          </p:cNvPr>
          <p:cNvGrpSpPr/>
          <p:nvPr/>
        </p:nvGrpSpPr>
        <p:grpSpPr>
          <a:xfrm>
            <a:off x="2127377" y="1875453"/>
            <a:ext cx="8052322" cy="2835942"/>
            <a:chOff x="2127377" y="2023955"/>
            <a:chExt cx="8051366" cy="2561314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95DF4471-7EDE-9EBC-0BCF-3940E78644AE}"/>
                </a:ext>
              </a:extLst>
            </p:cNvPr>
            <p:cNvCxnSpPr/>
            <p:nvPr/>
          </p:nvCxnSpPr>
          <p:spPr>
            <a:xfrm>
              <a:off x="2146039" y="2023955"/>
              <a:ext cx="0" cy="256131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421FDFB2-E83B-C55F-E36D-20EC26DB7B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6039" y="2039575"/>
              <a:ext cx="803270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8A52EF3C-78C0-5391-230F-79E8BDE51D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7377" y="4579877"/>
              <a:ext cx="803270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3ADD96DC-3525-9754-1148-74F5305E86C1}"/>
                </a:ext>
              </a:extLst>
            </p:cNvPr>
            <p:cNvCxnSpPr>
              <a:cxnSpLocks/>
            </p:cNvCxnSpPr>
            <p:nvPr/>
          </p:nvCxnSpPr>
          <p:spPr>
            <a:xfrm>
              <a:off x="10160081" y="2039575"/>
              <a:ext cx="0" cy="4890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F593EB9-5E97-19C4-A912-A5E71B4F324D}"/>
                </a:ext>
              </a:extLst>
            </p:cNvPr>
            <p:cNvCxnSpPr>
              <a:cxnSpLocks/>
            </p:cNvCxnSpPr>
            <p:nvPr/>
          </p:nvCxnSpPr>
          <p:spPr>
            <a:xfrm>
              <a:off x="10143574" y="4090856"/>
              <a:ext cx="0" cy="4890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9" name="Gráfico 28">
            <a:extLst>
              <a:ext uri="{FF2B5EF4-FFF2-40B4-BE49-F238E27FC236}">
                <a16:creationId xmlns:a16="http://schemas.microsoft.com/office/drawing/2014/main" id="{0A9B9CF8-96B6-EB8D-032B-AF71CD254E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98377" y="396226"/>
            <a:ext cx="2332817" cy="305325"/>
          </a:xfrm>
          <a:prstGeom prst="rect">
            <a:avLst/>
          </a:prstGeom>
        </p:spPr>
      </p:pic>
      <p:pic>
        <p:nvPicPr>
          <p:cNvPr id="51" name="Gráfico 50">
            <a:extLst>
              <a:ext uri="{FF2B5EF4-FFF2-40B4-BE49-F238E27FC236}">
                <a16:creationId xmlns:a16="http://schemas.microsoft.com/office/drawing/2014/main" id="{F8B76AC7-B5BF-414C-9191-D81145C292A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57596" y="2693127"/>
            <a:ext cx="404970" cy="109955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D16D05A-166C-C980-AEFE-537D1B7EB118}"/>
              </a:ext>
            </a:extLst>
          </p:cNvPr>
          <p:cNvSpPr txBox="1"/>
          <p:nvPr/>
        </p:nvSpPr>
        <p:spPr>
          <a:xfrm>
            <a:off x="432619" y="5746022"/>
            <a:ext cx="3952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>
                <a:solidFill>
                  <a:srgbClr val="FABE63"/>
                </a:solidFill>
                <a:latin typeface="Branding Black" panose="00000A00000000000000" pitchFamily="50" charset="0"/>
              </a:rPr>
              <a:t>Prof</a:t>
            </a:r>
            <a:r>
              <a:rPr lang="pt-BR" sz="3200" b="1" dirty="0">
                <a:solidFill>
                  <a:srgbClr val="FABE63"/>
                </a:solidFill>
                <a:latin typeface="Branding Black" panose="00000A00000000000000" pitchFamily="50" charset="0"/>
              </a:rPr>
              <a:t>: Pedro Capelari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37449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8F79E-E469-8189-9740-F87E5DE91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8AD66D84-7D66-3722-379A-110CE360C4D5}"/>
              </a:ext>
            </a:extLst>
          </p:cNvPr>
          <p:cNvSpPr/>
          <p:nvPr/>
        </p:nvSpPr>
        <p:spPr>
          <a:xfrm>
            <a:off x="-21745" y="8878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9FCDE2D-4D83-7BF4-C877-585E8B3D6F22}"/>
              </a:ext>
            </a:extLst>
          </p:cNvPr>
          <p:cNvSpPr txBox="1"/>
          <p:nvPr/>
        </p:nvSpPr>
        <p:spPr>
          <a:xfrm>
            <a:off x="825759" y="703211"/>
            <a:ext cx="833059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/>
              <a:t>Manipulação de elementos com </a:t>
            </a:r>
            <a:r>
              <a:rPr lang="pt-BR" sz="3600" b="1" dirty="0" err="1"/>
              <a:t>jQuery</a:t>
            </a:r>
            <a:r>
              <a:rPr lang="pt-BR" sz="3600" b="1" dirty="0">
                <a:latin typeface="Branding Black" panose="00000A00000000000000" charset="0"/>
              </a:rPr>
              <a:t>:</a:t>
            </a:r>
            <a:endParaRPr lang="pt-BR" sz="3600" b="1" dirty="0">
              <a:solidFill>
                <a:srgbClr val="14143C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0AA63CFD-AF26-16D4-25F8-8FDF0ABAD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8D51E15-E9DD-CFAA-E440-75E713BE16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8473E1C-B3CD-DCC2-D637-39939D74CE35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A78AD7F-D46A-8325-C58C-E62EEA76A0F8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C747D208-D3CA-050B-042C-CCFF6E84A3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EE31C64C-1687-842B-CAF7-3287CD556617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C9857D70-AC6C-05DA-527C-EC4C1A5499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44B8DCF-3AB6-55FE-C600-CD2442BA665D}"/>
              </a:ext>
            </a:extLst>
          </p:cNvPr>
          <p:cNvSpPr txBox="1"/>
          <p:nvPr/>
        </p:nvSpPr>
        <p:spPr>
          <a:xfrm>
            <a:off x="739194" y="1447636"/>
            <a:ext cx="97529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Após selecionar um elemento, podemos alterá-lo usando diversos métodos.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Modificando o conteúdo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Altera ou obtém apenas o texto de um elemento.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Altera ou obtém o conteúdo HTML de um elemento.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Obtém ou define o valor de inputs.</a:t>
            </a:r>
          </a:p>
        </p:txBody>
      </p:sp>
      <p:pic>
        <p:nvPicPr>
          <p:cNvPr id="7" name="Picture 4" descr="javascript ">
            <a:extLst>
              <a:ext uri="{FF2B5EF4-FFF2-40B4-BE49-F238E27FC236}">
                <a16:creationId xmlns:a16="http://schemas.microsoft.com/office/drawing/2014/main" id="{577F1CE4-6574-0FCF-E3EB-2904D00D0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229" y="345654"/>
            <a:ext cx="975182" cy="9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33F72EA-665F-F5DB-7EE0-5E4AABFB81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62586" y="345654"/>
            <a:ext cx="975182" cy="97518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50D32B2-83DB-DBDF-28BF-D90727F4641E}"/>
              </a:ext>
            </a:extLst>
          </p:cNvPr>
          <p:cNvSpPr txBox="1"/>
          <p:nvPr/>
        </p:nvSpPr>
        <p:spPr>
          <a:xfrm>
            <a:off x="1544278" y="3078852"/>
            <a:ext cx="5198075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$("#titulo").</a:t>
            </a:r>
            <a:r>
              <a:rPr lang="pt-BR" dirty="0" err="1">
                <a:solidFill>
                  <a:schemeClr val="bg1"/>
                </a:solidFill>
              </a:rPr>
              <a:t>text</a:t>
            </a:r>
            <a:r>
              <a:rPr lang="pt-BR" dirty="0">
                <a:solidFill>
                  <a:schemeClr val="bg1"/>
                </a:solidFill>
              </a:rPr>
              <a:t>("Novo título!");</a:t>
            </a:r>
          </a:p>
          <a:p>
            <a:r>
              <a:rPr lang="pt-BR" dirty="0">
                <a:solidFill>
                  <a:schemeClr val="bg1"/>
                </a:solidFill>
              </a:rPr>
              <a:t>$(".container").</a:t>
            </a:r>
            <a:r>
              <a:rPr lang="pt-BR" dirty="0" err="1">
                <a:solidFill>
                  <a:schemeClr val="bg1"/>
                </a:solidFill>
              </a:rPr>
              <a:t>html</a:t>
            </a:r>
            <a:r>
              <a:rPr lang="pt-BR" dirty="0">
                <a:solidFill>
                  <a:schemeClr val="bg1"/>
                </a:solidFill>
              </a:rPr>
              <a:t>("&lt;h2&gt;Texto em HTML&lt;/h2&gt;");</a:t>
            </a:r>
          </a:p>
          <a:p>
            <a:r>
              <a:rPr lang="pt-BR" dirty="0">
                <a:solidFill>
                  <a:schemeClr val="bg1"/>
                </a:solidFill>
              </a:rPr>
              <a:t>$("#</a:t>
            </a:r>
            <a:r>
              <a:rPr lang="pt-BR" dirty="0" err="1">
                <a:solidFill>
                  <a:schemeClr val="bg1"/>
                </a:solidFill>
              </a:rPr>
              <a:t>meuInput</a:t>
            </a:r>
            <a:r>
              <a:rPr lang="pt-BR" dirty="0">
                <a:solidFill>
                  <a:schemeClr val="bg1"/>
                </a:solidFill>
              </a:rPr>
              <a:t>").</a:t>
            </a:r>
            <a:r>
              <a:rPr lang="pt-BR" dirty="0" err="1">
                <a:solidFill>
                  <a:schemeClr val="bg1"/>
                </a:solidFill>
              </a:rPr>
              <a:t>val</a:t>
            </a:r>
            <a:r>
              <a:rPr lang="pt-BR" dirty="0">
                <a:solidFill>
                  <a:schemeClr val="bg1"/>
                </a:solidFill>
              </a:rPr>
              <a:t>("Novo valor");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D11D0DE-2CAD-A5E8-F4B8-9525BD64DB33}"/>
              </a:ext>
            </a:extLst>
          </p:cNvPr>
          <p:cNvSpPr txBox="1"/>
          <p:nvPr/>
        </p:nvSpPr>
        <p:spPr>
          <a:xfrm>
            <a:off x="825759" y="4124416"/>
            <a:ext cx="8868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Modificando estilos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(propriedade, valor): Altera estilos do elemento.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addClass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removeClass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Adiciona ou remove classes CSS.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369D1AB-0543-EF76-23BC-6B0270FFF62D}"/>
              </a:ext>
            </a:extLst>
          </p:cNvPr>
          <p:cNvSpPr txBox="1"/>
          <p:nvPr/>
        </p:nvSpPr>
        <p:spPr>
          <a:xfrm>
            <a:off x="1544278" y="5262313"/>
            <a:ext cx="403590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$("p").</a:t>
            </a:r>
            <a:r>
              <a:rPr lang="pt-BR" dirty="0" err="1">
                <a:solidFill>
                  <a:schemeClr val="bg1"/>
                </a:solidFill>
              </a:rPr>
              <a:t>css</a:t>
            </a:r>
            <a:r>
              <a:rPr lang="pt-BR" dirty="0">
                <a:solidFill>
                  <a:schemeClr val="bg1"/>
                </a:solidFill>
              </a:rPr>
              <a:t>("color", "</a:t>
            </a:r>
            <a:r>
              <a:rPr lang="pt-BR" dirty="0" err="1">
                <a:solidFill>
                  <a:schemeClr val="bg1"/>
                </a:solidFill>
              </a:rPr>
              <a:t>red</a:t>
            </a:r>
            <a:r>
              <a:rPr lang="pt-BR" dirty="0">
                <a:solidFill>
                  <a:schemeClr val="bg1"/>
                </a:solidFill>
              </a:rPr>
              <a:t>");</a:t>
            </a:r>
          </a:p>
          <a:p>
            <a:r>
              <a:rPr lang="pt-BR" dirty="0">
                <a:solidFill>
                  <a:schemeClr val="bg1"/>
                </a:solidFill>
              </a:rPr>
              <a:t>$("h1").</a:t>
            </a:r>
            <a:r>
              <a:rPr lang="pt-BR" dirty="0" err="1">
                <a:solidFill>
                  <a:schemeClr val="bg1"/>
                </a:solidFill>
              </a:rPr>
              <a:t>addClass</a:t>
            </a:r>
            <a:r>
              <a:rPr lang="pt-BR" dirty="0">
                <a:solidFill>
                  <a:schemeClr val="bg1"/>
                </a:solidFill>
              </a:rPr>
              <a:t>("destaque");</a:t>
            </a:r>
          </a:p>
          <a:p>
            <a:r>
              <a:rPr lang="pt-BR" dirty="0">
                <a:solidFill>
                  <a:schemeClr val="bg1"/>
                </a:solidFill>
              </a:rPr>
              <a:t>$("#titulo").</a:t>
            </a:r>
            <a:r>
              <a:rPr lang="pt-BR" dirty="0" err="1">
                <a:solidFill>
                  <a:schemeClr val="bg1"/>
                </a:solidFill>
              </a:rPr>
              <a:t>removeClass</a:t>
            </a:r>
            <a:r>
              <a:rPr lang="pt-BR" dirty="0">
                <a:solidFill>
                  <a:schemeClr val="bg1"/>
                </a:solidFill>
              </a:rPr>
              <a:t>("</a:t>
            </a:r>
            <a:r>
              <a:rPr lang="pt-BR" dirty="0" err="1">
                <a:solidFill>
                  <a:schemeClr val="bg1"/>
                </a:solidFill>
              </a:rPr>
              <a:t>subtitulo</a:t>
            </a:r>
            <a:r>
              <a:rPr lang="pt-BR" dirty="0">
                <a:solidFill>
                  <a:schemeClr val="bg1"/>
                </a:solidFill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783589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6F1BB-1E62-8767-DFBB-6503B88B4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5A85FEF4-2F9C-B72D-59E2-D0E2A59214C7}"/>
              </a:ext>
            </a:extLst>
          </p:cNvPr>
          <p:cNvSpPr/>
          <p:nvPr/>
        </p:nvSpPr>
        <p:spPr>
          <a:xfrm>
            <a:off x="-21745" y="8878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7B1836-0245-8205-AF40-547DA7FE51BC}"/>
              </a:ext>
            </a:extLst>
          </p:cNvPr>
          <p:cNvSpPr txBox="1"/>
          <p:nvPr/>
        </p:nvSpPr>
        <p:spPr>
          <a:xfrm>
            <a:off x="825759" y="703211"/>
            <a:ext cx="833059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/>
              <a:t>Manipulação de elementos com </a:t>
            </a:r>
            <a:r>
              <a:rPr lang="pt-BR" sz="3600" b="1" dirty="0" err="1"/>
              <a:t>jQuery</a:t>
            </a:r>
            <a:r>
              <a:rPr lang="pt-BR" sz="3600" b="1" dirty="0">
                <a:latin typeface="Branding Black" panose="00000A00000000000000" charset="0"/>
              </a:rPr>
              <a:t>:</a:t>
            </a:r>
            <a:endParaRPr lang="pt-BR" sz="3600" b="1" dirty="0">
              <a:solidFill>
                <a:srgbClr val="14143C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BECD28A1-BDC4-E520-22BF-F03430E3F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F11B3B61-379A-564A-5A74-5216FF4A80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0434A56-CCB7-6587-3333-CF26F80B9E9A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97AAA81-C62A-723B-7438-239D7BD1A0C1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C5E86FAF-12B5-2508-FCD9-75B8EF6BE0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E9ED7AF-7290-FDE2-2CFF-211665B43C08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4D9881AE-7795-8F5B-64E6-6400251F5F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7F90F55-2D32-2857-D3FB-D612641ABCBA}"/>
              </a:ext>
            </a:extLst>
          </p:cNvPr>
          <p:cNvSpPr txBox="1"/>
          <p:nvPr/>
        </p:nvSpPr>
        <p:spPr>
          <a:xfrm>
            <a:off x="739194" y="1447636"/>
            <a:ext cx="97529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Adicionando e removendo elementos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Adiciona conteúdo dentro, no final do elemento.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prepend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Adiciona conteúdo dentro, no início do elemento.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Adiciona conteúdo fora, depois do elemento.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Adiciona conteúdo fora, antes do elemento.</a:t>
            </a:r>
          </a:p>
        </p:txBody>
      </p:sp>
      <p:pic>
        <p:nvPicPr>
          <p:cNvPr id="7" name="Picture 4" descr="javascript ">
            <a:extLst>
              <a:ext uri="{FF2B5EF4-FFF2-40B4-BE49-F238E27FC236}">
                <a16:creationId xmlns:a16="http://schemas.microsoft.com/office/drawing/2014/main" id="{B016DE62-6B56-60AF-1BA4-2CF2EF15D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229" y="345654"/>
            <a:ext cx="975182" cy="9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86DBC40-B692-75AD-B98D-C574CB5BF9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62586" y="345654"/>
            <a:ext cx="975182" cy="97518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753BE46-7E24-D477-DF43-33504E4EA492}"/>
              </a:ext>
            </a:extLst>
          </p:cNvPr>
          <p:cNvSpPr txBox="1"/>
          <p:nvPr/>
        </p:nvSpPr>
        <p:spPr>
          <a:xfrm>
            <a:off x="1544278" y="3482705"/>
            <a:ext cx="5198075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$("</a:t>
            </a:r>
            <a:r>
              <a:rPr lang="pt-BR" dirty="0" err="1">
                <a:solidFill>
                  <a:schemeClr val="bg1"/>
                </a:solidFill>
              </a:rPr>
              <a:t>ul</a:t>
            </a:r>
            <a:r>
              <a:rPr lang="pt-BR" dirty="0">
                <a:solidFill>
                  <a:schemeClr val="bg1"/>
                </a:solidFill>
              </a:rPr>
              <a:t>").</a:t>
            </a:r>
            <a:r>
              <a:rPr lang="pt-BR" dirty="0" err="1">
                <a:solidFill>
                  <a:schemeClr val="bg1"/>
                </a:solidFill>
              </a:rPr>
              <a:t>append</a:t>
            </a:r>
            <a:r>
              <a:rPr lang="pt-BR" dirty="0">
                <a:solidFill>
                  <a:schemeClr val="bg1"/>
                </a:solidFill>
              </a:rPr>
              <a:t>("&lt;li&gt;Item no final&lt;/li&gt;");</a:t>
            </a:r>
          </a:p>
          <a:p>
            <a:r>
              <a:rPr lang="pt-BR" dirty="0">
                <a:solidFill>
                  <a:schemeClr val="bg1"/>
                </a:solidFill>
              </a:rPr>
              <a:t>$("</a:t>
            </a:r>
            <a:r>
              <a:rPr lang="pt-BR" dirty="0" err="1">
                <a:solidFill>
                  <a:schemeClr val="bg1"/>
                </a:solidFill>
              </a:rPr>
              <a:t>ul</a:t>
            </a:r>
            <a:r>
              <a:rPr lang="pt-BR" dirty="0">
                <a:solidFill>
                  <a:schemeClr val="bg1"/>
                </a:solidFill>
              </a:rPr>
              <a:t>").</a:t>
            </a:r>
            <a:r>
              <a:rPr lang="pt-BR" dirty="0" err="1">
                <a:solidFill>
                  <a:schemeClr val="bg1"/>
                </a:solidFill>
              </a:rPr>
              <a:t>prepend</a:t>
            </a:r>
            <a:r>
              <a:rPr lang="pt-BR" dirty="0">
                <a:solidFill>
                  <a:schemeClr val="bg1"/>
                </a:solidFill>
              </a:rPr>
              <a:t>("&lt;li&gt;Item no início&lt;/li&gt;");</a:t>
            </a:r>
          </a:p>
          <a:p>
            <a:r>
              <a:rPr lang="pt-BR" dirty="0">
                <a:solidFill>
                  <a:schemeClr val="bg1"/>
                </a:solidFill>
              </a:rPr>
              <a:t>$("h1").</a:t>
            </a:r>
            <a:r>
              <a:rPr lang="pt-BR" dirty="0" err="1">
                <a:solidFill>
                  <a:schemeClr val="bg1"/>
                </a:solidFill>
              </a:rPr>
              <a:t>after</a:t>
            </a:r>
            <a:r>
              <a:rPr lang="pt-BR" dirty="0">
                <a:solidFill>
                  <a:schemeClr val="bg1"/>
                </a:solidFill>
              </a:rPr>
              <a:t>("&lt;p&gt;Texto após o título&lt;/p&gt;");</a:t>
            </a:r>
          </a:p>
          <a:p>
            <a:r>
              <a:rPr lang="pt-BR" dirty="0">
                <a:solidFill>
                  <a:schemeClr val="bg1"/>
                </a:solidFill>
              </a:rPr>
              <a:t>$("h1").</a:t>
            </a:r>
            <a:r>
              <a:rPr lang="pt-BR" dirty="0" err="1">
                <a:solidFill>
                  <a:schemeClr val="bg1"/>
                </a:solidFill>
              </a:rPr>
              <a:t>before</a:t>
            </a:r>
            <a:r>
              <a:rPr lang="pt-BR" dirty="0">
                <a:solidFill>
                  <a:schemeClr val="bg1"/>
                </a:solidFill>
              </a:rPr>
              <a:t>("&lt;p&gt;Texto antes do título&lt;/p&gt;");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651FEF1-2B92-1B0E-31EE-F4A63ECAAFB2}"/>
              </a:ext>
            </a:extLst>
          </p:cNvPr>
          <p:cNvSpPr txBox="1"/>
          <p:nvPr/>
        </p:nvSpPr>
        <p:spPr>
          <a:xfrm>
            <a:off x="960891" y="4904998"/>
            <a:ext cx="8060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remove() → Remove um elemento do DOM.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01EA825-6A92-E6AD-63E4-1312B0A9DCC8}"/>
              </a:ext>
            </a:extLst>
          </p:cNvPr>
          <p:cNvSpPr txBox="1"/>
          <p:nvPr/>
        </p:nvSpPr>
        <p:spPr>
          <a:xfrm>
            <a:off x="1544278" y="5485263"/>
            <a:ext cx="40359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$(".box").remove();</a:t>
            </a:r>
          </a:p>
        </p:txBody>
      </p:sp>
    </p:spTree>
    <p:extLst>
      <p:ext uri="{BB962C8B-B14F-4D97-AF65-F5344CB8AC3E}">
        <p14:creationId xmlns:p14="http://schemas.microsoft.com/office/powerpoint/2010/main" val="355624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2B1D6-B407-B654-62BA-E4E2E01BC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9C2FC40B-6775-B77A-B05C-8A27936CB32F}"/>
              </a:ext>
            </a:extLst>
          </p:cNvPr>
          <p:cNvSpPr/>
          <p:nvPr/>
        </p:nvSpPr>
        <p:spPr>
          <a:xfrm>
            <a:off x="0" y="0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0D012F-0C88-0142-CE6A-499D1A145DD2}"/>
              </a:ext>
            </a:extLst>
          </p:cNvPr>
          <p:cNvSpPr txBox="1"/>
          <p:nvPr/>
        </p:nvSpPr>
        <p:spPr>
          <a:xfrm>
            <a:off x="755560" y="306071"/>
            <a:ext cx="780467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/>
              <a:t>Eventos e animações com </a:t>
            </a:r>
            <a:r>
              <a:rPr lang="pt-BR" sz="3600" b="1" dirty="0" err="1"/>
              <a:t>jQuery</a:t>
            </a:r>
            <a:r>
              <a:rPr lang="pt-BR" sz="3600" b="1" dirty="0">
                <a:solidFill>
                  <a:srgbClr val="14143C"/>
                </a:solidFill>
                <a:latin typeface="Branding Black" panose="00000A00000000000000" charset="0"/>
              </a:rPr>
              <a:t>: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8A31741E-3FFF-A4AB-B838-4D0D7D7A5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F9636EF-5753-2C5E-7D07-A0C03DA953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DC950C2C-A8C8-1CE0-1269-1B11FAA6770D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A29E7F8-58CF-C03C-AC39-1190FF75328D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37F9B333-E953-4AD5-4A9B-49F9E5F2A3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402FDCCB-1D8F-7C30-1E1B-D764CF385EE8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0B429241-2425-5F49-A88F-9C1D87C375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67A44DF-A841-D2E6-8DE5-0906FF7E8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660906"/>
              </p:ext>
            </p:extLst>
          </p:nvPr>
        </p:nvGraphicFramePr>
        <p:xfrm>
          <a:off x="978476" y="1048739"/>
          <a:ext cx="80600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0008">
                  <a:extLst>
                    <a:ext uri="{9D8B030D-6E8A-4147-A177-3AD203B41FA5}">
                      <a16:colId xmlns:a16="http://schemas.microsoft.com/office/drawing/2014/main" val="660363207"/>
                    </a:ext>
                  </a:extLst>
                </a:gridCol>
                <a:gridCol w="4030008">
                  <a:extLst>
                    <a:ext uri="{9D8B030D-6E8A-4147-A177-3AD203B41FA5}">
                      <a16:colId xmlns:a16="http://schemas.microsoft.com/office/drawing/2014/main" val="2853714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30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Click()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Quando o usuário clica no elemento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323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Dblclick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Quando o usuário dá um clique dublo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6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Mouseenter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Quando o mouse entra no elemento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44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Mouseleave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Quando o mouse sai do elemento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425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Keydown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Quando uma tecla é pressionada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803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Keyup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Quando uma tecla é solta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666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Change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Quando um campo de formulário muda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31069"/>
                  </a:ext>
                </a:extLst>
              </a:tr>
            </a:tbl>
          </a:graphicData>
        </a:graphic>
      </p:graphicFrame>
      <p:pic>
        <p:nvPicPr>
          <p:cNvPr id="3" name="Picture 4" descr="javascript ">
            <a:extLst>
              <a:ext uri="{FF2B5EF4-FFF2-40B4-BE49-F238E27FC236}">
                <a16:creationId xmlns:a16="http://schemas.microsoft.com/office/drawing/2014/main" id="{593A73CA-EC2B-754A-92ED-9ACA9DD03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229" y="345654"/>
            <a:ext cx="975182" cy="9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DF97B49-5DAA-FF51-33AA-B975B6A90E72}"/>
              </a:ext>
            </a:extLst>
          </p:cNvPr>
          <p:cNvSpPr txBox="1"/>
          <p:nvPr/>
        </p:nvSpPr>
        <p:spPr>
          <a:xfrm>
            <a:off x="1312300" y="4243605"/>
            <a:ext cx="5198075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$("#</a:t>
            </a:r>
            <a:r>
              <a:rPr lang="pt-BR" dirty="0" err="1">
                <a:solidFill>
                  <a:schemeClr val="bg1"/>
                </a:solidFill>
              </a:rPr>
              <a:t>botao</a:t>
            </a:r>
            <a:r>
              <a:rPr lang="pt-BR" dirty="0">
                <a:solidFill>
                  <a:schemeClr val="bg1"/>
                </a:solidFill>
              </a:rPr>
              <a:t>").click(</a:t>
            </a:r>
            <a:r>
              <a:rPr lang="pt-BR" dirty="0" err="1">
                <a:solidFill>
                  <a:schemeClr val="bg1"/>
                </a:solidFill>
              </a:rPr>
              <a:t>function</a:t>
            </a:r>
            <a:r>
              <a:rPr lang="pt-BR" dirty="0">
                <a:solidFill>
                  <a:schemeClr val="bg1"/>
                </a:solidFill>
              </a:rPr>
              <a:t>(){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alert</a:t>
            </a:r>
            <a:r>
              <a:rPr lang="pt-BR" dirty="0">
                <a:solidFill>
                  <a:schemeClr val="bg1"/>
                </a:solidFill>
              </a:rPr>
              <a:t>("Botão clicado!");</a:t>
            </a:r>
          </a:p>
          <a:p>
            <a:r>
              <a:rPr lang="pt-BR" dirty="0">
                <a:solidFill>
                  <a:schemeClr val="bg1"/>
                </a:solidFill>
              </a:rPr>
              <a:t>});</a:t>
            </a:r>
          </a:p>
          <a:p>
            <a:r>
              <a:rPr lang="en-US" dirty="0">
                <a:solidFill>
                  <a:schemeClr val="bg1"/>
                </a:solidFill>
              </a:rPr>
              <a:t>$(".box").</a:t>
            </a:r>
            <a:r>
              <a:rPr lang="en-US" dirty="0" err="1">
                <a:solidFill>
                  <a:schemeClr val="bg1"/>
                </a:solidFill>
              </a:rPr>
              <a:t>mouseenter</a:t>
            </a:r>
            <a:r>
              <a:rPr lang="en-US" dirty="0">
                <a:solidFill>
                  <a:schemeClr val="bg1"/>
                </a:solidFill>
              </a:rPr>
              <a:t>(function(){</a:t>
            </a:r>
          </a:p>
          <a:p>
            <a:r>
              <a:rPr lang="en-US" dirty="0">
                <a:solidFill>
                  <a:schemeClr val="bg1"/>
                </a:solidFill>
              </a:rPr>
              <a:t>    $(this).</a:t>
            </a:r>
            <a:r>
              <a:rPr lang="en-US" dirty="0" err="1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bg1"/>
                </a:solidFill>
              </a:rPr>
              <a:t>("background", "yellow");</a:t>
            </a:r>
          </a:p>
          <a:p>
            <a:r>
              <a:rPr lang="en-US" dirty="0">
                <a:solidFill>
                  <a:schemeClr val="bg1"/>
                </a:solidFill>
              </a:rPr>
              <a:t>}).</a:t>
            </a:r>
            <a:r>
              <a:rPr lang="en-US" dirty="0" err="1">
                <a:solidFill>
                  <a:schemeClr val="bg1"/>
                </a:solidFill>
              </a:rPr>
              <a:t>mouseleave</a:t>
            </a:r>
            <a:r>
              <a:rPr lang="en-US" dirty="0">
                <a:solidFill>
                  <a:schemeClr val="bg1"/>
                </a:solidFill>
              </a:rPr>
              <a:t>(function(){</a:t>
            </a:r>
          </a:p>
          <a:p>
            <a:r>
              <a:rPr lang="en-US" dirty="0">
                <a:solidFill>
                  <a:schemeClr val="bg1"/>
                </a:solidFill>
              </a:rPr>
              <a:t>    $(this).</a:t>
            </a:r>
            <a:r>
              <a:rPr lang="en-US" dirty="0" err="1">
                <a:solidFill>
                  <a:schemeClr val="bg1"/>
                </a:solidFill>
              </a:rPr>
              <a:t>css</a:t>
            </a:r>
            <a:r>
              <a:rPr lang="en-US" dirty="0">
                <a:solidFill>
                  <a:schemeClr val="bg1"/>
                </a:solidFill>
              </a:rPr>
              <a:t>("background", "white");</a:t>
            </a:r>
          </a:p>
          <a:p>
            <a:r>
              <a:rPr lang="en-US" dirty="0">
                <a:solidFill>
                  <a:schemeClr val="bg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840605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A6E41-99EE-020B-3F1D-965F6005F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0F13CEFF-1BF3-5659-AB3F-05564E1B318A}"/>
              </a:ext>
            </a:extLst>
          </p:cNvPr>
          <p:cNvSpPr/>
          <p:nvPr/>
        </p:nvSpPr>
        <p:spPr>
          <a:xfrm>
            <a:off x="0" y="0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FAF99D-1F3E-B555-64AD-40BE0118A663}"/>
              </a:ext>
            </a:extLst>
          </p:cNvPr>
          <p:cNvSpPr txBox="1"/>
          <p:nvPr/>
        </p:nvSpPr>
        <p:spPr>
          <a:xfrm>
            <a:off x="755560" y="306071"/>
            <a:ext cx="780467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solidFill>
                  <a:srgbClr val="14143C"/>
                </a:solidFill>
                <a:latin typeface="Branding Black" panose="00000A00000000000000" charset="0"/>
              </a:rPr>
              <a:t>Animações: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29CEE6F3-44F0-D1C7-212F-4B74508F0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5E067C22-BF53-2F72-BA05-5BE072D08D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6804012-E3FF-5D0B-EEB8-D68714F83FC7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2C4B755-CC8C-0CBF-E214-27A393EEF5D8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A910EA58-FEDB-F2C7-00FB-A4C7A3FBD6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FE7505E3-B33A-8AE1-33F6-B93411B03B10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FC218B80-C56C-40EC-9DA6-8C82A725A9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ABD57D2-2F3B-8745-B706-DFEB8486F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592297"/>
              </p:ext>
            </p:extLst>
          </p:nvPr>
        </p:nvGraphicFramePr>
        <p:xfrm>
          <a:off x="978476" y="1048739"/>
          <a:ext cx="806001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0008">
                  <a:extLst>
                    <a:ext uri="{9D8B030D-6E8A-4147-A177-3AD203B41FA5}">
                      <a16:colId xmlns:a16="http://schemas.microsoft.com/office/drawing/2014/main" val="660363207"/>
                    </a:ext>
                  </a:extLst>
                </a:gridCol>
                <a:gridCol w="4030008">
                  <a:extLst>
                    <a:ext uri="{9D8B030D-6E8A-4147-A177-3AD203B41FA5}">
                      <a16:colId xmlns:a16="http://schemas.microsoft.com/office/drawing/2014/main" val="2853714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30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Hide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Esconde um elemento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323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show()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Mostra um elemento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6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toggle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Alterna entre </a:t>
                      </a:r>
                      <a:r>
                        <a:rPr lang="pt-BR" dirty="0" err="1"/>
                        <a:t>hide</a:t>
                      </a:r>
                      <a:r>
                        <a:rPr lang="pt-BR" dirty="0"/>
                        <a:t>() e show()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44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fadeIn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Faz um efeito de fade para aparecer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425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fadeOut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Faz um efeito de fade para desaparecer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803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slideDown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Exibe o elemento deslizando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666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slideUp</a:t>
                      </a:r>
                      <a:r>
                        <a:rPr lang="pt-B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Oculta o elemento deslizando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31069"/>
                  </a:ext>
                </a:extLst>
              </a:tr>
            </a:tbl>
          </a:graphicData>
        </a:graphic>
      </p:graphicFrame>
      <p:pic>
        <p:nvPicPr>
          <p:cNvPr id="3" name="Picture 4" descr="javascript ">
            <a:extLst>
              <a:ext uri="{FF2B5EF4-FFF2-40B4-BE49-F238E27FC236}">
                <a16:creationId xmlns:a16="http://schemas.microsoft.com/office/drawing/2014/main" id="{2F44FF95-0E3F-41A5-6AC2-FF998DECE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229" y="345654"/>
            <a:ext cx="975182" cy="9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380742D-05B1-D15C-A02D-BCAFF261B9A2}"/>
              </a:ext>
            </a:extLst>
          </p:cNvPr>
          <p:cNvSpPr txBox="1"/>
          <p:nvPr/>
        </p:nvSpPr>
        <p:spPr>
          <a:xfrm>
            <a:off x="1312300" y="4243605"/>
            <a:ext cx="5198075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$("#</a:t>
            </a:r>
            <a:r>
              <a:rPr lang="en-US" dirty="0" err="1">
                <a:solidFill>
                  <a:schemeClr val="bg1"/>
                </a:solidFill>
              </a:rPr>
              <a:t>botao</a:t>
            </a:r>
            <a:r>
              <a:rPr lang="en-US" dirty="0">
                <a:solidFill>
                  <a:schemeClr val="bg1"/>
                </a:solidFill>
              </a:rPr>
              <a:t>").click(function(){</a:t>
            </a:r>
          </a:p>
          <a:p>
            <a:r>
              <a:rPr lang="en-US" dirty="0">
                <a:solidFill>
                  <a:schemeClr val="bg1"/>
                </a:solidFill>
              </a:rPr>
              <a:t>    $(".box").toggle();</a:t>
            </a:r>
          </a:p>
          <a:p>
            <a:r>
              <a:rPr lang="en-US" dirty="0">
                <a:solidFill>
                  <a:schemeClr val="bg1"/>
                </a:solidFill>
              </a:rPr>
              <a:t>});</a:t>
            </a:r>
          </a:p>
          <a:p>
            <a:r>
              <a:rPr lang="en-US" dirty="0">
                <a:solidFill>
                  <a:schemeClr val="bg1"/>
                </a:solidFill>
              </a:rPr>
              <a:t>$("#</a:t>
            </a:r>
            <a:r>
              <a:rPr lang="en-US" dirty="0" err="1">
                <a:solidFill>
                  <a:schemeClr val="bg1"/>
                </a:solidFill>
              </a:rPr>
              <a:t>botao</a:t>
            </a:r>
            <a:r>
              <a:rPr lang="en-US" dirty="0">
                <a:solidFill>
                  <a:schemeClr val="bg1"/>
                </a:solidFill>
              </a:rPr>
              <a:t>").click(function(){</a:t>
            </a:r>
          </a:p>
          <a:p>
            <a:r>
              <a:rPr lang="en-US" dirty="0">
                <a:solidFill>
                  <a:schemeClr val="bg1"/>
                </a:solidFill>
              </a:rPr>
              <a:t>    $("#</a:t>
            </a:r>
            <a:r>
              <a:rPr lang="en-US" dirty="0" err="1">
                <a:solidFill>
                  <a:schemeClr val="bg1"/>
                </a:solidFill>
              </a:rPr>
              <a:t>imagem</a:t>
            </a:r>
            <a:r>
              <a:rPr lang="en-US" dirty="0">
                <a:solidFill>
                  <a:schemeClr val="bg1"/>
                </a:solidFill>
              </a:rPr>
              <a:t>").</a:t>
            </a:r>
            <a:r>
              <a:rPr lang="en-US" dirty="0" err="1">
                <a:solidFill>
                  <a:schemeClr val="bg1"/>
                </a:solidFill>
              </a:rPr>
              <a:t>fadeToggle</a:t>
            </a:r>
            <a:r>
              <a:rPr lang="en-US" dirty="0">
                <a:solidFill>
                  <a:schemeClr val="bg1"/>
                </a:solidFill>
              </a:rPr>
              <a:t>(1000);</a:t>
            </a:r>
          </a:p>
          <a:p>
            <a:r>
              <a:rPr lang="en-US" dirty="0">
                <a:solidFill>
                  <a:schemeClr val="bg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35780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387D7B04-38D4-43A1-942E-DBDEFA30FE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6A0833-91DC-45B9-A758-824340ACCF6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alphaModFix amt="14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28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99259C4F-44DB-4F28-B050-2EE4A3DB24D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83102" y="6036498"/>
            <a:ext cx="1648409" cy="427365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DCBD100D-4F3A-4EC6-BFDE-71DBBBB7BB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0417" y="4779072"/>
            <a:ext cx="4053843" cy="553120"/>
          </a:xfrm>
          <a:prstGeom prst="rect">
            <a:avLst/>
          </a:prstGeom>
        </p:spPr>
      </p:pic>
      <p:pic>
        <p:nvPicPr>
          <p:cNvPr id="32" name="Gráfico 31">
            <a:extLst>
              <a:ext uri="{FF2B5EF4-FFF2-40B4-BE49-F238E27FC236}">
                <a16:creationId xmlns:a16="http://schemas.microsoft.com/office/drawing/2014/main" id="{7848A1A8-D520-4632-B97C-0918995316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1438" y="454039"/>
            <a:ext cx="733425" cy="514350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8E332E39-6653-49DB-87FF-5E98C408AD16}"/>
              </a:ext>
            </a:extLst>
          </p:cNvPr>
          <p:cNvSpPr txBox="1"/>
          <p:nvPr/>
        </p:nvSpPr>
        <p:spPr>
          <a:xfrm>
            <a:off x="4605505" y="2796807"/>
            <a:ext cx="3063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pt-BR" sz="4200" b="1" dirty="0">
                <a:solidFill>
                  <a:schemeClr val="bg1"/>
                </a:solidFill>
                <a:latin typeface="Branding Black" panose="00000A00000000000000" pitchFamily="50" charset="0"/>
              </a:rPr>
              <a:t>OBRIGAD@</a:t>
            </a:r>
            <a:endParaRPr lang="pt-BR" sz="4200" b="1" dirty="0">
              <a:solidFill>
                <a:srgbClr val="17C3C7"/>
              </a:solidFill>
              <a:latin typeface="Branding Black" panose="00000A00000000000000" pitchFamily="50" charset="0"/>
            </a:endParaRPr>
          </a:p>
        </p:txBody>
      </p:sp>
      <p:pic>
        <p:nvPicPr>
          <p:cNvPr id="51" name="Gráfico 50">
            <a:extLst>
              <a:ext uri="{FF2B5EF4-FFF2-40B4-BE49-F238E27FC236}">
                <a16:creationId xmlns:a16="http://schemas.microsoft.com/office/drawing/2014/main" id="{F8B76AC7-B5BF-414C-9191-D81145C292A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98232" y="976590"/>
            <a:ext cx="277812" cy="754300"/>
          </a:xfrm>
          <a:prstGeom prst="rect">
            <a:avLst/>
          </a:prstGeom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926383AD-AE9B-45BC-817E-5C255055B3B5}"/>
              </a:ext>
            </a:extLst>
          </p:cNvPr>
          <p:cNvSpPr/>
          <p:nvPr/>
        </p:nvSpPr>
        <p:spPr>
          <a:xfrm>
            <a:off x="2267339" y="2039575"/>
            <a:ext cx="7912360" cy="253007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1DD70F1-243D-4569-AE61-1AF027E6DF8A}"/>
              </a:ext>
            </a:extLst>
          </p:cNvPr>
          <p:cNvSpPr/>
          <p:nvPr/>
        </p:nvSpPr>
        <p:spPr>
          <a:xfrm>
            <a:off x="2793622" y="0"/>
            <a:ext cx="360125" cy="4170068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ADBEEDB-26CD-4B1F-AAD8-A93B447BC34A}"/>
              </a:ext>
            </a:extLst>
          </p:cNvPr>
          <p:cNvSpPr txBox="1"/>
          <p:nvPr/>
        </p:nvSpPr>
        <p:spPr>
          <a:xfrm>
            <a:off x="4599286" y="3482005"/>
            <a:ext cx="2976868" cy="331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b="1" dirty="0">
                <a:solidFill>
                  <a:schemeClr val="bg1"/>
                </a:solidFill>
                <a:latin typeface="Branding Medium" panose="00000600000000000000" pitchFamily="50" charset="0"/>
              </a:rPr>
              <a:t>NOME SETOR | SISTEMA FIEP</a:t>
            </a:r>
            <a:endParaRPr lang="pt-BR" sz="1400" b="1" dirty="0">
              <a:solidFill>
                <a:srgbClr val="17C3C7"/>
              </a:solidFill>
              <a:latin typeface="Branding Medium" panose="00000600000000000000" pitchFamily="50" charset="0"/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AF00CA19-FA93-EF64-1067-7CD4FA43BCD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98377" y="396226"/>
            <a:ext cx="2332817" cy="3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4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3B20-A093-429E-B36D-BA6CC85DC9EF}"/>
              </a:ext>
            </a:extLst>
          </p:cNvPr>
          <p:cNvSpPr txBox="1"/>
          <p:nvPr/>
        </p:nvSpPr>
        <p:spPr>
          <a:xfrm>
            <a:off x="825759" y="703211"/>
            <a:ext cx="505496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Conteúdos e Objetivo:</a:t>
            </a:r>
            <a:endParaRPr lang="pt-BR" sz="3600" b="1" dirty="0">
              <a:solidFill>
                <a:srgbClr val="F28F32"/>
              </a:solidFill>
              <a:latin typeface="Branding Black" panose="00000A00000000000000" pitchFamily="5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62887222-84CF-4D63-85B6-EF0C8B9F9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F989718F-32AC-4A59-8963-2F0AAF8AD041}"/>
              </a:ext>
            </a:extLst>
          </p:cNvPr>
          <p:cNvSpPr/>
          <p:nvPr/>
        </p:nvSpPr>
        <p:spPr>
          <a:xfrm>
            <a:off x="922957" y="2332616"/>
            <a:ext cx="360125" cy="4534262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2D8F1C5-1F51-4070-AC27-2715429151C3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C67C7911-4853-4FAC-820A-4CC7CF9127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89089" y="1696422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D36B3CE0-00F8-4C0A-88EB-7645D3BF0464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44" name="Gráfico 43">
            <a:extLst>
              <a:ext uri="{FF2B5EF4-FFF2-40B4-BE49-F238E27FC236}">
                <a16:creationId xmlns:a16="http://schemas.microsoft.com/office/drawing/2014/main" id="{9B2396E3-B8F4-4610-93A0-466AEE98C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350267" y="-1819237"/>
            <a:ext cx="614265" cy="424471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A905736-9EA3-4B5D-92C5-B1B6EBE0743A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141F964D-C67C-ED80-A865-4986E46656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524A032-CF76-8D1D-4D18-A4D07E680160}"/>
              </a:ext>
            </a:extLst>
          </p:cNvPr>
          <p:cNvSpPr txBox="1"/>
          <p:nvPr/>
        </p:nvSpPr>
        <p:spPr>
          <a:xfrm>
            <a:off x="1503591" y="1685302"/>
            <a:ext cx="9429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Entender o uso do </a:t>
            </a:r>
            <a:r>
              <a:rPr lang="pt-BR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para simplificar a manipulação de DOM.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CE3C703-AA41-EC38-18D2-89F9B622F9CE}"/>
              </a:ext>
            </a:extLst>
          </p:cNvPr>
          <p:cNvSpPr txBox="1"/>
          <p:nvPr/>
        </p:nvSpPr>
        <p:spPr>
          <a:xfrm>
            <a:off x="1590610" y="2257525"/>
            <a:ext cx="94296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que é </a:t>
            </a:r>
            <a:r>
              <a:rPr lang="pt-BR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por que usá-lo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Sintaxe básica do </a:t>
            </a:r>
            <a:r>
              <a:rPr lang="pt-BR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pt-BR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Seleção de elementos com </a:t>
            </a:r>
            <a:r>
              <a:rPr lang="pt-BR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pt-BR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Manipulação de elementos com </a:t>
            </a:r>
            <a:r>
              <a:rPr lang="pt-BR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pt-BR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Eventos e animações com </a:t>
            </a:r>
            <a:r>
              <a:rPr lang="pt-BR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pt-BR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pt-BR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Sistemas que utilizaremos na aula:</a:t>
            </a:r>
          </a:p>
          <a:p>
            <a:pPr lvl="1"/>
            <a:r>
              <a:rPr lang="pt-B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Vscode.</a:t>
            </a:r>
          </a:p>
          <a:p>
            <a:pPr lvl="1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Navegador(Crome,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Edge, Opera).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85C9996-1594-B4EE-E9DC-CB0ACC3C83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56246" y="2458306"/>
            <a:ext cx="939241" cy="93924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52EF57E-E5A5-B93E-95B7-10DCCA43E5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56246" y="3560569"/>
            <a:ext cx="975182" cy="975182"/>
          </a:xfrm>
          <a:prstGeom prst="rect">
            <a:avLst/>
          </a:prstGeom>
        </p:spPr>
      </p:pic>
      <p:pic>
        <p:nvPicPr>
          <p:cNvPr id="1028" name="Picture 4" descr="javascript ">
            <a:extLst>
              <a:ext uri="{FF2B5EF4-FFF2-40B4-BE49-F238E27FC236}">
                <a16:creationId xmlns:a16="http://schemas.microsoft.com/office/drawing/2014/main" id="{BA506AE5-9CDC-D8EA-B755-86F1F9CDA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1929" y="4707592"/>
            <a:ext cx="975182" cy="9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73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CE47C-48A0-9A1E-1AAE-5FE245E2A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F2E2894B-6500-8941-77FA-1DE291EFF4F6}"/>
              </a:ext>
            </a:extLst>
          </p:cNvPr>
          <p:cNvSpPr/>
          <p:nvPr/>
        </p:nvSpPr>
        <p:spPr>
          <a:xfrm>
            <a:off x="0" y="0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6B9CB5B-F69E-E278-FAC7-05045D421689}"/>
              </a:ext>
            </a:extLst>
          </p:cNvPr>
          <p:cNvSpPr txBox="1"/>
          <p:nvPr/>
        </p:nvSpPr>
        <p:spPr>
          <a:xfrm>
            <a:off x="987936" y="741190"/>
            <a:ext cx="774204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dirty="0">
                <a:latin typeface="Branding Black" panose="00000A00000000000000" charset="0"/>
              </a:rPr>
              <a:t>O que é </a:t>
            </a:r>
            <a:r>
              <a:rPr lang="pt-BR" sz="3600" dirty="0" err="1">
                <a:latin typeface="Branding Black" panose="00000A00000000000000" charset="0"/>
              </a:rPr>
              <a:t>jQuery</a:t>
            </a:r>
            <a:r>
              <a:rPr lang="pt-BR" sz="3600" dirty="0">
                <a:latin typeface="Branding Black" panose="00000A00000000000000" charset="0"/>
              </a:rPr>
              <a:t>?:</a:t>
            </a:r>
            <a:endParaRPr lang="pt-BR" sz="3600" b="1" dirty="0">
              <a:solidFill>
                <a:srgbClr val="14143C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AF0166D2-3E46-CF1E-9BBB-4EAAE3ECB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2417E456-73FD-483C-3605-F358D2C52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11EC4C7-C7CA-958F-E53F-F1911A7D7013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1C215D9-2926-3CC6-3E68-6094CB8874F9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EF8F97B5-310C-04D8-B733-3CCB756320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8DF7B1E-0747-0F99-C509-A6FFFDD50842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B63916B8-7F20-32C1-A440-350E05FC30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F44EC77-F093-8C04-3AF1-69EB7ADB1A9E}"/>
              </a:ext>
            </a:extLst>
          </p:cNvPr>
          <p:cNvSpPr txBox="1"/>
          <p:nvPr/>
        </p:nvSpPr>
        <p:spPr>
          <a:xfrm>
            <a:off x="825758" y="2122098"/>
            <a:ext cx="10407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biblioteca de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criada para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simplificar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manipulação do DOM, eventos, animações e requisições AJAX. Ele permite escrever menos código para realizar as mesmas tarefas que fariam com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puro.</a:t>
            </a:r>
          </a:p>
        </p:txBody>
      </p:sp>
      <p:pic>
        <p:nvPicPr>
          <p:cNvPr id="7" name="Picture 4" descr="javascript ">
            <a:extLst>
              <a:ext uri="{FF2B5EF4-FFF2-40B4-BE49-F238E27FC236}">
                <a16:creationId xmlns:a16="http://schemas.microsoft.com/office/drawing/2014/main" id="{177C1018-110B-9E7E-C504-2AD16F3FA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229" y="345654"/>
            <a:ext cx="975182" cy="9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46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63566-A561-CDE2-5CF7-2A762BE2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6C0C81D5-24AF-00E4-43A3-A0BD8DCAB851}"/>
              </a:ext>
            </a:extLst>
          </p:cNvPr>
          <p:cNvSpPr/>
          <p:nvPr/>
        </p:nvSpPr>
        <p:spPr>
          <a:xfrm>
            <a:off x="0" y="0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BE36EC2-1C8D-D188-8508-DA37D5F9AC61}"/>
              </a:ext>
            </a:extLst>
          </p:cNvPr>
          <p:cNvSpPr txBox="1"/>
          <p:nvPr/>
        </p:nvSpPr>
        <p:spPr>
          <a:xfrm>
            <a:off x="987936" y="741190"/>
            <a:ext cx="774204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dirty="0">
                <a:latin typeface="Branding Black" panose="00000A00000000000000" charset="0"/>
              </a:rPr>
              <a:t>Por que usar </a:t>
            </a:r>
            <a:r>
              <a:rPr lang="pt-BR" sz="3600" dirty="0" err="1">
                <a:latin typeface="Branding Black" panose="00000A00000000000000" charset="0"/>
              </a:rPr>
              <a:t>jQuery</a:t>
            </a:r>
            <a:r>
              <a:rPr lang="pt-BR" sz="3600" dirty="0">
                <a:latin typeface="Branding Black" panose="00000A00000000000000" charset="0"/>
              </a:rPr>
              <a:t>?:</a:t>
            </a:r>
            <a:endParaRPr lang="pt-BR" sz="3600" b="1" dirty="0">
              <a:solidFill>
                <a:srgbClr val="14143C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5569E4E2-A00B-917D-DAFF-D1BB8A651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290FDE1F-FB72-C117-C252-90920130A4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1432815-BF35-2785-5E23-FD3079E6A7BA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4B37CAC-A5A8-A8AA-8EC9-A84EDA47C2C2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EEA8E702-D4F7-71AA-A013-6DD1C82A98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9B28179A-F0B0-2645-1B62-90A159CA8B40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3DC9EDFE-1BC1-6BB1-85D1-8D61C349C5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8BC5AFD-D0B9-3DDE-9AA1-693ACA2640C6}"/>
              </a:ext>
            </a:extLst>
          </p:cNvPr>
          <p:cNvSpPr txBox="1"/>
          <p:nvPr/>
        </p:nvSpPr>
        <p:spPr>
          <a:xfrm>
            <a:off x="825758" y="2122098"/>
            <a:ext cx="104071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mais curto e legível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Tarefas que exigiriam várias linhas de código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podem ser feitas com poucas linhas em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Compatibilidade entre navegadores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Resolve problemas de diferenças entre navegadores automaticamente.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Fácil manipulação de DOM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Possui métodos simplificados para selecionar, alterar e remover elementos.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Eventos e animações poderosas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Possui métodos para adicionar eventos e animações sem precisar escrever tanto código manualmente.</a:t>
            </a:r>
          </a:p>
        </p:txBody>
      </p:sp>
      <p:pic>
        <p:nvPicPr>
          <p:cNvPr id="7" name="Picture 4" descr="javascript ">
            <a:extLst>
              <a:ext uri="{FF2B5EF4-FFF2-40B4-BE49-F238E27FC236}">
                <a16:creationId xmlns:a16="http://schemas.microsoft.com/office/drawing/2014/main" id="{CCA6FC88-B2E0-ECD8-B202-62372F770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229" y="345654"/>
            <a:ext cx="975182" cy="9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86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63A1C-0E5C-17AB-A04F-AF36F90AD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96393DAF-C5FB-D7E1-A0C8-0DCD065C2B72}"/>
              </a:ext>
            </a:extLst>
          </p:cNvPr>
          <p:cNvSpPr/>
          <p:nvPr/>
        </p:nvSpPr>
        <p:spPr>
          <a:xfrm>
            <a:off x="-21745" y="8878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C72449-A47A-F5C4-A904-A533A2F1630A}"/>
              </a:ext>
            </a:extLst>
          </p:cNvPr>
          <p:cNvSpPr txBox="1"/>
          <p:nvPr/>
        </p:nvSpPr>
        <p:spPr>
          <a:xfrm>
            <a:off x="825759" y="703211"/>
            <a:ext cx="833059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latin typeface="Branding Black" panose="00000A00000000000000" charset="0"/>
              </a:rPr>
              <a:t>Como incluir </a:t>
            </a:r>
            <a:r>
              <a:rPr lang="pt-BR" sz="3600" b="1" dirty="0" err="1">
                <a:latin typeface="Branding Black" panose="00000A00000000000000" charset="0"/>
              </a:rPr>
              <a:t>jQuery</a:t>
            </a:r>
            <a:r>
              <a:rPr lang="pt-BR" sz="3600" b="1" dirty="0">
                <a:latin typeface="Branding Black" panose="00000A00000000000000" charset="0"/>
              </a:rPr>
              <a:t> no seu projeto:</a:t>
            </a:r>
            <a:endParaRPr lang="pt-BR" sz="3600" b="1" dirty="0">
              <a:solidFill>
                <a:srgbClr val="14143C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3F0A134B-9C88-0BDF-5F18-738100E28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2F1041F5-283B-A698-6956-9B539B7A2B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42AF2AE-2452-E029-3FF6-162DA58464D1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8376A83-B134-0DCD-3553-3D9234F59354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96072BAB-97CC-136D-42D6-D5523EE154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39C5200-29AF-2B28-BA2D-81B9D372DAB4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573C8F0C-C527-386C-66DE-E3C28735FD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AB106F2-0CA2-00A0-A58D-0ED7083F151D}"/>
              </a:ext>
            </a:extLst>
          </p:cNvPr>
          <p:cNvSpPr txBox="1"/>
          <p:nvPr/>
        </p:nvSpPr>
        <p:spPr>
          <a:xfrm>
            <a:off x="739194" y="1661226"/>
            <a:ext cx="92510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Existem duas formas principais de incluir 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Usando o CDN(Mais recomendado): 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Adicione este código no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 seu HTML:</a:t>
            </a:r>
          </a:p>
        </p:txBody>
      </p:sp>
      <p:pic>
        <p:nvPicPr>
          <p:cNvPr id="7" name="Picture 4" descr="javascript ">
            <a:extLst>
              <a:ext uri="{FF2B5EF4-FFF2-40B4-BE49-F238E27FC236}">
                <a16:creationId xmlns:a16="http://schemas.microsoft.com/office/drawing/2014/main" id="{AC9CA9D5-2E85-D324-567F-96E89BF7F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229" y="345654"/>
            <a:ext cx="975182" cy="9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7614384-569D-66E5-E4A1-A09AA9049F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62586" y="345654"/>
            <a:ext cx="975182" cy="97518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4E222DF-DBF0-A830-5033-D7DD3B1C8B5C}"/>
              </a:ext>
            </a:extLst>
          </p:cNvPr>
          <p:cNvSpPr txBox="1"/>
          <p:nvPr/>
        </p:nvSpPr>
        <p:spPr>
          <a:xfrm>
            <a:off x="1211222" y="3394240"/>
            <a:ext cx="902621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&lt;script </a:t>
            </a:r>
            <a:r>
              <a:rPr lang="pt-BR" dirty="0" err="1">
                <a:solidFill>
                  <a:schemeClr val="bg1"/>
                </a:solidFill>
              </a:rPr>
              <a:t>src</a:t>
            </a:r>
            <a:r>
              <a:rPr lang="pt-BR" dirty="0">
                <a:solidFill>
                  <a:schemeClr val="bg1"/>
                </a:solidFill>
              </a:rPr>
              <a:t>="https://code.jquery.com/jquery-3.6.0.min.js"&gt;&lt;/script&gt;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EDD820B-2E29-E9DA-7FEB-04782A4918A6}"/>
              </a:ext>
            </a:extLst>
          </p:cNvPr>
          <p:cNvSpPr txBox="1"/>
          <p:nvPr/>
        </p:nvSpPr>
        <p:spPr>
          <a:xfrm>
            <a:off x="825759" y="4287842"/>
            <a:ext cx="8868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Baixando o arquivo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Você pode baixar o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https://jquery.com/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incluí-lo localmente&gt;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87B4C70-8256-D628-B340-7E924CF49DFA}"/>
              </a:ext>
            </a:extLst>
          </p:cNvPr>
          <p:cNvSpPr txBox="1"/>
          <p:nvPr/>
        </p:nvSpPr>
        <p:spPr>
          <a:xfrm>
            <a:off x="1807016" y="5213163"/>
            <a:ext cx="902621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&lt;script </a:t>
            </a:r>
            <a:r>
              <a:rPr lang="pt-BR" dirty="0" err="1">
                <a:solidFill>
                  <a:schemeClr val="bg1"/>
                </a:solidFill>
              </a:rPr>
              <a:t>src</a:t>
            </a:r>
            <a:r>
              <a:rPr lang="pt-BR" dirty="0">
                <a:solidFill>
                  <a:schemeClr val="bg1"/>
                </a:solidFill>
              </a:rPr>
              <a:t>="</a:t>
            </a:r>
            <a:r>
              <a:rPr lang="pt-BR" dirty="0" err="1">
                <a:solidFill>
                  <a:schemeClr val="bg1"/>
                </a:solidFill>
              </a:rPr>
              <a:t>js</a:t>
            </a:r>
            <a:r>
              <a:rPr lang="pt-BR" dirty="0">
                <a:solidFill>
                  <a:schemeClr val="bg1"/>
                </a:solidFill>
              </a:rPr>
              <a:t>/jquery.min.js"&gt;&lt;/script&gt;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717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F60DB-D050-47EC-392D-F5C97E4DB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891C800C-A6A6-0FA8-00E3-3C224097B01B}"/>
              </a:ext>
            </a:extLst>
          </p:cNvPr>
          <p:cNvSpPr/>
          <p:nvPr/>
        </p:nvSpPr>
        <p:spPr>
          <a:xfrm>
            <a:off x="0" y="78511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CEC9E4A-AAD6-AD95-7F3A-651AD5969F81}"/>
              </a:ext>
            </a:extLst>
          </p:cNvPr>
          <p:cNvSpPr txBox="1"/>
          <p:nvPr/>
        </p:nvSpPr>
        <p:spPr>
          <a:xfrm>
            <a:off x="825759" y="703211"/>
            <a:ext cx="833059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dirty="0">
                <a:latin typeface="Branding Black" panose="00000A00000000000000" charset="0"/>
              </a:rPr>
              <a:t>Sintaxe básica do </a:t>
            </a:r>
            <a:r>
              <a:rPr lang="pt-BR" sz="3600" dirty="0" err="1">
                <a:latin typeface="Branding Black" panose="00000A00000000000000" charset="0"/>
              </a:rPr>
              <a:t>jQuery</a:t>
            </a:r>
            <a:r>
              <a:rPr lang="pt-BR" sz="3600" b="1" dirty="0">
                <a:latin typeface="Branding Black" panose="00000A00000000000000" charset="0"/>
              </a:rPr>
              <a:t>:</a:t>
            </a:r>
            <a:endParaRPr lang="pt-BR" sz="3600" b="1" dirty="0">
              <a:solidFill>
                <a:srgbClr val="14143C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7733704A-B696-744A-6242-E3D76FC24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85D35C99-0027-21C7-9E75-89B60DBE08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9DD3FF9-6C2E-596F-4AAC-17939953DF9D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05DCCF4-1B09-3442-D892-647F3D31D390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45EEDB91-68C5-BB70-698A-F047F16995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99A0510D-953F-FCFE-F93D-10C82AAA8BDC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0CFBC95F-BBD0-34B4-5DB6-8892D71726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1A8E818-B765-F856-7C68-3ACA5DC8BDB2}"/>
              </a:ext>
            </a:extLst>
          </p:cNvPr>
          <p:cNvSpPr txBox="1"/>
          <p:nvPr/>
        </p:nvSpPr>
        <p:spPr>
          <a:xfrm>
            <a:off x="739194" y="1661226"/>
            <a:ext cx="9251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 estrutura básica do </a:t>
            </a:r>
            <a:r>
              <a:rPr lang="pt-BR" sz="2000" dirty="0" err="1"/>
              <a:t>jQuery</a:t>
            </a:r>
            <a:r>
              <a:rPr lang="pt-BR" sz="2000" dirty="0"/>
              <a:t> é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7" name="Picture 4" descr="javascript ">
            <a:extLst>
              <a:ext uri="{FF2B5EF4-FFF2-40B4-BE49-F238E27FC236}">
                <a16:creationId xmlns:a16="http://schemas.microsoft.com/office/drawing/2014/main" id="{24D5331E-45FE-CF5E-7942-CDC6A6D01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229" y="345654"/>
            <a:ext cx="975182" cy="9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EE79BE6-9502-8715-26CF-EC16E4413DD7}"/>
              </a:ext>
            </a:extLst>
          </p:cNvPr>
          <p:cNvSpPr txBox="1"/>
          <p:nvPr/>
        </p:nvSpPr>
        <p:spPr>
          <a:xfrm>
            <a:off x="1139102" y="2176941"/>
            <a:ext cx="902621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$(seletor).ação();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3183EC1-9DCD-9BCB-A346-6DB4F7FBF476}"/>
              </a:ext>
            </a:extLst>
          </p:cNvPr>
          <p:cNvSpPr txBox="1"/>
          <p:nvPr/>
        </p:nvSpPr>
        <p:spPr>
          <a:xfrm>
            <a:off x="739195" y="2932742"/>
            <a:ext cx="7889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 que estamos usando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seletor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 o elemento HTML que queremos manipular.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ação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o que queremos fazer com esse elemento.</a:t>
            </a:r>
          </a:p>
        </p:txBody>
      </p:sp>
    </p:spTree>
    <p:extLst>
      <p:ext uri="{BB962C8B-B14F-4D97-AF65-F5344CB8AC3E}">
        <p14:creationId xmlns:p14="http://schemas.microsoft.com/office/powerpoint/2010/main" val="2577241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F1D9D-4110-432C-79A3-4AE462CE0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2C777537-C7C5-AB95-4332-0E2A5D10335B}"/>
              </a:ext>
            </a:extLst>
          </p:cNvPr>
          <p:cNvSpPr/>
          <p:nvPr/>
        </p:nvSpPr>
        <p:spPr>
          <a:xfrm>
            <a:off x="-21745" y="8878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93DFF0A-8F66-6C20-0D7E-641DBEAAAAAB}"/>
              </a:ext>
            </a:extLst>
          </p:cNvPr>
          <p:cNvSpPr txBox="1"/>
          <p:nvPr/>
        </p:nvSpPr>
        <p:spPr>
          <a:xfrm>
            <a:off x="825759" y="703211"/>
            <a:ext cx="833059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latin typeface="Branding Black" panose="00000A00000000000000" charset="0"/>
              </a:rPr>
              <a:t>Esperando o DOM carregar:</a:t>
            </a:r>
            <a:endParaRPr lang="pt-BR" sz="3600" b="1" dirty="0">
              <a:solidFill>
                <a:srgbClr val="14143C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1D56EA95-D35F-0D01-AA12-7F1570C8E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5A82CAEE-54C3-DC29-5037-49E5F6F68F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882B1D9-D0F5-8B13-2D78-F232BF395DD8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17F68EC-7A96-5541-B702-0E72BCAC53C5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23D29B68-EF9D-72EB-6F82-28ED2EA6EB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959FB441-FB30-31E5-9AFC-9A6A6D5826D5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00FA81A8-8B0D-537C-F007-0462040594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DDB3ABC-99FE-6125-534F-0F076C95FA0B}"/>
              </a:ext>
            </a:extLst>
          </p:cNvPr>
          <p:cNvSpPr txBox="1"/>
          <p:nvPr/>
        </p:nvSpPr>
        <p:spPr>
          <a:xfrm>
            <a:off x="739194" y="1661226"/>
            <a:ext cx="9251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Diferente do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puro, no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podemos garantir que o código só execute depois que o DOM estiver carregado usando:</a:t>
            </a:r>
          </a:p>
        </p:txBody>
      </p:sp>
      <p:pic>
        <p:nvPicPr>
          <p:cNvPr id="7" name="Picture 4" descr="javascript ">
            <a:extLst>
              <a:ext uri="{FF2B5EF4-FFF2-40B4-BE49-F238E27FC236}">
                <a16:creationId xmlns:a16="http://schemas.microsoft.com/office/drawing/2014/main" id="{F0E8B7EA-2308-8F16-F576-337666978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229" y="345654"/>
            <a:ext cx="975182" cy="9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E94E752-D4BD-5C21-DA1E-F3CD8D01881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62586" y="345654"/>
            <a:ext cx="975182" cy="97518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4C34E14-2F4B-6636-A47F-FFF10B6DD1F6}"/>
              </a:ext>
            </a:extLst>
          </p:cNvPr>
          <p:cNvSpPr txBox="1"/>
          <p:nvPr/>
        </p:nvSpPr>
        <p:spPr>
          <a:xfrm>
            <a:off x="1139246" y="2532134"/>
            <a:ext cx="3182234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$(</a:t>
            </a:r>
            <a:r>
              <a:rPr lang="pt-BR" dirty="0" err="1">
                <a:solidFill>
                  <a:schemeClr val="bg1"/>
                </a:solidFill>
              </a:rPr>
              <a:t>document</a:t>
            </a:r>
            <a:r>
              <a:rPr lang="pt-BR" dirty="0">
                <a:solidFill>
                  <a:schemeClr val="bg1"/>
                </a:solidFill>
              </a:rPr>
              <a:t>).</a:t>
            </a:r>
            <a:r>
              <a:rPr lang="pt-BR" dirty="0" err="1">
                <a:solidFill>
                  <a:schemeClr val="bg1"/>
                </a:solidFill>
              </a:rPr>
              <a:t>ready</a:t>
            </a:r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dirty="0" err="1">
                <a:solidFill>
                  <a:schemeClr val="bg1"/>
                </a:solidFill>
              </a:rPr>
              <a:t>function</a:t>
            </a:r>
            <a:r>
              <a:rPr lang="pt-BR" dirty="0">
                <a:solidFill>
                  <a:schemeClr val="bg1"/>
                </a:solidFill>
              </a:rPr>
              <a:t>(){</a:t>
            </a:r>
          </a:p>
          <a:p>
            <a:r>
              <a:rPr lang="pt-BR" dirty="0">
                <a:solidFill>
                  <a:schemeClr val="bg1"/>
                </a:solidFill>
              </a:rPr>
              <a:t>    // Código </a:t>
            </a:r>
            <a:r>
              <a:rPr lang="pt-BR" dirty="0" err="1">
                <a:solidFill>
                  <a:schemeClr val="bg1"/>
                </a:solidFill>
              </a:rPr>
              <a:t>jQuery</a:t>
            </a:r>
            <a:r>
              <a:rPr lang="pt-BR" dirty="0">
                <a:solidFill>
                  <a:schemeClr val="bg1"/>
                </a:solidFill>
              </a:rPr>
              <a:t> aqui</a:t>
            </a:r>
          </a:p>
          <a:p>
            <a:r>
              <a:rPr lang="pt-BR" dirty="0">
                <a:solidFill>
                  <a:schemeClr val="bg1"/>
                </a:solidFill>
              </a:rPr>
              <a:t>});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691E9EE-6C56-CCDB-BAA2-352021F949A7}"/>
              </a:ext>
            </a:extLst>
          </p:cNvPr>
          <p:cNvSpPr txBox="1"/>
          <p:nvPr/>
        </p:nvSpPr>
        <p:spPr>
          <a:xfrm>
            <a:off x="739194" y="3759204"/>
            <a:ext cx="88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na forma reduzida: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F155A80-FF8F-22C9-E6C2-B369F32A437C}"/>
              </a:ext>
            </a:extLst>
          </p:cNvPr>
          <p:cNvSpPr txBox="1"/>
          <p:nvPr/>
        </p:nvSpPr>
        <p:spPr>
          <a:xfrm>
            <a:off x="1139245" y="4270637"/>
            <a:ext cx="3182235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$(</a:t>
            </a:r>
            <a:r>
              <a:rPr lang="pt-BR" dirty="0" err="1">
                <a:solidFill>
                  <a:schemeClr val="bg1"/>
                </a:solidFill>
              </a:rPr>
              <a:t>function</a:t>
            </a:r>
            <a:r>
              <a:rPr lang="pt-BR" dirty="0">
                <a:solidFill>
                  <a:schemeClr val="bg1"/>
                </a:solidFill>
              </a:rPr>
              <a:t>(){</a:t>
            </a:r>
          </a:p>
          <a:p>
            <a:r>
              <a:rPr lang="pt-BR" dirty="0">
                <a:solidFill>
                  <a:schemeClr val="bg1"/>
                </a:solidFill>
              </a:rPr>
              <a:t>    // Código </a:t>
            </a:r>
            <a:r>
              <a:rPr lang="pt-BR" dirty="0" err="1">
                <a:solidFill>
                  <a:schemeClr val="bg1"/>
                </a:solidFill>
              </a:rPr>
              <a:t>jQuery</a:t>
            </a:r>
            <a:r>
              <a:rPr lang="pt-BR" dirty="0">
                <a:solidFill>
                  <a:schemeClr val="bg1"/>
                </a:solidFill>
              </a:rPr>
              <a:t> aqui</a:t>
            </a:r>
          </a:p>
          <a:p>
            <a:r>
              <a:rPr lang="pt-BR" dirty="0">
                <a:solidFill>
                  <a:schemeClr val="bg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177459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BAA30273-2A4D-4D74-B0FB-3F088059F752}"/>
              </a:ext>
            </a:extLst>
          </p:cNvPr>
          <p:cNvSpPr/>
          <p:nvPr/>
        </p:nvSpPr>
        <p:spPr>
          <a:xfrm>
            <a:off x="0" y="0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3B20-A093-429E-B36D-BA6CC85DC9EF}"/>
              </a:ext>
            </a:extLst>
          </p:cNvPr>
          <p:cNvSpPr txBox="1"/>
          <p:nvPr/>
        </p:nvSpPr>
        <p:spPr>
          <a:xfrm>
            <a:off x="739194" y="723510"/>
            <a:ext cx="780467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solidFill>
                  <a:srgbClr val="14143C"/>
                </a:solidFill>
                <a:latin typeface="Branding Black" panose="00000A00000000000000" charset="0"/>
              </a:rPr>
              <a:t>Seleção de elementos com </a:t>
            </a:r>
            <a:r>
              <a:rPr lang="pt-BR" sz="3600" b="1" dirty="0" err="1">
                <a:solidFill>
                  <a:srgbClr val="14143C"/>
                </a:solidFill>
                <a:latin typeface="Branding Black" panose="00000A00000000000000" charset="0"/>
              </a:rPr>
              <a:t>jQuery</a:t>
            </a:r>
            <a:r>
              <a:rPr lang="pt-BR" sz="3600" b="1" dirty="0">
                <a:solidFill>
                  <a:srgbClr val="14143C"/>
                </a:solidFill>
                <a:latin typeface="Branding Black" panose="00000A00000000000000" charset="0"/>
              </a:rPr>
              <a:t>: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62887222-84CF-4D63-85B6-EF0C8B9F9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C67C7911-4853-4FAC-820A-4CC7CF9127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D36B3CE0-00F8-4C0A-88EB-7645D3BF0464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5B23A68-7530-4E6E-8787-F293E12A2740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B8C7EAA5-51D1-483A-B647-A3C109BF31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751D819-61CE-BCDE-D244-AE7D578EF5E4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CB3BD43F-D05B-4533-B8D3-C1662A5284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DF0E808-2FBE-84AE-9912-A57CF32F2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415851"/>
              </p:ext>
            </p:extLst>
          </p:nvPr>
        </p:nvGraphicFramePr>
        <p:xfrm>
          <a:off x="943309" y="1463744"/>
          <a:ext cx="9248481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2827">
                  <a:extLst>
                    <a:ext uri="{9D8B030D-6E8A-4147-A177-3AD203B41FA5}">
                      <a16:colId xmlns:a16="http://schemas.microsoft.com/office/drawing/2014/main" val="660363207"/>
                    </a:ext>
                  </a:extLst>
                </a:gridCol>
                <a:gridCol w="3082827">
                  <a:extLst>
                    <a:ext uri="{9D8B030D-6E8A-4147-A177-3AD203B41FA5}">
                      <a16:colId xmlns:a16="http://schemas.microsoft.com/office/drawing/2014/main" val="2853714792"/>
                    </a:ext>
                  </a:extLst>
                </a:gridCol>
                <a:gridCol w="3082827">
                  <a:extLst>
                    <a:ext uri="{9D8B030D-6E8A-4147-A177-3AD203B41FA5}">
                      <a16:colId xmlns:a16="http://schemas.microsoft.com/office/drawing/2014/main" val="177815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30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$(“</a:t>
                      </a:r>
                      <a:r>
                        <a:rPr lang="pt-BR" dirty="0" err="1"/>
                        <a:t>tag</a:t>
                      </a:r>
                      <a:r>
                        <a:rPr lang="pt-BR" dirty="0"/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Seleciona elementos por </a:t>
                      </a:r>
                      <a:r>
                        <a:rPr lang="pt-BR" dirty="0" err="1"/>
                        <a:t>tag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$("p") (todos os &lt;p&gt;)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323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$(“#id”)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Seleciona elemento por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$("#</a:t>
                      </a:r>
                      <a:r>
                        <a:rPr lang="pt-BR" dirty="0" err="1"/>
                        <a:t>meuId</a:t>
                      </a:r>
                      <a:r>
                        <a:rPr lang="pt-BR" dirty="0"/>
                        <a:t>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6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$(“.classe”)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Seleciona elementos por 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$(".</a:t>
                      </a:r>
                      <a:r>
                        <a:rPr lang="pt-BR" dirty="0" err="1"/>
                        <a:t>minhaClasse</a:t>
                      </a:r>
                      <a:r>
                        <a:rPr lang="pt-BR" dirty="0"/>
                        <a:t>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44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$(“pai filho”)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Seleção dentro de elementos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$("</a:t>
                      </a:r>
                      <a:r>
                        <a:rPr lang="pt-BR" dirty="0" err="1"/>
                        <a:t>div</a:t>
                      </a:r>
                      <a:r>
                        <a:rPr lang="pt-BR" dirty="0"/>
                        <a:t> p") (todos os &lt;p&gt; dentro de &lt;</a:t>
                      </a:r>
                      <a:r>
                        <a:rPr lang="pt-BR" dirty="0" err="1"/>
                        <a:t>div</a:t>
                      </a:r>
                      <a:r>
                        <a:rPr lang="pt-BR" dirty="0"/>
                        <a:t>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425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$(“</a:t>
                      </a:r>
                      <a:r>
                        <a:rPr lang="pt-BR" dirty="0" err="1"/>
                        <a:t>elemento:first</a:t>
                      </a:r>
                      <a:r>
                        <a:rPr lang="pt-BR" dirty="0"/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Seleciona o primeiro elemento do 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$("p:first")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803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$(“</a:t>
                      </a:r>
                      <a:r>
                        <a:rPr lang="pt-BR" dirty="0" err="1"/>
                        <a:t>elemento:last</a:t>
                      </a:r>
                      <a:r>
                        <a:rPr lang="pt-BR" dirty="0"/>
                        <a:t>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Seleciona o ultimo elemento do tipi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$("p:last")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666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$(“input[</a:t>
                      </a:r>
                      <a:r>
                        <a:rPr lang="pt-BR" dirty="0" err="1"/>
                        <a:t>type</a:t>
                      </a:r>
                      <a:r>
                        <a:rPr lang="pt-BR" dirty="0"/>
                        <a:t>=‘</a:t>
                      </a:r>
                      <a:r>
                        <a:rPr lang="pt-BR" dirty="0" err="1"/>
                        <a:t>text</a:t>
                      </a:r>
                      <a:r>
                        <a:rPr lang="pt-BR" dirty="0"/>
                        <a:t>’]”)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Seleção avançada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$("input[</a:t>
                      </a:r>
                      <a:r>
                        <a:rPr lang="pt-BR" dirty="0" err="1"/>
                        <a:t>type</a:t>
                      </a:r>
                      <a:r>
                        <a:rPr lang="pt-BR" dirty="0"/>
                        <a:t>='</a:t>
                      </a:r>
                      <a:r>
                        <a:rPr lang="pt-BR" dirty="0" err="1"/>
                        <a:t>checkbox</a:t>
                      </a:r>
                      <a:r>
                        <a:rPr lang="pt-BR" dirty="0"/>
                        <a:t>']")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31069"/>
                  </a:ext>
                </a:extLst>
              </a:tr>
            </a:tbl>
          </a:graphicData>
        </a:graphic>
      </p:graphicFrame>
      <p:pic>
        <p:nvPicPr>
          <p:cNvPr id="3" name="Picture 4" descr="javascript ">
            <a:extLst>
              <a:ext uri="{FF2B5EF4-FFF2-40B4-BE49-F238E27FC236}">
                <a16:creationId xmlns:a16="http://schemas.microsoft.com/office/drawing/2014/main" id="{9D0BC526-E65B-4FFD-D5AE-FB8BCF24D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229" y="345654"/>
            <a:ext cx="975182" cy="9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89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5F8B0-CD26-9F18-47A7-D752474FC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14FEDF96-FCEA-8827-39A9-F1D1410F7E7C}"/>
              </a:ext>
            </a:extLst>
          </p:cNvPr>
          <p:cNvSpPr/>
          <p:nvPr/>
        </p:nvSpPr>
        <p:spPr>
          <a:xfrm>
            <a:off x="-21745" y="8878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A45C244-5B44-F62C-46F6-E32240E123E5}"/>
              </a:ext>
            </a:extLst>
          </p:cNvPr>
          <p:cNvSpPr txBox="1"/>
          <p:nvPr/>
        </p:nvSpPr>
        <p:spPr>
          <a:xfrm>
            <a:off x="825759" y="703211"/>
            <a:ext cx="833059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dirty="0">
                <a:latin typeface="Branding Black" panose="00000A00000000000000" charset="0"/>
              </a:rPr>
              <a:t>Exemplos práticos</a:t>
            </a:r>
            <a:r>
              <a:rPr lang="pt-BR" sz="3600" b="1" dirty="0">
                <a:latin typeface="Branding Black" panose="00000A00000000000000" charset="0"/>
              </a:rPr>
              <a:t>:</a:t>
            </a:r>
            <a:endParaRPr lang="pt-BR" sz="3600" b="1" dirty="0">
              <a:solidFill>
                <a:srgbClr val="14143C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1EFCEA2B-ED01-29F9-5B7D-1A4312693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393CCA09-ABF3-112F-F898-E2544BD699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4848AB2-1C34-35DB-B969-43D5C5E423EA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49538E8-A459-29B6-AA40-750DC887B8B2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ADEDCBFB-E3BF-5D98-E62C-B48C446F4A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852EE035-E822-40D2-DA9E-E4B5FBA53D2B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5115675C-954C-80BF-75F3-519EA3EF97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9F9121C-798D-A8EA-3A2B-196801592DFB}"/>
              </a:ext>
            </a:extLst>
          </p:cNvPr>
          <p:cNvSpPr txBox="1"/>
          <p:nvPr/>
        </p:nvSpPr>
        <p:spPr>
          <a:xfrm>
            <a:off x="739194" y="1661226"/>
            <a:ext cx="9251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Selecionando todos os parágrafos e mudando a cor do texto: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4" descr="javascript ">
            <a:extLst>
              <a:ext uri="{FF2B5EF4-FFF2-40B4-BE49-F238E27FC236}">
                <a16:creationId xmlns:a16="http://schemas.microsoft.com/office/drawing/2014/main" id="{59A49DCF-3223-8886-56D2-5574ACC58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229" y="345654"/>
            <a:ext cx="975182" cy="9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55B84E9-67BC-EC99-6BEB-28615B075BE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62586" y="345654"/>
            <a:ext cx="975182" cy="97518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5CB729F-18BA-E954-B02F-E0A0DD67925B}"/>
              </a:ext>
            </a:extLst>
          </p:cNvPr>
          <p:cNvSpPr txBox="1"/>
          <p:nvPr/>
        </p:nvSpPr>
        <p:spPr>
          <a:xfrm>
            <a:off x="1139245" y="2081025"/>
            <a:ext cx="473546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$("p").</a:t>
            </a:r>
            <a:r>
              <a:rPr lang="pt-BR" dirty="0" err="1">
                <a:solidFill>
                  <a:schemeClr val="bg1"/>
                </a:solidFill>
              </a:rPr>
              <a:t>css</a:t>
            </a:r>
            <a:r>
              <a:rPr lang="pt-BR" dirty="0">
                <a:solidFill>
                  <a:schemeClr val="bg1"/>
                </a:solidFill>
              </a:rPr>
              <a:t>("color", "blue");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2C2240D-AF1F-1682-42EF-CED51658DBB2}"/>
              </a:ext>
            </a:extLst>
          </p:cNvPr>
          <p:cNvSpPr txBox="1"/>
          <p:nvPr/>
        </p:nvSpPr>
        <p:spPr>
          <a:xfrm>
            <a:off x="825759" y="2732814"/>
            <a:ext cx="88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Selecionando um ID específico e alterando o texto: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79DF3BD-62D1-329C-F8E4-7F3FD9D3860E}"/>
              </a:ext>
            </a:extLst>
          </p:cNvPr>
          <p:cNvSpPr txBox="1"/>
          <p:nvPr/>
        </p:nvSpPr>
        <p:spPr>
          <a:xfrm>
            <a:off x="1151415" y="3252019"/>
            <a:ext cx="472329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$("#titulo").</a:t>
            </a:r>
            <a:r>
              <a:rPr lang="pt-BR" dirty="0" err="1">
                <a:solidFill>
                  <a:schemeClr val="bg1"/>
                </a:solidFill>
              </a:rPr>
              <a:t>text</a:t>
            </a:r>
            <a:r>
              <a:rPr lang="pt-BR" dirty="0">
                <a:solidFill>
                  <a:schemeClr val="bg1"/>
                </a:solidFill>
              </a:rPr>
              <a:t>("Novo título com </a:t>
            </a:r>
            <a:r>
              <a:rPr lang="pt-BR" dirty="0" err="1">
                <a:solidFill>
                  <a:schemeClr val="bg1"/>
                </a:solidFill>
              </a:rPr>
              <a:t>jQuery</a:t>
            </a:r>
            <a:r>
              <a:rPr lang="pt-BR" dirty="0">
                <a:solidFill>
                  <a:schemeClr val="bg1"/>
                </a:solidFill>
              </a:rPr>
              <a:t>!");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1A0A5CC-1439-A709-8182-CCB5587F9078}"/>
              </a:ext>
            </a:extLst>
          </p:cNvPr>
          <p:cNvSpPr txBox="1"/>
          <p:nvPr/>
        </p:nvSpPr>
        <p:spPr>
          <a:xfrm>
            <a:off x="854821" y="3888454"/>
            <a:ext cx="88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Selecionando uma classe e ocultando elementos: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954B2BD-85D4-B9AF-EBAE-FBB754CCE33B}"/>
              </a:ext>
            </a:extLst>
          </p:cNvPr>
          <p:cNvSpPr txBox="1"/>
          <p:nvPr/>
        </p:nvSpPr>
        <p:spPr>
          <a:xfrm>
            <a:off x="1139245" y="4524889"/>
            <a:ext cx="472329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$(".box").</a:t>
            </a:r>
            <a:r>
              <a:rPr lang="pt-BR" dirty="0" err="1">
                <a:solidFill>
                  <a:schemeClr val="bg1"/>
                </a:solidFill>
              </a:rPr>
              <a:t>hide</a:t>
            </a:r>
            <a:r>
              <a:rPr lang="pt-BR" dirty="0">
                <a:solidFill>
                  <a:schemeClr val="bg1"/>
                </a:solidFill>
              </a:rPr>
              <a:t>();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1BB272A-A5F1-CFB3-1AC1-03C74DF32C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23345" y="365432"/>
            <a:ext cx="939241" cy="93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912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976E1C1FA8C064DA78478D3B3E9247A" ma:contentTypeVersion="13" ma:contentTypeDescription="Crie um novo documento." ma:contentTypeScope="" ma:versionID="86a61494de0bf00722254f2e834dc98b">
  <xsd:schema xmlns:xsd="http://www.w3.org/2001/XMLSchema" xmlns:xs="http://www.w3.org/2001/XMLSchema" xmlns:p="http://schemas.microsoft.com/office/2006/metadata/properties" xmlns:ns2="7da8fe31-9852-41fe-90c9-84e4b16f7cff" xmlns:ns3="49773375-428c-4d2d-86c9-cd3889b58dc5" targetNamespace="http://schemas.microsoft.com/office/2006/metadata/properties" ma:root="true" ma:fieldsID="3b5039531b2788224b54fc42dba1588f" ns2:_="" ns3:_="">
    <xsd:import namespace="7da8fe31-9852-41fe-90c9-84e4b16f7cff"/>
    <xsd:import namespace="49773375-428c-4d2d-86c9-cd3889b58d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a8fe31-9852-41fe-90c9-84e4b16f7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Marcações de imagem" ma:readOnly="false" ma:fieldId="{5cf76f15-5ced-4ddc-b409-7134ff3c332f}" ma:taxonomyMulti="true" ma:sspId="184c8c62-af11-4a97-95e1-881613c3960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773375-428c-4d2d-86c9-cd3889b58dc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c324fceb-c861-45eb-83ab-6113d3f95408}" ma:internalName="TaxCatchAll" ma:showField="CatchAllData" ma:web="49773375-428c-4d2d-86c9-cd3889b58dc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9773375-428c-4d2d-86c9-cd3889b58dc5" xsi:nil="true"/>
    <lcf76f155ced4ddcb4097134ff3c332f xmlns="7da8fe31-9852-41fe-90c9-84e4b16f7cff">
      <Terms xmlns="http://schemas.microsoft.com/office/infopath/2007/PartnerControls"/>
    </lcf76f155ced4ddcb4097134ff3c332f>
    <SharedWithUsers xmlns="49773375-428c-4d2d-86c9-cd3889b58dc5">
      <UserInfo>
        <DisplayName>Marcos Paulo Carvalho De Oliveira</DisplayName>
        <AccountId>9264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954C6406-39F0-4F36-B3D7-F12E598C19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EA5F4C-9DC2-4304-8D08-510CD9C0D4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a8fe31-9852-41fe-90c9-84e4b16f7cff"/>
    <ds:schemaRef ds:uri="49773375-428c-4d2d-86c9-cd3889b58d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5A2D76-B89D-43D9-81CC-F73DB603259F}">
  <ds:schemaRefs>
    <ds:schemaRef ds:uri="http://schemas.microsoft.com/office/2006/metadata/properties"/>
    <ds:schemaRef ds:uri="http://schemas.microsoft.com/office/infopath/2007/PartnerControls"/>
    <ds:schemaRef ds:uri="cf5f2b4c-ceff-48b8-acfd-b6c7cb4e26ae"/>
    <ds:schemaRef ds:uri="230e2427-5d80-4bd2-a9ba-53805cfde8a4"/>
    <ds:schemaRef ds:uri="1ca3a96b-b23d-4c07-a046-fd4d14ce6620"/>
    <ds:schemaRef ds:uri="a8a82409-9548-47b3-a351-d7495594f3c8"/>
    <ds:schemaRef ds:uri="10066eb3-b94a-427c-b89d-d16a460a60fc"/>
    <ds:schemaRef ds:uri="09644849-26e9-4da7-a8e5-a40617a44d00"/>
    <ds:schemaRef ds:uri="ce6c6f1b-569f-4b0a-8217-d2c5c7f2840d"/>
    <ds:schemaRef ds:uri="49773375-428c-4d2d-86c9-cd3889b58dc5"/>
    <ds:schemaRef ds:uri="7da8fe31-9852-41fe-90c9-84e4b16f7cf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4015</TotalTime>
  <Words>1022</Words>
  <Application>Microsoft Office PowerPoint</Application>
  <PresentationFormat>Widescreen</PresentationFormat>
  <Paragraphs>169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Calibri</vt:lpstr>
      <vt:lpstr>Branding Medium</vt:lpstr>
      <vt:lpstr>Branding Black</vt:lpstr>
      <vt:lpstr>Times New Roman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IEL</dc:title>
  <dc:creator>Fernanda Calomeno</dc:creator>
  <cp:lastModifiedBy>Pedro Capelari</cp:lastModifiedBy>
  <cp:revision>70</cp:revision>
  <dcterms:created xsi:type="dcterms:W3CDTF">2022-03-17T13:16:59Z</dcterms:created>
  <dcterms:modified xsi:type="dcterms:W3CDTF">2025-02-07T20:25:06Z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0x0101008976E1C1FA8C064DA78478D3B3E9247A</vt:lpwstr>
  </property>
  <property fmtid="{D5CDD505-2E9C-101B-9397-08002B2CF9AE}" pid="3" name="MediaServiceImageTags">
    <vt:lpwstr/>
  </property>
</Properties>
</file>