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22"/>
  </p:notesMasterIdLst>
  <p:sldIdLst>
    <p:sldId id="256" r:id="rId5"/>
    <p:sldId id="284" r:id="rId6"/>
    <p:sldId id="313" r:id="rId7"/>
    <p:sldId id="314" r:id="rId8"/>
    <p:sldId id="315" r:id="rId9"/>
    <p:sldId id="316" r:id="rId10"/>
    <p:sldId id="317" r:id="rId11"/>
    <p:sldId id="318" r:id="rId12"/>
    <p:sldId id="306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285" r:id="rId21"/>
  </p:sldIdLst>
  <p:sldSz cx="12192000" cy="6858000"/>
  <p:notesSz cx="6858000" cy="9144000"/>
  <p:embeddedFontLst>
    <p:embeddedFont>
      <p:font typeface="Branding Black" panose="00000A00000000000000" charset="0"/>
      <p:bold r:id="rId23"/>
    </p:embeddedFont>
    <p:embeddedFont>
      <p:font typeface="Branding Medium" panose="00000600000000000000" charset="0"/>
      <p:regular r:id="rId24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E63"/>
    <a:srgbClr val="EB5C2E"/>
    <a:srgbClr val="F59E33"/>
    <a:srgbClr val="F28F32"/>
    <a:srgbClr val="072A4A"/>
    <a:srgbClr val="14143C"/>
    <a:srgbClr val="F9B341"/>
    <a:srgbClr val="212165"/>
    <a:srgbClr val="F07F31"/>
    <a:srgbClr val="D04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712" autoAdjust="0"/>
  </p:normalViewPr>
  <p:slideViewPr>
    <p:cSldViewPr snapToGrid="0">
      <p:cViewPr varScale="1">
        <p:scale>
          <a:sx n="62" d="100"/>
          <a:sy n="62" d="100"/>
        </p:scale>
        <p:origin x="48" y="35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E9325-8DA9-46CE-96CB-F32884D73040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F7F27-17E6-486A-807B-6CDDD6006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828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425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51FA4-E9FB-D8A3-9BF8-C1D398DB8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536DE90-8015-797C-8D27-9F8E99A58E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B6FD8EB-2C70-A893-BDF9-519800B2A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02BC8B0-A1CF-C951-7569-E8FBB49335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960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75D07-4EFB-6ED1-D32E-8DC51BCFC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1A6A106-AA19-8E6E-E110-A948F0AE13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44AFEB5-ADFE-4340-B298-09363D2BF2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BEE359B-E557-1D25-D6E3-199A16024F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304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7E027-2B7A-3A0F-D74F-E1D14FEFA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1C51283-A50D-A0AE-8856-D14B0913C6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EA8D9B4-3ACF-BEE9-F4C0-580EC58B89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637FD44-9616-DEE7-9793-383B110620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208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4C56E-A8D5-E9D8-E051-04358DB49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CEEB684-2D69-4CE0-D909-9A7BA90415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A50755D-8236-ED05-B231-49EF02210B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DA775E5-7FE0-A27C-0369-71DA5C681E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282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F99AE-C3E6-AA38-83B4-9772939FF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DF010D1-095A-DD9C-C39A-B6D62A55FE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FFD2BAF-746A-217D-A65D-EF76FE7F0C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491BEB9-0FC2-3C79-611E-6DE3A5EBA4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630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C4799-CEFB-C3CE-52D7-907459625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788A3DA-3F2F-CAD2-7E21-6AAC2E4C14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5653FA8-202B-4822-D194-887966C6E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AEB15A-3EAA-3059-83ED-55C32F1BB7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7649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5903D-9883-0105-282E-7C1FF322D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6C82A73-7398-9C22-BF32-655AA131A8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E2745D4-3040-7E2B-9A93-63512197F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1270851-1673-96E7-C92B-4949B7CA48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6805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418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754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60B1F-480C-D532-B1D6-FB2FAA63F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21B466D-EB19-CBF2-543A-EBAA100C61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71676AE-A29B-9B0C-DAAA-800140C8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CDCED6-65CF-6026-22D1-D522DCCE76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86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A6141-30FD-4E84-3FD2-32C1C0B3E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BD128F5-4DD2-04C2-A347-CF331B41CA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A5437C7-05C5-0DDA-FB85-3EF7D3FCF0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6095DB-2D98-FC41-3759-5B9DC3F973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75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5B13A-C97F-C6AF-AB83-1E40D83E4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DE85B26-93CE-0359-DDAD-71E9F6BE4A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DCEB0C7-EE97-DA31-2B95-FD57B89A20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A6E0F51-6665-C562-ADA8-5CB22CCADF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02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1843B-6099-09D2-8FCE-58EC8ED27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C11817C-0A83-D821-9029-6948E7923B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46FD740-ECB3-82D3-E35F-F1552C70D8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6A93E6-11E5-0C50-03F8-D8401D8A42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998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CF29A-47D3-921D-3DC5-AED8F5522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2663A34-609C-0208-1611-6DD1957C95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4D85EE9-72E5-5A9D-384B-83E2EF74E3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73F4341-C057-B7A8-80EF-AD43D33B00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588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43FDC-B61B-CB9D-765A-D2B81DABC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F337650-12BF-125C-0C52-AE3C73F147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DF0DD00-D32E-EF11-6C2C-878477AB2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0C347F-31FE-D184-A755-F00B875627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90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38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40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386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svg"/><Relationship Id="rId4" Type="http://schemas.openxmlformats.org/officeDocument/2006/relationships/image" Target="../media/image2.svg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12" Type="http://schemas.openxmlformats.org/officeDocument/2006/relationships/image" Target="../media/image7.sv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9.sv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image" Target="../media/image24.svg"/><Relationship Id="rId4" Type="http://schemas.openxmlformats.org/officeDocument/2006/relationships/image" Target="../media/image2.svg"/><Relationship Id="rId9" Type="http://schemas.openxmlformats.org/officeDocument/2006/relationships/image" Target="../media/image23.png"/><Relationship Id="rId14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13.sv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áfico 30">
            <a:extLst>
              <a:ext uri="{FF2B5EF4-FFF2-40B4-BE49-F238E27FC236}">
                <a16:creationId xmlns:a16="http://schemas.microsoft.com/office/drawing/2014/main" id="{387D7B04-38D4-43A1-942E-DBDEFA30FE6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C6A0833-91DC-45B9-A758-824340ACCF6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alphaModFix amt="14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28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99259C4F-44DB-4F28-B050-2EE4A3DB24D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31290" y="5005138"/>
            <a:ext cx="1648409" cy="427365"/>
          </a:xfrm>
          <a:prstGeom prst="rect">
            <a:avLst/>
          </a:prstGeom>
        </p:spPr>
      </p:pic>
      <p:pic>
        <p:nvPicPr>
          <p:cNvPr id="32" name="Gráfico 31">
            <a:extLst>
              <a:ext uri="{FF2B5EF4-FFF2-40B4-BE49-F238E27FC236}">
                <a16:creationId xmlns:a16="http://schemas.microsoft.com/office/drawing/2014/main" id="{7848A1A8-D520-4632-B97C-0918995316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4100" y="449248"/>
            <a:ext cx="549344" cy="385254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8E332E39-6653-49DB-87FF-5E98C408AD16}"/>
              </a:ext>
            </a:extLst>
          </p:cNvPr>
          <p:cNvSpPr txBox="1"/>
          <p:nvPr/>
        </p:nvSpPr>
        <p:spPr>
          <a:xfrm>
            <a:off x="2408902" y="2769324"/>
            <a:ext cx="8179365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</a:pPr>
            <a:r>
              <a:rPr lang="pt-BR" sz="4400" dirty="0">
                <a:solidFill>
                  <a:schemeClr val="bg1"/>
                </a:solidFill>
                <a:latin typeface="Branding Black" panose="00000A00000000000000" charset="0"/>
              </a:rPr>
              <a:t>Introdução ao </a:t>
            </a:r>
            <a:r>
              <a:rPr lang="pt-BR" sz="4400" dirty="0" err="1">
                <a:solidFill>
                  <a:schemeClr val="bg1"/>
                </a:solidFill>
                <a:latin typeface="Branding Black" panose="00000A00000000000000" charset="0"/>
              </a:rPr>
              <a:t>JavaScript</a:t>
            </a:r>
            <a:endParaRPr lang="pt-BR" sz="4400" b="1" dirty="0">
              <a:solidFill>
                <a:schemeClr val="bg1"/>
              </a:solidFill>
              <a:latin typeface="Branding Black" panose="00000A00000000000000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BEAA79DD-6EAF-D3CC-921A-6A90DAA98B45}"/>
              </a:ext>
            </a:extLst>
          </p:cNvPr>
          <p:cNvGrpSpPr/>
          <p:nvPr/>
        </p:nvGrpSpPr>
        <p:grpSpPr>
          <a:xfrm>
            <a:off x="2127377" y="1875453"/>
            <a:ext cx="8052322" cy="2835942"/>
            <a:chOff x="2127377" y="2023955"/>
            <a:chExt cx="8051366" cy="2561314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95DF4471-7EDE-9EBC-0BCF-3940E78644AE}"/>
                </a:ext>
              </a:extLst>
            </p:cNvPr>
            <p:cNvCxnSpPr/>
            <p:nvPr/>
          </p:nvCxnSpPr>
          <p:spPr>
            <a:xfrm>
              <a:off x="2146039" y="2023955"/>
              <a:ext cx="0" cy="256131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421FDFB2-E83B-C55F-E36D-20EC26DB7B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6039" y="2039575"/>
              <a:ext cx="803270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8A52EF3C-78C0-5391-230F-79E8BDE51D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7377" y="4579877"/>
              <a:ext cx="803270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3ADD96DC-3525-9754-1148-74F5305E86C1}"/>
                </a:ext>
              </a:extLst>
            </p:cNvPr>
            <p:cNvCxnSpPr>
              <a:cxnSpLocks/>
            </p:cNvCxnSpPr>
            <p:nvPr/>
          </p:nvCxnSpPr>
          <p:spPr>
            <a:xfrm>
              <a:off x="10160081" y="2039575"/>
              <a:ext cx="0" cy="4890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6F593EB9-5E97-19C4-A912-A5E71B4F324D}"/>
                </a:ext>
              </a:extLst>
            </p:cNvPr>
            <p:cNvCxnSpPr>
              <a:cxnSpLocks/>
            </p:cNvCxnSpPr>
            <p:nvPr/>
          </p:nvCxnSpPr>
          <p:spPr>
            <a:xfrm>
              <a:off x="10143574" y="4090856"/>
              <a:ext cx="0" cy="4890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9" name="Gráfico 28">
            <a:extLst>
              <a:ext uri="{FF2B5EF4-FFF2-40B4-BE49-F238E27FC236}">
                <a16:creationId xmlns:a16="http://schemas.microsoft.com/office/drawing/2014/main" id="{0A9B9CF8-96B6-EB8D-032B-AF71CD254E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98377" y="396226"/>
            <a:ext cx="2332817" cy="305325"/>
          </a:xfrm>
          <a:prstGeom prst="rect">
            <a:avLst/>
          </a:prstGeom>
        </p:spPr>
      </p:pic>
      <p:pic>
        <p:nvPicPr>
          <p:cNvPr id="51" name="Gráfico 50">
            <a:extLst>
              <a:ext uri="{FF2B5EF4-FFF2-40B4-BE49-F238E27FC236}">
                <a16:creationId xmlns:a16="http://schemas.microsoft.com/office/drawing/2014/main" id="{F8B76AC7-B5BF-414C-9191-D81145C292A8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57596" y="2693127"/>
            <a:ext cx="404970" cy="109955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D16D05A-166C-C980-AEFE-537D1B7EB118}"/>
              </a:ext>
            </a:extLst>
          </p:cNvPr>
          <p:cNvSpPr txBox="1"/>
          <p:nvPr/>
        </p:nvSpPr>
        <p:spPr>
          <a:xfrm>
            <a:off x="432619" y="5746022"/>
            <a:ext cx="3952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err="1">
                <a:solidFill>
                  <a:srgbClr val="FABE63"/>
                </a:solidFill>
                <a:latin typeface="Branding Black" panose="00000A00000000000000" pitchFamily="50" charset="0"/>
              </a:rPr>
              <a:t>Prof</a:t>
            </a:r>
            <a:r>
              <a:rPr lang="pt-BR" sz="3200" b="1" dirty="0">
                <a:solidFill>
                  <a:srgbClr val="FABE63"/>
                </a:solidFill>
                <a:latin typeface="Branding Black" panose="00000A00000000000000" pitchFamily="50" charset="0"/>
              </a:rPr>
              <a:t>: Pedro Capelari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374493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2A9A6-BB99-DA0E-1F8C-1B657AD4D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360AA0EA-7763-568A-47D8-E50254D57F55}"/>
              </a:ext>
            </a:extLst>
          </p:cNvPr>
          <p:cNvSpPr/>
          <p:nvPr/>
        </p:nvSpPr>
        <p:spPr>
          <a:xfrm>
            <a:off x="-21745" y="8878"/>
            <a:ext cx="12190837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2E493BA-7C34-BA18-4B11-D6B4B26131B7}"/>
              </a:ext>
            </a:extLst>
          </p:cNvPr>
          <p:cNvSpPr txBox="1"/>
          <p:nvPr/>
        </p:nvSpPr>
        <p:spPr>
          <a:xfrm>
            <a:off x="825759" y="703211"/>
            <a:ext cx="8330598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dirty="0">
                <a:latin typeface="Branding Black" panose="00000A00000000000000" charset="0"/>
              </a:rPr>
              <a:t>Tipos de Dados em </a:t>
            </a:r>
            <a:r>
              <a:rPr lang="pt-BR" sz="3600" dirty="0" err="1">
                <a:latin typeface="Branding Black" panose="00000A00000000000000" charset="0"/>
              </a:rPr>
              <a:t>JavaScript</a:t>
            </a:r>
            <a:r>
              <a:rPr lang="pt-BR" sz="3600" b="1" dirty="0">
                <a:solidFill>
                  <a:srgbClr val="14143C"/>
                </a:solidFill>
                <a:latin typeface="Branding Black" panose="00000A00000000000000" charset="0"/>
              </a:rPr>
              <a:t>: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9BD871F3-0F97-DCB8-DF51-FC2F4AA5D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F197725E-AF62-063E-0C66-F3C6EC8806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4107" y="2574999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178EF4CE-19B7-D900-803D-AA02790F5200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E702F69-8097-DC00-1571-A5B08D8BE554}"/>
              </a:ext>
            </a:extLst>
          </p:cNvPr>
          <p:cNvSpPr/>
          <p:nvPr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F4D73DAB-36EA-881F-D7B7-99BDAB48FB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48542" y="3248855"/>
            <a:ext cx="264039" cy="16291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1617810-3878-6535-24D4-48D7D1BFCC4A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5A89B67C-E0BD-0BE1-2C12-EA341CD3D4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5479A36-B3F8-D850-3917-4DFBB1E5A283}"/>
              </a:ext>
            </a:extLst>
          </p:cNvPr>
          <p:cNvSpPr txBox="1"/>
          <p:nvPr/>
        </p:nvSpPr>
        <p:spPr>
          <a:xfrm>
            <a:off x="615428" y="1445878"/>
            <a:ext cx="8775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 prático:</a:t>
            </a:r>
          </a:p>
        </p:txBody>
      </p:sp>
      <p:pic>
        <p:nvPicPr>
          <p:cNvPr id="7" name="Picture 4" descr="javascript ">
            <a:extLst>
              <a:ext uri="{FF2B5EF4-FFF2-40B4-BE49-F238E27FC236}">
                <a16:creationId xmlns:a16="http://schemas.microsoft.com/office/drawing/2014/main" id="{B5497F87-98F0-654C-C795-7BD50673F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229" y="345654"/>
            <a:ext cx="975182" cy="97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F3FE90A-0D2E-62CB-243F-8CBB77192A82}"/>
              </a:ext>
            </a:extLst>
          </p:cNvPr>
          <p:cNvSpPr txBox="1"/>
          <p:nvPr/>
        </p:nvSpPr>
        <p:spPr>
          <a:xfrm>
            <a:off x="987799" y="2028097"/>
            <a:ext cx="9026213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let</a:t>
            </a:r>
            <a:r>
              <a:rPr lang="pt-BR" dirty="0">
                <a:solidFill>
                  <a:schemeClr val="bg1"/>
                </a:solidFill>
              </a:rPr>
              <a:t> nome = "João"; // </a:t>
            </a:r>
            <a:r>
              <a:rPr lang="pt-BR" dirty="0" err="1">
                <a:solidFill>
                  <a:schemeClr val="bg1"/>
                </a:solidFill>
              </a:rPr>
              <a:t>String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 err="1">
                <a:solidFill>
                  <a:schemeClr val="bg1"/>
                </a:solidFill>
              </a:rPr>
              <a:t>let</a:t>
            </a:r>
            <a:r>
              <a:rPr lang="pt-BR" dirty="0">
                <a:solidFill>
                  <a:schemeClr val="bg1"/>
                </a:solidFill>
              </a:rPr>
              <a:t> idade = 30;    // </a:t>
            </a:r>
            <a:r>
              <a:rPr lang="pt-BR" dirty="0" err="1">
                <a:solidFill>
                  <a:schemeClr val="bg1"/>
                </a:solidFill>
              </a:rPr>
              <a:t>Number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 err="1">
                <a:solidFill>
                  <a:schemeClr val="bg1"/>
                </a:solidFill>
              </a:rPr>
              <a:t>let</a:t>
            </a:r>
            <a:r>
              <a:rPr lang="pt-BR" dirty="0">
                <a:solidFill>
                  <a:schemeClr val="bg1"/>
                </a:solidFill>
              </a:rPr>
              <a:t> ativo = </a:t>
            </a:r>
            <a:r>
              <a:rPr lang="pt-BR" dirty="0" err="1">
                <a:solidFill>
                  <a:schemeClr val="bg1"/>
                </a:solidFill>
              </a:rPr>
              <a:t>true</a:t>
            </a:r>
            <a:r>
              <a:rPr lang="pt-BR" dirty="0">
                <a:solidFill>
                  <a:schemeClr val="bg1"/>
                </a:solidFill>
              </a:rPr>
              <a:t>;  // </a:t>
            </a:r>
            <a:r>
              <a:rPr lang="pt-BR" dirty="0" err="1">
                <a:solidFill>
                  <a:schemeClr val="bg1"/>
                </a:solidFill>
              </a:rPr>
              <a:t>Boolean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 err="1">
                <a:solidFill>
                  <a:schemeClr val="bg1"/>
                </a:solidFill>
              </a:rPr>
              <a:t>let</a:t>
            </a:r>
            <a:r>
              <a:rPr lang="pt-BR" dirty="0">
                <a:solidFill>
                  <a:schemeClr val="bg1"/>
                </a:solidFill>
              </a:rPr>
              <a:t> frutas = ["Maçã", "Banana", "Laranja"]; // </a:t>
            </a:r>
            <a:r>
              <a:rPr lang="pt-BR" dirty="0" err="1">
                <a:solidFill>
                  <a:schemeClr val="bg1"/>
                </a:solidFill>
              </a:rPr>
              <a:t>Array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 err="1">
                <a:solidFill>
                  <a:schemeClr val="bg1"/>
                </a:solidFill>
              </a:rPr>
              <a:t>let</a:t>
            </a:r>
            <a:r>
              <a:rPr lang="pt-BR" dirty="0">
                <a:solidFill>
                  <a:schemeClr val="bg1"/>
                </a:solidFill>
              </a:rPr>
              <a:t> pessoa = { nome: "Ana", idade: 20 }; // </a:t>
            </a:r>
            <a:r>
              <a:rPr lang="pt-BR" dirty="0" err="1">
                <a:solidFill>
                  <a:schemeClr val="bg1"/>
                </a:solidFill>
              </a:rPr>
              <a:t>Object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console.log(nome, idade, ativo, frutas, pessoa);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7892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4AB31-2E73-0263-BE7D-A780B0E94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C5798A3C-0126-7DB9-B156-C76F7287167C}"/>
              </a:ext>
            </a:extLst>
          </p:cNvPr>
          <p:cNvSpPr/>
          <p:nvPr/>
        </p:nvSpPr>
        <p:spPr>
          <a:xfrm>
            <a:off x="-21745" y="8878"/>
            <a:ext cx="12190837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34BD7F2-DCCA-9EBA-6B27-1B21ED367180}"/>
              </a:ext>
            </a:extLst>
          </p:cNvPr>
          <p:cNvSpPr txBox="1"/>
          <p:nvPr/>
        </p:nvSpPr>
        <p:spPr>
          <a:xfrm>
            <a:off x="825759" y="703211"/>
            <a:ext cx="8330598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b="1" dirty="0">
                <a:latin typeface="Branding Black" panose="00000A00000000000000" charset="0"/>
              </a:rPr>
              <a:t>Operadores em </a:t>
            </a:r>
            <a:r>
              <a:rPr lang="pt-BR" sz="3600" b="1" dirty="0" err="1">
                <a:latin typeface="Branding Black" panose="00000A00000000000000" charset="0"/>
              </a:rPr>
              <a:t>JavaScript</a:t>
            </a:r>
            <a:r>
              <a:rPr lang="pt-BR" sz="3600" b="1" dirty="0">
                <a:solidFill>
                  <a:srgbClr val="14143C"/>
                </a:solidFill>
                <a:latin typeface="Branding Black" panose="00000A00000000000000" charset="0"/>
              </a:rPr>
              <a:t>: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EFB29316-E983-7291-155B-281479AAD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07A68F1E-B9B6-F991-8B72-A59733E062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4107" y="2574999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7CCBC0C1-1670-FF86-62D1-2F29185D7F29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8A64DA2-5448-3E1E-0B16-FC21F0B26C88}"/>
              </a:ext>
            </a:extLst>
          </p:cNvPr>
          <p:cNvSpPr/>
          <p:nvPr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22D4CD08-296D-52F6-09B8-2A4DBD4A43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48542" y="3248855"/>
            <a:ext cx="264039" cy="16291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DBA44F66-D37E-2987-34B7-47F14F2D2053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AC8733F8-7604-B613-3526-3497F8A7FE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4D56CD3-C472-D9F0-1FE1-10812834E774}"/>
              </a:ext>
            </a:extLst>
          </p:cNvPr>
          <p:cNvSpPr txBox="1"/>
          <p:nvPr/>
        </p:nvSpPr>
        <p:spPr>
          <a:xfrm>
            <a:off x="615428" y="1445878"/>
            <a:ext cx="8775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Operadores Matemáticos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7" name="Picture 4" descr="javascript ">
            <a:extLst>
              <a:ext uri="{FF2B5EF4-FFF2-40B4-BE49-F238E27FC236}">
                <a16:creationId xmlns:a16="http://schemas.microsoft.com/office/drawing/2014/main" id="{6F93A5F5-263F-4F17-8DD7-33F358E60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229" y="345654"/>
            <a:ext cx="975182" cy="97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C933DD2-136D-8E84-C3E4-E6F5B393D329}"/>
              </a:ext>
            </a:extLst>
          </p:cNvPr>
          <p:cNvSpPr txBox="1"/>
          <p:nvPr/>
        </p:nvSpPr>
        <p:spPr>
          <a:xfrm>
            <a:off x="987799" y="2028097"/>
            <a:ext cx="9026213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let</a:t>
            </a:r>
            <a:r>
              <a:rPr lang="pt-BR" dirty="0">
                <a:solidFill>
                  <a:schemeClr val="bg1"/>
                </a:solidFill>
              </a:rPr>
              <a:t> x = 10;</a:t>
            </a:r>
          </a:p>
          <a:p>
            <a:r>
              <a:rPr lang="pt-BR" dirty="0" err="1">
                <a:solidFill>
                  <a:schemeClr val="bg1"/>
                </a:solidFill>
              </a:rPr>
              <a:t>let</a:t>
            </a:r>
            <a:r>
              <a:rPr lang="pt-BR" dirty="0">
                <a:solidFill>
                  <a:schemeClr val="bg1"/>
                </a:solidFill>
              </a:rPr>
              <a:t> y = 3;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console.log(x + y); // Soma → 13</a:t>
            </a:r>
          </a:p>
          <a:p>
            <a:r>
              <a:rPr lang="pt-BR" dirty="0">
                <a:solidFill>
                  <a:schemeClr val="bg1"/>
                </a:solidFill>
              </a:rPr>
              <a:t>console.log(x - y); // Subtração → 7</a:t>
            </a:r>
          </a:p>
          <a:p>
            <a:r>
              <a:rPr lang="pt-BR" dirty="0">
                <a:solidFill>
                  <a:schemeClr val="bg1"/>
                </a:solidFill>
              </a:rPr>
              <a:t>console.log(x * y); // Multiplicação → 30</a:t>
            </a:r>
          </a:p>
          <a:p>
            <a:r>
              <a:rPr lang="pt-BR" dirty="0">
                <a:solidFill>
                  <a:schemeClr val="bg1"/>
                </a:solidFill>
              </a:rPr>
              <a:t>console.log(x / y); // Divisão → 3.33</a:t>
            </a:r>
          </a:p>
          <a:p>
            <a:r>
              <a:rPr lang="pt-BR" dirty="0">
                <a:solidFill>
                  <a:schemeClr val="bg1"/>
                </a:solidFill>
              </a:rPr>
              <a:t>console.log(x % y); // Módulo (resto da divisão) → 1</a:t>
            </a:r>
          </a:p>
          <a:p>
            <a:r>
              <a:rPr lang="pt-BR" dirty="0">
                <a:solidFill>
                  <a:schemeClr val="bg1"/>
                </a:solidFill>
              </a:rPr>
              <a:t>console.log(x ** y); // Exponenciação → 1000</a:t>
            </a:r>
          </a:p>
        </p:txBody>
      </p:sp>
    </p:spTree>
    <p:extLst>
      <p:ext uri="{BB962C8B-B14F-4D97-AF65-F5344CB8AC3E}">
        <p14:creationId xmlns:p14="http://schemas.microsoft.com/office/powerpoint/2010/main" val="1896712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52E6A-28A4-8B86-2E27-BFEEB3998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5FBC6683-B7FA-9767-6790-1B9EC94D36FE}"/>
              </a:ext>
            </a:extLst>
          </p:cNvPr>
          <p:cNvSpPr/>
          <p:nvPr/>
        </p:nvSpPr>
        <p:spPr>
          <a:xfrm>
            <a:off x="-21745" y="8878"/>
            <a:ext cx="12190837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A11F415-0C3C-42A4-A94D-07D9F97F22B2}"/>
              </a:ext>
            </a:extLst>
          </p:cNvPr>
          <p:cNvSpPr txBox="1"/>
          <p:nvPr/>
        </p:nvSpPr>
        <p:spPr>
          <a:xfrm>
            <a:off x="825759" y="703211"/>
            <a:ext cx="8330598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b="1" dirty="0">
                <a:latin typeface="Branding Black" panose="00000A00000000000000" charset="0"/>
              </a:rPr>
              <a:t>Operadores em </a:t>
            </a:r>
            <a:r>
              <a:rPr lang="pt-BR" sz="3600" b="1" dirty="0" err="1">
                <a:latin typeface="Branding Black" panose="00000A00000000000000" charset="0"/>
              </a:rPr>
              <a:t>JavaScript</a:t>
            </a:r>
            <a:r>
              <a:rPr lang="pt-BR" sz="3600" b="1" dirty="0">
                <a:solidFill>
                  <a:srgbClr val="14143C"/>
                </a:solidFill>
                <a:latin typeface="Branding Black" panose="00000A00000000000000" charset="0"/>
              </a:rPr>
              <a:t>: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2ECBF06F-31BC-4029-6365-F13199B17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8C4B6473-8151-B541-CB7E-7929B49C24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4107" y="2574999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0AF7C92E-0A8B-34BC-ED3C-FD50D20189FB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605F2BA5-EE8C-5976-948D-CA87BD919391}"/>
              </a:ext>
            </a:extLst>
          </p:cNvPr>
          <p:cNvSpPr/>
          <p:nvPr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C6949841-8110-0589-8CD3-AFD1EE793E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48542" y="3248855"/>
            <a:ext cx="264039" cy="16291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4DC747F-3F7A-9A11-F46D-4A964D56092D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543A3EF9-1B16-2546-5F17-C6400797AB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2EEE002-5967-EC38-04DE-93C1D66825A9}"/>
              </a:ext>
            </a:extLst>
          </p:cNvPr>
          <p:cNvSpPr txBox="1"/>
          <p:nvPr/>
        </p:nvSpPr>
        <p:spPr>
          <a:xfrm>
            <a:off x="615428" y="1445878"/>
            <a:ext cx="8775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Operadores de Comparação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7" name="Picture 4" descr="javascript ">
            <a:extLst>
              <a:ext uri="{FF2B5EF4-FFF2-40B4-BE49-F238E27FC236}">
                <a16:creationId xmlns:a16="http://schemas.microsoft.com/office/drawing/2014/main" id="{F94F456C-C54F-BF6B-87E6-E6C1FBEC5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229" y="345654"/>
            <a:ext cx="975182" cy="97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5F1F5FC-66E9-4799-4391-DE4B62989742}"/>
              </a:ext>
            </a:extLst>
          </p:cNvPr>
          <p:cNvSpPr txBox="1"/>
          <p:nvPr/>
        </p:nvSpPr>
        <p:spPr>
          <a:xfrm>
            <a:off x="987799" y="2028097"/>
            <a:ext cx="9026213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console.log(10 &gt; 5);  // </a:t>
            </a:r>
            <a:r>
              <a:rPr lang="pt-BR" dirty="0" err="1">
                <a:solidFill>
                  <a:schemeClr val="bg1"/>
                </a:solidFill>
              </a:rPr>
              <a:t>true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console.log(10 &lt; 5);  // false</a:t>
            </a:r>
          </a:p>
          <a:p>
            <a:r>
              <a:rPr lang="pt-BR" dirty="0">
                <a:solidFill>
                  <a:schemeClr val="bg1"/>
                </a:solidFill>
              </a:rPr>
              <a:t>console.log(10 == "10"); // </a:t>
            </a:r>
            <a:r>
              <a:rPr lang="pt-BR" dirty="0" err="1">
                <a:solidFill>
                  <a:schemeClr val="bg1"/>
                </a:solidFill>
              </a:rPr>
              <a:t>true</a:t>
            </a:r>
            <a:r>
              <a:rPr lang="pt-BR" dirty="0">
                <a:solidFill>
                  <a:schemeClr val="bg1"/>
                </a:solidFill>
              </a:rPr>
              <a:t> (compara apenas valor)</a:t>
            </a:r>
          </a:p>
          <a:p>
            <a:r>
              <a:rPr lang="pt-BR" dirty="0">
                <a:solidFill>
                  <a:schemeClr val="bg1"/>
                </a:solidFill>
              </a:rPr>
              <a:t>console.log(10 === "10"); // false (compara valor e tipo)</a:t>
            </a:r>
          </a:p>
          <a:p>
            <a:r>
              <a:rPr lang="pt-BR" dirty="0">
                <a:solidFill>
                  <a:schemeClr val="bg1"/>
                </a:solidFill>
              </a:rPr>
              <a:t>console.log(10 !== 5);  // </a:t>
            </a:r>
            <a:r>
              <a:rPr lang="pt-BR" dirty="0" err="1">
                <a:solidFill>
                  <a:schemeClr val="bg1"/>
                </a:solidFill>
              </a:rPr>
              <a:t>true</a:t>
            </a:r>
            <a:r>
              <a:rPr lang="pt-BR" dirty="0">
                <a:solidFill>
                  <a:schemeClr val="bg1"/>
                </a:solidFill>
              </a:rPr>
              <a:t> (diferente)</a:t>
            </a:r>
          </a:p>
        </p:txBody>
      </p:sp>
    </p:spTree>
    <p:extLst>
      <p:ext uri="{BB962C8B-B14F-4D97-AF65-F5344CB8AC3E}">
        <p14:creationId xmlns:p14="http://schemas.microsoft.com/office/powerpoint/2010/main" val="1299411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7F4D2-80C3-81B9-E723-5DF8D4A99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E4F71DC7-B75B-8047-286F-5F7052991F44}"/>
              </a:ext>
            </a:extLst>
          </p:cNvPr>
          <p:cNvSpPr/>
          <p:nvPr/>
        </p:nvSpPr>
        <p:spPr>
          <a:xfrm>
            <a:off x="-21745" y="8878"/>
            <a:ext cx="12190837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C1D852A-ECDF-0F36-4F1F-9E4F9963C58D}"/>
              </a:ext>
            </a:extLst>
          </p:cNvPr>
          <p:cNvSpPr txBox="1"/>
          <p:nvPr/>
        </p:nvSpPr>
        <p:spPr>
          <a:xfrm>
            <a:off x="825759" y="703211"/>
            <a:ext cx="8330598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dirty="0">
                <a:latin typeface="Branding Black" panose="00000A00000000000000" charset="0"/>
              </a:rPr>
              <a:t>Estruturas de Controle (</a:t>
            </a:r>
            <a:r>
              <a:rPr lang="pt-BR" sz="3600" dirty="0" err="1">
                <a:latin typeface="Branding Black" panose="00000A00000000000000" charset="0"/>
              </a:rPr>
              <a:t>if</a:t>
            </a:r>
            <a:r>
              <a:rPr lang="pt-BR" sz="3600" dirty="0">
                <a:latin typeface="Branding Black" panose="00000A00000000000000" charset="0"/>
              </a:rPr>
              <a:t>, </a:t>
            </a:r>
            <a:r>
              <a:rPr lang="pt-BR" sz="3600" dirty="0" err="1">
                <a:latin typeface="Branding Black" panose="00000A00000000000000" charset="0"/>
              </a:rPr>
              <a:t>else</a:t>
            </a:r>
            <a:r>
              <a:rPr lang="pt-BR" sz="3600" dirty="0">
                <a:latin typeface="Branding Black" panose="00000A00000000000000" charset="0"/>
              </a:rPr>
              <a:t>, loops)</a:t>
            </a:r>
            <a:r>
              <a:rPr lang="pt-BR" sz="3600" b="1" dirty="0">
                <a:solidFill>
                  <a:srgbClr val="14143C"/>
                </a:solidFill>
                <a:latin typeface="Branding Black" panose="00000A00000000000000" charset="0"/>
              </a:rPr>
              <a:t>: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2B58C7A3-6227-0ECF-7BEE-A9C80118B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1BCA5586-F1C6-686E-912E-7026E3FF3C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4107" y="2574999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1A38521-31F7-F339-EEFC-2410D8E50238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8114021-58F7-01CE-7979-F7DF750F22D8}"/>
              </a:ext>
            </a:extLst>
          </p:cNvPr>
          <p:cNvSpPr/>
          <p:nvPr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C6F6E9A5-2BFF-9D01-1D7B-FD1BAA4716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48542" y="3248855"/>
            <a:ext cx="264039" cy="16291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458B4369-DA22-F265-7D82-39FF5AFB53A9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3A5CFE04-4825-A151-7A89-812DE5E87D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9A0F198-0C1B-0C8F-87F2-2A0F3AA81C20}"/>
              </a:ext>
            </a:extLst>
          </p:cNvPr>
          <p:cNvSpPr txBox="1"/>
          <p:nvPr/>
        </p:nvSpPr>
        <p:spPr>
          <a:xfrm>
            <a:off x="615428" y="1445878"/>
            <a:ext cx="9026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Condições: if, else if, else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4" descr="javascript ">
            <a:extLst>
              <a:ext uri="{FF2B5EF4-FFF2-40B4-BE49-F238E27FC236}">
                <a16:creationId xmlns:a16="http://schemas.microsoft.com/office/drawing/2014/main" id="{B964C7EF-6518-2A39-C4AC-39D7EE3B7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229" y="345654"/>
            <a:ext cx="975182" cy="97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0BD20F2-3DC8-1AC2-F18D-A28054B5A751}"/>
              </a:ext>
            </a:extLst>
          </p:cNvPr>
          <p:cNvSpPr txBox="1"/>
          <p:nvPr/>
        </p:nvSpPr>
        <p:spPr>
          <a:xfrm>
            <a:off x="987799" y="2028097"/>
            <a:ext cx="9026213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let</a:t>
            </a:r>
            <a:r>
              <a:rPr lang="pt-BR" dirty="0">
                <a:solidFill>
                  <a:schemeClr val="bg1"/>
                </a:solidFill>
              </a:rPr>
              <a:t> idade = 18;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 err="1">
                <a:solidFill>
                  <a:schemeClr val="bg1"/>
                </a:solidFill>
              </a:rPr>
              <a:t>if</a:t>
            </a:r>
            <a:r>
              <a:rPr lang="pt-BR" dirty="0">
                <a:solidFill>
                  <a:schemeClr val="bg1"/>
                </a:solidFill>
              </a:rPr>
              <a:t> (idade &gt;= 18) {</a:t>
            </a:r>
          </a:p>
          <a:p>
            <a:r>
              <a:rPr lang="pt-BR" dirty="0">
                <a:solidFill>
                  <a:schemeClr val="bg1"/>
                </a:solidFill>
              </a:rPr>
              <a:t>    console.log("Você é maior de idade.");</a:t>
            </a:r>
          </a:p>
          <a:p>
            <a:r>
              <a:rPr lang="pt-BR" dirty="0">
                <a:solidFill>
                  <a:schemeClr val="bg1"/>
                </a:solidFill>
              </a:rPr>
              <a:t>} </a:t>
            </a:r>
            <a:r>
              <a:rPr lang="pt-BR" dirty="0" err="1">
                <a:solidFill>
                  <a:schemeClr val="bg1"/>
                </a:solidFill>
              </a:rPr>
              <a:t>else</a:t>
            </a:r>
            <a:r>
              <a:rPr lang="pt-BR" dirty="0">
                <a:solidFill>
                  <a:schemeClr val="bg1"/>
                </a:solidFill>
              </a:rPr>
              <a:t> {</a:t>
            </a:r>
          </a:p>
          <a:p>
            <a:r>
              <a:rPr lang="pt-BR" dirty="0">
                <a:solidFill>
                  <a:schemeClr val="bg1"/>
                </a:solidFill>
              </a:rPr>
              <a:t>    console.log("Você é menor de idade.");</a:t>
            </a:r>
          </a:p>
          <a:p>
            <a:r>
              <a:rPr lang="pt-BR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4306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2248C-80E8-12FF-1F24-1302A15B0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F4AEBC3F-5D05-C351-8E94-D11D1D86B232}"/>
              </a:ext>
            </a:extLst>
          </p:cNvPr>
          <p:cNvSpPr/>
          <p:nvPr/>
        </p:nvSpPr>
        <p:spPr>
          <a:xfrm>
            <a:off x="-21745" y="8878"/>
            <a:ext cx="12190837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6CFB938-42E2-568A-52F2-661CAC8DD28C}"/>
              </a:ext>
            </a:extLst>
          </p:cNvPr>
          <p:cNvSpPr txBox="1"/>
          <p:nvPr/>
        </p:nvSpPr>
        <p:spPr>
          <a:xfrm>
            <a:off x="963235" y="278429"/>
            <a:ext cx="8330598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dirty="0">
                <a:latin typeface="Branding Black" panose="00000A00000000000000" charset="0"/>
              </a:rPr>
              <a:t>Estruturas de Repetição (Loops):</a:t>
            </a:r>
            <a:endParaRPr lang="pt-BR" sz="3600" b="1" dirty="0">
              <a:solidFill>
                <a:srgbClr val="14143C"/>
              </a:solidFill>
              <a:latin typeface="Branding Black" panose="00000A0000000000000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3F2342B3-6FF3-8861-42A8-0CD326670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3612DB2E-3B65-8AFE-DFA3-1B0E9E6C73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4107" y="2574999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699446F-A74D-F373-0A11-2CC49562BF2F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2F7C02B-0D5E-0F62-7A9C-4DB29045FB25}"/>
              </a:ext>
            </a:extLst>
          </p:cNvPr>
          <p:cNvSpPr/>
          <p:nvPr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AB39CD2A-F373-AABA-247D-D30D5C9E20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48542" y="3248855"/>
            <a:ext cx="264039" cy="16291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ECA07244-FFB5-4B29-77FD-7503BF72110E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C8A90F45-6D94-8BFD-D5DE-ECF99CF9E1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36A9E98-A153-3CD8-0C8E-045B9B5D92F3}"/>
              </a:ext>
            </a:extLst>
          </p:cNvPr>
          <p:cNvSpPr txBox="1"/>
          <p:nvPr/>
        </p:nvSpPr>
        <p:spPr>
          <a:xfrm>
            <a:off x="739194" y="1014133"/>
            <a:ext cx="9026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repetição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4" descr="javascript ">
            <a:extLst>
              <a:ext uri="{FF2B5EF4-FFF2-40B4-BE49-F238E27FC236}">
                <a16:creationId xmlns:a16="http://schemas.microsoft.com/office/drawing/2014/main" id="{45851C50-A357-99D9-990B-66154BBCB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229" y="345654"/>
            <a:ext cx="975182" cy="97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C1E7C82-83A7-B611-98C1-A33CF03DBD84}"/>
              </a:ext>
            </a:extLst>
          </p:cNvPr>
          <p:cNvSpPr txBox="1"/>
          <p:nvPr/>
        </p:nvSpPr>
        <p:spPr>
          <a:xfrm>
            <a:off x="1139245" y="1507827"/>
            <a:ext cx="9026213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for (</a:t>
            </a:r>
            <a:r>
              <a:rPr lang="pt-BR" dirty="0" err="1">
                <a:solidFill>
                  <a:schemeClr val="bg1"/>
                </a:solidFill>
              </a:rPr>
              <a:t>let</a:t>
            </a:r>
            <a:r>
              <a:rPr lang="pt-BR" dirty="0">
                <a:solidFill>
                  <a:schemeClr val="bg1"/>
                </a:solidFill>
              </a:rPr>
              <a:t> i = 1; i &lt;= 5; i++) {</a:t>
            </a:r>
          </a:p>
          <a:p>
            <a:r>
              <a:rPr lang="pt-BR" dirty="0">
                <a:solidFill>
                  <a:schemeClr val="bg1"/>
                </a:solidFill>
              </a:rPr>
              <a:t>    console.log("Contagem: " + i);</a:t>
            </a:r>
          </a:p>
          <a:p>
            <a:r>
              <a:rPr lang="pt-BR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EC15C82-A582-C065-3F4E-D3A6C36DB829}"/>
              </a:ext>
            </a:extLst>
          </p:cNvPr>
          <p:cNvSpPr txBox="1"/>
          <p:nvPr/>
        </p:nvSpPr>
        <p:spPr>
          <a:xfrm>
            <a:off x="755560" y="2589125"/>
            <a:ext cx="9026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/>
              <a:t>While</a:t>
            </a:r>
            <a:r>
              <a:rPr lang="pt-BR" sz="2000" dirty="0"/>
              <a:t> (enquanto uma condição for verdadeira)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E2A9424-DB5E-8F7B-110F-0650AF21FD72}"/>
              </a:ext>
            </a:extLst>
          </p:cNvPr>
          <p:cNvSpPr txBox="1"/>
          <p:nvPr/>
        </p:nvSpPr>
        <p:spPr>
          <a:xfrm>
            <a:off x="1139244" y="3147860"/>
            <a:ext cx="9026213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let</a:t>
            </a:r>
            <a:r>
              <a:rPr lang="pt-BR" dirty="0">
                <a:solidFill>
                  <a:schemeClr val="bg1"/>
                </a:solidFill>
              </a:rPr>
              <a:t> contador = 1;</a:t>
            </a:r>
          </a:p>
          <a:p>
            <a:r>
              <a:rPr lang="pt-BR" dirty="0" err="1">
                <a:solidFill>
                  <a:schemeClr val="bg1"/>
                </a:solidFill>
              </a:rPr>
              <a:t>while</a:t>
            </a:r>
            <a:r>
              <a:rPr lang="pt-BR" dirty="0">
                <a:solidFill>
                  <a:schemeClr val="bg1"/>
                </a:solidFill>
              </a:rPr>
              <a:t> (contador &lt;= 5) {</a:t>
            </a:r>
          </a:p>
          <a:p>
            <a:r>
              <a:rPr lang="pt-BR" dirty="0">
                <a:solidFill>
                  <a:schemeClr val="bg1"/>
                </a:solidFill>
              </a:rPr>
              <a:t>    console.log("Número: " + contador);</a:t>
            </a:r>
          </a:p>
          <a:p>
            <a:r>
              <a:rPr lang="pt-BR" dirty="0">
                <a:solidFill>
                  <a:schemeClr val="bg1"/>
                </a:solidFill>
              </a:rPr>
              <a:t>    contador++;</a:t>
            </a:r>
          </a:p>
          <a:p>
            <a:r>
              <a:rPr lang="pt-BR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2EF691F-0329-EEC2-B688-2CE85E1BA94F}"/>
              </a:ext>
            </a:extLst>
          </p:cNvPr>
          <p:cNvSpPr txBox="1"/>
          <p:nvPr/>
        </p:nvSpPr>
        <p:spPr>
          <a:xfrm>
            <a:off x="755560" y="4783813"/>
            <a:ext cx="9026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Loop em </a:t>
            </a:r>
            <a:r>
              <a:rPr lang="pt-BR" sz="2000" b="1" dirty="0" err="1"/>
              <a:t>Arrays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651D7D7-1276-7F97-9817-E5F5715351FD}"/>
              </a:ext>
            </a:extLst>
          </p:cNvPr>
          <p:cNvSpPr txBox="1"/>
          <p:nvPr/>
        </p:nvSpPr>
        <p:spPr>
          <a:xfrm>
            <a:off x="1139244" y="5192329"/>
            <a:ext cx="9026213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let</a:t>
            </a:r>
            <a:r>
              <a:rPr lang="pt-BR" dirty="0">
                <a:solidFill>
                  <a:schemeClr val="bg1"/>
                </a:solidFill>
              </a:rPr>
              <a:t> frutas = ["Maçã", "Banana", "Laranja"];</a:t>
            </a:r>
          </a:p>
          <a:p>
            <a:r>
              <a:rPr lang="pt-BR" dirty="0" err="1">
                <a:solidFill>
                  <a:schemeClr val="bg1"/>
                </a:solidFill>
              </a:rPr>
              <a:t>frutas.forEach</a:t>
            </a:r>
            <a:r>
              <a:rPr lang="pt-BR" dirty="0">
                <a:solidFill>
                  <a:schemeClr val="bg1"/>
                </a:solidFill>
              </a:rPr>
              <a:t>(fruta =&gt; console.log(fruta));</a:t>
            </a:r>
          </a:p>
        </p:txBody>
      </p:sp>
    </p:spTree>
    <p:extLst>
      <p:ext uri="{BB962C8B-B14F-4D97-AF65-F5344CB8AC3E}">
        <p14:creationId xmlns:p14="http://schemas.microsoft.com/office/powerpoint/2010/main" val="1096451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CC7F4-78D3-672F-0F41-11F2299FE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3E202B2C-E204-CA82-B989-FB60373B9B62}"/>
              </a:ext>
            </a:extLst>
          </p:cNvPr>
          <p:cNvSpPr/>
          <p:nvPr/>
        </p:nvSpPr>
        <p:spPr>
          <a:xfrm>
            <a:off x="-21745" y="8878"/>
            <a:ext cx="12190837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917E210-C06B-8D56-BAF4-D0A1DF5977DC}"/>
              </a:ext>
            </a:extLst>
          </p:cNvPr>
          <p:cNvSpPr txBox="1"/>
          <p:nvPr/>
        </p:nvSpPr>
        <p:spPr>
          <a:xfrm>
            <a:off x="825759" y="703211"/>
            <a:ext cx="8330598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b="1" dirty="0">
                <a:solidFill>
                  <a:srgbClr val="14143C"/>
                </a:solidFill>
                <a:latin typeface="Branding Black" panose="00000A00000000000000" charset="0"/>
              </a:rPr>
              <a:t>Funções: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D8CD7B84-665E-3275-C32D-EBB67E191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6D3D63B9-D10C-EB9F-DD8F-252B41702D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4107" y="2574999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40771F02-DF78-75AB-38C4-727CFAF089F2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41BE5E0B-FC31-B911-6AB7-DAFE32A2300A}"/>
              </a:ext>
            </a:extLst>
          </p:cNvPr>
          <p:cNvSpPr/>
          <p:nvPr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C5F14F08-20C3-402B-EBAD-0C4987BBE3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48542" y="3248855"/>
            <a:ext cx="264039" cy="16291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07BFCE9B-1242-BD6C-2DB9-B53868053309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B0EF988F-0431-C953-D28D-DFD321A6A3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1B81875-3A94-CF9A-FEE1-484512AEFFED}"/>
              </a:ext>
            </a:extLst>
          </p:cNvPr>
          <p:cNvSpPr txBox="1"/>
          <p:nvPr/>
        </p:nvSpPr>
        <p:spPr>
          <a:xfrm>
            <a:off x="615428" y="1445878"/>
            <a:ext cx="90262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que são funções: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As funções permitem reutilizar código e tornar o programa mais organizado</a:t>
            </a:r>
          </a:p>
          <a:p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Exemplo de função simples:</a:t>
            </a:r>
          </a:p>
        </p:txBody>
      </p:sp>
      <p:pic>
        <p:nvPicPr>
          <p:cNvPr id="7" name="Picture 4" descr="javascript ">
            <a:extLst>
              <a:ext uri="{FF2B5EF4-FFF2-40B4-BE49-F238E27FC236}">
                <a16:creationId xmlns:a16="http://schemas.microsoft.com/office/drawing/2014/main" id="{33127FFF-2B33-261A-7D44-E0955CDF9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229" y="345654"/>
            <a:ext cx="975182" cy="97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7D34871-9A70-A9A6-BBB2-7E7D260A311D}"/>
              </a:ext>
            </a:extLst>
          </p:cNvPr>
          <p:cNvSpPr txBox="1"/>
          <p:nvPr/>
        </p:nvSpPr>
        <p:spPr>
          <a:xfrm>
            <a:off x="1560566" y="3288318"/>
            <a:ext cx="902621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function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saudacao</a:t>
            </a:r>
            <a:r>
              <a:rPr lang="pt-BR" dirty="0">
                <a:solidFill>
                  <a:schemeClr val="bg1"/>
                </a:solidFill>
              </a:rPr>
              <a:t>(nome) {</a:t>
            </a:r>
          </a:p>
          <a:p>
            <a:r>
              <a:rPr lang="pt-BR" dirty="0">
                <a:solidFill>
                  <a:schemeClr val="bg1"/>
                </a:solidFill>
              </a:rPr>
              <a:t>    </a:t>
            </a:r>
            <a:r>
              <a:rPr lang="pt-BR" dirty="0" err="1">
                <a:solidFill>
                  <a:schemeClr val="bg1"/>
                </a:solidFill>
              </a:rPr>
              <a:t>return</a:t>
            </a:r>
            <a:r>
              <a:rPr lang="pt-BR" dirty="0">
                <a:solidFill>
                  <a:schemeClr val="bg1"/>
                </a:solidFill>
              </a:rPr>
              <a:t> "Olá, " + nome + "!";</a:t>
            </a:r>
          </a:p>
          <a:p>
            <a:r>
              <a:rPr lang="pt-BR" dirty="0">
                <a:solidFill>
                  <a:schemeClr val="bg1"/>
                </a:solidFill>
              </a:rPr>
              <a:t>}</a:t>
            </a:r>
          </a:p>
          <a:p>
            <a:r>
              <a:rPr lang="pt-BR" dirty="0">
                <a:solidFill>
                  <a:schemeClr val="bg1"/>
                </a:solidFill>
              </a:rPr>
              <a:t>console.log(</a:t>
            </a:r>
            <a:r>
              <a:rPr lang="pt-BR" dirty="0" err="1">
                <a:solidFill>
                  <a:schemeClr val="bg1"/>
                </a:solidFill>
              </a:rPr>
              <a:t>saudacao</a:t>
            </a:r>
            <a:r>
              <a:rPr lang="pt-BR" dirty="0">
                <a:solidFill>
                  <a:schemeClr val="bg1"/>
                </a:solidFill>
              </a:rPr>
              <a:t>("Lucas")); // Saída: Olá, Lucas!</a:t>
            </a:r>
          </a:p>
        </p:txBody>
      </p:sp>
    </p:spTree>
    <p:extLst>
      <p:ext uri="{BB962C8B-B14F-4D97-AF65-F5344CB8AC3E}">
        <p14:creationId xmlns:p14="http://schemas.microsoft.com/office/powerpoint/2010/main" val="920793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9A471-3A57-2635-33F6-FB569B5AD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C9BA8E4B-F66F-B98F-84FF-C6FDA0C96F89}"/>
              </a:ext>
            </a:extLst>
          </p:cNvPr>
          <p:cNvSpPr/>
          <p:nvPr/>
        </p:nvSpPr>
        <p:spPr>
          <a:xfrm>
            <a:off x="-21745" y="8878"/>
            <a:ext cx="12190837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04D65B-1376-1084-BF7A-911C73638C72}"/>
              </a:ext>
            </a:extLst>
          </p:cNvPr>
          <p:cNvSpPr txBox="1"/>
          <p:nvPr/>
        </p:nvSpPr>
        <p:spPr>
          <a:xfrm>
            <a:off x="825759" y="703211"/>
            <a:ext cx="8330598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b="1" dirty="0">
                <a:solidFill>
                  <a:srgbClr val="14143C"/>
                </a:solidFill>
                <a:latin typeface="Branding Black" panose="00000A00000000000000" charset="0"/>
              </a:rPr>
              <a:t>Escopo: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262A54FD-E780-9882-E5B4-5FC35A348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861FA71-667C-EA9C-5701-5A8595F2F4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4107" y="2574999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E4FE229A-017E-4424-EBC0-50923C07CEB1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478903B-B9E0-1F61-E42E-387DDD13BAC6}"/>
              </a:ext>
            </a:extLst>
          </p:cNvPr>
          <p:cNvSpPr/>
          <p:nvPr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C2995541-06B3-E95D-4BAE-0F003204FC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48542" y="3248855"/>
            <a:ext cx="264039" cy="16291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A5F179F-BB76-59D9-796D-B215E771F681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41D3E804-52BD-7345-BA69-61E761F239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7E69FF0-9DED-44F6-EE99-4BA8F6EEA757}"/>
              </a:ext>
            </a:extLst>
          </p:cNvPr>
          <p:cNvSpPr txBox="1"/>
          <p:nvPr/>
        </p:nvSpPr>
        <p:spPr>
          <a:xfrm>
            <a:off x="615428" y="1445878"/>
            <a:ext cx="90262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que são escopos: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 escopo determina onde a variável pode ser acessada.</a:t>
            </a:r>
          </a:p>
          <a:p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Escopo Global (acessível em qualquer parte do código)</a:t>
            </a:r>
          </a:p>
        </p:txBody>
      </p:sp>
      <p:pic>
        <p:nvPicPr>
          <p:cNvPr id="7" name="Picture 4" descr="javascript ">
            <a:extLst>
              <a:ext uri="{FF2B5EF4-FFF2-40B4-BE49-F238E27FC236}">
                <a16:creationId xmlns:a16="http://schemas.microsoft.com/office/drawing/2014/main" id="{F7750671-8F1E-C39A-9BD1-78FD481D6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229" y="345654"/>
            <a:ext cx="975182" cy="97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20497E9-B4B6-6A04-AA8E-646232ABC046}"/>
              </a:ext>
            </a:extLst>
          </p:cNvPr>
          <p:cNvSpPr txBox="1"/>
          <p:nvPr/>
        </p:nvSpPr>
        <p:spPr>
          <a:xfrm>
            <a:off x="1560566" y="2989235"/>
            <a:ext cx="5544569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let</a:t>
            </a:r>
            <a:r>
              <a:rPr lang="pt-BR" dirty="0">
                <a:solidFill>
                  <a:schemeClr val="bg1"/>
                </a:solidFill>
              </a:rPr>
              <a:t> global = "Estou no escopo global";</a:t>
            </a:r>
          </a:p>
          <a:p>
            <a:r>
              <a:rPr lang="pt-BR" dirty="0">
                <a:solidFill>
                  <a:schemeClr val="bg1"/>
                </a:solidFill>
              </a:rPr>
              <a:t>console.log(global); // Funciona em qualquer lugar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769677C-D176-CEBC-4B23-056CFA6FD526}"/>
              </a:ext>
            </a:extLst>
          </p:cNvPr>
          <p:cNvSpPr txBox="1"/>
          <p:nvPr/>
        </p:nvSpPr>
        <p:spPr>
          <a:xfrm>
            <a:off x="1560567" y="3825596"/>
            <a:ext cx="4535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Escopo Local (só existe dentro da função)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15A8E05-73A4-0DBE-B1FF-A941273D9742}"/>
              </a:ext>
            </a:extLst>
          </p:cNvPr>
          <p:cNvSpPr txBox="1"/>
          <p:nvPr/>
        </p:nvSpPr>
        <p:spPr>
          <a:xfrm>
            <a:off x="1560566" y="4388728"/>
            <a:ext cx="5544569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function</a:t>
            </a:r>
            <a:r>
              <a:rPr lang="pt-BR" dirty="0">
                <a:solidFill>
                  <a:schemeClr val="bg1"/>
                </a:solidFill>
              </a:rPr>
              <a:t> teste() {</a:t>
            </a:r>
          </a:p>
          <a:p>
            <a:r>
              <a:rPr lang="pt-BR" dirty="0">
                <a:solidFill>
                  <a:schemeClr val="bg1"/>
                </a:solidFill>
              </a:rPr>
              <a:t>    </a:t>
            </a:r>
            <a:r>
              <a:rPr lang="pt-BR" dirty="0" err="1">
                <a:solidFill>
                  <a:schemeClr val="bg1"/>
                </a:solidFill>
              </a:rPr>
              <a:t>let</a:t>
            </a:r>
            <a:r>
              <a:rPr lang="pt-BR" dirty="0">
                <a:solidFill>
                  <a:schemeClr val="bg1"/>
                </a:solidFill>
              </a:rPr>
              <a:t> local = "Sou uma variável local";</a:t>
            </a:r>
          </a:p>
          <a:p>
            <a:r>
              <a:rPr lang="pt-BR" dirty="0">
                <a:solidFill>
                  <a:schemeClr val="bg1"/>
                </a:solidFill>
              </a:rPr>
              <a:t>    console.log(local);</a:t>
            </a:r>
          </a:p>
          <a:p>
            <a:r>
              <a:rPr lang="pt-BR" dirty="0">
                <a:solidFill>
                  <a:schemeClr val="bg1"/>
                </a:solidFill>
              </a:rPr>
              <a:t>}</a:t>
            </a:r>
          </a:p>
          <a:p>
            <a:r>
              <a:rPr lang="pt-BR" dirty="0">
                <a:solidFill>
                  <a:schemeClr val="bg1"/>
                </a:solidFill>
              </a:rPr>
              <a:t>teste();</a:t>
            </a:r>
          </a:p>
          <a:p>
            <a:r>
              <a:rPr lang="pt-BR" dirty="0">
                <a:solidFill>
                  <a:schemeClr val="bg1"/>
                </a:solidFill>
              </a:rPr>
              <a:t>// console.log(local); // Erro! Fora do escopo</a:t>
            </a:r>
          </a:p>
        </p:txBody>
      </p:sp>
    </p:spTree>
    <p:extLst>
      <p:ext uri="{BB962C8B-B14F-4D97-AF65-F5344CB8AC3E}">
        <p14:creationId xmlns:p14="http://schemas.microsoft.com/office/powerpoint/2010/main" val="646455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áfico 30">
            <a:extLst>
              <a:ext uri="{FF2B5EF4-FFF2-40B4-BE49-F238E27FC236}">
                <a16:creationId xmlns:a16="http://schemas.microsoft.com/office/drawing/2014/main" id="{387D7B04-38D4-43A1-942E-DBDEFA30FE6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C6A0833-91DC-45B9-A758-824340ACCF6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alphaModFix amt="14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28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99259C4F-44DB-4F28-B050-2EE4A3DB24D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83102" y="6036498"/>
            <a:ext cx="1648409" cy="427365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DCBD100D-4F3A-4EC6-BFDE-71DBBBB7BB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0417" y="4779072"/>
            <a:ext cx="4053843" cy="553120"/>
          </a:xfrm>
          <a:prstGeom prst="rect">
            <a:avLst/>
          </a:prstGeom>
        </p:spPr>
      </p:pic>
      <p:pic>
        <p:nvPicPr>
          <p:cNvPr id="32" name="Gráfico 31">
            <a:extLst>
              <a:ext uri="{FF2B5EF4-FFF2-40B4-BE49-F238E27FC236}">
                <a16:creationId xmlns:a16="http://schemas.microsoft.com/office/drawing/2014/main" id="{7848A1A8-D520-4632-B97C-09189953164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1438" y="454039"/>
            <a:ext cx="733425" cy="514350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8E332E39-6653-49DB-87FF-5E98C408AD16}"/>
              </a:ext>
            </a:extLst>
          </p:cNvPr>
          <p:cNvSpPr txBox="1"/>
          <p:nvPr/>
        </p:nvSpPr>
        <p:spPr>
          <a:xfrm>
            <a:off x="4605505" y="2796807"/>
            <a:ext cx="3063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pt-BR" sz="4200" b="1" dirty="0">
                <a:solidFill>
                  <a:schemeClr val="bg1"/>
                </a:solidFill>
                <a:latin typeface="Branding Black" panose="00000A00000000000000" pitchFamily="50" charset="0"/>
              </a:rPr>
              <a:t>OBRIGAD@</a:t>
            </a:r>
            <a:endParaRPr lang="pt-BR" sz="4200" b="1" dirty="0">
              <a:solidFill>
                <a:srgbClr val="17C3C7"/>
              </a:solidFill>
              <a:latin typeface="Branding Black" panose="00000A00000000000000" pitchFamily="50" charset="0"/>
            </a:endParaRPr>
          </a:p>
        </p:txBody>
      </p:sp>
      <p:pic>
        <p:nvPicPr>
          <p:cNvPr id="51" name="Gráfico 50">
            <a:extLst>
              <a:ext uri="{FF2B5EF4-FFF2-40B4-BE49-F238E27FC236}">
                <a16:creationId xmlns:a16="http://schemas.microsoft.com/office/drawing/2014/main" id="{F8B76AC7-B5BF-414C-9191-D81145C292A8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98232" y="976590"/>
            <a:ext cx="277812" cy="754300"/>
          </a:xfrm>
          <a:prstGeom prst="rect">
            <a:avLst/>
          </a:prstGeom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926383AD-AE9B-45BC-817E-5C255055B3B5}"/>
              </a:ext>
            </a:extLst>
          </p:cNvPr>
          <p:cNvSpPr/>
          <p:nvPr/>
        </p:nvSpPr>
        <p:spPr>
          <a:xfrm>
            <a:off x="2267339" y="2039575"/>
            <a:ext cx="7912360" cy="253007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C1DD70F1-243D-4569-AE61-1AF027E6DF8A}"/>
              </a:ext>
            </a:extLst>
          </p:cNvPr>
          <p:cNvSpPr/>
          <p:nvPr/>
        </p:nvSpPr>
        <p:spPr>
          <a:xfrm>
            <a:off x="2793622" y="0"/>
            <a:ext cx="360125" cy="4170068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ADBEEDB-26CD-4B1F-AAD8-A93B447BC34A}"/>
              </a:ext>
            </a:extLst>
          </p:cNvPr>
          <p:cNvSpPr txBox="1"/>
          <p:nvPr/>
        </p:nvSpPr>
        <p:spPr>
          <a:xfrm>
            <a:off x="4599286" y="3482005"/>
            <a:ext cx="2976868" cy="331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sz="1400" b="1" dirty="0">
                <a:solidFill>
                  <a:schemeClr val="bg1"/>
                </a:solidFill>
                <a:latin typeface="Branding Medium" panose="00000600000000000000" pitchFamily="50" charset="0"/>
              </a:rPr>
              <a:t>NOME SETOR | SISTEMA FIEP</a:t>
            </a:r>
            <a:endParaRPr lang="pt-BR" sz="1400" b="1" dirty="0">
              <a:solidFill>
                <a:srgbClr val="17C3C7"/>
              </a:solidFill>
              <a:latin typeface="Branding Medium" panose="00000600000000000000" pitchFamily="50" charset="0"/>
            </a:endParaRP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AF00CA19-FA93-EF64-1067-7CD4FA43BCD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98377" y="396226"/>
            <a:ext cx="2332817" cy="3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4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7273B20-A093-429E-B36D-BA6CC85DC9EF}"/>
              </a:ext>
            </a:extLst>
          </p:cNvPr>
          <p:cNvSpPr txBox="1"/>
          <p:nvPr/>
        </p:nvSpPr>
        <p:spPr>
          <a:xfrm>
            <a:off x="825759" y="703211"/>
            <a:ext cx="5054968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Conteúdos e Objetivo:</a:t>
            </a:r>
            <a:endParaRPr lang="pt-BR" sz="3600" b="1" dirty="0">
              <a:solidFill>
                <a:srgbClr val="F28F32"/>
              </a:solidFill>
              <a:latin typeface="Branding Black" panose="00000A00000000000000" pitchFamily="5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62887222-84CF-4D63-85B6-EF0C8B9F9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F989718F-32AC-4A59-8963-2F0AAF8AD041}"/>
              </a:ext>
            </a:extLst>
          </p:cNvPr>
          <p:cNvSpPr/>
          <p:nvPr/>
        </p:nvSpPr>
        <p:spPr>
          <a:xfrm>
            <a:off x="922957" y="2332616"/>
            <a:ext cx="360125" cy="4534262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2D8F1C5-1F51-4070-AC27-2715429151C3}"/>
              </a:ext>
            </a:extLst>
          </p:cNvPr>
          <p:cNvSpPr/>
          <p:nvPr/>
        </p:nvSpPr>
        <p:spPr>
          <a:xfrm rot="10800000">
            <a:off x="11948542" y="-8878"/>
            <a:ext cx="264039" cy="2119536"/>
          </a:xfrm>
          <a:prstGeom prst="rect">
            <a:avLst/>
          </a:prstGeom>
          <a:solidFill>
            <a:srgbClr val="FAB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C67C7911-4853-4FAC-820A-4CC7CF9127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89089" y="1696422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D36B3CE0-00F8-4C0A-88EB-7645D3BF0464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pic>
        <p:nvPicPr>
          <p:cNvPr id="44" name="Gráfico 43">
            <a:extLst>
              <a:ext uri="{FF2B5EF4-FFF2-40B4-BE49-F238E27FC236}">
                <a16:creationId xmlns:a16="http://schemas.microsoft.com/office/drawing/2014/main" id="{9B2396E3-B8F4-4610-93A0-466AEE98C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9350267" y="-1819237"/>
            <a:ext cx="614265" cy="424471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0A905736-9EA3-4B5D-92C5-B1B6EBE0743A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141F964D-C67C-ED80-A865-4986E46656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524A032-CF76-8D1D-4D18-A4D07E680160}"/>
              </a:ext>
            </a:extLst>
          </p:cNvPr>
          <p:cNvSpPr txBox="1"/>
          <p:nvPr/>
        </p:nvSpPr>
        <p:spPr>
          <a:xfrm>
            <a:off x="1503591" y="1685302"/>
            <a:ext cx="9429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Compreender os conceitos básicos de </a:t>
            </a:r>
            <a:r>
              <a:rPr lang="pt-BR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b="0" i="0" dirty="0">
                <a:solidFill>
                  <a:srgbClr val="D1D7E0"/>
                </a:solidFill>
                <a:effectLst/>
                <a:latin typeface="-apple-system"/>
              </a:rPr>
              <a:t>.</a:t>
            </a:r>
            <a:endParaRPr lang="pt-BR" sz="2000" dirty="0">
              <a:latin typeface="-apple-system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CE3C703-AA41-EC38-18D2-89F9B622F9CE}"/>
              </a:ext>
            </a:extLst>
          </p:cNvPr>
          <p:cNvSpPr txBox="1"/>
          <p:nvPr/>
        </p:nvSpPr>
        <p:spPr>
          <a:xfrm>
            <a:off x="1590610" y="2257525"/>
            <a:ext cx="94296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Conteúdo</a:t>
            </a: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que é </a:t>
            </a:r>
            <a:r>
              <a:rPr lang="pt-BR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sua história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Sintaxe básica do </a:t>
            </a:r>
            <a:r>
              <a:rPr lang="pt-BR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pt-BR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Variáveis, tipos de dados e operadores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Estruturas de controle (</a:t>
            </a:r>
            <a:r>
              <a:rPr lang="pt-BR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loops)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Funções e escopos</a:t>
            </a:r>
          </a:p>
          <a:p>
            <a:pPr lvl="1"/>
            <a:endParaRPr lang="pt-BR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Sistemas que utilizaremos na aula:</a:t>
            </a:r>
          </a:p>
          <a:p>
            <a:pPr lvl="1"/>
            <a:r>
              <a:rPr lang="pt-B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Vscode.</a:t>
            </a:r>
          </a:p>
          <a:p>
            <a:pPr lvl="1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Navegador(Crome,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FireFox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Edge, Opera).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885C9996-1594-B4EE-E9DC-CB0ACC3C83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56246" y="2458306"/>
            <a:ext cx="939241" cy="939241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52EF57E-E5A5-B93E-95B7-10DCCA43E5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56246" y="3560569"/>
            <a:ext cx="975182" cy="975182"/>
          </a:xfrm>
          <a:prstGeom prst="rect">
            <a:avLst/>
          </a:prstGeom>
        </p:spPr>
      </p:pic>
      <p:pic>
        <p:nvPicPr>
          <p:cNvPr id="1028" name="Picture 4" descr="javascript ">
            <a:extLst>
              <a:ext uri="{FF2B5EF4-FFF2-40B4-BE49-F238E27FC236}">
                <a16:creationId xmlns:a16="http://schemas.microsoft.com/office/drawing/2014/main" id="{BA506AE5-9CDC-D8EA-B755-86F1F9CDA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1929" y="4707592"/>
            <a:ext cx="975182" cy="97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731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CE47C-48A0-9A1E-1AAE-5FE245E2A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F2E2894B-6500-8941-77FA-1DE291EFF4F6}"/>
              </a:ext>
            </a:extLst>
          </p:cNvPr>
          <p:cNvSpPr/>
          <p:nvPr/>
        </p:nvSpPr>
        <p:spPr>
          <a:xfrm>
            <a:off x="0" y="0"/>
            <a:ext cx="12190837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6B9CB5B-F69E-E278-FAC7-05045D421689}"/>
              </a:ext>
            </a:extLst>
          </p:cNvPr>
          <p:cNvSpPr txBox="1"/>
          <p:nvPr/>
        </p:nvSpPr>
        <p:spPr>
          <a:xfrm>
            <a:off x="825759" y="703211"/>
            <a:ext cx="774204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dirty="0">
                <a:latin typeface="Branding Black" panose="00000A00000000000000" charset="0"/>
              </a:rPr>
              <a:t>O que é </a:t>
            </a:r>
            <a:r>
              <a:rPr lang="pt-BR" sz="3600" dirty="0" err="1">
                <a:latin typeface="Branding Black" panose="00000A00000000000000" charset="0"/>
              </a:rPr>
              <a:t>JavaScript</a:t>
            </a:r>
            <a:r>
              <a:rPr lang="pt-BR" sz="3600" dirty="0">
                <a:latin typeface="Branding Black" panose="00000A00000000000000" charset="0"/>
              </a:rPr>
              <a:t> </a:t>
            </a:r>
            <a:r>
              <a:rPr lang="pt-BR" sz="3600" b="1" dirty="0">
                <a:latin typeface="Branding Black" panose="00000A00000000000000" charset="0"/>
              </a:rPr>
              <a:t>:</a:t>
            </a:r>
            <a:endParaRPr lang="pt-BR" sz="3600" b="1" dirty="0">
              <a:solidFill>
                <a:srgbClr val="14143C"/>
              </a:solidFill>
              <a:latin typeface="Branding Black" panose="00000A0000000000000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AF0166D2-3E46-CF1E-9BBB-4EAAE3ECB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2417E456-73FD-483C-3605-F358D2C525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4107" y="2574999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A11EC4C7-C7CA-958F-E53F-F1911A7D7013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1C215D9-2926-3CC6-3E68-6094CB8874F9}"/>
              </a:ext>
            </a:extLst>
          </p:cNvPr>
          <p:cNvSpPr/>
          <p:nvPr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EF8F97B5-310C-04D8-B733-3CCB756320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48542" y="3248855"/>
            <a:ext cx="264039" cy="16291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08DF7B1E-0747-0F99-C509-A6FFFDD50842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B63916B8-7F20-32C1-A440-350E05FC30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F44EC77-F093-8C04-3AF1-69EB7ADB1A9E}"/>
              </a:ext>
            </a:extLst>
          </p:cNvPr>
          <p:cNvSpPr txBox="1"/>
          <p:nvPr/>
        </p:nvSpPr>
        <p:spPr>
          <a:xfrm>
            <a:off x="825758" y="2122098"/>
            <a:ext cx="104071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 </a:t>
            </a:r>
            <a:r>
              <a:rPr lang="pt-BR" sz="2400" dirty="0" err="1"/>
              <a:t>JavaScript</a:t>
            </a:r>
            <a:r>
              <a:rPr lang="pt-BR" sz="2400" dirty="0"/>
              <a:t> (JS) é uma linguagem de programação de alto nível, interpretada e baseada em eventos. Ele é amplamente usado para criar interatividade em páginas web, permitindo desde validações de formulários até animações e comunicação com servidores.</a:t>
            </a:r>
          </a:p>
        </p:txBody>
      </p:sp>
      <p:pic>
        <p:nvPicPr>
          <p:cNvPr id="7" name="Picture 4" descr="javascript ">
            <a:extLst>
              <a:ext uri="{FF2B5EF4-FFF2-40B4-BE49-F238E27FC236}">
                <a16:creationId xmlns:a16="http://schemas.microsoft.com/office/drawing/2014/main" id="{177C1018-110B-9E7E-C504-2AD16F3FA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229" y="345654"/>
            <a:ext cx="975182" cy="97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46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14A8C-274F-FD81-5A52-46F4725E4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1B95FFD9-9CFF-8950-CC4A-3EAF3EBA96CA}"/>
              </a:ext>
            </a:extLst>
          </p:cNvPr>
          <p:cNvSpPr/>
          <p:nvPr/>
        </p:nvSpPr>
        <p:spPr>
          <a:xfrm>
            <a:off x="0" y="0"/>
            <a:ext cx="12190837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D95810D-05EB-ADAC-30C2-C89974D5AAEE}"/>
              </a:ext>
            </a:extLst>
          </p:cNvPr>
          <p:cNvSpPr txBox="1"/>
          <p:nvPr/>
        </p:nvSpPr>
        <p:spPr>
          <a:xfrm>
            <a:off x="825759" y="703211"/>
            <a:ext cx="774204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dirty="0">
                <a:latin typeface="Branding Black" panose="00000A00000000000000" charset="0"/>
              </a:rPr>
              <a:t>História do </a:t>
            </a:r>
            <a:r>
              <a:rPr lang="pt-BR" sz="3600" dirty="0" err="1">
                <a:latin typeface="Branding Black" panose="00000A00000000000000" charset="0"/>
              </a:rPr>
              <a:t>JavaScript</a:t>
            </a:r>
            <a:r>
              <a:rPr lang="pt-BR" sz="3600" dirty="0">
                <a:latin typeface="Branding Black" panose="00000A00000000000000" charset="0"/>
              </a:rPr>
              <a:t> </a:t>
            </a:r>
            <a:r>
              <a:rPr lang="pt-BR" sz="3600" b="1" dirty="0">
                <a:latin typeface="Branding Black" panose="00000A00000000000000" charset="0"/>
              </a:rPr>
              <a:t>:</a:t>
            </a:r>
            <a:endParaRPr lang="pt-BR" sz="3600" b="1" dirty="0">
              <a:solidFill>
                <a:srgbClr val="14143C"/>
              </a:solidFill>
              <a:latin typeface="Branding Black" panose="00000A0000000000000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0086F35E-100D-A490-2ECC-51FAB9B18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0DD68458-2D07-0CB4-5F4E-9D091E99AA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4107" y="2574999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376166F-81E1-B0B5-80B2-7D7EAA3E42B7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4681792-4A19-4A1D-E4E3-A0D788C44F6B}"/>
              </a:ext>
            </a:extLst>
          </p:cNvPr>
          <p:cNvSpPr/>
          <p:nvPr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9B3B75D7-FFBC-1C0D-FD59-BA104691DD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48542" y="3248855"/>
            <a:ext cx="264039" cy="16291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8918210-C2C4-5A5C-4A2E-80F68908550C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6928F8DC-6A4E-5353-85F7-1CD6C05745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147977E-7980-CB71-F67D-E31888335878}"/>
              </a:ext>
            </a:extLst>
          </p:cNvPr>
          <p:cNvSpPr txBox="1"/>
          <p:nvPr/>
        </p:nvSpPr>
        <p:spPr>
          <a:xfrm>
            <a:off x="615428" y="1717085"/>
            <a:ext cx="104071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1995: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Criado por Brendan Eich, chamado inicialmente de Mocha, depois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LiveScript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e, finalmente,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1996-1999: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Padronizado pela ECMA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resultando no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(ES).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2009: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Surgimento do Node.js, permitindo o uso do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 (ES6):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Grande atualização com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arrow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classes 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promises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Atualmente: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das linguagens mais utilizadas no mundo para desenvolvimento web, mobile 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4" descr="javascript ">
            <a:extLst>
              <a:ext uri="{FF2B5EF4-FFF2-40B4-BE49-F238E27FC236}">
                <a16:creationId xmlns:a16="http://schemas.microsoft.com/office/drawing/2014/main" id="{80E1FE75-70F2-833D-2B11-B7A475BB3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229" y="345654"/>
            <a:ext cx="975182" cy="97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98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CD470-1703-D24F-7346-D9D27197F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E487C72D-7EC1-FE4E-E174-03972DB19847}"/>
              </a:ext>
            </a:extLst>
          </p:cNvPr>
          <p:cNvSpPr/>
          <p:nvPr/>
        </p:nvSpPr>
        <p:spPr>
          <a:xfrm>
            <a:off x="0" y="0"/>
            <a:ext cx="12190837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6111D4B-1D11-6D8E-E437-6C2EAFBE5B31}"/>
              </a:ext>
            </a:extLst>
          </p:cNvPr>
          <p:cNvSpPr txBox="1"/>
          <p:nvPr/>
        </p:nvSpPr>
        <p:spPr>
          <a:xfrm>
            <a:off x="825759" y="703211"/>
            <a:ext cx="8330598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dirty="0">
                <a:latin typeface="Branding Black" panose="00000A00000000000000" charset="0"/>
              </a:rPr>
              <a:t>Por que o </a:t>
            </a:r>
            <a:r>
              <a:rPr lang="pt-BR" sz="3600" dirty="0" err="1">
                <a:latin typeface="Branding Black" panose="00000A00000000000000" charset="0"/>
              </a:rPr>
              <a:t>JavaScript</a:t>
            </a:r>
            <a:r>
              <a:rPr lang="pt-BR" sz="3600" dirty="0">
                <a:latin typeface="Branding Black" panose="00000A00000000000000" charset="0"/>
              </a:rPr>
              <a:t> é tão importante</a:t>
            </a:r>
            <a:r>
              <a:rPr lang="pt-BR" sz="3600" b="1" dirty="0">
                <a:latin typeface="Branding Black" panose="00000A00000000000000" charset="0"/>
              </a:rPr>
              <a:t>:</a:t>
            </a:r>
            <a:endParaRPr lang="pt-BR" sz="3600" b="1" dirty="0">
              <a:solidFill>
                <a:srgbClr val="14143C"/>
              </a:solidFill>
              <a:latin typeface="Branding Black" panose="00000A0000000000000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E161A5CC-5470-0487-4DE5-D0AC99D65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7439677A-E7A6-2CD3-BF5F-57A383499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4107" y="2574999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15803A2E-6069-BECC-3D68-EFEF6620842E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6182B87E-0E84-1601-6B68-542EC377655B}"/>
              </a:ext>
            </a:extLst>
          </p:cNvPr>
          <p:cNvSpPr/>
          <p:nvPr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30EC562F-CC94-2A19-9C20-2339E0AF0B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48542" y="3248855"/>
            <a:ext cx="264039" cy="16291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BE433F98-F89B-2739-26B6-E28AACC737FC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920192A4-5675-702C-EA0E-F5E5E25C5E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D2B84AD-9957-0105-A96A-A5EC53F03964}"/>
              </a:ext>
            </a:extLst>
          </p:cNvPr>
          <p:cNvSpPr txBox="1"/>
          <p:nvPr/>
        </p:nvSpPr>
        <p:spPr>
          <a:xfrm>
            <a:off x="615428" y="2409452"/>
            <a:ext cx="104071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Executa no navegador: </a:t>
            </a:r>
            <a:r>
              <a:rPr lang="pt-BR" sz="2400" dirty="0"/>
              <a:t>Não precisa de instalação extra.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Interage com HTML e CSS:</a:t>
            </a:r>
            <a:r>
              <a:rPr lang="pt-BR" sz="2400" dirty="0"/>
              <a:t> Pode manipular elementos na página.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Multiplataforma:</a:t>
            </a:r>
            <a:r>
              <a:rPr lang="pt-BR" sz="2400" dirty="0"/>
              <a:t> Funciona em desktops, celulares e servidores.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Extremamente popular:</a:t>
            </a:r>
            <a:r>
              <a:rPr lang="pt-BR" sz="2400" dirty="0"/>
              <a:t> Ampla comunidade e muitas bibliotecas.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4" descr="javascript ">
            <a:extLst>
              <a:ext uri="{FF2B5EF4-FFF2-40B4-BE49-F238E27FC236}">
                <a16:creationId xmlns:a16="http://schemas.microsoft.com/office/drawing/2014/main" id="{3CE43239-AE35-FB3A-97A3-B24E445BC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229" y="345654"/>
            <a:ext cx="975182" cy="97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42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563A1C-0E5C-17AB-A04F-AF36F90AD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96393DAF-C5FB-D7E1-A0C8-0DCD065C2B72}"/>
              </a:ext>
            </a:extLst>
          </p:cNvPr>
          <p:cNvSpPr/>
          <p:nvPr/>
        </p:nvSpPr>
        <p:spPr>
          <a:xfrm>
            <a:off x="-21745" y="8878"/>
            <a:ext cx="12190837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BC72449-A47A-F5C4-A904-A533A2F1630A}"/>
              </a:ext>
            </a:extLst>
          </p:cNvPr>
          <p:cNvSpPr txBox="1"/>
          <p:nvPr/>
        </p:nvSpPr>
        <p:spPr>
          <a:xfrm>
            <a:off x="825759" y="703211"/>
            <a:ext cx="8330598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b="1" dirty="0">
                <a:latin typeface="Branding Black" panose="00000A00000000000000" charset="0"/>
              </a:rPr>
              <a:t>Sintaxe Básica do </a:t>
            </a:r>
            <a:r>
              <a:rPr lang="pt-BR" sz="3600" b="1" dirty="0" err="1">
                <a:latin typeface="Branding Black" panose="00000A00000000000000" charset="0"/>
              </a:rPr>
              <a:t>JavaScript</a:t>
            </a:r>
            <a:r>
              <a:rPr lang="pt-BR" sz="3600" b="1" dirty="0">
                <a:latin typeface="Branding Black" panose="00000A00000000000000" charset="0"/>
              </a:rPr>
              <a:t>:</a:t>
            </a:r>
            <a:endParaRPr lang="pt-BR" sz="3600" b="1" dirty="0">
              <a:solidFill>
                <a:srgbClr val="14143C"/>
              </a:solidFill>
              <a:latin typeface="Branding Black" panose="00000A0000000000000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3F0A134B-9C88-0BDF-5F18-738100E28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2F1041F5-283B-A698-6956-9B539B7A2B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4107" y="2574999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E42AF2AE-2452-E029-3FF6-162DA58464D1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8376A83-B134-0DCD-3553-3D9234F59354}"/>
              </a:ext>
            </a:extLst>
          </p:cNvPr>
          <p:cNvSpPr/>
          <p:nvPr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96072BAB-97CC-136D-42D6-D5523EE154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48542" y="3248855"/>
            <a:ext cx="264039" cy="16291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239C5200-29AF-2B28-BA2D-81B9D372DAB4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573C8F0C-C527-386C-66DE-E3C28735FD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AB106F2-0CA2-00A0-A58D-0ED7083F151D}"/>
              </a:ext>
            </a:extLst>
          </p:cNvPr>
          <p:cNvSpPr txBox="1"/>
          <p:nvPr/>
        </p:nvSpPr>
        <p:spPr>
          <a:xfrm>
            <a:off x="615428" y="1445878"/>
            <a:ext cx="87757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 ser escrito diretamente no HTML ou em um arquivo externo .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Inserindo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HTML:</a:t>
            </a:r>
          </a:p>
        </p:txBody>
      </p:sp>
      <p:pic>
        <p:nvPicPr>
          <p:cNvPr id="7" name="Picture 4" descr="javascript ">
            <a:extLst>
              <a:ext uri="{FF2B5EF4-FFF2-40B4-BE49-F238E27FC236}">
                <a16:creationId xmlns:a16="http://schemas.microsoft.com/office/drawing/2014/main" id="{AC9CA9D5-2E85-D324-567F-96E89BF7F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229" y="345654"/>
            <a:ext cx="975182" cy="97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7614384-569D-66E5-E4A1-A09AA9049F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62586" y="345654"/>
            <a:ext cx="975182" cy="97518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4E222DF-DBF0-A830-5033-D7DD3B1C8B5C}"/>
              </a:ext>
            </a:extLst>
          </p:cNvPr>
          <p:cNvSpPr txBox="1"/>
          <p:nvPr/>
        </p:nvSpPr>
        <p:spPr>
          <a:xfrm>
            <a:off x="825759" y="2574999"/>
            <a:ext cx="9026213" cy="406239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&lt;!DOCTYPE </a:t>
            </a:r>
            <a:r>
              <a:rPr lang="pt-BR" dirty="0" err="1">
                <a:solidFill>
                  <a:schemeClr val="bg1"/>
                </a:solidFill>
              </a:rPr>
              <a:t>html</a:t>
            </a:r>
            <a:r>
              <a:rPr lang="pt-BR" dirty="0">
                <a:solidFill>
                  <a:schemeClr val="bg1"/>
                </a:solidFill>
              </a:rPr>
              <a:t>&gt;</a:t>
            </a:r>
          </a:p>
          <a:p>
            <a:r>
              <a:rPr lang="pt-BR" dirty="0">
                <a:solidFill>
                  <a:schemeClr val="bg1"/>
                </a:solidFill>
              </a:rPr>
              <a:t>&lt;</a:t>
            </a:r>
            <a:r>
              <a:rPr lang="pt-BR" dirty="0" err="1">
                <a:solidFill>
                  <a:schemeClr val="bg1"/>
                </a:solidFill>
              </a:rPr>
              <a:t>html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lang</a:t>
            </a:r>
            <a:r>
              <a:rPr lang="pt-BR" dirty="0">
                <a:solidFill>
                  <a:schemeClr val="bg1"/>
                </a:solidFill>
              </a:rPr>
              <a:t>="</a:t>
            </a:r>
            <a:r>
              <a:rPr lang="pt-BR" dirty="0" err="1">
                <a:solidFill>
                  <a:schemeClr val="bg1"/>
                </a:solidFill>
              </a:rPr>
              <a:t>pt-br</a:t>
            </a:r>
            <a:r>
              <a:rPr lang="pt-BR" dirty="0">
                <a:solidFill>
                  <a:schemeClr val="bg1"/>
                </a:solidFill>
              </a:rPr>
              <a:t>"&gt;</a:t>
            </a:r>
          </a:p>
          <a:p>
            <a:r>
              <a:rPr lang="pt-BR" dirty="0">
                <a:solidFill>
                  <a:schemeClr val="bg1"/>
                </a:solidFill>
              </a:rPr>
              <a:t>&lt;</a:t>
            </a:r>
            <a:r>
              <a:rPr lang="pt-BR" dirty="0" err="1">
                <a:solidFill>
                  <a:schemeClr val="bg1"/>
                </a:solidFill>
              </a:rPr>
              <a:t>head</a:t>
            </a:r>
            <a:r>
              <a:rPr lang="pt-BR" dirty="0">
                <a:solidFill>
                  <a:schemeClr val="bg1"/>
                </a:solidFill>
              </a:rPr>
              <a:t>&gt;</a:t>
            </a:r>
          </a:p>
          <a:p>
            <a:r>
              <a:rPr lang="pt-BR" dirty="0">
                <a:solidFill>
                  <a:schemeClr val="bg1"/>
                </a:solidFill>
              </a:rPr>
              <a:t>    &lt;meta </a:t>
            </a:r>
            <a:r>
              <a:rPr lang="pt-BR" dirty="0" err="1">
                <a:solidFill>
                  <a:schemeClr val="bg1"/>
                </a:solidFill>
              </a:rPr>
              <a:t>charset</a:t>
            </a:r>
            <a:r>
              <a:rPr lang="pt-BR" dirty="0">
                <a:solidFill>
                  <a:schemeClr val="bg1"/>
                </a:solidFill>
              </a:rPr>
              <a:t>="UTF-8"&gt;</a:t>
            </a:r>
          </a:p>
          <a:p>
            <a:r>
              <a:rPr lang="pt-BR" dirty="0">
                <a:solidFill>
                  <a:schemeClr val="bg1"/>
                </a:solidFill>
              </a:rPr>
              <a:t>    &lt;</a:t>
            </a:r>
            <a:r>
              <a:rPr lang="pt-BR" dirty="0" err="1">
                <a:solidFill>
                  <a:schemeClr val="bg1"/>
                </a:solidFill>
              </a:rPr>
              <a:t>title</a:t>
            </a:r>
            <a:r>
              <a:rPr lang="pt-BR" dirty="0">
                <a:solidFill>
                  <a:schemeClr val="bg1"/>
                </a:solidFill>
              </a:rPr>
              <a:t>&gt;Exemplo JS&lt;/</a:t>
            </a:r>
            <a:r>
              <a:rPr lang="pt-BR" dirty="0" err="1">
                <a:solidFill>
                  <a:schemeClr val="bg1"/>
                </a:solidFill>
              </a:rPr>
              <a:t>title</a:t>
            </a:r>
            <a:r>
              <a:rPr lang="pt-BR" dirty="0">
                <a:solidFill>
                  <a:schemeClr val="bg1"/>
                </a:solidFill>
              </a:rPr>
              <a:t>&gt;</a:t>
            </a:r>
          </a:p>
          <a:p>
            <a:r>
              <a:rPr lang="pt-BR" dirty="0">
                <a:solidFill>
                  <a:schemeClr val="bg1"/>
                </a:solidFill>
              </a:rPr>
              <a:t>&lt;/</a:t>
            </a:r>
            <a:r>
              <a:rPr lang="pt-BR" dirty="0" err="1">
                <a:solidFill>
                  <a:schemeClr val="bg1"/>
                </a:solidFill>
              </a:rPr>
              <a:t>head</a:t>
            </a:r>
            <a:r>
              <a:rPr lang="pt-BR" dirty="0">
                <a:solidFill>
                  <a:schemeClr val="bg1"/>
                </a:solidFill>
              </a:rPr>
              <a:t>&gt;</a:t>
            </a:r>
          </a:p>
          <a:p>
            <a:r>
              <a:rPr lang="pt-BR" dirty="0">
                <a:solidFill>
                  <a:schemeClr val="bg1"/>
                </a:solidFill>
              </a:rPr>
              <a:t>&lt;body&gt;</a:t>
            </a:r>
          </a:p>
          <a:p>
            <a:r>
              <a:rPr lang="pt-BR" dirty="0">
                <a:solidFill>
                  <a:schemeClr val="bg1"/>
                </a:solidFill>
              </a:rPr>
              <a:t>    &lt;h1 id="titulo"&gt;Olá, </a:t>
            </a:r>
            <a:r>
              <a:rPr lang="pt-BR" dirty="0" err="1">
                <a:solidFill>
                  <a:schemeClr val="bg1"/>
                </a:solidFill>
              </a:rPr>
              <a:t>JavaScript</a:t>
            </a:r>
            <a:r>
              <a:rPr lang="pt-BR" dirty="0">
                <a:solidFill>
                  <a:schemeClr val="bg1"/>
                </a:solidFill>
              </a:rPr>
              <a:t>!&lt;/h1&gt;</a:t>
            </a:r>
          </a:p>
          <a:p>
            <a:r>
              <a:rPr lang="pt-BR" dirty="0">
                <a:solidFill>
                  <a:schemeClr val="bg1"/>
                </a:solidFill>
              </a:rPr>
              <a:t>    &lt;script&gt;</a:t>
            </a:r>
          </a:p>
          <a:p>
            <a:r>
              <a:rPr lang="pt-BR" dirty="0">
                <a:solidFill>
                  <a:schemeClr val="bg1"/>
                </a:solidFill>
              </a:rPr>
              <a:t>        </a:t>
            </a:r>
            <a:r>
              <a:rPr lang="pt-BR" dirty="0" err="1">
                <a:solidFill>
                  <a:schemeClr val="bg1"/>
                </a:solidFill>
              </a:rPr>
              <a:t>document.getElementById</a:t>
            </a:r>
            <a:r>
              <a:rPr lang="pt-BR" dirty="0">
                <a:solidFill>
                  <a:schemeClr val="bg1"/>
                </a:solidFill>
              </a:rPr>
              <a:t>("titulo").</a:t>
            </a:r>
            <a:r>
              <a:rPr lang="pt-BR" dirty="0" err="1">
                <a:solidFill>
                  <a:schemeClr val="bg1"/>
                </a:solidFill>
              </a:rPr>
              <a:t>innerText</a:t>
            </a:r>
            <a:r>
              <a:rPr lang="pt-BR" dirty="0">
                <a:solidFill>
                  <a:schemeClr val="bg1"/>
                </a:solidFill>
              </a:rPr>
              <a:t> = "Texto alterado com JS!";</a:t>
            </a:r>
          </a:p>
          <a:p>
            <a:r>
              <a:rPr lang="pt-BR" dirty="0">
                <a:solidFill>
                  <a:schemeClr val="bg1"/>
                </a:solidFill>
              </a:rPr>
              <a:t>    &lt;/script&gt;</a:t>
            </a:r>
          </a:p>
          <a:p>
            <a:r>
              <a:rPr lang="pt-BR" dirty="0">
                <a:solidFill>
                  <a:schemeClr val="bg1"/>
                </a:solidFill>
              </a:rPr>
              <a:t>&lt;/body&gt;</a:t>
            </a:r>
          </a:p>
          <a:p>
            <a:r>
              <a:rPr lang="pt-BR" dirty="0">
                <a:solidFill>
                  <a:schemeClr val="bg1"/>
                </a:solidFill>
              </a:rPr>
              <a:t>&lt;/</a:t>
            </a:r>
            <a:r>
              <a:rPr lang="pt-BR" dirty="0" err="1">
                <a:solidFill>
                  <a:schemeClr val="bg1"/>
                </a:solidFill>
              </a:rPr>
              <a:t>html</a:t>
            </a:r>
            <a:r>
              <a:rPr lang="pt-BR" dirty="0">
                <a:solidFill>
                  <a:schemeClr val="bg1"/>
                </a:solidFill>
              </a:rPr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17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5214F-A4F4-EE0A-7994-A8B7AF194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2425BC05-9B0E-6994-0C5F-AC1582B70E54}"/>
              </a:ext>
            </a:extLst>
          </p:cNvPr>
          <p:cNvSpPr/>
          <p:nvPr/>
        </p:nvSpPr>
        <p:spPr>
          <a:xfrm>
            <a:off x="21744" y="0"/>
            <a:ext cx="12190837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01DF49A-70B6-9147-E1E5-B7FE75C00A38}"/>
              </a:ext>
            </a:extLst>
          </p:cNvPr>
          <p:cNvSpPr txBox="1"/>
          <p:nvPr/>
        </p:nvSpPr>
        <p:spPr>
          <a:xfrm>
            <a:off x="825759" y="703211"/>
            <a:ext cx="8330598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b="1" dirty="0">
                <a:latin typeface="Branding Black" panose="00000A00000000000000" charset="0"/>
              </a:rPr>
              <a:t>Sintaxe Básica do </a:t>
            </a:r>
            <a:r>
              <a:rPr lang="pt-BR" sz="3600" b="1" dirty="0" err="1">
                <a:latin typeface="Branding Black" panose="00000A00000000000000" charset="0"/>
              </a:rPr>
              <a:t>JavaScript</a:t>
            </a:r>
            <a:r>
              <a:rPr lang="pt-BR" sz="3600" b="1" dirty="0">
                <a:latin typeface="Branding Black" panose="00000A00000000000000" charset="0"/>
              </a:rPr>
              <a:t>:</a:t>
            </a:r>
            <a:endParaRPr lang="pt-BR" sz="3600" b="1" dirty="0">
              <a:solidFill>
                <a:srgbClr val="14143C"/>
              </a:solidFill>
              <a:latin typeface="Branding Black" panose="00000A0000000000000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AD2D0B48-A1E3-21A7-7B37-0D2D90DDC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2AF0450-7A70-8B8A-09C3-AD76420101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4107" y="2574999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A33BAC0-69E3-B75E-6CCE-CBA46A33BE31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8D6E197-D3B4-138B-A236-54AC7A18805C}"/>
              </a:ext>
            </a:extLst>
          </p:cNvPr>
          <p:cNvSpPr/>
          <p:nvPr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7EDCF7D7-615B-C3A1-744A-AD2BCDD665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48542" y="3248855"/>
            <a:ext cx="264039" cy="16291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C1C95A3-AC2E-6D88-202D-5B4C75F9D2C8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A72859A6-268E-B963-540E-A74551C716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D25941D-6855-1BC9-74CD-4250B769447A}"/>
              </a:ext>
            </a:extLst>
          </p:cNvPr>
          <p:cNvSpPr txBox="1"/>
          <p:nvPr/>
        </p:nvSpPr>
        <p:spPr>
          <a:xfrm>
            <a:off x="615428" y="1445878"/>
            <a:ext cx="87757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 ser escrito diretamente no HTML ou em um arquivo externo .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Arquivo Externo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(script.js):</a:t>
            </a:r>
          </a:p>
        </p:txBody>
      </p:sp>
      <p:pic>
        <p:nvPicPr>
          <p:cNvPr id="7" name="Picture 4" descr="javascript ">
            <a:extLst>
              <a:ext uri="{FF2B5EF4-FFF2-40B4-BE49-F238E27FC236}">
                <a16:creationId xmlns:a16="http://schemas.microsoft.com/office/drawing/2014/main" id="{453BCB67-EC47-B1E4-F9EA-1C198C42F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229" y="345654"/>
            <a:ext cx="975182" cy="97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81AADF8-B149-8FD4-ED3F-7FDBB4A4E1B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62586" y="345654"/>
            <a:ext cx="975182" cy="97518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AF82CF1-5AA7-5C7D-0995-F04D11FD5A05}"/>
              </a:ext>
            </a:extLst>
          </p:cNvPr>
          <p:cNvSpPr txBox="1"/>
          <p:nvPr/>
        </p:nvSpPr>
        <p:spPr>
          <a:xfrm>
            <a:off x="825759" y="2541052"/>
            <a:ext cx="342496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&lt;script </a:t>
            </a:r>
            <a:r>
              <a:rPr lang="pt-BR" dirty="0" err="1">
                <a:solidFill>
                  <a:schemeClr val="bg1"/>
                </a:solidFill>
              </a:rPr>
              <a:t>src</a:t>
            </a:r>
            <a:r>
              <a:rPr lang="pt-BR" dirty="0">
                <a:solidFill>
                  <a:schemeClr val="bg1"/>
                </a:solidFill>
              </a:rPr>
              <a:t>="script.js"&gt;&lt;/script&gt;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8540E37-0C65-3AAA-FCC1-CB76341D312C}"/>
              </a:ext>
            </a:extLst>
          </p:cNvPr>
          <p:cNvSpPr txBox="1"/>
          <p:nvPr/>
        </p:nvSpPr>
        <p:spPr>
          <a:xfrm>
            <a:off x="825759" y="3350404"/>
            <a:ext cx="87757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document.getElementById</a:t>
            </a:r>
            <a:r>
              <a:rPr lang="pt-BR" dirty="0">
                <a:solidFill>
                  <a:schemeClr val="bg1"/>
                </a:solidFill>
              </a:rPr>
              <a:t>("titulo").</a:t>
            </a:r>
            <a:r>
              <a:rPr lang="pt-BR" dirty="0" err="1">
                <a:solidFill>
                  <a:schemeClr val="bg1"/>
                </a:solidFill>
              </a:rPr>
              <a:t>innerText</a:t>
            </a:r>
            <a:r>
              <a:rPr lang="pt-BR" dirty="0">
                <a:solidFill>
                  <a:schemeClr val="bg1"/>
                </a:solidFill>
              </a:rPr>
              <a:t> = "Texto vindo de um arquivo externo!";</a:t>
            </a:r>
          </a:p>
        </p:txBody>
      </p:sp>
    </p:spTree>
    <p:extLst>
      <p:ext uri="{BB962C8B-B14F-4D97-AF65-F5344CB8AC3E}">
        <p14:creationId xmlns:p14="http://schemas.microsoft.com/office/powerpoint/2010/main" val="2984677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19C48-B1E1-3EB5-AEF5-1C3FE3DC5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E847528A-7ADB-0935-E3DA-D0DB76CAB4DD}"/>
              </a:ext>
            </a:extLst>
          </p:cNvPr>
          <p:cNvSpPr/>
          <p:nvPr/>
        </p:nvSpPr>
        <p:spPr>
          <a:xfrm>
            <a:off x="21744" y="0"/>
            <a:ext cx="12190837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C32F474-624B-17BC-2AEB-2622C04EC5CE}"/>
              </a:ext>
            </a:extLst>
          </p:cNvPr>
          <p:cNvSpPr txBox="1"/>
          <p:nvPr/>
        </p:nvSpPr>
        <p:spPr>
          <a:xfrm>
            <a:off x="825759" y="703211"/>
            <a:ext cx="8565376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dirty="0">
                <a:latin typeface="Branding Black" panose="00000A00000000000000" charset="0"/>
              </a:rPr>
              <a:t>Variáveis, Tipos de Dados e Operadores</a:t>
            </a:r>
            <a:r>
              <a:rPr lang="pt-BR" sz="3600" b="1" dirty="0">
                <a:latin typeface="Branding Black" panose="00000A00000000000000" charset="0"/>
              </a:rPr>
              <a:t>:</a:t>
            </a:r>
            <a:endParaRPr lang="pt-BR" sz="3600" b="1" dirty="0">
              <a:solidFill>
                <a:srgbClr val="14143C"/>
              </a:solidFill>
              <a:latin typeface="Branding Black" panose="00000A0000000000000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5887B630-4454-0343-4B68-181659477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6577A4EF-11B6-FF66-AC07-87F735BF8D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4107" y="2574999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DF605E37-E321-B10D-3CAF-D96009FC6B0F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4AFB39F2-83AA-1F4C-3569-048812ED3D0B}"/>
              </a:ext>
            </a:extLst>
          </p:cNvPr>
          <p:cNvSpPr/>
          <p:nvPr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6F38A88B-21C3-D439-6849-2B873E1786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48542" y="3248855"/>
            <a:ext cx="264039" cy="16291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D7A9FCD1-D459-4D1A-552E-F3CC17640145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C29EB38E-94B6-BA99-081D-0910D9A68B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D15FD46-830C-F8C8-F940-86CB43E84E15}"/>
              </a:ext>
            </a:extLst>
          </p:cNvPr>
          <p:cNvSpPr txBox="1"/>
          <p:nvPr/>
        </p:nvSpPr>
        <p:spPr>
          <a:xfrm>
            <a:off x="615428" y="1445878"/>
            <a:ext cx="8775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Variáveis em </a:t>
            </a:r>
            <a:r>
              <a:rPr lang="pt-BR" sz="2800" b="1" dirty="0" err="1"/>
              <a:t>JavaScript</a:t>
            </a:r>
            <a:r>
              <a:rPr lang="pt-BR" sz="2000" b="1" dirty="0"/>
              <a:t>: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/>
              <a:t>As variáveis armazenam </a:t>
            </a:r>
            <a:r>
              <a:rPr lang="pt-BR" sz="2000" b="1" dirty="0"/>
              <a:t>dados</a:t>
            </a:r>
            <a:r>
              <a:rPr lang="pt-BR" sz="2000" dirty="0"/>
              <a:t> e podem ser declaradas de três formas: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4" descr="javascript ">
            <a:extLst>
              <a:ext uri="{FF2B5EF4-FFF2-40B4-BE49-F238E27FC236}">
                <a16:creationId xmlns:a16="http://schemas.microsoft.com/office/drawing/2014/main" id="{D22FEEB5-A7E2-8CBF-0600-FD1118CFE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229" y="345654"/>
            <a:ext cx="975182" cy="97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2EF7EA7-00F8-FC33-DCEE-2F80197815D2}"/>
              </a:ext>
            </a:extLst>
          </p:cNvPr>
          <p:cNvSpPr txBox="1"/>
          <p:nvPr/>
        </p:nvSpPr>
        <p:spPr>
          <a:xfrm>
            <a:off x="1536914" y="2440500"/>
            <a:ext cx="877570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var nome = "Maria"; // Antigo (Evitar) </a:t>
            </a:r>
          </a:p>
          <a:p>
            <a:r>
              <a:rPr lang="pt-BR" dirty="0" err="1">
                <a:solidFill>
                  <a:schemeClr val="bg1"/>
                </a:solidFill>
              </a:rPr>
              <a:t>let</a:t>
            </a:r>
            <a:r>
              <a:rPr lang="pt-BR" dirty="0">
                <a:solidFill>
                  <a:schemeClr val="bg1"/>
                </a:solidFill>
              </a:rPr>
              <a:t> idade = 25; // Mais moderno e flexível </a:t>
            </a:r>
          </a:p>
          <a:p>
            <a:r>
              <a:rPr lang="pt-BR" dirty="0" err="1">
                <a:solidFill>
                  <a:schemeClr val="bg1"/>
                </a:solidFill>
              </a:rPr>
              <a:t>const</a:t>
            </a:r>
            <a:r>
              <a:rPr lang="pt-BR" dirty="0">
                <a:solidFill>
                  <a:schemeClr val="bg1"/>
                </a:solidFill>
              </a:rPr>
              <a:t> PI = 3.1415; // Constante (não pode ser alterada)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4A2215F-DA40-0581-2E9E-CCE546882C66}"/>
              </a:ext>
            </a:extLst>
          </p:cNvPr>
          <p:cNvSpPr txBox="1"/>
          <p:nvPr/>
        </p:nvSpPr>
        <p:spPr>
          <a:xfrm>
            <a:off x="1430699" y="3587420"/>
            <a:ext cx="85833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mudar de valor.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 fixo.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(Evitar uso) tem escopo global e pode causar problemas.</a:t>
            </a:r>
          </a:p>
        </p:txBody>
      </p:sp>
    </p:spTree>
    <p:extLst>
      <p:ext uri="{BB962C8B-B14F-4D97-AF65-F5344CB8AC3E}">
        <p14:creationId xmlns:p14="http://schemas.microsoft.com/office/powerpoint/2010/main" val="2363360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BAA30273-2A4D-4D74-B0FB-3F088059F752}"/>
              </a:ext>
            </a:extLst>
          </p:cNvPr>
          <p:cNvSpPr/>
          <p:nvPr/>
        </p:nvSpPr>
        <p:spPr>
          <a:xfrm>
            <a:off x="0" y="0"/>
            <a:ext cx="12190837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7273B20-A093-429E-B36D-BA6CC85DC9EF}"/>
              </a:ext>
            </a:extLst>
          </p:cNvPr>
          <p:cNvSpPr txBox="1"/>
          <p:nvPr/>
        </p:nvSpPr>
        <p:spPr>
          <a:xfrm>
            <a:off x="739194" y="723510"/>
            <a:ext cx="780467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dirty="0">
                <a:latin typeface="Branding Black" panose="00000A00000000000000" charset="0"/>
              </a:rPr>
              <a:t>Tipos de Dados em </a:t>
            </a:r>
            <a:r>
              <a:rPr lang="pt-BR" sz="3600" dirty="0" err="1">
                <a:latin typeface="Branding Black" panose="00000A00000000000000" charset="0"/>
              </a:rPr>
              <a:t>JavaScript</a:t>
            </a:r>
            <a:r>
              <a:rPr lang="pt-BR" sz="3600" b="1" dirty="0">
                <a:solidFill>
                  <a:srgbClr val="14143C"/>
                </a:solidFill>
                <a:latin typeface="Branding Black" panose="00000A00000000000000" charset="0"/>
              </a:rPr>
              <a:t>: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62887222-84CF-4D63-85B6-EF0C8B9F9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C67C7911-4853-4FAC-820A-4CC7CF9127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4107" y="2574999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D36B3CE0-00F8-4C0A-88EB-7645D3BF0464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5B23A68-7530-4E6E-8787-F293E12A2740}"/>
              </a:ext>
            </a:extLst>
          </p:cNvPr>
          <p:cNvSpPr/>
          <p:nvPr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B8C7EAA5-51D1-483A-B647-A3C109BF31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48542" y="3248855"/>
            <a:ext cx="264039" cy="16291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3751D819-61CE-BCDE-D244-AE7D578EF5E4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CB3BD43F-D05B-4533-B8D3-C1662A5284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06878DA-8F24-7F5C-17A4-9D8383B36BDF}"/>
              </a:ext>
            </a:extLst>
          </p:cNvPr>
          <p:cNvSpPr txBox="1"/>
          <p:nvPr/>
        </p:nvSpPr>
        <p:spPr>
          <a:xfrm>
            <a:off x="825758" y="1465385"/>
            <a:ext cx="82564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/>
              <a:t>JavaScript</a:t>
            </a:r>
            <a:r>
              <a:rPr lang="pt-BR" sz="2800" dirty="0"/>
              <a:t> tem </a:t>
            </a:r>
            <a:r>
              <a:rPr lang="pt-BR" sz="2800" b="1" dirty="0"/>
              <a:t>tipagem dinâmica</a:t>
            </a:r>
            <a:r>
              <a:rPr lang="pt-BR" sz="2800" dirty="0"/>
              <a:t>, ou seja, não precisamos declarar o tipo dos dados.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7DF0E808-2FBE-84AE-9912-A57CF32F2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341898"/>
              </p:ext>
            </p:extLst>
          </p:nvPr>
        </p:nvGraphicFramePr>
        <p:xfrm>
          <a:off x="1195836" y="2743950"/>
          <a:ext cx="8127999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603632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537147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74850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Elemento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30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String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“texto”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Sequência de caracteres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323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Number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42, 3.14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Números inteiros e decimais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63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Boolean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True</a:t>
                      </a:r>
                      <a:r>
                        <a:rPr lang="pt-BR" dirty="0"/>
                        <a:t>,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Verdadeiro ou falso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44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Array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[1, 2, 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Lista de valores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425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Object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{ nome: “Pedro”, idade: 25}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Conjunto de pares chave-valor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803775"/>
                  </a:ext>
                </a:extLst>
              </a:tr>
            </a:tbl>
          </a:graphicData>
        </a:graphic>
      </p:graphicFrame>
      <p:pic>
        <p:nvPicPr>
          <p:cNvPr id="3" name="Picture 4" descr="javascript ">
            <a:extLst>
              <a:ext uri="{FF2B5EF4-FFF2-40B4-BE49-F238E27FC236}">
                <a16:creationId xmlns:a16="http://schemas.microsoft.com/office/drawing/2014/main" id="{9D0BC526-E65B-4FFD-D5AE-FB8BCF24D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229" y="345654"/>
            <a:ext cx="975182" cy="97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8997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9773375-428c-4d2d-86c9-cd3889b58dc5" xsi:nil="true"/>
    <lcf76f155ced4ddcb4097134ff3c332f xmlns="7da8fe31-9852-41fe-90c9-84e4b16f7cff">
      <Terms xmlns="http://schemas.microsoft.com/office/infopath/2007/PartnerControls"/>
    </lcf76f155ced4ddcb4097134ff3c332f>
    <SharedWithUsers xmlns="49773375-428c-4d2d-86c9-cd3889b58dc5">
      <UserInfo>
        <DisplayName>Marcos Paulo Carvalho De Oliveira</DisplayName>
        <AccountId>9264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976E1C1FA8C064DA78478D3B3E9247A" ma:contentTypeVersion="13" ma:contentTypeDescription="Crie um novo documento." ma:contentTypeScope="" ma:versionID="86a61494de0bf00722254f2e834dc98b">
  <xsd:schema xmlns:xsd="http://www.w3.org/2001/XMLSchema" xmlns:xs="http://www.w3.org/2001/XMLSchema" xmlns:p="http://schemas.microsoft.com/office/2006/metadata/properties" xmlns:ns2="7da8fe31-9852-41fe-90c9-84e4b16f7cff" xmlns:ns3="49773375-428c-4d2d-86c9-cd3889b58dc5" targetNamespace="http://schemas.microsoft.com/office/2006/metadata/properties" ma:root="true" ma:fieldsID="3b5039531b2788224b54fc42dba1588f" ns2:_="" ns3:_="">
    <xsd:import namespace="7da8fe31-9852-41fe-90c9-84e4b16f7cff"/>
    <xsd:import namespace="49773375-428c-4d2d-86c9-cd3889b58d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a8fe31-9852-41fe-90c9-84e4b16f7c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Marcações de imagem" ma:readOnly="false" ma:fieldId="{5cf76f15-5ced-4ddc-b409-7134ff3c332f}" ma:taxonomyMulti="true" ma:sspId="184c8c62-af11-4a97-95e1-881613c3960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773375-428c-4d2d-86c9-cd3889b58dc5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c324fceb-c861-45eb-83ab-6113d3f95408}" ma:internalName="TaxCatchAll" ma:showField="CatchAllData" ma:web="49773375-428c-4d2d-86c9-cd3889b58dc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5A2D76-B89D-43D9-81CC-F73DB603259F}">
  <ds:schemaRefs>
    <ds:schemaRef ds:uri="http://schemas.microsoft.com/office/2006/metadata/properties"/>
    <ds:schemaRef ds:uri="http://schemas.microsoft.com/office/infopath/2007/PartnerControls"/>
    <ds:schemaRef ds:uri="cf5f2b4c-ceff-48b8-acfd-b6c7cb4e26ae"/>
    <ds:schemaRef ds:uri="230e2427-5d80-4bd2-a9ba-53805cfde8a4"/>
    <ds:schemaRef ds:uri="1ca3a96b-b23d-4c07-a046-fd4d14ce6620"/>
    <ds:schemaRef ds:uri="a8a82409-9548-47b3-a351-d7495594f3c8"/>
    <ds:schemaRef ds:uri="10066eb3-b94a-427c-b89d-d16a460a60fc"/>
    <ds:schemaRef ds:uri="09644849-26e9-4da7-a8e5-a40617a44d00"/>
    <ds:schemaRef ds:uri="ce6c6f1b-569f-4b0a-8217-d2c5c7f2840d"/>
    <ds:schemaRef ds:uri="49773375-428c-4d2d-86c9-cd3889b58dc5"/>
    <ds:schemaRef ds:uri="7da8fe31-9852-41fe-90c9-84e4b16f7cff"/>
  </ds:schemaRefs>
</ds:datastoreItem>
</file>

<file path=customXml/itemProps2.xml><?xml version="1.0" encoding="utf-8"?>
<ds:datastoreItem xmlns:ds="http://schemas.openxmlformats.org/officeDocument/2006/customXml" ds:itemID="{77EA5F4C-9DC2-4304-8D08-510CD9C0D4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a8fe31-9852-41fe-90c9-84e4b16f7cff"/>
    <ds:schemaRef ds:uri="49773375-428c-4d2d-86c9-cd3889b58d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4C6406-39F0-4F36-B3D7-F12E598C19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3772</TotalTime>
  <Words>1146</Words>
  <Application>Microsoft Office PowerPoint</Application>
  <PresentationFormat>Widescreen</PresentationFormat>
  <Paragraphs>172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-apple-system</vt:lpstr>
      <vt:lpstr>Branding Medium</vt:lpstr>
      <vt:lpstr>Times New Roman</vt:lpstr>
      <vt:lpstr>Arial</vt:lpstr>
      <vt:lpstr>Branding Black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IEL</dc:title>
  <dc:creator>Fernanda Calomeno</dc:creator>
  <cp:lastModifiedBy>Pedro Capelari</cp:lastModifiedBy>
  <cp:revision>62</cp:revision>
  <dcterms:created xsi:type="dcterms:W3CDTF">2022-03-17T13:16:59Z</dcterms:created>
  <dcterms:modified xsi:type="dcterms:W3CDTF">2025-02-04T19:57:31Z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0x0101008976E1C1FA8C064DA78478D3B3E9247A</vt:lpwstr>
  </property>
  <property fmtid="{D5CDD505-2E9C-101B-9397-08002B2CF9AE}" pid="3" name="MediaServiceImageTags">
    <vt:lpwstr/>
  </property>
</Properties>
</file>