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0"/>
  </p:notesMasterIdLst>
  <p:sldIdLst>
    <p:sldId id="256" r:id="rId5"/>
    <p:sldId id="284" r:id="rId6"/>
    <p:sldId id="313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06" r:id="rId16"/>
    <p:sldId id="324" r:id="rId17"/>
    <p:sldId id="325" r:id="rId18"/>
    <p:sldId id="285" r:id="rId19"/>
  </p:sldIdLst>
  <p:sldSz cx="12192000" cy="6858000"/>
  <p:notesSz cx="6858000" cy="9144000"/>
  <p:embeddedFontLst>
    <p:embeddedFont>
      <p:font typeface="Branding Black" panose="00000A00000000000000" charset="0"/>
      <p:bold r:id="rId21"/>
    </p:embeddedFont>
    <p:embeddedFont>
      <p:font typeface="Branding Medium" panose="00000600000000000000" charset="0"/>
      <p:regular r:id="rId2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712" autoAdjust="0"/>
  </p:normalViewPr>
  <p:slideViewPr>
    <p:cSldViewPr snapToGrid="0">
      <p:cViewPr varScale="1">
        <p:scale>
          <a:sx n="81" d="100"/>
          <a:sy n="81" d="100"/>
        </p:scale>
        <p:origin x="108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58FE3-58B5-F34C-A81A-56110BC76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31547A-BDC2-A868-3834-E29F4A4F9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2FB080-7EB9-2EFB-68C8-66C7A3F08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853E55-65EC-E9D9-2E29-55E22E4BE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420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B1BCD-4B21-C1D1-9643-D3E51454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172250-974E-6C26-278D-04C10D0C2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5A3BE8-913E-FC9A-F926-CE1067F2D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634907-FDEF-6886-8F3D-683A7D080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71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386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1FB08-7933-BB1A-0B98-A9F29F2C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97EAC7-3704-9EFF-DB46-EDEA0375C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4095EE-3025-FAB1-9085-C0AA330BE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F215D5-FBAE-D290-83DF-6E0BB209B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943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0279C-983C-9185-BCAD-5ECC2DBB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8530C1-7A6F-AB80-6486-07D6CC05E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5FD6E1-98D0-0D73-9BF7-02220E826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96BF80-DAA1-6869-F538-1430A783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5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60B1F-480C-D532-B1D6-FB2FAA63F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B466D-EB19-CBF2-543A-EBAA100C6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71676AE-A29B-9B0C-DAAA-800140C8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CDCED6-65CF-6026-22D1-D522DCCE7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1843B-6099-09D2-8FCE-58EC8ED27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11817C-0A83-D821-9029-6948E7923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6FD740-ECB3-82D3-E35F-F1552C70D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6A93E6-11E5-0C50-03F8-D8401D8A4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998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83FF-74E6-FDDC-78F7-36CAB1DD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146406C-3FFE-1F53-7A46-721D02D2D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01FED3F-CEE2-FBB4-24FA-15BC1F5F7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7ABA24-8857-A008-E307-0A9CBDD65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5277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F95D-9138-CD62-94BA-7847B0CD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9D442E-D4BB-0C49-25A4-75FED1B43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3A8FFD8-0004-8C3A-081D-44E382FA5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904240-5688-3934-AEC6-3CBB6D012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08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E37-047B-76FE-61D7-D7B870082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832116-ACFE-E236-90AC-DF1ECCCA9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3B624F-3589-4F75-0571-34C8ED15B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8B60B7-C475-B25A-308D-90CDCECC6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57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2819-9F3E-C08B-8897-72D370089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DCBBB3D-5552-D520-3AFB-808A0E73C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50734C-238C-A4EE-1140-6B51A6D6F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946F40-A882-C6CD-7AE2-24EFF39C1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639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1BB27-DCB6-D60A-187F-40A8A400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A2D532-D704-48A0-B33F-9F89AC3F7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654DA6-E1DC-D7F8-E235-75D70F3C9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8A7B49-3C48-542C-57B8-7ADB0F1C7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204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4.svg"/><Relationship Id="rId4" Type="http://schemas.openxmlformats.org/officeDocument/2006/relationships/image" Target="../media/image2.svg"/><Relationship Id="rId9" Type="http://schemas.openxmlformats.org/officeDocument/2006/relationships/image" Target="../media/image23.png"/><Relationship Id="rId1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408903" y="2769324"/>
            <a:ext cx="7375178" cy="127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i="0" dirty="0">
                <a:solidFill>
                  <a:srgbClr val="D1D7E0"/>
                </a:solidFill>
                <a:effectLst/>
                <a:latin typeface="Branding Black" panose="00000A00000000000000" charset="0"/>
              </a:rPr>
              <a:t>Manipulação de DOM com </a:t>
            </a:r>
            <a:r>
              <a:rPr lang="pt-BR" sz="4400" b="1" i="0" dirty="0" err="1">
                <a:solidFill>
                  <a:srgbClr val="D1D7E0"/>
                </a:solidFill>
                <a:effectLst/>
                <a:latin typeface="Branding Black" panose="00000A00000000000000" charset="0"/>
              </a:rPr>
              <a:t>JavaScript</a:t>
            </a:r>
            <a:endParaRPr lang="pt-BR" sz="4400" b="1" i="0" dirty="0">
              <a:solidFill>
                <a:srgbClr val="D1D7E0"/>
              </a:solidFill>
              <a:effectLst/>
              <a:latin typeface="Branding Black" panose="00000A0000000000000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16D05A-166C-C980-AEFE-537D1B7EB118}"/>
              </a:ext>
            </a:extLst>
          </p:cNvPr>
          <p:cNvSpPr txBox="1"/>
          <p:nvPr/>
        </p:nvSpPr>
        <p:spPr>
          <a:xfrm>
            <a:off x="432619" y="5746022"/>
            <a:ext cx="3952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rgbClr val="FABE63"/>
                </a:solidFill>
                <a:latin typeface="Branding Black" panose="00000A00000000000000" pitchFamily="50" charset="0"/>
              </a:rPr>
              <a:t>Prof</a:t>
            </a:r>
            <a:r>
              <a:rPr lang="pt-BR" sz="32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: Pedro Capelari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CA2E5-5DE0-CC4E-16A3-FF676CEF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D8726C8-640B-7469-44C1-8E07B58C05DE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713D8EA-98D6-6610-46D5-6BE48C251B20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Manipulação de Elementos: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5619D6C-5058-C97D-D3B0-7CEB762C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6CC9FC6-3B68-BE71-CA4F-B9E14AED5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71BCD6-E7D4-1C62-D3FC-AE322210970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E8DDC8B-5089-E366-5B1E-9AFEB6C6624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D7A677B-59CC-84A8-26D3-5373C86C3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AFE3631-5960-0F31-C20F-04BACCB9964E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635E18D6-C3CB-5A0F-3D84-858DBE171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E5FE3A-21BC-F45C-CDBB-320A4329DDA1}"/>
              </a:ext>
            </a:extLst>
          </p:cNvPr>
          <p:cNvSpPr txBox="1"/>
          <p:nvPr/>
        </p:nvSpPr>
        <p:spPr>
          <a:xfrm>
            <a:off x="655593" y="1199068"/>
            <a:ext cx="90262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Removendo elementos:</a:t>
            </a:r>
          </a:p>
          <a:p>
            <a:pPr lvl="1"/>
            <a:r>
              <a:rPr lang="pt-BR" dirty="0"/>
              <a:t>Podemos remover um elemento existente do DOM</a:t>
            </a:r>
            <a:r>
              <a:rPr lang="pt-BR" sz="2000" dirty="0"/>
              <a:t>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A1AFF962-C955-660E-FBDE-9B3AFCE96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4D38623-031C-550F-DB83-C43B3080B6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767B7C-02F4-DAD6-0683-EDFA239F7CDE}"/>
              </a:ext>
            </a:extLst>
          </p:cNvPr>
          <p:cNvSpPr txBox="1"/>
          <p:nvPr/>
        </p:nvSpPr>
        <p:spPr>
          <a:xfrm>
            <a:off x="1423964" y="1999577"/>
            <a:ext cx="9026213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elemento =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("remover");</a:t>
            </a:r>
          </a:p>
          <a:p>
            <a:r>
              <a:rPr lang="pt-BR" dirty="0" err="1">
                <a:solidFill>
                  <a:schemeClr val="bg1"/>
                </a:solidFill>
              </a:rPr>
              <a:t>elemento.remove</a:t>
            </a:r>
            <a:r>
              <a:rPr lang="pt-BR" dirty="0">
                <a:solidFill>
                  <a:schemeClr val="bg1"/>
                </a:solidFill>
              </a:rPr>
              <a:t>();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552F851-4E4A-36A6-E76C-31CF9144D15F}"/>
              </a:ext>
            </a:extLst>
          </p:cNvPr>
          <p:cNvSpPr txBox="1"/>
          <p:nvPr/>
        </p:nvSpPr>
        <p:spPr>
          <a:xfrm>
            <a:off x="1113348" y="3159442"/>
            <a:ext cx="6415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Ou podemos remover um elemento </a:t>
            </a:r>
            <a:r>
              <a:rPr lang="pt-BR" b="1" dirty="0"/>
              <a:t>filho</a:t>
            </a:r>
            <a:r>
              <a:rPr lang="pt-BR" dirty="0"/>
              <a:t> de um contêiner: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4C43CB-6D77-0BA7-C195-68E27107D187}"/>
              </a:ext>
            </a:extLst>
          </p:cNvPr>
          <p:cNvSpPr txBox="1"/>
          <p:nvPr/>
        </p:nvSpPr>
        <p:spPr>
          <a:xfrm>
            <a:off x="1400136" y="3813556"/>
            <a:ext cx="904926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pai = 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r>
              <a:rPr lang="pt-BR" dirty="0">
                <a:solidFill>
                  <a:schemeClr val="bg1"/>
                </a:solidFill>
              </a:rPr>
              <a:t>(".container");</a:t>
            </a:r>
          </a:p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filho = 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r>
              <a:rPr lang="pt-BR" dirty="0">
                <a:solidFill>
                  <a:schemeClr val="bg1"/>
                </a:solidFill>
              </a:rPr>
              <a:t>(".item");</a:t>
            </a:r>
          </a:p>
          <a:p>
            <a:r>
              <a:rPr lang="pt-BR" dirty="0" err="1">
                <a:solidFill>
                  <a:schemeClr val="bg1"/>
                </a:solidFill>
              </a:rPr>
              <a:t>pai.removeChild</a:t>
            </a:r>
            <a:r>
              <a:rPr lang="pt-BR" dirty="0">
                <a:solidFill>
                  <a:schemeClr val="bg1"/>
                </a:solidFill>
              </a:rPr>
              <a:t>(filho);</a:t>
            </a:r>
          </a:p>
        </p:txBody>
      </p:sp>
    </p:spTree>
    <p:extLst>
      <p:ext uri="{BB962C8B-B14F-4D97-AF65-F5344CB8AC3E}">
        <p14:creationId xmlns:p14="http://schemas.microsoft.com/office/powerpoint/2010/main" val="121407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42908-4B41-C8D2-18C5-1533D7AB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E7EC6BED-E839-8A38-B34A-5E3FD03A7CC0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38D915-BFAC-70A4-F097-94DBF6125237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Eventos e Event </a:t>
            </a:r>
            <a:r>
              <a:rPr lang="pt-BR" sz="3600" b="1" dirty="0" err="1">
                <a:latin typeface="Branding Black" panose="00000A00000000000000" charset="0"/>
              </a:rPr>
              <a:t>Listeners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CB0AA8E-49E7-C714-5A45-2AAB30605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6D6FBCA-7213-89A2-DD6C-32A2C16CC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C7A10FB-D251-B942-9C25-F132624EDF8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0DE882-CB11-159C-A0A0-4D1F069202FA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F3DB404-5DC9-214A-3E1D-0881AF74B3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E9E84A0-FFBC-A8D3-E034-789EE89F1D9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D4577E9-A2D9-9F5D-7B8A-B66EE54CE5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3839743-600C-2DDF-E073-87E2B74193C9}"/>
              </a:ext>
            </a:extLst>
          </p:cNvPr>
          <p:cNvSpPr txBox="1"/>
          <p:nvPr/>
        </p:nvSpPr>
        <p:spPr>
          <a:xfrm>
            <a:off x="655593" y="1199068"/>
            <a:ext cx="9026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eventos permitem que os elementos da página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respondam às interações do usuário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Adicionando eventos:</a:t>
            </a:r>
          </a:p>
          <a:p>
            <a:pPr lvl="2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adicionar eventos diretamente no HTML: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6D9C9699-88B2-5E3E-F8F8-39C98F074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B3A4A30-E064-1216-3236-A0412FDFDC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A592EF2-D662-FAFB-3AB9-CA53355CBF44}"/>
              </a:ext>
            </a:extLst>
          </p:cNvPr>
          <p:cNvSpPr txBox="1"/>
          <p:nvPr/>
        </p:nvSpPr>
        <p:spPr>
          <a:xfrm>
            <a:off x="1560566" y="2476942"/>
            <a:ext cx="902621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onclick</a:t>
            </a:r>
            <a:r>
              <a:rPr lang="pt-BR" dirty="0">
                <a:solidFill>
                  <a:schemeClr val="bg1"/>
                </a:solidFill>
              </a:rPr>
              <a:t>="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r>
              <a:rPr lang="pt-BR" dirty="0">
                <a:solidFill>
                  <a:schemeClr val="bg1"/>
                </a:solidFill>
              </a:rPr>
              <a:t>('Botão clicado!')"&gt;Clique aqui&lt;/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F53B0CA-4B28-3322-9B91-A0A52D0194DD}"/>
              </a:ext>
            </a:extLst>
          </p:cNvPr>
          <p:cNvSpPr txBox="1"/>
          <p:nvPr/>
        </p:nvSpPr>
        <p:spPr>
          <a:xfrm>
            <a:off x="1670594" y="3253212"/>
            <a:ext cx="72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Mas a forma recomendada é usar </a:t>
            </a:r>
            <a:r>
              <a:rPr lang="pt-BR" dirty="0" err="1"/>
              <a:t>addEventListener</a:t>
            </a:r>
            <a:r>
              <a:rPr lang="pt-BR" dirty="0"/>
              <a:t>():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B85416-92E2-C23A-3B3F-BCD339D97EA2}"/>
              </a:ext>
            </a:extLst>
          </p:cNvPr>
          <p:cNvSpPr txBox="1"/>
          <p:nvPr/>
        </p:nvSpPr>
        <p:spPr>
          <a:xfrm>
            <a:off x="1537517" y="3926347"/>
            <a:ext cx="904926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r>
              <a:rPr lang="pt-BR" dirty="0">
                <a:solidFill>
                  <a:schemeClr val="bg1"/>
                </a:solidFill>
              </a:rPr>
              <a:t>("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");</a:t>
            </a:r>
          </a:p>
          <a:p>
            <a:r>
              <a:rPr lang="pt-BR" dirty="0" err="1">
                <a:solidFill>
                  <a:schemeClr val="bg1"/>
                </a:solidFill>
              </a:rPr>
              <a:t>botao.addEventListener</a:t>
            </a:r>
            <a:r>
              <a:rPr lang="pt-BR" dirty="0">
                <a:solidFill>
                  <a:schemeClr val="bg1"/>
                </a:solidFill>
              </a:rPr>
              <a:t>("click",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()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alert</a:t>
            </a:r>
            <a:r>
              <a:rPr lang="pt-BR" dirty="0">
                <a:solidFill>
                  <a:schemeClr val="bg1"/>
                </a:solidFill>
              </a:rPr>
              <a:t>("Botão clicado!");</a:t>
            </a:r>
          </a:p>
          <a:p>
            <a:r>
              <a:rPr lang="pt-BR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7735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AA30273-2A4D-4D74-B0FB-3F088059F752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739194" y="723510"/>
            <a:ext cx="780467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Tipos de eventos mais comuns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5B23A68-7530-4E6E-8787-F293E12A2740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8C7EAA5-51D1-483A-B647-A3C109BF31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51D819-61CE-BCDE-D244-AE7D578EF5E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B3BD43F-D05B-4533-B8D3-C1662A5284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7DF0E808-2FBE-84AE-9912-A57CF32F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73464"/>
              </p:ext>
            </p:extLst>
          </p:nvPr>
        </p:nvGraphicFramePr>
        <p:xfrm>
          <a:off x="1336013" y="1466178"/>
          <a:ext cx="7033764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882">
                  <a:extLst>
                    <a:ext uri="{9D8B030D-6E8A-4147-A177-3AD203B41FA5}">
                      <a16:colId xmlns:a16="http://schemas.microsoft.com/office/drawing/2014/main" val="660363207"/>
                    </a:ext>
                  </a:extLst>
                </a:gridCol>
                <a:gridCol w="3516882">
                  <a:extLst>
                    <a:ext uri="{9D8B030D-6E8A-4147-A177-3AD203B41FA5}">
                      <a16:colId xmlns:a16="http://schemas.microsoft.com/office/drawing/2014/main" val="2853714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Evento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um elemento é clicado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2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Mouseover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mouse passa sobre um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3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Mouseout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mouse sai de um elemento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44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Keydown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uma tecla é pressionada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425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Keyup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uma tecla é solta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80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Change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o valor de um input muda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666886"/>
                  </a:ext>
                </a:extLst>
              </a:tr>
            </a:tbl>
          </a:graphicData>
        </a:graphic>
      </p:graphicFrame>
      <p:pic>
        <p:nvPicPr>
          <p:cNvPr id="3" name="Picture 4" descr="javascript ">
            <a:extLst>
              <a:ext uri="{FF2B5EF4-FFF2-40B4-BE49-F238E27FC236}">
                <a16:creationId xmlns:a16="http://schemas.microsoft.com/office/drawing/2014/main" id="{9D0BC526-E65B-4FFD-D5AE-FB8BCF24D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2BBE81E-8872-185A-D78B-00DD3AAE1788}"/>
              </a:ext>
            </a:extLst>
          </p:cNvPr>
          <p:cNvSpPr txBox="1"/>
          <p:nvPr/>
        </p:nvSpPr>
        <p:spPr>
          <a:xfrm>
            <a:off x="739194" y="4898630"/>
            <a:ext cx="5257845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div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r>
              <a:rPr lang="pt-BR" dirty="0">
                <a:solidFill>
                  <a:schemeClr val="bg1"/>
                </a:solidFill>
              </a:rPr>
              <a:t>(".box");</a:t>
            </a:r>
          </a:p>
          <a:p>
            <a:r>
              <a:rPr lang="pt-BR" dirty="0" err="1">
                <a:solidFill>
                  <a:schemeClr val="bg1"/>
                </a:solidFill>
              </a:rPr>
              <a:t>div.addEventListener</a:t>
            </a:r>
            <a:r>
              <a:rPr lang="pt-BR" dirty="0">
                <a:solidFill>
                  <a:schemeClr val="bg1"/>
                </a:solidFill>
              </a:rPr>
              <a:t>("</a:t>
            </a:r>
            <a:r>
              <a:rPr lang="pt-BR" dirty="0" err="1">
                <a:solidFill>
                  <a:schemeClr val="bg1"/>
                </a:solidFill>
              </a:rPr>
              <a:t>mouseover</a:t>
            </a:r>
            <a:r>
              <a:rPr lang="pt-BR" dirty="0">
                <a:solidFill>
                  <a:schemeClr val="bg1"/>
                </a:solidFill>
              </a:rPr>
              <a:t>",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() {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div.style.backgroundColor</a:t>
            </a:r>
            <a:r>
              <a:rPr lang="pt-BR" dirty="0">
                <a:solidFill>
                  <a:schemeClr val="bg1"/>
                </a:solidFill>
              </a:rPr>
              <a:t> = "</a:t>
            </a:r>
            <a:r>
              <a:rPr lang="pt-BR" dirty="0" err="1">
                <a:solidFill>
                  <a:schemeClr val="bg1"/>
                </a:solidFill>
              </a:rPr>
              <a:t>yellow</a:t>
            </a:r>
            <a:r>
              <a:rPr lang="pt-BR" dirty="0">
                <a:solidFill>
                  <a:schemeClr val="bg1"/>
                </a:solidFill>
              </a:rPr>
              <a:t>";</a:t>
            </a:r>
          </a:p>
          <a:p>
            <a:r>
              <a:rPr lang="pt-BR" dirty="0">
                <a:solidFill>
                  <a:schemeClr val="bg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69489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143AE-05FA-3F4B-7645-18EAE8FC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E924D85E-4501-FC38-4F0F-F00171EC8D62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5A1812-5656-462B-70FD-51CF1A25B57F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Exemplos 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25AA9FC7-7FB6-632F-40D8-7A0E9CEBF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DF24ED3-0319-45B2-8072-7ABA2E8D2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357B971-3BF4-A1DA-B512-EEDCCAE54FAD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502228C-D57C-7E97-AC3C-83ACE25A3D07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3207131-0FDE-6C4A-090B-763AA8DC27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B5898AC-A291-CB54-ECEC-1395F1B1492B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AE55B346-6EA0-AB61-AAF8-DBF3D0E0D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910E8DD-838B-E2B4-85B9-108945F0051D}"/>
              </a:ext>
            </a:extLst>
          </p:cNvPr>
          <p:cNvSpPr txBox="1"/>
          <p:nvPr/>
        </p:nvSpPr>
        <p:spPr>
          <a:xfrm>
            <a:off x="940602" y="1167012"/>
            <a:ext cx="4700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Exemplo 1: </a:t>
            </a:r>
          </a:p>
          <a:p>
            <a:r>
              <a:rPr lang="pt-BR" b="1" dirty="0"/>
              <a:t>	</a:t>
            </a:r>
            <a:r>
              <a:rPr lang="pt-BR" dirty="0"/>
              <a:t>Alterar o texto de um botão ao clicar: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A25DD0A2-162F-233E-FCCC-8158142B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4A3668-BA4F-EF1A-12BB-163DC9D4E0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39421BD-32D8-3903-38D8-2DC81708ED37}"/>
              </a:ext>
            </a:extLst>
          </p:cNvPr>
          <p:cNvSpPr txBox="1"/>
          <p:nvPr/>
        </p:nvSpPr>
        <p:spPr>
          <a:xfrm>
            <a:off x="1411661" y="1957545"/>
            <a:ext cx="9026213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 id="</a:t>
            </a:r>
            <a:r>
              <a:rPr lang="pt-BR" dirty="0" err="1">
                <a:solidFill>
                  <a:schemeClr val="bg1"/>
                </a:solidFill>
              </a:rPr>
              <a:t>meuBotao</a:t>
            </a:r>
            <a:r>
              <a:rPr lang="pt-BR" dirty="0">
                <a:solidFill>
                  <a:schemeClr val="bg1"/>
                </a:solidFill>
              </a:rPr>
              <a:t>"&gt;Clique aqui&lt;/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</a:t>
            </a:r>
            <a:r>
              <a:rPr lang="pt-BR" dirty="0" err="1">
                <a:solidFill>
                  <a:schemeClr val="bg1"/>
                </a:solidFill>
              </a:rPr>
              <a:t>meuBotao</a:t>
            </a:r>
            <a:r>
              <a:rPr lang="pt-BR" dirty="0">
                <a:solidFill>
                  <a:schemeClr val="bg1"/>
                </a:solidFill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botao.addEventListener</a:t>
            </a:r>
            <a:r>
              <a:rPr lang="pt-BR" dirty="0">
                <a:solidFill>
                  <a:schemeClr val="bg1"/>
                </a:solidFill>
              </a:rPr>
              <a:t>("click",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()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botao.innerText</a:t>
            </a:r>
            <a:r>
              <a:rPr lang="pt-BR" dirty="0">
                <a:solidFill>
                  <a:schemeClr val="bg1"/>
                </a:solidFill>
              </a:rPr>
              <a:t> = "Clicado!";</a:t>
            </a:r>
          </a:p>
          <a:p>
            <a:r>
              <a:rPr lang="pt-BR" dirty="0">
                <a:solidFill>
                  <a:schemeClr val="bg1"/>
                </a:solidFill>
              </a:rPr>
              <a:t>    });</a:t>
            </a:r>
          </a:p>
          <a:p>
            <a:r>
              <a:rPr lang="pt-BR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8563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A627D-7976-0706-A848-19CF9EF8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ADECEB45-1E6D-5210-45F2-E5368917B361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0B0DD9-7C43-685E-52CE-D135A76A3ABD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Exemplos 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F5B898A-0608-4A4F-E371-859F3B18E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09C645FB-E046-F912-E15C-E692C3B6F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2575DAE-D890-F4CB-AA02-2F2726F1F1E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2A800D2-0769-A4FF-DFAC-F71DC4FAD035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112BFCB-7A43-55D2-A349-F6B14DEED9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2696150-A064-8132-8A3D-384207CE147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09E59674-5025-DD9C-10EF-75E4C3290E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37FFD73-B481-F253-36BC-AE138DF1D6DE}"/>
              </a:ext>
            </a:extLst>
          </p:cNvPr>
          <p:cNvSpPr txBox="1"/>
          <p:nvPr/>
        </p:nvSpPr>
        <p:spPr>
          <a:xfrm>
            <a:off x="940601" y="1167012"/>
            <a:ext cx="5412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 item em uma lista ao clicar no botão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A6424BA5-02DF-2CAA-1F1E-A7B6D665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ED18BE-8F18-222C-50AD-811F104A24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B8687C-DBF2-64A8-F722-A33D96FD1727}"/>
              </a:ext>
            </a:extLst>
          </p:cNvPr>
          <p:cNvSpPr txBox="1"/>
          <p:nvPr/>
        </p:nvSpPr>
        <p:spPr>
          <a:xfrm>
            <a:off x="1411661" y="1957545"/>
            <a:ext cx="9026213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ul</a:t>
            </a:r>
            <a:r>
              <a:rPr lang="pt-BR" dirty="0">
                <a:solidFill>
                  <a:schemeClr val="bg1"/>
                </a:solidFill>
              </a:rPr>
              <a:t> id="lista"&gt;</a:t>
            </a:r>
          </a:p>
          <a:p>
            <a:r>
              <a:rPr lang="pt-BR" dirty="0">
                <a:solidFill>
                  <a:schemeClr val="bg1"/>
                </a:solidFill>
              </a:rPr>
              <a:t>    &lt;li&gt;Item 1&lt;/li&gt;</a:t>
            </a:r>
          </a:p>
          <a:p>
            <a:r>
              <a:rPr lang="pt-BR" dirty="0">
                <a:solidFill>
                  <a:schemeClr val="bg1"/>
                </a:solidFill>
              </a:rPr>
              <a:t>    &lt;li&gt;Item 2&lt;/li&gt;</a:t>
            </a:r>
          </a:p>
          <a:p>
            <a:r>
              <a:rPr lang="pt-BR" dirty="0">
                <a:solidFill>
                  <a:schemeClr val="bg1"/>
                </a:solidFill>
              </a:rPr>
              <a:t>&lt;/</a:t>
            </a:r>
            <a:r>
              <a:rPr lang="pt-BR" dirty="0" err="1">
                <a:solidFill>
                  <a:schemeClr val="bg1"/>
                </a:solidFill>
              </a:rPr>
              <a:t>ul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</a:rPr>
              <a:t>&lt;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 id="adicionar"&gt;Adicionar Item&lt;/</a:t>
            </a:r>
            <a:r>
              <a:rPr lang="pt-BR" dirty="0" err="1">
                <a:solidFill>
                  <a:schemeClr val="bg1"/>
                </a:solidFill>
              </a:rPr>
              <a:t>button</a:t>
            </a:r>
            <a:r>
              <a:rPr lang="pt-BR" dirty="0">
                <a:solidFill>
                  <a:schemeClr val="bg1"/>
                </a:solidFill>
              </a:rPr>
              <a:t>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botao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("adicionar");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botao.addEventListener</a:t>
            </a:r>
            <a:r>
              <a:rPr lang="pt-BR" dirty="0">
                <a:solidFill>
                  <a:schemeClr val="bg1"/>
                </a:solidFill>
              </a:rPr>
              <a:t>("click",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 () {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novoItem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document.createElement</a:t>
            </a:r>
            <a:r>
              <a:rPr lang="pt-BR" dirty="0">
                <a:solidFill>
                  <a:schemeClr val="bg1"/>
                </a:solidFill>
              </a:rPr>
              <a:t>("li");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novoItem.innerText</a:t>
            </a:r>
            <a:r>
              <a:rPr lang="pt-BR" dirty="0">
                <a:solidFill>
                  <a:schemeClr val="bg1"/>
                </a:solidFill>
              </a:rPr>
              <a:t> = "Novo Item";</a:t>
            </a:r>
          </a:p>
          <a:p>
            <a:r>
              <a:rPr lang="pt-BR" dirty="0">
                <a:solidFill>
                  <a:schemeClr val="bg1"/>
                </a:solidFill>
              </a:rPr>
              <a:t>       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("lista").</a:t>
            </a:r>
            <a:r>
              <a:rPr lang="pt-BR" dirty="0" err="1">
                <a:solidFill>
                  <a:schemeClr val="bg1"/>
                </a:solidFill>
              </a:rPr>
              <a:t>appendChild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novoItem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</a:rPr>
              <a:t>    });</a:t>
            </a:r>
          </a:p>
          <a:p>
            <a:r>
              <a:rPr lang="pt-BR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08155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03591" y="1685302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i="0" dirty="0">
                <a:effectLst/>
                <a:latin typeface="-apple-system"/>
              </a:rPr>
              <a:t>Aprender a manipular o DOM usando </a:t>
            </a:r>
            <a:r>
              <a:rPr lang="pt-BR" sz="2000" b="0" i="0" dirty="0" err="1">
                <a:effectLst/>
                <a:latin typeface="-apple-system"/>
              </a:rPr>
              <a:t>JavaScript</a:t>
            </a:r>
            <a:r>
              <a:rPr lang="pt-BR" sz="2000" b="0" i="0" dirty="0">
                <a:effectLst/>
                <a:latin typeface="-apple-system"/>
              </a:rPr>
              <a:t>.</a:t>
            </a:r>
            <a:endParaRPr lang="pt-BR" sz="2000" dirty="0"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DOM (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elementos do DOM;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elementos (criação, remoção, alteração);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Eventos e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listeners</a:t>
            </a: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Exemplos práticos.</a:t>
            </a:r>
          </a:p>
          <a:p>
            <a:pPr lvl="1"/>
            <a:endParaRPr lang="pt-BR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Vscode.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Navegador(Crome,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  <p:pic>
        <p:nvPicPr>
          <p:cNvPr id="1028" name="Picture 4" descr="javascript ">
            <a:extLst>
              <a:ext uri="{FF2B5EF4-FFF2-40B4-BE49-F238E27FC236}">
                <a16:creationId xmlns:a16="http://schemas.microsoft.com/office/drawing/2014/main" id="{BA506AE5-9CDC-D8EA-B755-86F1F9CDA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1929" y="4707592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E47C-48A0-9A1E-1AAE-5FE245E2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F2E2894B-6500-8941-77FA-1DE291EFF4F6}"/>
              </a:ext>
            </a:extLst>
          </p:cNvPr>
          <p:cNvSpPr/>
          <p:nvPr/>
        </p:nvSpPr>
        <p:spPr>
          <a:xfrm>
            <a:off x="0" y="0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B9CB5B-F69E-E278-FAC7-05045D421689}"/>
              </a:ext>
            </a:extLst>
          </p:cNvPr>
          <p:cNvSpPr txBox="1"/>
          <p:nvPr/>
        </p:nvSpPr>
        <p:spPr>
          <a:xfrm>
            <a:off x="825759" y="703211"/>
            <a:ext cx="7742044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O que é o DOM?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F0166D2-3E46-CF1E-9BBB-4EAAE3ECB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417E456-73FD-483C-3605-F358D2C52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A11EC4C7-C7CA-958F-E53F-F1911A7D701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1C215D9-2926-3CC6-3E68-6094CB8874F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EF8F97B5-310C-04D8-B733-3CCB756320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8DF7B1E-0747-0F99-C509-A6FFFDD5084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B63916B8-7F20-32C1-A440-350E05FC30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F44EC77-F093-8C04-3AF1-69EB7ADB1A9E}"/>
              </a:ext>
            </a:extLst>
          </p:cNvPr>
          <p:cNvSpPr txBox="1"/>
          <p:nvPr/>
        </p:nvSpPr>
        <p:spPr>
          <a:xfrm>
            <a:off x="825758" y="2122098"/>
            <a:ext cx="10407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DOM (</a:t>
            </a:r>
            <a:r>
              <a:rPr lang="pt-BR" sz="2400" b="1" dirty="0" err="1"/>
              <a:t>Document</a:t>
            </a:r>
            <a:r>
              <a:rPr lang="pt-BR" sz="2400" b="1" dirty="0"/>
              <a:t> </a:t>
            </a:r>
            <a:r>
              <a:rPr lang="pt-BR" sz="2400" b="1" dirty="0" err="1"/>
              <a:t>Object</a:t>
            </a:r>
            <a:r>
              <a:rPr lang="pt-BR" sz="2400" b="1" dirty="0"/>
              <a:t> Model)</a:t>
            </a:r>
            <a:r>
              <a:rPr lang="pt-BR" sz="2400" dirty="0"/>
              <a:t> é uma interface de programação que permite ao </a:t>
            </a:r>
            <a:r>
              <a:rPr lang="pt-BR" sz="2400" dirty="0" err="1"/>
              <a:t>JavaScript</a:t>
            </a:r>
            <a:r>
              <a:rPr lang="pt-BR" sz="2400" dirty="0"/>
              <a:t> acessar e modificar elementos HTML e CSS dinamicamente. Quando um navegador carrega uma página web, ele cria automaticamente uma representação em árvore do documento, chamada de </a:t>
            </a:r>
            <a:r>
              <a:rPr lang="pt-BR" sz="2400" b="1" dirty="0"/>
              <a:t>árvore DOM</a:t>
            </a:r>
            <a:r>
              <a:rPr lang="pt-BR" sz="2400" dirty="0"/>
              <a:t>.</a:t>
            </a:r>
          </a:p>
          <a:p>
            <a:r>
              <a:rPr lang="pt-BR" sz="2400" dirty="0"/>
              <a:t>Essa estrutura permite que os scripts manipulem a página </a:t>
            </a:r>
            <a:r>
              <a:rPr lang="pt-BR" sz="2400" b="1" dirty="0"/>
              <a:t>dinamicamente</a:t>
            </a:r>
            <a:r>
              <a:rPr lang="pt-BR" sz="2400" dirty="0"/>
              <a:t>, alterando textos, imagens, estilos e até mesmo adicionando ou removendo elementos.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177C1018-110B-9E7E-C504-2AD16F3F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46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3A1C-0E5C-17AB-A04F-AF36F90A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96393DAF-C5FB-D7E1-A0C8-0DCD065C2B72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C72449-A47A-F5C4-A904-A533A2F1630A}"/>
              </a:ext>
            </a:extLst>
          </p:cNvPr>
          <p:cNvSpPr txBox="1"/>
          <p:nvPr/>
        </p:nvSpPr>
        <p:spPr>
          <a:xfrm>
            <a:off x="825759" y="703211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Seleção de Elementos do DOM</a:t>
            </a:r>
            <a:r>
              <a:rPr lang="pt-BR" sz="3600" b="1" dirty="0"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F0A134B-9C88-0BDF-5F18-738100E28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F1041F5-283B-A698-6956-9B539B7A2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42AF2AE-2452-E029-3FF6-162DA58464D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8376A83-B134-0DCD-3553-3D9234F59354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6072BAB-97CC-136D-42D6-D5523EE15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39C5200-29AF-2B28-BA2D-81B9D372DAB4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73C8F0C-C527-386C-66DE-E3C28735FD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AB106F2-0CA2-00A0-A58D-0ED7083F151D}"/>
              </a:ext>
            </a:extLst>
          </p:cNvPr>
          <p:cNvSpPr txBox="1"/>
          <p:nvPr/>
        </p:nvSpPr>
        <p:spPr>
          <a:xfrm>
            <a:off x="739194" y="1661226"/>
            <a:ext cx="925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Para modificar qualquer elemento na página, primeiro precisamos </a:t>
            </a:r>
            <a:r>
              <a:rPr lang="pt-BR" sz="2000" b="1" dirty="0"/>
              <a:t>selecioná-lo</a:t>
            </a:r>
            <a:r>
              <a:rPr lang="pt-BR" sz="2000" dirty="0"/>
              <a:t>. O </a:t>
            </a:r>
            <a:r>
              <a:rPr lang="pt-BR" sz="2000" dirty="0" err="1"/>
              <a:t>JavaScript</a:t>
            </a:r>
            <a:r>
              <a:rPr lang="pt-BR" sz="2000" dirty="0"/>
              <a:t> fornece vários métodos para isso.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Selecionando elementos por ID: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("id") retorna um único elemento que tenha o ID especificado.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AC9CA9D5-2E85-D324-567F-96E89BF7F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7614384-569D-66E5-E4A1-A09AA9049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E222DF-DBF0-A830-5033-D7DD3B1C8B5C}"/>
              </a:ext>
            </a:extLst>
          </p:cNvPr>
          <p:cNvSpPr txBox="1"/>
          <p:nvPr/>
        </p:nvSpPr>
        <p:spPr>
          <a:xfrm>
            <a:off x="1139245" y="4071017"/>
            <a:ext cx="902621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&lt;h1 id="titulo"&gt;Título original&lt;/h1&gt; </a:t>
            </a:r>
          </a:p>
          <a:p>
            <a:r>
              <a:rPr lang="pt-BR" dirty="0">
                <a:solidFill>
                  <a:schemeClr val="bg1"/>
                </a:solidFill>
              </a:rPr>
              <a:t>&lt;script&gt; 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titulo =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("titulo"); </a:t>
            </a:r>
          </a:p>
          <a:p>
            <a:pPr lvl="1"/>
            <a:r>
              <a:rPr lang="pt-BR" dirty="0" err="1">
                <a:solidFill>
                  <a:schemeClr val="bg1"/>
                </a:solidFill>
              </a:rPr>
              <a:t>titulo.innerText</a:t>
            </a:r>
            <a:r>
              <a:rPr lang="pt-BR" dirty="0">
                <a:solidFill>
                  <a:schemeClr val="bg1"/>
                </a:solidFill>
              </a:rPr>
              <a:t> = "Título modificado pelo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!";</a:t>
            </a:r>
          </a:p>
          <a:p>
            <a:r>
              <a:rPr lang="pt-BR" dirty="0">
                <a:solidFill>
                  <a:schemeClr val="bg1"/>
                </a:solidFill>
              </a:rPr>
              <a:t> &lt;/script&gt;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EDD820B-2E29-E9DA-7FEB-04782A4918A6}"/>
              </a:ext>
            </a:extLst>
          </p:cNvPr>
          <p:cNvSpPr txBox="1"/>
          <p:nvPr/>
        </p:nvSpPr>
        <p:spPr>
          <a:xfrm>
            <a:off x="275629" y="5824367"/>
            <a:ext cx="886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Observação:</a:t>
            </a:r>
            <a:r>
              <a:rPr lang="pt-BR"/>
              <a:t> IDs devem ser </a:t>
            </a:r>
            <a:r>
              <a:rPr lang="pt-BR" b="1"/>
              <a:t>únicos</a:t>
            </a:r>
            <a:r>
              <a:rPr lang="pt-BR"/>
              <a:t> dentro do documento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79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A241-09A3-97F1-4B14-1546B17DA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9099555-0AC8-9D51-FB72-5853E5F4F1C9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FE75BE-7EA8-FBF0-1D5D-35DB8447575C}"/>
              </a:ext>
            </a:extLst>
          </p:cNvPr>
          <p:cNvSpPr txBox="1"/>
          <p:nvPr/>
        </p:nvSpPr>
        <p:spPr>
          <a:xfrm>
            <a:off x="813402" y="80789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Seleção de Elementos do DOM: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A2368AE-B8FB-9D8A-F45B-667223EE8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AF12C36-7E11-C049-3ACD-7891C1B7D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5D49CAD-6E7A-7EDD-1E0D-9D613A439B7B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C2C34B-7A47-2B1E-364D-2E3DA6B72B6E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1B34C63-C0E7-0A1A-7AC3-264DA3D5D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4241F35-6773-7B0A-A579-95C84B0A3B1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8853A17-2B44-FCBE-529A-59806AC340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143D4BC-3D2D-9111-19D7-031EB8E0074B}"/>
              </a:ext>
            </a:extLst>
          </p:cNvPr>
          <p:cNvSpPr txBox="1"/>
          <p:nvPr/>
        </p:nvSpPr>
        <p:spPr>
          <a:xfrm>
            <a:off x="739194" y="1661226"/>
            <a:ext cx="9699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Selecionando elementos por classe: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document.getElementsByClassName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("classe") retorna uma coleção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HTMLCollection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 todos os elementos que possuem a classe especificada.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CAF01532-11B3-0F91-681A-18434F41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676AD55-E69F-7189-9046-1ADD1CEC25A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FF34D1-815C-F8E0-EB17-F7548E74ED3F}"/>
              </a:ext>
            </a:extLst>
          </p:cNvPr>
          <p:cNvSpPr txBox="1"/>
          <p:nvPr/>
        </p:nvSpPr>
        <p:spPr>
          <a:xfrm>
            <a:off x="1211222" y="2971233"/>
            <a:ext cx="902621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&lt;p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="paragrafo"&gt;Parágrafo 1&lt;/p&gt;</a:t>
            </a:r>
          </a:p>
          <a:p>
            <a:r>
              <a:rPr lang="pt-BR" dirty="0">
                <a:solidFill>
                  <a:schemeClr val="bg1"/>
                </a:solidFill>
              </a:rPr>
              <a:t>&lt;p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="paragrafo"&gt;Parágrafo 2&lt;/p&gt;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paragrafos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document.getElementsByClassName</a:t>
            </a:r>
            <a:r>
              <a:rPr lang="pt-BR" dirty="0">
                <a:solidFill>
                  <a:schemeClr val="bg1"/>
                </a:solidFill>
              </a:rPr>
              <a:t>("paragrafo");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paragrafos</a:t>
            </a:r>
            <a:r>
              <a:rPr lang="pt-BR" dirty="0">
                <a:solidFill>
                  <a:schemeClr val="bg1"/>
                </a:solidFill>
              </a:rPr>
              <a:t>[0].</a:t>
            </a:r>
            <a:r>
              <a:rPr lang="pt-BR" dirty="0" err="1">
                <a:solidFill>
                  <a:schemeClr val="bg1"/>
                </a:solidFill>
              </a:rPr>
              <a:t>innerText</a:t>
            </a:r>
            <a:r>
              <a:rPr lang="pt-BR" dirty="0">
                <a:solidFill>
                  <a:schemeClr val="bg1"/>
                </a:solidFill>
              </a:rPr>
              <a:t> = "Modificado!";</a:t>
            </a:r>
          </a:p>
          <a:p>
            <a:r>
              <a:rPr lang="pt-BR" dirty="0">
                <a:solidFill>
                  <a:schemeClr val="bg1"/>
                </a:solidFill>
              </a:rPr>
              <a:t>&lt;/script&gt;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26BDAC4-8362-6421-1167-BB13802D0CD9}"/>
              </a:ext>
            </a:extLst>
          </p:cNvPr>
          <p:cNvSpPr txBox="1"/>
          <p:nvPr/>
        </p:nvSpPr>
        <p:spPr>
          <a:xfrm>
            <a:off x="615428" y="5533910"/>
            <a:ext cx="96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Como o método retorna uma coleção, acessamos um item específico usando índices ([0], [1], etc.).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92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1314F-A09E-E327-1F5F-975A41072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875D0865-3FB9-6663-45F5-E1204F327CD9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2A5804-80A9-BC46-9832-FE03237F4B3D}"/>
              </a:ext>
            </a:extLst>
          </p:cNvPr>
          <p:cNvSpPr txBox="1"/>
          <p:nvPr/>
        </p:nvSpPr>
        <p:spPr>
          <a:xfrm>
            <a:off x="813402" y="80789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Seleção de Elementos do DOM: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6488FA3-DE44-E051-7BB1-0F843D0BA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007C71D-26A9-B1AD-8FFD-C0E160B24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986C61C-D5A8-DC67-BE4D-8BE0F3A77E10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376F7A0-872E-C037-D26E-A4DA98FEF1E8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5CEEB590-CF5B-9060-E5E8-FCD9D82BBC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756708B-0F2A-4C04-AD8C-EC886247BB9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F08816F-86B2-A808-0402-40A111F34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F52BE1-445B-B606-5ED3-7017909D2691}"/>
              </a:ext>
            </a:extLst>
          </p:cNvPr>
          <p:cNvSpPr txBox="1"/>
          <p:nvPr/>
        </p:nvSpPr>
        <p:spPr>
          <a:xfrm>
            <a:off x="739194" y="1661226"/>
            <a:ext cx="9699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Selecionando elementos por nome da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document.getElementsByTagName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retorna uma coleção de todos os elementos com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especificada.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ECDF3152-1740-501C-C614-EDB81A040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44782BE-F627-8A83-B0AE-13BDB33102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788554B-BF9B-AA5C-6013-FFD90E3190D6}"/>
              </a:ext>
            </a:extLst>
          </p:cNvPr>
          <p:cNvSpPr txBox="1"/>
          <p:nvPr/>
        </p:nvSpPr>
        <p:spPr>
          <a:xfrm>
            <a:off x="1211222" y="2971233"/>
            <a:ext cx="9026213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&lt;p&gt;Parágrafo A&lt;/p&gt;</a:t>
            </a:r>
          </a:p>
          <a:p>
            <a:r>
              <a:rPr lang="pt-BR" dirty="0">
                <a:solidFill>
                  <a:schemeClr val="bg1"/>
                </a:solidFill>
              </a:rPr>
              <a:t>&lt;p&gt;Parágrafo B&lt;/p&gt;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paragrafos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document.getElementsByTagName</a:t>
            </a:r>
            <a:r>
              <a:rPr lang="pt-BR" dirty="0">
                <a:solidFill>
                  <a:schemeClr val="bg1"/>
                </a:solidFill>
              </a:rPr>
              <a:t>("p");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paragrafos</a:t>
            </a:r>
            <a:r>
              <a:rPr lang="pt-BR" dirty="0">
                <a:solidFill>
                  <a:schemeClr val="bg1"/>
                </a:solidFill>
              </a:rPr>
              <a:t>[1].</a:t>
            </a:r>
            <a:r>
              <a:rPr lang="pt-BR" dirty="0" err="1">
                <a:solidFill>
                  <a:schemeClr val="bg1"/>
                </a:solidFill>
              </a:rPr>
              <a:t>style.color</a:t>
            </a:r>
            <a:r>
              <a:rPr lang="pt-BR" dirty="0">
                <a:solidFill>
                  <a:schemeClr val="bg1"/>
                </a:solidFill>
              </a:rPr>
              <a:t> = "</a:t>
            </a:r>
            <a:r>
              <a:rPr lang="pt-BR" dirty="0" err="1">
                <a:solidFill>
                  <a:schemeClr val="bg1"/>
                </a:solidFill>
              </a:rPr>
              <a:t>red</a:t>
            </a:r>
            <a:r>
              <a:rPr lang="pt-BR" dirty="0">
                <a:solidFill>
                  <a:schemeClr val="bg1"/>
                </a:solidFill>
              </a:rPr>
              <a:t>"; // Modifica o segundo &lt;p&gt;</a:t>
            </a:r>
          </a:p>
          <a:p>
            <a:r>
              <a:rPr lang="pt-BR" dirty="0">
                <a:solidFill>
                  <a:schemeClr val="bg1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3183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A46DF-6A2A-DD1C-E34E-8822FCCB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B70D6B3-49CF-5D8E-711B-DA2412515441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D1F84F-3F6D-AA85-5062-3EFD6609EDE4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Seleção de Elementos do DOM: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F621BA5-3351-8B0C-8488-0A522B0C4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8F0814F1-2913-785A-692B-EDFD1F8C1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E17E3EF-5927-7CD9-65F2-1B1D029D38A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8286DDB-4DE8-4FDF-809F-47BA4E1963D4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16A85FC6-65B2-A781-1AE0-4849A56833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3782632-5246-7B8F-7584-93C870CA85F5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35655BC-0A98-C457-75D6-294EAA51DA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D20CCC6-468B-D75B-361C-B59E089CE294}"/>
              </a:ext>
            </a:extLst>
          </p:cNvPr>
          <p:cNvSpPr txBox="1"/>
          <p:nvPr/>
        </p:nvSpPr>
        <p:spPr>
          <a:xfrm>
            <a:off x="655593" y="1199068"/>
            <a:ext cx="9972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Selecionando elementos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método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seletorCSS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é mais flexível, pois usa seletores CSS para encontrar elementos.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96CFD3C2-6949-25F1-3209-80612EE7E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4694F2-EEAA-3F1B-2F48-78A54F3AEB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9D31C2D-7E3D-9DE1-9CA2-01D22D7247A8}"/>
              </a:ext>
            </a:extLst>
          </p:cNvPr>
          <p:cNvSpPr txBox="1"/>
          <p:nvPr/>
        </p:nvSpPr>
        <p:spPr>
          <a:xfrm>
            <a:off x="913324" y="2274534"/>
            <a:ext cx="9026213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&lt;p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="texto"&gt;Texto A&lt;/p&gt;</a:t>
            </a:r>
          </a:p>
          <a:p>
            <a:r>
              <a:rPr lang="pt-BR" dirty="0">
                <a:solidFill>
                  <a:schemeClr val="bg1"/>
                </a:solidFill>
              </a:rPr>
              <a:t>&lt;p </a:t>
            </a:r>
            <a:r>
              <a:rPr lang="pt-BR" dirty="0" err="1">
                <a:solidFill>
                  <a:schemeClr val="bg1"/>
                </a:solidFill>
              </a:rPr>
              <a:t>class</a:t>
            </a:r>
            <a:r>
              <a:rPr lang="pt-BR" dirty="0">
                <a:solidFill>
                  <a:schemeClr val="bg1"/>
                </a:solidFill>
              </a:rPr>
              <a:t>="texto"&gt;Texto B&lt;/p&gt;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elemento = </a:t>
            </a:r>
            <a:r>
              <a:rPr lang="pt-BR" dirty="0" err="1">
                <a:solidFill>
                  <a:schemeClr val="bg1"/>
                </a:solidFill>
              </a:rPr>
              <a:t>document.querySelector</a:t>
            </a:r>
            <a:r>
              <a:rPr lang="pt-BR" dirty="0">
                <a:solidFill>
                  <a:schemeClr val="bg1"/>
                </a:solidFill>
              </a:rPr>
              <a:t>(".texto"); // Seleciona apenas o primeiro elemento com a classe 'texto'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elemento.style.fontWeight</a:t>
            </a:r>
            <a:r>
              <a:rPr lang="pt-BR" dirty="0">
                <a:solidFill>
                  <a:schemeClr val="bg1"/>
                </a:solidFill>
              </a:rPr>
              <a:t> = "</a:t>
            </a:r>
            <a:r>
              <a:rPr lang="pt-BR" dirty="0" err="1">
                <a:solidFill>
                  <a:schemeClr val="bg1"/>
                </a:solidFill>
              </a:rPr>
              <a:t>bold</a:t>
            </a:r>
            <a:r>
              <a:rPr lang="pt-BR" dirty="0">
                <a:solidFill>
                  <a:schemeClr val="bg1"/>
                </a:solidFill>
              </a:rPr>
              <a:t>";</a:t>
            </a:r>
          </a:p>
          <a:p>
            <a:r>
              <a:rPr lang="pt-BR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CE76558-2B24-01F7-80D9-1E966544AAAA}"/>
              </a:ext>
            </a:extLst>
          </p:cNvPr>
          <p:cNvSpPr txBox="1"/>
          <p:nvPr/>
        </p:nvSpPr>
        <p:spPr>
          <a:xfrm>
            <a:off x="813402" y="4801495"/>
            <a:ext cx="96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quisermos selecionar todos os elementos correspondentes, usamos </a:t>
            </a:r>
            <a:r>
              <a:rPr lang="pt-BR" dirty="0" err="1"/>
              <a:t>querySelectorAll</a:t>
            </a:r>
            <a:r>
              <a:rPr lang="pt-BR" dirty="0"/>
              <a:t>():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8942553-85BB-B3D3-2B4A-49161D913797}"/>
              </a:ext>
            </a:extLst>
          </p:cNvPr>
          <p:cNvSpPr txBox="1"/>
          <p:nvPr/>
        </p:nvSpPr>
        <p:spPr>
          <a:xfrm>
            <a:off x="936373" y="5364371"/>
            <a:ext cx="560693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elementos = </a:t>
            </a:r>
            <a:r>
              <a:rPr lang="pt-BR" dirty="0" err="1">
                <a:solidFill>
                  <a:schemeClr val="bg1"/>
                </a:solidFill>
              </a:rPr>
              <a:t>document.querySelectorAll</a:t>
            </a:r>
            <a:r>
              <a:rPr lang="pt-BR" dirty="0">
                <a:solidFill>
                  <a:schemeClr val="bg1"/>
                </a:solidFill>
              </a:rPr>
              <a:t>(".texto");</a:t>
            </a:r>
          </a:p>
          <a:p>
            <a:r>
              <a:rPr lang="pt-BR" dirty="0" err="1">
                <a:solidFill>
                  <a:schemeClr val="bg1"/>
                </a:solidFill>
              </a:rPr>
              <a:t>elementos.forEach</a:t>
            </a:r>
            <a:r>
              <a:rPr lang="pt-BR" dirty="0">
                <a:solidFill>
                  <a:schemeClr val="bg1"/>
                </a:solidFill>
              </a:rPr>
              <a:t>(e =&gt; </a:t>
            </a:r>
            <a:r>
              <a:rPr lang="pt-BR" dirty="0" err="1">
                <a:solidFill>
                  <a:schemeClr val="bg1"/>
                </a:solidFill>
              </a:rPr>
              <a:t>e.style.color</a:t>
            </a:r>
            <a:r>
              <a:rPr lang="pt-BR" dirty="0">
                <a:solidFill>
                  <a:schemeClr val="bg1"/>
                </a:solidFill>
              </a:rPr>
              <a:t> = "blue");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876CC5-D103-9291-7FF2-A7EC7D934425}"/>
              </a:ext>
            </a:extLst>
          </p:cNvPr>
          <p:cNvSpPr txBox="1"/>
          <p:nvPr/>
        </p:nvSpPr>
        <p:spPr>
          <a:xfrm>
            <a:off x="223346" y="6158369"/>
            <a:ext cx="962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Dica: </a:t>
            </a:r>
            <a:r>
              <a:rPr lang="pt-BR" dirty="0" err="1">
                <a:solidFill>
                  <a:srgbClr val="FF0000"/>
                </a:solidFill>
              </a:rPr>
              <a:t>querySelectorAll</a:t>
            </a:r>
            <a:r>
              <a:rPr lang="pt-BR" dirty="0">
                <a:solidFill>
                  <a:srgbClr val="FF0000"/>
                </a:solidFill>
              </a:rPr>
              <a:t>() retorna uma </a:t>
            </a:r>
            <a:r>
              <a:rPr lang="pt-BR" dirty="0" err="1">
                <a:solidFill>
                  <a:srgbClr val="FF0000"/>
                </a:solidFill>
              </a:rPr>
              <a:t>NodeList</a:t>
            </a:r>
            <a:r>
              <a:rPr lang="pt-BR" dirty="0">
                <a:solidFill>
                  <a:srgbClr val="FF0000"/>
                </a:solidFill>
              </a:rPr>
              <a:t>, que pode ser percorrida com </a:t>
            </a:r>
            <a:r>
              <a:rPr lang="pt-BR" dirty="0" err="1">
                <a:solidFill>
                  <a:srgbClr val="FF0000"/>
                </a:solidFill>
              </a:rPr>
              <a:t>forEach</a:t>
            </a:r>
            <a:r>
              <a:rPr lang="pt-BR" dirty="0">
                <a:solidFill>
                  <a:srgbClr val="FF0000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99580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CE60-8D40-858E-0FF4-F63B4E7E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B4FDEFC1-FC34-7FC5-949D-F866F35A9059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2EBD11-8E09-C42B-AB68-0FE9F59452DA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Manipulação de Elementos: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FF99E28-D5DE-FBFB-EB5C-9E1DD6D9B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BFB40031-9093-4689-9E3E-DB69A77DF9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B51F680-6307-D893-A275-666F77E8EE9F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A5AB250-E3C0-297B-D068-533B666260A9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A3FC68-555B-A79F-3C2A-30F3A6371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F2EA369-0F67-FFDD-668B-DB9E0E801E1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FD94E849-0C4B-C83C-AEE9-758CB9E64A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5A5441E-9559-EC38-6BB7-F19C13596D11}"/>
              </a:ext>
            </a:extLst>
          </p:cNvPr>
          <p:cNvSpPr txBox="1"/>
          <p:nvPr/>
        </p:nvSpPr>
        <p:spPr>
          <a:xfrm>
            <a:off x="655593" y="1199068"/>
            <a:ext cx="10578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que sabemos como selecionar elementos, podemos alterá-los dinamicamente.</a:t>
            </a:r>
          </a:p>
          <a:p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Modificando o conteúdo: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Podemos alterar o texto e o HTML interno de um elemento usando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F3FBCB91-F625-6AFD-1451-A5C1D853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B36D06-0EFD-9F9B-16C0-1B8738DCD4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F46CF2F-4837-E8F8-45B7-E92CB5BAC383}"/>
              </a:ext>
            </a:extLst>
          </p:cNvPr>
          <p:cNvSpPr txBox="1"/>
          <p:nvPr/>
        </p:nvSpPr>
        <p:spPr>
          <a:xfrm>
            <a:off x="1626203" y="2565590"/>
            <a:ext cx="9026213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&lt;p id="demo"&gt;Texto original&lt;/p&gt;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&lt;script&gt;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p =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("demo");</a:t>
            </a:r>
          </a:p>
          <a:p>
            <a:r>
              <a:rPr lang="pt-BR" dirty="0">
                <a:solidFill>
                  <a:schemeClr val="bg1"/>
                </a:solidFill>
              </a:rPr>
              <a:t>    </a:t>
            </a:r>
            <a:r>
              <a:rPr lang="pt-BR" dirty="0" err="1">
                <a:solidFill>
                  <a:schemeClr val="bg1"/>
                </a:solidFill>
              </a:rPr>
              <a:t>p.innerText</a:t>
            </a:r>
            <a:r>
              <a:rPr lang="pt-BR" dirty="0">
                <a:solidFill>
                  <a:schemeClr val="bg1"/>
                </a:solidFill>
              </a:rPr>
              <a:t> = "Texto atualizado!";  // Altera apenas o texto</a:t>
            </a:r>
          </a:p>
          <a:p>
            <a:r>
              <a:rPr lang="pt-BR" dirty="0">
                <a:solidFill>
                  <a:schemeClr val="bg1"/>
                </a:solidFill>
              </a:rPr>
              <a:t>&lt;/script&gt;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6259-D716-9353-638D-D141B8A74CC4}"/>
              </a:ext>
            </a:extLst>
          </p:cNvPr>
          <p:cNvSpPr txBox="1"/>
          <p:nvPr/>
        </p:nvSpPr>
        <p:spPr>
          <a:xfrm>
            <a:off x="836451" y="4873715"/>
            <a:ext cx="912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quisermos incluir código HTML, usamos </a:t>
            </a:r>
            <a:r>
              <a:rPr lang="pt-BR" dirty="0" err="1"/>
              <a:t>innerHTML</a:t>
            </a:r>
            <a:r>
              <a:rPr lang="pt-BR" dirty="0"/>
              <a:t>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05005D-29ED-120F-A350-173B4807D8C7}"/>
              </a:ext>
            </a:extLst>
          </p:cNvPr>
          <p:cNvSpPr txBox="1"/>
          <p:nvPr/>
        </p:nvSpPr>
        <p:spPr>
          <a:xfrm>
            <a:off x="890275" y="5474266"/>
            <a:ext cx="904926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p.innerHTML</a:t>
            </a:r>
            <a:r>
              <a:rPr lang="pt-BR" dirty="0">
                <a:solidFill>
                  <a:schemeClr val="bg1"/>
                </a:solidFill>
              </a:rPr>
              <a:t> = "&lt;</a:t>
            </a:r>
            <a:r>
              <a:rPr lang="pt-BR" dirty="0" err="1">
                <a:solidFill>
                  <a:schemeClr val="bg1"/>
                </a:solidFill>
              </a:rPr>
              <a:t>strong</a:t>
            </a:r>
            <a:r>
              <a:rPr lang="pt-BR" dirty="0">
                <a:solidFill>
                  <a:schemeClr val="bg1"/>
                </a:solidFill>
              </a:rPr>
              <a:t>&gt;Texto atualizado!&lt;/</a:t>
            </a:r>
            <a:r>
              <a:rPr lang="pt-BR" dirty="0" err="1">
                <a:solidFill>
                  <a:schemeClr val="bg1"/>
                </a:solidFill>
              </a:rPr>
              <a:t>strong</a:t>
            </a:r>
            <a:r>
              <a:rPr lang="pt-BR" dirty="0">
                <a:solidFill>
                  <a:schemeClr val="bg1"/>
                </a:solidFill>
              </a:rPr>
              <a:t>&gt;";</a:t>
            </a:r>
          </a:p>
        </p:txBody>
      </p:sp>
    </p:spTree>
    <p:extLst>
      <p:ext uri="{BB962C8B-B14F-4D97-AF65-F5344CB8AC3E}">
        <p14:creationId xmlns:p14="http://schemas.microsoft.com/office/powerpoint/2010/main" val="84527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AED16-7152-0604-3E8A-94C665DF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62FACB68-2FB8-B635-12B8-4E1E8AC7A829}"/>
              </a:ext>
            </a:extLst>
          </p:cNvPr>
          <p:cNvSpPr/>
          <p:nvPr/>
        </p:nvSpPr>
        <p:spPr>
          <a:xfrm>
            <a:off x="-21745" y="8878"/>
            <a:ext cx="12190837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2AB999-8421-E5AD-6498-02D03D8D9432}"/>
              </a:ext>
            </a:extLst>
          </p:cNvPr>
          <p:cNvSpPr txBox="1"/>
          <p:nvPr/>
        </p:nvSpPr>
        <p:spPr>
          <a:xfrm>
            <a:off x="813402" y="382532"/>
            <a:ext cx="833059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Manipulação de Elementos:</a:t>
            </a:r>
            <a:endParaRPr lang="pt-BR" sz="3600" b="1" dirty="0">
              <a:solidFill>
                <a:srgbClr val="14143C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B433497-91E5-A33A-0112-0009D38CA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153A9288-7919-C60A-25C1-54535BBCB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34107" y="2574999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1A6C16-B00A-F82C-7829-926C96DA8036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A6DFBF-16F8-171E-7D69-EF329AF65737}"/>
              </a:ext>
            </a:extLst>
          </p:cNvPr>
          <p:cNvSpPr/>
          <p:nvPr/>
        </p:nvSpPr>
        <p:spPr>
          <a:xfrm rot="10800000">
            <a:off x="11948543" y="-8878"/>
            <a:ext cx="264039" cy="2998113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0A040530-E256-1DA3-7B0B-5B4C94D07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48542" y="3248855"/>
            <a:ext cx="264039" cy="1629104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3FE1009-3048-B511-2136-E494A090A91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1BAC62F-D02F-5862-EC7B-587F79532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782C731-ED4D-DAC7-E50C-368D5A24A73B}"/>
              </a:ext>
            </a:extLst>
          </p:cNvPr>
          <p:cNvSpPr txBox="1"/>
          <p:nvPr/>
        </p:nvSpPr>
        <p:spPr>
          <a:xfrm>
            <a:off x="655593" y="1199068"/>
            <a:ext cx="9026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Alterando estilos:</a:t>
            </a:r>
          </a:p>
          <a:p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Podemos modificar os estilos de um elemento via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4" descr="javascript ">
            <a:extLst>
              <a:ext uri="{FF2B5EF4-FFF2-40B4-BE49-F238E27FC236}">
                <a16:creationId xmlns:a16="http://schemas.microsoft.com/office/drawing/2014/main" id="{90A97F83-85AA-8837-6F37-FF7B6327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229" y="345654"/>
            <a:ext cx="975182" cy="97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B5392D8-AF2F-92B6-2A6D-E5A385C44F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2586" y="345654"/>
            <a:ext cx="975182" cy="97518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D2418E8-C7AE-95D1-81EF-49CAC73BF7DE}"/>
              </a:ext>
            </a:extLst>
          </p:cNvPr>
          <p:cNvSpPr txBox="1"/>
          <p:nvPr/>
        </p:nvSpPr>
        <p:spPr>
          <a:xfrm>
            <a:off x="1423964" y="1999577"/>
            <a:ext cx="90262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titulo = </a:t>
            </a:r>
            <a:r>
              <a:rPr lang="pt-BR" dirty="0" err="1">
                <a:solidFill>
                  <a:schemeClr val="bg1"/>
                </a:solidFill>
              </a:rPr>
              <a:t>document.getElementById</a:t>
            </a:r>
            <a:r>
              <a:rPr lang="pt-BR" dirty="0">
                <a:solidFill>
                  <a:schemeClr val="bg1"/>
                </a:solidFill>
              </a:rPr>
              <a:t>("titulo");</a:t>
            </a:r>
          </a:p>
          <a:p>
            <a:r>
              <a:rPr lang="pt-BR" dirty="0" err="1">
                <a:solidFill>
                  <a:schemeClr val="bg1"/>
                </a:solidFill>
              </a:rPr>
              <a:t>titulo.style.color</a:t>
            </a:r>
            <a:r>
              <a:rPr lang="pt-BR" dirty="0">
                <a:solidFill>
                  <a:schemeClr val="bg1"/>
                </a:solidFill>
              </a:rPr>
              <a:t> = "blue";</a:t>
            </a:r>
          </a:p>
          <a:p>
            <a:r>
              <a:rPr lang="pt-BR" dirty="0" err="1">
                <a:solidFill>
                  <a:schemeClr val="bg1"/>
                </a:solidFill>
              </a:rPr>
              <a:t>titulo.style.fontSize</a:t>
            </a:r>
            <a:r>
              <a:rPr lang="pt-BR" dirty="0">
                <a:solidFill>
                  <a:schemeClr val="bg1"/>
                </a:solidFill>
              </a:rPr>
              <a:t> = "24px";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555FD48-C3FB-D91A-EB82-EB3E7A886085}"/>
              </a:ext>
            </a:extLst>
          </p:cNvPr>
          <p:cNvSpPr txBox="1"/>
          <p:nvPr/>
        </p:nvSpPr>
        <p:spPr>
          <a:xfrm>
            <a:off x="655593" y="3391378"/>
            <a:ext cx="9628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Criando elementos dinamicamente:</a:t>
            </a:r>
          </a:p>
          <a:p>
            <a:r>
              <a:rPr lang="pt-BR" dirty="0"/>
              <a:t>	Usamos </a:t>
            </a:r>
            <a:r>
              <a:rPr lang="pt-BR" dirty="0" err="1"/>
              <a:t>document.createElement</a:t>
            </a:r>
            <a:r>
              <a:rPr lang="pt-BR" dirty="0"/>
              <a:t>() para criar elementos novos e </a:t>
            </a:r>
            <a:r>
              <a:rPr lang="pt-BR" dirty="0" err="1"/>
              <a:t>appendChild</a:t>
            </a:r>
            <a:r>
              <a:rPr lang="pt-BR" dirty="0"/>
              <a:t>() para adicioná-los ao DOM.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A5D5B0-C68D-8093-81AC-1E406EB517F1}"/>
              </a:ext>
            </a:extLst>
          </p:cNvPr>
          <p:cNvSpPr txBox="1"/>
          <p:nvPr/>
        </p:nvSpPr>
        <p:spPr>
          <a:xfrm>
            <a:off x="1438768" y="4496888"/>
            <a:ext cx="904926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let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novoParagrafo</a:t>
            </a:r>
            <a:r>
              <a:rPr lang="pt-BR" dirty="0">
                <a:solidFill>
                  <a:schemeClr val="bg1"/>
                </a:solidFill>
              </a:rPr>
              <a:t> = </a:t>
            </a:r>
            <a:r>
              <a:rPr lang="pt-BR" dirty="0" err="1">
                <a:solidFill>
                  <a:schemeClr val="bg1"/>
                </a:solidFill>
              </a:rPr>
              <a:t>document.createElement</a:t>
            </a:r>
            <a:r>
              <a:rPr lang="pt-BR" dirty="0">
                <a:solidFill>
                  <a:schemeClr val="bg1"/>
                </a:solidFill>
              </a:rPr>
              <a:t>("p");</a:t>
            </a:r>
          </a:p>
          <a:p>
            <a:r>
              <a:rPr lang="pt-BR" dirty="0" err="1">
                <a:solidFill>
                  <a:schemeClr val="bg1"/>
                </a:solidFill>
              </a:rPr>
              <a:t>novoParagrafo.innerText</a:t>
            </a:r>
            <a:r>
              <a:rPr lang="pt-BR" dirty="0">
                <a:solidFill>
                  <a:schemeClr val="bg1"/>
                </a:solidFill>
              </a:rPr>
              <a:t> = "Parágrafo adicionado via JS!";</a:t>
            </a:r>
          </a:p>
          <a:p>
            <a:r>
              <a:rPr lang="pt-BR" dirty="0" err="1">
                <a:solidFill>
                  <a:schemeClr val="bg1"/>
                </a:solidFill>
              </a:rPr>
              <a:t>document.body.appendChild</a:t>
            </a:r>
            <a:r>
              <a:rPr lang="pt-BR" dirty="0">
                <a:solidFill>
                  <a:schemeClr val="bg1"/>
                </a:solidFill>
              </a:rPr>
              <a:t>(</a:t>
            </a:r>
            <a:r>
              <a:rPr lang="pt-BR" dirty="0" err="1">
                <a:solidFill>
                  <a:schemeClr val="bg1"/>
                </a:solidFill>
              </a:rPr>
              <a:t>novoParagrafo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8922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1180</Words>
  <Application>Microsoft Office PowerPoint</Application>
  <PresentationFormat>Widescreen</PresentationFormat>
  <Paragraphs>171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Branding Black</vt:lpstr>
      <vt:lpstr>Branding Medium</vt:lpstr>
      <vt:lpstr>-apple-system</vt:lpstr>
      <vt:lpstr>Times New Roman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63</cp:revision>
  <dcterms:created xsi:type="dcterms:W3CDTF">2022-03-17T13:16:59Z</dcterms:created>
  <dcterms:modified xsi:type="dcterms:W3CDTF">2025-02-06T13:57:39Z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