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7"/>
  </p:notesMasterIdLst>
  <p:sldIdLst>
    <p:sldId id="256" r:id="rId5"/>
    <p:sldId id="284" r:id="rId6"/>
    <p:sldId id="313" r:id="rId7"/>
    <p:sldId id="306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285" r:id="rId16"/>
  </p:sldIdLst>
  <p:sldSz cx="12192000" cy="6858000"/>
  <p:notesSz cx="6858000" cy="9144000"/>
  <p:embeddedFontLst>
    <p:embeddedFont>
      <p:font typeface="Branding Black" panose="00000A00000000000000" charset="0"/>
      <p:bold r:id="rId18"/>
    </p:embeddedFont>
    <p:embeddedFont>
      <p:font typeface="Branding Medium" panose="00000600000000000000" charset="0"/>
      <p:regular r:id="rId19"/>
    </p:embeddedFont>
    <p:embeddedFont>
      <p:font typeface="Cascadia Code Light" panose="020B0609020000020004" pitchFamily="49" charset="0"/>
      <p:regular r:id="rId20"/>
      <p:italic r:id="rId21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63"/>
    <a:srgbClr val="EB5C2E"/>
    <a:srgbClr val="F59E33"/>
    <a:srgbClr val="F28F32"/>
    <a:srgbClr val="072A4A"/>
    <a:srgbClr val="14143C"/>
    <a:srgbClr val="F9B341"/>
    <a:srgbClr val="212165"/>
    <a:srgbClr val="F07F31"/>
    <a:srgbClr val="D04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712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E9325-8DA9-46CE-96CB-F32884D73040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F7F27-17E6-486A-807B-6CDDD6006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82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25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F46FD-3894-3481-86A6-54CF8523C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CFAA048-3E8C-E6AA-9723-61D7D785DB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F6B1EE9-C832-25F8-C215-007142848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625C79-E5D7-9F08-DB89-25D898B79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136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EAC05-84DD-A643-8D27-93D38E2AB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B184E46-F02D-F46E-5821-1A35F15BA1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267C8BE-FFF9-45D0-4FF6-8817FAD9E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582E70-D5A2-2958-C2CB-D3F391421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712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41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75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60B1F-480C-D532-B1D6-FB2FAA63F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21B466D-EB19-CBF2-543A-EBAA100C6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71676AE-A29B-9B0C-DAAA-800140C8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CDCED6-65CF-6026-22D1-D522DCCE7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8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38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5D606-3174-5CC1-BDD4-1084E5060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C519297-7126-F981-2401-299447B47E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9721568-1CAE-2F58-8F0B-0072F0050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1375C6-3564-F29F-A282-99FD227A5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52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8DBC4-3C44-245B-118F-0F99938E9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901494C-68E7-2CF2-2AAC-41A6A69907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8F117E1-021A-02D0-BBCC-FFE845B04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7C435D-3EA2-137E-71E9-929FCCEB0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698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D7F5F-C757-E2E0-79B4-DE50BA6A0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20D460A-5763-161B-DD02-3A7940393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0399410-1C53-9B5E-53D8-5A77AE0C3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C6E489-17E9-1539-6D1C-AF93E6C15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131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2318E-6D66-7F1C-A1F6-668FFC24E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C1E2FA5-90C6-A1A7-D461-C2A9BBAA99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98D3E25-5CC3-BD2E-4833-421A906F3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D0DD47-9D78-0D7E-439D-684A5E5C9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281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20D1A-BD78-BAD1-2CC9-422D9F187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A194256-FA56-165F-7220-B7B673B66A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FD3F4D2-C838-2D43-E62D-CCF5BA4FF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F4558D-DC69-1D1E-7597-0EA649D6EA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120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0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86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../media/image23.svg"/><Relationship Id="rId4" Type="http://schemas.openxmlformats.org/officeDocument/2006/relationships/image" Target="../media/image2.svg"/><Relationship Id="rId9" Type="http://schemas.openxmlformats.org/officeDocument/2006/relationships/image" Target="../media/image22.png"/><Relationship Id="rId1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1290" y="5005138"/>
            <a:ext cx="1648409" cy="427365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100" y="449248"/>
            <a:ext cx="549344" cy="385254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2408902" y="2819683"/>
            <a:ext cx="8179365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pt-BR" sz="4400" b="1" i="0" dirty="0">
                <a:solidFill>
                  <a:schemeClr val="bg1"/>
                </a:solidFill>
                <a:effectLst/>
                <a:latin typeface="-apple-system"/>
              </a:rPr>
              <a:t>Formulários em HTML e CSS</a:t>
            </a:r>
            <a:r>
              <a:rPr lang="pt-BR" sz="4400" b="1" dirty="0">
                <a:solidFill>
                  <a:schemeClr val="bg1"/>
                </a:solidFill>
                <a:latin typeface="Branding Black" panose="00000A00000000000000" pitchFamily="50" charset="0"/>
              </a:rPr>
              <a:t>;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EAA79DD-6EAF-D3CC-921A-6A90DAA98B45}"/>
              </a:ext>
            </a:extLst>
          </p:cNvPr>
          <p:cNvGrpSpPr/>
          <p:nvPr/>
        </p:nvGrpSpPr>
        <p:grpSpPr>
          <a:xfrm>
            <a:off x="2127377" y="1875453"/>
            <a:ext cx="8052322" cy="2835942"/>
            <a:chOff x="2127377" y="2023955"/>
            <a:chExt cx="8051366" cy="2561314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95DF4471-7EDE-9EBC-0BCF-3940E78644AE}"/>
                </a:ext>
              </a:extLst>
            </p:cNvPr>
            <p:cNvCxnSpPr/>
            <p:nvPr/>
          </p:nvCxnSpPr>
          <p:spPr>
            <a:xfrm>
              <a:off x="2146039" y="2023955"/>
              <a:ext cx="0" cy="256131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21FDFB2-E83B-C55F-E36D-20EC26DB7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6039" y="2039575"/>
              <a:ext cx="803270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8A52EF3C-78C0-5391-230F-79E8BDE51D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377" y="4579877"/>
              <a:ext cx="803270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3ADD96DC-3525-9754-1148-74F5305E8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081" y="2039575"/>
              <a:ext cx="0" cy="4890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F593EB9-5E97-19C4-A912-A5E71B4F324D}"/>
                </a:ext>
              </a:extLst>
            </p:cNvPr>
            <p:cNvCxnSpPr>
              <a:cxnSpLocks/>
            </p:cNvCxnSpPr>
            <p:nvPr/>
          </p:nvCxnSpPr>
          <p:spPr>
            <a:xfrm>
              <a:off x="10143574" y="4090856"/>
              <a:ext cx="0" cy="4890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Gráfico 28">
            <a:extLst>
              <a:ext uri="{FF2B5EF4-FFF2-40B4-BE49-F238E27FC236}">
                <a16:creationId xmlns:a16="http://schemas.microsoft.com/office/drawing/2014/main" id="{0A9B9CF8-96B6-EB8D-032B-AF71CD254E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98377" y="396226"/>
            <a:ext cx="2332817" cy="305325"/>
          </a:xfrm>
          <a:prstGeom prst="rect">
            <a:avLst/>
          </a:prstGeom>
        </p:spPr>
      </p:pic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57596" y="2693127"/>
            <a:ext cx="404970" cy="109955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D16D05A-166C-C980-AEFE-537D1B7EB118}"/>
              </a:ext>
            </a:extLst>
          </p:cNvPr>
          <p:cNvSpPr txBox="1"/>
          <p:nvPr/>
        </p:nvSpPr>
        <p:spPr>
          <a:xfrm>
            <a:off x="432619" y="5746022"/>
            <a:ext cx="395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rgbClr val="FABE63"/>
                </a:solidFill>
                <a:latin typeface="Branding Black" panose="00000A00000000000000" pitchFamily="50" charset="0"/>
              </a:rPr>
              <a:t>Prof</a:t>
            </a:r>
            <a:r>
              <a:rPr lang="pt-BR" sz="3200" b="1" dirty="0">
                <a:solidFill>
                  <a:srgbClr val="FABE63"/>
                </a:solidFill>
                <a:latin typeface="Branding Black" panose="00000A00000000000000" pitchFamily="50" charset="0"/>
              </a:rPr>
              <a:t>: Pedro Capelari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7449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4876E-A84A-E8F9-8EFC-ACC2B8414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DCD492E6-27C7-4E06-71F4-D872BB3D431B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FF9BE8-0560-053B-246B-7103F1B1440D}"/>
              </a:ext>
            </a:extLst>
          </p:cNvPr>
          <p:cNvSpPr txBox="1"/>
          <p:nvPr/>
        </p:nvSpPr>
        <p:spPr>
          <a:xfrm>
            <a:off x="749506" y="267461"/>
            <a:ext cx="774204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Estilização de Formulários com CSS</a:t>
            </a:r>
            <a:r>
              <a:rPr lang="pt-BR" sz="3600" b="1" dirty="0"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D9194B55-DE42-2D2E-8EB2-34EAD0D49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CE79B041-E59C-CBBF-F7F8-CD1D7F4938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972BBBE-9D41-AE1F-1FD0-FDF979E1A84A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4DFD3F5-5528-9C42-FE84-C886AE3598BF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89741ACD-15DA-2884-E6C0-2CC9902A98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BB913CD-FE84-A3B4-140C-81E956933F49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DA23732B-1259-ADA0-BDDC-F61DB953F7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3128B6B-01AE-F099-D401-4D524B698555}"/>
              </a:ext>
            </a:extLst>
          </p:cNvPr>
          <p:cNvSpPr txBox="1"/>
          <p:nvPr/>
        </p:nvSpPr>
        <p:spPr>
          <a:xfrm>
            <a:off x="885831" y="1002899"/>
            <a:ext cx="9720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personalização de formulários com </a:t>
            </a:r>
            <a:r>
              <a:rPr lang="pt-BR" b="1" dirty="0"/>
              <a:t>CSS</a:t>
            </a:r>
            <a:r>
              <a:rPr lang="pt-BR" dirty="0"/>
              <a:t> melhora a experiência do usuário</a:t>
            </a:r>
            <a:r>
              <a:rPr lang="pt-BR" sz="2400" dirty="0"/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1598FE-B2F6-56ED-E296-A4EC2AB43304}"/>
              </a:ext>
            </a:extLst>
          </p:cNvPr>
          <p:cNvSpPr txBox="1"/>
          <p:nvPr/>
        </p:nvSpPr>
        <p:spPr>
          <a:xfrm>
            <a:off x="865875" y="1553972"/>
            <a:ext cx="10030745" cy="445506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1"/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input, </a:t>
            </a:r>
            <a:r>
              <a:rPr lang="pt-BR" sz="105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textarea</a:t>
            </a:r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pt-BR" sz="105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select</a:t>
            </a:r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{</a:t>
            </a:r>
          </a:p>
          <a:p>
            <a:pPr lvl="1"/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</a:t>
            </a:r>
            <a:r>
              <a:rPr lang="pt-BR" sz="105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width</a:t>
            </a:r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100%;</a:t>
            </a:r>
          </a:p>
          <a:p>
            <a:pPr lvl="1"/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</a:t>
            </a:r>
            <a:r>
              <a:rPr lang="pt-BR" sz="105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padding</a:t>
            </a:r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10px;</a:t>
            </a:r>
          </a:p>
          <a:p>
            <a:pPr lvl="1"/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</a:t>
            </a:r>
            <a:r>
              <a:rPr lang="pt-BR" sz="105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margin</a:t>
            </a:r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5px 0;</a:t>
            </a:r>
          </a:p>
          <a:p>
            <a:pPr lvl="1"/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</a:t>
            </a:r>
            <a:r>
              <a:rPr lang="pt-BR" sz="105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border</a:t>
            </a:r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2px </a:t>
            </a:r>
            <a:r>
              <a:rPr lang="pt-BR" sz="105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solid</a:t>
            </a:r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#ccc;</a:t>
            </a:r>
          </a:p>
          <a:p>
            <a:pPr lvl="1"/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</a:t>
            </a:r>
            <a:r>
              <a:rPr lang="pt-BR" sz="105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border-radius</a:t>
            </a:r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5px;</a:t>
            </a:r>
          </a:p>
          <a:p>
            <a:pPr lvl="1"/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</a:t>
            </a:r>
            <a:r>
              <a:rPr lang="pt-BR" sz="105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font-size</a:t>
            </a:r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16px;</a:t>
            </a:r>
          </a:p>
          <a:p>
            <a:pPr lvl="1"/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</a:p>
          <a:p>
            <a:pPr lvl="1"/>
            <a:endParaRPr lang="pt-BR" sz="1050" dirty="0">
              <a:solidFill>
                <a:schemeClr val="bg1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lvl="1"/>
            <a:r>
              <a:rPr lang="pt-BR" sz="105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input:focus</a:t>
            </a:r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pt-BR" sz="105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textarea:focus</a:t>
            </a:r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{</a:t>
            </a:r>
          </a:p>
          <a:p>
            <a:pPr lvl="1"/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</a:t>
            </a:r>
            <a:r>
              <a:rPr lang="pt-BR" sz="105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border</a:t>
            </a:r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-color: blue;</a:t>
            </a:r>
          </a:p>
          <a:p>
            <a:pPr lvl="1"/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</a:t>
            </a:r>
            <a:r>
              <a:rPr lang="pt-BR" sz="105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outline</a:t>
            </a:r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</a:t>
            </a:r>
            <a:r>
              <a:rPr lang="pt-BR" sz="105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none</a:t>
            </a:r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</a:p>
          <a:p>
            <a:pPr lvl="1"/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background-color: #f0f8ff;</a:t>
            </a:r>
          </a:p>
          <a:p>
            <a:pPr lvl="1"/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</a:p>
          <a:p>
            <a:pPr lvl="1"/>
            <a:endParaRPr lang="pt-BR" sz="1050" dirty="0">
              <a:solidFill>
                <a:schemeClr val="bg1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lvl="1"/>
            <a:r>
              <a:rPr lang="pt-BR" sz="105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button</a:t>
            </a:r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{</a:t>
            </a:r>
          </a:p>
          <a:p>
            <a:pPr lvl="1"/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background-color: #4CAF50;</a:t>
            </a:r>
          </a:p>
          <a:p>
            <a:pPr lvl="1"/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color: </a:t>
            </a:r>
            <a:r>
              <a:rPr lang="pt-BR" sz="105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white</a:t>
            </a:r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</a:p>
          <a:p>
            <a:pPr lvl="1"/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</a:t>
            </a:r>
            <a:r>
              <a:rPr lang="pt-BR" sz="105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padding</a:t>
            </a:r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10px 15px;</a:t>
            </a:r>
          </a:p>
          <a:p>
            <a:pPr lvl="1"/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</a:t>
            </a:r>
            <a:r>
              <a:rPr lang="pt-BR" sz="105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border</a:t>
            </a:r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</a:t>
            </a:r>
            <a:r>
              <a:rPr lang="pt-BR" sz="105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none</a:t>
            </a:r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</a:p>
          <a:p>
            <a:pPr lvl="1"/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</a:t>
            </a:r>
            <a:r>
              <a:rPr lang="pt-BR" sz="105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border-radius</a:t>
            </a:r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 5px;</a:t>
            </a:r>
          </a:p>
          <a:p>
            <a:pPr lvl="1"/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cursor: pointer;</a:t>
            </a:r>
          </a:p>
          <a:p>
            <a:pPr lvl="1"/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</a:p>
          <a:p>
            <a:pPr lvl="1"/>
            <a:endParaRPr lang="pt-BR" sz="1050" dirty="0">
              <a:solidFill>
                <a:schemeClr val="bg1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lvl="1"/>
            <a:r>
              <a:rPr lang="pt-BR" sz="105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button:hover</a:t>
            </a:r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{</a:t>
            </a:r>
          </a:p>
          <a:p>
            <a:pPr lvl="1"/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background-color: #45a049;</a:t>
            </a:r>
          </a:p>
          <a:p>
            <a:pPr lvl="1"/>
            <a:r>
              <a:rPr lang="pt-BR" sz="105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0632FEF-D169-FC2A-D3B7-8DCC232E86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96620" y="550517"/>
            <a:ext cx="939241" cy="9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5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0A3D7-1FC2-3C25-A7AD-CE7AAB68C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DEC50377-7AEA-35CE-D25F-16DB98466D89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7E5132-3901-F060-82A7-7FE860E94A9A}"/>
              </a:ext>
            </a:extLst>
          </p:cNvPr>
          <p:cNvSpPr txBox="1"/>
          <p:nvPr/>
        </p:nvSpPr>
        <p:spPr>
          <a:xfrm>
            <a:off x="749506" y="267461"/>
            <a:ext cx="774204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Acessibilidade em Formulários</a:t>
            </a:r>
            <a:r>
              <a:rPr lang="pt-BR" sz="3600" b="1" dirty="0"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43E0185F-15DF-7B80-EC7A-E7EB15BF9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5FF4A2DC-67FC-C280-F84A-B09B51CF74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198A3D7-F81E-324F-5BBF-D3685F774302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9B3CC5B-04EC-E4F6-CFD4-DF7906A279A0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BCEF17B6-0255-0885-383D-583B26C4F3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B314844A-D5AC-D12C-E6AA-AFB0194D6518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6E5A9370-1431-FA8B-D6CE-1F4E71670E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3DFCAF2-01A1-249E-766B-79FCA7E61360}"/>
              </a:ext>
            </a:extLst>
          </p:cNvPr>
          <p:cNvSpPr txBox="1"/>
          <p:nvPr/>
        </p:nvSpPr>
        <p:spPr>
          <a:xfrm>
            <a:off x="896004" y="840572"/>
            <a:ext cx="96818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 </a:t>
            </a:r>
            <a:r>
              <a:rPr lang="pt-BR" sz="2000" b="1" dirty="0"/>
              <a:t>acessibilidade</a:t>
            </a:r>
            <a:r>
              <a:rPr lang="pt-BR" sz="2000" dirty="0"/>
              <a:t> permite que </a:t>
            </a:r>
            <a:r>
              <a:rPr lang="pt-BR" sz="2000" b="1" dirty="0"/>
              <a:t>todos os usuários, incluindo pessoas com deficiência</a:t>
            </a:r>
            <a:r>
              <a:rPr lang="pt-BR" sz="2000" dirty="0"/>
              <a:t>, consigam interagir com o formulário.</a:t>
            </a:r>
          </a:p>
          <a:p>
            <a:endParaRPr lang="pt-BR" sz="2000" dirty="0"/>
          </a:p>
          <a:p>
            <a:r>
              <a:rPr lang="pt-BR" sz="2000" dirty="0"/>
              <a:t>Boas Práticas de Acessibilidade</a:t>
            </a:r>
          </a:p>
          <a:p>
            <a:r>
              <a:rPr lang="pt-BR" sz="2000" dirty="0"/>
              <a:t>Use &lt;</a:t>
            </a:r>
            <a:r>
              <a:rPr lang="pt-BR" sz="2000" dirty="0" err="1"/>
              <a:t>label</a:t>
            </a:r>
            <a:r>
              <a:rPr lang="pt-BR" sz="2000" dirty="0"/>
              <a:t>&gt; sempre que possível</a:t>
            </a:r>
          </a:p>
          <a:p>
            <a:r>
              <a:rPr lang="pt-BR" sz="2000" dirty="0"/>
              <a:t>&lt;</a:t>
            </a:r>
            <a:r>
              <a:rPr lang="pt-BR" sz="2000" dirty="0" err="1"/>
              <a:t>label</a:t>
            </a:r>
            <a:r>
              <a:rPr lang="pt-BR" sz="2000" dirty="0"/>
              <a:t> for="</a:t>
            </a:r>
            <a:r>
              <a:rPr lang="pt-BR" sz="2000" dirty="0" err="1"/>
              <a:t>email</a:t>
            </a:r>
            <a:r>
              <a:rPr lang="pt-BR" sz="2000" dirty="0"/>
              <a:t>"&gt;E-mail:&lt;/</a:t>
            </a:r>
            <a:r>
              <a:rPr lang="pt-BR" sz="2000" dirty="0" err="1"/>
              <a:t>label</a:t>
            </a:r>
            <a:r>
              <a:rPr lang="pt-BR" sz="2000" dirty="0"/>
              <a:t>&gt;</a:t>
            </a:r>
          </a:p>
          <a:p>
            <a:r>
              <a:rPr lang="pt-BR" sz="2000" dirty="0"/>
              <a:t>&lt;input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email</a:t>
            </a:r>
            <a:r>
              <a:rPr lang="pt-BR" sz="2000" dirty="0"/>
              <a:t>" id="</a:t>
            </a:r>
            <a:r>
              <a:rPr lang="pt-BR" sz="2000" dirty="0" err="1"/>
              <a:t>email</a:t>
            </a:r>
            <a:r>
              <a:rPr lang="pt-BR" sz="2000" dirty="0"/>
              <a:t>" </a:t>
            </a:r>
            <a:r>
              <a:rPr lang="pt-BR" sz="2000" dirty="0" err="1"/>
              <a:t>name</a:t>
            </a:r>
            <a:r>
              <a:rPr lang="pt-BR" sz="2000" dirty="0"/>
              <a:t>="</a:t>
            </a:r>
            <a:r>
              <a:rPr lang="pt-BR" sz="2000" dirty="0" err="1"/>
              <a:t>email</a:t>
            </a:r>
            <a:r>
              <a:rPr lang="pt-BR" sz="2000" dirty="0"/>
              <a:t>"&gt;</a:t>
            </a:r>
          </a:p>
          <a:p>
            <a:r>
              <a:rPr lang="pt-BR" sz="2000" dirty="0"/>
              <a:t>for="</a:t>
            </a:r>
            <a:r>
              <a:rPr lang="pt-BR" sz="2000" dirty="0" err="1"/>
              <a:t>email</a:t>
            </a:r>
            <a:r>
              <a:rPr lang="pt-BR" sz="2000" dirty="0"/>
              <a:t>" associa o rótulo ao campo.</a:t>
            </a:r>
          </a:p>
          <a:p>
            <a:endParaRPr lang="pt-BR" sz="2000" dirty="0"/>
          </a:p>
          <a:p>
            <a:r>
              <a:rPr lang="pt-BR" sz="2000" dirty="0"/>
              <a:t>Use aria-</a:t>
            </a:r>
            <a:r>
              <a:rPr lang="pt-BR" sz="2000" dirty="0" err="1"/>
              <a:t>label</a:t>
            </a:r>
            <a:r>
              <a:rPr lang="pt-BR" sz="2000" dirty="0"/>
              <a:t> para leitores de tela</a:t>
            </a:r>
          </a:p>
          <a:p>
            <a:r>
              <a:rPr lang="pt-BR" sz="2000" dirty="0"/>
              <a:t>&lt;input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text</a:t>
            </a:r>
            <a:r>
              <a:rPr lang="pt-BR" sz="2000" dirty="0"/>
              <a:t>" aria-</a:t>
            </a:r>
            <a:r>
              <a:rPr lang="pt-BR" sz="2000" dirty="0" err="1"/>
              <a:t>label</a:t>
            </a:r>
            <a:r>
              <a:rPr lang="pt-BR" sz="2000" dirty="0"/>
              <a:t>="Nome completo"&gt;</a:t>
            </a:r>
          </a:p>
          <a:p>
            <a:endParaRPr lang="pt-BR" sz="2000" dirty="0"/>
          </a:p>
          <a:p>
            <a:r>
              <a:rPr lang="pt-BR" sz="2000" dirty="0"/>
              <a:t>Destaque erros com CSS e mensagens visuais </a:t>
            </a:r>
          </a:p>
          <a:p>
            <a:r>
              <a:rPr lang="pt-BR" sz="2000" dirty="0" err="1"/>
              <a:t>input:invalid</a:t>
            </a:r>
            <a:r>
              <a:rPr lang="pt-BR" sz="2000" dirty="0"/>
              <a:t> {    </a:t>
            </a:r>
            <a:r>
              <a:rPr lang="pt-BR" sz="2000" dirty="0" err="1"/>
              <a:t>border</a:t>
            </a:r>
            <a:r>
              <a:rPr lang="pt-BR" sz="2000" dirty="0"/>
              <a:t>: 2px </a:t>
            </a:r>
            <a:r>
              <a:rPr lang="pt-BR" sz="2000" dirty="0" err="1"/>
              <a:t>solid</a:t>
            </a:r>
            <a:r>
              <a:rPr lang="pt-BR" sz="2000" dirty="0"/>
              <a:t> </a:t>
            </a:r>
            <a:r>
              <a:rPr lang="pt-BR" sz="2000" dirty="0" err="1"/>
              <a:t>red</a:t>
            </a:r>
            <a:r>
              <a:rPr lang="pt-BR" sz="2000" dirty="0"/>
              <a:t>;} </a:t>
            </a:r>
          </a:p>
          <a:p>
            <a:endParaRPr lang="pt-BR" sz="2000" dirty="0"/>
          </a:p>
          <a:p>
            <a:r>
              <a:rPr lang="pt-BR" sz="2000" dirty="0"/>
              <a:t>Adicione mensagens de erro personalizadas</a:t>
            </a:r>
          </a:p>
          <a:p>
            <a:r>
              <a:rPr lang="pt-BR" sz="2000" dirty="0"/>
              <a:t>&lt;input </a:t>
            </a:r>
            <a:r>
              <a:rPr lang="pt-BR" sz="2000" dirty="0" err="1"/>
              <a:t>type</a:t>
            </a:r>
            <a:r>
              <a:rPr lang="pt-BR" sz="2000" dirty="0"/>
              <a:t>="</a:t>
            </a:r>
            <a:r>
              <a:rPr lang="pt-BR" sz="2000" dirty="0" err="1"/>
              <a:t>email</a:t>
            </a:r>
            <a:r>
              <a:rPr lang="pt-BR" sz="2000" dirty="0"/>
              <a:t>" </a:t>
            </a:r>
            <a:r>
              <a:rPr lang="pt-BR" sz="2000" dirty="0" err="1"/>
              <a:t>required</a:t>
            </a:r>
            <a:r>
              <a:rPr lang="pt-BR" sz="2000" dirty="0"/>
              <a:t> </a:t>
            </a:r>
            <a:r>
              <a:rPr lang="pt-BR" sz="2000" dirty="0" err="1"/>
              <a:t>oninvalid</a:t>
            </a:r>
            <a:r>
              <a:rPr lang="pt-BR" sz="2000" dirty="0"/>
              <a:t>="</a:t>
            </a:r>
            <a:r>
              <a:rPr lang="pt-BR" sz="2000" dirty="0" err="1"/>
              <a:t>this.setCustomValidity</a:t>
            </a:r>
            <a:r>
              <a:rPr lang="pt-BR" sz="2000" dirty="0"/>
              <a:t>('Por favor, insira um e-mail válido.')"&gt;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F47B58-AB32-70DC-1EB5-E6831D6503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96620" y="550517"/>
            <a:ext cx="939241" cy="9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8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83102" y="6036498"/>
            <a:ext cx="1648409" cy="427365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1438" y="454039"/>
            <a:ext cx="733425" cy="51435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4605505" y="2796807"/>
            <a:ext cx="3063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pt-BR" sz="4200" b="1" dirty="0">
                <a:solidFill>
                  <a:schemeClr val="bg1"/>
                </a:solidFill>
                <a:latin typeface="Branding Black" panose="00000A00000000000000" pitchFamily="50" charset="0"/>
              </a:rPr>
              <a:t>OBRIGAD@</a:t>
            </a:r>
            <a:endParaRPr lang="pt-BR" sz="4200" b="1" dirty="0">
              <a:solidFill>
                <a:srgbClr val="17C3C7"/>
              </a:solidFill>
              <a:latin typeface="Branding Black" panose="00000A00000000000000" pitchFamily="50" charset="0"/>
            </a:endParaRPr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98232" y="976590"/>
            <a:ext cx="277812" cy="754300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2267339" y="2039575"/>
            <a:ext cx="7912360" cy="253007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DBEEDB-26CD-4B1F-AAD8-A93B447BC34A}"/>
              </a:ext>
            </a:extLst>
          </p:cNvPr>
          <p:cNvSpPr txBox="1"/>
          <p:nvPr/>
        </p:nvSpPr>
        <p:spPr>
          <a:xfrm>
            <a:off x="4599286" y="3482005"/>
            <a:ext cx="2976868" cy="33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b="1" dirty="0">
                <a:solidFill>
                  <a:schemeClr val="bg1"/>
                </a:solidFill>
                <a:latin typeface="Branding Medium" panose="00000600000000000000" pitchFamily="50" charset="0"/>
              </a:rPr>
              <a:t>NOME SETOR | SISTEMA FIEP</a:t>
            </a:r>
            <a:endParaRPr lang="pt-BR" sz="1400" b="1" dirty="0">
              <a:solidFill>
                <a:srgbClr val="17C3C7"/>
              </a:solidFill>
              <a:latin typeface="Branding Medium" panose="00000600000000000000" pitchFamily="50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F00CA19-FA93-EF64-1067-7CD4FA43BC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98377" y="396226"/>
            <a:ext cx="2332817" cy="3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4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3B20-A093-429E-B36D-BA6CC85DC9EF}"/>
              </a:ext>
            </a:extLst>
          </p:cNvPr>
          <p:cNvSpPr txBox="1"/>
          <p:nvPr/>
        </p:nvSpPr>
        <p:spPr>
          <a:xfrm>
            <a:off x="825759" y="703211"/>
            <a:ext cx="505496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Conteúdos e Objetivo:</a:t>
            </a:r>
            <a:endParaRPr lang="pt-BR" sz="3600" b="1" dirty="0">
              <a:solidFill>
                <a:srgbClr val="F28F32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2887222-84CF-4D63-85B6-EF0C8B9F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F989718F-32AC-4A59-8963-2F0AAF8AD041}"/>
              </a:ext>
            </a:extLst>
          </p:cNvPr>
          <p:cNvSpPr/>
          <p:nvPr/>
        </p:nvSpPr>
        <p:spPr>
          <a:xfrm>
            <a:off x="922957" y="2332616"/>
            <a:ext cx="360125" cy="4534262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D8F1C5-1F51-4070-AC27-2715429151C3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C67C7911-4853-4FAC-820A-4CC7CF912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36B3CE0-00F8-4C0A-88EB-7645D3BF0464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9B2396E3-B8F4-4610-93A0-466AEE98C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A905736-9EA3-4B5D-92C5-B1B6EBE0743A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41F964D-C67C-ED80-A865-4986E46656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524A032-CF76-8D1D-4D18-A4D07E680160}"/>
              </a:ext>
            </a:extLst>
          </p:cNvPr>
          <p:cNvSpPr txBox="1"/>
          <p:nvPr/>
        </p:nvSpPr>
        <p:spPr>
          <a:xfrm>
            <a:off x="1590610" y="1741326"/>
            <a:ext cx="9429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effectLst/>
                <a:latin typeface="-apple-system"/>
              </a:rPr>
              <a:t>Aprender a criar e estilizar formulários.</a:t>
            </a:r>
            <a:endParaRPr lang="pt-BR" sz="2000" dirty="0">
              <a:latin typeface="-apple-system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E3C703-AA41-EC38-18D2-89F9B622F9CE}"/>
              </a:ext>
            </a:extLst>
          </p:cNvPr>
          <p:cNvSpPr txBox="1"/>
          <p:nvPr/>
        </p:nvSpPr>
        <p:spPr>
          <a:xfrm>
            <a:off x="1590610" y="2257525"/>
            <a:ext cx="942969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-apple-system"/>
              </a:rPr>
              <a:t>Conteúdo</a:t>
            </a:r>
            <a:r>
              <a:rPr lang="pt-BR" b="0" i="0" dirty="0"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Estrutura básica de formulários HTML;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Tipos de inputs e atributos;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Validação de formulários HTML5;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Estilização de formulários com CSS;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Acessibilidade em formulários.</a:t>
            </a:r>
          </a:p>
          <a:p>
            <a:pPr lvl="1"/>
            <a:endParaRPr lang="pt-BR" sz="2000" b="0" i="0" dirty="0">
              <a:effectLst/>
              <a:latin typeface="-apple-system"/>
            </a:endParaRPr>
          </a:p>
          <a:p>
            <a:pPr lvl="1"/>
            <a:r>
              <a:rPr lang="pt-BR" sz="2000" dirty="0">
                <a:latin typeface="-apple-system"/>
              </a:rPr>
              <a:t>Sistemas que utilizaremos na aula:</a:t>
            </a:r>
          </a:p>
          <a:p>
            <a:pPr lvl="1"/>
            <a:r>
              <a:rPr lang="pt-BR" sz="2000" b="0" i="0" dirty="0">
                <a:effectLst/>
                <a:latin typeface="-apple-system"/>
              </a:rPr>
              <a:t>	Vscode.</a:t>
            </a:r>
          </a:p>
          <a:p>
            <a:pPr lvl="1"/>
            <a:r>
              <a:rPr lang="pt-BR" sz="2000" dirty="0">
                <a:latin typeface="-apple-system"/>
              </a:rPr>
              <a:t>	Navegador(Crome, </a:t>
            </a:r>
            <a:r>
              <a:rPr lang="pt-BR" sz="2000" dirty="0" err="1">
                <a:latin typeface="-apple-system"/>
              </a:rPr>
              <a:t>FireFox</a:t>
            </a:r>
            <a:r>
              <a:rPr lang="pt-BR" sz="2000" dirty="0">
                <a:latin typeface="-apple-system"/>
              </a:rPr>
              <a:t>, Edge, Opera).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85C9996-1594-B4EE-E9DC-CB0ACC3C83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6246" y="2458306"/>
            <a:ext cx="939241" cy="93924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52EF57E-E5A5-B93E-95B7-10DCCA43E5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6246" y="3560569"/>
            <a:ext cx="975182" cy="9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3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CE47C-48A0-9A1E-1AAE-5FE245E2A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F2E2894B-6500-8941-77FA-1DE291EFF4F6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B9CB5B-F69E-E278-FAC7-05045D421689}"/>
              </a:ext>
            </a:extLst>
          </p:cNvPr>
          <p:cNvSpPr txBox="1"/>
          <p:nvPr/>
        </p:nvSpPr>
        <p:spPr>
          <a:xfrm>
            <a:off x="825759" y="703211"/>
            <a:ext cx="774204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/>
              <a:t>Estrutura Básica de Formulários HTML</a:t>
            </a:r>
            <a:r>
              <a:rPr lang="pt-BR" sz="3600" b="1" dirty="0"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F0166D2-3E46-CF1E-9BBB-4EAAE3ECB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2417E456-73FD-483C-3605-F358D2C52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11EC4C7-C7CA-958F-E53F-F1911A7D7013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1C215D9-2926-3CC6-3E68-6094CB8874F9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EF8F97B5-310C-04D8-B733-3CCB756320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8DF7B1E-0747-0F99-C509-A6FFFDD50842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B63916B8-7F20-32C1-A440-350E05FC3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F44EC77-F093-8C04-3AF1-69EB7ADB1A9E}"/>
              </a:ext>
            </a:extLst>
          </p:cNvPr>
          <p:cNvSpPr txBox="1"/>
          <p:nvPr/>
        </p:nvSpPr>
        <p:spPr>
          <a:xfrm>
            <a:off x="794850" y="1966912"/>
            <a:ext cx="10278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formulário (&lt;</a:t>
            </a:r>
            <a:r>
              <a:rPr lang="pt-BR" sz="2400" dirty="0" err="1"/>
              <a:t>form</a:t>
            </a:r>
            <a:r>
              <a:rPr lang="pt-BR" sz="2400" dirty="0"/>
              <a:t>&gt;) é um elemento HTML que permite coletar dados do usuário e enviá-los para um servidor.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5CEFE9D-679A-96FC-0E8F-3C821D91EA02}"/>
              </a:ext>
            </a:extLst>
          </p:cNvPr>
          <p:cNvSpPr txBox="1"/>
          <p:nvPr/>
        </p:nvSpPr>
        <p:spPr>
          <a:xfrm>
            <a:off x="1135000" y="3002320"/>
            <a:ext cx="881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 Básico de Formulário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5F012E-7092-57E7-5D9C-73E40B57E32E}"/>
              </a:ext>
            </a:extLst>
          </p:cNvPr>
          <p:cNvSpPr txBox="1"/>
          <p:nvPr/>
        </p:nvSpPr>
        <p:spPr>
          <a:xfrm>
            <a:off x="1135000" y="3535292"/>
            <a:ext cx="7871214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pt-BR" dirty="0" err="1">
                <a:solidFill>
                  <a:schemeClr val="bg1"/>
                </a:solidFill>
              </a:rPr>
              <a:t>form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action</a:t>
            </a:r>
            <a:r>
              <a:rPr lang="pt-BR" dirty="0">
                <a:solidFill>
                  <a:schemeClr val="bg1"/>
                </a:solidFill>
              </a:rPr>
              <a:t>="</a:t>
            </a:r>
            <a:r>
              <a:rPr lang="pt-BR" dirty="0" err="1">
                <a:solidFill>
                  <a:schemeClr val="bg1"/>
                </a:solidFill>
              </a:rPr>
              <a:t>processa.php</a:t>
            </a:r>
            <a:r>
              <a:rPr lang="pt-BR" dirty="0">
                <a:solidFill>
                  <a:schemeClr val="bg1"/>
                </a:solidFill>
              </a:rPr>
              <a:t>" </a:t>
            </a:r>
            <a:r>
              <a:rPr lang="pt-BR" dirty="0" err="1">
                <a:solidFill>
                  <a:schemeClr val="bg1"/>
                </a:solidFill>
              </a:rPr>
              <a:t>method</a:t>
            </a:r>
            <a:r>
              <a:rPr lang="pt-BR" dirty="0">
                <a:solidFill>
                  <a:schemeClr val="bg1"/>
                </a:solidFill>
              </a:rPr>
              <a:t>="POST"&gt;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	 &lt;</a:t>
            </a:r>
            <a:r>
              <a:rPr lang="pt-BR" dirty="0" err="1">
                <a:solidFill>
                  <a:schemeClr val="bg1"/>
                </a:solidFill>
              </a:rPr>
              <a:t>label</a:t>
            </a:r>
            <a:r>
              <a:rPr lang="pt-BR" dirty="0">
                <a:solidFill>
                  <a:schemeClr val="bg1"/>
                </a:solidFill>
              </a:rPr>
              <a:t> for="nome"&gt;Nome:&lt;/</a:t>
            </a:r>
            <a:r>
              <a:rPr lang="pt-BR" dirty="0" err="1">
                <a:solidFill>
                  <a:schemeClr val="bg1"/>
                </a:solidFill>
              </a:rPr>
              <a:t>label</a:t>
            </a:r>
            <a:r>
              <a:rPr lang="pt-BR" dirty="0">
                <a:solidFill>
                  <a:schemeClr val="bg1"/>
                </a:solidFill>
              </a:rPr>
              <a:t>&gt; 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	&lt;input </a:t>
            </a:r>
            <a:r>
              <a:rPr lang="pt-BR" dirty="0" err="1">
                <a:solidFill>
                  <a:schemeClr val="bg1"/>
                </a:solidFill>
              </a:rPr>
              <a:t>type</a:t>
            </a:r>
            <a:r>
              <a:rPr lang="pt-BR" dirty="0">
                <a:solidFill>
                  <a:schemeClr val="bg1"/>
                </a:solidFill>
              </a:rPr>
              <a:t>="</a:t>
            </a:r>
            <a:r>
              <a:rPr lang="pt-BR" dirty="0" err="1">
                <a:solidFill>
                  <a:schemeClr val="bg1"/>
                </a:solidFill>
              </a:rPr>
              <a:t>text</a:t>
            </a:r>
            <a:r>
              <a:rPr lang="pt-BR" dirty="0">
                <a:solidFill>
                  <a:schemeClr val="bg1"/>
                </a:solidFill>
              </a:rPr>
              <a:t>" id="nome" </a:t>
            </a:r>
            <a:r>
              <a:rPr lang="pt-BR" dirty="0" err="1">
                <a:solidFill>
                  <a:schemeClr val="bg1"/>
                </a:solidFill>
              </a:rPr>
              <a:t>name</a:t>
            </a:r>
            <a:r>
              <a:rPr lang="pt-BR" dirty="0">
                <a:solidFill>
                  <a:schemeClr val="bg1"/>
                </a:solidFill>
              </a:rPr>
              <a:t>="nome"&gt; 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	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	&lt;</a:t>
            </a:r>
            <a:r>
              <a:rPr lang="pt-BR" dirty="0" err="1">
                <a:solidFill>
                  <a:schemeClr val="bg1"/>
                </a:solidFill>
              </a:rPr>
              <a:t>label</a:t>
            </a:r>
            <a:r>
              <a:rPr lang="pt-BR" dirty="0">
                <a:solidFill>
                  <a:schemeClr val="bg1"/>
                </a:solidFill>
              </a:rPr>
              <a:t> for="</a:t>
            </a:r>
            <a:r>
              <a:rPr lang="pt-BR" dirty="0" err="1">
                <a:solidFill>
                  <a:schemeClr val="bg1"/>
                </a:solidFill>
              </a:rPr>
              <a:t>email</a:t>
            </a:r>
            <a:r>
              <a:rPr lang="pt-BR" dirty="0">
                <a:solidFill>
                  <a:schemeClr val="bg1"/>
                </a:solidFill>
              </a:rPr>
              <a:t>"&gt;E-mail:&lt;/</a:t>
            </a:r>
            <a:r>
              <a:rPr lang="pt-BR" dirty="0" err="1">
                <a:solidFill>
                  <a:schemeClr val="bg1"/>
                </a:solidFill>
              </a:rPr>
              <a:t>label</a:t>
            </a:r>
            <a:r>
              <a:rPr lang="pt-BR" dirty="0">
                <a:solidFill>
                  <a:schemeClr val="bg1"/>
                </a:solidFill>
              </a:rPr>
              <a:t>&gt; 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	&lt;input </a:t>
            </a:r>
            <a:r>
              <a:rPr lang="pt-BR" dirty="0" err="1">
                <a:solidFill>
                  <a:schemeClr val="bg1"/>
                </a:solidFill>
              </a:rPr>
              <a:t>type</a:t>
            </a:r>
            <a:r>
              <a:rPr lang="pt-BR" dirty="0">
                <a:solidFill>
                  <a:schemeClr val="bg1"/>
                </a:solidFill>
              </a:rPr>
              <a:t>="</a:t>
            </a:r>
            <a:r>
              <a:rPr lang="pt-BR" dirty="0" err="1">
                <a:solidFill>
                  <a:schemeClr val="bg1"/>
                </a:solidFill>
              </a:rPr>
              <a:t>email</a:t>
            </a:r>
            <a:r>
              <a:rPr lang="pt-BR" dirty="0">
                <a:solidFill>
                  <a:schemeClr val="bg1"/>
                </a:solidFill>
              </a:rPr>
              <a:t>" id="</a:t>
            </a:r>
            <a:r>
              <a:rPr lang="pt-BR" dirty="0" err="1">
                <a:solidFill>
                  <a:schemeClr val="bg1"/>
                </a:solidFill>
              </a:rPr>
              <a:t>email</a:t>
            </a:r>
            <a:r>
              <a:rPr lang="pt-BR" dirty="0">
                <a:solidFill>
                  <a:schemeClr val="bg1"/>
                </a:solidFill>
              </a:rPr>
              <a:t>" </a:t>
            </a:r>
            <a:r>
              <a:rPr lang="pt-BR" dirty="0" err="1">
                <a:solidFill>
                  <a:schemeClr val="bg1"/>
                </a:solidFill>
              </a:rPr>
              <a:t>name</a:t>
            </a:r>
            <a:r>
              <a:rPr lang="pt-BR" dirty="0">
                <a:solidFill>
                  <a:schemeClr val="bg1"/>
                </a:solidFill>
              </a:rPr>
              <a:t>="</a:t>
            </a:r>
            <a:r>
              <a:rPr lang="pt-BR" dirty="0" err="1">
                <a:solidFill>
                  <a:schemeClr val="bg1"/>
                </a:solidFill>
              </a:rPr>
              <a:t>email</a:t>
            </a:r>
            <a:r>
              <a:rPr lang="pt-BR" dirty="0">
                <a:solidFill>
                  <a:schemeClr val="bg1"/>
                </a:solidFill>
              </a:rPr>
              <a:t>"&gt;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	 &lt;</a:t>
            </a:r>
            <a:r>
              <a:rPr lang="pt-BR" dirty="0" err="1">
                <a:solidFill>
                  <a:schemeClr val="bg1"/>
                </a:solidFill>
              </a:rPr>
              <a:t>button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type</a:t>
            </a:r>
            <a:r>
              <a:rPr lang="pt-BR" dirty="0">
                <a:solidFill>
                  <a:schemeClr val="bg1"/>
                </a:solidFill>
              </a:rPr>
              <a:t>="</a:t>
            </a:r>
            <a:r>
              <a:rPr lang="pt-BR" dirty="0" err="1">
                <a:solidFill>
                  <a:schemeClr val="bg1"/>
                </a:solidFill>
              </a:rPr>
              <a:t>submit</a:t>
            </a:r>
            <a:r>
              <a:rPr lang="pt-BR" dirty="0">
                <a:solidFill>
                  <a:schemeClr val="bg1"/>
                </a:solidFill>
              </a:rPr>
              <a:t>"&gt;Enviar&lt;/</a:t>
            </a:r>
            <a:r>
              <a:rPr lang="pt-BR" dirty="0" err="1">
                <a:solidFill>
                  <a:schemeClr val="bg1"/>
                </a:solidFill>
              </a:rPr>
              <a:t>button</a:t>
            </a:r>
            <a:r>
              <a:rPr lang="pt-BR" dirty="0">
                <a:solidFill>
                  <a:schemeClr val="bg1"/>
                </a:solidFill>
              </a:rPr>
              <a:t>&gt; 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&lt;/</a:t>
            </a:r>
            <a:r>
              <a:rPr lang="pt-BR" dirty="0" err="1">
                <a:solidFill>
                  <a:schemeClr val="bg1"/>
                </a:solidFill>
              </a:rPr>
              <a:t>form</a:t>
            </a:r>
            <a:r>
              <a:rPr lang="pt-BR" dirty="0">
                <a:solidFill>
                  <a:schemeClr val="bg1"/>
                </a:solidFill>
              </a:rPr>
              <a:t>&gt;</a:t>
            </a:r>
            <a:endParaRPr lang="pt-BR" dirty="0">
              <a:solidFill>
                <a:schemeClr val="bg1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85C4208-921B-86C1-5504-CB636E904B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91174" y="649703"/>
            <a:ext cx="975182" cy="9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6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BAA30273-2A4D-4D74-B0FB-3F088059F752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3B20-A093-429E-B36D-BA6CC85DC9EF}"/>
              </a:ext>
            </a:extLst>
          </p:cNvPr>
          <p:cNvSpPr txBox="1"/>
          <p:nvPr/>
        </p:nvSpPr>
        <p:spPr>
          <a:xfrm>
            <a:off x="825759" y="703211"/>
            <a:ext cx="780467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/>
              <a:t>Estrutura Básica de Formulários HTML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: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2887222-84CF-4D63-85B6-EF0C8B9F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C67C7911-4853-4FAC-820A-4CC7CF912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36B3CE0-00F8-4C0A-88EB-7645D3BF0464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5B23A68-7530-4E6E-8787-F293E12A2740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B8C7EAA5-51D1-483A-B647-A3C109BF31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751D819-61CE-BCDE-D244-AE7D578EF5E4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B3BD43F-D05B-4533-B8D3-C1662A5284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06878DA-8F24-7F5C-17A4-9D8383B36BDF}"/>
              </a:ext>
            </a:extLst>
          </p:cNvPr>
          <p:cNvSpPr txBox="1"/>
          <p:nvPr/>
        </p:nvSpPr>
        <p:spPr>
          <a:xfrm>
            <a:off x="794850" y="1966912"/>
            <a:ext cx="1026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Principais Elementos de um Formulário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DF0E808-2FBE-84AE-9912-A57CF32F2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323174"/>
              </p:ext>
            </p:extLst>
          </p:nvPr>
        </p:nvGraphicFramePr>
        <p:xfrm>
          <a:off x="1195836" y="2743950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5371479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74850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Elemento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  <a:r>
                        <a:rPr lang="pt-BR" dirty="0" err="1"/>
                        <a:t>form</a:t>
                      </a:r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o formulário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32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  <a:r>
                        <a:rPr lang="pt-BR" dirty="0" err="1"/>
                        <a:t>label</a:t>
                      </a:r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Rótulo para um campo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6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&lt;input&gt;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Campo de entrada de 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44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  <a:r>
                        <a:rPr lang="pt-BR" dirty="0" err="1"/>
                        <a:t>textarea</a:t>
                      </a:r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Campo para textos longos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42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  <a:r>
                        <a:rPr lang="pt-BR" dirty="0" err="1"/>
                        <a:t>select</a:t>
                      </a:r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Menu suspenso (</a:t>
                      </a:r>
                      <a:r>
                        <a:rPr lang="pt-BR" dirty="0" err="1"/>
                        <a:t>dropdown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80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  <a:r>
                        <a:rPr lang="pt-BR" dirty="0" err="1"/>
                        <a:t>button</a:t>
                      </a:r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Botão de envio ou 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33089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76DC149A-1536-C83B-367C-A373381034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49595" y="737912"/>
            <a:ext cx="975182" cy="9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9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E25C3-6A74-F212-DF5C-FA7AB5A9A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0D625BF-441C-BA7C-4A4E-C64CF8CE8154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41C500-FC01-155F-EC48-B73C36E431D6}"/>
              </a:ext>
            </a:extLst>
          </p:cNvPr>
          <p:cNvSpPr txBox="1"/>
          <p:nvPr/>
        </p:nvSpPr>
        <p:spPr>
          <a:xfrm>
            <a:off x="825759" y="703211"/>
            <a:ext cx="774204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/>
              <a:t>Tipos de Inputs e Atributos</a:t>
            </a:r>
            <a:r>
              <a:rPr lang="pt-BR" sz="3600" b="1" dirty="0"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EDD18A7-6711-85B6-37C5-23B073612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79587AD6-1F31-43F7-2617-8607B84BF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18AC630-FCAC-4D0A-3FC6-BC25C14440C2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195332D-8F47-8933-40E7-3FBF9F5AC371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75B2BD98-B749-499B-E315-80A5ADE890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BBB75C6B-2761-C110-47C1-AFEEFD93C724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BC531A55-4C33-F1DE-A7BA-AFA300E0CC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09A5CDD-3938-D4B9-1E64-4CF65FADA661}"/>
              </a:ext>
            </a:extLst>
          </p:cNvPr>
          <p:cNvSpPr txBox="1"/>
          <p:nvPr/>
        </p:nvSpPr>
        <p:spPr>
          <a:xfrm>
            <a:off x="739194" y="1433938"/>
            <a:ext cx="9720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O elemento &lt;input&gt; possui diferentes tipos, cada um adequado para um propósito específico.</a:t>
            </a:r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A8B44E-DAB2-BC87-3E6F-9B8FAFA21C06}"/>
              </a:ext>
            </a:extLst>
          </p:cNvPr>
          <p:cNvSpPr txBox="1"/>
          <p:nvPr/>
        </p:nvSpPr>
        <p:spPr>
          <a:xfrm>
            <a:off x="854404" y="2507371"/>
            <a:ext cx="881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Principais tipos de Input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70FAA11-01BC-202B-7172-3A5B8E148C19}"/>
              </a:ext>
            </a:extLst>
          </p:cNvPr>
          <p:cNvSpPr txBox="1"/>
          <p:nvPr/>
        </p:nvSpPr>
        <p:spPr>
          <a:xfrm>
            <a:off x="1185104" y="3101234"/>
            <a:ext cx="7871214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pt-BR" dirty="0" err="1">
                <a:solidFill>
                  <a:schemeClr val="bg1"/>
                </a:solidFill>
              </a:rPr>
              <a:t>form</a:t>
            </a:r>
            <a:r>
              <a:rPr lang="pt-BR" dirty="0">
                <a:solidFill>
                  <a:schemeClr val="bg1"/>
                </a:solidFill>
              </a:rPr>
              <a:t>&gt; 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	&lt;</a:t>
            </a:r>
            <a:r>
              <a:rPr lang="pt-BR" dirty="0" err="1">
                <a:solidFill>
                  <a:schemeClr val="bg1"/>
                </a:solidFill>
              </a:rPr>
              <a:t>label</a:t>
            </a:r>
            <a:r>
              <a:rPr lang="pt-BR" dirty="0">
                <a:solidFill>
                  <a:schemeClr val="bg1"/>
                </a:solidFill>
              </a:rPr>
              <a:t>&gt;Texto:&lt;/</a:t>
            </a:r>
            <a:r>
              <a:rPr lang="pt-BR" dirty="0" err="1">
                <a:solidFill>
                  <a:schemeClr val="bg1"/>
                </a:solidFill>
              </a:rPr>
              <a:t>label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	 &lt;input </a:t>
            </a:r>
            <a:r>
              <a:rPr lang="pt-BR" dirty="0" err="1">
                <a:solidFill>
                  <a:schemeClr val="bg1"/>
                </a:solidFill>
              </a:rPr>
              <a:t>type</a:t>
            </a:r>
            <a:r>
              <a:rPr lang="pt-BR" dirty="0">
                <a:solidFill>
                  <a:schemeClr val="bg1"/>
                </a:solidFill>
              </a:rPr>
              <a:t>="</a:t>
            </a:r>
            <a:r>
              <a:rPr lang="pt-BR" dirty="0" err="1">
                <a:solidFill>
                  <a:schemeClr val="bg1"/>
                </a:solidFill>
              </a:rPr>
              <a:t>text</a:t>
            </a:r>
            <a:r>
              <a:rPr lang="pt-BR" dirty="0">
                <a:solidFill>
                  <a:schemeClr val="bg1"/>
                </a:solidFill>
              </a:rPr>
              <a:t>" </a:t>
            </a:r>
            <a:r>
              <a:rPr lang="pt-BR" dirty="0" err="1">
                <a:solidFill>
                  <a:schemeClr val="bg1"/>
                </a:solidFill>
              </a:rPr>
              <a:t>name</a:t>
            </a:r>
            <a:r>
              <a:rPr lang="pt-BR" dirty="0">
                <a:solidFill>
                  <a:schemeClr val="bg1"/>
                </a:solidFill>
              </a:rPr>
              <a:t>="texto"&gt; 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	&lt;</a:t>
            </a:r>
            <a:r>
              <a:rPr lang="pt-BR" dirty="0" err="1">
                <a:solidFill>
                  <a:schemeClr val="bg1"/>
                </a:solidFill>
              </a:rPr>
              <a:t>label</a:t>
            </a:r>
            <a:r>
              <a:rPr lang="pt-BR" dirty="0">
                <a:solidFill>
                  <a:schemeClr val="bg1"/>
                </a:solidFill>
              </a:rPr>
              <a:t>&gt;Senha:&lt;/</a:t>
            </a:r>
            <a:r>
              <a:rPr lang="pt-BR" dirty="0" err="1">
                <a:solidFill>
                  <a:schemeClr val="bg1"/>
                </a:solidFill>
              </a:rPr>
              <a:t>label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	 &lt;input </a:t>
            </a:r>
            <a:r>
              <a:rPr lang="pt-BR" dirty="0" err="1">
                <a:solidFill>
                  <a:schemeClr val="bg1"/>
                </a:solidFill>
              </a:rPr>
              <a:t>type</a:t>
            </a:r>
            <a:r>
              <a:rPr lang="pt-BR" dirty="0">
                <a:solidFill>
                  <a:schemeClr val="bg1"/>
                </a:solidFill>
              </a:rPr>
              <a:t>="</a:t>
            </a:r>
            <a:r>
              <a:rPr lang="pt-BR" dirty="0" err="1">
                <a:solidFill>
                  <a:schemeClr val="bg1"/>
                </a:solidFill>
              </a:rPr>
              <a:t>password</a:t>
            </a:r>
            <a:r>
              <a:rPr lang="pt-BR" dirty="0">
                <a:solidFill>
                  <a:schemeClr val="bg1"/>
                </a:solidFill>
              </a:rPr>
              <a:t>" </a:t>
            </a:r>
            <a:r>
              <a:rPr lang="pt-BR" dirty="0" err="1">
                <a:solidFill>
                  <a:schemeClr val="bg1"/>
                </a:solidFill>
              </a:rPr>
              <a:t>name</a:t>
            </a:r>
            <a:r>
              <a:rPr lang="pt-BR" dirty="0">
                <a:solidFill>
                  <a:schemeClr val="bg1"/>
                </a:solidFill>
              </a:rPr>
              <a:t>="senha"&gt;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	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	&lt;</a:t>
            </a:r>
            <a:r>
              <a:rPr lang="pt-BR" dirty="0" err="1">
                <a:solidFill>
                  <a:schemeClr val="bg1"/>
                </a:solidFill>
              </a:rPr>
              <a:t>label</a:t>
            </a:r>
            <a:r>
              <a:rPr lang="pt-BR" dirty="0">
                <a:solidFill>
                  <a:schemeClr val="bg1"/>
                </a:solidFill>
              </a:rPr>
              <a:t>&gt;Email:&lt;/</a:t>
            </a:r>
            <a:r>
              <a:rPr lang="pt-BR" dirty="0" err="1">
                <a:solidFill>
                  <a:schemeClr val="bg1"/>
                </a:solidFill>
              </a:rPr>
              <a:t>label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	 &lt;input </a:t>
            </a:r>
            <a:r>
              <a:rPr lang="pt-BR" dirty="0" err="1">
                <a:solidFill>
                  <a:schemeClr val="bg1"/>
                </a:solidFill>
              </a:rPr>
              <a:t>type</a:t>
            </a:r>
            <a:r>
              <a:rPr lang="pt-BR" dirty="0">
                <a:solidFill>
                  <a:schemeClr val="bg1"/>
                </a:solidFill>
              </a:rPr>
              <a:t>="</a:t>
            </a:r>
            <a:r>
              <a:rPr lang="pt-BR" dirty="0" err="1">
                <a:solidFill>
                  <a:schemeClr val="bg1"/>
                </a:solidFill>
              </a:rPr>
              <a:t>email</a:t>
            </a:r>
            <a:r>
              <a:rPr lang="pt-BR" dirty="0">
                <a:solidFill>
                  <a:schemeClr val="bg1"/>
                </a:solidFill>
              </a:rPr>
              <a:t>" </a:t>
            </a:r>
            <a:r>
              <a:rPr lang="pt-BR" dirty="0" err="1">
                <a:solidFill>
                  <a:schemeClr val="bg1"/>
                </a:solidFill>
              </a:rPr>
              <a:t>name</a:t>
            </a:r>
            <a:r>
              <a:rPr lang="pt-BR" dirty="0">
                <a:solidFill>
                  <a:schemeClr val="bg1"/>
                </a:solidFill>
              </a:rPr>
              <a:t>="</a:t>
            </a:r>
            <a:r>
              <a:rPr lang="pt-BR" dirty="0" err="1">
                <a:solidFill>
                  <a:schemeClr val="bg1"/>
                </a:solidFill>
              </a:rPr>
              <a:t>email</a:t>
            </a:r>
            <a:r>
              <a:rPr lang="pt-BR" dirty="0">
                <a:solidFill>
                  <a:schemeClr val="bg1"/>
                </a:solidFill>
              </a:rPr>
              <a:t>"&gt;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	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 	&lt;</a:t>
            </a:r>
            <a:r>
              <a:rPr lang="pt-BR" dirty="0" err="1">
                <a:solidFill>
                  <a:schemeClr val="bg1"/>
                </a:solidFill>
              </a:rPr>
              <a:t>label</a:t>
            </a:r>
            <a:r>
              <a:rPr lang="pt-BR" dirty="0">
                <a:solidFill>
                  <a:schemeClr val="bg1"/>
                </a:solidFill>
              </a:rPr>
              <a:t>&gt;Número:&lt;/</a:t>
            </a:r>
            <a:r>
              <a:rPr lang="pt-BR" dirty="0" err="1">
                <a:solidFill>
                  <a:schemeClr val="bg1"/>
                </a:solidFill>
              </a:rPr>
              <a:t>label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	 &lt;input </a:t>
            </a:r>
            <a:r>
              <a:rPr lang="pt-BR" dirty="0" err="1">
                <a:solidFill>
                  <a:schemeClr val="bg1"/>
                </a:solidFill>
              </a:rPr>
              <a:t>type</a:t>
            </a:r>
            <a:r>
              <a:rPr lang="pt-BR" dirty="0">
                <a:solidFill>
                  <a:schemeClr val="bg1"/>
                </a:solidFill>
              </a:rPr>
              <a:t>="</a:t>
            </a:r>
            <a:r>
              <a:rPr lang="pt-BR" dirty="0" err="1">
                <a:solidFill>
                  <a:schemeClr val="bg1"/>
                </a:solidFill>
              </a:rPr>
              <a:t>number</a:t>
            </a:r>
            <a:r>
              <a:rPr lang="pt-BR" dirty="0">
                <a:solidFill>
                  <a:schemeClr val="bg1"/>
                </a:solidFill>
              </a:rPr>
              <a:t>" </a:t>
            </a:r>
            <a:r>
              <a:rPr lang="pt-BR" dirty="0" err="1">
                <a:solidFill>
                  <a:schemeClr val="bg1"/>
                </a:solidFill>
              </a:rPr>
              <a:t>name</a:t>
            </a:r>
            <a:r>
              <a:rPr lang="pt-BR" dirty="0">
                <a:solidFill>
                  <a:schemeClr val="bg1"/>
                </a:solidFill>
              </a:rPr>
              <a:t>="numero"&gt;</a:t>
            </a:r>
            <a:endParaRPr lang="pt-BR" dirty="0">
              <a:solidFill>
                <a:schemeClr val="bg1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82C29CA-8978-17F1-68D3-1F6C6B167B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91174" y="649703"/>
            <a:ext cx="975182" cy="9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3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75808-3215-A9CE-DE30-F60F51ED0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35C685B5-CE30-3588-22C1-56253A0616E9}"/>
              </a:ext>
            </a:extLst>
          </p:cNvPr>
          <p:cNvSpPr/>
          <p:nvPr/>
        </p:nvSpPr>
        <p:spPr>
          <a:xfrm>
            <a:off x="0" y="-8878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97D080-D924-2D9B-3659-4359467E741F}"/>
              </a:ext>
            </a:extLst>
          </p:cNvPr>
          <p:cNvSpPr txBox="1"/>
          <p:nvPr/>
        </p:nvSpPr>
        <p:spPr>
          <a:xfrm>
            <a:off x="739194" y="187683"/>
            <a:ext cx="774204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/>
              <a:t>Tipos de Inputs e Atributos</a:t>
            </a:r>
            <a:r>
              <a:rPr lang="pt-BR" sz="3600" b="1" dirty="0"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A07BBEC-6687-6B6C-ED53-8BD7AA34C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B41C733F-C8CB-658E-94CD-7B17CE4BB6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EEE4398-9229-A1E3-808B-2E0FCA3F0D11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2BCE3CB-AF6D-2B85-E940-90CFDF9FF368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CDA92778-0C42-9DED-CBE5-B20AEFF2CE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59FCA4A3-2A0A-3A05-FE73-A9B0A97B57A0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20341187-F994-C6E1-0F81-BD76577D08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54B85B7-7070-923E-7736-77A2B73A4FA2}"/>
              </a:ext>
            </a:extLst>
          </p:cNvPr>
          <p:cNvSpPr txBox="1"/>
          <p:nvPr/>
        </p:nvSpPr>
        <p:spPr>
          <a:xfrm>
            <a:off x="875342" y="864272"/>
            <a:ext cx="881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Principais tipos de Input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6629DF3-EC50-8943-1279-9FAF8631D23E}"/>
              </a:ext>
            </a:extLst>
          </p:cNvPr>
          <p:cNvSpPr txBox="1"/>
          <p:nvPr/>
        </p:nvSpPr>
        <p:spPr>
          <a:xfrm>
            <a:off x="1272786" y="1422880"/>
            <a:ext cx="7871214" cy="50783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pt-BR" dirty="0" err="1">
                <a:solidFill>
                  <a:schemeClr val="bg1"/>
                </a:solidFill>
              </a:rPr>
              <a:t>label</a:t>
            </a:r>
            <a:r>
              <a:rPr lang="pt-BR" dirty="0">
                <a:solidFill>
                  <a:schemeClr val="bg1"/>
                </a:solidFill>
              </a:rPr>
              <a:t>&gt;Telefone:&lt;/</a:t>
            </a:r>
            <a:r>
              <a:rPr lang="pt-BR" dirty="0" err="1">
                <a:solidFill>
                  <a:schemeClr val="bg1"/>
                </a:solidFill>
              </a:rPr>
              <a:t>label</a:t>
            </a:r>
            <a:r>
              <a:rPr lang="pt-BR" dirty="0">
                <a:solidFill>
                  <a:schemeClr val="bg1"/>
                </a:solidFill>
              </a:rPr>
              <a:t>&gt; 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&lt;input </a:t>
            </a:r>
            <a:r>
              <a:rPr lang="pt-BR" dirty="0" err="1">
                <a:solidFill>
                  <a:schemeClr val="bg1"/>
                </a:solidFill>
              </a:rPr>
              <a:t>type</a:t>
            </a:r>
            <a:r>
              <a:rPr lang="pt-BR" dirty="0">
                <a:solidFill>
                  <a:schemeClr val="bg1"/>
                </a:solidFill>
              </a:rPr>
              <a:t>="</a:t>
            </a:r>
            <a:r>
              <a:rPr lang="pt-BR" dirty="0" err="1">
                <a:solidFill>
                  <a:schemeClr val="bg1"/>
                </a:solidFill>
              </a:rPr>
              <a:t>tel</a:t>
            </a:r>
            <a:r>
              <a:rPr lang="pt-BR" dirty="0">
                <a:solidFill>
                  <a:schemeClr val="bg1"/>
                </a:solidFill>
              </a:rPr>
              <a:t>" </a:t>
            </a:r>
            <a:r>
              <a:rPr lang="pt-BR" dirty="0" err="1">
                <a:solidFill>
                  <a:schemeClr val="bg1"/>
                </a:solidFill>
              </a:rPr>
              <a:t>name</a:t>
            </a:r>
            <a:r>
              <a:rPr lang="pt-BR" dirty="0">
                <a:solidFill>
                  <a:schemeClr val="bg1"/>
                </a:solidFill>
              </a:rPr>
              <a:t>="telefone"&gt; 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pt-BR" dirty="0" err="1">
                <a:solidFill>
                  <a:schemeClr val="bg1"/>
                </a:solidFill>
              </a:rPr>
              <a:t>label</a:t>
            </a:r>
            <a:r>
              <a:rPr lang="pt-BR" dirty="0">
                <a:solidFill>
                  <a:schemeClr val="bg1"/>
                </a:solidFill>
              </a:rPr>
              <a:t>&gt;Data:&lt;/</a:t>
            </a:r>
            <a:r>
              <a:rPr lang="pt-BR" dirty="0" err="1">
                <a:solidFill>
                  <a:schemeClr val="bg1"/>
                </a:solidFill>
              </a:rPr>
              <a:t>label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&lt;input </a:t>
            </a:r>
            <a:r>
              <a:rPr lang="pt-BR" dirty="0" err="1">
                <a:solidFill>
                  <a:schemeClr val="bg1"/>
                </a:solidFill>
              </a:rPr>
              <a:t>type</a:t>
            </a:r>
            <a:r>
              <a:rPr lang="pt-BR" dirty="0">
                <a:solidFill>
                  <a:schemeClr val="bg1"/>
                </a:solidFill>
              </a:rPr>
              <a:t>="date" </a:t>
            </a:r>
            <a:r>
              <a:rPr lang="pt-BR" dirty="0" err="1">
                <a:solidFill>
                  <a:schemeClr val="bg1"/>
                </a:solidFill>
              </a:rPr>
              <a:t>name</a:t>
            </a:r>
            <a:r>
              <a:rPr lang="pt-BR" dirty="0">
                <a:solidFill>
                  <a:schemeClr val="bg1"/>
                </a:solidFill>
              </a:rPr>
              <a:t>="data"&gt; 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pt-BR" dirty="0" err="1">
                <a:solidFill>
                  <a:schemeClr val="bg1"/>
                </a:solidFill>
              </a:rPr>
              <a:t>label</a:t>
            </a:r>
            <a:r>
              <a:rPr lang="pt-BR" dirty="0">
                <a:solidFill>
                  <a:schemeClr val="bg1"/>
                </a:solidFill>
              </a:rPr>
              <a:t>&gt;</a:t>
            </a:r>
            <a:r>
              <a:rPr lang="pt-BR" dirty="0" err="1">
                <a:solidFill>
                  <a:schemeClr val="bg1"/>
                </a:solidFill>
              </a:rPr>
              <a:t>Checkbox</a:t>
            </a:r>
            <a:r>
              <a:rPr lang="pt-BR" dirty="0">
                <a:solidFill>
                  <a:schemeClr val="bg1"/>
                </a:solidFill>
              </a:rPr>
              <a:t>:&lt;/</a:t>
            </a:r>
            <a:r>
              <a:rPr lang="pt-BR" dirty="0" err="1">
                <a:solidFill>
                  <a:schemeClr val="bg1"/>
                </a:solidFill>
              </a:rPr>
              <a:t>label</a:t>
            </a:r>
            <a:r>
              <a:rPr lang="pt-BR" dirty="0">
                <a:solidFill>
                  <a:schemeClr val="bg1"/>
                </a:solidFill>
              </a:rPr>
              <a:t>&gt; 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&lt;input </a:t>
            </a:r>
            <a:r>
              <a:rPr lang="pt-BR" dirty="0" err="1">
                <a:solidFill>
                  <a:schemeClr val="bg1"/>
                </a:solidFill>
              </a:rPr>
              <a:t>type</a:t>
            </a:r>
            <a:r>
              <a:rPr lang="pt-BR" dirty="0">
                <a:solidFill>
                  <a:schemeClr val="bg1"/>
                </a:solidFill>
              </a:rPr>
              <a:t>="</a:t>
            </a:r>
            <a:r>
              <a:rPr lang="pt-BR" dirty="0" err="1">
                <a:solidFill>
                  <a:schemeClr val="bg1"/>
                </a:solidFill>
              </a:rPr>
              <a:t>checkbox</a:t>
            </a:r>
            <a:r>
              <a:rPr lang="pt-BR" dirty="0">
                <a:solidFill>
                  <a:schemeClr val="bg1"/>
                </a:solidFill>
              </a:rPr>
              <a:t>" </a:t>
            </a:r>
            <a:r>
              <a:rPr lang="pt-BR" dirty="0" err="1">
                <a:solidFill>
                  <a:schemeClr val="bg1"/>
                </a:solidFill>
              </a:rPr>
              <a:t>name</a:t>
            </a:r>
            <a:r>
              <a:rPr lang="pt-BR" dirty="0">
                <a:solidFill>
                  <a:schemeClr val="bg1"/>
                </a:solidFill>
              </a:rPr>
              <a:t>="</a:t>
            </a:r>
            <a:r>
              <a:rPr lang="pt-BR" dirty="0" err="1">
                <a:solidFill>
                  <a:schemeClr val="bg1"/>
                </a:solidFill>
              </a:rPr>
              <a:t>opcao</a:t>
            </a:r>
            <a:r>
              <a:rPr lang="pt-BR" dirty="0">
                <a:solidFill>
                  <a:schemeClr val="bg1"/>
                </a:solidFill>
              </a:rPr>
              <a:t>"&gt;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pt-BR" dirty="0" err="1">
                <a:solidFill>
                  <a:schemeClr val="bg1"/>
                </a:solidFill>
              </a:rPr>
              <a:t>label</a:t>
            </a:r>
            <a:r>
              <a:rPr lang="pt-BR" dirty="0">
                <a:solidFill>
                  <a:schemeClr val="bg1"/>
                </a:solidFill>
              </a:rPr>
              <a:t>&gt;Radio:&lt;/</a:t>
            </a:r>
            <a:r>
              <a:rPr lang="pt-BR" dirty="0" err="1">
                <a:solidFill>
                  <a:schemeClr val="bg1"/>
                </a:solidFill>
              </a:rPr>
              <a:t>label</a:t>
            </a:r>
            <a:r>
              <a:rPr lang="pt-BR" dirty="0">
                <a:solidFill>
                  <a:schemeClr val="bg1"/>
                </a:solidFill>
              </a:rPr>
              <a:t>&gt; 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&lt;input </a:t>
            </a:r>
            <a:r>
              <a:rPr lang="pt-BR" dirty="0" err="1">
                <a:solidFill>
                  <a:schemeClr val="bg1"/>
                </a:solidFill>
              </a:rPr>
              <a:t>type</a:t>
            </a:r>
            <a:r>
              <a:rPr lang="pt-BR" dirty="0">
                <a:solidFill>
                  <a:schemeClr val="bg1"/>
                </a:solidFill>
              </a:rPr>
              <a:t>="radio" </a:t>
            </a:r>
            <a:r>
              <a:rPr lang="pt-BR" dirty="0" err="1">
                <a:solidFill>
                  <a:schemeClr val="bg1"/>
                </a:solidFill>
              </a:rPr>
              <a:t>name</a:t>
            </a:r>
            <a:r>
              <a:rPr lang="pt-BR" dirty="0">
                <a:solidFill>
                  <a:schemeClr val="bg1"/>
                </a:solidFill>
              </a:rPr>
              <a:t>="sexo" </a:t>
            </a:r>
            <a:r>
              <a:rPr lang="pt-BR" dirty="0" err="1">
                <a:solidFill>
                  <a:schemeClr val="bg1"/>
                </a:solidFill>
              </a:rPr>
              <a:t>value</a:t>
            </a:r>
            <a:r>
              <a:rPr lang="pt-BR" dirty="0">
                <a:solidFill>
                  <a:schemeClr val="bg1"/>
                </a:solidFill>
              </a:rPr>
              <a:t>="masculino"&gt; Masculino 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&lt;input </a:t>
            </a:r>
            <a:r>
              <a:rPr lang="pt-BR" dirty="0" err="1">
                <a:solidFill>
                  <a:schemeClr val="bg1"/>
                </a:solidFill>
              </a:rPr>
              <a:t>type</a:t>
            </a:r>
            <a:r>
              <a:rPr lang="pt-BR" dirty="0">
                <a:solidFill>
                  <a:schemeClr val="bg1"/>
                </a:solidFill>
              </a:rPr>
              <a:t>="radio" </a:t>
            </a:r>
            <a:r>
              <a:rPr lang="pt-BR" dirty="0" err="1">
                <a:solidFill>
                  <a:schemeClr val="bg1"/>
                </a:solidFill>
              </a:rPr>
              <a:t>name</a:t>
            </a:r>
            <a:r>
              <a:rPr lang="pt-BR" dirty="0">
                <a:solidFill>
                  <a:schemeClr val="bg1"/>
                </a:solidFill>
              </a:rPr>
              <a:t>="sexo" </a:t>
            </a:r>
            <a:r>
              <a:rPr lang="pt-BR" dirty="0" err="1">
                <a:solidFill>
                  <a:schemeClr val="bg1"/>
                </a:solidFill>
              </a:rPr>
              <a:t>value</a:t>
            </a:r>
            <a:r>
              <a:rPr lang="pt-BR" dirty="0">
                <a:solidFill>
                  <a:schemeClr val="bg1"/>
                </a:solidFill>
              </a:rPr>
              <a:t>="feminino"&gt; Feminino 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pt-BR" dirty="0" err="1">
                <a:solidFill>
                  <a:schemeClr val="bg1"/>
                </a:solidFill>
              </a:rPr>
              <a:t>label</a:t>
            </a:r>
            <a:r>
              <a:rPr lang="pt-BR" dirty="0">
                <a:solidFill>
                  <a:schemeClr val="bg1"/>
                </a:solidFill>
              </a:rPr>
              <a:t>&gt;Arquivo:&lt;/</a:t>
            </a:r>
            <a:r>
              <a:rPr lang="pt-BR" dirty="0" err="1">
                <a:solidFill>
                  <a:schemeClr val="bg1"/>
                </a:solidFill>
              </a:rPr>
              <a:t>label</a:t>
            </a:r>
            <a:r>
              <a:rPr lang="pt-BR" dirty="0">
                <a:solidFill>
                  <a:schemeClr val="bg1"/>
                </a:solidFill>
              </a:rPr>
              <a:t>&gt; 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&lt;input </a:t>
            </a:r>
            <a:r>
              <a:rPr lang="pt-BR" dirty="0" err="1">
                <a:solidFill>
                  <a:schemeClr val="bg1"/>
                </a:solidFill>
              </a:rPr>
              <a:t>type</a:t>
            </a:r>
            <a:r>
              <a:rPr lang="pt-BR" dirty="0">
                <a:solidFill>
                  <a:schemeClr val="bg1"/>
                </a:solidFill>
              </a:rPr>
              <a:t>="file" </a:t>
            </a:r>
            <a:r>
              <a:rPr lang="pt-BR" dirty="0" err="1">
                <a:solidFill>
                  <a:schemeClr val="bg1"/>
                </a:solidFill>
              </a:rPr>
              <a:t>name</a:t>
            </a:r>
            <a:r>
              <a:rPr lang="pt-BR" dirty="0">
                <a:solidFill>
                  <a:schemeClr val="bg1"/>
                </a:solidFill>
              </a:rPr>
              <a:t>="arquivo"&gt; </a:t>
            </a:r>
          </a:p>
          <a:p>
            <a:pPr lvl="1"/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pt-BR" dirty="0" err="1">
                <a:solidFill>
                  <a:schemeClr val="bg1"/>
                </a:solidFill>
              </a:rPr>
              <a:t>button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type</a:t>
            </a:r>
            <a:r>
              <a:rPr lang="pt-BR" dirty="0">
                <a:solidFill>
                  <a:schemeClr val="bg1"/>
                </a:solidFill>
              </a:rPr>
              <a:t>="</a:t>
            </a:r>
            <a:r>
              <a:rPr lang="pt-BR" dirty="0" err="1">
                <a:solidFill>
                  <a:schemeClr val="bg1"/>
                </a:solidFill>
              </a:rPr>
              <a:t>submit</a:t>
            </a:r>
            <a:r>
              <a:rPr lang="pt-BR" dirty="0">
                <a:solidFill>
                  <a:schemeClr val="bg1"/>
                </a:solidFill>
              </a:rPr>
              <a:t>"&gt;Enviar&lt;/</a:t>
            </a:r>
            <a:r>
              <a:rPr lang="pt-BR" dirty="0" err="1">
                <a:solidFill>
                  <a:schemeClr val="bg1"/>
                </a:solidFill>
              </a:rPr>
              <a:t>button</a:t>
            </a:r>
            <a:r>
              <a:rPr lang="pt-BR" dirty="0">
                <a:solidFill>
                  <a:schemeClr val="bg1"/>
                </a:solidFill>
              </a:rPr>
              <a:t>&gt; 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&lt;/</a:t>
            </a:r>
            <a:r>
              <a:rPr lang="pt-BR" dirty="0" err="1">
                <a:solidFill>
                  <a:schemeClr val="bg1"/>
                </a:solidFill>
              </a:rPr>
              <a:t>form</a:t>
            </a:r>
            <a:r>
              <a:rPr lang="pt-BR" dirty="0">
                <a:solidFill>
                  <a:schemeClr val="bg1"/>
                </a:solidFill>
              </a:rPr>
              <a:t>&gt;</a:t>
            </a:r>
            <a:endParaRPr lang="pt-BR" dirty="0">
              <a:solidFill>
                <a:schemeClr val="bg1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E2EAC50-CC10-3095-D619-65A7BD43FA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91174" y="649703"/>
            <a:ext cx="975182" cy="9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0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7A57B-07EA-F269-9932-EB3C46717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CE3C017-BCC4-4B17-6649-C676A8BCECE4}"/>
              </a:ext>
            </a:extLst>
          </p:cNvPr>
          <p:cNvSpPr txBox="1"/>
          <p:nvPr/>
        </p:nvSpPr>
        <p:spPr>
          <a:xfrm>
            <a:off x="739194" y="187683"/>
            <a:ext cx="774204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/>
              <a:t>Tipos de Inputs e Atributos</a:t>
            </a:r>
            <a:r>
              <a:rPr lang="pt-BR" sz="3600" b="1" dirty="0"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2F0CD4B4-B945-0595-7F76-C009CDEB0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A3D3F9E7-858A-9A68-D118-4D959913AA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E3AEEFA-36FF-EF5F-928A-E0B66CD9A4F2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0AA0DE5-EF76-D5DD-986A-DFA5D2BA0F7E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E55E35DA-A11C-0595-DFCF-477E0045F4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850EDDD-E2C7-2277-0325-453A89A5F96D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2B9AB40B-22E1-BE48-1A76-0982350704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AB517AB-45CF-88DA-7986-F78D745C75FD}"/>
              </a:ext>
            </a:extLst>
          </p:cNvPr>
          <p:cNvSpPr txBox="1"/>
          <p:nvPr/>
        </p:nvSpPr>
        <p:spPr>
          <a:xfrm>
            <a:off x="875342" y="864272"/>
            <a:ext cx="881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Atributos Importantes de Inputs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D54ED26-60D8-BC30-314F-F3CDCF316C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91174" y="649703"/>
            <a:ext cx="975182" cy="975182"/>
          </a:xfrm>
          <a:prstGeom prst="rect">
            <a:avLst/>
          </a:prstGeom>
        </p:spPr>
      </p:pic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CE930B0F-F311-6590-F97C-45D976C4C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020725"/>
              </p:ext>
            </p:extLst>
          </p:nvPr>
        </p:nvGraphicFramePr>
        <p:xfrm>
          <a:off x="875341" y="1718096"/>
          <a:ext cx="8810864" cy="3266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5432">
                  <a:extLst>
                    <a:ext uri="{9D8B030D-6E8A-4147-A177-3AD203B41FA5}">
                      <a16:colId xmlns:a16="http://schemas.microsoft.com/office/drawing/2014/main" val="3752439065"/>
                    </a:ext>
                  </a:extLst>
                </a:gridCol>
                <a:gridCol w="4405432">
                  <a:extLst>
                    <a:ext uri="{9D8B030D-6E8A-4147-A177-3AD203B41FA5}">
                      <a16:colId xmlns:a16="http://schemas.microsoft.com/office/drawing/2014/main" val="1884371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12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Name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 do campo (Importante para o envio dos dados)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2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Identificador único (usado para </a:t>
                      </a:r>
                      <a:r>
                        <a:rPr lang="pt-BR" dirty="0" err="1"/>
                        <a:t>labels</a:t>
                      </a:r>
                      <a:r>
                        <a:rPr lang="pt-BR" dirty="0"/>
                        <a:t> e CSS)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52816"/>
                  </a:ext>
                </a:extLst>
              </a:tr>
              <a:tr h="401099">
                <a:tc>
                  <a:txBody>
                    <a:bodyPr/>
                    <a:lstStyle/>
                    <a:p>
                      <a:r>
                        <a:rPr lang="pt-BR" dirty="0" err="1"/>
                        <a:t>Placeholder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Texto de dica dentro do campo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93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Required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Torna o campo obrigatório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0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Disabled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Desabilita o campo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74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Readonly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Permite visualizar, mas não editar o campo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0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Maxlength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o tamanho máximo do campo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25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57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2AEB5-071D-E478-3DE6-24C7A570B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F4177146-2134-7B79-1B1A-8E86741D4BED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8A1BE7-DE4D-ECF8-0506-307CD73B4866}"/>
              </a:ext>
            </a:extLst>
          </p:cNvPr>
          <p:cNvSpPr txBox="1"/>
          <p:nvPr/>
        </p:nvSpPr>
        <p:spPr>
          <a:xfrm>
            <a:off x="825759" y="703211"/>
            <a:ext cx="774204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latin typeface="Branding Black" panose="00000A00000000000000" charset="0"/>
              </a:rPr>
              <a:t>Validação de Formulários HTML: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2B380E4-1ED0-B5F8-B191-10F4BCFEE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07E97657-61A4-A397-E4D2-29CF0A10DD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78474C0-C8F0-312C-B2C2-926FF4AAE6CE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BCE6D58-07A7-FDAD-5027-6B9DEABD1253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04A47971-F844-2A8A-46B8-BEA82FAFA8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D0C92FF-37F8-2279-C493-B37C10F40BE1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303BC30A-8543-7908-1D5D-127CAA5A73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11DAE5B-8734-BA80-67E2-83DAF19BFC4B}"/>
              </a:ext>
            </a:extLst>
          </p:cNvPr>
          <p:cNvSpPr txBox="1"/>
          <p:nvPr/>
        </p:nvSpPr>
        <p:spPr>
          <a:xfrm>
            <a:off x="739194" y="1433938"/>
            <a:ext cx="9720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validação em </a:t>
            </a:r>
            <a:r>
              <a:rPr lang="pt-BR" sz="2400" b="1" dirty="0"/>
              <a:t>HTML</a:t>
            </a:r>
            <a:r>
              <a:rPr lang="pt-BR" sz="2400" dirty="0"/>
              <a:t> permite verificar se os dados inseridos estão corretos antes de enviar para o servidor.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F93B05-B6BA-EC24-FA5A-69A03F3B5B3E}"/>
              </a:ext>
            </a:extLst>
          </p:cNvPr>
          <p:cNvSpPr txBox="1"/>
          <p:nvPr/>
        </p:nvSpPr>
        <p:spPr>
          <a:xfrm>
            <a:off x="958898" y="2400350"/>
            <a:ext cx="10030745" cy="3323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1"/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&lt;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form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  <a:p>
            <a:pPr lvl="1"/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&lt;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label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for="nome"&gt;Nome (mín. 3 caracteres):&lt;/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label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  <a:p>
            <a:pPr lvl="1"/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&lt;input 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type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="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text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" id="nome" 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name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="nome" 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required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minlength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="3"&gt;</a:t>
            </a:r>
          </a:p>
          <a:p>
            <a:pPr lvl="1"/>
            <a:endParaRPr lang="pt-BR" sz="1600" dirty="0">
              <a:solidFill>
                <a:schemeClr val="bg1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lvl="1"/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&lt;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label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for="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email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"&gt;E-mail (formato válido):&lt;/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label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  <a:p>
            <a:pPr lvl="1"/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&lt;input 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type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="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email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" id="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email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" 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name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="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email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" 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required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  <a:p>
            <a:pPr lvl="1"/>
            <a:endParaRPr lang="pt-BR" sz="1600" dirty="0">
              <a:solidFill>
                <a:schemeClr val="bg1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lvl="1"/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&lt;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label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for="idade"&gt;Idade (entre 18 e 60):&lt;/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label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  <a:p>
            <a:pPr lvl="1"/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&lt;input 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type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="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number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" id="idade" 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name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="idade" 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required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min="18" 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max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="60"&gt;</a:t>
            </a:r>
          </a:p>
          <a:p>
            <a:pPr lvl="1"/>
            <a:endParaRPr lang="pt-BR" sz="1600" dirty="0">
              <a:solidFill>
                <a:schemeClr val="bg1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lvl="1"/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   &lt;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button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type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="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submit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"&gt;Enviar&lt;/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button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  <a:p>
            <a:pPr lvl="1"/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&lt;/</a:t>
            </a:r>
            <a:r>
              <a:rPr lang="pt-BR" sz="1600" dirty="0" err="1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form</a:t>
            </a:r>
            <a:r>
              <a:rPr lang="pt-BR" sz="16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&gt;</a:t>
            </a:r>
          </a:p>
          <a:p>
            <a:pPr lvl="1"/>
            <a:endParaRPr lang="pt-BR" dirty="0">
              <a:solidFill>
                <a:schemeClr val="bg1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1BCB5CF-9608-31A5-E975-2FA5118365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91174" y="649703"/>
            <a:ext cx="975182" cy="9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1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24AE1-349E-DE54-BBB1-DE6382D1F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F9D4140-5D6E-0DE4-E942-8BE383BD5FAF}"/>
              </a:ext>
            </a:extLst>
          </p:cNvPr>
          <p:cNvSpPr txBox="1"/>
          <p:nvPr/>
        </p:nvSpPr>
        <p:spPr>
          <a:xfrm>
            <a:off x="739194" y="187683"/>
            <a:ext cx="774204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latin typeface="Branding Black" panose="00000A00000000000000" charset="0"/>
              </a:rPr>
              <a:t>Validação de Formulários HTML 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2E436CDD-3473-8AFA-668A-E2AB6DA2C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CFCF8E7F-FE78-3B65-14E9-55247F4BA6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C795866-9CFC-9B0F-6C74-A0522D77A33C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E6EC691-D85A-11B0-AA30-4EDD3718326B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1AE86E4A-7949-2828-9FFE-C8A30E5ECD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1024EC5-45E8-CCC3-BB6F-0CD32888E470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7E4A9935-D27A-C840-AFCE-0F7623B5A9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D6EC56E-7F8B-5FBD-FBD2-72DD095D6458}"/>
              </a:ext>
            </a:extLst>
          </p:cNvPr>
          <p:cNvSpPr txBox="1"/>
          <p:nvPr/>
        </p:nvSpPr>
        <p:spPr>
          <a:xfrm>
            <a:off x="875342" y="864272"/>
            <a:ext cx="881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Atributos de Validação</a:t>
            </a:r>
            <a:endParaRPr lang="pt-BR" sz="24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BD0AA9A-29B1-0D7C-79F5-BCD4DE300D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91174" y="649703"/>
            <a:ext cx="975182" cy="975182"/>
          </a:xfrm>
          <a:prstGeom prst="rect">
            <a:avLst/>
          </a:prstGeom>
        </p:spPr>
      </p:pic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6D19ED54-3D94-71EE-7E4D-09D857353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9761"/>
              </p:ext>
            </p:extLst>
          </p:nvPr>
        </p:nvGraphicFramePr>
        <p:xfrm>
          <a:off x="875340" y="1718096"/>
          <a:ext cx="9290118" cy="2153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059">
                  <a:extLst>
                    <a:ext uri="{9D8B030D-6E8A-4147-A177-3AD203B41FA5}">
                      <a16:colId xmlns:a16="http://schemas.microsoft.com/office/drawing/2014/main" val="3752439065"/>
                    </a:ext>
                  </a:extLst>
                </a:gridCol>
                <a:gridCol w="4645059">
                  <a:extLst>
                    <a:ext uri="{9D8B030D-6E8A-4147-A177-3AD203B41FA5}">
                      <a16:colId xmlns:a16="http://schemas.microsoft.com/office/drawing/2014/main" val="1884371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12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Required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Torna o campo obrigatório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2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Min e </a:t>
                      </a:r>
                      <a:r>
                        <a:rPr lang="pt-BR" dirty="0" err="1"/>
                        <a:t>max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valores mínimos e máximos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52816"/>
                  </a:ext>
                </a:extLst>
              </a:tr>
              <a:tr h="401099">
                <a:tc>
                  <a:txBody>
                    <a:bodyPr/>
                    <a:lstStyle/>
                    <a:p>
                      <a:r>
                        <a:rPr lang="pt-BR" dirty="0" err="1"/>
                        <a:t>Maxlength</a:t>
                      </a:r>
                      <a:r>
                        <a:rPr lang="pt-BR" dirty="0"/>
                        <a:t> e </a:t>
                      </a:r>
                      <a:r>
                        <a:rPr lang="pt-BR" dirty="0" err="1"/>
                        <a:t>minlength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o número de caracteres permitidos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93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Pattern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Define uma expressão regular para validar o formato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08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427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976E1C1FA8C064DA78478D3B3E9247A" ma:contentTypeVersion="13" ma:contentTypeDescription="Crie um novo documento." ma:contentTypeScope="" ma:versionID="86a61494de0bf00722254f2e834dc98b">
  <xsd:schema xmlns:xsd="http://www.w3.org/2001/XMLSchema" xmlns:xs="http://www.w3.org/2001/XMLSchema" xmlns:p="http://schemas.microsoft.com/office/2006/metadata/properties" xmlns:ns2="7da8fe31-9852-41fe-90c9-84e4b16f7cff" xmlns:ns3="49773375-428c-4d2d-86c9-cd3889b58dc5" targetNamespace="http://schemas.microsoft.com/office/2006/metadata/properties" ma:root="true" ma:fieldsID="3b5039531b2788224b54fc42dba1588f" ns2:_="" ns3:_="">
    <xsd:import namespace="7da8fe31-9852-41fe-90c9-84e4b16f7cff"/>
    <xsd:import namespace="49773375-428c-4d2d-86c9-cd3889b58d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8fe31-9852-41fe-90c9-84e4b16f7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Marcações de imagem" ma:readOnly="false" ma:fieldId="{5cf76f15-5ced-4ddc-b409-7134ff3c332f}" ma:taxonomyMulti="true" ma:sspId="184c8c62-af11-4a97-95e1-881613c396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773375-428c-4d2d-86c9-cd3889b5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c324fceb-c861-45eb-83ab-6113d3f95408}" ma:internalName="TaxCatchAll" ma:showField="CatchAllData" ma:web="49773375-428c-4d2d-86c9-cd3889b58d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9773375-428c-4d2d-86c9-cd3889b58dc5" xsi:nil="true"/>
    <lcf76f155ced4ddcb4097134ff3c332f xmlns="7da8fe31-9852-41fe-90c9-84e4b16f7cff">
      <Terms xmlns="http://schemas.microsoft.com/office/infopath/2007/PartnerControls"/>
    </lcf76f155ced4ddcb4097134ff3c332f>
    <SharedWithUsers xmlns="49773375-428c-4d2d-86c9-cd3889b58dc5">
      <UserInfo>
        <DisplayName>Marcos Paulo Carvalho De Oliveira</DisplayName>
        <AccountId>9264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54C6406-39F0-4F36-B3D7-F12E598C19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EA5F4C-9DC2-4304-8D08-510CD9C0D4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a8fe31-9852-41fe-90c9-84e4b16f7cff"/>
    <ds:schemaRef ds:uri="49773375-428c-4d2d-86c9-cd3889b58d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5A2D76-B89D-43D9-81CC-F73DB603259F}">
  <ds:schemaRefs>
    <ds:schemaRef ds:uri="http://schemas.microsoft.com/office/2006/metadata/properties"/>
    <ds:schemaRef ds:uri="http://schemas.microsoft.com/office/infopath/2007/PartnerControls"/>
    <ds:schemaRef ds:uri="cf5f2b4c-ceff-48b8-acfd-b6c7cb4e26ae"/>
    <ds:schemaRef ds:uri="230e2427-5d80-4bd2-a9ba-53805cfde8a4"/>
    <ds:schemaRef ds:uri="1ca3a96b-b23d-4c07-a046-fd4d14ce6620"/>
    <ds:schemaRef ds:uri="a8a82409-9548-47b3-a351-d7495594f3c8"/>
    <ds:schemaRef ds:uri="10066eb3-b94a-427c-b89d-d16a460a60fc"/>
    <ds:schemaRef ds:uri="09644849-26e9-4da7-a8e5-a40617a44d00"/>
    <ds:schemaRef ds:uri="ce6c6f1b-569f-4b0a-8217-d2c5c7f2840d"/>
    <ds:schemaRef ds:uri="49773375-428c-4d2d-86c9-cd3889b58dc5"/>
    <ds:schemaRef ds:uri="7da8fe31-9852-41fe-90c9-84e4b16f7cf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3666</TotalTime>
  <Words>1013</Words>
  <Application>Microsoft Office PowerPoint</Application>
  <PresentationFormat>Widescreen</PresentationFormat>
  <Paragraphs>181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Branding Medium</vt:lpstr>
      <vt:lpstr>Branding Black</vt:lpstr>
      <vt:lpstr>-apple-system</vt:lpstr>
      <vt:lpstr>Cascadia Code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IEL</dc:title>
  <dc:creator>Fernanda Calomeno</dc:creator>
  <cp:lastModifiedBy>Pedro Capelari</cp:lastModifiedBy>
  <cp:revision>56</cp:revision>
  <dcterms:created xsi:type="dcterms:W3CDTF">2022-03-17T13:16:59Z</dcterms:created>
  <dcterms:modified xsi:type="dcterms:W3CDTF">2025-02-03T22:05:29Z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0x0101008976E1C1FA8C064DA78478D3B3E9247A</vt:lpwstr>
  </property>
  <property fmtid="{D5CDD505-2E9C-101B-9397-08002B2CF9AE}" pid="3" name="MediaServiceImageTags">
    <vt:lpwstr/>
  </property>
</Properties>
</file>