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84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85" r:id="rId16"/>
  </p:sldIdLst>
  <p:sldSz cx="12192000" cy="6858000"/>
  <p:notesSz cx="6858000" cy="9144000"/>
  <p:embeddedFontLst>
    <p:embeddedFont>
      <p:font typeface="Branding Black" panose="00000A00000000000000" charset="0"/>
      <p:bold r:id="rId18"/>
    </p:embeddedFont>
    <p:embeddedFont>
      <p:font typeface="Branding Medium" panose="00000600000000000000" charset="0"/>
      <p:regular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32AF-619E-54E4-4D86-53A1661D8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784ED8-0AFD-C338-9CBF-C6377C3F0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B2544C-012A-D484-4D54-86C621B6A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9A70AB-9C3A-5F85-7AF0-7A983C943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88A-FE72-B045-FEEA-3D59251B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72C768-51FE-CD97-59FA-656F899F6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9D2BCB-4CBB-42B3-13FE-607F81297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2A3C21-AC84-357D-B5FB-42E51DF97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7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872D-5AC4-E15F-756D-E11FAB5B9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03CC2C-403E-9292-4C91-C1CE776B4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5B18CF-697A-F51E-3994-5B0B2CABC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FD32F-9D7F-8462-F0D9-016D33F05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5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CF396-AAF4-DF64-BA91-AEA198217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1406EA-737A-CB81-E65D-8E2B43DEA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84AF22-1D12-61FB-6EB9-C742F5F47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9B544E-9DA6-3D54-6F16-61C23ABF7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0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5B8FD-5946-0DB5-C847-3F8E03ED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AF4A1A9-B29A-83DD-C532-E76B382B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2079D9-8B80-5579-6682-91C5E10A8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A459D-490F-8DBB-32A2-C46BBE042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1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F02D-FA7E-0103-3DFF-38E3D5BD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916EB0-15B9-AADB-573F-5A63479C3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11213C-7769-D5CC-4186-CF0265026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3B8CD1-B04C-3ED8-5253-D915B42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4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76570-7EEB-C694-6107-923686B6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FA4900-DDBE-7326-BBD4-3E709F43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B8C691-E3F8-7C06-A6E0-9F67E4FFC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5E2CE2-259C-264C-D588-F5B8F350F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8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75970-66A1-5117-EA74-A1C1D036F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CE4FF9-1EE9-B2BC-09B0-0CBA1261E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9B8DFE-0D77-869E-89F3-C496C4888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684EC6-88E4-1E62-6EBD-AAABEA684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3" y="2769324"/>
            <a:ext cx="7375178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i="0" dirty="0">
                <a:solidFill>
                  <a:srgbClr val="D1D7E0"/>
                </a:solidFill>
                <a:effectLst/>
                <a:latin typeface="Branding Black" panose="00000A00000000000000" charset="0"/>
              </a:rPr>
              <a:t>Responsividade e Mobile </a:t>
            </a:r>
            <a:r>
              <a:rPr lang="pt-BR" sz="4400" b="1" i="0" dirty="0" err="1">
                <a:solidFill>
                  <a:srgbClr val="D1D7E0"/>
                </a:solidFill>
                <a:effectLst/>
                <a:latin typeface="Branding Black" panose="00000A00000000000000" charset="0"/>
              </a:rPr>
              <a:t>First</a:t>
            </a:r>
            <a:endParaRPr lang="pt-BR" sz="4400" b="1" i="0" dirty="0">
              <a:solidFill>
                <a:srgbClr val="D1D7E0"/>
              </a:solidFill>
              <a:effectLst/>
              <a:latin typeface="Branding Black" panose="00000A0000000000000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90C77-1C41-7E39-6D0E-DDD6DD08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F2B946E-0CCD-79B8-1B8D-5A9A6F51B5FA}"/>
              </a:ext>
            </a:extLst>
          </p:cNvPr>
          <p:cNvSpPr/>
          <p:nvPr/>
        </p:nvSpPr>
        <p:spPr>
          <a:xfrm>
            <a:off x="0" y="43483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26F22D-4D60-5319-63E5-DA00811FD84A}"/>
              </a:ext>
            </a:extLst>
          </p:cNvPr>
          <p:cNvSpPr txBox="1"/>
          <p:nvPr/>
        </p:nvSpPr>
        <p:spPr>
          <a:xfrm>
            <a:off x="1102126" y="266818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 err="1">
                <a:solidFill>
                  <a:srgbClr val="14143C"/>
                </a:solidFill>
                <a:latin typeface="Branding Black" panose="00000A00000000000000" charset="0"/>
              </a:rPr>
              <a:t>BootsTrap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90844C7-7690-4EB7-A2DB-004CBCE0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E54E2AF-ADE2-0A1C-236A-BEFD5713B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EBFE59-A195-9A0F-6720-FF9D52BEC9C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4D5EE01-0CF9-73E1-87A5-B0449544155F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E3B4E66-C6AC-DE0E-F5F7-FCD22C3FC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A1A3D92-79B1-4E81-DA34-13B0D853ABC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92B14D6-29AF-0B5A-5015-CFF499654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EBD7C0-5920-BD68-CED9-25A4A23752B3}"/>
              </a:ext>
            </a:extLst>
          </p:cNvPr>
          <p:cNvSpPr txBox="1"/>
          <p:nvPr/>
        </p:nvSpPr>
        <p:spPr>
          <a:xfrm>
            <a:off x="1145984" y="2491370"/>
            <a:ext cx="632506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class="container"&gt;</a:t>
            </a:r>
          </a:p>
          <a:p>
            <a:r>
              <a:rPr lang="en-US" dirty="0">
                <a:solidFill>
                  <a:schemeClr val="bg1"/>
                </a:solidFill>
              </a:rPr>
              <a:t>  &lt;div class="row"&gt;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&lt;div class="col-sm-12 col-md-6 col-lg-4"&gt;</a:t>
            </a:r>
            <a:r>
              <a:rPr lang="en-US" dirty="0" err="1">
                <a:solidFill>
                  <a:schemeClr val="bg1"/>
                </a:solidFill>
              </a:rPr>
              <a:t>Coluna</a:t>
            </a:r>
            <a:r>
              <a:rPr lang="en-US" dirty="0">
                <a:solidFill>
                  <a:schemeClr val="bg1"/>
                </a:solidFill>
              </a:rPr>
              <a:t> 1&lt;/div&gt;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&lt;div class="col-sm-12 col-md-6 col-lg-4"&gt;</a:t>
            </a:r>
            <a:r>
              <a:rPr lang="en-US" dirty="0" err="1">
                <a:solidFill>
                  <a:schemeClr val="bg1"/>
                </a:solidFill>
              </a:rPr>
              <a:t>Coluna</a:t>
            </a:r>
            <a:r>
              <a:rPr lang="en-US" dirty="0">
                <a:solidFill>
                  <a:schemeClr val="bg1"/>
                </a:solidFill>
              </a:rPr>
              <a:t> 2&lt;/div&gt;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&lt;div class="col-sm-12 col-md-6 col-lg-4"&gt;</a:t>
            </a:r>
            <a:r>
              <a:rPr lang="en-US" dirty="0" err="1">
                <a:solidFill>
                  <a:schemeClr val="bg1"/>
                </a:solidFill>
              </a:rPr>
              <a:t>Coluna</a:t>
            </a:r>
            <a:r>
              <a:rPr lang="en-US" dirty="0">
                <a:solidFill>
                  <a:schemeClr val="bg1"/>
                </a:solidFill>
              </a:rPr>
              <a:t> 3&lt;/div&gt;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3A1EAF-6166-A6F6-7FE3-E44442076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8914B9-0EB7-FBE5-F5E7-278BC02AF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D14B61-FF84-57B9-2B1F-47E1454631B2}"/>
              </a:ext>
            </a:extLst>
          </p:cNvPr>
          <p:cNvSpPr txBox="1"/>
          <p:nvPr/>
        </p:nvSpPr>
        <p:spPr>
          <a:xfrm>
            <a:off x="1202632" y="975728"/>
            <a:ext cx="906048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dos frameworks mais populares, oferece um sistema de grid flexível, componentes </a:t>
            </a:r>
            <a:r>
              <a:rPr lang="pt-BR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-estilizados e utilitários de responsividade.</a:t>
            </a:r>
          </a:p>
          <a:p>
            <a:pPr algn="l">
              <a:spcBef>
                <a:spcPts val="300"/>
              </a:spcBef>
            </a:pP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 de uso do grid: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21272D-70FA-AFBC-EE94-922C24183DD8}"/>
              </a:ext>
            </a:extLst>
          </p:cNvPr>
          <p:cNvSpPr txBox="1"/>
          <p:nvPr/>
        </p:nvSpPr>
        <p:spPr>
          <a:xfrm>
            <a:off x="1541687" y="4764778"/>
            <a:ext cx="788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Neste exemplo, as colunas se ajustam conforme o tamanho da tela, ocupando 100% da largura em dispositivos móveis e 33.33% em desktops</a:t>
            </a:r>
          </a:p>
        </p:txBody>
      </p:sp>
    </p:spTree>
    <p:extLst>
      <p:ext uri="{BB962C8B-B14F-4D97-AF65-F5344CB8AC3E}">
        <p14:creationId xmlns:p14="http://schemas.microsoft.com/office/powerpoint/2010/main" val="55844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E3FA-247A-898E-268D-32B242D6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4F8D570-5D62-3EED-AC06-671B9F082BE2}"/>
              </a:ext>
            </a:extLst>
          </p:cNvPr>
          <p:cNvSpPr/>
          <p:nvPr/>
        </p:nvSpPr>
        <p:spPr>
          <a:xfrm>
            <a:off x="1163" y="17597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60F64B-BEED-4C93-F54C-B8E47A4A379D}"/>
              </a:ext>
            </a:extLst>
          </p:cNvPr>
          <p:cNvSpPr txBox="1"/>
          <p:nvPr/>
        </p:nvSpPr>
        <p:spPr>
          <a:xfrm>
            <a:off x="1102126" y="114683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Foundation: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697B0AE-C735-CDCA-3144-32C30059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6150E3B-CD8E-2D37-64D9-7427F622B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A5BC07E-84FD-47E3-5EEA-B6FA378F56E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FE72AC5-3FF9-AA99-C320-0CCC9EF04E43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E35480A-DBC6-3969-AD40-9A617BCA2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CD6AF74-E732-DA88-DFFF-AD305441C77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8091AE3-4F8F-E600-71A6-A5D5E5E86A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4D53D1-DFE6-B947-B90D-E64BA7FB3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356868-43F0-DDCF-609B-3DA0455497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302C69-5675-D136-D18D-ACE5BBA31EFA}"/>
              </a:ext>
            </a:extLst>
          </p:cNvPr>
          <p:cNvSpPr txBox="1"/>
          <p:nvPr/>
        </p:nvSpPr>
        <p:spPr>
          <a:xfrm>
            <a:off x="1263571" y="1782974"/>
            <a:ext cx="9060484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utro framework popular, conhecido por sua flexibilidade e personalização.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Oferece componentes semelhantes ao </a:t>
            </a:r>
            <a:r>
              <a:rPr lang="pt-BR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mas com uma abordagem mais modular.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ED0E5A-CC31-820F-8863-DD5EEDDDCF74}"/>
              </a:ext>
            </a:extLst>
          </p:cNvPr>
          <p:cNvSpPr txBox="1"/>
          <p:nvPr/>
        </p:nvSpPr>
        <p:spPr>
          <a:xfrm>
            <a:off x="1065829" y="3308670"/>
            <a:ext cx="909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rgbClr val="404040"/>
                </a:solidFill>
                <a:effectLst/>
                <a:latin typeface="Branding Black" panose="00000A00000000000000" charset="0"/>
              </a:rPr>
              <a:t>Vantagens dos frameworks:</a:t>
            </a:r>
            <a:endParaRPr lang="pt-BR" sz="3600" b="1" dirty="0">
              <a:latin typeface="Branding Black" panose="00000A0000000000000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57A70-1D02-D398-E1F0-7FF9BE732038}"/>
              </a:ext>
            </a:extLst>
          </p:cNvPr>
          <p:cNvSpPr txBox="1"/>
          <p:nvPr/>
        </p:nvSpPr>
        <p:spPr>
          <a:xfrm>
            <a:off x="1104974" y="4229552"/>
            <a:ext cx="906048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300"/>
              </a:spcBef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Produtividade: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Acelera o desenvolvimento com componentes prontos.</a:t>
            </a:r>
          </a:p>
          <a:p>
            <a:pPr lvl="1">
              <a:spcBef>
                <a:spcPts val="300"/>
              </a:spcBef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Consistência: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Garante um design consistente em diferentes partes do site.</a:t>
            </a:r>
          </a:p>
          <a:p>
            <a:pPr lvl="1">
              <a:spcBef>
                <a:spcPts val="300"/>
              </a:spcBef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Responsividade: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Facilita a criação de layouts que se adaptam a diferentes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8947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03591" y="1685302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Aprender os princípios de design responsivo e técnicas Mobile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que é design responsivo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Mobile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 CSS (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Foundation)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Exemplos práticos</a:t>
            </a:r>
          </a:p>
          <a:p>
            <a:pPr lvl="1"/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Vscode.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Navegador(Crome,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  <p:pic>
        <p:nvPicPr>
          <p:cNvPr id="1028" name="Picture 4" descr="javascript ">
            <a:extLst>
              <a:ext uri="{FF2B5EF4-FFF2-40B4-BE49-F238E27FC236}">
                <a16:creationId xmlns:a16="http://schemas.microsoft.com/office/drawing/2014/main" id="{BA506AE5-9CDC-D8EA-B755-86F1F9CD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29" y="4707592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987936" y="741190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O que é design responsivo: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825758" y="2122098"/>
            <a:ext cx="10407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responsivo é uma abordagem de design web que busca criar sites que proporcionem uma ótima experiência de visualização em uma variedade de dispositivos, desde desktops até smartphones.</a:t>
            </a:r>
          </a:p>
          <a:p>
            <a:endParaRPr lang="pt-BR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a diversidade de dispositivos e tamanhos de tela, é crucial que os sites sejam acessíveis e funcionais em qualquer dispositivo.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0810-EB89-094F-B4F8-E7D78E2E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E189D1F-94CA-66F4-6A73-3CE2315130C8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AD581-DBB9-B9AF-8356-9F4030EDA328}"/>
              </a:ext>
            </a:extLst>
          </p:cNvPr>
          <p:cNvSpPr txBox="1"/>
          <p:nvPr/>
        </p:nvSpPr>
        <p:spPr>
          <a:xfrm>
            <a:off x="987936" y="741190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Importância: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77C3FAF-5377-1D7C-1BEE-A6412E46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3F2421D-C12A-4A6A-A59E-08A6811B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9FBEE1A-CA04-0667-A2FB-E160E07F922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482F2DE-A164-8AB5-CF51-27429023F2D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47D4060-D185-409E-A4ED-D13925DC7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D00D5-0552-10DD-3ED5-B6B86536AD8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A9C78F0-E93F-BC9B-9358-368DC17EF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8CF52C8-6CDA-0C1A-81E7-1D2CCB593738}"/>
              </a:ext>
            </a:extLst>
          </p:cNvPr>
          <p:cNvSpPr txBox="1"/>
          <p:nvPr/>
        </p:nvSpPr>
        <p:spPr>
          <a:xfrm>
            <a:off x="891825" y="1459245"/>
            <a:ext cx="10407185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a diversidade de dispositivos e tamanhos de tela, é crucial que os sites sejam acessíveis e funcionais em qualquer dispositivo.</a:t>
            </a:r>
          </a:p>
          <a:p>
            <a:endParaRPr lang="pt-BR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Princípios básicos:</a:t>
            </a:r>
            <a:endParaRPr lang="pt-BR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Layouts flexíveis: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Uso de unidades relativas (como porcentagens) em vez de unidades fixas (como pixels) para definir larguras e alturas.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Imagens flexíveis: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Imagens que se redimensionam dentro de seus contêineres para evitar distorções ou cortes.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Regras CSS que permitem aplicar estilos específicos com base nas características do dispositivo, como largura da tela.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80EF8-B664-2383-0807-043DEA7E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2895A1C-E914-07F8-F20E-E6B873266ECC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7E539A-A289-D56F-9B34-160431B99A32}"/>
              </a:ext>
            </a:extLst>
          </p:cNvPr>
          <p:cNvSpPr txBox="1"/>
          <p:nvPr/>
        </p:nvSpPr>
        <p:spPr>
          <a:xfrm>
            <a:off x="891825" y="187683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Exemplo: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47D169C-F2F2-38D7-4CC9-3856F229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F568079-992C-3264-F076-254F5DA52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4A0F33E-FC82-3877-73A3-1DCD0B14F4A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1DB18A-8ADB-2D6F-1B5A-6B8D1E96D09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B472A95-393E-0FAE-0799-6A91D360A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5101923-41A2-1342-6340-27C16D3D1D87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190E98E6-F960-A0DC-EA40-23CB543C50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DD9A34-2CD7-3C2D-004E-FF1DF009FD87}"/>
              </a:ext>
            </a:extLst>
          </p:cNvPr>
          <p:cNvSpPr txBox="1"/>
          <p:nvPr/>
        </p:nvSpPr>
        <p:spPr>
          <a:xfrm>
            <a:off x="1052507" y="802957"/>
            <a:ext cx="688576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  .container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100%;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1200px;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margin</a:t>
            </a:r>
            <a:r>
              <a:rPr lang="pt-BR" dirty="0">
                <a:solidFill>
                  <a:schemeClr val="bg1"/>
                </a:solidFill>
              </a:rPr>
              <a:t>: 0 auto;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  .box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50%;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float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left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  @media (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768px) {</a:t>
            </a:r>
          </a:p>
          <a:p>
            <a:r>
              <a:rPr lang="pt-BR" dirty="0">
                <a:solidFill>
                  <a:schemeClr val="bg1"/>
                </a:solidFill>
              </a:rPr>
              <a:t>    .box {</a:t>
            </a:r>
          </a:p>
          <a:p>
            <a:r>
              <a:rPr lang="pt-BR" dirty="0">
                <a:solidFill>
                  <a:schemeClr val="bg1"/>
                </a:solidFill>
              </a:rPr>
              <a:t>     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100%;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="container"&gt;</a:t>
            </a:r>
          </a:p>
          <a:p>
            <a:r>
              <a:rPr lang="pt-BR" dirty="0">
                <a:solidFill>
                  <a:schemeClr val="bg1"/>
                </a:solidFill>
              </a:rPr>
              <a:t>  &lt;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="box"&gt;Caixa 1&lt;/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  &lt;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="box"&gt;Caixa 2&lt;/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92CDE6-C2E5-7286-60C6-DF3DC97C48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7205A3-ED56-D859-AC4B-921BDAC26C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51ADAE6-381F-6A5D-A319-F7CA34E7B19A}"/>
              </a:ext>
            </a:extLst>
          </p:cNvPr>
          <p:cNvSpPr txBox="1"/>
          <p:nvPr/>
        </p:nvSpPr>
        <p:spPr>
          <a:xfrm>
            <a:off x="8352430" y="1023582"/>
            <a:ext cx="2074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Neste exemplo, as caixas ocupam 50% da largura do contêiner em telas maiores, mas mudam para 100% em telas menores que 768px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7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72D6-2541-F7CE-7DC5-E621F76FE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B1E2F6B-2A73-FAAF-135F-489A5B8BACD1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2DAB02-B1CC-E305-31B9-7864197E9911}"/>
              </a:ext>
            </a:extLst>
          </p:cNvPr>
          <p:cNvSpPr txBox="1"/>
          <p:nvPr/>
        </p:nvSpPr>
        <p:spPr>
          <a:xfrm>
            <a:off x="1072802" y="537926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Media Queries: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C5DD68-9E93-E592-3D06-58DED73B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A00586D-F279-2B3C-9337-1D94E6571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8E9ECA9-8F99-6DB7-5386-C74C13A7EA0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CA0D40A-9DFD-307A-0AF8-E97D0893E04D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266AEE2-C7E3-6383-1929-06EC68BB0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DBEF30-A710-490E-F6C7-ECEE9918DCC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347E9CE-7667-529B-9737-8C1888F34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16586D-C007-A991-12EE-684CD4942D42}"/>
              </a:ext>
            </a:extLst>
          </p:cNvPr>
          <p:cNvSpPr txBox="1"/>
          <p:nvPr/>
        </p:nvSpPr>
        <p:spPr>
          <a:xfrm>
            <a:off x="1202632" y="3350999"/>
            <a:ext cx="68857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@media (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768px) {</a:t>
            </a:r>
          </a:p>
          <a:p>
            <a:r>
              <a:rPr lang="pt-BR" dirty="0">
                <a:solidFill>
                  <a:schemeClr val="bg1"/>
                </a:solidFill>
              </a:rPr>
              <a:t>  /* Estilos para telas com largura máxima de 768px */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E8BDF3-01B4-57BE-40DE-D4B4A615EC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846F69-6DC7-413E-EE7A-0360DF34DA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91B483-DBC6-DE66-C15F-03F28CD50C63}"/>
              </a:ext>
            </a:extLst>
          </p:cNvPr>
          <p:cNvSpPr txBox="1"/>
          <p:nvPr/>
        </p:nvSpPr>
        <p:spPr>
          <a:xfrm>
            <a:off x="1229560" y="1436631"/>
            <a:ext cx="72184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Definição: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Media queries são uma técnica CSS que permite aplicar estilos diferentes dependendo das características do dispositivo, como largura da tela, altura, orientação e resolução.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Sintaxe básica:</a:t>
            </a: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0B8291-8A07-E62C-C056-1747883EB81D}"/>
              </a:ext>
            </a:extLst>
          </p:cNvPr>
          <p:cNvSpPr txBox="1"/>
          <p:nvPr/>
        </p:nvSpPr>
        <p:spPr>
          <a:xfrm>
            <a:off x="1036309" y="4567289"/>
            <a:ext cx="870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Pontos de quebra (breakpoints):</a:t>
            </a: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São os valores de largura de tela onde o layout muda para se adaptar a diferentes dispositivos. Exemplos comuns incluem 320px (smartphones), 768px (tablets) e 1024px (desktops).</a:t>
            </a:r>
          </a:p>
        </p:txBody>
      </p:sp>
    </p:spTree>
    <p:extLst>
      <p:ext uri="{BB962C8B-B14F-4D97-AF65-F5344CB8AC3E}">
        <p14:creationId xmlns:p14="http://schemas.microsoft.com/office/powerpoint/2010/main" val="27071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A20A-3E66-6903-B249-96F8E5A2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E5B5A2D-0F6E-0738-0B3B-F367CA689898}"/>
              </a:ext>
            </a:extLst>
          </p:cNvPr>
          <p:cNvSpPr/>
          <p:nvPr/>
        </p:nvSpPr>
        <p:spPr>
          <a:xfrm>
            <a:off x="0" y="43483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F7D9C6-8DD2-F406-65D7-611CE32D5C07}"/>
              </a:ext>
            </a:extLst>
          </p:cNvPr>
          <p:cNvSpPr txBox="1"/>
          <p:nvPr/>
        </p:nvSpPr>
        <p:spPr>
          <a:xfrm>
            <a:off x="1102126" y="266818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Media Queries: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657C9D5-24A1-94AB-0ED4-E2E6EF34C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43FF4C4-09DB-0E1A-F902-9F6AF4CA2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F5C5CA3-45FB-3A0E-E644-1983AB0E5E55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514EF6-3105-DBF4-BF6A-87E93C844CB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8AAADED-1666-959B-6C51-8D363A7F1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29E81E9-B538-7808-5724-AE3CB1DE1C5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2527796-49C3-D88C-0723-8BD046E46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E2A86C-66E6-ABA8-F99A-822E7195317A}"/>
              </a:ext>
            </a:extLst>
          </p:cNvPr>
          <p:cNvSpPr txBox="1"/>
          <p:nvPr/>
        </p:nvSpPr>
        <p:spPr>
          <a:xfrm>
            <a:off x="1259777" y="2741949"/>
            <a:ext cx="3980963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body {</a:t>
            </a:r>
          </a:p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font-size</a:t>
            </a:r>
            <a:r>
              <a:rPr lang="pt-BR" dirty="0">
                <a:solidFill>
                  <a:schemeClr val="bg1"/>
                </a:solidFill>
              </a:rPr>
              <a:t>: 16px;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r>
              <a:rPr lang="pt-BR" dirty="0">
                <a:solidFill>
                  <a:schemeClr val="bg1"/>
                </a:solidFill>
              </a:rPr>
              <a:t>@media (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768px) {</a:t>
            </a:r>
          </a:p>
          <a:p>
            <a:r>
              <a:rPr lang="pt-BR" dirty="0">
                <a:solidFill>
                  <a:schemeClr val="bg1"/>
                </a:solidFill>
              </a:rPr>
              <a:t>  body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font-size</a:t>
            </a:r>
            <a:r>
              <a:rPr lang="pt-BR" dirty="0">
                <a:solidFill>
                  <a:schemeClr val="bg1"/>
                </a:solidFill>
              </a:rPr>
              <a:t>: 14px;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r>
              <a:rPr lang="pt-BR" dirty="0">
                <a:solidFill>
                  <a:schemeClr val="bg1"/>
                </a:solidFill>
              </a:rPr>
              <a:t>@media (</a:t>
            </a:r>
            <a:r>
              <a:rPr lang="pt-BR" dirty="0" err="1">
                <a:solidFill>
                  <a:schemeClr val="bg1"/>
                </a:solidFill>
              </a:rPr>
              <a:t>max-width</a:t>
            </a:r>
            <a:r>
              <a:rPr lang="pt-BR" dirty="0">
                <a:solidFill>
                  <a:schemeClr val="bg1"/>
                </a:solidFill>
              </a:rPr>
              <a:t>: 480px) {</a:t>
            </a:r>
          </a:p>
          <a:p>
            <a:r>
              <a:rPr lang="pt-BR" dirty="0">
                <a:solidFill>
                  <a:schemeClr val="bg1"/>
                </a:solidFill>
              </a:rPr>
              <a:t>  body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font-size</a:t>
            </a:r>
            <a:r>
              <a:rPr lang="pt-BR" dirty="0">
                <a:solidFill>
                  <a:schemeClr val="bg1"/>
                </a:solidFill>
              </a:rPr>
              <a:t>: 12px;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DA2B6D-DDB0-A727-8E9A-294B07A271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CDA481-BB8F-8F9A-A820-EA55AFDE9A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B432F2-375C-F772-C910-F32A843CF006}"/>
              </a:ext>
            </a:extLst>
          </p:cNvPr>
          <p:cNvSpPr txBox="1"/>
          <p:nvPr/>
        </p:nvSpPr>
        <p:spPr>
          <a:xfrm>
            <a:off x="1202632" y="975728"/>
            <a:ext cx="72184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Exemplos de uso:</a:t>
            </a: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Ajustar o tamanho da fonte para telas menores.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Mudar o layout de colunas para uma única coluna em dispositivos móveis.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789419-6FE1-C0AD-DC61-5ED6143B5093}"/>
              </a:ext>
            </a:extLst>
          </p:cNvPr>
          <p:cNvSpPr txBox="1"/>
          <p:nvPr/>
        </p:nvSpPr>
        <p:spPr>
          <a:xfrm>
            <a:off x="5885089" y="5434714"/>
            <a:ext cx="3147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Aqui, o tamanho da fonte diminui conforme a largura da tela diminui.</a:t>
            </a:r>
          </a:p>
        </p:txBody>
      </p:sp>
    </p:spTree>
    <p:extLst>
      <p:ext uri="{BB962C8B-B14F-4D97-AF65-F5344CB8AC3E}">
        <p14:creationId xmlns:p14="http://schemas.microsoft.com/office/powerpoint/2010/main" val="39839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535E-7EDF-6AE7-5994-6E296859F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3406E5C8-8238-41CD-FF78-1E5403217CB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0391E8-A1D4-19C7-37ED-C2D2B94FCFA0}"/>
              </a:ext>
            </a:extLst>
          </p:cNvPr>
          <p:cNvSpPr txBox="1"/>
          <p:nvPr/>
        </p:nvSpPr>
        <p:spPr>
          <a:xfrm>
            <a:off x="987936" y="741190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Técnicas Mobile </a:t>
            </a:r>
            <a:r>
              <a:rPr lang="pt-BR" sz="3600" b="1" dirty="0" err="1">
                <a:solidFill>
                  <a:srgbClr val="14143C"/>
                </a:solidFill>
                <a:latin typeface="Branding Black" panose="00000A00000000000000" charset="0"/>
              </a:rPr>
              <a:t>First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94EDCC8-2F70-228D-90C9-71CC10A19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52B6724-BC80-EC02-3753-9A5B2A423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FA91501-67D9-8005-7556-41C36920DA3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23E232-7A03-F1E5-54AF-A0900BB8FD7F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AAC47DE-BB7D-A1DF-DE81-B34914265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5866217-3437-187C-7386-A471EA683B2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CE7915C-EA4C-4D38-BA56-FBE58DBE2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38A733-0DE4-E4B9-9A8A-6AF2048C0B3E}"/>
              </a:ext>
            </a:extLst>
          </p:cNvPr>
          <p:cNvSpPr txBox="1"/>
          <p:nvPr/>
        </p:nvSpPr>
        <p:spPr>
          <a:xfrm>
            <a:off x="891825" y="1459245"/>
            <a:ext cx="10407185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Definição: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Mobile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 uma abordagem de design e desenvolvimento que prioriza a criação de experiências para dispositivos móveis antes de adaptá-las para telas maiores.</a:t>
            </a:r>
          </a:p>
          <a:p>
            <a:pPr algn="l">
              <a:spcBef>
                <a:spcPts val="300"/>
              </a:spcBef>
            </a:pPr>
            <a:endParaRPr lang="pt-BR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  <a:endParaRPr lang="pt-BR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Sites desenvolvidos com Mobile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tendem a ser mais leves e carregar mais rápido, o que é crucial para a experiência do usuário em dispositivos móveis.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Foco no conteúdo essencial: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Prioriza o conteúdo mais importante, garantindo que ele seja acessível em qualquer dispositivo.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9B3BF5-A246-D0D3-2A86-D4A412F8FC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3360" y="253599"/>
            <a:ext cx="975182" cy="9751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6791E6-2D74-70EF-3710-BCBA5741B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7015" y="25359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4EB47-6EBB-4681-7D09-5186CE44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615830A-3C67-E6F1-B209-26580DDBB7D7}"/>
              </a:ext>
            </a:extLst>
          </p:cNvPr>
          <p:cNvSpPr/>
          <p:nvPr/>
        </p:nvSpPr>
        <p:spPr>
          <a:xfrm>
            <a:off x="0" y="43483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26BC1B-3F29-4F25-A862-DADC173C8D12}"/>
              </a:ext>
            </a:extLst>
          </p:cNvPr>
          <p:cNvSpPr txBox="1"/>
          <p:nvPr/>
        </p:nvSpPr>
        <p:spPr>
          <a:xfrm>
            <a:off x="1102126" y="266818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Técnica Mobile </a:t>
            </a:r>
            <a:r>
              <a:rPr lang="pt-BR" sz="3600" b="1" dirty="0" err="1">
                <a:solidFill>
                  <a:srgbClr val="14143C"/>
                </a:solidFill>
                <a:latin typeface="Branding Black" panose="00000A00000000000000" charset="0"/>
              </a:rPr>
              <a:t>First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AEEE2D8-1B4A-8AA1-4044-F00F595FF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2972E50-6A29-BB6B-B6D3-781B5DF2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2DA8079-F444-DFB2-BA80-4D11A380D48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281E39-F91E-B532-6648-81E16FD6D7FE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22C1DCF-03B0-779F-BBBF-12C27859F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5183524-BB3B-168A-9389-B5223A92041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77F27E51-F6E0-6C63-AA92-A92EE14E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2C4BDF-5B99-346E-DED2-0E88B26E81C2}"/>
              </a:ext>
            </a:extLst>
          </p:cNvPr>
          <p:cNvSpPr txBox="1"/>
          <p:nvPr/>
        </p:nvSpPr>
        <p:spPr>
          <a:xfrm>
            <a:off x="1259777" y="2741949"/>
            <a:ext cx="3980963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/* Estilos base para mobile */</a:t>
            </a:r>
          </a:p>
          <a:p>
            <a:r>
              <a:rPr lang="pt-BR" dirty="0">
                <a:solidFill>
                  <a:schemeClr val="bg1"/>
                </a:solidFill>
              </a:rPr>
              <a:t>.container {</a:t>
            </a:r>
          </a:p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100%;</a:t>
            </a:r>
          </a:p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/* Estilos para telas maiores */</a:t>
            </a:r>
          </a:p>
          <a:p>
            <a:r>
              <a:rPr lang="pt-BR" dirty="0">
                <a:solidFill>
                  <a:schemeClr val="bg1"/>
                </a:solidFill>
              </a:rPr>
              <a:t>@media (min-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768px) {</a:t>
            </a:r>
          </a:p>
          <a:p>
            <a:r>
              <a:rPr lang="pt-BR" dirty="0">
                <a:solidFill>
                  <a:schemeClr val="bg1"/>
                </a:solidFill>
              </a:rPr>
              <a:t>  .container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width</a:t>
            </a:r>
            <a:r>
              <a:rPr lang="pt-BR" dirty="0">
                <a:solidFill>
                  <a:schemeClr val="bg1"/>
                </a:solidFill>
              </a:rPr>
              <a:t>: 750px;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margin</a:t>
            </a:r>
            <a:r>
              <a:rPr lang="pt-BR" dirty="0">
                <a:solidFill>
                  <a:schemeClr val="bg1"/>
                </a:solidFill>
              </a:rPr>
              <a:t>: 0 auto;</a:t>
            </a:r>
          </a:p>
          <a:p>
            <a:r>
              <a:rPr lang="pt-BR" dirty="0">
                <a:solidFill>
                  <a:schemeClr val="bg1"/>
                </a:solidFill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5D7995-88FC-C643-983C-2458403981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19" y="187683"/>
            <a:ext cx="939241" cy="93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E30DE8-6CF9-A578-9602-355962C8C1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198" y="1280113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315157-21A4-C76A-000B-A585FFB40C9B}"/>
              </a:ext>
            </a:extLst>
          </p:cNvPr>
          <p:cNvSpPr txBox="1"/>
          <p:nvPr/>
        </p:nvSpPr>
        <p:spPr>
          <a:xfrm>
            <a:off x="1202632" y="975728"/>
            <a:ext cx="90604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pt-BR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Implementação:</a:t>
            </a: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Comece com um layout simples e funcional para dispositivos móveis.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media queries para adicionar estilos e funcionalidades adicionais para telas maiores.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pt-BR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E2B882-B7C9-4B9C-BB3F-826607B6B98E}"/>
              </a:ext>
            </a:extLst>
          </p:cNvPr>
          <p:cNvSpPr txBox="1"/>
          <p:nvPr/>
        </p:nvSpPr>
        <p:spPr>
          <a:xfrm>
            <a:off x="5732874" y="4159967"/>
            <a:ext cx="443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pt-BR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Neste exemplo, o layout é simples e funcional para dispositivos móveis, e se adapta para telas maiores com uma largura fixa e centralizada.</a:t>
            </a:r>
          </a:p>
        </p:txBody>
      </p:sp>
    </p:spTree>
    <p:extLst>
      <p:ext uri="{BB962C8B-B14F-4D97-AF65-F5344CB8AC3E}">
        <p14:creationId xmlns:p14="http://schemas.microsoft.com/office/powerpoint/2010/main" val="65050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923</Words>
  <Application>Microsoft Office PowerPoint</Application>
  <PresentationFormat>Widescreen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Branding Black</vt:lpstr>
      <vt:lpstr>Branding Medium</vt:lpstr>
      <vt:lpstr>Times New Roman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73</cp:revision>
  <dcterms:created xsi:type="dcterms:W3CDTF">2022-03-17T13:16:59Z</dcterms:created>
  <dcterms:modified xsi:type="dcterms:W3CDTF">2025-02-08T21:05:09Z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