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4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2" r:id="rId11"/>
    <p:sldId id="280" r:id="rId12"/>
    <p:sldId id="26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10E47FD5-295A-301A-AF9D-65CE20264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5635E1EF-23FE-99B0-4956-A001A01AA1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4:notes">
            <a:extLst>
              <a:ext uri="{FF2B5EF4-FFF2-40B4-BE49-F238E27FC236}">
                <a16:creationId xmlns:a16="http://schemas.microsoft.com/office/drawing/2014/main" id="{7F18FEBD-13DC-E33D-BA77-E8B475BD9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>
            <a:extLst>
              <a:ext uri="{FF2B5EF4-FFF2-40B4-BE49-F238E27FC236}">
                <a16:creationId xmlns:a16="http://schemas.microsoft.com/office/drawing/2014/main" id="{26D36F09-1E8A-2D86-1AEF-3B5718628A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8837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69E9E947-082E-4AD3-7403-6088F1A8C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82DD05DA-4A5A-4D54-F4C0-1C5F3B206A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4:notes">
            <a:extLst>
              <a:ext uri="{FF2B5EF4-FFF2-40B4-BE49-F238E27FC236}">
                <a16:creationId xmlns:a16="http://schemas.microsoft.com/office/drawing/2014/main" id="{90ACD06D-862D-953A-C061-FABD15CEA5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>
            <a:extLst>
              <a:ext uri="{FF2B5EF4-FFF2-40B4-BE49-F238E27FC236}">
                <a16:creationId xmlns:a16="http://schemas.microsoft.com/office/drawing/2014/main" id="{840D5FD3-50D3-882F-E890-CC24F932573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7494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236871FA-ED84-39B9-69F3-EBA6196B3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FDAE261D-3577-C076-A1C7-446B90580F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4:notes">
            <a:extLst>
              <a:ext uri="{FF2B5EF4-FFF2-40B4-BE49-F238E27FC236}">
                <a16:creationId xmlns:a16="http://schemas.microsoft.com/office/drawing/2014/main" id="{E5BC2F76-E35D-55C4-9D12-B436209F63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>
            <a:extLst>
              <a:ext uri="{FF2B5EF4-FFF2-40B4-BE49-F238E27FC236}">
                <a16:creationId xmlns:a16="http://schemas.microsoft.com/office/drawing/2014/main" id="{A7C200EC-4A24-E61E-DE60-94F0843E00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270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99F2AB9B-F506-EF8A-46C7-47C2E4F35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E506CAED-57C2-649D-7B8D-36C101EA43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4:notes">
            <a:extLst>
              <a:ext uri="{FF2B5EF4-FFF2-40B4-BE49-F238E27FC236}">
                <a16:creationId xmlns:a16="http://schemas.microsoft.com/office/drawing/2014/main" id="{B3FE22D9-ADF6-3EB3-F90B-51C26A7DDB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>
            <a:extLst>
              <a:ext uri="{FF2B5EF4-FFF2-40B4-BE49-F238E27FC236}">
                <a16:creationId xmlns:a16="http://schemas.microsoft.com/office/drawing/2014/main" id="{C48739AB-908C-0DCB-32D1-EC7D6E295C2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5892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489F5DC3-EB74-9CC0-478C-B1DFF4025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594FE465-A2E7-FC8C-5570-C342E026B5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4:notes">
            <a:extLst>
              <a:ext uri="{FF2B5EF4-FFF2-40B4-BE49-F238E27FC236}">
                <a16:creationId xmlns:a16="http://schemas.microsoft.com/office/drawing/2014/main" id="{132C2375-0C7B-0DFD-C12C-01D02C38D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>
            <a:extLst>
              <a:ext uri="{FF2B5EF4-FFF2-40B4-BE49-F238E27FC236}">
                <a16:creationId xmlns:a16="http://schemas.microsoft.com/office/drawing/2014/main" id="{FBE71D2E-6810-23F2-64F8-FD006D57119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79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84A07401-7E21-1787-A6B9-EB49E6B32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D08DF077-C317-BC0D-F3AE-C24B4A89E2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4:notes">
            <a:extLst>
              <a:ext uri="{FF2B5EF4-FFF2-40B4-BE49-F238E27FC236}">
                <a16:creationId xmlns:a16="http://schemas.microsoft.com/office/drawing/2014/main" id="{98812222-B942-1318-89AF-01D8A67770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>
            <a:extLst>
              <a:ext uri="{FF2B5EF4-FFF2-40B4-BE49-F238E27FC236}">
                <a16:creationId xmlns:a16="http://schemas.microsoft.com/office/drawing/2014/main" id="{9592B273-921B-64CD-7D24-FA86AF1EEF6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772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49920EB1-CF1C-0106-AF2A-F448F7227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EE5018C1-2DFD-D710-5A9F-A3F877DB65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4:notes">
            <a:extLst>
              <a:ext uri="{FF2B5EF4-FFF2-40B4-BE49-F238E27FC236}">
                <a16:creationId xmlns:a16="http://schemas.microsoft.com/office/drawing/2014/main" id="{D1E1E0B2-6C8A-D3A6-E999-A5DD5180C0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>
            <a:extLst>
              <a:ext uri="{FF2B5EF4-FFF2-40B4-BE49-F238E27FC236}">
                <a16:creationId xmlns:a16="http://schemas.microsoft.com/office/drawing/2014/main" id="{D2EF1AA8-4B00-1609-AB37-6EEA350E28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905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FAA96521-592F-3CEB-494C-8393DE8E4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28CAF0F4-1405-3594-5736-33ED2C525F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4:notes">
            <a:extLst>
              <a:ext uri="{FF2B5EF4-FFF2-40B4-BE49-F238E27FC236}">
                <a16:creationId xmlns:a16="http://schemas.microsoft.com/office/drawing/2014/main" id="{DADD73FA-74D4-2AD6-D399-212E94C169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>
            <a:extLst>
              <a:ext uri="{FF2B5EF4-FFF2-40B4-BE49-F238E27FC236}">
                <a16:creationId xmlns:a16="http://schemas.microsoft.com/office/drawing/2014/main" id="{B08884B9-1607-5BF9-3F5C-2F3EE2F75C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1242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809DCE5C-07EB-D063-F9E5-80BF167F9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2891B58A-371B-F5F0-56DB-AC0E568483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4:notes">
            <a:extLst>
              <a:ext uri="{FF2B5EF4-FFF2-40B4-BE49-F238E27FC236}">
                <a16:creationId xmlns:a16="http://schemas.microsoft.com/office/drawing/2014/main" id="{93428F2B-7DB5-C5C0-9861-56AEFFC659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>
            <a:extLst>
              <a:ext uri="{FF2B5EF4-FFF2-40B4-BE49-F238E27FC236}">
                <a16:creationId xmlns:a16="http://schemas.microsoft.com/office/drawing/2014/main" id="{E5AE55D6-7B02-3942-7F66-01AFE19F08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468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532F6CCD-470D-8A0F-F9C3-392763D0A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4453507B-01FD-D884-F112-9AB4D16D30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4:notes">
            <a:extLst>
              <a:ext uri="{FF2B5EF4-FFF2-40B4-BE49-F238E27FC236}">
                <a16:creationId xmlns:a16="http://schemas.microsoft.com/office/drawing/2014/main" id="{CA151796-DB06-83E4-84BD-BB6C6B3A2F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>
            <a:extLst>
              <a:ext uri="{FF2B5EF4-FFF2-40B4-BE49-F238E27FC236}">
                <a16:creationId xmlns:a16="http://schemas.microsoft.com/office/drawing/2014/main" id="{179522F6-F301-5962-DE60-8E5B777A05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504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4">
            <a:alphaModFix amt="14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290" y="5005138"/>
            <a:ext cx="1648409" cy="42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4100" y="449248"/>
            <a:ext cx="549344" cy="38525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/>
        </p:nvSpPr>
        <p:spPr>
          <a:xfrm>
            <a:off x="3153747" y="1946956"/>
            <a:ext cx="6785185" cy="1514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i="0" u="none" strike="noStrike" cap="none" dirty="0">
                <a:solidFill>
                  <a:srgbClr val="FABE63"/>
                </a:solidFill>
                <a:latin typeface="Arial"/>
                <a:ea typeface="Arial"/>
                <a:cs typeface="Arial"/>
                <a:sym typeface="Arial"/>
              </a:rPr>
              <a:t>AULA:</a:t>
            </a:r>
            <a:endParaRPr dirty="0"/>
          </a:p>
          <a:p>
            <a:pPr marL="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i="0" u="none" strike="noStrike" cap="none" dirty="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Testes de Software</a:t>
            </a:r>
            <a:endParaRPr sz="4400" b="1" i="0" u="none" strike="noStrike" cap="none" dirty="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3"/>
          <p:cNvGrpSpPr/>
          <p:nvPr/>
        </p:nvGrpSpPr>
        <p:grpSpPr>
          <a:xfrm>
            <a:off x="2127377" y="1875453"/>
            <a:ext cx="8052322" cy="2835942"/>
            <a:chOff x="2127377" y="2023955"/>
            <a:chExt cx="8051366" cy="2561314"/>
          </a:xfrm>
        </p:grpSpPr>
        <p:cxnSp>
          <p:nvCxnSpPr>
            <p:cNvPr id="22" name="Google Shape;22;p3"/>
            <p:cNvCxnSpPr/>
            <p:nvPr/>
          </p:nvCxnSpPr>
          <p:spPr>
            <a:xfrm>
              <a:off x="2146039" y="2023955"/>
              <a:ext cx="0" cy="2561314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3"/>
            <p:cNvCxnSpPr/>
            <p:nvPr/>
          </p:nvCxnSpPr>
          <p:spPr>
            <a:xfrm rot="10800000">
              <a:off x="2146039" y="2039575"/>
              <a:ext cx="8032704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3"/>
            <p:cNvCxnSpPr/>
            <p:nvPr/>
          </p:nvCxnSpPr>
          <p:spPr>
            <a:xfrm rot="10800000">
              <a:off x="2127377" y="4579877"/>
              <a:ext cx="8032704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3"/>
            <p:cNvCxnSpPr/>
            <p:nvPr/>
          </p:nvCxnSpPr>
          <p:spPr>
            <a:xfrm>
              <a:off x="10160081" y="2039575"/>
              <a:ext cx="0" cy="489021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3"/>
            <p:cNvCxnSpPr/>
            <p:nvPr/>
          </p:nvCxnSpPr>
          <p:spPr>
            <a:xfrm>
              <a:off x="10143574" y="4090856"/>
              <a:ext cx="0" cy="489021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7" name="Google Shape;27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398377" y="396226"/>
            <a:ext cx="2332817" cy="3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57596" y="2693127"/>
            <a:ext cx="404970" cy="109955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solidFill>
            <a:srgbClr val="F07F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B2B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206177" y="5902592"/>
            <a:ext cx="7137157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i="0" u="none" strike="noStrike" cap="none" dirty="0">
                <a:solidFill>
                  <a:srgbClr val="FABE63"/>
                </a:solidFill>
                <a:latin typeface="Arial"/>
                <a:ea typeface="Arial"/>
                <a:cs typeface="Arial"/>
                <a:sym typeface="Arial"/>
              </a:rPr>
              <a:t>Professor: Pedro Capelari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AECDDE0A-CBF6-34EF-1C4B-35A54B229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>
            <a:extLst>
              <a:ext uri="{FF2B5EF4-FFF2-40B4-BE49-F238E27FC236}">
                <a16:creationId xmlns:a16="http://schemas.microsoft.com/office/drawing/2014/main" id="{D7B13DAA-B90D-AB76-688D-2F04D0E3DF4F}"/>
              </a:ext>
            </a:extLst>
          </p:cNvPr>
          <p:cNvSpPr txBox="1"/>
          <p:nvPr/>
        </p:nvSpPr>
        <p:spPr>
          <a:xfrm>
            <a:off x="825597" y="633708"/>
            <a:ext cx="8398614" cy="679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5555"/>
              </a:lnSpc>
            </a:pPr>
            <a:r>
              <a:rPr lang="pt-BR" sz="3600" b="1" dirty="0">
                <a:solidFill>
                  <a:srgbClr val="F28F32"/>
                </a:solidFill>
              </a:rPr>
              <a:t>Melhores Práticas</a:t>
            </a:r>
            <a:r>
              <a:rPr lang="pt-BR" sz="3600" b="1" i="0" strike="noStrike" cap="none" dirty="0">
                <a:solidFill>
                  <a:srgbClr val="F28F3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</p:txBody>
      </p:sp>
      <p:pic>
        <p:nvPicPr>
          <p:cNvPr id="66" name="Google Shape;66;p6">
            <a:extLst>
              <a:ext uri="{FF2B5EF4-FFF2-40B4-BE49-F238E27FC236}">
                <a16:creationId xmlns:a16="http://schemas.microsoft.com/office/drawing/2014/main" id="{89AF5053-3702-428F-C193-66C50E4F26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>
            <a:extLst>
              <a:ext uri="{FF2B5EF4-FFF2-40B4-BE49-F238E27FC236}">
                <a16:creationId xmlns:a16="http://schemas.microsoft.com/office/drawing/2014/main" id="{284DD5F2-16F1-3566-C227-C28576F033EB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6">
            <a:extLst>
              <a:ext uri="{FF2B5EF4-FFF2-40B4-BE49-F238E27FC236}">
                <a16:creationId xmlns:a16="http://schemas.microsoft.com/office/drawing/2014/main" id="{0001518B-6B47-B4EF-8A06-991C547F752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89089" y="1696422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6">
            <a:extLst>
              <a:ext uri="{FF2B5EF4-FFF2-40B4-BE49-F238E27FC236}">
                <a16:creationId xmlns:a16="http://schemas.microsoft.com/office/drawing/2014/main" id="{4EE3D6FD-ADD7-3614-1B38-4B9C7DD9CF5C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6">
            <a:extLst>
              <a:ext uri="{FF2B5EF4-FFF2-40B4-BE49-F238E27FC236}">
                <a16:creationId xmlns:a16="http://schemas.microsoft.com/office/drawing/2014/main" id="{1ED1D100-F0F0-F301-F1ED-B9F94B30A82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350267" y="-1819237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">
            <a:extLst>
              <a:ext uri="{FF2B5EF4-FFF2-40B4-BE49-F238E27FC236}">
                <a16:creationId xmlns:a16="http://schemas.microsoft.com/office/drawing/2014/main" id="{9A6D10C9-4428-DE23-F199-B4EF7B538335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6">
            <a:extLst>
              <a:ext uri="{FF2B5EF4-FFF2-40B4-BE49-F238E27FC236}">
                <a16:creationId xmlns:a16="http://schemas.microsoft.com/office/drawing/2014/main" id="{38C11FFD-F4A8-8E89-D0FC-0C2456476B5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65458" y="6310183"/>
            <a:ext cx="1544620" cy="20216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>
            <a:extLst>
              <a:ext uri="{FF2B5EF4-FFF2-40B4-BE49-F238E27FC236}">
                <a16:creationId xmlns:a16="http://schemas.microsoft.com/office/drawing/2014/main" id="{838E46B7-5461-41C7-5708-83ABFEC9E30E}"/>
              </a:ext>
            </a:extLst>
          </p:cNvPr>
          <p:cNvSpPr txBox="1"/>
          <p:nvPr/>
        </p:nvSpPr>
        <p:spPr>
          <a:xfrm>
            <a:off x="885567" y="1524437"/>
            <a:ext cx="10033383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Test-</a:t>
            </a:r>
            <a:r>
              <a:rPr lang="pt-BR" sz="2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Driven</a:t>
            </a: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pt-BR" sz="2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Development</a:t>
            </a: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(TDD):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Escrever teste primeiro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Implementar código para passar no teste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Refatorar mantendo os testes passando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pt-BR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Cobertura de código: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Utilização de 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JaCoCo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para análise de cobertura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Metas mínimas de cobertura (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ex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: 80%)</a:t>
            </a:r>
          </a:p>
        </p:txBody>
      </p:sp>
    </p:spTree>
    <p:extLst>
      <p:ext uri="{BB962C8B-B14F-4D97-AF65-F5344CB8AC3E}">
        <p14:creationId xmlns:p14="http://schemas.microsoft.com/office/powerpoint/2010/main" val="37409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B073A95E-4790-0D09-AE80-289A10E90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>
            <a:extLst>
              <a:ext uri="{FF2B5EF4-FFF2-40B4-BE49-F238E27FC236}">
                <a16:creationId xmlns:a16="http://schemas.microsoft.com/office/drawing/2014/main" id="{AC8D3072-CEF7-31AC-FCEF-9365DFEB96FC}"/>
              </a:ext>
            </a:extLst>
          </p:cNvPr>
          <p:cNvSpPr txBox="1"/>
          <p:nvPr/>
        </p:nvSpPr>
        <p:spPr>
          <a:xfrm>
            <a:off x="825597" y="633708"/>
            <a:ext cx="8398614" cy="679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5555"/>
              </a:lnSpc>
            </a:pPr>
            <a:r>
              <a:rPr lang="pt-BR" sz="3600" b="1" dirty="0">
                <a:solidFill>
                  <a:srgbClr val="F28F32"/>
                </a:solidFill>
              </a:rPr>
              <a:t>Melhores Práticas</a:t>
            </a:r>
            <a:r>
              <a:rPr lang="pt-BR" sz="3600" b="1" i="0" strike="noStrike" cap="none" dirty="0">
                <a:solidFill>
                  <a:srgbClr val="F28F3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</p:txBody>
      </p:sp>
      <p:pic>
        <p:nvPicPr>
          <p:cNvPr id="66" name="Google Shape;66;p6">
            <a:extLst>
              <a:ext uri="{FF2B5EF4-FFF2-40B4-BE49-F238E27FC236}">
                <a16:creationId xmlns:a16="http://schemas.microsoft.com/office/drawing/2014/main" id="{E24CFDEB-AB21-69D4-8099-98CE9320027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>
            <a:extLst>
              <a:ext uri="{FF2B5EF4-FFF2-40B4-BE49-F238E27FC236}">
                <a16:creationId xmlns:a16="http://schemas.microsoft.com/office/drawing/2014/main" id="{78D17DD2-2295-2F26-BD53-0111A1740590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6">
            <a:extLst>
              <a:ext uri="{FF2B5EF4-FFF2-40B4-BE49-F238E27FC236}">
                <a16:creationId xmlns:a16="http://schemas.microsoft.com/office/drawing/2014/main" id="{00D099E6-086A-B663-9292-E1A79655BF0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89089" y="1696422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6">
            <a:extLst>
              <a:ext uri="{FF2B5EF4-FFF2-40B4-BE49-F238E27FC236}">
                <a16:creationId xmlns:a16="http://schemas.microsoft.com/office/drawing/2014/main" id="{4BF2C0C5-7367-EA27-A5FE-1D486D859502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6">
            <a:extLst>
              <a:ext uri="{FF2B5EF4-FFF2-40B4-BE49-F238E27FC236}">
                <a16:creationId xmlns:a16="http://schemas.microsoft.com/office/drawing/2014/main" id="{360A5E75-253A-FACE-0629-958DFED62F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350267" y="-1819237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">
            <a:extLst>
              <a:ext uri="{FF2B5EF4-FFF2-40B4-BE49-F238E27FC236}">
                <a16:creationId xmlns:a16="http://schemas.microsoft.com/office/drawing/2014/main" id="{E60D08B5-DE64-77A9-DE05-F800F6780B21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6">
            <a:extLst>
              <a:ext uri="{FF2B5EF4-FFF2-40B4-BE49-F238E27FC236}">
                <a16:creationId xmlns:a16="http://schemas.microsoft.com/office/drawing/2014/main" id="{C1E8A006-9BA6-BFE7-90A6-2E5697A0CB0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65458" y="6310183"/>
            <a:ext cx="1544620" cy="20216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>
            <a:extLst>
              <a:ext uri="{FF2B5EF4-FFF2-40B4-BE49-F238E27FC236}">
                <a16:creationId xmlns:a16="http://schemas.microsoft.com/office/drawing/2014/main" id="{CF71F968-2334-E120-E5A2-DBC0A0C51D60}"/>
              </a:ext>
            </a:extLst>
          </p:cNvPr>
          <p:cNvSpPr txBox="1"/>
          <p:nvPr/>
        </p:nvSpPr>
        <p:spPr>
          <a:xfrm>
            <a:off x="885567" y="1524437"/>
            <a:ext cx="10134739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Automação de testes: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Integração com pipelines CI/CD;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Execução automática após 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commits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pt-BR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Documentação contínua: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Manter testes como documentação viva;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Atualizar testes quando requisitos mudam.</a:t>
            </a:r>
          </a:p>
        </p:txBody>
      </p:sp>
    </p:spTree>
    <p:extLst>
      <p:ext uri="{BB962C8B-B14F-4D97-AF65-F5344CB8AC3E}">
        <p14:creationId xmlns:p14="http://schemas.microsoft.com/office/powerpoint/2010/main" val="288389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2"/>
          <p:cNvPicPr preferRelativeResize="0"/>
          <p:nvPr/>
        </p:nvPicPr>
        <p:blipFill rotWithShape="1">
          <a:blip r:embed="rId4">
            <a:alphaModFix amt="14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57" name="Google Shape;15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83102" y="6036498"/>
            <a:ext cx="1648409" cy="42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0417" y="4779072"/>
            <a:ext cx="4053843" cy="55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1438" y="454039"/>
            <a:ext cx="73342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2"/>
          <p:cNvSpPr txBox="1"/>
          <p:nvPr/>
        </p:nvSpPr>
        <p:spPr>
          <a:xfrm>
            <a:off x="4605505" y="2796807"/>
            <a:ext cx="3581892" cy="829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OBRIGADO</a:t>
            </a:r>
            <a:endParaRPr sz="4200" b="1" dirty="0">
              <a:solidFill>
                <a:srgbClr val="17C3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98232" y="976590"/>
            <a:ext cx="277812" cy="7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2"/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 txBox="1"/>
          <p:nvPr/>
        </p:nvSpPr>
        <p:spPr>
          <a:xfrm>
            <a:off x="4599286" y="3482005"/>
            <a:ext cx="2976868" cy="331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SISTEMA FIEP</a:t>
            </a:r>
            <a:endParaRPr sz="1400" b="1">
              <a:solidFill>
                <a:srgbClr val="17C3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98377" y="396226"/>
            <a:ext cx="2332817" cy="3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857F222C-BB53-A105-875D-D3D60B71D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>
            <a:extLst>
              <a:ext uri="{FF2B5EF4-FFF2-40B4-BE49-F238E27FC236}">
                <a16:creationId xmlns:a16="http://schemas.microsoft.com/office/drawing/2014/main" id="{5F19D67A-B6F4-B27E-120E-B48CF4F4CD10}"/>
              </a:ext>
            </a:extLst>
          </p:cNvPr>
          <p:cNvSpPr txBox="1"/>
          <p:nvPr/>
        </p:nvSpPr>
        <p:spPr>
          <a:xfrm>
            <a:off x="825597" y="633708"/>
            <a:ext cx="8398614" cy="679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5555"/>
              </a:lnSpc>
            </a:pPr>
            <a:r>
              <a:rPr lang="pt-BR" sz="3600" b="1" dirty="0">
                <a:solidFill>
                  <a:srgbClr val="F28F32"/>
                </a:solidFill>
              </a:rPr>
              <a:t>Introdução aos Testes de Software</a:t>
            </a:r>
            <a:r>
              <a:rPr lang="pt-BR" sz="3600" b="1" i="0" u="none" strike="noStrike" cap="none" dirty="0">
                <a:solidFill>
                  <a:srgbClr val="F28F3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</p:txBody>
      </p:sp>
      <p:pic>
        <p:nvPicPr>
          <p:cNvPr id="66" name="Google Shape;66;p6">
            <a:extLst>
              <a:ext uri="{FF2B5EF4-FFF2-40B4-BE49-F238E27FC236}">
                <a16:creationId xmlns:a16="http://schemas.microsoft.com/office/drawing/2014/main" id="{40871B25-ACFC-DDF3-36B4-321BDA2031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>
            <a:extLst>
              <a:ext uri="{FF2B5EF4-FFF2-40B4-BE49-F238E27FC236}">
                <a16:creationId xmlns:a16="http://schemas.microsoft.com/office/drawing/2014/main" id="{36EAB846-CF29-5465-D6FE-EA64C93F8B70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6">
            <a:extLst>
              <a:ext uri="{FF2B5EF4-FFF2-40B4-BE49-F238E27FC236}">
                <a16:creationId xmlns:a16="http://schemas.microsoft.com/office/drawing/2014/main" id="{9F12294A-3BCF-31CA-721A-362AEECF24D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89089" y="1696422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6">
            <a:extLst>
              <a:ext uri="{FF2B5EF4-FFF2-40B4-BE49-F238E27FC236}">
                <a16:creationId xmlns:a16="http://schemas.microsoft.com/office/drawing/2014/main" id="{F307B87F-35A2-556D-641B-E50E0C6FFA2D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6">
            <a:extLst>
              <a:ext uri="{FF2B5EF4-FFF2-40B4-BE49-F238E27FC236}">
                <a16:creationId xmlns:a16="http://schemas.microsoft.com/office/drawing/2014/main" id="{BFDE63CF-F28E-9141-2B73-7CEC64B8AC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350267" y="-1819237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">
            <a:extLst>
              <a:ext uri="{FF2B5EF4-FFF2-40B4-BE49-F238E27FC236}">
                <a16:creationId xmlns:a16="http://schemas.microsoft.com/office/drawing/2014/main" id="{444F2540-8234-396F-E3A4-433D3E999CB4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6">
            <a:extLst>
              <a:ext uri="{FF2B5EF4-FFF2-40B4-BE49-F238E27FC236}">
                <a16:creationId xmlns:a16="http://schemas.microsoft.com/office/drawing/2014/main" id="{8E7E08E6-14EF-BC83-8977-8521F6CC7FB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65458" y="6310183"/>
            <a:ext cx="1544620" cy="20216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>
            <a:extLst>
              <a:ext uri="{FF2B5EF4-FFF2-40B4-BE49-F238E27FC236}">
                <a16:creationId xmlns:a16="http://schemas.microsoft.com/office/drawing/2014/main" id="{15CFB130-27C5-ED4A-6A74-663A2BF7D6E8}"/>
              </a:ext>
            </a:extLst>
          </p:cNvPr>
          <p:cNvSpPr txBox="1"/>
          <p:nvPr/>
        </p:nvSpPr>
        <p:spPr>
          <a:xfrm>
            <a:off x="825597" y="1469072"/>
            <a:ext cx="10363492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Definição: 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Processo sistemático de verificação e validação que determina se um software atende aos requisitos especificados.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pt-BR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Importância:</a:t>
            </a: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Identificação precoce de defeitos</a:t>
            </a: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Garantia de qualidade do software</a:t>
            </a: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Redução de custos de manutenção</a:t>
            </a: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Aumento da confiabilidade do sistema</a:t>
            </a:r>
          </a:p>
          <a:p>
            <a:pPr lvl="2" algn="just"/>
            <a:endParaRPr lang="pt-BR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lvl="2" algn="just"/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Benefícios no contexto MVC:</a:t>
            </a:r>
          </a:p>
          <a:p>
            <a:pPr lvl="2" algn="just"/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Validação da separação de responsabilidades</a:t>
            </a:r>
          </a:p>
          <a:p>
            <a:pPr lvl="2" algn="just"/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Verificação do funcionamento integrado das camadas</a:t>
            </a:r>
          </a:p>
        </p:txBody>
      </p:sp>
    </p:spTree>
    <p:extLst>
      <p:ext uri="{BB962C8B-B14F-4D97-AF65-F5344CB8AC3E}">
        <p14:creationId xmlns:p14="http://schemas.microsoft.com/office/powerpoint/2010/main" val="336456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85B4ACCC-56A9-D197-661B-B78AD9C23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>
            <a:extLst>
              <a:ext uri="{FF2B5EF4-FFF2-40B4-BE49-F238E27FC236}">
                <a16:creationId xmlns:a16="http://schemas.microsoft.com/office/drawing/2014/main" id="{BED9C11B-25FD-7947-916A-9039A58A1439}"/>
              </a:ext>
            </a:extLst>
          </p:cNvPr>
          <p:cNvSpPr txBox="1"/>
          <p:nvPr/>
        </p:nvSpPr>
        <p:spPr>
          <a:xfrm>
            <a:off x="825597" y="633708"/>
            <a:ext cx="8398614" cy="679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5555"/>
              </a:lnSpc>
            </a:pPr>
            <a:r>
              <a:rPr lang="pt-BR" sz="3600" b="1" i="0" u="none" strike="noStrike" cap="none" dirty="0">
                <a:solidFill>
                  <a:srgbClr val="F28F32"/>
                </a:solidFill>
                <a:latin typeface="Arial"/>
                <a:ea typeface="Arial"/>
                <a:cs typeface="Arial"/>
                <a:sym typeface="Arial"/>
              </a:rPr>
              <a:t>Ambiente de Teste em Java:</a:t>
            </a:r>
            <a:endParaRPr dirty="0"/>
          </a:p>
        </p:txBody>
      </p:sp>
      <p:pic>
        <p:nvPicPr>
          <p:cNvPr id="66" name="Google Shape;66;p6">
            <a:extLst>
              <a:ext uri="{FF2B5EF4-FFF2-40B4-BE49-F238E27FC236}">
                <a16:creationId xmlns:a16="http://schemas.microsoft.com/office/drawing/2014/main" id="{402058F9-7BB7-91E1-986A-4C52B80A148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>
            <a:extLst>
              <a:ext uri="{FF2B5EF4-FFF2-40B4-BE49-F238E27FC236}">
                <a16:creationId xmlns:a16="http://schemas.microsoft.com/office/drawing/2014/main" id="{EDABB69C-D2F0-0493-4CC6-5066820B809F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6">
            <a:extLst>
              <a:ext uri="{FF2B5EF4-FFF2-40B4-BE49-F238E27FC236}">
                <a16:creationId xmlns:a16="http://schemas.microsoft.com/office/drawing/2014/main" id="{0E7D65A5-42CB-1761-8FDA-6F1EB9A92DB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89089" y="1696422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6">
            <a:extLst>
              <a:ext uri="{FF2B5EF4-FFF2-40B4-BE49-F238E27FC236}">
                <a16:creationId xmlns:a16="http://schemas.microsoft.com/office/drawing/2014/main" id="{04C012A6-C5A8-9CE4-5533-B6761C12D63F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6">
            <a:extLst>
              <a:ext uri="{FF2B5EF4-FFF2-40B4-BE49-F238E27FC236}">
                <a16:creationId xmlns:a16="http://schemas.microsoft.com/office/drawing/2014/main" id="{4FF82931-BF08-4119-DD99-7014651576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350267" y="-1819237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">
            <a:extLst>
              <a:ext uri="{FF2B5EF4-FFF2-40B4-BE49-F238E27FC236}">
                <a16:creationId xmlns:a16="http://schemas.microsoft.com/office/drawing/2014/main" id="{965BABDF-2B10-824B-26EA-BF01DA1F293A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6">
            <a:extLst>
              <a:ext uri="{FF2B5EF4-FFF2-40B4-BE49-F238E27FC236}">
                <a16:creationId xmlns:a16="http://schemas.microsoft.com/office/drawing/2014/main" id="{42AA5DDB-A1BA-DD85-AD5E-023DADD9C58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65458" y="6310183"/>
            <a:ext cx="1544620" cy="20216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>
            <a:extLst>
              <a:ext uri="{FF2B5EF4-FFF2-40B4-BE49-F238E27FC236}">
                <a16:creationId xmlns:a16="http://schemas.microsoft.com/office/drawing/2014/main" id="{36B87F1A-6626-49E7-A4C6-CCA031ECC935}"/>
              </a:ext>
            </a:extLst>
          </p:cNvPr>
          <p:cNvSpPr txBox="1"/>
          <p:nvPr/>
        </p:nvSpPr>
        <p:spPr>
          <a:xfrm>
            <a:off x="784211" y="1501173"/>
            <a:ext cx="10236095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Ferramentas necessárias: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JDK (Java 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Development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Kit)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VSCode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com extensões 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JavaFrameworks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de teste (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JUnit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5, 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Mockito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)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Maven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/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Gradle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(gerenciadores de dependências)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pt-BR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Configuração do </a:t>
            </a:r>
            <a:r>
              <a:rPr lang="pt-BR" sz="2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VSCode</a:t>
            </a: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: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Extension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Pack for Java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Test 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Runner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for Java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Maven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for Java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pt-BR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Estrutura de diretórios recomendada: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/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src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/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main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/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java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- código-fonte principal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/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src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/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test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/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java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- classes de teste</a:t>
            </a:r>
          </a:p>
        </p:txBody>
      </p:sp>
    </p:spTree>
    <p:extLst>
      <p:ext uri="{BB962C8B-B14F-4D97-AF65-F5344CB8AC3E}">
        <p14:creationId xmlns:p14="http://schemas.microsoft.com/office/powerpoint/2010/main" val="258674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7DFD1C46-6F7C-574D-570A-8880785D2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>
            <a:extLst>
              <a:ext uri="{FF2B5EF4-FFF2-40B4-BE49-F238E27FC236}">
                <a16:creationId xmlns:a16="http://schemas.microsoft.com/office/drawing/2014/main" id="{F95EA8B8-9C0F-3B6B-A369-51F231801196}"/>
              </a:ext>
            </a:extLst>
          </p:cNvPr>
          <p:cNvSpPr txBox="1"/>
          <p:nvPr/>
        </p:nvSpPr>
        <p:spPr>
          <a:xfrm>
            <a:off x="825597" y="633708"/>
            <a:ext cx="8398614" cy="679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5555"/>
              </a:lnSpc>
            </a:pPr>
            <a:r>
              <a:rPr lang="pt-BR" sz="3600" b="1" dirty="0">
                <a:solidFill>
                  <a:srgbClr val="F28F32"/>
                </a:solidFill>
              </a:rPr>
              <a:t>Tipos</a:t>
            </a:r>
            <a:r>
              <a:rPr lang="pt-BR" sz="3600" b="1" i="0" u="none" strike="noStrike" cap="none" dirty="0">
                <a:solidFill>
                  <a:srgbClr val="F28F32"/>
                </a:solidFill>
                <a:latin typeface="Arial"/>
                <a:ea typeface="Arial"/>
                <a:cs typeface="Arial"/>
                <a:sym typeface="Arial"/>
              </a:rPr>
              <a:t> Teste em Java:</a:t>
            </a:r>
            <a:endParaRPr dirty="0"/>
          </a:p>
        </p:txBody>
      </p:sp>
      <p:pic>
        <p:nvPicPr>
          <p:cNvPr id="66" name="Google Shape;66;p6">
            <a:extLst>
              <a:ext uri="{FF2B5EF4-FFF2-40B4-BE49-F238E27FC236}">
                <a16:creationId xmlns:a16="http://schemas.microsoft.com/office/drawing/2014/main" id="{4E73A659-A771-3678-4256-2E3323A5E7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>
            <a:extLst>
              <a:ext uri="{FF2B5EF4-FFF2-40B4-BE49-F238E27FC236}">
                <a16:creationId xmlns:a16="http://schemas.microsoft.com/office/drawing/2014/main" id="{5829BE7C-F8F7-A49A-5813-45F9D9C75804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6">
            <a:extLst>
              <a:ext uri="{FF2B5EF4-FFF2-40B4-BE49-F238E27FC236}">
                <a16:creationId xmlns:a16="http://schemas.microsoft.com/office/drawing/2014/main" id="{13DAECD2-09E6-F763-697F-9358560C23E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89089" y="1696422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6">
            <a:extLst>
              <a:ext uri="{FF2B5EF4-FFF2-40B4-BE49-F238E27FC236}">
                <a16:creationId xmlns:a16="http://schemas.microsoft.com/office/drawing/2014/main" id="{E95F6C29-5BE7-28A8-4B94-3EB43365FAB7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6">
            <a:extLst>
              <a:ext uri="{FF2B5EF4-FFF2-40B4-BE49-F238E27FC236}">
                <a16:creationId xmlns:a16="http://schemas.microsoft.com/office/drawing/2014/main" id="{AD2078BC-7D25-CB1C-F655-24606E766C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350267" y="-1819237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">
            <a:extLst>
              <a:ext uri="{FF2B5EF4-FFF2-40B4-BE49-F238E27FC236}">
                <a16:creationId xmlns:a16="http://schemas.microsoft.com/office/drawing/2014/main" id="{87385B7A-FC67-C768-5745-D239840E56B2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6">
            <a:extLst>
              <a:ext uri="{FF2B5EF4-FFF2-40B4-BE49-F238E27FC236}">
                <a16:creationId xmlns:a16="http://schemas.microsoft.com/office/drawing/2014/main" id="{4DA734CC-B059-4959-5D83-718710DA838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65458" y="6310183"/>
            <a:ext cx="1544620" cy="20216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>
            <a:extLst>
              <a:ext uri="{FF2B5EF4-FFF2-40B4-BE49-F238E27FC236}">
                <a16:creationId xmlns:a16="http://schemas.microsoft.com/office/drawing/2014/main" id="{A187F0B7-03F8-A738-D790-70EC8C56733F}"/>
              </a:ext>
            </a:extLst>
          </p:cNvPr>
          <p:cNvSpPr txBox="1"/>
          <p:nvPr/>
        </p:nvSpPr>
        <p:spPr>
          <a:xfrm>
            <a:off x="784211" y="1501172"/>
            <a:ext cx="1040487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Testes Unitários: 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Verificam componentes isolados (classes, métodos);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Testes de Integração: 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Validam a interação entre componentes;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Testes Funcionais: 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Verificam funcionalidades completas;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Testes de Regressão: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Garantem que novas alterações não afetem funcionalidades existentes;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Testes de Aceitação: 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Validam requisitos do usuário final;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Testes de Desempenho: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Avaliam tempo de resposta e escalabilidade;</a:t>
            </a:r>
          </a:p>
        </p:txBody>
      </p:sp>
    </p:spTree>
    <p:extLst>
      <p:ext uri="{BB962C8B-B14F-4D97-AF65-F5344CB8AC3E}">
        <p14:creationId xmlns:p14="http://schemas.microsoft.com/office/powerpoint/2010/main" val="363882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9BDB1E45-4616-DC8B-7E23-A9A06F45F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>
            <a:extLst>
              <a:ext uri="{FF2B5EF4-FFF2-40B4-BE49-F238E27FC236}">
                <a16:creationId xmlns:a16="http://schemas.microsoft.com/office/drawing/2014/main" id="{F5E440D1-3A15-DECC-FD74-E474EE1724F5}"/>
              </a:ext>
            </a:extLst>
          </p:cNvPr>
          <p:cNvSpPr txBox="1"/>
          <p:nvPr/>
        </p:nvSpPr>
        <p:spPr>
          <a:xfrm>
            <a:off x="825597" y="633708"/>
            <a:ext cx="8398614" cy="679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5555"/>
              </a:lnSpc>
            </a:pPr>
            <a:r>
              <a:rPr lang="pt-BR" sz="3600" b="1" i="0" u="none" strike="noStrike" cap="none" dirty="0">
                <a:solidFill>
                  <a:srgbClr val="F28F32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r>
              <a:rPr lang="pt-BR" sz="3600" b="1" dirty="0">
                <a:solidFill>
                  <a:srgbClr val="F28F32"/>
                </a:solidFill>
              </a:rPr>
              <a:t>work JUnit5</a:t>
            </a:r>
            <a:r>
              <a:rPr lang="pt-BR" sz="3600" b="1" i="0" u="none" strike="noStrike" cap="none" dirty="0">
                <a:solidFill>
                  <a:srgbClr val="F28F3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</p:txBody>
      </p:sp>
      <p:pic>
        <p:nvPicPr>
          <p:cNvPr id="66" name="Google Shape;66;p6">
            <a:extLst>
              <a:ext uri="{FF2B5EF4-FFF2-40B4-BE49-F238E27FC236}">
                <a16:creationId xmlns:a16="http://schemas.microsoft.com/office/drawing/2014/main" id="{518B87CC-C125-9039-7A98-C29D04045A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>
            <a:extLst>
              <a:ext uri="{FF2B5EF4-FFF2-40B4-BE49-F238E27FC236}">
                <a16:creationId xmlns:a16="http://schemas.microsoft.com/office/drawing/2014/main" id="{CF8E0C32-4DC6-DC62-5A60-63FE6F81C2AC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6">
            <a:extLst>
              <a:ext uri="{FF2B5EF4-FFF2-40B4-BE49-F238E27FC236}">
                <a16:creationId xmlns:a16="http://schemas.microsoft.com/office/drawing/2014/main" id="{8C0BC750-F87C-DF9C-B4E3-5411B986FA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89089" y="1696422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6">
            <a:extLst>
              <a:ext uri="{FF2B5EF4-FFF2-40B4-BE49-F238E27FC236}">
                <a16:creationId xmlns:a16="http://schemas.microsoft.com/office/drawing/2014/main" id="{874AB25A-1727-45BF-8D85-9E9303348679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6">
            <a:extLst>
              <a:ext uri="{FF2B5EF4-FFF2-40B4-BE49-F238E27FC236}">
                <a16:creationId xmlns:a16="http://schemas.microsoft.com/office/drawing/2014/main" id="{9313F7DF-9BDB-995A-3AF7-ADEC6E7A48D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350267" y="-1819237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">
            <a:extLst>
              <a:ext uri="{FF2B5EF4-FFF2-40B4-BE49-F238E27FC236}">
                <a16:creationId xmlns:a16="http://schemas.microsoft.com/office/drawing/2014/main" id="{4879504E-BD5F-1BAE-7397-773103A7C3D4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6">
            <a:extLst>
              <a:ext uri="{FF2B5EF4-FFF2-40B4-BE49-F238E27FC236}">
                <a16:creationId xmlns:a16="http://schemas.microsoft.com/office/drawing/2014/main" id="{0FEB52D9-030F-489E-3A6F-6B27DFC7EEA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65458" y="6310183"/>
            <a:ext cx="1544620" cy="20216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>
            <a:extLst>
              <a:ext uri="{FF2B5EF4-FFF2-40B4-BE49-F238E27FC236}">
                <a16:creationId xmlns:a16="http://schemas.microsoft.com/office/drawing/2014/main" id="{2C39038F-611A-3123-46EF-67030ACE370A}"/>
              </a:ext>
            </a:extLst>
          </p:cNvPr>
          <p:cNvSpPr txBox="1"/>
          <p:nvPr/>
        </p:nvSpPr>
        <p:spPr>
          <a:xfrm>
            <a:off x="701673" y="1496783"/>
            <a:ext cx="10236095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Componentes principais: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Anotações (@Test, @BeforeEach, @AfterAll)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Assertions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(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assertEquals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, 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assertTrue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, 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assertThrows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)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Test 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Runners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(execução dos testes)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pt-BR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Ciclo de vida dos testes:</a:t>
            </a:r>
          </a:p>
          <a:p>
            <a:pPr lvl="4" algn="just"/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Configuração (setup)</a:t>
            </a:r>
          </a:p>
          <a:p>
            <a:pPr lvl="4" algn="just"/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ExecuçãoVerificação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(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assertions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)</a:t>
            </a:r>
          </a:p>
          <a:p>
            <a:pPr lvl="4" algn="just"/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Limpeza (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teardown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629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CE6B160C-1ED1-F97A-ACF2-A21C438DA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>
            <a:extLst>
              <a:ext uri="{FF2B5EF4-FFF2-40B4-BE49-F238E27FC236}">
                <a16:creationId xmlns:a16="http://schemas.microsoft.com/office/drawing/2014/main" id="{B36B659F-9B33-1720-CB98-C938F2D02AAE}"/>
              </a:ext>
            </a:extLst>
          </p:cNvPr>
          <p:cNvSpPr txBox="1"/>
          <p:nvPr/>
        </p:nvSpPr>
        <p:spPr>
          <a:xfrm>
            <a:off x="825597" y="633708"/>
            <a:ext cx="8398614" cy="679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5555"/>
              </a:lnSpc>
            </a:pPr>
            <a:r>
              <a:rPr lang="pt-BR" sz="3600" b="1" i="0" strike="noStrike" cap="none" dirty="0">
                <a:solidFill>
                  <a:srgbClr val="F28F32"/>
                </a:solidFill>
                <a:latin typeface="Arial"/>
                <a:ea typeface="Arial"/>
                <a:cs typeface="Arial"/>
                <a:sym typeface="Arial"/>
              </a:rPr>
              <a:t>Configuração no pom.xml(</a:t>
            </a:r>
            <a:r>
              <a:rPr lang="pt-BR" sz="3600" b="1" i="0" strike="noStrike" cap="none" dirty="0" err="1">
                <a:solidFill>
                  <a:srgbClr val="F28F32"/>
                </a:solidFill>
                <a:latin typeface="Arial"/>
                <a:ea typeface="Arial"/>
                <a:cs typeface="Arial"/>
                <a:sym typeface="Arial"/>
              </a:rPr>
              <a:t>Maven</a:t>
            </a:r>
            <a:r>
              <a:rPr lang="pt-BR" sz="3600" b="1" i="0" strike="noStrike" cap="none" dirty="0">
                <a:solidFill>
                  <a:srgbClr val="F28F32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dirty="0"/>
          </a:p>
        </p:txBody>
      </p:sp>
      <p:pic>
        <p:nvPicPr>
          <p:cNvPr id="66" name="Google Shape;66;p6">
            <a:extLst>
              <a:ext uri="{FF2B5EF4-FFF2-40B4-BE49-F238E27FC236}">
                <a16:creationId xmlns:a16="http://schemas.microsoft.com/office/drawing/2014/main" id="{29C4C16D-F3B2-6B69-F873-D98C7D161C6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>
            <a:extLst>
              <a:ext uri="{FF2B5EF4-FFF2-40B4-BE49-F238E27FC236}">
                <a16:creationId xmlns:a16="http://schemas.microsoft.com/office/drawing/2014/main" id="{C0264734-8F28-C47A-6DFF-FA457EC987F6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6">
            <a:extLst>
              <a:ext uri="{FF2B5EF4-FFF2-40B4-BE49-F238E27FC236}">
                <a16:creationId xmlns:a16="http://schemas.microsoft.com/office/drawing/2014/main" id="{EA3E3330-9CE1-D9D8-8E84-192933411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89089" y="1696422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6">
            <a:extLst>
              <a:ext uri="{FF2B5EF4-FFF2-40B4-BE49-F238E27FC236}">
                <a16:creationId xmlns:a16="http://schemas.microsoft.com/office/drawing/2014/main" id="{A90D9663-3F06-F2D5-5F53-B22277A62027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6">
            <a:extLst>
              <a:ext uri="{FF2B5EF4-FFF2-40B4-BE49-F238E27FC236}">
                <a16:creationId xmlns:a16="http://schemas.microsoft.com/office/drawing/2014/main" id="{D3183CC2-5230-63A9-5BF5-9D464DC62EF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350267" y="-1819237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">
            <a:extLst>
              <a:ext uri="{FF2B5EF4-FFF2-40B4-BE49-F238E27FC236}">
                <a16:creationId xmlns:a16="http://schemas.microsoft.com/office/drawing/2014/main" id="{57DEEE44-BDDD-1305-E3EA-75ACBFF3BB17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6">
            <a:extLst>
              <a:ext uri="{FF2B5EF4-FFF2-40B4-BE49-F238E27FC236}">
                <a16:creationId xmlns:a16="http://schemas.microsoft.com/office/drawing/2014/main" id="{4749B6F7-239B-735A-F4C2-E5854FC43C1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65458" y="6310183"/>
            <a:ext cx="1544620" cy="20216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>
            <a:extLst>
              <a:ext uri="{FF2B5EF4-FFF2-40B4-BE49-F238E27FC236}">
                <a16:creationId xmlns:a16="http://schemas.microsoft.com/office/drawing/2014/main" id="{8B3F2415-55C9-1157-D6A4-40C6261A36CE}"/>
              </a:ext>
            </a:extLst>
          </p:cNvPr>
          <p:cNvSpPr txBox="1"/>
          <p:nvPr/>
        </p:nvSpPr>
        <p:spPr>
          <a:xfrm>
            <a:off x="1076577" y="1686006"/>
            <a:ext cx="6622671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&lt;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dependency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&gt;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   &lt;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groupId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&gt;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org.junit.jupiter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&lt;/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groupId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&gt;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   &lt;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artifactId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&gt;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junit-jupiter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&lt;/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artifactId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&gt;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   &lt;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version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&gt;5.9.2&lt;/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version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&gt;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   &lt;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scope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&gt;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test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&lt;/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scope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&gt;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&lt;/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dependency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8561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EDB93AB7-9817-2166-C2DF-97AB028A6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>
            <a:extLst>
              <a:ext uri="{FF2B5EF4-FFF2-40B4-BE49-F238E27FC236}">
                <a16:creationId xmlns:a16="http://schemas.microsoft.com/office/drawing/2014/main" id="{71E12CB8-B296-6866-490A-B4B8F54A2546}"/>
              </a:ext>
            </a:extLst>
          </p:cNvPr>
          <p:cNvSpPr txBox="1"/>
          <p:nvPr/>
        </p:nvSpPr>
        <p:spPr>
          <a:xfrm>
            <a:off x="825597" y="633708"/>
            <a:ext cx="8398614" cy="679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5555"/>
              </a:lnSpc>
            </a:pPr>
            <a:r>
              <a:rPr lang="pt-BR" sz="3600" b="1" dirty="0">
                <a:solidFill>
                  <a:srgbClr val="F28F32"/>
                </a:solidFill>
              </a:rPr>
              <a:t>Definição de Roteiro de Testes</a:t>
            </a:r>
            <a:r>
              <a:rPr lang="pt-BR" sz="3600" b="1" i="0" strike="noStrike" cap="none" dirty="0">
                <a:solidFill>
                  <a:srgbClr val="F28F3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</p:txBody>
      </p:sp>
      <p:pic>
        <p:nvPicPr>
          <p:cNvPr id="66" name="Google Shape;66;p6">
            <a:extLst>
              <a:ext uri="{FF2B5EF4-FFF2-40B4-BE49-F238E27FC236}">
                <a16:creationId xmlns:a16="http://schemas.microsoft.com/office/drawing/2014/main" id="{56FACFF6-4E39-FFED-EC90-4F189F5E37F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>
            <a:extLst>
              <a:ext uri="{FF2B5EF4-FFF2-40B4-BE49-F238E27FC236}">
                <a16:creationId xmlns:a16="http://schemas.microsoft.com/office/drawing/2014/main" id="{CE4A4EA4-7EF7-C1AE-A20A-9D7372945A5F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6">
            <a:extLst>
              <a:ext uri="{FF2B5EF4-FFF2-40B4-BE49-F238E27FC236}">
                <a16:creationId xmlns:a16="http://schemas.microsoft.com/office/drawing/2014/main" id="{7127A5BB-1A3D-3A45-B75B-82B74085761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89089" y="1696422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6">
            <a:extLst>
              <a:ext uri="{FF2B5EF4-FFF2-40B4-BE49-F238E27FC236}">
                <a16:creationId xmlns:a16="http://schemas.microsoft.com/office/drawing/2014/main" id="{FFA020F6-26DC-4D00-2B06-D614A6C741A2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6">
            <a:extLst>
              <a:ext uri="{FF2B5EF4-FFF2-40B4-BE49-F238E27FC236}">
                <a16:creationId xmlns:a16="http://schemas.microsoft.com/office/drawing/2014/main" id="{5EF94D7A-C1C2-07AC-82B0-E5232DD1BA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350267" y="-1819237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">
            <a:extLst>
              <a:ext uri="{FF2B5EF4-FFF2-40B4-BE49-F238E27FC236}">
                <a16:creationId xmlns:a16="http://schemas.microsoft.com/office/drawing/2014/main" id="{D94CB344-D3BD-A974-EB9E-F537BB4C3870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6">
            <a:extLst>
              <a:ext uri="{FF2B5EF4-FFF2-40B4-BE49-F238E27FC236}">
                <a16:creationId xmlns:a16="http://schemas.microsoft.com/office/drawing/2014/main" id="{EF7C89F5-CD8D-08AB-429D-1B1065A7E6E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65458" y="6310183"/>
            <a:ext cx="1544620" cy="20216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>
            <a:extLst>
              <a:ext uri="{FF2B5EF4-FFF2-40B4-BE49-F238E27FC236}">
                <a16:creationId xmlns:a16="http://schemas.microsoft.com/office/drawing/2014/main" id="{86AEC36D-80C1-C236-6AFE-A830D6E95F53}"/>
              </a:ext>
            </a:extLst>
          </p:cNvPr>
          <p:cNvSpPr txBox="1"/>
          <p:nvPr/>
        </p:nvSpPr>
        <p:spPr>
          <a:xfrm>
            <a:off x="885567" y="1524437"/>
            <a:ext cx="10033383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Passos para elaboração do roteiro:</a:t>
            </a:r>
          </a:p>
          <a:p>
            <a:pPr marL="457200" lvl="2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Análise dos requisitos do sistema;</a:t>
            </a:r>
          </a:p>
          <a:p>
            <a:pPr marL="457200" lvl="2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Identificação dos casos de teste prioritários;</a:t>
            </a:r>
          </a:p>
          <a:p>
            <a:pPr marL="457200" lvl="2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Definição de dados de entrada e saídas esperadas;</a:t>
            </a:r>
          </a:p>
          <a:p>
            <a:pPr marL="457200" lvl="2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Elaboração de cenários de teste (positivos e negativos);</a:t>
            </a:r>
          </a:p>
          <a:p>
            <a:pPr marL="457200" lvl="2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Determinação de pré-condições e pós-condições.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pt-BR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Documentação dos testes:</a:t>
            </a:r>
          </a:p>
          <a:p>
            <a:pPr lvl="4" algn="just"/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Descrição clara de cada teste;</a:t>
            </a:r>
          </a:p>
          <a:p>
            <a:pPr lvl="3" algn="just"/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Rastreabilidade para requisitos;</a:t>
            </a:r>
          </a:p>
          <a:p>
            <a:pPr lvl="3" algn="just"/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Registro de resultados esperados.</a:t>
            </a:r>
          </a:p>
        </p:txBody>
      </p:sp>
    </p:spTree>
    <p:extLst>
      <p:ext uri="{BB962C8B-B14F-4D97-AF65-F5344CB8AC3E}">
        <p14:creationId xmlns:p14="http://schemas.microsoft.com/office/powerpoint/2010/main" val="242293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81E01DF0-437A-C47B-447A-46920FD41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>
            <a:extLst>
              <a:ext uri="{FF2B5EF4-FFF2-40B4-BE49-F238E27FC236}">
                <a16:creationId xmlns:a16="http://schemas.microsoft.com/office/drawing/2014/main" id="{B3663146-FF30-9A13-9DAA-2534AE34360D}"/>
              </a:ext>
            </a:extLst>
          </p:cNvPr>
          <p:cNvSpPr txBox="1"/>
          <p:nvPr/>
        </p:nvSpPr>
        <p:spPr>
          <a:xfrm>
            <a:off x="825597" y="633708"/>
            <a:ext cx="8398614" cy="679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5555"/>
              </a:lnSpc>
            </a:pPr>
            <a:r>
              <a:rPr lang="pt-BR" sz="3600" b="1" i="0" strike="noStrike" cap="none" dirty="0">
                <a:solidFill>
                  <a:srgbClr val="F28F32"/>
                </a:solidFill>
                <a:latin typeface="Arial"/>
                <a:ea typeface="Arial"/>
                <a:cs typeface="Arial"/>
                <a:sym typeface="Arial"/>
              </a:rPr>
              <a:t>Testes na arquitetura MVC:</a:t>
            </a:r>
            <a:endParaRPr dirty="0"/>
          </a:p>
        </p:txBody>
      </p:sp>
      <p:pic>
        <p:nvPicPr>
          <p:cNvPr id="66" name="Google Shape;66;p6">
            <a:extLst>
              <a:ext uri="{FF2B5EF4-FFF2-40B4-BE49-F238E27FC236}">
                <a16:creationId xmlns:a16="http://schemas.microsoft.com/office/drawing/2014/main" id="{71712470-648B-2BDC-3E76-A0460BE9DD8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>
            <a:extLst>
              <a:ext uri="{FF2B5EF4-FFF2-40B4-BE49-F238E27FC236}">
                <a16:creationId xmlns:a16="http://schemas.microsoft.com/office/drawing/2014/main" id="{22C13BC1-8D75-CDEC-7926-B45D25E81DEA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6">
            <a:extLst>
              <a:ext uri="{FF2B5EF4-FFF2-40B4-BE49-F238E27FC236}">
                <a16:creationId xmlns:a16="http://schemas.microsoft.com/office/drawing/2014/main" id="{421F7274-3B1C-AAE3-76EC-B2B9341F00A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89089" y="1696422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6">
            <a:extLst>
              <a:ext uri="{FF2B5EF4-FFF2-40B4-BE49-F238E27FC236}">
                <a16:creationId xmlns:a16="http://schemas.microsoft.com/office/drawing/2014/main" id="{A42E2CC6-DDD9-ACC2-8545-7460D450EBAA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6">
            <a:extLst>
              <a:ext uri="{FF2B5EF4-FFF2-40B4-BE49-F238E27FC236}">
                <a16:creationId xmlns:a16="http://schemas.microsoft.com/office/drawing/2014/main" id="{71D0057B-38C1-C335-0BFE-CA1261E6F5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350267" y="-1819237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">
            <a:extLst>
              <a:ext uri="{FF2B5EF4-FFF2-40B4-BE49-F238E27FC236}">
                <a16:creationId xmlns:a16="http://schemas.microsoft.com/office/drawing/2014/main" id="{A3191388-4101-7DD6-912C-2198E84758A2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6">
            <a:extLst>
              <a:ext uri="{FF2B5EF4-FFF2-40B4-BE49-F238E27FC236}">
                <a16:creationId xmlns:a16="http://schemas.microsoft.com/office/drawing/2014/main" id="{76037469-69F9-E603-CCA6-E8790118B52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65458" y="6310183"/>
            <a:ext cx="1544620" cy="20216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>
            <a:extLst>
              <a:ext uri="{FF2B5EF4-FFF2-40B4-BE49-F238E27FC236}">
                <a16:creationId xmlns:a16="http://schemas.microsoft.com/office/drawing/2014/main" id="{7A8833F3-BDCA-AD99-1C4D-EEEDC3BB6B03}"/>
              </a:ext>
            </a:extLst>
          </p:cNvPr>
          <p:cNvSpPr txBox="1"/>
          <p:nvPr/>
        </p:nvSpPr>
        <p:spPr>
          <a:xfrm>
            <a:off x="885567" y="1524437"/>
            <a:ext cx="10033383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Model: 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Testes unitários para regras de negócio e manipulação de dados.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View</a:t>
            </a: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: 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Testes de interface (geralmente com ferramentas específicas).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Controller</a:t>
            </a: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: 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Testes da coordenação entre Model e 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View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pt-BR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Estratégias específicas: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Mocking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para isolamento de componentes;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Testes de integração para verificar fluxo de dados entre camadas;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Teste 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End-to-End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para validar o sistema completo,</a:t>
            </a:r>
          </a:p>
        </p:txBody>
      </p:sp>
    </p:spTree>
    <p:extLst>
      <p:ext uri="{BB962C8B-B14F-4D97-AF65-F5344CB8AC3E}">
        <p14:creationId xmlns:p14="http://schemas.microsoft.com/office/powerpoint/2010/main" val="385124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DA445BEC-3FB7-41A1-BDE4-91F37D963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>
            <a:extLst>
              <a:ext uri="{FF2B5EF4-FFF2-40B4-BE49-F238E27FC236}">
                <a16:creationId xmlns:a16="http://schemas.microsoft.com/office/drawing/2014/main" id="{148311F4-4BD1-2FD3-3C31-D76FC5F50E36}"/>
              </a:ext>
            </a:extLst>
          </p:cNvPr>
          <p:cNvSpPr txBox="1"/>
          <p:nvPr/>
        </p:nvSpPr>
        <p:spPr>
          <a:xfrm>
            <a:off x="784211" y="118246"/>
            <a:ext cx="9744867" cy="679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5555"/>
              </a:lnSpc>
            </a:pPr>
            <a:r>
              <a:rPr lang="pt-BR" sz="3600" b="1" dirty="0">
                <a:solidFill>
                  <a:srgbClr val="F28F32"/>
                </a:solidFill>
              </a:rPr>
              <a:t>Identificação de Problemas Via Testes</a:t>
            </a:r>
            <a:r>
              <a:rPr lang="pt-BR" sz="3600" b="1" i="0" strike="noStrike" cap="none" dirty="0">
                <a:solidFill>
                  <a:srgbClr val="F28F3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</p:txBody>
      </p:sp>
      <p:pic>
        <p:nvPicPr>
          <p:cNvPr id="66" name="Google Shape;66;p6">
            <a:extLst>
              <a:ext uri="{FF2B5EF4-FFF2-40B4-BE49-F238E27FC236}">
                <a16:creationId xmlns:a16="http://schemas.microsoft.com/office/drawing/2014/main" id="{5132AE40-4B02-4D1F-FF05-A93AD9F2339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>
            <a:extLst>
              <a:ext uri="{FF2B5EF4-FFF2-40B4-BE49-F238E27FC236}">
                <a16:creationId xmlns:a16="http://schemas.microsoft.com/office/drawing/2014/main" id="{2CAA1AA6-1444-C110-4641-234372D4083A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6">
            <a:extLst>
              <a:ext uri="{FF2B5EF4-FFF2-40B4-BE49-F238E27FC236}">
                <a16:creationId xmlns:a16="http://schemas.microsoft.com/office/drawing/2014/main" id="{B4C9EBF3-A4E6-EE65-F0AB-13BE4B8FBE0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89089" y="1696422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6">
            <a:extLst>
              <a:ext uri="{FF2B5EF4-FFF2-40B4-BE49-F238E27FC236}">
                <a16:creationId xmlns:a16="http://schemas.microsoft.com/office/drawing/2014/main" id="{F367390F-DF02-0A3A-47C3-156F1C326669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6">
            <a:extLst>
              <a:ext uri="{FF2B5EF4-FFF2-40B4-BE49-F238E27FC236}">
                <a16:creationId xmlns:a16="http://schemas.microsoft.com/office/drawing/2014/main" id="{7F5D7E19-9312-0CE3-5A2B-C7CDFDFA43B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350267" y="-1819237"/>
            <a:ext cx="614265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">
            <a:extLst>
              <a:ext uri="{FF2B5EF4-FFF2-40B4-BE49-F238E27FC236}">
                <a16:creationId xmlns:a16="http://schemas.microsoft.com/office/drawing/2014/main" id="{96D6F276-9301-64E7-F893-3B1BD551A91F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6">
            <a:extLst>
              <a:ext uri="{FF2B5EF4-FFF2-40B4-BE49-F238E27FC236}">
                <a16:creationId xmlns:a16="http://schemas.microsoft.com/office/drawing/2014/main" id="{3BDAA267-C5DF-6F15-04D0-970FB488F6D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65458" y="6310183"/>
            <a:ext cx="1544620" cy="20216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>
            <a:extLst>
              <a:ext uri="{FF2B5EF4-FFF2-40B4-BE49-F238E27FC236}">
                <a16:creationId xmlns:a16="http://schemas.microsoft.com/office/drawing/2014/main" id="{90948F93-42AF-7FB4-521E-15ECFB3FCE35}"/>
              </a:ext>
            </a:extLst>
          </p:cNvPr>
          <p:cNvSpPr txBox="1"/>
          <p:nvPr/>
        </p:nvSpPr>
        <p:spPr>
          <a:xfrm>
            <a:off x="784211" y="838186"/>
            <a:ext cx="10033383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Técnicas de depuração: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Breakpoints no 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VSCode</a:t>
            </a:r>
            <a:endParaRPr lang="pt-BR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Logging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detalhado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Análise de </a:t>
            </a:r>
            <a:r>
              <a:rPr lang="pt-BR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stack</a:t>
            </a: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trace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pt-BR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Padrões comuns de problemas: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Falhas de comunicação entre camadas MVC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Problemas de estado ou persistência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Falhas de validação de entradas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pt-BR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Categorização de defeitos: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Funcionais vs. não-funcionais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Críticos vs. não-críticos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De implementação vs. de design</a:t>
            </a:r>
          </a:p>
        </p:txBody>
      </p:sp>
    </p:spTree>
    <p:extLst>
      <p:ext uri="{BB962C8B-B14F-4D97-AF65-F5344CB8AC3E}">
        <p14:creationId xmlns:p14="http://schemas.microsoft.com/office/powerpoint/2010/main" val="407646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625</Words>
  <Application>Microsoft Office PowerPoint</Application>
  <PresentationFormat>Widescreen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Pedro Capelari</cp:lastModifiedBy>
  <cp:revision>20</cp:revision>
  <dcterms:modified xsi:type="dcterms:W3CDTF">2025-04-23T15:06:03Z</dcterms:modified>
</cp:coreProperties>
</file>