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5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3DF5DD-5E77-6B48-BA4C-CCBE2A130D6D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7E60A2A0-B278-4945-8455-C505F5A19943}">
      <dgm:prSet phldrT="[Text]"/>
      <dgm:spPr/>
      <dgm:t>
        <a:bodyPr/>
        <a:lstStyle/>
        <a:p>
          <a:r>
            <a:rPr lang="en-US" dirty="0" smtClean="0"/>
            <a:t>Data Manipulation</a:t>
          </a:r>
          <a:endParaRPr lang="en-US" dirty="0"/>
        </a:p>
      </dgm:t>
    </dgm:pt>
    <dgm:pt modelId="{23AABED7-5D06-EE47-B513-585C92E78C46}" type="parTrans" cxnId="{398089D2-2E0A-C449-B6CC-FC7B5205F120}">
      <dgm:prSet/>
      <dgm:spPr/>
      <dgm:t>
        <a:bodyPr/>
        <a:lstStyle/>
        <a:p>
          <a:endParaRPr lang="en-US"/>
        </a:p>
      </dgm:t>
    </dgm:pt>
    <dgm:pt modelId="{93AC0152-13D5-DC46-8F34-E2BCB48AAC41}" type="sibTrans" cxnId="{398089D2-2E0A-C449-B6CC-FC7B5205F120}">
      <dgm:prSet/>
      <dgm:spPr/>
      <dgm:t>
        <a:bodyPr/>
        <a:lstStyle/>
        <a:p>
          <a:endParaRPr lang="en-US"/>
        </a:p>
      </dgm:t>
    </dgm:pt>
    <dgm:pt modelId="{A5848FA0-32FB-6D4A-82AE-C1540FCA8B59}">
      <dgm:prSet phldrT="[Text]"/>
      <dgm:spPr/>
      <dgm:t>
        <a:bodyPr/>
        <a:lstStyle/>
        <a:p>
          <a:r>
            <a:rPr lang="en-US" dirty="0" smtClean="0"/>
            <a:t>Model Prediction</a:t>
          </a:r>
          <a:endParaRPr lang="en-US" dirty="0"/>
        </a:p>
      </dgm:t>
    </dgm:pt>
    <dgm:pt modelId="{82C07656-C212-0F43-BB52-1FDE4127298D}" type="parTrans" cxnId="{79DD45AC-1D80-BE4F-8ABA-6CD64EB7CC9C}">
      <dgm:prSet/>
      <dgm:spPr/>
      <dgm:t>
        <a:bodyPr/>
        <a:lstStyle/>
        <a:p>
          <a:endParaRPr lang="en-US"/>
        </a:p>
      </dgm:t>
    </dgm:pt>
    <dgm:pt modelId="{3E47D43E-1876-424A-B0AD-431CF9E23E2B}" type="sibTrans" cxnId="{79DD45AC-1D80-BE4F-8ABA-6CD64EB7CC9C}">
      <dgm:prSet/>
      <dgm:spPr/>
      <dgm:t>
        <a:bodyPr/>
        <a:lstStyle/>
        <a:p>
          <a:endParaRPr lang="en-US"/>
        </a:p>
      </dgm:t>
    </dgm:pt>
    <dgm:pt modelId="{99ABCF28-575A-8C4E-87BC-11B4DBC1A571}">
      <dgm:prSet phldrT="[Text]"/>
      <dgm:spPr/>
      <dgm:t>
        <a:bodyPr/>
        <a:lstStyle/>
        <a:p>
          <a:r>
            <a:rPr lang="en-US" dirty="0" smtClean="0"/>
            <a:t>Decision</a:t>
          </a:r>
          <a:endParaRPr lang="en-US" dirty="0"/>
        </a:p>
      </dgm:t>
    </dgm:pt>
    <dgm:pt modelId="{C39A72A2-E856-7447-99D3-161631C58C9E}" type="parTrans" cxnId="{7432F334-24AF-B84E-82B8-C37A366FC30D}">
      <dgm:prSet/>
      <dgm:spPr/>
      <dgm:t>
        <a:bodyPr/>
        <a:lstStyle/>
        <a:p>
          <a:endParaRPr lang="en-US"/>
        </a:p>
      </dgm:t>
    </dgm:pt>
    <dgm:pt modelId="{588CD221-3743-7A42-AE6E-CB8C037F8E67}" type="sibTrans" cxnId="{7432F334-24AF-B84E-82B8-C37A366FC30D}">
      <dgm:prSet/>
      <dgm:spPr/>
      <dgm:t>
        <a:bodyPr/>
        <a:lstStyle/>
        <a:p>
          <a:endParaRPr lang="en-US"/>
        </a:p>
      </dgm:t>
    </dgm:pt>
    <dgm:pt modelId="{34696FD8-2188-AE48-BCAC-DC826D4DD424}">
      <dgm:prSet phldrT="[Text]"/>
      <dgm:spPr/>
      <dgm:t>
        <a:bodyPr/>
        <a:lstStyle/>
        <a:p>
          <a:r>
            <a:rPr lang="en-US" dirty="0" smtClean="0"/>
            <a:t>Data obtained from </a:t>
          </a:r>
          <a:r>
            <a:rPr lang="en-US" dirty="0" err="1" smtClean="0"/>
            <a:t>www.ibm.com</a:t>
          </a:r>
          <a:r>
            <a:rPr lang="en-US" dirty="0" smtClean="0"/>
            <a:t> and prepared before predicting of employee attrition by using some data wrangling methods.</a:t>
          </a:r>
          <a:endParaRPr lang="en-US" dirty="0"/>
        </a:p>
      </dgm:t>
    </dgm:pt>
    <dgm:pt modelId="{FA574EAB-4153-CA4E-92F2-CA79FB0C817A}" type="parTrans" cxnId="{0249C425-580D-9248-9809-7DAE11423516}">
      <dgm:prSet/>
      <dgm:spPr/>
      <dgm:t>
        <a:bodyPr/>
        <a:lstStyle/>
        <a:p>
          <a:endParaRPr lang="en-US"/>
        </a:p>
      </dgm:t>
    </dgm:pt>
    <dgm:pt modelId="{0EB2668E-5962-DB48-86E8-2EEDAC770C70}" type="sibTrans" cxnId="{0249C425-580D-9248-9809-7DAE11423516}">
      <dgm:prSet/>
      <dgm:spPr/>
      <dgm:t>
        <a:bodyPr/>
        <a:lstStyle/>
        <a:p>
          <a:endParaRPr lang="en-US"/>
        </a:p>
      </dgm:t>
    </dgm:pt>
    <dgm:pt modelId="{E13C5283-A206-5B49-8D10-F971EDD06A9E}">
      <dgm:prSet phldrT="[Text]"/>
      <dgm:spPr/>
      <dgm:t>
        <a:bodyPr/>
        <a:lstStyle/>
        <a:p>
          <a:r>
            <a:rPr lang="en-US" dirty="0" smtClean="0"/>
            <a:t>Various machine learning algorithms used to predict turnovers.</a:t>
          </a:r>
          <a:endParaRPr lang="en-US" dirty="0"/>
        </a:p>
      </dgm:t>
    </dgm:pt>
    <dgm:pt modelId="{F43114E5-93CC-E145-84A7-E5EE6694F9CB}" type="parTrans" cxnId="{4FBAA96B-5E83-F340-908F-048876C2DA27}">
      <dgm:prSet/>
      <dgm:spPr/>
      <dgm:t>
        <a:bodyPr/>
        <a:lstStyle/>
        <a:p>
          <a:endParaRPr lang="en-US"/>
        </a:p>
      </dgm:t>
    </dgm:pt>
    <dgm:pt modelId="{A9F0BE56-1FAB-7347-B0CE-D9368E6DE1E0}" type="sibTrans" cxnId="{4FBAA96B-5E83-F340-908F-048876C2DA27}">
      <dgm:prSet/>
      <dgm:spPr/>
      <dgm:t>
        <a:bodyPr/>
        <a:lstStyle/>
        <a:p>
          <a:endParaRPr lang="en-US"/>
        </a:p>
      </dgm:t>
    </dgm:pt>
    <dgm:pt modelId="{1C1DBB51-7392-D543-BBEA-B84CEC639F5C}">
      <dgm:prSet phldrT="[Text]"/>
      <dgm:spPr/>
      <dgm:t>
        <a:bodyPr/>
        <a:lstStyle/>
        <a:p>
          <a:r>
            <a:rPr lang="en-US" dirty="0" smtClean="0"/>
            <a:t>The HR group will be ready to make more accurate decisions before introducing new human resources policies.</a:t>
          </a:r>
          <a:endParaRPr lang="en-US" dirty="0"/>
        </a:p>
      </dgm:t>
    </dgm:pt>
    <dgm:pt modelId="{7CA8234C-3722-1E45-987B-FBFB8223E921}" type="parTrans" cxnId="{D16FB440-8889-3E4C-864B-BBEE3B3DBE4C}">
      <dgm:prSet/>
      <dgm:spPr/>
      <dgm:t>
        <a:bodyPr/>
        <a:lstStyle/>
        <a:p>
          <a:endParaRPr lang="en-US"/>
        </a:p>
      </dgm:t>
    </dgm:pt>
    <dgm:pt modelId="{2ABB189C-58AF-0B42-A982-5A1E256A151B}" type="sibTrans" cxnId="{D16FB440-8889-3E4C-864B-BBEE3B3DBE4C}">
      <dgm:prSet/>
      <dgm:spPr/>
      <dgm:t>
        <a:bodyPr/>
        <a:lstStyle/>
        <a:p>
          <a:endParaRPr lang="en-US"/>
        </a:p>
      </dgm:t>
    </dgm:pt>
    <dgm:pt modelId="{9EC44416-7A63-5449-A083-B0412BB51CC3}" type="pres">
      <dgm:prSet presAssocID="{CF3DF5DD-5E77-6B48-BA4C-CCBE2A130D6D}" presName="CompostProcess" presStyleCnt="0">
        <dgm:presLayoutVars>
          <dgm:dir/>
          <dgm:resizeHandles val="exact"/>
        </dgm:presLayoutVars>
      </dgm:prSet>
      <dgm:spPr/>
    </dgm:pt>
    <dgm:pt modelId="{E757F53D-110F-8B4E-97FA-90225B884A61}" type="pres">
      <dgm:prSet presAssocID="{CF3DF5DD-5E77-6B48-BA4C-CCBE2A130D6D}" presName="arrow" presStyleLbl="bgShp" presStyleIdx="0" presStyleCnt="1"/>
      <dgm:spPr/>
    </dgm:pt>
    <dgm:pt modelId="{75F05CE1-909A-744A-B177-9364B42F461D}" type="pres">
      <dgm:prSet presAssocID="{CF3DF5DD-5E77-6B48-BA4C-CCBE2A130D6D}" presName="linearProcess" presStyleCnt="0"/>
      <dgm:spPr/>
    </dgm:pt>
    <dgm:pt modelId="{F1DA8A1A-AFC8-BB4A-BC3C-93D0FD739CD3}" type="pres">
      <dgm:prSet presAssocID="{7E60A2A0-B278-4945-8455-C505F5A19943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1DBF24-CF35-F940-A5DB-BAB2711724D0}" type="pres">
      <dgm:prSet presAssocID="{93AC0152-13D5-DC46-8F34-E2BCB48AAC41}" presName="sibTrans" presStyleCnt="0"/>
      <dgm:spPr/>
    </dgm:pt>
    <dgm:pt modelId="{C7378384-B789-4F49-B31B-B74C2BA4AA74}" type="pres">
      <dgm:prSet presAssocID="{A5848FA0-32FB-6D4A-82AE-C1540FCA8B59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9DA6F9-AEEA-5A42-90DF-DEB118579985}" type="pres">
      <dgm:prSet presAssocID="{3E47D43E-1876-424A-B0AD-431CF9E23E2B}" presName="sibTrans" presStyleCnt="0"/>
      <dgm:spPr/>
    </dgm:pt>
    <dgm:pt modelId="{5F6E0ABC-50ED-0842-B9F0-B9DF564EDE31}" type="pres">
      <dgm:prSet presAssocID="{99ABCF28-575A-8C4E-87BC-11B4DBC1A571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32F334-24AF-B84E-82B8-C37A366FC30D}" srcId="{CF3DF5DD-5E77-6B48-BA4C-CCBE2A130D6D}" destId="{99ABCF28-575A-8C4E-87BC-11B4DBC1A571}" srcOrd="2" destOrd="0" parTransId="{C39A72A2-E856-7447-99D3-161631C58C9E}" sibTransId="{588CD221-3743-7A42-AE6E-CB8C037F8E67}"/>
    <dgm:cxn modelId="{D16FB440-8889-3E4C-864B-BBEE3B3DBE4C}" srcId="{99ABCF28-575A-8C4E-87BC-11B4DBC1A571}" destId="{1C1DBB51-7392-D543-BBEA-B84CEC639F5C}" srcOrd="0" destOrd="0" parTransId="{7CA8234C-3722-1E45-987B-FBFB8223E921}" sibTransId="{2ABB189C-58AF-0B42-A982-5A1E256A151B}"/>
    <dgm:cxn modelId="{79DD45AC-1D80-BE4F-8ABA-6CD64EB7CC9C}" srcId="{CF3DF5DD-5E77-6B48-BA4C-CCBE2A130D6D}" destId="{A5848FA0-32FB-6D4A-82AE-C1540FCA8B59}" srcOrd="1" destOrd="0" parTransId="{82C07656-C212-0F43-BB52-1FDE4127298D}" sibTransId="{3E47D43E-1876-424A-B0AD-431CF9E23E2B}"/>
    <dgm:cxn modelId="{67CB8D26-5441-8B48-AE83-1FB450623898}" type="presOf" srcId="{E13C5283-A206-5B49-8D10-F971EDD06A9E}" destId="{C7378384-B789-4F49-B31B-B74C2BA4AA74}" srcOrd="0" destOrd="1" presId="urn:microsoft.com/office/officeart/2005/8/layout/hProcess9"/>
    <dgm:cxn modelId="{32FC028B-69AF-F847-B9E9-FF16AC0EA340}" type="presOf" srcId="{CF3DF5DD-5E77-6B48-BA4C-CCBE2A130D6D}" destId="{9EC44416-7A63-5449-A083-B0412BB51CC3}" srcOrd="0" destOrd="0" presId="urn:microsoft.com/office/officeart/2005/8/layout/hProcess9"/>
    <dgm:cxn modelId="{FA617EAA-FCB7-7446-B2EC-5578470BAB31}" type="presOf" srcId="{99ABCF28-575A-8C4E-87BC-11B4DBC1A571}" destId="{5F6E0ABC-50ED-0842-B9F0-B9DF564EDE31}" srcOrd="0" destOrd="0" presId="urn:microsoft.com/office/officeart/2005/8/layout/hProcess9"/>
    <dgm:cxn modelId="{398089D2-2E0A-C449-B6CC-FC7B5205F120}" srcId="{CF3DF5DD-5E77-6B48-BA4C-CCBE2A130D6D}" destId="{7E60A2A0-B278-4945-8455-C505F5A19943}" srcOrd="0" destOrd="0" parTransId="{23AABED7-5D06-EE47-B513-585C92E78C46}" sibTransId="{93AC0152-13D5-DC46-8F34-E2BCB48AAC41}"/>
    <dgm:cxn modelId="{4FBAA96B-5E83-F340-908F-048876C2DA27}" srcId="{A5848FA0-32FB-6D4A-82AE-C1540FCA8B59}" destId="{E13C5283-A206-5B49-8D10-F971EDD06A9E}" srcOrd="0" destOrd="0" parTransId="{F43114E5-93CC-E145-84A7-E5EE6694F9CB}" sibTransId="{A9F0BE56-1FAB-7347-B0CE-D9368E6DE1E0}"/>
    <dgm:cxn modelId="{7DEA1F39-B6B3-3145-B093-F2FF6F82D823}" type="presOf" srcId="{A5848FA0-32FB-6D4A-82AE-C1540FCA8B59}" destId="{C7378384-B789-4F49-B31B-B74C2BA4AA74}" srcOrd="0" destOrd="0" presId="urn:microsoft.com/office/officeart/2005/8/layout/hProcess9"/>
    <dgm:cxn modelId="{3FD0475B-7E80-C740-B480-5599B845D2F0}" type="presOf" srcId="{7E60A2A0-B278-4945-8455-C505F5A19943}" destId="{F1DA8A1A-AFC8-BB4A-BC3C-93D0FD739CD3}" srcOrd="0" destOrd="0" presId="urn:microsoft.com/office/officeart/2005/8/layout/hProcess9"/>
    <dgm:cxn modelId="{0249C425-580D-9248-9809-7DAE11423516}" srcId="{7E60A2A0-B278-4945-8455-C505F5A19943}" destId="{34696FD8-2188-AE48-BCAC-DC826D4DD424}" srcOrd="0" destOrd="0" parTransId="{FA574EAB-4153-CA4E-92F2-CA79FB0C817A}" sibTransId="{0EB2668E-5962-DB48-86E8-2EEDAC770C70}"/>
    <dgm:cxn modelId="{4CA11FCD-1362-1E44-B43A-E246EAE11ED4}" type="presOf" srcId="{1C1DBB51-7392-D543-BBEA-B84CEC639F5C}" destId="{5F6E0ABC-50ED-0842-B9F0-B9DF564EDE31}" srcOrd="0" destOrd="1" presId="urn:microsoft.com/office/officeart/2005/8/layout/hProcess9"/>
    <dgm:cxn modelId="{1564AD94-CF37-9B46-9FA0-A0BDB62D0E67}" type="presOf" srcId="{34696FD8-2188-AE48-BCAC-DC826D4DD424}" destId="{F1DA8A1A-AFC8-BB4A-BC3C-93D0FD739CD3}" srcOrd="0" destOrd="1" presId="urn:microsoft.com/office/officeart/2005/8/layout/hProcess9"/>
    <dgm:cxn modelId="{CEE2794F-1076-8E4C-8E6B-2FF3ABFAFBD1}" type="presParOf" srcId="{9EC44416-7A63-5449-A083-B0412BB51CC3}" destId="{E757F53D-110F-8B4E-97FA-90225B884A61}" srcOrd="0" destOrd="0" presId="urn:microsoft.com/office/officeart/2005/8/layout/hProcess9"/>
    <dgm:cxn modelId="{C40F2E51-CE0F-C445-830C-7FC170B42BAE}" type="presParOf" srcId="{9EC44416-7A63-5449-A083-B0412BB51CC3}" destId="{75F05CE1-909A-744A-B177-9364B42F461D}" srcOrd="1" destOrd="0" presId="urn:microsoft.com/office/officeart/2005/8/layout/hProcess9"/>
    <dgm:cxn modelId="{82536E7F-3DDC-B740-893F-DAE84525044B}" type="presParOf" srcId="{75F05CE1-909A-744A-B177-9364B42F461D}" destId="{F1DA8A1A-AFC8-BB4A-BC3C-93D0FD739CD3}" srcOrd="0" destOrd="0" presId="urn:microsoft.com/office/officeart/2005/8/layout/hProcess9"/>
    <dgm:cxn modelId="{ECB7F538-418B-7243-9D75-492AB621D7B9}" type="presParOf" srcId="{75F05CE1-909A-744A-B177-9364B42F461D}" destId="{E91DBF24-CF35-F940-A5DB-BAB2711724D0}" srcOrd="1" destOrd="0" presId="urn:microsoft.com/office/officeart/2005/8/layout/hProcess9"/>
    <dgm:cxn modelId="{12A53D6B-B196-1846-9532-0CDF7A5DFB8A}" type="presParOf" srcId="{75F05CE1-909A-744A-B177-9364B42F461D}" destId="{C7378384-B789-4F49-B31B-B74C2BA4AA74}" srcOrd="2" destOrd="0" presId="urn:microsoft.com/office/officeart/2005/8/layout/hProcess9"/>
    <dgm:cxn modelId="{01DA1C7A-0246-D742-87B5-47C72F6AA51F}" type="presParOf" srcId="{75F05CE1-909A-744A-B177-9364B42F461D}" destId="{499DA6F9-AEEA-5A42-90DF-DEB118579985}" srcOrd="3" destOrd="0" presId="urn:microsoft.com/office/officeart/2005/8/layout/hProcess9"/>
    <dgm:cxn modelId="{696F1882-398D-454C-818A-257EDF365795}" type="presParOf" srcId="{75F05CE1-909A-744A-B177-9364B42F461D}" destId="{5F6E0ABC-50ED-0842-B9F0-B9DF564EDE3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5F8D20-2F12-F44F-B8B5-A800F1907A8C}" type="doc">
      <dgm:prSet loTypeId="urn:microsoft.com/office/officeart/2008/layout/PictureStrip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83914F-323F-104F-98CD-A2F960F00B9C}">
      <dgm:prSet phldrT="[Text]"/>
      <dgm:spPr/>
      <dgm:t>
        <a:bodyPr/>
        <a:lstStyle/>
        <a:p>
          <a:r>
            <a:rPr lang="en-US" dirty="0" smtClean="0"/>
            <a:t>Logistic Regression</a:t>
          </a:r>
          <a:endParaRPr lang="en-US" dirty="0"/>
        </a:p>
      </dgm:t>
    </dgm:pt>
    <dgm:pt modelId="{78CC1AB4-06F5-E64A-A054-9727FF5B8B8B}" type="parTrans" cxnId="{F2E11DFC-30D6-D64F-AB6D-E2E52FE26EBB}">
      <dgm:prSet/>
      <dgm:spPr/>
      <dgm:t>
        <a:bodyPr/>
        <a:lstStyle/>
        <a:p>
          <a:endParaRPr lang="en-US"/>
        </a:p>
      </dgm:t>
    </dgm:pt>
    <dgm:pt modelId="{894F8C82-4C07-1543-A0CF-14D4F7F534EB}" type="sibTrans" cxnId="{F2E11DFC-30D6-D64F-AB6D-E2E52FE26EBB}">
      <dgm:prSet/>
      <dgm:spPr/>
      <dgm:t>
        <a:bodyPr/>
        <a:lstStyle/>
        <a:p>
          <a:endParaRPr lang="en-US"/>
        </a:p>
      </dgm:t>
    </dgm:pt>
    <dgm:pt modelId="{6E8B9B1E-60D5-0244-8990-35C98E09EDCE}">
      <dgm:prSet phldrT="[Text]"/>
      <dgm:spPr/>
      <dgm:t>
        <a:bodyPr/>
        <a:lstStyle/>
        <a:p>
          <a:r>
            <a:rPr lang="en-US" dirty="0" smtClean="0"/>
            <a:t>Random Forest</a:t>
          </a:r>
          <a:endParaRPr lang="en-US" dirty="0"/>
        </a:p>
      </dgm:t>
    </dgm:pt>
    <dgm:pt modelId="{AE48E385-1190-1D42-960B-B6E5D3D89A61}" type="parTrans" cxnId="{6EA163B6-F8D8-684C-A4CF-E3D08FA940D4}">
      <dgm:prSet/>
      <dgm:spPr/>
      <dgm:t>
        <a:bodyPr/>
        <a:lstStyle/>
        <a:p>
          <a:endParaRPr lang="en-US"/>
        </a:p>
      </dgm:t>
    </dgm:pt>
    <dgm:pt modelId="{77418E1E-E45A-F642-9E4C-D311E35F29C8}" type="sibTrans" cxnId="{6EA163B6-F8D8-684C-A4CF-E3D08FA940D4}">
      <dgm:prSet/>
      <dgm:spPr/>
      <dgm:t>
        <a:bodyPr/>
        <a:lstStyle/>
        <a:p>
          <a:endParaRPr lang="en-US"/>
        </a:p>
      </dgm:t>
    </dgm:pt>
    <dgm:pt modelId="{8644591E-5640-5941-A4BA-7CD346848754}">
      <dgm:prSet phldrT="[Text]"/>
      <dgm:spPr/>
      <dgm:t>
        <a:bodyPr/>
        <a:lstStyle/>
        <a:p>
          <a:r>
            <a:rPr lang="en-US" dirty="0" smtClean="0"/>
            <a:t>Supported Vector Machine</a:t>
          </a:r>
        </a:p>
      </dgm:t>
    </dgm:pt>
    <dgm:pt modelId="{180ED17C-F40F-6040-A6CC-FFC6D672F412}" type="parTrans" cxnId="{33303C82-FCA1-504F-B473-523AB91729AF}">
      <dgm:prSet/>
      <dgm:spPr/>
      <dgm:t>
        <a:bodyPr/>
        <a:lstStyle/>
        <a:p>
          <a:endParaRPr lang="en-US"/>
        </a:p>
      </dgm:t>
    </dgm:pt>
    <dgm:pt modelId="{37710A55-A317-C44B-BE9F-F9F0345FE2F2}" type="sibTrans" cxnId="{33303C82-FCA1-504F-B473-523AB91729AF}">
      <dgm:prSet/>
      <dgm:spPr/>
      <dgm:t>
        <a:bodyPr/>
        <a:lstStyle/>
        <a:p>
          <a:endParaRPr lang="en-US"/>
        </a:p>
      </dgm:t>
    </dgm:pt>
    <dgm:pt modelId="{0BEE0BCD-36F7-4348-A4FF-C543BA2B7211}" type="pres">
      <dgm:prSet presAssocID="{E15F8D20-2F12-F44F-B8B5-A800F1907A8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1D9DDC-3FBA-E34C-B440-94B7515D3341}" type="pres">
      <dgm:prSet presAssocID="{5283914F-323F-104F-98CD-A2F960F00B9C}" presName="composite" presStyleCnt="0"/>
      <dgm:spPr/>
    </dgm:pt>
    <dgm:pt modelId="{51D08771-0A02-E549-8C37-29B3B3159368}" type="pres">
      <dgm:prSet presAssocID="{5283914F-323F-104F-98CD-A2F960F00B9C}" presName="rect1" presStyleLbl="tr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17D599-F4E6-C946-A906-CCB0EF06451F}" type="pres">
      <dgm:prSet presAssocID="{5283914F-323F-104F-98CD-A2F960F00B9C}" presName="rect2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</dgm:spPr>
      <dgm:t>
        <a:bodyPr/>
        <a:lstStyle/>
        <a:p>
          <a:endParaRPr lang="en-US"/>
        </a:p>
      </dgm:t>
    </dgm:pt>
    <dgm:pt modelId="{84BD4BC9-FC8C-F84E-89AA-E985C46E89DF}" type="pres">
      <dgm:prSet presAssocID="{894F8C82-4C07-1543-A0CF-14D4F7F534EB}" presName="sibTrans" presStyleCnt="0"/>
      <dgm:spPr/>
    </dgm:pt>
    <dgm:pt modelId="{C29586C6-2BDC-0742-AC19-126A3727D80F}" type="pres">
      <dgm:prSet presAssocID="{6E8B9B1E-60D5-0244-8990-35C98E09EDCE}" presName="composite" presStyleCnt="0"/>
      <dgm:spPr/>
    </dgm:pt>
    <dgm:pt modelId="{8A743A0F-6FC3-F247-8462-77859DB9F535}" type="pres">
      <dgm:prSet presAssocID="{6E8B9B1E-60D5-0244-8990-35C98E09EDCE}" presName="rect1" presStyleLbl="tr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6555D3-AED7-1048-B744-E92ED7A7C87A}" type="pres">
      <dgm:prSet presAssocID="{6E8B9B1E-60D5-0244-8990-35C98E09EDCE}" presName="rect2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</dgm:spPr>
      <dgm:t>
        <a:bodyPr/>
        <a:lstStyle/>
        <a:p>
          <a:endParaRPr lang="en-US"/>
        </a:p>
      </dgm:t>
    </dgm:pt>
    <dgm:pt modelId="{B418FB3F-AB05-AD40-AA84-4489FF4DB49D}" type="pres">
      <dgm:prSet presAssocID="{77418E1E-E45A-F642-9E4C-D311E35F29C8}" presName="sibTrans" presStyleCnt="0"/>
      <dgm:spPr/>
    </dgm:pt>
    <dgm:pt modelId="{A2DB24B4-7CB3-664F-A82B-A8198D49BD53}" type="pres">
      <dgm:prSet presAssocID="{8644591E-5640-5941-A4BA-7CD346848754}" presName="composite" presStyleCnt="0"/>
      <dgm:spPr/>
    </dgm:pt>
    <dgm:pt modelId="{9F2460FA-1751-0A42-ABCB-123D261E5B6D}" type="pres">
      <dgm:prSet presAssocID="{8644591E-5640-5941-A4BA-7CD346848754}" presName="rect1" presStyleLbl="tr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66B6D-971B-D24B-A887-9C7F7F34205F}" type="pres">
      <dgm:prSet presAssocID="{8644591E-5640-5941-A4BA-7CD346848754}" presName="rect2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2000" r="-72000"/>
          </a:stretch>
        </a:blipFill>
      </dgm:spPr>
      <dgm:t>
        <a:bodyPr/>
        <a:lstStyle/>
        <a:p>
          <a:endParaRPr lang="en-US"/>
        </a:p>
      </dgm:t>
    </dgm:pt>
  </dgm:ptLst>
  <dgm:cxnLst>
    <dgm:cxn modelId="{ABA9A01C-5C4A-6F40-BA24-43D519D08B38}" type="presOf" srcId="{8644591E-5640-5941-A4BA-7CD346848754}" destId="{9F2460FA-1751-0A42-ABCB-123D261E5B6D}" srcOrd="0" destOrd="0" presId="urn:microsoft.com/office/officeart/2008/layout/PictureStrips"/>
    <dgm:cxn modelId="{CF4A4840-049C-2D46-91EA-BBA1EF9DEE95}" type="presOf" srcId="{6E8B9B1E-60D5-0244-8990-35C98E09EDCE}" destId="{8A743A0F-6FC3-F247-8462-77859DB9F535}" srcOrd="0" destOrd="0" presId="urn:microsoft.com/office/officeart/2008/layout/PictureStrips"/>
    <dgm:cxn modelId="{FC491C4A-8041-AC4D-A0F9-8FBC901885BA}" type="presOf" srcId="{5283914F-323F-104F-98CD-A2F960F00B9C}" destId="{51D08771-0A02-E549-8C37-29B3B3159368}" srcOrd="0" destOrd="0" presId="urn:microsoft.com/office/officeart/2008/layout/PictureStrips"/>
    <dgm:cxn modelId="{F2E11DFC-30D6-D64F-AB6D-E2E52FE26EBB}" srcId="{E15F8D20-2F12-F44F-B8B5-A800F1907A8C}" destId="{5283914F-323F-104F-98CD-A2F960F00B9C}" srcOrd="0" destOrd="0" parTransId="{78CC1AB4-06F5-E64A-A054-9727FF5B8B8B}" sibTransId="{894F8C82-4C07-1543-A0CF-14D4F7F534EB}"/>
    <dgm:cxn modelId="{374B78A7-AF67-6140-8447-ADC7275BA188}" type="presOf" srcId="{E15F8D20-2F12-F44F-B8B5-A800F1907A8C}" destId="{0BEE0BCD-36F7-4348-A4FF-C543BA2B7211}" srcOrd="0" destOrd="0" presId="urn:microsoft.com/office/officeart/2008/layout/PictureStrips"/>
    <dgm:cxn modelId="{33303C82-FCA1-504F-B473-523AB91729AF}" srcId="{E15F8D20-2F12-F44F-B8B5-A800F1907A8C}" destId="{8644591E-5640-5941-A4BA-7CD346848754}" srcOrd="2" destOrd="0" parTransId="{180ED17C-F40F-6040-A6CC-FFC6D672F412}" sibTransId="{37710A55-A317-C44B-BE9F-F9F0345FE2F2}"/>
    <dgm:cxn modelId="{6EA163B6-F8D8-684C-A4CF-E3D08FA940D4}" srcId="{E15F8D20-2F12-F44F-B8B5-A800F1907A8C}" destId="{6E8B9B1E-60D5-0244-8990-35C98E09EDCE}" srcOrd="1" destOrd="0" parTransId="{AE48E385-1190-1D42-960B-B6E5D3D89A61}" sibTransId="{77418E1E-E45A-F642-9E4C-D311E35F29C8}"/>
    <dgm:cxn modelId="{518029FF-3BFE-7640-9956-E22F6A73DDB3}" type="presParOf" srcId="{0BEE0BCD-36F7-4348-A4FF-C543BA2B7211}" destId="{B11D9DDC-3FBA-E34C-B440-94B7515D3341}" srcOrd="0" destOrd="0" presId="urn:microsoft.com/office/officeart/2008/layout/PictureStrips"/>
    <dgm:cxn modelId="{B4FE4032-7CAB-0E44-9FDB-4E5F50287D10}" type="presParOf" srcId="{B11D9DDC-3FBA-E34C-B440-94B7515D3341}" destId="{51D08771-0A02-E549-8C37-29B3B3159368}" srcOrd="0" destOrd="0" presId="urn:microsoft.com/office/officeart/2008/layout/PictureStrips"/>
    <dgm:cxn modelId="{296B6765-7287-BF48-86E5-CE90944B6B06}" type="presParOf" srcId="{B11D9DDC-3FBA-E34C-B440-94B7515D3341}" destId="{DA17D599-F4E6-C946-A906-CCB0EF06451F}" srcOrd="1" destOrd="0" presId="urn:microsoft.com/office/officeart/2008/layout/PictureStrips"/>
    <dgm:cxn modelId="{4DB10AA3-F2F7-6947-80EB-E95AAC9AAD3F}" type="presParOf" srcId="{0BEE0BCD-36F7-4348-A4FF-C543BA2B7211}" destId="{84BD4BC9-FC8C-F84E-89AA-E985C46E89DF}" srcOrd="1" destOrd="0" presId="urn:microsoft.com/office/officeart/2008/layout/PictureStrips"/>
    <dgm:cxn modelId="{387D9863-2477-FB4E-A12E-60BEA2E0FD65}" type="presParOf" srcId="{0BEE0BCD-36F7-4348-A4FF-C543BA2B7211}" destId="{C29586C6-2BDC-0742-AC19-126A3727D80F}" srcOrd="2" destOrd="0" presId="urn:microsoft.com/office/officeart/2008/layout/PictureStrips"/>
    <dgm:cxn modelId="{1C2F91A4-C346-B647-AED8-63E07ACC890A}" type="presParOf" srcId="{C29586C6-2BDC-0742-AC19-126A3727D80F}" destId="{8A743A0F-6FC3-F247-8462-77859DB9F535}" srcOrd="0" destOrd="0" presId="urn:microsoft.com/office/officeart/2008/layout/PictureStrips"/>
    <dgm:cxn modelId="{C36ED41F-8168-2948-9B69-84214659B3B8}" type="presParOf" srcId="{C29586C6-2BDC-0742-AC19-126A3727D80F}" destId="{B16555D3-AED7-1048-B744-E92ED7A7C87A}" srcOrd="1" destOrd="0" presId="urn:microsoft.com/office/officeart/2008/layout/PictureStrips"/>
    <dgm:cxn modelId="{EAA601BB-871E-0E45-A2D2-FBCD43087612}" type="presParOf" srcId="{0BEE0BCD-36F7-4348-A4FF-C543BA2B7211}" destId="{B418FB3F-AB05-AD40-AA84-4489FF4DB49D}" srcOrd="3" destOrd="0" presId="urn:microsoft.com/office/officeart/2008/layout/PictureStrips"/>
    <dgm:cxn modelId="{BB0F7C18-AF70-3344-BCFF-EC434836BC78}" type="presParOf" srcId="{0BEE0BCD-36F7-4348-A4FF-C543BA2B7211}" destId="{A2DB24B4-7CB3-664F-A82B-A8198D49BD53}" srcOrd="4" destOrd="0" presId="urn:microsoft.com/office/officeart/2008/layout/PictureStrips"/>
    <dgm:cxn modelId="{3782B2BF-B6B6-AC47-B16F-07955A021606}" type="presParOf" srcId="{A2DB24B4-7CB3-664F-A82B-A8198D49BD53}" destId="{9F2460FA-1751-0A42-ABCB-123D261E5B6D}" srcOrd="0" destOrd="0" presId="urn:microsoft.com/office/officeart/2008/layout/PictureStrips"/>
    <dgm:cxn modelId="{DAA2BAAA-7FB1-5D44-A620-6A7DC9744C1E}" type="presParOf" srcId="{A2DB24B4-7CB3-664F-A82B-A8198D49BD53}" destId="{B6966B6D-971B-D24B-A887-9C7F7F34205F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7F53D-110F-8B4E-97FA-90225B884A61}">
      <dsp:nvSpPr>
        <dsp:cNvPr id="0" name=""/>
        <dsp:cNvSpPr/>
      </dsp:nvSpPr>
      <dsp:spPr>
        <a:xfrm>
          <a:off x="609903" y="0"/>
          <a:ext cx="6912241" cy="470852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glow rad="70000">
            <a:schemeClr val="accent1">
              <a:tint val="4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1DA8A1A-AFC8-BB4A-BC3C-93D0FD739CD3}">
      <dsp:nvSpPr>
        <dsp:cNvPr id="0" name=""/>
        <dsp:cNvSpPr/>
      </dsp:nvSpPr>
      <dsp:spPr>
        <a:xfrm>
          <a:off x="275568" y="1412557"/>
          <a:ext cx="2439614" cy="18834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Data Manipulation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Data obtained from </a:t>
          </a:r>
          <a:r>
            <a:rPr lang="en-US" sz="1400" kern="1200" dirty="0" err="1" smtClean="0"/>
            <a:t>www.ibm.com</a:t>
          </a:r>
          <a:r>
            <a:rPr lang="en-US" sz="1400" kern="1200" dirty="0" smtClean="0"/>
            <a:t> and prepared before predicting of employee attrition by using some data wrangling methods.</a:t>
          </a:r>
          <a:endParaRPr lang="en-US" sz="1400" kern="1200" dirty="0"/>
        </a:p>
      </dsp:txBody>
      <dsp:txXfrm>
        <a:off x="367508" y="1504497"/>
        <a:ext cx="2255734" cy="1699530"/>
      </dsp:txXfrm>
    </dsp:sp>
    <dsp:sp modelId="{C7378384-B789-4F49-B31B-B74C2BA4AA74}">
      <dsp:nvSpPr>
        <dsp:cNvPr id="0" name=""/>
        <dsp:cNvSpPr/>
      </dsp:nvSpPr>
      <dsp:spPr>
        <a:xfrm>
          <a:off x="2846217" y="1412557"/>
          <a:ext cx="2439614" cy="18834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Model Prediction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Various machine learning algorithms used to predict turnovers.</a:t>
          </a:r>
          <a:endParaRPr lang="en-US" sz="1400" kern="1200" dirty="0"/>
        </a:p>
      </dsp:txBody>
      <dsp:txXfrm>
        <a:off x="2938157" y="1504497"/>
        <a:ext cx="2255734" cy="1699530"/>
      </dsp:txXfrm>
    </dsp:sp>
    <dsp:sp modelId="{5F6E0ABC-50ED-0842-B9F0-B9DF564EDE31}">
      <dsp:nvSpPr>
        <dsp:cNvPr id="0" name=""/>
        <dsp:cNvSpPr/>
      </dsp:nvSpPr>
      <dsp:spPr>
        <a:xfrm>
          <a:off x="5416865" y="1412557"/>
          <a:ext cx="2439614" cy="18834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Decision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The HR group will be ready to make more accurate decisions before introducing new human resources policies.</a:t>
          </a:r>
          <a:endParaRPr lang="en-US" sz="1400" kern="1200" dirty="0"/>
        </a:p>
      </dsp:txBody>
      <dsp:txXfrm>
        <a:off x="5508805" y="1504497"/>
        <a:ext cx="2255734" cy="16995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D08771-0A02-E549-8C37-29B3B3159368}">
      <dsp:nvSpPr>
        <dsp:cNvPr id="0" name=""/>
        <dsp:cNvSpPr/>
      </dsp:nvSpPr>
      <dsp:spPr>
        <a:xfrm>
          <a:off x="1925678" y="274047"/>
          <a:ext cx="3773471" cy="117920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718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Logistic Regression</a:t>
          </a:r>
          <a:endParaRPr lang="en-US" sz="3200" kern="1200" dirty="0"/>
        </a:p>
      </dsp:txBody>
      <dsp:txXfrm>
        <a:off x="1925678" y="274047"/>
        <a:ext cx="3773471" cy="1179209"/>
      </dsp:txXfrm>
    </dsp:sp>
    <dsp:sp modelId="{DA17D599-F4E6-C946-A906-CCB0EF06451F}">
      <dsp:nvSpPr>
        <dsp:cNvPr id="0" name=""/>
        <dsp:cNvSpPr/>
      </dsp:nvSpPr>
      <dsp:spPr>
        <a:xfrm>
          <a:off x="1768450" y="103717"/>
          <a:ext cx="825446" cy="12381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  <a:ln>
          <a:noFill/>
        </a:ln>
        <a:effectLst>
          <a:glow rad="70000">
            <a:schemeClr val="accent1">
              <a:tint val="5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A743A0F-6FC3-F247-8462-77859DB9F535}">
      <dsp:nvSpPr>
        <dsp:cNvPr id="0" name=""/>
        <dsp:cNvSpPr/>
      </dsp:nvSpPr>
      <dsp:spPr>
        <a:xfrm>
          <a:off x="1925678" y="1758541"/>
          <a:ext cx="3773471" cy="117920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718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Random Forest</a:t>
          </a:r>
          <a:endParaRPr lang="en-US" sz="3200" kern="1200" dirty="0"/>
        </a:p>
      </dsp:txBody>
      <dsp:txXfrm>
        <a:off x="1925678" y="1758541"/>
        <a:ext cx="3773471" cy="1179209"/>
      </dsp:txXfrm>
    </dsp:sp>
    <dsp:sp modelId="{B16555D3-AED7-1048-B744-E92ED7A7C87A}">
      <dsp:nvSpPr>
        <dsp:cNvPr id="0" name=""/>
        <dsp:cNvSpPr/>
      </dsp:nvSpPr>
      <dsp:spPr>
        <a:xfrm>
          <a:off x="1768450" y="1588211"/>
          <a:ext cx="825446" cy="123817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  <a:ln>
          <a:noFill/>
        </a:ln>
        <a:effectLst>
          <a:glow rad="70000">
            <a:schemeClr val="accent1">
              <a:tint val="5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F2460FA-1751-0A42-ABCB-123D261E5B6D}">
      <dsp:nvSpPr>
        <dsp:cNvPr id="0" name=""/>
        <dsp:cNvSpPr/>
      </dsp:nvSpPr>
      <dsp:spPr>
        <a:xfrm>
          <a:off x="1925678" y="3243035"/>
          <a:ext cx="3773471" cy="117920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718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Supported Vector Machine</a:t>
          </a:r>
        </a:p>
      </dsp:txBody>
      <dsp:txXfrm>
        <a:off x="1925678" y="3243035"/>
        <a:ext cx="3773471" cy="1179209"/>
      </dsp:txXfrm>
    </dsp:sp>
    <dsp:sp modelId="{B6966B6D-971B-D24B-A887-9C7F7F34205F}">
      <dsp:nvSpPr>
        <dsp:cNvPr id="0" name=""/>
        <dsp:cNvSpPr/>
      </dsp:nvSpPr>
      <dsp:spPr>
        <a:xfrm>
          <a:off x="1768450" y="3072705"/>
          <a:ext cx="825446" cy="12381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2000" r="-72000"/>
          </a:stretch>
        </a:blipFill>
        <a:ln>
          <a:noFill/>
        </a:ln>
        <a:effectLst>
          <a:glow rad="70000">
            <a:schemeClr val="accent1">
              <a:tint val="5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4/17/18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4/17/18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4/17/18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0" dirty="0" smtClean="0"/>
              <a:t>Yasemin </a:t>
            </a:r>
            <a:r>
              <a:rPr lang="en-US" sz="2800" b="0" dirty="0" err="1" smtClean="0"/>
              <a:t>ceyhan</a:t>
            </a:r>
            <a:endParaRPr lang="en-US" sz="28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IBM HR Analytics Employee Attrition</a:t>
            </a:r>
          </a:p>
          <a:p>
            <a:r>
              <a:rPr lang="en-US" dirty="0" smtClean="0"/>
              <a:t>Predicting Employee Attrition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798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20814"/>
          </a:xfrm>
        </p:spPr>
        <p:txBody>
          <a:bodyPr/>
          <a:lstStyle/>
          <a:p>
            <a:r>
              <a:rPr lang="en-US" dirty="0" smtClean="0"/>
              <a:t>Do we predict to find the best employee who is not likely to make turnover based on our findings?</a:t>
            </a:r>
          </a:p>
          <a:p>
            <a:pPr marL="36576" indent="0">
              <a:buNone/>
            </a:pPr>
            <a:endParaRPr lang="en-US" dirty="0"/>
          </a:p>
        </p:txBody>
      </p:sp>
      <p:pic>
        <p:nvPicPr>
          <p:cNvPr id="6" name="Picture 5" descr="ibm1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927" y="3124894"/>
            <a:ext cx="3981546" cy="300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09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bm13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410" y="699177"/>
            <a:ext cx="6250600" cy="503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10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Human Resources </a:t>
            </a:r>
            <a:r>
              <a:rPr lang="en-US" dirty="0" smtClean="0"/>
              <a:t>needs to follow more </a:t>
            </a:r>
            <a:r>
              <a:rPr lang="en-US" dirty="0"/>
              <a:t>accurate strategies for </a:t>
            </a:r>
            <a:r>
              <a:rPr lang="en-US" dirty="0" smtClean="0"/>
              <a:t>employee retention process. </a:t>
            </a:r>
          </a:p>
          <a:p>
            <a:r>
              <a:rPr lang="en-US" dirty="0" smtClean="0"/>
              <a:t>Based on our findings, people having experience in many companies and divorced with high job involvement  are more likely to leave. </a:t>
            </a:r>
          </a:p>
          <a:p>
            <a:r>
              <a:rPr lang="en-US" dirty="0" smtClean="0"/>
              <a:t>However, monthly or hourly rates do not play really effective role to have an attrition decision.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1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7467600" cy="6583362"/>
          </a:xfrm>
        </p:spPr>
        <p:txBody>
          <a:bodyPr/>
          <a:lstStyle/>
          <a:p>
            <a:r>
              <a:rPr lang="en-US" dirty="0"/>
              <a:t>Employee attrition is a serious issue in order to compel companies to lose their competitive advantages. </a:t>
            </a:r>
          </a:p>
          <a:p>
            <a:endParaRPr lang="en-US" dirty="0"/>
          </a:p>
        </p:txBody>
      </p:sp>
      <p:pic>
        <p:nvPicPr>
          <p:cNvPr id="5" name="Picture 4" descr="IBM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737" y="2567473"/>
            <a:ext cx="59563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99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employee attrition can be predicted or explained to reduce qualified employee turnovers?</a:t>
            </a:r>
            <a:endParaRPr lang="en-US" dirty="0"/>
          </a:p>
        </p:txBody>
      </p:sp>
      <p:pic>
        <p:nvPicPr>
          <p:cNvPr id="4" name="Picture 3" descr="ibm1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838" y="342265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314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Identification </a:t>
            </a:r>
            <a:r>
              <a:rPr lang="en-US" dirty="0" smtClean="0"/>
              <a:t>of various factors having impact on employee attrition before revolution of HR policies.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457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1748144"/>
              </p:ext>
            </p:extLst>
          </p:nvPr>
        </p:nvGraphicFramePr>
        <p:xfrm>
          <a:off x="457199" y="1417638"/>
          <a:ext cx="8132049" cy="470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7388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bm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1" r="8751"/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  <p:extLst>
      <p:ext uri="{BB962C8B-B14F-4D97-AF65-F5344CB8AC3E}">
        <p14:creationId xmlns:p14="http://schemas.microsoft.com/office/powerpoint/2010/main" val="3689804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611150"/>
              </p:ext>
            </p:extLst>
          </p:nvPr>
        </p:nvGraphicFramePr>
        <p:xfrm>
          <a:off x="457200" y="1600200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083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Technical </a:t>
            </a:r>
            <a:r>
              <a:rPr lang="en-US" dirty="0" smtClean="0"/>
              <a:t>Details : </a:t>
            </a:r>
            <a:r>
              <a:rPr lang="en-US" sz="2700" dirty="0" smtClean="0"/>
              <a:t>The prediction of how often an employee in attrition displays highest precision with Support Vector Classifier model.  </a:t>
            </a:r>
            <a:endParaRPr lang="en-US" sz="27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185840"/>
              </p:ext>
            </p:extLst>
          </p:nvPr>
        </p:nvGraphicFramePr>
        <p:xfrm>
          <a:off x="799698" y="1969110"/>
          <a:ext cx="7467600" cy="2058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/>
                <a:gridCol w="1866900"/>
                <a:gridCol w="1866900"/>
                <a:gridCol w="1866900"/>
              </a:tblGrid>
              <a:tr h="9533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Vector Classifier</a:t>
                      </a:r>
                      <a:endParaRPr lang="en-US" dirty="0"/>
                    </a:p>
                  </a:txBody>
                  <a:tcPr/>
                </a:tc>
              </a:tr>
              <a:tr h="552365"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.99</a:t>
                      </a:r>
                      <a:endParaRPr lang="en-US" dirty="0"/>
                    </a:p>
                  </a:txBody>
                  <a:tcPr/>
                </a:tc>
              </a:tr>
              <a:tr h="552365"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438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Combination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2858"/>
            <a:ext cx="7467600" cy="4913305"/>
          </a:xfrm>
        </p:spPr>
        <p:txBody>
          <a:bodyPr/>
          <a:lstStyle/>
          <a:p>
            <a:r>
              <a:rPr lang="en-US" dirty="0" smtClean="0"/>
              <a:t>Top </a:t>
            </a:r>
            <a:r>
              <a:rPr lang="en-US" dirty="0" smtClean="0"/>
              <a:t>three main </a:t>
            </a:r>
            <a:r>
              <a:rPr lang="en-US" dirty="0" smtClean="0"/>
              <a:t>features having large influence of predicting </a:t>
            </a:r>
            <a:r>
              <a:rPr lang="en-US" dirty="0" smtClean="0"/>
              <a:t>employees’ turnover: </a:t>
            </a:r>
            <a:r>
              <a:rPr lang="en-US" dirty="0" smtClean="0"/>
              <a:t>‘</a:t>
            </a:r>
            <a:r>
              <a:rPr lang="en-US" dirty="0" err="1" smtClean="0"/>
              <a:t>NumofCompaniesWorked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‘</a:t>
            </a:r>
            <a:r>
              <a:rPr lang="en-US" dirty="0" err="1" smtClean="0"/>
              <a:t>JobInvolvement</a:t>
            </a:r>
            <a:r>
              <a:rPr lang="en-US" dirty="0" smtClean="0"/>
              <a:t>’ </a:t>
            </a:r>
            <a:r>
              <a:rPr lang="en-US" dirty="0" err="1" smtClean="0"/>
              <a:t>and‘MaritalStatus</a:t>
            </a:r>
            <a:r>
              <a:rPr lang="en-US" dirty="0" smtClean="0"/>
              <a:t>’.</a:t>
            </a:r>
            <a:endParaRPr lang="en-US" dirty="0"/>
          </a:p>
        </p:txBody>
      </p:sp>
      <p:pic>
        <p:nvPicPr>
          <p:cNvPr id="4" name="Picture 3" descr="ibm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15" y="3196238"/>
            <a:ext cx="7106846" cy="349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22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204</TotalTime>
  <Words>264</Words>
  <Application>Microsoft Macintosh PowerPoint</Application>
  <PresentationFormat>On-screen Show (4:3)</PresentationFormat>
  <Paragraphs>40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Technic</vt:lpstr>
      <vt:lpstr>Yasemin ceyhan</vt:lpstr>
      <vt:lpstr>PowerPoint Presentation</vt:lpstr>
      <vt:lpstr>The Problem</vt:lpstr>
      <vt:lpstr>Adaptive Solution</vt:lpstr>
      <vt:lpstr>How it works</vt:lpstr>
      <vt:lpstr>PowerPoint Presentation</vt:lpstr>
      <vt:lpstr>Models</vt:lpstr>
      <vt:lpstr>Technical Details : The prediction of how often an employee in attrition displays highest precision with Support Vector Classifier model.  </vt:lpstr>
      <vt:lpstr>Model Combination</vt:lpstr>
      <vt:lpstr>Recommendations</vt:lpstr>
      <vt:lpstr>PowerPoint Presentation</vt:lpstr>
      <vt:lpstr>Recommendations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Yasemin ceyhan</dc:title>
  <dc:creator>Emrah Ceyhan</dc:creator>
  <cp:lastModifiedBy>Emrah Ceyhan</cp:lastModifiedBy>
  <cp:revision>13</cp:revision>
  <dcterms:created xsi:type="dcterms:W3CDTF">2018-04-07T06:00:13Z</dcterms:created>
  <dcterms:modified xsi:type="dcterms:W3CDTF">2018-04-18T05:33:15Z</dcterms:modified>
</cp:coreProperties>
</file>