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73" r:id="rId5"/>
    <p:sldId id="264" r:id="rId6"/>
    <p:sldId id="265" r:id="rId7"/>
    <p:sldId id="274" r:id="rId8"/>
    <p:sldId id="275" r:id="rId9"/>
    <p:sldId id="276" r:id="rId10"/>
    <p:sldId id="267" r:id="rId11"/>
    <p:sldId id="268" r:id="rId12"/>
    <p:sldId id="271" r:id="rId13"/>
    <p:sldId id="277" r:id="rId14"/>
    <p:sldId id="27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129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1538287"/>
            <a:ext cx="6858000" cy="2387600"/>
          </a:xfrm>
        </p:spPr>
        <p:txBody>
          <a:bodyPr anchor="b">
            <a:normAutofit/>
          </a:bodyPr>
          <a:lstStyle>
            <a:lvl1pPr marL="0" marR="0" indent="0" algn="ctr" defTabSz="685800" rtl="0" eaLnBrk="1" fontAlgn="auto" latinLnBrk="0" hangingPunct="1">
              <a:lnSpc>
                <a:spcPct val="90000"/>
              </a:lnSpc>
              <a:spcBef>
                <a:spcPct val="0"/>
              </a:spcBef>
              <a:spcAft>
                <a:spcPts val="0"/>
              </a:spcAft>
              <a:buClrTx/>
              <a:buSzTx/>
              <a:buFontTx/>
              <a:buNone/>
              <a:tabLst/>
              <a:defRPr sz="4400">
                <a:solidFill>
                  <a:schemeClr val="tx1">
                    <a:lumMod val="75000"/>
                    <a:lumOff val="25000"/>
                  </a:schemeClr>
                </a:solidFill>
              </a:defRPr>
            </a:lvl1pPr>
          </a:lstStyle>
          <a:p>
            <a:r>
              <a:rPr lang="en-US" dirty="0"/>
              <a:t>Click to edit </a:t>
            </a:r>
            <a:br>
              <a:rPr lang="en-US" dirty="0"/>
            </a:br>
            <a:r>
              <a:rPr lang="en-US" dirty="0"/>
              <a:t>Master subtitle style</a:t>
            </a:r>
            <a:br>
              <a:rPr lang="en-US" dirty="0"/>
            </a:br>
            <a:endParaRPr lang="en-US" dirty="0"/>
          </a:p>
        </p:txBody>
      </p:sp>
      <p:sp>
        <p:nvSpPr>
          <p:cNvPr id="3" name="Subtitle 2"/>
          <p:cNvSpPr>
            <a:spLocks noGrp="1"/>
          </p:cNvSpPr>
          <p:nvPr>
            <p:ph type="subTitle" idx="1"/>
          </p:nvPr>
        </p:nvSpPr>
        <p:spPr>
          <a:xfrm>
            <a:off x="1143000" y="4313238"/>
            <a:ext cx="6858000" cy="1655762"/>
          </a:xfrm>
        </p:spPr>
        <p:txBody>
          <a:bodyPr>
            <a:normAutofit/>
          </a:bodyPr>
          <a:lstStyle>
            <a:lvl1pPr marL="0" indent="0" algn="ctr">
              <a:buNone/>
              <a:defRPr sz="2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A0EC2761-52B0-42C5-B01B-DF8F69615AE5}" type="datetimeFigureOut">
              <a:rPr lang="en-US" smtClean="0"/>
              <a:t>27-Jan-21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852976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t>27-Jan-21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386933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t>27-Jan-21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784969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t>27-Jan-21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198336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EC2761-52B0-42C5-B01B-DF8F69615AE5}" type="datetimeFigureOut">
              <a:rPr lang="en-US" smtClean="0"/>
              <a:t>27-Jan-21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29124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0EC2761-52B0-42C5-B01B-DF8F69615AE5}" type="datetimeFigureOut">
              <a:rPr lang="en-US" smtClean="0"/>
              <a:t>27-Jan-21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730268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0EC2761-52B0-42C5-B01B-DF8F69615AE5}" type="datetimeFigureOut">
              <a:rPr lang="en-US" smtClean="0"/>
              <a:t>27-Jan-21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116667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0EC2761-52B0-42C5-B01B-DF8F69615AE5}" type="datetimeFigureOut">
              <a:rPr lang="en-US" smtClean="0"/>
              <a:t>27-Jan-21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179338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EC2761-52B0-42C5-B01B-DF8F69615AE5}" type="datetimeFigureOut">
              <a:rPr lang="en-US" smtClean="0"/>
              <a:t>27-Jan-21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181227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0EC2761-52B0-42C5-B01B-DF8F69615AE5}" type="datetimeFigureOut">
              <a:rPr lang="en-US" smtClean="0"/>
              <a:t>27-Jan-21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1720892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0EC2761-52B0-42C5-B01B-DF8F69615AE5}" type="datetimeFigureOut">
              <a:rPr lang="en-US" smtClean="0"/>
              <a:t>27-Jan-21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984244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8950" y="-87315"/>
            <a:ext cx="80264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88950" y="1346200"/>
            <a:ext cx="8026400" cy="490219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0EC2761-52B0-42C5-B01B-DF8F69615AE5}" type="datetimeFigureOut">
              <a:rPr lang="en-US" smtClean="0"/>
              <a:t>27-Jan-21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02EBBDA-6239-48A4-BF42-145536EAE284}" type="slidenum">
              <a:rPr lang="en-US" smtClean="0"/>
              <a:t>‹#›</a:t>
            </a:fld>
            <a:endParaRPr lang="en-US"/>
          </a:p>
        </p:txBody>
      </p:sp>
    </p:spTree>
    <p:extLst>
      <p:ext uri="{BB962C8B-B14F-4D97-AF65-F5344CB8AC3E}">
        <p14:creationId xmlns:p14="http://schemas.microsoft.com/office/powerpoint/2010/main" val="517857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600" b="1" kern="1200">
          <a:solidFill>
            <a:schemeClr val="bg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tools.ietf.org/html/rfc7519"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b="0" dirty="0" err="1">
                <a:latin typeface="Arial" panose="020B0604020202020204" pitchFamily="34" charset="0"/>
                <a:cs typeface="Arial" panose="020B0604020202020204" pitchFamily="34" charset="0"/>
              </a:rPr>
              <a:t>Thiết</a:t>
            </a:r>
            <a:r>
              <a:rPr lang="en-US" sz="4000" b="0" dirty="0">
                <a:latin typeface="Arial" panose="020B0604020202020204" pitchFamily="34" charset="0"/>
                <a:cs typeface="Arial" panose="020B0604020202020204" pitchFamily="34" charset="0"/>
              </a:rPr>
              <a:t> </a:t>
            </a:r>
            <a:r>
              <a:rPr lang="en-US" sz="4000" b="0" dirty="0" err="1">
                <a:latin typeface="Arial" panose="020B0604020202020204" pitchFamily="34" charset="0"/>
                <a:cs typeface="Arial" panose="020B0604020202020204" pitchFamily="34" charset="0"/>
              </a:rPr>
              <a:t>bị</a:t>
            </a:r>
            <a:r>
              <a:rPr lang="en-US" sz="4000" b="0" dirty="0">
                <a:latin typeface="Arial" panose="020B0604020202020204" pitchFamily="34" charset="0"/>
                <a:cs typeface="Arial" panose="020B0604020202020204" pitchFamily="34" charset="0"/>
              </a:rPr>
              <a:t> </a:t>
            </a:r>
            <a:r>
              <a:rPr lang="en-US" sz="4000" b="0" dirty="0" err="1">
                <a:latin typeface="Arial" panose="020B0604020202020204" pitchFamily="34" charset="0"/>
                <a:cs typeface="Arial" panose="020B0604020202020204" pitchFamily="34" charset="0"/>
              </a:rPr>
              <a:t>giám</a:t>
            </a:r>
            <a:r>
              <a:rPr lang="en-US" sz="4000" b="0" dirty="0">
                <a:latin typeface="Arial" panose="020B0604020202020204" pitchFamily="34" charset="0"/>
                <a:cs typeface="Arial" panose="020B0604020202020204" pitchFamily="34" charset="0"/>
              </a:rPr>
              <a:t> </a:t>
            </a:r>
            <a:r>
              <a:rPr lang="en-US" sz="4000" b="0" dirty="0" err="1">
                <a:latin typeface="Arial" panose="020B0604020202020204" pitchFamily="34" charset="0"/>
                <a:cs typeface="Arial" panose="020B0604020202020204" pitchFamily="34" charset="0"/>
              </a:rPr>
              <a:t>sát</a:t>
            </a:r>
            <a:r>
              <a:rPr lang="en-US" sz="4000" b="0" dirty="0">
                <a:latin typeface="Arial" panose="020B0604020202020204" pitchFamily="34" charset="0"/>
                <a:cs typeface="Arial" panose="020B0604020202020204" pitchFamily="34" charset="0"/>
              </a:rPr>
              <a:t> y </a:t>
            </a:r>
            <a:r>
              <a:rPr lang="en-US" sz="4000" b="0" dirty="0" err="1">
                <a:latin typeface="Arial" panose="020B0604020202020204" pitchFamily="34" charset="0"/>
                <a:cs typeface="Arial" panose="020B0604020202020204" pitchFamily="34" charset="0"/>
              </a:rPr>
              <a:t>tế</a:t>
            </a:r>
            <a:br>
              <a:rPr lang="en-US" dirty="0">
                <a:latin typeface="+mn-lt"/>
              </a:rPr>
            </a:br>
            <a:endParaRPr lang="en-US" dirty="0"/>
          </a:p>
        </p:txBody>
      </p:sp>
      <p:sp>
        <p:nvSpPr>
          <p:cNvPr id="3" name="Subtitle 2"/>
          <p:cNvSpPr>
            <a:spLocks noGrp="1"/>
          </p:cNvSpPr>
          <p:nvPr>
            <p:ph type="subTitle" idx="1"/>
          </p:nvPr>
        </p:nvSpPr>
        <p:spPr/>
        <p:txBody>
          <a:bodyPr>
            <a:normAutofit/>
          </a:bodyPr>
          <a:lstStyle/>
          <a:p>
            <a:r>
              <a:rPr lang="en-US" dirty="0"/>
              <a:t>Nguyễn Công Trưởng - 20173431</a:t>
            </a:r>
          </a:p>
          <a:p>
            <a:endParaRPr lang="en-US" dirty="0"/>
          </a:p>
        </p:txBody>
      </p:sp>
    </p:spTree>
    <p:extLst>
      <p:ext uri="{BB962C8B-B14F-4D97-AF65-F5344CB8AC3E}">
        <p14:creationId xmlns:p14="http://schemas.microsoft.com/office/powerpoint/2010/main" val="3479039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err="1"/>
              <a:t>Các</a:t>
            </a:r>
            <a:r>
              <a:rPr lang="en-US" sz="2400" dirty="0"/>
              <a:t> </a:t>
            </a:r>
            <a:r>
              <a:rPr lang="en-US" sz="2400" dirty="0" err="1"/>
              <a:t>công</a:t>
            </a:r>
            <a:r>
              <a:rPr lang="en-US" sz="2400" dirty="0"/>
              <a:t> </a:t>
            </a:r>
            <a:r>
              <a:rPr lang="en-US" sz="2400" dirty="0" err="1"/>
              <a:t>nghệ</a:t>
            </a:r>
            <a:r>
              <a:rPr lang="en-US" sz="2400" dirty="0"/>
              <a:t> </a:t>
            </a:r>
            <a:r>
              <a:rPr lang="en-US" sz="2400" dirty="0" err="1"/>
              <a:t>sử</a:t>
            </a:r>
            <a:r>
              <a:rPr lang="en-US" sz="2400" dirty="0"/>
              <a:t> </a:t>
            </a:r>
            <a:r>
              <a:rPr lang="en-US" sz="2400" dirty="0" err="1"/>
              <a:t>dụng</a:t>
            </a:r>
            <a:endParaRPr lang="en-US" sz="2400" dirty="0"/>
          </a:p>
        </p:txBody>
      </p:sp>
      <p:sp>
        <p:nvSpPr>
          <p:cNvPr id="4" name="Content Placeholder 3">
            <a:extLst>
              <a:ext uri="{FF2B5EF4-FFF2-40B4-BE49-F238E27FC236}">
                <a16:creationId xmlns:a16="http://schemas.microsoft.com/office/drawing/2014/main" id="{783B1CC7-3292-474E-AC4F-B7A1E0E88AB2}"/>
              </a:ext>
            </a:extLst>
          </p:cNvPr>
          <p:cNvSpPr>
            <a:spLocks noGrp="1"/>
          </p:cNvSpPr>
          <p:nvPr>
            <p:ph idx="1"/>
          </p:nvPr>
        </p:nvSpPr>
        <p:spPr>
          <a:xfrm>
            <a:off x="103505" y="1569720"/>
            <a:ext cx="8208010" cy="4983480"/>
          </a:xfrm>
        </p:spPr>
        <p:txBody>
          <a:bodyPr/>
          <a:lstStyle/>
          <a:p>
            <a:pPr marL="914400" rtl="0" fontAlgn="base">
              <a:spcBef>
                <a:spcPts val="0"/>
              </a:spcBef>
              <a:spcAft>
                <a:spcPts val="0"/>
              </a:spcAft>
              <a:buFont typeface="+mj-lt"/>
              <a:buAutoNum type="arabicPeriod"/>
            </a:pPr>
            <a:r>
              <a:rPr lang="vi-VN" sz="1800" b="0" i="0" u="none" strike="noStrike" dirty="0">
                <a:solidFill>
                  <a:srgbClr val="000000"/>
                </a:solidFill>
                <a:effectLst/>
                <a:latin typeface="Times New Roman" panose="02020603050405020304" pitchFamily="18" charset="0"/>
              </a:rPr>
              <a:t>Sử dụng python làm ngôn ngữ giao tiếp với server.</a:t>
            </a:r>
          </a:p>
          <a:p>
            <a:pPr marL="914400" rtl="0" fontAlgn="base">
              <a:spcBef>
                <a:spcPts val="0"/>
              </a:spcBef>
              <a:spcAft>
                <a:spcPts val="0"/>
              </a:spcAft>
              <a:buFont typeface="+mj-lt"/>
              <a:buAutoNum type="arabicPeriod"/>
            </a:pPr>
            <a:r>
              <a:rPr lang="vi-VN" sz="1800" b="0" i="0" u="none" strike="noStrike" dirty="0">
                <a:solidFill>
                  <a:srgbClr val="000000"/>
                </a:solidFill>
                <a:effectLst/>
                <a:latin typeface="Times New Roman" panose="02020603050405020304" pitchFamily="18" charset="0"/>
              </a:rPr>
              <a:t>Hệ thống sử dụng quản lý thiết bị IOT bằng hệ thống Google Cloud Service:</a:t>
            </a:r>
          </a:p>
          <a:p>
            <a:pPr marL="1371600" rtl="0" fontAlgn="base">
              <a:spcBef>
                <a:spcPts val="0"/>
              </a:spcBef>
              <a:spcAft>
                <a:spcPts val="0"/>
              </a:spcAft>
              <a:buFont typeface="Arial" panose="020B0604020202020204" pitchFamily="34" charset="0"/>
              <a:buChar char="•"/>
            </a:pPr>
            <a:r>
              <a:rPr lang="vi-VN" sz="1800" b="0" i="0" u="none" strike="noStrike" dirty="0">
                <a:solidFill>
                  <a:srgbClr val="000000"/>
                </a:solidFill>
                <a:effectLst/>
                <a:latin typeface="Times New Roman" panose="02020603050405020304" pitchFamily="18" charset="0"/>
              </a:rPr>
              <a:t>Cloud IOT Core: Đóng vai trò là Device Manager, dùng để quản lý trạng thái các thiết bị trên hệ thống.</a:t>
            </a:r>
          </a:p>
          <a:p>
            <a:pPr marL="1371600" rtl="0" fontAlgn="base">
              <a:spcBef>
                <a:spcPts val="0"/>
              </a:spcBef>
              <a:spcAft>
                <a:spcPts val="0"/>
              </a:spcAft>
              <a:buFont typeface="Arial" panose="020B0604020202020204" pitchFamily="34" charset="0"/>
              <a:buChar char="•"/>
            </a:pPr>
            <a:r>
              <a:rPr lang="vi-VN" sz="1800" b="0" i="0" u="none" strike="noStrike" dirty="0">
                <a:solidFill>
                  <a:srgbClr val="000000"/>
                </a:solidFill>
                <a:effectLst/>
                <a:latin typeface="Times New Roman" panose="02020603050405020304" pitchFamily="18" charset="0"/>
              </a:rPr>
              <a:t>Cloud Pub/Sub: Hoạt động theo cơ chế publisher/subscriber, điều phối đường đi của data streaming</a:t>
            </a:r>
          </a:p>
          <a:p>
            <a:pPr marL="1371600" rtl="0" fontAlgn="base">
              <a:spcBef>
                <a:spcPts val="0"/>
              </a:spcBef>
              <a:spcAft>
                <a:spcPts val="0"/>
              </a:spcAft>
              <a:buFont typeface="Arial" panose="020B0604020202020204" pitchFamily="34" charset="0"/>
              <a:buChar char="•"/>
            </a:pPr>
            <a:r>
              <a:rPr lang="vi-VN" sz="1800" b="0" i="0" u="none" strike="noStrike" dirty="0">
                <a:solidFill>
                  <a:srgbClr val="000000"/>
                </a:solidFill>
                <a:effectLst/>
                <a:latin typeface="Times New Roman" panose="02020603050405020304" pitchFamily="18" charset="0"/>
              </a:rPr>
              <a:t>Google BigQuery: Dùng để lưu trữ dữ liệu lớn, sử dụng như một Data warehouse</a:t>
            </a:r>
          </a:p>
          <a:p>
            <a:pPr marL="1371600" rtl="0" fontAlgn="base">
              <a:spcBef>
                <a:spcPts val="0"/>
              </a:spcBef>
              <a:spcAft>
                <a:spcPts val="0"/>
              </a:spcAft>
              <a:buFont typeface="Arial" panose="020B0604020202020204" pitchFamily="34" charset="0"/>
              <a:buChar char="•"/>
            </a:pPr>
            <a:r>
              <a:rPr lang="vi-VN" sz="1800" b="0" i="0" u="none" strike="noStrike" dirty="0">
                <a:solidFill>
                  <a:srgbClr val="000000"/>
                </a:solidFill>
                <a:effectLst/>
                <a:latin typeface="Times New Roman" panose="02020603050405020304" pitchFamily="18" charset="0"/>
              </a:rPr>
              <a:t>Firebase: Cơ sở dữ liệu thời gian thực, là một operation database</a:t>
            </a:r>
          </a:p>
          <a:p>
            <a:pPr marL="1371600" rtl="0" fontAlgn="base">
              <a:spcBef>
                <a:spcPts val="0"/>
              </a:spcBef>
              <a:spcAft>
                <a:spcPts val="0"/>
              </a:spcAft>
              <a:buFont typeface="Arial" panose="020B0604020202020204" pitchFamily="34" charset="0"/>
              <a:buChar char="•"/>
            </a:pPr>
            <a:r>
              <a:rPr lang="vi-VN" sz="1800" b="0" i="0" u="none" strike="noStrike" dirty="0">
                <a:solidFill>
                  <a:srgbClr val="000000"/>
                </a:solidFill>
                <a:effectLst/>
                <a:latin typeface="Times New Roman" panose="02020603050405020304" pitchFamily="18" charset="0"/>
              </a:rPr>
              <a:t>Cloud Function: Chạy các service hỗ trợ điều khiển thiết bị, tạo các API cần thiết.</a:t>
            </a:r>
          </a:p>
          <a:p>
            <a:pPr marL="914400" rtl="0" fontAlgn="base">
              <a:spcBef>
                <a:spcPts val="0"/>
              </a:spcBef>
              <a:spcAft>
                <a:spcPts val="0"/>
              </a:spcAft>
              <a:buFont typeface="+mj-lt"/>
              <a:buAutoNum type="arabicPeriod" startAt="3"/>
            </a:pPr>
            <a:r>
              <a:rPr lang="vi-VN" sz="1800" b="0" i="0" u="none" strike="noStrike" dirty="0">
                <a:solidFill>
                  <a:srgbClr val="000000"/>
                </a:solidFill>
                <a:effectLst/>
                <a:latin typeface="Times New Roman" panose="02020603050405020304" pitchFamily="18" charset="0"/>
              </a:rPr>
              <a:t>Mobile App được viết bằng Flutter.</a:t>
            </a:r>
          </a:p>
          <a:p>
            <a:endParaRPr lang="en-US" dirty="0"/>
          </a:p>
        </p:txBody>
      </p:sp>
    </p:spTree>
    <p:extLst>
      <p:ext uri="{BB962C8B-B14F-4D97-AF65-F5344CB8AC3E}">
        <p14:creationId xmlns:p14="http://schemas.microsoft.com/office/powerpoint/2010/main" val="2286598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err="1"/>
              <a:t>Kịch</a:t>
            </a:r>
            <a:r>
              <a:rPr lang="en-US" sz="2400" dirty="0"/>
              <a:t> </a:t>
            </a:r>
            <a:r>
              <a:rPr lang="en-US" sz="2400" dirty="0" err="1"/>
              <a:t>bản</a:t>
            </a:r>
            <a:r>
              <a:rPr lang="en-US" sz="2400" dirty="0"/>
              <a:t> </a:t>
            </a:r>
            <a:r>
              <a:rPr lang="en-US" sz="2400" dirty="0" err="1"/>
              <a:t>giao</a:t>
            </a:r>
            <a:r>
              <a:rPr lang="en-US" sz="2400" dirty="0"/>
              <a:t> </a:t>
            </a:r>
            <a:r>
              <a:rPr lang="en-US" sz="2400" dirty="0" err="1"/>
              <a:t>tiếp</a:t>
            </a:r>
            <a:endParaRPr lang="en-US" sz="2400" dirty="0"/>
          </a:p>
        </p:txBody>
      </p:sp>
      <p:pic>
        <p:nvPicPr>
          <p:cNvPr id="9218" name="Picture 2">
            <a:extLst>
              <a:ext uri="{FF2B5EF4-FFF2-40B4-BE49-F238E27FC236}">
                <a16:creationId xmlns:a16="http://schemas.microsoft.com/office/drawing/2014/main" id="{6DA5F1C4-967E-4CB2-B5AF-D5808881DDA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1510" y="2101855"/>
            <a:ext cx="8026400" cy="3086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3354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err="1"/>
              <a:t>Đánh</a:t>
            </a:r>
            <a:r>
              <a:rPr lang="en-US" sz="2400" dirty="0"/>
              <a:t> </a:t>
            </a:r>
            <a:r>
              <a:rPr lang="en-US" sz="2400" dirty="0" err="1"/>
              <a:t>giá</a:t>
            </a:r>
            <a:r>
              <a:rPr lang="en-US" sz="2400" dirty="0"/>
              <a:t> </a:t>
            </a:r>
            <a:r>
              <a:rPr lang="en-US" sz="2400" dirty="0" err="1"/>
              <a:t>bảo</a:t>
            </a:r>
            <a:r>
              <a:rPr lang="en-US" sz="2400" dirty="0"/>
              <a:t> </a:t>
            </a:r>
            <a:r>
              <a:rPr lang="en-US" sz="2400" dirty="0" err="1"/>
              <a:t>mật</a:t>
            </a:r>
            <a:endParaRPr lang="en-US" sz="2400" dirty="0"/>
          </a:p>
        </p:txBody>
      </p:sp>
      <p:sp>
        <p:nvSpPr>
          <p:cNvPr id="5" name="Content Placeholder 4">
            <a:extLst>
              <a:ext uri="{FF2B5EF4-FFF2-40B4-BE49-F238E27FC236}">
                <a16:creationId xmlns:a16="http://schemas.microsoft.com/office/drawing/2014/main" id="{5590CD5F-0AF2-420B-92CE-E31A96D5F65D}"/>
              </a:ext>
            </a:extLst>
          </p:cNvPr>
          <p:cNvSpPr>
            <a:spLocks noGrp="1"/>
          </p:cNvSpPr>
          <p:nvPr>
            <p:ph idx="1"/>
          </p:nvPr>
        </p:nvSpPr>
        <p:spPr>
          <a:xfrm>
            <a:off x="321945" y="1858008"/>
            <a:ext cx="8500110" cy="4918712"/>
          </a:xfrm>
        </p:spPr>
        <p:txBody>
          <a:bodyPr>
            <a:normAutofit/>
          </a:bodyPr>
          <a:lstStyle/>
          <a:p>
            <a:pPr marL="457200" rtl="0">
              <a:spcBef>
                <a:spcPts val="0"/>
              </a:spcBef>
              <a:spcAft>
                <a:spcPts val="0"/>
              </a:spcAft>
            </a:pPr>
            <a:r>
              <a:rPr lang="vi-VN" sz="1800" b="0" i="0" u="none" strike="noStrike" dirty="0">
                <a:solidFill>
                  <a:srgbClr val="000000"/>
                </a:solidFill>
                <a:effectLst/>
                <a:latin typeface="Times New Roman" panose="02020603050405020304" pitchFamily="18" charset="0"/>
              </a:rPr>
              <a:t>Bảo mật là mối quan tâm hàng đầu khi triển khai và quản lý các thiết bị IoT.  Hệ thống sử dụng các cơ chế sau đây để bảo mật:</a:t>
            </a:r>
            <a:endParaRPr lang="vi-VN" sz="1400" b="0" dirty="0">
              <a:effectLst/>
            </a:endParaRPr>
          </a:p>
          <a:p>
            <a:pPr marL="914400" rtl="0" fontAlgn="base">
              <a:spcBef>
                <a:spcPts val="0"/>
              </a:spcBef>
              <a:spcAft>
                <a:spcPts val="0"/>
              </a:spcAft>
              <a:buFont typeface="+mj-lt"/>
              <a:buAutoNum type="arabicPeriod"/>
            </a:pPr>
            <a:r>
              <a:rPr lang="en-US" sz="1800" b="0" i="0" u="none" strike="noStrike" dirty="0">
                <a:solidFill>
                  <a:srgbClr val="000000"/>
                </a:solidFill>
                <a:effectLst/>
                <a:latin typeface="Times New Roman" panose="02020603050405020304" pitchFamily="18" charset="0"/>
              </a:rPr>
              <a:t> </a:t>
            </a:r>
            <a:r>
              <a:rPr lang="vi-VN" sz="1800" b="0" i="0" u="none" strike="noStrike" dirty="0">
                <a:solidFill>
                  <a:srgbClr val="000000"/>
                </a:solidFill>
                <a:effectLst/>
                <a:latin typeface="Times New Roman" panose="02020603050405020304" pitchFamily="18" charset="0"/>
              </a:rPr>
              <a:t>Mỗi thiết bị được sử dụng cặp khóa public key/private key để xác thực sử dụng JSON Web Token </a:t>
            </a:r>
            <a:r>
              <a:rPr lang="vi-VN" sz="1800" b="0" i="0" u="none" strike="noStrike" dirty="0">
                <a:solidFill>
                  <a:srgbClr val="202124"/>
                </a:solidFill>
                <a:effectLst/>
                <a:latin typeface="Roboto"/>
              </a:rPr>
              <a:t>(JWTs, </a:t>
            </a:r>
            <a:r>
              <a:rPr lang="vi-VN" sz="1800" b="0" i="0" u="none" strike="noStrike" dirty="0">
                <a:solidFill>
                  <a:srgbClr val="1A73E8"/>
                </a:solidFill>
                <a:effectLst/>
                <a:latin typeface="Roboto"/>
                <a:hlinkClick r:id="rId2"/>
              </a:rPr>
              <a:t>RFC 7519</a:t>
            </a:r>
            <a:r>
              <a:rPr lang="vi-VN" sz="1800" b="0" i="0" u="none" strike="noStrike" dirty="0">
                <a:solidFill>
                  <a:srgbClr val="202124"/>
                </a:solidFill>
                <a:effectLst/>
                <a:latin typeface="Roboto"/>
              </a:rPr>
              <a:t>)</a:t>
            </a:r>
            <a:endParaRPr lang="vi-VN" sz="1800" b="0" i="0" u="none" strike="noStrike" dirty="0">
              <a:solidFill>
                <a:srgbClr val="000000"/>
              </a:solidFill>
              <a:effectLst/>
              <a:latin typeface="Times New Roman" panose="02020603050405020304" pitchFamily="18" charset="0"/>
            </a:endParaRPr>
          </a:p>
          <a:p>
            <a:pPr marL="1371600" rtl="0">
              <a:spcBef>
                <a:spcPts val="0"/>
              </a:spcBef>
              <a:spcAft>
                <a:spcPts val="0"/>
              </a:spcAft>
            </a:pPr>
            <a:r>
              <a:rPr lang="vi-VN" sz="1800" b="0" i="0" u="none" strike="noStrike" dirty="0">
                <a:solidFill>
                  <a:srgbClr val="202124"/>
                </a:solidFill>
                <a:effectLst/>
                <a:latin typeface="Times New Roman" panose="02020603050405020304" pitchFamily="18" charset="0"/>
              </a:rPr>
              <a:t>- Hạn chế vùng tác động của các cuộc tấn công, nếu một cặp khóa bị lộ chỉ ảnh hưởng đến một thiết bị chứ không phải toàn bộ hệ thống.</a:t>
            </a:r>
            <a:endParaRPr lang="vi-VN" sz="1400" b="0" dirty="0">
              <a:effectLst/>
            </a:endParaRPr>
          </a:p>
          <a:p>
            <a:pPr marL="1371600" rtl="0">
              <a:spcBef>
                <a:spcPts val="0"/>
              </a:spcBef>
              <a:spcAft>
                <a:spcPts val="0"/>
              </a:spcAft>
            </a:pPr>
            <a:r>
              <a:rPr lang="vi-VN" sz="1800" b="0" i="0" u="none" strike="noStrike" dirty="0">
                <a:solidFill>
                  <a:srgbClr val="202124"/>
                </a:solidFill>
                <a:effectLst/>
                <a:latin typeface="Times New Roman" panose="02020603050405020304" pitchFamily="18" charset="0"/>
              </a:rPr>
              <a:t>- JWT có hiệu lực trong một khoảng thời gian nhất định, vì vậy bất kỳ khóa nào bị đánh cắp sẽ hết hạn.</a:t>
            </a:r>
            <a:endParaRPr lang="vi-VN" sz="1400" b="0" dirty="0">
              <a:effectLst/>
            </a:endParaRPr>
          </a:p>
          <a:p>
            <a:pPr marL="742950" indent="0" rtl="0" fontAlgn="base">
              <a:spcBef>
                <a:spcPts val="0"/>
              </a:spcBef>
              <a:spcAft>
                <a:spcPts val="0"/>
              </a:spcAft>
              <a:buNone/>
            </a:pPr>
            <a:r>
              <a:rPr lang="en-US" sz="1800" dirty="0">
                <a:solidFill>
                  <a:srgbClr val="202124"/>
                </a:solidFill>
                <a:latin typeface="Times New Roman" panose="02020603050405020304" pitchFamily="18" charset="0"/>
              </a:rPr>
              <a:t>2.</a:t>
            </a:r>
            <a:r>
              <a:rPr lang="vi-VN" sz="1800" b="0" i="0" u="none" strike="noStrike" dirty="0">
                <a:solidFill>
                  <a:srgbClr val="202124"/>
                </a:solidFill>
                <a:effectLst/>
                <a:latin typeface="Times New Roman" panose="02020603050405020304" pitchFamily="18" charset="0"/>
              </a:rPr>
              <a:t> Sử dụng kết nối TLS 1.2 trong kết nối, sử dụng root certificate authorities</a:t>
            </a:r>
          </a:p>
          <a:p>
            <a:pPr marL="742950" indent="0" rtl="0" fontAlgn="base">
              <a:spcBef>
                <a:spcPts val="0"/>
              </a:spcBef>
              <a:spcAft>
                <a:spcPts val="0"/>
              </a:spcAft>
              <a:buNone/>
            </a:pPr>
            <a:endParaRPr lang="vi-VN" sz="1800" b="0" i="0" u="none" strike="noStrike" dirty="0">
              <a:solidFill>
                <a:srgbClr val="202124"/>
              </a:solidFill>
              <a:effectLst/>
            </a:endParaRPr>
          </a:p>
        </p:txBody>
      </p:sp>
    </p:spTree>
    <p:extLst>
      <p:ext uri="{BB962C8B-B14F-4D97-AF65-F5344CB8AC3E}">
        <p14:creationId xmlns:p14="http://schemas.microsoft.com/office/powerpoint/2010/main" val="539098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err="1"/>
              <a:t>Tạo</a:t>
            </a:r>
            <a:r>
              <a:rPr lang="en-US" sz="2400" dirty="0"/>
              <a:t> </a:t>
            </a:r>
            <a:r>
              <a:rPr lang="en-US" sz="2400" dirty="0" err="1"/>
              <a:t>khóa</a:t>
            </a:r>
            <a:endParaRPr lang="en-US" sz="2400" dirty="0"/>
          </a:p>
        </p:txBody>
      </p:sp>
      <p:pic>
        <p:nvPicPr>
          <p:cNvPr id="10242" name="Picture 2">
            <a:extLst>
              <a:ext uri="{FF2B5EF4-FFF2-40B4-BE49-F238E27FC236}">
                <a16:creationId xmlns:a16="http://schemas.microsoft.com/office/drawing/2014/main" id="{820B3B6C-47FA-4C83-A081-725D9D87EE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840" y="1757998"/>
            <a:ext cx="5821363" cy="3885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4939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err="1"/>
              <a:t>Xác</a:t>
            </a:r>
            <a:r>
              <a:rPr lang="en-US" sz="2400" dirty="0"/>
              <a:t> </a:t>
            </a:r>
            <a:r>
              <a:rPr lang="en-US" sz="2400" dirty="0" err="1"/>
              <a:t>thực</a:t>
            </a:r>
            <a:endParaRPr lang="en-US" sz="2400" dirty="0"/>
          </a:p>
        </p:txBody>
      </p:sp>
      <p:pic>
        <p:nvPicPr>
          <p:cNvPr id="11266" name="Picture 2">
            <a:extLst>
              <a:ext uri="{FF2B5EF4-FFF2-40B4-BE49-F238E27FC236}">
                <a16:creationId xmlns:a16="http://schemas.microsoft.com/office/drawing/2014/main" id="{38800D73-3970-4D0F-B9BC-010397DA49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450" y="2052955"/>
            <a:ext cx="3581400" cy="352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8458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Giới</a:t>
            </a:r>
            <a:r>
              <a:rPr lang="en-US" dirty="0"/>
              <a:t> </a:t>
            </a:r>
            <a:r>
              <a:rPr lang="en-US" dirty="0" err="1"/>
              <a:t>thiệu</a:t>
            </a:r>
            <a:r>
              <a:rPr lang="en-US" dirty="0"/>
              <a:t> </a:t>
            </a:r>
            <a:r>
              <a:rPr lang="en-US" dirty="0" err="1"/>
              <a:t>đề</a:t>
            </a:r>
            <a:r>
              <a:rPr lang="en-US" dirty="0"/>
              <a:t> </a:t>
            </a:r>
            <a:r>
              <a:rPr lang="en-US" dirty="0" err="1"/>
              <a:t>tài</a:t>
            </a:r>
            <a:endParaRPr lang="en-US" dirty="0"/>
          </a:p>
        </p:txBody>
      </p:sp>
      <p:sp>
        <p:nvSpPr>
          <p:cNvPr id="6" name="Content Placeholder 5">
            <a:extLst>
              <a:ext uri="{FF2B5EF4-FFF2-40B4-BE49-F238E27FC236}">
                <a16:creationId xmlns:a16="http://schemas.microsoft.com/office/drawing/2014/main" id="{2C916681-28DC-434D-A4AE-0D50FB3704E5}"/>
              </a:ext>
            </a:extLst>
          </p:cNvPr>
          <p:cNvSpPr>
            <a:spLocks noGrp="1"/>
          </p:cNvSpPr>
          <p:nvPr>
            <p:ph idx="1"/>
          </p:nvPr>
        </p:nvSpPr>
        <p:spPr>
          <a:xfrm>
            <a:off x="488950" y="1346200"/>
            <a:ext cx="3270250" cy="5328920"/>
          </a:xfrm>
        </p:spPr>
        <p:txBody>
          <a:bodyPr>
            <a:normAutofit lnSpcReduction="10000"/>
          </a:bodyPr>
          <a:lstStyle/>
          <a:p>
            <a:pPr rtl="0">
              <a:spcBef>
                <a:spcPts val="0"/>
              </a:spcBef>
              <a:spcAft>
                <a:spcPts val="0"/>
              </a:spcAft>
            </a:pPr>
            <a:r>
              <a:rPr lang="vi-VN" sz="2000" b="0" i="0" u="none" strike="noStrike" dirty="0">
                <a:solidFill>
                  <a:srgbClr val="000000"/>
                </a:solidFill>
                <a:effectLst/>
                <a:latin typeface="Times New Roman" panose="02020603050405020304" pitchFamily="18" charset="0"/>
              </a:rPr>
              <a:t>Hiện nay, hệ thống giám sát chăm sóc sức khỏe di động đang trở thành mối quan tâm lớn của nhiều quốc gia trên toàn thế giới.</a:t>
            </a:r>
            <a:endParaRPr lang="vi-VN" sz="2000" b="0" dirty="0">
              <a:effectLst/>
            </a:endParaRPr>
          </a:p>
          <a:p>
            <a:pPr rtl="0">
              <a:spcBef>
                <a:spcPts val="0"/>
              </a:spcBef>
              <a:spcAft>
                <a:spcPts val="0"/>
              </a:spcAft>
            </a:pPr>
            <a:r>
              <a:rPr lang="vi-VN" sz="2000" b="0" i="0" u="none" strike="noStrike" dirty="0">
                <a:solidFill>
                  <a:srgbClr val="000000"/>
                </a:solidFill>
                <a:effectLst/>
                <a:latin typeface="Times New Roman" panose="02020603050405020304" pitchFamily="18" charset="0"/>
              </a:rPr>
              <a:t> Sự ra đời của công nghệ Internet of Things (IoT) tạo điều kiện thuận lợi cho sự phát triển của chăm sóc sức khỏe, tư vấn trực tiếp đến y tế từ xa nhất là trong điều kiện tình hình dịch bệnh COVID</a:t>
            </a:r>
            <a:r>
              <a:rPr lang="en-US" sz="2000" b="0" i="0" u="none" strike="noStrike" dirty="0">
                <a:solidFill>
                  <a:srgbClr val="000000"/>
                </a:solidFill>
                <a:effectLst/>
                <a:latin typeface="Times New Roman" panose="02020603050405020304" pitchFamily="18" charset="0"/>
              </a:rPr>
              <a:t>.</a:t>
            </a:r>
            <a:endParaRPr lang="en-US" sz="2000" dirty="0"/>
          </a:p>
          <a:p>
            <a:pPr rtl="0">
              <a:spcBef>
                <a:spcPts val="0"/>
              </a:spcBef>
              <a:spcAft>
                <a:spcPts val="0"/>
              </a:spcAft>
            </a:pPr>
            <a:r>
              <a:rPr lang="vi-VN" sz="2000" b="0" i="0" u="none" strike="noStrike" dirty="0">
                <a:solidFill>
                  <a:srgbClr val="000000"/>
                </a:solidFill>
                <a:effectLst/>
                <a:latin typeface="Times New Roman" panose="02020603050405020304" pitchFamily="18" charset="0"/>
              </a:rPr>
              <a:t>Một thiết bị giúp bác sĩ có các chỉ số cần thiết để đưa ra các chẩn đoán từ xa cho bệnh nhân đang cách li, hoặc không thể đi lại, từ đó giảm thiểu sự </a:t>
            </a:r>
            <a:r>
              <a:rPr lang="vi-VN" sz="2000" dirty="0">
                <a:solidFill>
                  <a:srgbClr val="000000"/>
                </a:solidFill>
                <a:latin typeface="Times New Roman" panose="02020603050405020304" pitchFamily="18" charset="0"/>
              </a:rPr>
              <a:t>q</a:t>
            </a:r>
            <a:r>
              <a:rPr lang="vi-VN" sz="2000" b="0" i="0" u="none" strike="noStrike" dirty="0">
                <a:solidFill>
                  <a:srgbClr val="000000"/>
                </a:solidFill>
                <a:effectLst/>
                <a:latin typeface="Times New Roman" panose="02020603050405020304" pitchFamily="18" charset="0"/>
              </a:rPr>
              <a:t>uá tải của bệnh viện.</a:t>
            </a:r>
            <a:br>
              <a:rPr lang="vi-VN" dirty="0"/>
            </a:br>
            <a:endParaRPr lang="en-US" dirty="0"/>
          </a:p>
        </p:txBody>
      </p:sp>
      <p:pic>
        <p:nvPicPr>
          <p:cNvPr id="1026" name="Picture 2" descr="Smart Healthcare - ARD TECHNOLOGY WLL">
            <a:extLst>
              <a:ext uri="{FF2B5EF4-FFF2-40B4-BE49-F238E27FC236}">
                <a16:creationId xmlns:a16="http://schemas.microsoft.com/office/drawing/2014/main" id="{13D5FF32-D7E8-48DC-AB35-71F8565F7D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445702"/>
            <a:ext cx="3882306" cy="2583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6510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Thiết</a:t>
            </a:r>
            <a:r>
              <a:rPr lang="en-US" dirty="0"/>
              <a:t> </a:t>
            </a:r>
            <a:r>
              <a:rPr lang="en-US" dirty="0" err="1"/>
              <a:t>kế</a:t>
            </a:r>
            <a:r>
              <a:rPr lang="en-US" dirty="0"/>
              <a:t> </a:t>
            </a:r>
            <a:r>
              <a:rPr lang="en-US" dirty="0" err="1"/>
              <a:t>hệ</a:t>
            </a:r>
            <a:r>
              <a:rPr lang="en-US" dirty="0"/>
              <a:t> </a:t>
            </a:r>
            <a:r>
              <a:rPr lang="en-US" dirty="0" err="1"/>
              <a:t>thống</a:t>
            </a:r>
            <a:endParaRPr lang="en-US" dirty="0"/>
          </a:p>
        </p:txBody>
      </p:sp>
      <p:pic>
        <p:nvPicPr>
          <p:cNvPr id="2052" name="Picture 4">
            <a:extLst>
              <a:ext uri="{FF2B5EF4-FFF2-40B4-BE49-F238E27FC236}">
                <a16:creationId xmlns:a16="http://schemas.microsoft.com/office/drawing/2014/main" id="{4AC7F9A3-ECDE-487C-82BE-1D4D07EFA6A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8949" y="2239676"/>
            <a:ext cx="8129555" cy="3805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850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5DD47-02E3-4C7D-A732-487116D4A163}"/>
              </a:ext>
            </a:extLst>
          </p:cNvPr>
          <p:cNvSpPr>
            <a:spLocks noGrp="1"/>
          </p:cNvSpPr>
          <p:nvPr>
            <p:ph type="title"/>
          </p:nvPr>
        </p:nvSpPr>
        <p:spPr/>
        <p:txBody>
          <a:bodyPr/>
          <a:lstStyle/>
          <a:p>
            <a:r>
              <a:rPr lang="en-US" dirty="0" err="1"/>
              <a:t>Triển</a:t>
            </a:r>
            <a:r>
              <a:rPr lang="en-US" dirty="0"/>
              <a:t> </a:t>
            </a:r>
            <a:r>
              <a:rPr lang="en-US" dirty="0" err="1"/>
              <a:t>khai</a:t>
            </a:r>
            <a:endParaRPr lang="en-US" dirty="0"/>
          </a:p>
        </p:txBody>
      </p:sp>
      <p:sp>
        <p:nvSpPr>
          <p:cNvPr id="5" name="Content Placeholder 4">
            <a:extLst>
              <a:ext uri="{FF2B5EF4-FFF2-40B4-BE49-F238E27FC236}">
                <a16:creationId xmlns:a16="http://schemas.microsoft.com/office/drawing/2014/main" id="{99B2B117-860C-4C55-8A16-3BEFD736210F}"/>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D2323E2F-39A7-4FC1-A42D-450619399AB0}"/>
              </a:ext>
            </a:extLst>
          </p:cNvPr>
          <p:cNvPicPr>
            <a:picLocks noChangeAspect="1"/>
          </p:cNvPicPr>
          <p:nvPr/>
        </p:nvPicPr>
        <p:blipFill>
          <a:blip r:embed="rId2"/>
          <a:stretch>
            <a:fillRect/>
          </a:stretch>
        </p:blipFill>
        <p:spPr>
          <a:xfrm>
            <a:off x="542925" y="1365249"/>
            <a:ext cx="8058150" cy="4886325"/>
          </a:xfrm>
          <a:prstGeom prst="rect">
            <a:avLst/>
          </a:prstGeom>
        </p:spPr>
      </p:pic>
    </p:spTree>
    <p:extLst>
      <p:ext uri="{BB962C8B-B14F-4D97-AF65-F5344CB8AC3E}">
        <p14:creationId xmlns:p14="http://schemas.microsoft.com/office/powerpoint/2010/main" val="102645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err="1"/>
              <a:t>Cảm</a:t>
            </a:r>
            <a:r>
              <a:rPr lang="en-US" sz="2400" dirty="0"/>
              <a:t> </a:t>
            </a:r>
            <a:r>
              <a:rPr lang="en-US" sz="2400" dirty="0" err="1"/>
              <a:t>biến</a:t>
            </a:r>
            <a:endParaRPr lang="en-US" sz="2400" dirty="0"/>
          </a:p>
        </p:txBody>
      </p:sp>
      <p:sp>
        <p:nvSpPr>
          <p:cNvPr id="4" name="Content Placeholder 3">
            <a:extLst>
              <a:ext uri="{FF2B5EF4-FFF2-40B4-BE49-F238E27FC236}">
                <a16:creationId xmlns:a16="http://schemas.microsoft.com/office/drawing/2014/main" id="{ACA47008-49DB-4C7F-B409-202B56BD88A1}"/>
              </a:ext>
            </a:extLst>
          </p:cNvPr>
          <p:cNvSpPr>
            <a:spLocks noGrp="1"/>
          </p:cNvSpPr>
          <p:nvPr>
            <p:ph idx="1"/>
          </p:nvPr>
        </p:nvSpPr>
        <p:spPr>
          <a:xfrm>
            <a:off x="488950" y="1346201"/>
            <a:ext cx="3910330" cy="4871720"/>
          </a:xfrm>
        </p:spPr>
        <p:txBody>
          <a:bodyPr>
            <a:normAutofit/>
          </a:bodyPr>
          <a:lstStyle/>
          <a:p>
            <a:r>
              <a:rPr lang="vi-VN" sz="2400" b="1" i="0" u="none" strike="noStrike" dirty="0">
                <a:solidFill>
                  <a:srgbClr val="000000"/>
                </a:solidFill>
                <a:effectLst/>
                <a:latin typeface="Times New Roman" panose="02020603050405020304" pitchFamily="18" charset="0"/>
              </a:rPr>
              <a:t>Heartbeat pulse</a:t>
            </a:r>
            <a:r>
              <a:rPr lang="vi-VN" sz="2400" b="0" i="0" u="none" strike="noStrike" dirty="0">
                <a:solidFill>
                  <a:srgbClr val="000000"/>
                </a:solidFill>
                <a:effectLst/>
                <a:latin typeface="Times New Roman" panose="02020603050405020304" pitchFamily="18" charset="0"/>
              </a:rPr>
              <a:t>: Cảm biến nhịp tim là một cảm biến nhịp tim plug-and-play được thiết kế tốt cho Arduino. Cảm biến kẹp vào đầu ngón tay hoặc dái tai và cắm ngay vào Arduino bằng một số cáp. Nó cũng bao gồm một thư viện  giám sát mã nguồn mở lập biểu đồ xung của bạn trong thời gian thực.</a:t>
            </a:r>
            <a:endParaRPr lang="en-US" sz="2400" dirty="0"/>
          </a:p>
        </p:txBody>
      </p:sp>
      <p:pic>
        <p:nvPicPr>
          <p:cNvPr id="4098" name="Picture 2">
            <a:extLst>
              <a:ext uri="{FF2B5EF4-FFF2-40B4-BE49-F238E27FC236}">
                <a16:creationId xmlns:a16="http://schemas.microsoft.com/office/drawing/2014/main" id="{478D6935-379B-47FC-AD55-0BCD29EAB6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3210" y="1346201"/>
            <a:ext cx="2095500" cy="21621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3C7959C2-E9C9-4D4A-B436-9BECDF95FD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3878580"/>
            <a:ext cx="2486025"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182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err="1"/>
              <a:t>Cảm</a:t>
            </a:r>
            <a:r>
              <a:rPr lang="en-US" sz="2400" dirty="0"/>
              <a:t> </a:t>
            </a:r>
            <a:r>
              <a:rPr lang="en-US" sz="2400" dirty="0" err="1"/>
              <a:t>biến</a:t>
            </a:r>
            <a:endParaRPr lang="en-US" sz="2400" dirty="0"/>
          </a:p>
        </p:txBody>
      </p:sp>
      <p:sp>
        <p:nvSpPr>
          <p:cNvPr id="7" name="TextBox 6">
            <a:extLst>
              <a:ext uri="{FF2B5EF4-FFF2-40B4-BE49-F238E27FC236}">
                <a16:creationId xmlns:a16="http://schemas.microsoft.com/office/drawing/2014/main" id="{3582EF26-649B-43D7-8AB9-5B6EEA4BB25E}"/>
              </a:ext>
            </a:extLst>
          </p:cNvPr>
          <p:cNvSpPr txBox="1"/>
          <p:nvPr/>
        </p:nvSpPr>
        <p:spPr>
          <a:xfrm>
            <a:off x="1080770" y="1905000"/>
            <a:ext cx="3171190" cy="3416320"/>
          </a:xfrm>
          <a:prstGeom prst="rect">
            <a:avLst/>
          </a:prstGeom>
          <a:noFill/>
        </p:spPr>
        <p:txBody>
          <a:bodyPr wrap="square">
            <a:spAutoFit/>
          </a:bodyPr>
          <a:lstStyle/>
          <a:p>
            <a:r>
              <a:rPr lang="vi-VN" sz="1800" b="1" i="0" u="none" strike="noStrike" dirty="0">
                <a:solidFill>
                  <a:srgbClr val="000000"/>
                </a:solidFill>
                <a:effectLst/>
                <a:latin typeface="Times New Roman" panose="02020603050405020304" pitchFamily="18" charset="0"/>
              </a:rPr>
              <a:t>DHT11: </a:t>
            </a:r>
            <a:r>
              <a:rPr lang="vi-VN" sz="1800" b="0" i="0" u="none" strike="noStrike" dirty="0">
                <a:solidFill>
                  <a:srgbClr val="000000"/>
                </a:solidFill>
                <a:effectLst/>
                <a:latin typeface="Times New Roman" panose="02020603050405020304" pitchFamily="18" charset="0"/>
              </a:rPr>
              <a:t>Cảm biến độ ẩm và nhiệt độ DHT11 Temperature Humidity Sensor là cảm biến rất thông dụng hiện nay vì chi phí rẻ và rất dễ lấy dữ liệu thông qua giao tiếp 1 wire (giao tiếp digital 1 dây truyền dữ liệu duy nhất). Bộ tiền xử lý tín hiệu tích hợp trong cảm biến giúp bạn có được dữ liệu chính xác mà không phải qua bất kỳ tính toán nào. </a:t>
            </a:r>
            <a:endParaRPr lang="en-US" dirty="0"/>
          </a:p>
        </p:txBody>
      </p:sp>
      <p:pic>
        <p:nvPicPr>
          <p:cNvPr id="5122" name="Picture 2">
            <a:extLst>
              <a:ext uri="{FF2B5EF4-FFF2-40B4-BE49-F238E27FC236}">
                <a16:creationId xmlns:a16="http://schemas.microsoft.com/office/drawing/2014/main" id="{068FC89C-0717-44DA-99CB-669A2DAD55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5730" y="2362200"/>
            <a:ext cx="28575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2097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err="1"/>
              <a:t>Cảm</a:t>
            </a:r>
            <a:r>
              <a:rPr lang="en-US" sz="2400" dirty="0"/>
              <a:t> </a:t>
            </a:r>
            <a:r>
              <a:rPr lang="en-US" sz="2400" dirty="0" err="1"/>
              <a:t>biến</a:t>
            </a:r>
            <a:endParaRPr lang="en-US" sz="2400" dirty="0"/>
          </a:p>
        </p:txBody>
      </p:sp>
      <p:sp>
        <p:nvSpPr>
          <p:cNvPr id="7" name="TextBox 6">
            <a:extLst>
              <a:ext uri="{FF2B5EF4-FFF2-40B4-BE49-F238E27FC236}">
                <a16:creationId xmlns:a16="http://schemas.microsoft.com/office/drawing/2014/main" id="{3582EF26-649B-43D7-8AB9-5B6EEA4BB25E}"/>
              </a:ext>
            </a:extLst>
          </p:cNvPr>
          <p:cNvSpPr txBox="1"/>
          <p:nvPr/>
        </p:nvSpPr>
        <p:spPr>
          <a:xfrm>
            <a:off x="767081" y="2828835"/>
            <a:ext cx="3171190" cy="1200329"/>
          </a:xfrm>
          <a:prstGeom prst="rect">
            <a:avLst/>
          </a:prstGeom>
          <a:noFill/>
        </p:spPr>
        <p:txBody>
          <a:bodyPr wrap="square">
            <a:spAutoFit/>
          </a:bodyPr>
          <a:lstStyle/>
          <a:p>
            <a:r>
              <a:rPr lang="vi-VN" sz="1800" b="1" i="0" u="none" strike="noStrike" dirty="0">
                <a:solidFill>
                  <a:srgbClr val="000000"/>
                </a:solidFill>
                <a:effectLst/>
                <a:latin typeface="Times New Roman" panose="02020603050405020304" pitchFamily="18" charset="0"/>
              </a:rPr>
              <a:t>LM35: </a:t>
            </a:r>
            <a:r>
              <a:rPr lang="vi-VN" sz="1800" b="0" i="0" u="none" strike="noStrike" dirty="0">
                <a:solidFill>
                  <a:srgbClr val="000000"/>
                </a:solidFill>
                <a:effectLst/>
                <a:latin typeface="Times New Roman" panose="02020603050405020304" pitchFamily="18" charset="0"/>
              </a:rPr>
              <a:t>Cảm biến nhiệt độ nhỏ gọn, độ chính xác cao hơn DHT11, chúng ta chọn cảm biến này để đo nhiệt độ cơ thể</a:t>
            </a:r>
            <a:endParaRPr lang="en-US" dirty="0"/>
          </a:p>
        </p:txBody>
      </p:sp>
      <p:pic>
        <p:nvPicPr>
          <p:cNvPr id="6148" name="Picture 4">
            <a:extLst>
              <a:ext uri="{FF2B5EF4-FFF2-40B4-BE49-F238E27FC236}">
                <a16:creationId xmlns:a16="http://schemas.microsoft.com/office/drawing/2014/main" id="{ACA64811-CB06-43BA-914A-033E9081B5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2678" y="2126296"/>
            <a:ext cx="1666875" cy="166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302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err="1"/>
              <a:t>Cảm</a:t>
            </a:r>
            <a:r>
              <a:rPr lang="en-US" sz="2400" dirty="0"/>
              <a:t> </a:t>
            </a:r>
            <a:r>
              <a:rPr lang="en-US" sz="2400" dirty="0" err="1"/>
              <a:t>biến</a:t>
            </a:r>
            <a:endParaRPr lang="en-US" sz="2400" dirty="0"/>
          </a:p>
        </p:txBody>
      </p:sp>
      <p:sp>
        <p:nvSpPr>
          <p:cNvPr id="7" name="TextBox 6">
            <a:extLst>
              <a:ext uri="{FF2B5EF4-FFF2-40B4-BE49-F238E27FC236}">
                <a16:creationId xmlns:a16="http://schemas.microsoft.com/office/drawing/2014/main" id="{3582EF26-649B-43D7-8AB9-5B6EEA4BB25E}"/>
              </a:ext>
            </a:extLst>
          </p:cNvPr>
          <p:cNvSpPr txBox="1"/>
          <p:nvPr/>
        </p:nvSpPr>
        <p:spPr>
          <a:xfrm>
            <a:off x="767081" y="2828835"/>
            <a:ext cx="3171190" cy="1477328"/>
          </a:xfrm>
          <a:prstGeom prst="rect">
            <a:avLst/>
          </a:prstGeom>
          <a:noFill/>
        </p:spPr>
        <p:txBody>
          <a:bodyPr wrap="square">
            <a:spAutoFit/>
          </a:bodyPr>
          <a:lstStyle/>
          <a:p>
            <a:r>
              <a:rPr lang="vi-VN" sz="1800" b="1" i="0" u="none" strike="noStrike" dirty="0">
                <a:solidFill>
                  <a:srgbClr val="000000"/>
                </a:solidFill>
                <a:effectLst/>
                <a:latin typeface="Times New Roman" panose="02020603050405020304" pitchFamily="18" charset="0"/>
              </a:rPr>
              <a:t>MQ-9:</a:t>
            </a:r>
            <a:r>
              <a:rPr lang="vi-VN" sz="1800" b="0" i="0" u="none" strike="noStrike" dirty="0">
                <a:solidFill>
                  <a:srgbClr val="000000"/>
                </a:solidFill>
                <a:effectLst/>
                <a:latin typeface="Times New Roman" panose="02020603050405020304" pitchFamily="18" charset="0"/>
              </a:rPr>
              <a:t> thích hợp để phát hiện LPG, CO và CH4.  Nhờ độ nhạy cao và thời gian phản hồi nhanh, các phép đo có thể được thực hiện nhanh chóng</a:t>
            </a:r>
            <a:r>
              <a:rPr lang="vi-VN" sz="1800" b="1" i="0" u="none" strike="noStrike" dirty="0">
                <a:solidFill>
                  <a:srgbClr val="000000"/>
                </a:solidFill>
                <a:effectLst/>
                <a:latin typeface="Times New Roman" panose="02020603050405020304" pitchFamily="18" charset="0"/>
              </a:rPr>
              <a:t>.</a:t>
            </a:r>
            <a:endParaRPr lang="en-US" dirty="0"/>
          </a:p>
        </p:txBody>
      </p:sp>
      <p:pic>
        <p:nvPicPr>
          <p:cNvPr id="7170" name="Picture 2">
            <a:extLst>
              <a:ext uri="{FF2B5EF4-FFF2-40B4-BE49-F238E27FC236}">
                <a16:creationId xmlns:a16="http://schemas.microsoft.com/office/drawing/2014/main" id="{6A173A6A-B7E3-40AC-90E6-3DFEDE9566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1783" y="2864078"/>
            <a:ext cx="2200275" cy="1457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1107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err="1"/>
              <a:t>Cảm</a:t>
            </a:r>
            <a:r>
              <a:rPr lang="en-US" sz="2400" dirty="0"/>
              <a:t> </a:t>
            </a:r>
            <a:r>
              <a:rPr lang="en-US" sz="2400" dirty="0" err="1"/>
              <a:t>biến</a:t>
            </a:r>
            <a:endParaRPr lang="en-US" sz="2400" dirty="0"/>
          </a:p>
        </p:txBody>
      </p:sp>
      <p:sp>
        <p:nvSpPr>
          <p:cNvPr id="7" name="TextBox 6">
            <a:extLst>
              <a:ext uri="{FF2B5EF4-FFF2-40B4-BE49-F238E27FC236}">
                <a16:creationId xmlns:a16="http://schemas.microsoft.com/office/drawing/2014/main" id="{3582EF26-649B-43D7-8AB9-5B6EEA4BB25E}"/>
              </a:ext>
            </a:extLst>
          </p:cNvPr>
          <p:cNvSpPr txBox="1"/>
          <p:nvPr/>
        </p:nvSpPr>
        <p:spPr>
          <a:xfrm>
            <a:off x="722948" y="1345475"/>
            <a:ext cx="3171190" cy="5078313"/>
          </a:xfrm>
          <a:prstGeom prst="rect">
            <a:avLst/>
          </a:prstGeom>
          <a:noFill/>
        </p:spPr>
        <p:txBody>
          <a:bodyPr wrap="square">
            <a:spAutoFit/>
          </a:bodyPr>
          <a:lstStyle/>
          <a:p>
            <a:r>
              <a:rPr lang="vi-VN" sz="1800" b="1" i="0" u="none" strike="noStrike" dirty="0">
                <a:solidFill>
                  <a:srgbClr val="000000"/>
                </a:solidFill>
                <a:effectLst/>
                <a:latin typeface="Times New Roman" panose="02020603050405020304" pitchFamily="18" charset="0"/>
              </a:rPr>
              <a:t>MQ-135: </a:t>
            </a:r>
            <a:r>
              <a:rPr lang="vi-VN" sz="1800" b="0" i="0" u="none" strike="noStrike" dirty="0">
                <a:solidFill>
                  <a:srgbClr val="000000"/>
                </a:solidFill>
                <a:effectLst/>
                <a:latin typeface="Times New Roman" panose="02020603050405020304" pitchFamily="18" charset="0"/>
              </a:rPr>
              <a:t>Đối với các hệ thống kiểm soát chất lượng không khí, các cảm biến khí MQ-135 được sử dụng để phát hiện NH3, Nicotine, Benzen, Khói và CO2 cũng như đo lường.  Mô-đun cảm biến MQ-135 đi kèm với chân kỹ thuật số cho phép cảm biến này hoạt động ngay cả khi không có bộ vi điều khiển và có lợi cho việc phát hiện các loại khí cụ thể.  Khí trong PPM được tính bằng các chân analog.  Chân tương tự được cung cấp bởi TTL và hoạt động trên 5 V, do đó nó có thể được sử dụng với hầu hết các bộ vi điều khiển hiện đại.</a:t>
            </a:r>
            <a:endParaRPr lang="en-US" dirty="0"/>
          </a:p>
        </p:txBody>
      </p:sp>
      <p:pic>
        <p:nvPicPr>
          <p:cNvPr id="8194" name="Picture 2">
            <a:extLst>
              <a:ext uri="{FF2B5EF4-FFF2-40B4-BE49-F238E27FC236}">
                <a16:creationId xmlns:a16="http://schemas.microsoft.com/office/drawing/2014/main" id="{67488105-F683-4498-9116-8A72657706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2598" y="2519998"/>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58812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A4D7F9D-CF2C-4E80-8360-F21AE36D35D4}" vid="{71563601-04E0-4A9A-AE8B-FC38A55497EE}"/>
    </a:ext>
  </a:extLst>
</a:theme>
</file>

<file path=docProps/app.xml><?xml version="1.0" encoding="utf-8"?>
<Properties xmlns="http://schemas.openxmlformats.org/officeDocument/2006/extended-properties" xmlns:vt="http://schemas.openxmlformats.org/officeDocument/2006/docPropsVTypes">
  <Template>Presentation1</Template>
  <TotalTime>1491</TotalTime>
  <Words>764</Words>
  <Application>Microsoft Office PowerPoint</Application>
  <PresentationFormat>On-screen Show (4:3)</PresentationFormat>
  <Paragraphs>36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Roboto</vt:lpstr>
      <vt:lpstr>Times New Roman</vt:lpstr>
      <vt:lpstr>Office Theme</vt:lpstr>
      <vt:lpstr>Thiết bị giám sát y tế </vt:lpstr>
      <vt:lpstr>Giới thiệu đề tài</vt:lpstr>
      <vt:lpstr>Thiết kế hệ thống</vt:lpstr>
      <vt:lpstr>Triển khai</vt:lpstr>
      <vt:lpstr>Cảm biến</vt:lpstr>
      <vt:lpstr>Cảm biến</vt:lpstr>
      <vt:lpstr>Cảm biến</vt:lpstr>
      <vt:lpstr>Cảm biến</vt:lpstr>
      <vt:lpstr>Cảm biến</vt:lpstr>
      <vt:lpstr>Các công nghệ sử dụng</vt:lpstr>
      <vt:lpstr>Kịch bản giao tiếp</vt:lpstr>
      <vt:lpstr>Đánh giá bảo mật</vt:lpstr>
      <vt:lpstr>Tạo khóa</vt:lpstr>
      <vt:lpstr>Xác thực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Hang</dc:creator>
  <cp:lastModifiedBy>Công Trưởng Nguyễn</cp:lastModifiedBy>
  <cp:revision>24</cp:revision>
  <dcterms:created xsi:type="dcterms:W3CDTF">2016-07-25T07:53:11Z</dcterms:created>
  <dcterms:modified xsi:type="dcterms:W3CDTF">2021-01-27T10:55:46Z</dcterms:modified>
</cp:coreProperties>
</file>