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54" r:id="rId3"/>
    <p:sldMasterId id="2147483770" r:id="rId4"/>
  </p:sldMasterIdLst>
  <p:notesMasterIdLst>
    <p:notesMasterId r:id="rId37"/>
  </p:notesMasterIdLst>
  <p:sldIdLst>
    <p:sldId id="256" r:id="rId5"/>
    <p:sldId id="696" r:id="rId6"/>
    <p:sldId id="701" r:id="rId7"/>
    <p:sldId id="646" r:id="rId8"/>
    <p:sldId id="582" r:id="rId9"/>
    <p:sldId id="693" r:id="rId10"/>
    <p:sldId id="694" r:id="rId11"/>
    <p:sldId id="702" r:id="rId12"/>
    <p:sldId id="594" r:id="rId13"/>
    <p:sldId id="596" r:id="rId14"/>
    <p:sldId id="597" r:id="rId15"/>
    <p:sldId id="598" r:id="rId16"/>
    <p:sldId id="599" r:id="rId17"/>
    <p:sldId id="601" r:id="rId18"/>
    <p:sldId id="583" r:id="rId19"/>
    <p:sldId id="704" r:id="rId20"/>
    <p:sldId id="703" r:id="rId21"/>
    <p:sldId id="542" r:id="rId22"/>
    <p:sldId id="543" r:id="rId23"/>
    <p:sldId id="700" r:id="rId24"/>
    <p:sldId id="698" r:id="rId25"/>
    <p:sldId id="699" r:id="rId26"/>
    <p:sldId id="544" r:id="rId27"/>
    <p:sldId id="459" r:id="rId28"/>
    <p:sldId id="432" r:id="rId29"/>
    <p:sldId id="433" r:id="rId30"/>
    <p:sldId id="434" r:id="rId31"/>
    <p:sldId id="435" r:id="rId32"/>
    <p:sldId id="436" r:id="rId33"/>
    <p:sldId id="437" r:id="rId34"/>
    <p:sldId id="438" r:id="rId35"/>
    <p:sldId id="620" r:id="rId3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05" autoAdjust="0"/>
  </p:normalViewPr>
  <p:slideViewPr>
    <p:cSldViewPr>
      <p:cViewPr varScale="1">
        <p:scale>
          <a:sx n="89" d="100"/>
          <a:sy n="89" d="100"/>
        </p:scale>
        <p:origin x="643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6657" tIns="48329" rIns="96657" bIns="4832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8"/>
          </a:xfrm>
          <a:prstGeom prst="rect">
            <a:avLst/>
          </a:prstGeom>
        </p:spPr>
        <p:txBody>
          <a:bodyPr vert="horz" lIns="96657" tIns="48329" rIns="96657" bIns="48329" rtlCol="0"/>
          <a:lstStyle>
            <a:lvl1pPr algn="r">
              <a:defRPr sz="1200"/>
            </a:lvl1pPr>
          </a:lstStyle>
          <a:p>
            <a:fld id="{B9C1704D-AC37-4223-A2FE-111D5AA51C6A}" type="datetimeFigureOut">
              <a:rPr lang="en-CA" smtClean="0"/>
              <a:t>2017-01-31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7" tIns="48329" rIns="96657" bIns="4832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7"/>
            <a:ext cx="5852160" cy="3780472"/>
          </a:xfrm>
          <a:prstGeom prst="rect">
            <a:avLst/>
          </a:prstGeom>
        </p:spPr>
        <p:txBody>
          <a:bodyPr vert="horz" lIns="96657" tIns="48329" rIns="96657" bIns="4832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7"/>
          </a:xfrm>
          <a:prstGeom prst="rect">
            <a:avLst/>
          </a:prstGeom>
        </p:spPr>
        <p:txBody>
          <a:bodyPr vert="horz" lIns="96657" tIns="48329" rIns="96657" bIns="4832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7"/>
          </a:xfrm>
          <a:prstGeom prst="rect">
            <a:avLst/>
          </a:prstGeom>
        </p:spPr>
        <p:txBody>
          <a:bodyPr vert="horz" lIns="96657" tIns="48329" rIns="96657" bIns="48329" rtlCol="0" anchor="b"/>
          <a:lstStyle>
            <a:lvl1pPr algn="r">
              <a:defRPr sz="1200"/>
            </a:lvl1pPr>
          </a:lstStyle>
          <a:p>
            <a:fld id="{76CFDA6F-86DE-4A1E-B2AC-DDD952BA4F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02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5413" y="635000"/>
            <a:ext cx="5026025" cy="3770313"/>
          </a:xfrm>
        </p:spPr>
      </p:sp>
      <p:sp>
        <p:nvSpPr>
          <p:cNvPr id="2816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80629" y="4788933"/>
            <a:ext cx="6241626" cy="45355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0929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C6CB-4778-4A6B-94D9-52B27A8EE587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1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0FD9-3DF0-41A6-94EC-43D13A825F06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ABCA-D144-4B86-9AF8-2FFCFE029EFC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41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24EB-82C6-4108-96F9-CB24E8DB09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21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771B-B5E7-448B-94E4-57A92A181E9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043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3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104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806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5079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2095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9112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612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3B11-33D0-4548-B07E-2D1E2F9726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514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0"/>
            <a:ext cx="40386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4BB2D-9463-4200-8D2C-7959416DFF9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21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6" indent="0">
              <a:buNone/>
              <a:defRPr sz="1999" b="1"/>
            </a:lvl2pPr>
            <a:lvl3pPr marL="914032" indent="0">
              <a:buNone/>
              <a:defRPr sz="1800" b="1"/>
            </a:lvl3pPr>
            <a:lvl4pPr marL="1371048" indent="0">
              <a:buNone/>
              <a:defRPr sz="1599" b="1"/>
            </a:lvl4pPr>
            <a:lvl5pPr marL="1828064" indent="0">
              <a:buNone/>
              <a:defRPr sz="1599" b="1"/>
            </a:lvl5pPr>
            <a:lvl6pPr marL="2285079" indent="0">
              <a:buNone/>
              <a:defRPr sz="1599" b="1"/>
            </a:lvl6pPr>
            <a:lvl7pPr marL="2742095" indent="0">
              <a:buNone/>
              <a:defRPr sz="1599" b="1"/>
            </a:lvl7pPr>
            <a:lvl8pPr marL="3199112" indent="0">
              <a:buNone/>
              <a:defRPr sz="1599" b="1"/>
            </a:lvl8pPr>
            <a:lvl9pPr marL="365612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6" indent="0">
              <a:buNone/>
              <a:defRPr sz="1999" b="1"/>
            </a:lvl2pPr>
            <a:lvl3pPr marL="914032" indent="0">
              <a:buNone/>
              <a:defRPr sz="1800" b="1"/>
            </a:lvl3pPr>
            <a:lvl4pPr marL="1371048" indent="0">
              <a:buNone/>
              <a:defRPr sz="1599" b="1"/>
            </a:lvl4pPr>
            <a:lvl5pPr marL="1828064" indent="0">
              <a:buNone/>
              <a:defRPr sz="1599" b="1"/>
            </a:lvl5pPr>
            <a:lvl6pPr marL="2285079" indent="0">
              <a:buNone/>
              <a:defRPr sz="1599" b="1"/>
            </a:lvl6pPr>
            <a:lvl7pPr marL="2742095" indent="0">
              <a:buNone/>
              <a:defRPr sz="1599" b="1"/>
            </a:lvl7pPr>
            <a:lvl8pPr marL="3199112" indent="0">
              <a:buNone/>
              <a:defRPr sz="1599" b="1"/>
            </a:lvl8pPr>
            <a:lvl9pPr marL="365612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46E7-F357-4D40-981F-E3510C84FB5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64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4366-DD4E-42B0-87CE-BD5F6863B3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119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FDD7-37A5-464F-9014-4D6A35808F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88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198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399"/>
            </a:lvl1pPr>
            <a:lvl2pPr marL="457016" indent="0">
              <a:buNone/>
              <a:defRPr sz="1200"/>
            </a:lvl2pPr>
            <a:lvl3pPr marL="914032" indent="0">
              <a:buNone/>
              <a:defRPr sz="999"/>
            </a:lvl3pPr>
            <a:lvl4pPr marL="1371048" indent="0">
              <a:buNone/>
              <a:defRPr sz="899"/>
            </a:lvl4pPr>
            <a:lvl5pPr marL="1828064" indent="0">
              <a:buNone/>
              <a:defRPr sz="899"/>
            </a:lvl5pPr>
            <a:lvl6pPr marL="2285079" indent="0">
              <a:buNone/>
              <a:defRPr sz="899"/>
            </a:lvl6pPr>
            <a:lvl7pPr marL="2742095" indent="0">
              <a:buNone/>
              <a:defRPr sz="899"/>
            </a:lvl7pPr>
            <a:lvl8pPr marL="3199112" indent="0">
              <a:buNone/>
              <a:defRPr sz="899"/>
            </a:lvl8pPr>
            <a:lvl9pPr marL="365612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93E3-E516-4DE1-9B4D-E4D5CA32940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18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4463-E8AD-4C36-9B01-2E97C83BAF75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55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198"/>
            </a:lvl1pPr>
            <a:lvl2pPr marL="457016" indent="0">
              <a:buNone/>
              <a:defRPr sz="2799"/>
            </a:lvl2pPr>
            <a:lvl3pPr marL="914032" indent="0">
              <a:buNone/>
              <a:defRPr sz="2399"/>
            </a:lvl3pPr>
            <a:lvl4pPr marL="1371048" indent="0">
              <a:buNone/>
              <a:defRPr sz="1999"/>
            </a:lvl4pPr>
            <a:lvl5pPr marL="1828064" indent="0">
              <a:buNone/>
              <a:defRPr sz="1999"/>
            </a:lvl5pPr>
            <a:lvl6pPr marL="2285079" indent="0">
              <a:buNone/>
              <a:defRPr sz="1999"/>
            </a:lvl6pPr>
            <a:lvl7pPr marL="2742095" indent="0">
              <a:buNone/>
              <a:defRPr sz="1999"/>
            </a:lvl7pPr>
            <a:lvl8pPr marL="3199112" indent="0">
              <a:buNone/>
              <a:defRPr sz="1999"/>
            </a:lvl8pPr>
            <a:lvl9pPr marL="3656128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399"/>
            </a:lvl1pPr>
            <a:lvl2pPr marL="457016" indent="0">
              <a:buNone/>
              <a:defRPr sz="1200"/>
            </a:lvl2pPr>
            <a:lvl3pPr marL="914032" indent="0">
              <a:buNone/>
              <a:defRPr sz="999"/>
            </a:lvl3pPr>
            <a:lvl4pPr marL="1371048" indent="0">
              <a:buNone/>
              <a:defRPr sz="899"/>
            </a:lvl4pPr>
            <a:lvl5pPr marL="1828064" indent="0">
              <a:buNone/>
              <a:defRPr sz="899"/>
            </a:lvl5pPr>
            <a:lvl6pPr marL="2285079" indent="0">
              <a:buNone/>
              <a:defRPr sz="899"/>
            </a:lvl6pPr>
            <a:lvl7pPr marL="2742095" indent="0">
              <a:buNone/>
              <a:defRPr sz="899"/>
            </a:lvl7pPr>
            <a:lvl8pPr marL="3199112" indent="0">
              <a:buNone/>
              <a:defRPr sz="899"/>
            </a:lvl8pPr>
            <a:lvl9pPr marL="365612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351C-782E-4E4E-8CDB-B929A9BF3C4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485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CC4C-7CD4-4A99-A64E-35EA495961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655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B8D-10AE-43CC-A7EF-A972467199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9475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35" y="2129656"/>
            <a:ext cx="7771132" cy="6043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84" y="3886940"/>
            <a:ext cx="6401434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456377" indent="0" algn="ctr">
              <a:buNone/>
              <a:defRPr/>
            </a:lvl2pPr>
            <a:lvl3pPr marL="912754" indent="0" algn="ctr">
              <a:buNone/>
              <a:defRPr/>
            </a:lvl3pPr>
            <a:lvl4pPr marL="1369131" indent="0" algn="ctr">
              <a:buNone/>
              <a:defRPr/>
            </a:lvl4pPr>
            <a:lvl5pPr marL="1825508" indent="0" algn="ctr">
              <a:buNone/>
              <a:defRPr/>
            </a:lvl5pPr>
            <a:lvl6pPr marL="2281885" indent="0" algn="ctr">
              <a:buNone/>
              <a:defRPr/>
            </a:lvl6pPr>
            <a:lvl7pPr marL="2738262" indent="0" algn="ctr">
              <a:buNone/>
              <a:defRPr/>
            </a:lvl7pPr>
            <a:lvl8pPr marL="3194639" indent="0" algn="ctr">
              <a:buNone/>
              <a:defRPr/>
            </a:lvl8pPr>
            <a:lvl9pPr marL="365101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766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832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96" y="4406678"/>
            <a:ext cx="7771132" cy="1280222"/>
          </a:xfrm>
        </p:spPr>
        <p:txBody>
          <a:bodyPr/>
          <a:lstStyle>
            <a:lvl1pPr algn="l">
              <a:defRPr sz="3993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96" y="2906094"/>
            <a:ext cx="7771132" cy="1500584"/>
          </a:xfrm>
        </p:spPr>
        <p:txBody>
          <a:bodyPr anchor="b"/>
          <a:lstStyle>
            <a:lvl1pPr marL="0" indent="0">
              <a:buNone/>
              <a:defRPr sz="1996"/>
            </a:lvl1pPr>
            <a:lvl2pPr marL="456377" indent="0">
              <a:buNone/>
              <a:defRPr sz="1797"/>
            </a:lvl2pPr>
            <a:lvl3pPr marL="912754" indent="0">
              <a:buNone/>
              <a:defRPr sz="1597"/>
            </a:lvl3pPr>
            <a:lvl4pPr marL="1369131" indent="0">
              <a:buNone/>
              <a:defRPr sz="1397"/>
            </a:lvl4pPr>
            <a:lvl5pPr marL="1825508" indent="0">
              <a:buNone/>
              <a:defRPr sz="1397"/>
            </a:lvl5pPr>
            <a:lvl6pPr marL="2281885" indent="0">
              <a:buNone/>
              <a:defRPr sz="1397"/>
            </a:lvl6pPr>
            <a:lvl7pPr marL="2738262" indent="0">
              <a:buNone/>
              <a:defRPr sz="1397"/>
            </a:lvl7pPr>
            <a:lvl8pPr marL="3194639" indent="0">
              <a:buNone/>
              <a:defRPr sz="1397"/>
            </a:lvl8pPr>
            <a:lvl9pPr marL="3651016" indent="0">
              <a:buNone/>
              <a:defRPr sz="13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75309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335" y="1258145"/>
            <a:ext cx="3804716" cy="3802957"/>
          </a:xfrm>
        </p:spPr>
        <p:txBody>
          <a:bodyPr/>
          <a:lstStyle>
            <a:lvl1pPr>
              <a:defRPr sz="2795"/>
            </a:lvl1pPr>
            <a:lvl2pPr>
              <a:defRPr sz="2396"/>
            </a:lvl2pPr>
            <a:lvl3pPr>
              <a:defRPr sz="1996"/>
            </a:lvl3pPr>
            <a:lvl4pPr>
              <a:defRPr sz="1797"/>
            </a:lvl4pPr>
            <a:lvl5pPr>
              <a:defRPr sz="1797"/>
            </a:lvl5pPr>
            <a:lvl6pPr>
              <a:defRPr sz="1797"/>
            </a:lvl6pPr>
            <a:lvl7pPr>
              <a:defRPr sz="1797"/>
            </a:lvl7pPr>
            <a:lvl8pPr>
              <a:defRPr sz="1797"/>
            </a:lvl8pPr>
            <a:lvl9pPr>
              <a:defRPr sz="17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239" y="1258145"/>
            <a:ext cx="3804716" cy="3802957"/>
          </a:xfrm>
        </p:spPr>
        <p:txBody>
          <a:bodyPr/>
          <a:lstStyle>
            <a:lvl1pPr>
              <a:defRPr sz="2795"/>
            </a:lvl1pPr>
            <a:lvl2pPr>
              <a:defRPr sz="2396"/>
            </a:lvl2pPr>
            <a:lvl3pPr>
              <a:defRPr sz="1996"/>
            </a:lvl3pPr>
            <a:lvl4pPr>
              <a:defRPr sz="1797"/>
            </a:lvl4pPr>
            <a:lvl5pPr>
              <a:defRPr sz="1797"/>
            </a:lvl5pPr>
            <a:lvl6pPr>
              <a:defRPr sz="1797"/>
            </a:lvl6pPr>
            <a:lvl7pPr>
              <a:defRPr sz="1797"/>
            </a:lvl7pPr>
            <a:lvl8pPr>
              <a:defRPr sz="1797"/>
            </a:lvl8pPr>
            <a:lvl9pPr>
              <a:defRPr sz="17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93490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4131"/>
            <a:ext cx="8230868" cy="6043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566" y="1535444"/>
            <a:ext cx="4040926" cy="640165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377" indent="0">
              <a:buNone/>
              <a:defRPr sz="1996" b="1"/>
            </a:lvl2pPr>
            <a:lvl3pPr marL="912754" indent="0">
              <a:buNone/>
              <a:defRPr sz="1797" b="1"/>
            </a:lvl3pPr>
            <a:lvl4pPr marL="1369131" indent="0">
              <a:buNone/>
              <a:defRPr sz="1597" b="1"/>
            </a:lvl4pPr>
            <a:lvl5pPr marL="1825508" indent="0">
              <a:buNone/>
              <a:defRPr sz="1597" b="1"/>
            </a:lvl5pPr>
            <a:lvl6pPr marL="2281885" indent="0">
              <a:buNone/>
              <a:defRPr sz="1597" b="1"/>
            </a:lvl6pPr>
            <a:lvl7pPr marL="2738262" indent="0">
              <a:buNone/>
              <a:defRPr sz="1597" b="1"/>
            </a:lvl7pPr>
            <a:lvl8pPr marL="3194639" indent="0">
              <a:buNone/>
              <a:defRPr sz="1597" b="1"/>
            </a:lvl8pPr>
            <a:lvl9pPr marL="3651016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6" y="2175609"/>
            <a:ext cx="4040926" cy="3950322"/>
          </a:xfrm>
        </p:spPr>
        <p:txBody>
          <a:bodyPr/>
          <a:lstStyle>
            <a:lvl1pPr>
              <a:defRPr sz="2396"/>
            </a:lvl1pPr>
            <a:lvl2pPr>
              <a:defRPr sz="1996"/>
            </a:lvl2pPr>
            <a:lvl3pPr>
              <a:defRPr sz="179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24" y="1535444"/>
            <a:ext cx="4042510" cy="640165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377" indent="0">
              <a:buNone/>
              <a:defRPr sz="1996" b="1"/>
            </a:lvl2pPr>
            <a:lvl3pPr marL="912754" indent="0">
              <a:buNone/>
              <a:defRPr sz="1797" b="1"/>
            </a:lvl3pPr>
            <a:lvl4pPr marL="1369131" indent="0">
              <a:buNone/>
              <a:defRPr sz="1597" b="1"/>
            </a:lvl4pPr>
            <a:lvl5pPr marL="1825508" indent="0">
              <a:buNone/>
              <a:defRPr sz="1597" b="1"/>
            </a:lvl5pPr>
            <a:lvl6pPr marL="2281885" indent="0">
              <a:buNone/>
              <a:defRPr sz="1597" b="1"/>
            </a:lvl6pPr>
            <a:lvl7pPr marL="2738262" indent="0">
              <a:buNone/>
              <a:defRPr sz="1597" b="1"/>
            </a:lvl7pPr>
            <a:lvl8pPr marL="3194639" indent="0">
              <a:buNone/>
              <a:defRPr sz="1597" b="1"/>
            </a:lvl8pPr>
            <a:lvl9pPr marL="3651016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24" y="2175609"/>
            <a:ext cx="4042510" cy="3950322"/>
          </a:xfrm>
        </p:spPr>
        <p:txBody>
          <a:bodyPr/>
          <a:lstStyle>
            <a:lvl1pPr>
              <a:defRPr sz="2396"/>
            </a:lvl1pPr>
            <a:lvl2pPr>
              <a:defRPr sz="1996"/>
            </a:lvl2pPr>
            <a:lvl3pPr>
              <a:defRPr sz="179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7941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13356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88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C900-4156-4B8C-963E-FBD9510E9B82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58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770050"/>
            <a:ext cx="3008896" cy="665567"/>
          </a:xfrm>
        </p:spPr>
        <p:txBody>
          <a:bodyPr anchor="b"/>
          <a:lstStyle>
            <a:lvl1pPr algn="l">
              <a:defRPr sz="1996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49" y="272546"/>
            <a:ext cx="5112586" cy="5853385"/>
          </a:xfrm>
        </p:spPr>
        <p:txBody>
          <a:bodyPr/>
          <a:lstStyle>
            <a:lvl1pPr>
              <a:defRPr sz="3194"/>
            </a:lvl1pPr>
            <a:lvl2pPr>
              <a:defRPr sz="2795"/>
            </a:lvl2pPr>
            <a:lvl3pPr>
              <a:defRPr sz="2396"/>
            </a:lvl3pPr>
            <a:lvl4pPr>
              <a:defRPr sz="1996"/>
            </a:lvl4pPr>
            <a:lvl5pPr>
              <a:defRPr sz="1996"/>
            </a:lvl5pPr>
            <a:lvl6pPr>
              <a:defRPr sz="1996"/>
            </a:lvl6pPr>
            <a:lvl7pPr>
              <a:defRPr sz="1996"/>
            </a:lvl7pPr>
            <a:lvl8pPr>
              <a:defRPr sz="1996"/>
            </a:lvl8pPr>
            <a:lvl9pPr>
              <a:defRPr sz="19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566" y="1435617"/>
            <a:ext cx="3008896" cy="4690314"/>
          </a:xfrm>
        </p:spPr>
        <p:txBody>
          <a:bodyPr/>
          <a:lstStyle>
            <a:lvl1pPr marL="0" indent="0">
              <a:buNone/>
              <a:defRPr sz="1397"/>
            </a:lvl1pPr>
            <a:lvl2pPr marL="456377" indent="0">
              <a:buNone/>
              <a:defRPr sz="1198"/>
            </a:lvl2pPr>
            <a:lvl3pPr marL="912754" indent="0">
              <a:buNone/>
              <a:defRPr sz="998"/>
            </a:lvl3pPr>
            <a:lvl4pPr marL="1369131" indent="0">
              <a:buNone/>
              <a:defRPr sz="898"/>
            </a:lvl4pPr>
            <a:lvl5pPr marL="1825508" indent="0">
              <a:buNone/>
              <a:defRPr sz="898"/>
            </a:lvl5pPr>
            <a:lvl6pPr marL="2281885" indent="0">
              <a:buNone/>
              <a:defRPr sz="898"/>
            </a:lvl6pPr>
            <a:lvl7pPr marL="2738262" indent="0">
              <a:buNone/>
              <a:defRPr sz="898"/>
            </a:lvl7pPr>
            <a:lvl8pPr marL="3194639" indent="0">
              <a:buNone/>
              <a:defRPr sz="898"/>
            </a:lvl8pPr>
            <a:lvl9pPr marL="3651016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0824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5008493"/>
            <a:ext cx="5485132" cy="358431"/>
          </a:xfrm>
        </p:spPr>
        <p:txBody>
          <a:bodyPr anchor="b"/>
          <a:lstStyle>
            <a:lvl1pPr algn="l">
              <a:defRPr sz="1996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3228"/>
            <a:ext cx="5485132" cy="4115116"/>
          </a:xfrm>
        </p:spPr>
        <p:txBody>
          <a:bodyPr/>
          <a:lstStyle>
            <a:lvl1pPr marL="0" indent="0">
              <a:buNone/>
              <a:defRPr sz="3194"/>
            </a:lvl1pPr>
            <a:lvl2pPr marL="456377" indent="0">
              <a:buNone/>
              <a:defRPr sz="2795"/>
            </a:lvl2pPr>
            <a:lvl3pPr marL="912754" indent="0">
              <a:buNone/>
              <a:defRPr sz="2396"/>
            </a:lvl3pPr>
            <a:lvl4pPr marL="1369131" indent="0">
              <a:buNone/>
              <a:defRPr sz="1996"/>
            </a:lvl4pPr>
            <a:lvl5pPr marL="1825508" indent="0">
              <a:buNone/>
              <a:defRPr sz="1996"/>
            </a:lvl5pPr>
            <a:lvl6pPr marL="2281885" indent="0">
              <a:buNone/>
              <a:defRPr sz="1996"/>
            </a:lvl6pPr>
            <a:lvl7pPr marL="2738262" indent="0">
              <a:buNone/>
              <a:defRPr sz="1996"/>
            </a:lvl7pPr>
            <a:lvl8pPr marL="3194639" indent="0">
              <a:buNone/>
              <a:defRPr sz="1996"/>
            </a:lvl8pPr>
            <a:lvl9pPr marL="3651016" indent="0">
              <a:buNone/>
              <a:defRPr sz="1996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6924"/>
            <a:ext cx="5485132" cy="804959"/>
          </a:xfrm>
        </p:spPr>
        <p:txBody>
          <a:bodyPr/>
          <a:lstStyle>
            <a:lvl1pPr marL="0" indent="0">
              <a:buNone/>
              <a:defRPr sz="1397"/>
            </a:lvl1pPr>
            <a:lvl2pPr marL="456377" indent="0">
              <a:buNone/>
              <a:defRPr sz="1198"/>
            </a:lvl2pPr>
            <a:lvl3pPr marL="912754" indent="0">
              <a:buNone/>
              <a:defRPr sz="998"/>
            </a:lvl3pPr>
            <a:lvl4pPr marL="1369131" indent="0">
              <a:buNone/>
              <a:defRPr sz="898"/>
            </a:lvl4pPr>
            <a:lvl5pPr marL="1825508" indent="0">
              <a:buNone/>
              <a:defRPr sz="898"/>
            </a:lvl5pPr>
            <a:lvl6pPr marL="2281885" indent="0">
              <a:buNone/>
              <a:defRPr sz="898"/>
            </a:lvl6pPr>
            <a:lvl7pPr marL="2738262" indent="0">
              <a:buNone/>
              <a:defRPr sz="898"/>
            </a:lvl7pPr>
            <a:lvl8pPr marL="3194639" indent="0">
              <a:buNone/>
              <a:defRPr sz="898"/>
            </a:lvl8pPr>
            <a:lvl9pPr marL="3651016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76364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2968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1892" y="369205"/>
            <a:ext cx="1234440" cy="4691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0335" y="369205"/>
            <a:ext cx="5897309" cy="46918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4992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34" y="369205"/>
            <a:ext cx="6869098" cy="5989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335" y="1258145"/>
            <a:ext cx="3804716" cy="38029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97239" y="1258145"/>
            <a:ext cx="3804716" cy="1825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97239" y="3235683"/>
            <a:ext cx="3804716" cy="1825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6336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34" y="369205"/>
            <a:ext cx="6869098" cy="5989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0335" y="1258145"/>
            <a:ext cx="3804716" cy="38029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239" y="1258145"/>
            <a:ext cx="3804716" cy="38029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9705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34" y="369205"/>
            <a:ext cx="6869098" cy="5989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740335" y="1258145"/>
            <a:ext cx="3804716" cy="3802957"/>
          </a:xfrm>
        </p:spPr>
        <p:txBody>
          <a:bodyPr/>
          <a:lstStyle/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7239" y="1258145"/>
            <a:ext cx="3804716" cy="38029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4956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37234" y="369205"/>
            <a:ext cx="6869098" cy="5989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40335" y="1258145"/>
            <a:ext cx="3804716" cy="1825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97239" y="1258145"/>
            <a:ext cx="3804716" cy="1825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740335" y="3235683"/>
            <a:ext cx="3804716" cy="1825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7239" y="3235683"/>
            <a:ext cx="3804716" cy="1825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7042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BFE5-4AF5-44DF-8462-9197A460C2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382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BFE5-4AF5-44DF-8462-9197A460C2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4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0B3E-E0BD-4A42-84CF-2DE95E23C822}" type="datetime1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160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BFE5-4AF5-44DF-8462-9197A460C2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9634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BFE5-4AF5-44DF-8462-9197A460C2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824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BFE5-4AF5-44DF-8462-9197A460C2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003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BFE5-4AF5-44DF-8462-9197A460C2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7903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BFE5-4AF5-44DF-8462-9197A460C2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10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BFE5-4AF5-44DF-8462-9197A460C2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1176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BFE5-4AF5-44DF-8462-9197A460C2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0065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BFE5-4AF5-44DF-8462-9197A460C2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038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BFE5-4AF5-44DF-8462-9197A460C2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388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57457-94D1-48B2-BBA8-AA83C1F9BBD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11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6D0A-AA81-483D-B1D6-DBF18CD43DAE}" type="datetime1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0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A18B-4283-4B82-A39C-07089559D922}" type="datetime1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6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9DA5-75B0-4DE4-9AB7-83C49C215D1D}" type="datetime1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0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552A-7ABA-4FE6-A458-715EF0CD11BB}" type="datetime1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0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5451-8B18-416F-BCF0-06D8CA6B48FF}" type="datetime1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9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05EFF-F75F-4376-A5DD-208CE80A8AE5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C8AA-E7FC-4BBA-80BB-2C683EC0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4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2B364-65C6-4141-B39F-DA0BF37FBA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2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032" rtl="0" eaLnBrk="1" latinLnBrk="0" hangingPunct="1">
        <a:spcBef>
          <a:spcPct val="0"/>
        </a:spcBef>
        <a:buNone/>
        <a:defRPr sz="35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62" indent="-342762" algn="l" defTabSz="914032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1pPr>
      <a:lvl2pPr marL="742651" indent="-285635" algn="l" defTabSz="914032" rtl="0" eaLnBrk="1" latinLnBrk="0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0" indent="-228508" algn="l" defTabSz="9140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556" indent="-228508" algn="l" defTabSz="914032" rtl="0" eaLnBrk="1" latinLnBrk="0" hangingPunct="1">
        <a:spcBef>
          <a:spcPct val="20000"/>
        </a:spcBef>
        <a:buFont typeface="Arial" panose="020B0604020202020204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571" indent="-228508" algn="l" defTabSz="914032" rtl="0" eaLnBrk="1" latinLnBrk="0" hangingPunct="1">
        <a:spcBef>
          <a:spcPct val="20000"/>
        </a:spcBef>
        <a:buFont typeface="Arial" panose="020B0604020202020204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587" indent="-228508" algn="l" defTabSz="9140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04" indent="-228508" algn="l" defTabSz="9140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0" indent="-228508" algn="l" defTabSz="9140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36" indent="-228508" algn="l" defTabSz="9140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6" algn="l" defTabSz="9140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2" algn="l" defTabSz="9140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48" algn="l" defTabSz="9140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4" algn="l" defTabSz="9140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79" algn="l" defTabSz="9140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95" algn="l" defTabSz="9140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12" algn="l" defTabSz="9140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28" algn="l" defTabSz="9140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3648" y="116632"/>
            <a:ext cx="6869098" cy="605294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77049" y="2123318"/>
            <a:ext cx="8002585" cy="32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396">
              <a:solidFill>
                <a:srgbClr val="00279F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742920" y="6553200"/>
            <a:ext cx="390592" cy="30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321" tIns="44368" rIns="90321" bIns="4436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5577A6C-4544-4F8F-9949-0F206164B24E}" type="slidenum">
              <a:rPr lang="en-US" sz="1397">
                <a:solidFill>
                  <a:srgbClr val="000000"/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397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0335" y="1258145"/>
            <a:ext cx="7761620" cy="3802957"/>
          </a:xfrm>
          <a:prstGeom prst="rect">
            <a:avLst/>
          </a:prstGeom>
          <a:noFill/>
          <a:ln w="9525">
            <a:solidFill>
              <a:srgbClr val="00279F"/>
            </a:solidFill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549415" y="6668555"/>
            <a:ext cx="1178371" cy="189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3383" tIns="25353" rIns="63383" bIns="25353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98" dirty="0">
                <a:solidFill>
                  <a:srgbClr val="000000"/>
                </a:solidFill>
              </a:rPr>
              <a:t>© 2016 K. Deal </a:t>
            </a:r>
          </a:p>
        </p:txBody>
      </p:sp>
    </p:spTree>
    <p:extLst>
      <p:ext uri="{BB962C8B-B14F-4D97-AF65-F5344CB8AC3E}">
        <p14:creationId xmlns:p14="http://schemas.microsoft.com/office/powerpoint/2010/main" val="219093571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94" b="1">
          <a:solidFill>
            <a:srgbClr val="00279F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94" b="1">
          <a:solidFill>
            <a:srgbClr val="00279F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94" b="1">
          <a:solidFill>
            <a:srgbClr val="00279F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94" b="1">
          <a:solidFill>
            <a:srgbClr val="00279F"/>
          </a:solidFill>
          <a:latin typeface="Arial" pitchFamily="34" charset="0"/>
        </a:defRPr>
      </a:lvl5pPr>
      <a:lvl6pPr marL="456377" algn="l" rtl="0" fontAlgn="base">
        <a:spcBef>
          <a:spcPct val="0"/>
        </a:spcBef>
        <a:spcAft>
          <a:spcPct val="0"/>
        </a:spcAft>
        <a:defRPr sz="3594" b="1">
          <a:solidFill>
            <a:srgbClr val="00279F"/>
          </a:solidFill>
          <a:latin typeface="Arial" pitchFamily="34" charset="0"/>
        </a:defRPr>
      </a:lvl6pPr>
      <a:lvl7pPr marL="912754" algn="l" rtl="0" fontAlgn="base">
        <a:spcBef>
          <a:spcPct val="0"/>
        </a:spcBef>
        <a:spcAft>
          <a:spcPct val="0"/>
        </a:spcAft>
        <a:defRPr sz="3594" b="1">
          <a:solidFill>
            <a:srgbClr val="00279F"/>
          </a:solidFill>
          <a:latin typeface="Arial" pitchFamily="34" charset="0"/>
        </a:defRPr>
      </a:lvl7pPr>
      <a:lvl8pPr marL="1369131" algn="l" rtl="0" fontAlgn="base">
        <a:spcBef>
          <a:spcPct val="0"/>
        </a:spcBef>
        <a:spcAft>
          <a:spcPct val="0"/>
        </a:spcAft>
        <a:defRPr sz="3594" b="1">
          <a:solidFill>
            <a:srgbClr val="00279F"/>
          </a:solidFill>
          <a:latin typeface="Arial" pitchFamily="34" charset="0"/>
        </a:defRPr>
      </a:lvl8pPr>
      <a:lvl9pPr marL="1825508" algn="l" rtl="0" fontAlgn="base">
        <a:spcBef>
          <a:spcPct val="0"/>
        </a:spcBef>
        <a:spcAft>
          <a:spcPct val="0"/>
        </a:spcAft>
        <a:defRPr sz="3594" b="1">
          <a:solidFill>
            <a:srgbClr val="00279F"/>
          </a:solidFill>
          <a:latin typeface="Arial" pitchFamily="34" charset="0"/>
        </a:defRPr>
      </a:lvl9pPr>
    </p:titleStyle>
    <p:bodyStyle>
      <a:lvl1pPr marL="342283" indent="-342283" algn="l" rtl="0" fontAlgn="base">
        <a:spcBef>
          <a:spcPct val="20000"/>
        </a:spcBef>
        <a:spcAft>
          <a:spcPct val="0"/>
        </a:spcAft>
        <a:buChar char="•"/>
        <a:defRPr sz="2396" b="1">
          <a:solidFill>
            <a:schemeClr val="accent2"/>
          </a:solidFill>
          <a:latin typeface="+mn-lt"/>
          <a:ea typeface="+mn-ea"/>
          <a:cs typeface="+mn-cs"/>
        </a:defRPr>
      </a:lvl1pPr>
      <a:lvl2pPr marL="741613" indent="-285236" algn="l" rtl="0" fontAlgn="base">
        <a:spcBef>
          <a:spcPct val="20000"/>
        </a:spcBef>
        <a:spcAft>
          <a:spcPct val="0"/>
        </a:spcAft>
        <a:buChar char="–"/>
        <a:defRPr sz="1996" b="1">
          <a:solidFill>
            <a:schemeClr val="accent2"/>
          </a:solidFill>
          <a:latin typeface="+mn-lt"/>
        </a:defRPr>
      </a:lvl2pPr>
      <a:lvl3pPr marL="1140943" indent="-228189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accent2"/>
          </a:solidFill>
          <a:latin typeface="+mn-lt"/>
        </a:defRPr>
      </a:lvl3pPr>
      <a:lvl4pPr marL="1597320" indent="-228189" algn="l" rtl="0" fontAlgn="base">
        <a:spcBef>
          <a:spcPct val="20000"/>
        </a:spcBef>
        <a:spcAft>
          <a:spcPct val="0"/>
        </a:spcAft>
        <a:buChar char="–"/>
        <a:defRPr sz="1597">
          <a:solidFill>
            <a:schemeClr val="accent2"/>
          </a:solidFill>
          <a:latin typeface="+mn-lt"/>
        </a:defRPr>
      </a:lvl4pPr>
      <a:lvl5pPr marL="2053697" indent="-228189" algn="l" rtl="0" fontAlgn="base">
        <a:spcBef>
          <a:spcPct val="20000"/>
        </a:spcBef>
        <a:spcAft>
          <a:spcPct val="0"/>
        </a:spcAft>
        <a:buChar char="•"/>
        <a:defRPr sz="1397">
          <a:solidFill>
            <a:schemeClr val="accent2"/>
          </a:solidFill>
          <a:latin typeface="+mn-lt"/>
        </a:defRPr>
      </a:lvl5pPr>
      <a:lvl6pPr marL="2510074" indent="-228189" algn="l" rtl="0" fontAlgn="base">
        <a:spcBef>
          <a:spcPct val="20000"/>
        </a:spcBef>
        <a:spcAft>
          <a:spcPct val="0"/>
        </a:spcAft>
        <a:buChar char="•"/>
        <a:defRPr sz="1397">
          <a:solidFill>
            <a:srgbClr val="00279F"/>
          </a:solidFill>
          <a:latin typeface="+mn-lt"/>
        </a:defRPr>
      </a:lvl6pPr>
      <a:lvl7pPr marL="2966451" indent="-228189" algn="l" rtl="0" fontAlgn="base">
        <a:spcBef>
          <a:spcPct val="20000"/>
        </a:spcBef>
        <a:spcAft>
          <a:spcPct val="0"/>
        </a:spcAft>
        <a:buChar char="•"/>
        <a:defRPr sz="1397">
          <a:solidFill>
            <a:srgbClr val="00279F"/>
          </a:solidFill>
          <a:latin typeface="+mn-lt"/>
        </a:defRPr>
      </a:lvl7pPr>
      <a:lvl8pPr marL="3422828" indent="-228189" algn="l" rtl="0" fontAlgn="base">
        <a:spcBef>
          <a:spcPct val="20000"/>
        </a:spcBef>
        <a:spcAft>
          <a:spcPct val="0"/>
        </a:spcAft>
        <a:buChar char="•"/>
        <a:defRPr sz="1397">
          <a:solidFill>
            <a:srgbClr val="00279F"/>
          </a:solidFill>
          <a:latin typeface="+mn-lt"/>
        </a:defRPr>
      </a:lvl8pPr>
      <a:lvl9pPr marL="3879205" indent="-228189" algn="l" rtl="0" fontAlgn="base">
        <a:spcBef>
          <a:spcPct val="20000"/>
        </a:spcBef>
        <a:spcAft>
          <a:spcPct val="0"/>
        </a:spcAft>
        <a:buChar char="•"/>
        <a:defRPr sz="1397">
          <a:solidFill>
            <a:srgbClr val="00279F"/>
          </a:solidFill>
          <a:latin typeface="+mn-lt"/>
        </a:defRPr>
      </a:lvl9pPr>
    </p:bodyStyle>
    <p:otherStyle>
      <a:defPPr>
        <a:defRPr lang="en-US"/>
      </a:defPPr>
      <a:lvl1pPr marL="0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377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2754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69131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5508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1885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38262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4639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1016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BFE5-4AF5-44DF-8462-9197A460C2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3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shiny/index.html" TargetMode="External"/><Relationship Id="rId3" Type="http://schemas.openxmlformats.org/officeDocument/2006/relationships/hyperlink" Target="https://cran.r-project.org/web/packages/data.table/index.html" TargetMode="External"/><Relationship Id="rId7" Type="http://schemas.openxmlformats.org/officeDocument/2006/relationships/hyperlink" Target="https://cran.r-project.org/web/packages/magrittr/index.html" TargetMode="External"/><Relationship Id="rId12" Type="http://schemas.openxmlformats.org/officeDocument/2006/relationships/hyperlink" Target="https://blog.eoda.de/2017/01/28/on-occasion-of-the-10000th-r-package-the-eoda-top-10/" TargetMode="External"/><Relationship Id="rId2" Type="http://schemas.openxmlformats.org/officeDocument/2006/relationships/hyperlink" Target="https://cran.r-project.org/web/packages/Hmisc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ggplot2/index.html" TargetMode="External"/><Relationship Id="rId11" Type="http://schemas.openxmlformats.org/officeDocument/2006/relationships/hyperlink" Target="https://cran.r-project.org/web/packages/Rcpp/index.html" TargetMode="External"/><Relationship Id="rId5" Type="http://schemas.openxmlformats.org/officeDocument/2006/relationships/hyperlink" Target="https://cran.r-project.org/web/packages/dplyr/index.html" TargetMode="External"/><Relationship Id="rId10" Type="http://schemas.openxmlformats.org/officeDocument/2006/relationships/hyperlink" Target="https://cran.r-project.org/web/packages/caret/index.html" TargetMode="External"/><Relationship Id="rId4" Type="http://schemas.openxmlformats.org/officeDocument/2006/relationships/hyperlink" Target="http://tracer-package.com/" TargetMode="External"/><Relationship Id="rId9" Type="http://schemas.openxmlformats.org/officeDocument/2006/relationships/hyperlink" Target="https://cran.r-project.org/web/packages/tidyr/index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arrettgman.github.io/tidyin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oogle-styleguide.googlecode.com/svn/trunk/Rguide.x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153400" cy="1470025"/>
          </a:xfrm>
        </p:spPr>
        <p:txBody>
          <a:bodyPr/>
          <a:lstStyle/>
          <a:p>
            <a:r>
              <a:rPr lang="en-US" dirty="0" smtClean="0"/>
              <a:t>Chapter 3: R Basics &amp; Statistical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Getting Into R</a:t>
            </a:r>
            <a:r>
              <a:rPr lang="en-US" smtClean="0">
                <a:solidFill>
                  <a:schemeClr val="tx1"/>
                </a:solidFill>
              </a:rPr>
              <a:t>, </a:t>
            </a:r>
          </a:p>
          <a:p>
            <a:r>
              <a:rPr lang="en-US" smtClean="0">
                <a:solidFill>
                  <a:schemeClr val="tx1"/>
                </a:solidFill>
              </a:rPr>
              <a:t>Getting </a:t>
            </a:r>
            <a:r>
              <a:rPr lang="en-US" dirty="0" smtClean="0">
                <a:solidFill>
                  <a:schemeClr val="tx1"/>
                </a:solidFill>
              </a:rPr>
              <a:t>Data Into R &amp; Out </a:t>
            </a:r>
            <a:r>
              <a:rPr lang="en-US" smtClean="0">
                <a:solidFill>
                  <a:schemeClr val="tx1"/>
                </a:solidFill>
              </a:rPr>
              <a:t>of R</a:t>
            </a:r>
          </a:p>
          <a:p>
            <a:r>
              <a:rPr lang="en-US" smtClean="0">
                <a:solidFill>
                  <a:schemeClr val="tx1"/>
                </a:solidFill>
              </a:rPr>
              <a:t>Performing Analyses in R &amp; Deducer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503" y="228600"/>
            <a:ext cx="1546994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838200"/>
          </a:xfrm>
        </p:spPr>
        <p:txBody>
          <a:bodyPr/>
          <a:lstStyle/>
          <a:p>
            <a:r>
              <a:rPr lang="en-US" smtClean="0"/>
              <a:t>automotive service</a:t>
            </a:r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" y="900545"/>
            <a:ext cx="9061061" cy="438597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7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7002"/>
          <a:stretch/>
        </p:blipFill>
        <p:spPr>
          <a:xfrm>
            <a:off x="152400" y="0"/>
            <a:ext cx="892554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0782"/>
            <a:ext cx="3886200" cy="411162"/>
          </a:xfrm>
        </p:spPr>
        <p:txBody>
          <a:bodyPr>
            <a:normAutofit fontScale="90000"/>
          </a:bodyPr>
          <a:lstStyle/>
          <a:p>
            <a:r>
              <a:rPr lang="en-US" smtClean="0"/>
              <a:t>Automotive service</a:t>
            </a:r>
            <a:endParaRPr lang="en-CA"/>
          </a:p>
        </p:txBody>
      </p:sp>
      <p:sp>
        <p:nvSpPr>
          <p:cNvPr id="5" name="Rounded Rectangle 4"/>
          <p:cNvSpPr/>
          <p:nvPr/>
        </p:nvSpPr>
        <p:spPr>
          <a:xfrm>
            <a:off x="533400" y="1828800"/>
            <a:ext cx="498371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461962"/>
            <a:ext cx="227268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Person (respondent) #1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 flipH="1">
            <a:off x="782586" y="769739"/>
            <a:ext cx="1725356" cy="10590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98837" y="706489"/>
            <a:ext cx="142882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</a:rPr>
              <a:t>Variable – v088, likely to return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60253" y="1603685"/>
            <a:ext cx="463747" cy="34121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1600200" y="1229709"/>
            <a:ext cx="5513048" cy="3739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11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524" y="2288770"/>
            <a:ext cx="6827100" cy="1510973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745" y="2526866"/>
            <a:ext cx="29337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533400" y="5870141"/>
            <a:ext cx="7315200" cy="992572"/>
            <a:chOff x="125695" y="528785"/>
            <a:chExt cx="7315200" cy="99257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5695" y="528785"/>
              <a:ext cx="7315200" cy="9925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TextBox 9"/>
            <p:cNvSpPr txBox="1">
              <a:spLocks noChangeArrowheads="1"/>
            </p:cNvSpPr>
            <p:nvPr/>
          </p:nvSpPr>
          <p:spPr bwMode="auto">
            <a:xfrm>
              <a:off x="2057400" y="1025071"/>
              <a:ext cx="381000" cy="4770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US" altLang="en-US" sz="1000" dirty="0">
                  <a:solidFill>
                    <a:srgbClr val="000000"/>
                  </a:solidFill>
                </a:rPr>
                <a:t>1</a:t>
              </a:r>
            </a:p>
            <a:p>
              <a:pPr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US" altLang="en-US" sz="1000" dirty="0">
                  <a:solidFill>
                    <a:srgbClr val="000000"/>
                  </a:solidFill>
                </a:rPr>
                <a:t>2</a:t>
              </a:r>
              <a:endParaRPr lang="en-CA" alt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Box 9"/>
            <p:cNvSpPr txBox="1">
              <a:spLocks noChangeArrowheads="1"/>
            </p:cNvSpPr>
            <p:nvPr/>
          </p:nvSpPr>
          <p:spPr bwMode="auto">
            <a:xfrm>
              <a:off x="3128707" y="1017377"/>
              <a:ext cx="520563" cy="24622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US" altLang="en-US" sz="1000" dirty="0">
                  <a:solidFill>
                    <a:srgbClr val="000000"/>
                  </a:solidFill>
                </a:rPr>
                <a:t>Q045</a:t>
              </a:r>
              <a:endParaRPr lang="en-CA" altLang="en-US" sz="1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63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0" y="274638"/>
            <a:ext cx="3048000" cy="1630362"/>
          </a:xfrm>
        </p:spPr>
        <p:txBody>
          <a:bodyPr/>
          <a:lstStyle/>
          <a:p>
            <a:r>
              <a:rPr lang="en-US" smtClean="0"/>
              <a:t>Demographics</a:t>
            </a:r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2998"/>
          <a:stretch/>
        </p:blipFill>
        <p:spPr>
          <a:xfrm>
            <a:off x="0" y="0"/>
            <a:ext cx="5257800" cy="687800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9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27" y="82155"/>
            <a:ext cx="8229600" cy="1143000"/>
          </a:xfrm>
        </p:spPr>
        <p:txBody>
          <a:bodyPr/>
          <a:lstStyle/>
          <a:p>
            <a:r>
              <a:rPr lang="en-US" smtClean="0"/>
              <a:t>Inspecting data in Deducer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7335232" cy="5715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What’s the nature of the data that I need to </a:t>
            </a:r>
            <a:r>
              <a:rPr lang="en-GB" dirty="0" err="1" smtClean="0"/>
              <a:t>analyze</a:t>
            </a:r>
            <a:r>
              <a:rPr lang="en-GB" dirty="0" smtClean="0"/>
              <a:t>?</a:t>
            </a:r>
          </a:p>
          <a:p>
            <a:r>
              <a:rPr lang="en-GB" dirty="0" smtClean="0"/>
              <a:t>What’s it look like?</a:t>
            </a:r>
          </a:p>
          <a:p>
            <a:r>
              <a:rPr lang="en-GB" dirty="0" smtClean="0"/>
              <a:t>Can I work with the data as it is? Or, do I need to clean it? </a:t>
            </a:r>
          </a:p>
          <a:p>
            <a:r>
              <a:rPr lang="en-GB" dirty="0" smtClean="0"/>
              <a:t>What did I expect before obtaining the data?</a:t>
            </a:r>
          </a:p>
          <a:p>
            <a:r>
              <a:rPr lang="en-GB" dirty="0" smtClean="0"/>
              <a:t>Does the data match my expectations?</a:t>
            </a:r>
          </a:p>
          <a:p>
            <a:r>
              <a:rPr lang="en-GB" dirty="0" smtClean="0"/>
              <a:t>Measures of central tendency</a:t>
            </a:r>
          </a:p>
          <a:p>
            <a:r>
              <a:rPr lang="en-GB" dirty="0" smtClean="0"/>
              <a:t>Measures of variability</a:t>
            </a:r>
          </a:p>
          <a:p>
            <a:r>
              <a:rPr lang="en-GB" dirty="0" smtClean="0"/>
              <a:t>Graphical descriptives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12" y="3121102"/>
            <a:ext cx="8229600" cy="1143000"/>
          </a:xfrm>
        </p:spPr>
        <p:txBody>
          <a:bodyPr/>
          <a:lstStyle/>
          <a:p>
            <a:r>
              <a:rPr lang="en-US" dirty="0" smtClean="0"/>
              <a:t>START HERE 01feb17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>
            <a:normAutofit/>
          </a:bodyPr>
          <a:lstStyle/>
          <a:p>
            <a:r>
              <a:rPr lang="en-CA" sz="2800" dirty="0"/>
              <a:t>The </a:t>
            </a:r>
            <a:r>
              <a:rPr lang="en-CA" sz="2800" dirty="0" err="1"/>
              <a:t>eoda</a:t>
            </a:r>
            <a:r>
              <a:rPr lang="en-CA" sz="2800" dirty="0"/>
              <a:t> Top 10 </a:t>
            </a:r>
            <a:r>
              <a:rPr lang="en-CA" sz="2800" dirty="0" smtClean="0"/>
              <a:t>R-Packages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715000"/>
          </a:xfrm>
        </p:spPr>
        <p:txBody>
          <a:bodyPr>
            <a:noAutofit/>
          </a:bodyPr>
          <a:lstStyle/>
          <a:p>
            <a:pPr fontAlgn="base"/>
            <a:r>
              <a:rPr lang="en-CA" sz="1600" b="1" u="sng" dirty="0" err="1" smtClean="0">
                <a:hlinkClick r:id="rId2"/>
              </a:rPr>
              <a:t>Hmisc</a:t>
            </a:r>
            <a:r>
              <a:rPr lang="en-CA" sz="1600" dirty="0"/>
              <a:t>: This was one of the first R packages to be used at </a:t>
            </a:r>
            <a:r>
              <a:rPr lang="en-CA" sz="1600" dirty="0" err="1"/>
              <a:t>eoda</a:t>
            </a:r>
            <a:r>
              <a:rPr lang="en-CA" sz="1600" dirty="0"/>
              <a:t> on a regular basis. Today we barely use </a:t>
            </a:r>
            <a:r>
              <a:rPr lang="en-CA" sz="1600" dirty="0" err="1"/>
              <a:t>Hmisc</a:t>
            </a:r>
            <a:r>
              <a:rPr lang="en-CA" sz="1600" dirty="0"/>
              <a:t> anymore but nonetheless it had to be part of our top 10 simply for nostalgic reasons.</a:t>
            </a:r>
          </a:p>
          <a:p>
            <a:pPr fontAlgn="base"/>
            <a:r>
              <a:rPr lang="en-CA" sz="1600" b="1" u="sng" dirty="0" err="1">
                <a:hlinkClick r:id="rId3"/>
              </a:rPr>
              <a:t>data.table</a:t>
            </a:r>
            <a:r>
              <a:rPr lang="en-CA" sz="1600" b="1" dirty="0"/>
              <a:t>: </a:t>
            </a:r>
            <a:r>
              <a:rPr lang="en-CA" sz="1600" dirty="0"/>
              <a:t>R as an in-memory database with </a:t>
            </a:r>
            <a:r>
              <a:rPr lang="en-CA" sz="1600" dirty="0" err="1"/>
              <a:t>data.table</a:t>
            </a:r>
            <a:r>
              <a:rPr lang="en-CA" sz="1600" dirty="0"/>
              <a:t>? Who said R was slow?</a:t>
            </a:r>
          </a:p>
          <a:p>
            <a:pPr fontAlgn="base"/>
            <a:r>
              <a:rPr lang="en-CA" sz="1600" b="1" u="sng" dirty="0" err="1">
                <a:hlinkClick r:id="rId4"/>
              </a:rPr>
              <a:t>TraceR</a:t>
            </a:r>
            <a:r>
              <a:rPr lang="en-CA" sz="1600" dirty="0"/>
              <a:t>: Excellent profiling package. Will find every bottleneck.</a:t>
            </a:r>
          </a:p>
          <a:p>
            <a:pPr fontAlgn="base"/>
            <a:r>
              <a:rPr lang="en-CA" sz="1600" b="1" u="sng" dirty="0" err="1">
                <a:hlinkClick r:id="rId5"/>
              </a:rPr>
              <a:t>dplyR</a:t>
            </a:r>
            <a:r>
              <a:rPr lang="en-CA" sz="1600" dirty="0"/>
              <a:t>: Not only fast when it comes to evaluation but also easy to master. Intuitive data management with R has a name – </a:t>
            </a:r>
            <a:r>
              <a:rPr lang="en-CA" sz="1600" dirty="0" err="1"/>
              <a:t>dplyR</a:t>
            </a:r>
            <a:r>
              <a:rPr lang="en-CA" sz="1600" dirty="0"/>
              <a:t>.</a:t>
            </a:r>
          </a:p>
          <a:p>
            <a:pPr fontAlgn="base"/>
            <a:r>
              <a:rPr lang="en-CA" sz="1600" b="1" u="sng" dirty="0">
                <a:hlinkClick r:id="rId6"/>
              </a:rPr>
              <a:t>ggplot2</a:t>
            </a:r>
            <a:r>
              <a:rPr lang="en-CA" sz="1600" dirty="0"/>
              <a:t>: A guarantee for easily creating descriptive graphics.</a:t>
            </a:r>
          </a:p>
          <a:p>
            <a:pPr fontAlgn="base"/>
            <a:r>
              <a:rPr lang="en-CA" sz="1600" b="1" u="sng" dirty="0" err="1">
                <a:hlinkClick r:id="rId7"/>
              </a:rPr>
              <a:t>magrittr</a:t>
            </a:r>
            <a:r>
              <a:rPr lang="en-CA" sz="1600" dirty="0"/>
              <a:t>: %&gt;%. The pipe </a:t>
            </a:r>
            <a:r>
              <a:rPr lang="en-CA" sz="1600" dirty="0" err="1"/>
              <a:t>operater</a:t>
            </a:r>
            <a:r>
              <a:rPr lang="en-CA" sz="1600" dirty="0"/>
              <a:t> %&gt;% turns complicated nested function calls into readable chains.</a:t>
            </a:r>
          </a:p>
          <a:p>
            <a:pPr fontAlgn="base"/>
            <a:r>
              <a:rPr lang="en-CA" sz="1600" b="1" u="sng" dirty="0">
                <a:hlinkClick r:id="rId8"/>
              </a:rPr>
              <a:t>shiny</a:t>
            </a:r>
            <a:r>
              <a:rPr lang="en-CA" sz="1600" dirty="0"/>
              <a:t>: Interactive web application where programming in HTML and JavaScript can be done with little effort.</a:t>
            </a:r>
          </a:p>
          <a:p>
            <a:pPr fontAlgn="base"/>
            <a:r>
              <a:rPr lang="en-CA" sz="1600" b="1" u="sng" dirty="0" err="1">
                <a:hlinkClick r:id="rId9"/>
              </a:rPr>
              <a:t>tidyr</a:t>
            </a:r>
            <a:r>
              <a:rPr lang="en-CA" sz="1600" dirty="0"/>
              <a:t>: Very good functionality for restructuring data. Particularly remarkable: the functions gather and spread for converting data from long to wide format or from wide to long format.</a:t>
            </a:r>
          </a:p>
          <a:p>
            <a:pPr fontAlgn="base"/>
            <a:r>
              <a:rPr lang="en-CA" sz="1600" b="1" u="sng" dirty="0">
                <a:hlinkClick r:id="rId10"/>
              </a:rPr>
              <a:t>caret</a:t>
            </a:r>
            <a:r>
              <a:rPr lang="en-CA" sz="1600" dirty="0"/>
              <a:t>: This package unifies the data mining algorithms in one interface.</a:t>
            </a:r>
          </a:p>
          <a:p>
            <a:pPr fontAlgn="base"/>
            <a:r>
              <a:rPr lang="en-CA" sz="1600" b="1" u="sng" dirty="0" err="1">
                <a:hlinkClick r:id="rId11"/>
              </a:rPr>
              <a:t>rcpp</a:t>
            </a:r>
            <a:r>
              <a:rPr lang="en-CA" sz="1600" dirty="0"/>
              <a:t>: A package that we don’t use extensively ourselves but is nevertheless indispensable in our top 10 list because it is an important component of many other great R packages.</a:t>
            </a:r>
          </a:p>
          <a:p>
            <a:pPr marL="0" indent="0" fontAlgn="base">
              <a:buNone/>
            </a:pPr>
            <a:r>
              <a:rPr lang="en-CA" sz="1600" dirty="0"/>
              <a:t>We are already curious to see which R packages will become indispensable tools in the future and make it to the top 10 list on occasion of the 20,000th R package.</a:t>
            </a:r>
          </a:p>
          <a:p>
            <a:pPr marL="0" indent="0" fontAlgn="base">
              <a:buNone/>
            </a:pPr>
            <a:r>
              <a:rPr lang="en-CA" sz="1600" dirty="0"/>
              <a:t>But for now, only that much: Congratulations to the world-wide R community and the R core team.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6400" y="762000"/>
            <a:ext cx="5920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12"/>
              </a:rPr>
              <a:t>https://blog.eoda.de/2017/01/28/on-occasion-of-the-10000th-r-package-the-eoda-top-10</a:t>
            </a:r>
            <a:r>
              <a:rPr lang="en-US" sz="1200" dirty="0" smtClean="0">
                <a:hlinkClick r:id="rId12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85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0029"/>
            <a:ext cx="8592481" cy="61722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099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64"/>
            <a:ext cx="8229600" cy="980536"/>
          </a:xfrm>
        </p:spPr>
        <p:txBody>
          <a:bodyPr/>
          <a:lstStyle/>
          <a:p>
            <a:r>
              <a:rPr lang="en-US" dirty="0" smtClean="0"/>
              <a:t>Cleaning : </a:t>
            </a:r>
            <a:r>
              <a:rPr lang="en-US" dirty="0"/>
              <a:t>reading data &amp; counting NAs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7194458" cy="5105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2514601"/>
            <a:ext cx="5867400" cy="12192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smtClean="0"/>
              <a:t>Missing values or “NA”s can be a problem</a:t>
            </a:r>
          </a:p>
          <a:p>
            <a:r>
              <a:rPr lang="en-US" sz="2000" smtClean="0"/>
              <a:t>If we want to use this data in StatKey and in many R analyses, there must be no NAs.</a:t>
            </a:r>
          </a:p>
          <a:p>
            <a:endParaRPr lang="en-CA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714336"/>
            <a:ext cx="5276540" cy="91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8200" y="3962400"/>
            <a:ext cx="31242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2 refers to columns, 1 to rows</a:t>
            </a:r>
            <a:endParaRPr lang="en-CA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00600" y="4267200"/>
            <a:ext cx="609600" cy="4471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00600" y="4267200"/>
            <a:ext cx="1981200" cy="4572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22302" y="5809172"/>
            <a:ext cx="426429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There are 43 NAs in v045 &amp; 41 NAs in v088</a:t>
            </a:r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822302" y="6267256"/>
            <a:ext cx="426429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We need to eliminate the NAs for StatKey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9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64"/>
            <a:ext cx="8229600" cy="980536"/>
          </a:xfrm>
        </p:spPr>
        <p:txBody>
          <a:bodyPr/>
          <a:lstStyle/>
          <a:p>
            <a:r>
              <a:rPr lang="en-US" dirty="0" smtClean="0"/>
              <a:t>cleaning: omitting NAs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7924800" cy="47089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rm</a:t>
            </a:r>
            <a:r>
              <a:rPr lang="en-US" sz="2000" dirty="0"/>
              <a:t>(list=ls())</a:t>
            </a:r>
          </a:p>
          <a:p>
            <a:r>
              <a:rPr lang="en-US" sz="2000" dirty="0" err="1"/>
              <a:t>setwd</a:t>
            </a:r>
            <a:r>
              <a:rPr lang="en-US" sz="2000" dirty="0"/>
              <a:t>("C:\\Users\\Ken\\Google Drive\\Courses\\M733\\Data Files\\Firestone")</a:t>
            </a:r>
          </a:p>
          <a:p>
            <a:r>
              <a:rPr lang="en-US" sz="2000" dirty="0"/>
              <a:t>fs &lt;- read.csv("Firestone_17sep14.csv",  </a:t>
            </a:r>
            <a:r>
              <a:rPr lang="en-US" sz="2000" dirty="0" err="1"/>
              <a:t>sep</a:t>
            </a:r>
            <a:r>
              <a:rPr lang="en-US" sz="2000" dirty="0"/>
              <a:t>=",", header=TRUE) </a:t>
            </a:r>
          </a:p>
          <a:p>
            <a:r>
              <a:rPr lang="en-US" sz="2000" dirty="0"/>
              <a:t>head(fs,20)</a:t>
            </a:r>
          </a:p>
          <a:p>
            <a:r>
              <a:rPr lang="en-US" sz="2000" dirty="0"/>
              <a:t>apply(apply(fs,2,is.na),2,sum)</a:t>
            </a:r>
          </a:p>
          <a:p>
            <a:endParaRPr lang="en-US" sz="2000" dirty="0"/>
          </a:p>
          <a:p>
            <a:r>
              <a:rPr lang="en-US" sz="2000" dirty="0"/>
              <a:t>fs1&lt;-</a:t>
            </a:r>
            <a:r>
              <a:rPr lang="en-US" sz="2000" dirty="0" err="1"/>
              <a:t>na.omit</a:t>
            </a:r>
            <a:r>
              <a:rPr lang="en-US" sz="2000" dirty="0"/>
              <a:t>(fs)</a:t>
            </a:r>
          </a:p>
          <a:p>
            <a:r>
              <a:rPr lang="en-US" sz="2000" dirty="0"/>
              <a:t>head(fs1)</a:t>
            </a:r>
          </a:p>
          <a:p>
            <a:r>
              <a:rPr lang="en-US" sz="2000" dirty="0" err="1"/>
              <a:t>str</a:t>
            </a:r>
            <a:r>
              <a:rPr lang="en-US" sz="2000" dirty="0"/>
              <a:t>(fs1)</a:t>
            </a:r>
          </a:p>
          <a:p>
            <a:r>
              <a:rPr lang="en-US" sz="2000" dirty="0"/>
              <a:t>write.csv(fs1,"FS_no_NA.csv",row.names=FALSE )</a:t>
            </a:r>
          </a:p>
          <a:p>
            <a:r>
              <a:rPr lang="en-US" sz="2000" dirty="0"/>
              <a:t>names(fs)[[3]]</a:t>
            </a:r>
          </a:p>
          <a:p>
            <a:r>
              <a:rPr lang="en-US" sz="2000" dirty="0"/>
              <a:t>fs2&lt;-</a:t>
            </a:r>
            <a:r>
              <a:rPr lang="en-US" sz="2000" dirty="0" err="1"/>
              <a:t>na.exclude</a:t>
            </a:r>
            <a:r>
              <a:rPr lang="en-US" sz="2000" dirty="0"/>
              <a:t>(fs)</a:t>
            </a:r>
          </a:p>
          <a:p>
            <a:r>
              <a:rPr lang="en-US" sz="2000" dirty="0" err="1"/>
              <a:t>str</a:t>
            </a:r>
            <a:r>
              <a:rPr lang="en-US" sz="2000" dirty="0"/>
              <a:t>(fs2)</a:t>
            </a:r>
          </a:p>
          <a:p>
            <a:r>
              <a:rPr lang="en-US" sz="2000" dirty="0"/>
              <a:t>head(fs2)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38800" y="2703979"/>
            <a:ext cx="32004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na.omit(fs) omits the NAs from the fs dataframe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29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Cleaning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Is the data rectangular? (i.e., structured)</a:t>
            </a:r>
          </a:p>
          <a:p>
            <a:r>
              <a:rPr lang="en-CA" sz="2400" dirty="0" smtClean="0"/>
              <a:t>Are there missing values? Do what?</a:t>
            </a:r>
          </a:p>
          <a:p>
            <a:r>
              <a:rPr lang="en-CA" sz="2400" dirty="0" smtClean="0"/>
              <a:t>Are there many zeros when there shouldn’t be? Do what?</a:t>
            </a:r>
          </a:p>
          <a:p>
            <a:r>
              <a:rPr lang="en-CA" sz="2400" dirty="0" smtClean="0"/>
              <a:t>Are there more variables than needed for analysis?</a:t>
            </a:r>
          </a:p>
          <a:p>
            <a:r>
              <a:rPr lang="en-CA" sz="2400" dirty="0" smtClean="0"/>
              <a:t>Does the data need to be reshaped? Stacked?</a:t>
            </a:r>
          </a:p>
          <a:p>
            <a:r>
              <a:rPr lang="en-CA" sz="2400" dirty="0" smtClean="0"/>
              <a:t>Is recoding needed?</a:t>
            </a:r>
          </a:p>
          <a:p>
            <a:r>
              <a:rPr lang="en-CA" sz="2400" dirty="0" smtClean="0"/>
              <a:t>Is binning necessary?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64"/>
            <a:ext cx="8229600" cy="618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cleaning: omitting variables with 0s &amp; NAs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639965"/>
            <a:ext cx="4419600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rm</a:t>
            </a:r>
            <a:r>
              <a:rPr lang="en-US" sz="1200" dirty="0"/>
              <a:t>(list=ls())</a:t>
            </a:r>
          </a:p>
          <a:p>
            <a:r>
              <a:rPr lang="en-US" sz="1200" dirty="0" err="1"/>
              <a:t>setwd</a:t>
            </a:r>
            <a:r>
              <a:rPr lang="en-US" sz="1200" dirty="0"/>
              <a:t>("C:/Users/Ken/Google Drive/Courses/M733/Data Files/Firestone")</a:t>
            </a:r>
          </a:p>
          <a:p>
            <a:r>
              <a:rPr lang="en-US" sz="1200" dirty="0"/>
              <a:t>fs&lt;- read.csv("Firestone_13sep14b.csv", </a:t>
            </a:r>
            <a:r>
              <a:rPr lang="en-US" sz="1200" dirty="0" err="1"/>
              <a:t>sep</a:t>
            </a:r>
            <a:r>
              <a:rPr lang="en-US" sz="1200" dirty="0"/>
              <a:t>=",")</a:t>
            </a:r>
          </a:p>
          <a:p>
            <a:r>
              <a:rPr lang="en-US" sz="1200" dirty="0"/>
              <a:t>## Loading needed libraries</a:t>
            </a:r>
          </a:p>
          <a:p>
            <a:r>
              <a:rPr lang="en-US" sz="1200" dirty="0"/>
              <a:t>#</a:t>
            </a:r>
            <a:r>
              <a:rPr lang="en-US" sz="1200" dirty="0" err="1"/>
              <a:t>install.packages</a:t>
            </a:r>
            <a:r>
              <a:rPr lang="en-US" sz="1200" dirty="0"/>
              <a:t>("</a:t>
            </a:r>
            <a:r>
              <a:rPr lang="en-US" sz="1200" dirty="0" err="1"/>
              <a:t>funModeling</a:t>
            </a:r>
            <a:r>
              <a:rPr lang="en-US" sz="1200" dirty="0"/>
              <a:t>", dependencies=TRUE)</a:t>
            </a:r>
          </a:p>
          <a:p>
            <a:r>
              <a:rPr lang="en-US" sz="1200" dirty="0"/>
              <a:t>library(</a:t>
            </a:r>
            <a:r>
              <a:rPr lang="en-US" sz="1200" dirty="0" err="1"/>
              <a:t>funModeling</a:t>
            </a:r>
            <a:r>
              <a:rPr lang="en-US" sz="1200" dirty="0"/>
              <a:t>)  </a:t>
            </a:r>
          </a:p>
          <a:p>
            <a:r>
              <a:rPr lang="en-US" sz="1200" dirty="0"/>
              <a:t>head(fs)</a:t>
            </a:r>
          </a:p>
          <a:p>
            <a:endParaRPr lang="en-US" sz="1200" dirty="0"/>
          </a:p>
          <a:p>
            <a:r>
              <a:rPr lang="en-US" sz="1200" dirty="0"/>
              <a:t>#Checking NA, zeros, data type and unique values</a:t>
            </a:r>
          </a:p>
          <a:p>
            <a:r>
              <a:rPr lang="en-US" sz="1200" dirty="0" err="1"/>
              <a:t>my_data_status</a:t>
            </a:r>
            <a:r>
              <a:rPr lang="en-US" sz="1200" dirty="0"/>
              <a:t>&lt;-</a:t>
            </a:r>
            <a:r>
              <a:rPr lang="en-US" sz="1200" dirty="0" err="1"/>
              <a:t>df_status</a:t>
            </a:r>
            <a:r>
              <a:rPr lang="en-US" sz="1200" dirty="0"/>
              <a:t>(fs) </a:t>
            </a:r>
          </a:p>
          <a:p>
            <a:r>
              <a:rPr lang="en-US" sz="1200" dirty="0"/>
              <a:t># </a:t>
            </a:r>
            <a:r>
              <a:rPr lang="en-US" sz="1200" dirty="0" err="1"/>
              <a:t>q_zeros</a:t>
            </a:r>
            <a:r>
              <a:rPr lang="en-US" sz="1200" dirty="0"/>
              <a:t>: quantity of zeros (</a:t>
            </a:r>
            <a:r>
              <a:rPr lang="en-US" sz="1200" dirty="0" err="1"/>
              <a:t>p_zeros</a:t>
            </a:r>
            <a:r>
              <a:rPr lang="en-US" sz="1200" dirty="0"/>
              <a:t>: in percentage)</a:t>
            </a:r>
          </a:p>
          <a:p>
            <a:r>
              <a:rPr lang="en-US" sz="1200" dirty="0"/>
              <a:t># </a:t>
            </a:r>
            <a:r>
              <a:rPr lang="en-US" sz="1200" dirty="0" err="1"/>
              <a:t>q_na</a:t>
            </a:r>
            <a:r>
              <a:rPr lang="en-US" sz="1200" dirty="0"/>
              <a:t>: quantity of NA (</a:t>
            </a:r>
            <a:r>
              <a:rPr lang="en-US" sz="1200" dirty="0" err="1"/>
              <a:t>p_na</a:t>
            </a:r>
            <a:r>
              <a:rPr lang="en-US" sz="1200" dirty="0"/>
              <a:t>: in percentage)</a:t>
            </a:r>
          </a:p>
          <a:p>
            <a:r>
              <a:rPr lang="en-US" sz="1200" dirty="0"/>
              <a:t># type: factor or numeric</a:t>
            </a:r>
          </a:p>
          <a:p>
            <a:r>
              <a:rPr lang="en-US" sz="1200" dirty="0"/>
              <a:t># unique: quantity of unique values</a:t>
            </a:r>
          </a:p>
          <a:p>
            <a:endParaRPr lang="en-US" sz="1200" dirty="0"/>
          </a:p>
          <a:p>
            <a:r>
              <a:rPr lang="en-US" sz="1200" dirty="0"/>
              <a:t># Removing variables with 60% of zero values</a:t>
            </a:r>
          </a:p>
          <a:p>
            <a:r>
              <a:rPr lang="en-US" sz="1200" dirty="0" err="1"/>
              <a:t>vars_to_remove</a:t>
            </a:r>
            <a:r>
              <a:rPr lang="en-US" sz="1200" dirty="0"/>
              <a:t>&lt;-subset(</a:t>
            </a:r>
            <a:r>
              <a:rPr lang="en-US" sz="1200" dirty="0" err="1"/>
              <a:t>my_data_status</a:t>
            </a:r>
            <a:r>
              <a:rPr lang="en-US" sz="1200" dirty="0"/>
              <a:t>, </a:t>
            </a:r>
            <a:r>
              <a:rPr lang="en-US" sz="1200" dirty="0" err="1"/>
              <a:t>my_data_status$p_zeros</a:t>
            </a:r>
            <a:r>
              <a:rPr lang="en-US" sz="1200" dirty="0"/>
              <a:t> &gt; 60)  </a:t>
            </a:r>
          </a:p>
          <a:p>
            <a:r>
              <a:rPr lang="en-US" sz="1200" dirty="0" err="1"/>
              <a:t>vars_to_remove</a:t>
            </a:r>
            <a:r>
              <a:rPr lang="en-US" sz="1200" dirty="0"/>
              <a:t>["variable"]  </a:t>
            </a:r>
          </a:p>
          <a:p>
            <a:endParaRPr lang="en-US" sz="1200" dirty="0"/>
          </a:p>
          <a:p>
            <a:r>
              <a:rPr lang="en-US" sz="1200" dirty="0"/>
              <a:t>## Keeping all except </a:t>
            </a:r>
            <a:r>
              <a:rPr lang="en-US" sz="1200" dirty="0" err="1"/>
              <a:t>vars_to_remove</a:t>
            </a:r>
            <a:r>
              <a:rPr lang="en-US" sz="1200" dirty="0"/>
              <a:t> </a:t>
            </a:r>
          </a:p>
          <a:p>
            <a:r>
              <a:rPr lang="en-US" sz="1200" dirty="0"/>
              <a:t>fs_2&lt;-fs[, !(names(fs) %in% </a:t>
            </a:r>
            <a:r>
              <a:rPr lang="en-US" sz="1200" dirty="0" err="1"/>
              <a:t>vars_to_remove</a:t>
            </a:r>
            <a:r>
              <a:rPr lang="en-US" sz="1200" dirty="0"/>
              <a:t>[,"variable"])]</a:t>
            </a:r>
          </a:p>
          <a:p>
            <a:r>
              <a:rPr lang="en-US" sz="1200" dirty="0"/>
              <a:t>head(fs_2)</a:t>
            </a:r>
          </a:p>
          <a:p>
            <a:endParaRPr lang="en-US" sz="1200" dirty="0"/>
          </a:p>
          <a:p>
            <a:r>
              <a:rPr lang="en-US" sz="1200" dirty="0"/>
              <a:t>#Ordering data by percentage of zeros</a:t>
            </a:r>
          </a:p>
          <a:p>
            <a:r>
              <a:rPr lang="en-US" sz="1200" dirty="0"/>
              <a:t>my_data_status_2&lt;-</a:t>
            </a:r>
            <a:r>
              <a:rPr lang="en-US" sz="1200" dirty="0" err="1"/>
              <a:t>my_data_status</a:t>
            </a:r>
            <a:r>
              <a:rPr lang="en-US" sz="1200" dirty="0"/>
              <a:t>[order(-</a:t>
            </a:r>
            <a:r>
              <a:rPr lang="en-US" sz="1200" dirty="0" err="1"/>
              <a:t>my_data_status$p_zeros</a:t>
            </a:r>
            <a:r>
              <a:rPr lang="en-US" sz="1200" dirty="0"/>
              <a:t>),] </a:t>
            </a:r>
          </a:p>
          <a:p>
            <a:r>
              <a:rPr lang="en-US" sz="1200" dirty="0"/>
              <a:t>head(my_data_status_2)</a:t>
            </a:r>
          </a:p>
          <a:p>
            <a:endParaRPr lang="en-US" sz="1200" dirty="0"/>
          </a:p>
          <a:p>
            <a:r>
              <a:rPr lang="en-US" sz="1200" dirty="0"/>
              <a:t>names(fs)</a:t>
            </a:r>
          </a:p>
          <a:p>
            <a:r>
              <a:rPr lang="en-US" sz="1200" dirty="0"/>
              <a:t>names(fs_2) # THESE ARE THE SAME, SO NO </a:t>
            </a:r>
            <a:r>
              <a:rPr lang="en-US" sz="1200" dirty="0" smtClean="0"/>
              <a:t>REMOVAL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38776" y="666039"/>
            <a:ext cx="4329023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funModeling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b="1" dirty="0" smtClean="0"/>
              <a:t>cleaning 0 NA </a:t>
            </a:r>
            <a:r>
              <a:rPr lang="en-US" b="1" dirty="0" err="1" smtClean="0"/>
              <a:t>funModeling</a:t>
            </a:r>
            <a:r>
              <a:rPr lang="en-US" b="1" dirty="0" smtClean="0"/>
              <a:t> FS 24jan17.R</a:t>
            </a:r>
            <a:r>
              <a:rPr lang="en-US" dirty="0" smtClean="0"/>
              <a:t>”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738777" y="1621195"/>
            <a:ext cx="4419600" cy="24929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sz="1200" dirty="0"/>
              <a:t># Removing variables with 10% of missing values NAs</a:t>
            </a:r>
          </a:p>
          <a:p>
            <a:r>
              <a:rPr lang="en-US" sz="1200" dirty="0" err="1"/>
              <a:t>vars_to_remove</a:t>
            </a:r>
            <a:r>
              <a:rPr lang="en-US" sz="1200" dirty="0"/>
              <a:t>&lt;-subset(</a:t>
            </a:r>
            <a:r>
              <a:rPr lang="en-US" sz="1200" dirty="0" err="1"/>
              <a:t>my_data_status</a:t>
            </a:r>
            <a:r>
              <a:rPr lang="en-US" sz="1200" dirty="0"/>
              <a:t>, </a:t>
            </a:r>
            <a:r>
              <a:rPr lang="en-US" sz="1200" dirty="0" err="1"/>
              <a:t>my_data_status$p_na</a:t>
            </a:r>
            <a:r>
              <a:rPr lang="en-US" sz="1200" dirty="0"/>
              <a:t> &gt; 10)  </a:t>
            </a:r>
          </a:p>
          <a:p>
            <a:r>
              <a:rPr lang="en-US" sz="1200" dirty="0" err="1"/>
              <a:t>vars_to_remove</a:t>
            </a:r>
            <a:r>
              <a:rPr lang="en-US" sz="1200" dirty="0"/>
              <a:t>["variable"]  </a:t>
            </a:r>
          </a:p>
          <a:p>
            <a:endParaRPr lang="en-US" sz="1200" dirty="0"/>
          </a:p>
          <a:p>
            <a:r>
              <a:rPr lang="en-US" sz="1200" dirty="0"/>
              <a:t>## Keeping all except </a:t>
            </a:r>
            <a:r>
              <a:rPr lang="en-US" sz="1200" dirty="0" err="1"/>
              <a:t>vars_to_remove</a:t>
            </a:r>
            <a:r>
              <a:rPr lang="en-US" sz="1200" dirty="0"/>
              <a:t> </a:t>
            </a:r>
          </a:p>
          <a:p>
            <a:r>
              <a:rPr lang="en-US" sz="1200" dirty="0"/>
              <a:t>fs_2&lt;-fs[, !(names(fs) %in% </a:t>
            </a:r>
            <a:r>
              <a:rPr lang="en-US" sz="1200" dirty="0" err="1"/>
              <a:t>vars_to_remove</a:t>
            </a:r>
            <a:r>
              <a:rPr lang="en-US" sz="1200" dirty="0"/>
              <a:t>[,"variable"])]</a:t>
            </a:r>
          </a:p>
          <a:p>
            <a:r>
              <a:rPr lang="en-US" sz="1200" dirty="0"/>
              <a:t>head(fs_2)</a:t>
            </a:r>
          </a:p>
          <a:p>
            <a:endParaRPr lang="en-US" sz="1200" dirty="0"/>
          </a:p>
          <a:p>
            <a:r>
              <a:rPr lang="en-US" sz="1200" dirty="0"/>
              <a:t>#Ordering data by percentage of NAs</a:t>
            </a:r>
          </a:p>
          <a:p>
            <a:r>
              <a:rPr lang="en-US" sz="1200" dirty="0"/>
              <a:t>my_data_status_3&lt;-</a:t>
            </a:r>
            <a:r>
              <a:rPr lang="en-US" sz="1200" dirty="0" err="1"/>
              <a:t>my_data_status</a:t>
            </a:r>
            <a:r>
              <a:rPr lang="en-US" sz="1200" dirty="0"/>
              <a:t>[order(-</a:t>
            </a:r>
            <a:r>
              <a:rPr lang="en-US" sz="1200" dirty="0" err="1"/>
              <a:t>my_data_status$p_na</a:t>
            </a:r>
            <a:r>
              <a:rPr lang="en-US" sz="1200" dirty="0"/>
              <a:t>),] </a:t>
            </a:r>
          </a:p>
          <a:p>
            <a:r>
              <a:rPr lang="en-US" sz="1200" dirty="0"/>
              <a:t>head(my_data_status_3)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38776" y="4953000"/>
            <a:ext cx="4100424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Download from Avenue, open in </a:t>
            </a:r>
            <a:r>
              <a:rPr lang="en-US" dirty="0" err="1" smtClean="0"/>
              <a:t>RStudio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0"/>
          </p:cNvCxnSpPr>
          <p:nvPr/>
        </p:nvCxnSpPr>
        <p:spPr>
          <a:xfrm flipH="1" flipV="1">
            <a:off x="6781800" y="1589369"/>
            <a:ext cx="7188" cy="336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75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64"/>
            <a:ext cx="8229600" cy="9805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Cleaning: Imputing NAs (soft impute)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sz="2200" dirty="0" smtClean="0"/>
              <a:t>Firestone_RF_Impute_25jan17.R” in Avenue</a:t>
            </a:r>
            <a:endParaRPr lang="en-CA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387734"/>
            <a:ext cx="7924800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rm</a:t>
            </a:r>
            <a:r>
              <a:rPr lang="en-US" dirty="0"/>
              <a:t>(list=ls(all=TRUE))</a:t>
            </a:r>
          </a:p>
          <a:p>
            <a:r>
              <a:rPr lang="en-US" dirty="0" err="1"/>
              <a:t>setwd</a:t>
            </a:r>
            <a:r>
              <a:rPr lang="en-US" dirty="0"/>
              <a:t>("C:/Users/Ken/Google Drive/Courses/M733/Data Files/Firestone")</a:t>
            </a:r>
          </a:p>
          <a:p>
            <a:r>
              <a:rPr lang="en-US" dirty="0"/>
              <a:t>fs &lt;- read.csv("Firestone_17sep14.csv",  </a:t>
            </a:r>
            <a:r>
              <a:rPr lang="en-US" dirty="0" err="1"/>
              <a:t>sep</a:t>
            </a:r>
            <a:r>
              <a:rPr lang="en-US" dirty="0"/>
              <a:t>=",", header=TRUE, </a:t>
            </a:r>
            <a:r>
              <a:rPr lang="en-US" dirty="0" err="1"/>
              <a:t>row.names</a:t>
            </a:r>
            <a:r>
              <a:rPr lang="en-US" dirty="0"/>
              <a:t> = "RID") </a:t>
            </a:r>
          </a:p>
          <a:p>
            <a:r>
              <a:rPr lang="en-US" dirty="0" err="1"/>
              <a:t>str</a:t>
            </a:r>
            <a:r>
              <a:rPr lang="en-US" dirty="0"/>
              <a:t>(fs)</a:t>
            </a:r>
          </a:p>
          <a:p>
            <a:r>
              <a:rPr lang="en-US" dirty="0"/>
              <a:t>head(fs)</a:t>
            </a:r>
          </a:p>
          <a:p>
            <a:r>
              <a:rPr lang="en-US" dirty="0"/>
              <a:t>apply(apply(fs,2,is.na),2,sum) # find </a:t>
            </a:r>
            <a:r>
              <a:rPr lang="en-US" dirty="0" err="1"/>
              <a:t>num</a:t>
            </a:r>
            <a:r>
              <a:rPr lang="en-US" dirty="0"/>
              <a:t> of NAs per variable</a:t>
            </a:r>
          </a:p>
          <a:p>
            <a:endParaRPr lang="en-US" dirty="0"/>
          </a:p>
          <a:p>
            <a:r>
              <a:rPr lang="en-US" dirty="0"/>
              <a:t>#__Below is code for "soft imputing", easy by not the best___</a:t>
            </a:r>
          </a:p>
          <a:p>
            <a:r>
              <a:rPr lang="en-US" dirty="0"/>
              <a:t>#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randomForest</a:t>
            </a:r>
            <a:r>
              <a:rPr lang="en-US" dirty="0"/>
              <a:t>", dependencies=TRUE)</a:t>
            </a:r>
          </a:p>
          <a:p>
            <a:r>
              <a:rPr lang="en-US" dirty="0"/>
              <a:t>require(</a:t>
            </a:r>
            <a:r>
              <a:rPr lang="en-US" dirty="0" err="1"/>
              <a:t>randomForest</a:t>
            </a:r>
            <a:r>
              <a:rPr lang="en-US" dirty="0"/>
              <a:t>)</a:t>
            </a:r>
          </a:p>
          <a:p>
            <a:r>
              <a:rPr lang="en-US" dirty="0" err="1"/>
              <a:t>fs.imputed</a:t>
            </a:r>
            <a:r>
              <a:rPr lang="en-US" dirty="0"/>
              <a:t> &lt;- </a:t>
            </a:r>
            <a:r>
              <a:rPr lang="en-US" dirty="0" err="1"/>
              <a:t>rfImpute</a:t>
            </a:r>
            <a:r>
              <a:rPr lang="en-US" dirty="0"/>
              <a:t>(RID ~ ., fs)</a:t>
            </a:r>
          </a:p>
          <a:p>
            <a:r>
              <a:rPr lang="en-US" dirty="0" err="1"/>
              <a:t>fs.imputed</a:t>
            </a:r>
            <a:r>
              <a:rPr lang="en-US" dirty="0"/>
              <a:t>[1:20, ]</a:t>
            </a:r>
          </a:p>
          <a:p>
            <a:r>
              <a:rPr lang="en-US" dirty="0"/>
              <a:t>fs[1:20, ]</a:t>
            </a:r>
          </a:p>
          <a:p>
            <a:r>
              <a:rPr lang="en-US" dirty="0"/>
              <a:t>summary(</a:t>
            </a:r>
            <a:r>
              <a:rPr lang="en-US" dirty="0" err="1"/>
              <a:t>fs.imputed</a:t>
            </a:r>
            <a:r>
              <a:rPr lang="en-US" dirty="0"/>
              <a:t>)</a:t>
            </a:r>
          </a:p>
          <a:p>
            <a:r>
              <a:rPr lang="en-US" dirty="0"/>
              <a:t>summary(fs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# since we got non-integer values for demographics, change to factors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3788391"/>
            <a:ext cx="32004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is ‘soft impute’, meaning that it works fine, but could be improved upon.</a:t>
            </a:r>
          </a:p>
          <a:p>
            <a:endParaRPr lang="en-US" dirty="0"/>
          </a:p>
          <a:p>
            <a:r>
              <a:rPr lang="en-US" dirty="0" smtClean="0"/>
              <a:t>This uses “</a:t>
            </a:r>
            <a:r>
              <a:rPr lang="en-US" dirty="0" err="1" smtClean="0"/>
              <a:t>randomForest</a:t>
            </a:r>
            <a:r>
              <a:rPr lang="en-US" dirty="0" smtClean="0"/>
              <a:t>” package. Install first.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991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64"/>
            <a:ext cx="8229600" cy="980536"/>
          </a:xfrm>
        </p:spPr>
        <p:txBody>
          <a:bodyPr>
            <a:normAutofit/>
          </a:bodyPr>
          <a:lstStyle/>
          <a:p>
            <a:r>
              <a:rPr lang="en-US" dirty="0" smtClean="0"/>
              <a:t>Imputing NAs (soft impute) - continued</a:t>
            </a:r>
            <a:br>
              <a:rPr lang="en-US" dirty="0" smtClean="0"/>
            </a:br>
            <a:r>
              <a:rPr lang="en-US" sz="2200" dirty="0" smtClean="0"/>
              <a:t>Firestone_RF_Impute_25jan17 in Avenue</a:t>
            </a:r>
            <a:endParaRPr lang="en-CA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048404"/>
            <a:ext cx="4343400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# since we got non-integer values for demographics, change to factors</a:t>
            </a:r>
          </a:p>
          <a:p>
            <a:r>
              <a:rPr lang="en-US" sz="1100" dirty="0"/>
              <a:t>fs$v088&lt;- </a:t>
            </a:r>
            <a:r>
              <a:rPr lang="en-US" sz="1100" dirty="0" err="1"/>
              <a:t>as.factor</a:t>
            </a:r>
            <a:r>
              <a:rPr lang="en-US" sz="1100" dirty="0"/>
              <a:t>(fs$v088)</a:t>
            </a:r>
          </a:p>
          <a:p>
            <a:r>
              <a:rPr lang="en-US" sz="1100" dirty="0"/>
              <a:t>fs$v088&lt;- </a:t>
            </a:r>
            <a:r>
              <a:rPr lang="en-US" sz="1100" dirty="0" err="1"/>
              <a:t>as.factor</a:t>
            </a:r>
            <a:r>
              <a:rPr lang="en-US" sz="1100" dirty="0"/>
              <a:t>(fs$v088)</a:t>
            </a:r>
          </a:p>
          <a:p>
            <a:r>
              <a:rPr lang="en-US" sz="1100" dirty="0"/>
              <a:t>fs$v075&lt;- </a:t>
            </a:r>
            <a:r>
              <a:rPr lang="en-US" sz="1100" dirty="0" err="1"/>
              <a:t>as.factor</a:t>
            </a:r>
            <a:r>
              <a:rPr lang="en-US" sz="1100" dirty="0"/>
              <a:t>(fs$v075)</a:t>
            </a:r>
          </a:p>
          <a:p>
            <a:r>
              <a:rPr lang="en-US" sz="1100" dirty="0"/>
              <a:t>fs$v076&lt;- </a:t>
            </a:r>
            <a:r>
              <a:rPr lang="en-US" sz="1100" dirty="0" err="1"/>
              <a:t>as.factor</a:t>
            </a:r>
            <a:r>
              <a:rPr lang="en-US" sz="1100" dirty="0"/>
              <a:t>(fs$v076)</a:t>
            </a:r>
          </a:p>
          <a:p>
            <a:r>
              <a:rPr lang="en-US" sz="1100" dirty="0"/>
              <a:t>fs$v077&lt;- </a:t>
            </a:r>
            <a:r>
              <a:rPr lang="en-US" sz="1100" dirty="0" err="1"/>
              <a:t>as.factor</a:t>
            </a:r>
            <a:r>
              <a:rPr lang="en-US" sz="1100" dirty="0"/>
              <a:t>(fs$v077)</a:t>
            </a:r>
          </a:p>
          <a:p>
            <a:r>
              <a:rPr lang="en-US" sz="1100" dirty="0"/>
              <a:t>fs$v078&lt;- </a:t>
            </a:r>
            <a:r>
              <a:rPr lang="en-US" sz="1100" dirty="0" err="1"/>
              <a:t>as.factor</a:t>
            </a:r>
            <a:r>
              <a:rPr lang="en-US" sz="1100" dirty="0"/>
              <a:t>(fs$v078)</a:t>
            </a:r>
          </a:p>
          <a:p>
            <a:r>
              <a:rPr lang="en-US" sz="1100" dirty="0"/>
              <a:t>fs$v079&lt;- </a:t>
            </a:r>
            <a:r>
              <a:rPr lang="en-US" sz="1100" dirty="0" err="1"/>
              <a:t>as.factor</a:t>
            </a:r>
            <a:r>
              <a:rPr lang="en-US" sz="1100" dirty="0"/>
              <a:t>(fs$v079)</a:t>
            </a:r>
          </a:p>
          <a:p>
            <a:r>
              <a:rPr lang="en-US" sz="1100" dirty="0"/>
              <a:t>fs$v080&lt;- </a:t>
            </a:r>
            <a:r>
              <a:rPr lang="en-US" sz="1100" dirty="0" err="1"/>
              <a:t>as.factor</a:t>
            </a:r>
            <a:r>
              <a:rPr lang="en-US" sz="1100" dirty="0"/>
              <a:t>(fs$v080)</a:t>
            </a:r>
          </a:p>
          <a:p>
            <a:r>
              <a:rPr lang="en-US" sz="1100" dirty="0"/>
              <a:t>fs$v081&lt;- </a:t>
            </a:r>
            <a:r>
              <a:rPr lang="en-US" sz="1100" dirty="0" err="1"/>
              <a:t>as.factor</a:t>
            </a:r>
            <a:r>
              <a:rPr lang="en-US" sz="1100" dirty="0"/>
              <a:t>(fs$v081)</a:t>
            </a:r>
          </a:p>
          <a:p>
            <a:r>
              <a:rPr lang="en-US" sz="1100" dirty="0"/>
              <a:t>fs$v082&lt;- </a:t>
            </a:r>
            <a:r>
              <a:rPr lang="en-US" sz="1100" dirty="0" err="1"/>
              <a:t>as.factor</a:t>
            </a:r>
            <a:r>
              <a:rPr lang="en-US" sz="1100" dirty="0"/>
              <a:t>(fs$v082)</a:t>
            </a:r>
          </a:p>
          <a:p>
            <a:r>
              <a:rPr lang="en-US" sz="1100" dirty="0"/>
              <a:t>fs$v083&lt;- </a:t>
            </a:r>
            <a:r>
              <a:rPr lang="en-US" sz="1100" dirty="0" err="1"/>
              <a:t>as.factor</a:t>
            </a:r>
            <a:r>
              <a:rPr lang="en-US" sz="1100" dirty="0"/>
              <a:t>(fs$v083)</a:t>
            </a:r>
          </a:p>
          <a:p>
            <a:r>
              <a:rPr lang="en-US" sz="1100" dirty="0"/>
              <a:t>fs$v084&lt;- </a:t>
            </a:r>
            <a:r>
              <a:rPr lang="en-US" sz="1100" dirty="0" err="1"/>
              <a:t>as.factor</a:t>
            </a:r>
            <a:r>
              <a:rPr lang="en-US" sz="1100" dirty="0"/>
              <a:t>(fs$v084)</a:t>
            </a:r>
          </a:p>
          <a:p>
            <a:r>
              <a:rPr lang="en-US" sz="1100" dirty="0"/>
              <a:t>fs$v085&lt;- </a:t>
            </a:r>
            <a:r>
              <a:rPr lang="en-US" sz="1100" dirty="0" err="1"/>
              <a:t>as.factor</a:t>
            </a:r>
            <a:r>
              <a:rPr lang="en-US" sz="1100" dirty="0"/>
              <a:t>(fs$v085)</a:t>
            </a:r>
          </a:p>
          <a:p>
            <a:r>
              <a:rPr lang="en-US" sz="1100" dirty="0"/>
              <a:t>fs$v086&lt;- </a:t>
            </a:r>
            <a:r>
              <a:rPr lang="en-US" sz="1100" dirty="0" err="1"/>
              <a:t>as.factor</a:t>
            </a:r>
            <a:r>
              <a:rPr lang="en-US" sz="1100" dirty="0"/>
              <a:t>(fs$v086)</a:t>
            </a:r>
          </a:p>
          <a:p>
            <a:r>
              <a:rPr lang="en-US" sz="1100" dirty="0"/>
              <a:t>fs$v087&lt;- </a:t>
            </a:r>
            <a:r>
              <a:rPr lang="en-US" sz="1100" dirty="0" err="1"/>
              <a:t>as.factor</a:t>
            </a:r>
            <a:r>
              <a:rPr lang="en-US" sz="1100" dirty="0"/>
              <a:t>(fs$v087)</a:t>
            </a:r>
          </a:p>
          <a:p>
            <a:r>
              <a:rPr lang="en-US" sz="1100" dirty="0" err="1"/>
              <a:t>fs$Occupation</a:t>
            </a:r>
            <a:r>
              <a:rPr lang="en-US" sz="1100" dirty="0"/>
              <a:t>&lt;-</a:t>
            </a:r>
            <a:r>
              <a:rPr lang="en-US" sz="1100" dirty="0" err="1"/>
              <a:t>as.factor</a:t>
            </a:r>
            <a:r>
              <a:rPr lang="en-US" sz="1100" dirty="0"/>
              <a:t>(</a:t>
            </a:r>
            <a:r>
              <a:rPr lang="en-US" sz="1100" dirty="0" err="1"/>
              <a:t>fs$Occupation</a:t>
            </a:r>
            <a:r>
              <a:rPr lang="en-US" sz="1100" dirty="0"/>
              <a:t>)</a:t>
            </a:r>
          </a:p>
          <a:p>
            <a:r>
              <a:rPr lang="en-US" sz="1100" dirty="0" err="1"/>
              <a:t>is.factor</a:t>
            </a:r>
            <a:r>
              <a:rPr lang="en-US" sz="1100" dirty="0"/>
              <a:t>(</a:t>
            </a:r>
            <a:r>
              <a:rPr lang="en-US" sz="1100" dirty="0" err="1"/>
              <a:t>fs$Occupation</a:t>
            </a:r>
            <a:r>
              <a:rPr lang="en-US" sz="1100" dirty="0"/>
              <a:t>)</a:t>
            </a:r>
          </a:p>
          <a:p>
            <a:r>
              <a:rPr lang="en-US" sz="1100" dirty="0" err="1"/>
              <a:t>fs$Shifts</a:t>
            </a:r>
            <a:r>
              <a:rPr lang="en-US" sz="1100" dirty="0"/>
              <a:t>&lt;-</a:t>
            </a:r>
            <a:r>
              <a:rPr lang="en-US" sz="1100" dirty="0" err="1"/>
              <a:t>as.factor</a:t>
            </a:r>
            <a:r>
              <a:rPr lang="en-US" sz="1100" dirty="0"/>
              <a:t>(</a:t>
            </a:r>
            <a:r>
              <a:rPr lang="en-US" sz="1100" dirty="0" err="1"/>
              <a:t>fs$Shifts</a:t>
            </a:r>
            <a:r>
              <a:rPr lang="en-US" sz="1100" dirty="0"/>
              <a:t>)</a:t>
            </a:r>
          </a:p>
          <a:p>
            <a:r>
              <a:rPr lang="en-US" sz="1100" dirty="0" err="1"/>
              <a:t>fs$Education</a:t>
            </a:r>
            <a:r>
              <a:rPr lang="en-US" sz="1100" dirty="0"/>
              <a:t>&lt;-</a:t>
            </a:r>
            <a:r>
              <a:rPr lang="en-US" sz="1100" dirty="0" err="1"/>
              <a:t>as.factor</a:t>
            </a:r>
            <a:r>
              <a:rPr lang="en-US" sz="1100" dirty="0"/>
              <a:t>(</a:t>
            </a:r>
            <a:r>
              <a:rPr lang="en-US" sz="1100" dirty="0" err="1"/>
              <a:t>fs$Education</a:t>
            </a:r>
            <a:r>
              <a:rPr lang="en-US" sz="1100" dirty="0"/>
              <a:t>)</a:t>
            </a:r>
          </a:p>
          <a:p>
            <a:r>
              <a:rPr lang="en-US" sz="1100" dirty="0" err="1"/>
              <a:t>fs$Province</a:t>
            </a:r>
            <a:r>
              <a:rPr lang="en-US" sz="1100" dirty="0"/>
              <a:t>&lt;-</a:t>
            </a:r>
            <a:r>
              <a:rPr lang="en-US" sz="1100" dirty="0" err="1"/>
              <a:t>as.factor</a:t>
            </a:r>
            <a:r>
              <a:rPr lang="en-US" sz="1100" dirty="0"/>
              <a:t>(</a:t>
            </a:r>
            <a:r>
              <a:rPr lang="en-US" sz="1100" dirty="0" err="1"/>
              <a:t>fs$Province</a:t>
            </a:r>
            <a:r>
              <a:rPr lang="en-US" sz="1100" dirty="0"/>
              <a:t>)</a:t>
            </a:r>
          </a:p>
          <a:p>
            <a:r>
              <a:rPr lang="en-US" sz="1100" dirty="0" err="1"/>
              <a:t>fs$Marital</a:t>
            </a:r>
            <a:r>
              <a:rPr lang="en-US" sz="1100" dirty="0"/>
              <a:t>&lt;-</a:t>
            </a:r>
            <a:r>
              <a:rPr lang="en-US" sz="1100" dirty="0" err="1"/>
              <a:t>as.factor</a:t>
            </a:r>
            <a:r>
              <a:rPr lang="en-US" sz="1100" dirty="0"/>
              <a:t>(</a:t>
            </a:r>
            <a:r>
              <a:rPr lang="en-US" sz="1100" dirty="0" err="1"/>
              <a:t>fs$Marital</a:t>
            </a:r>
            <a:r>
              <a:rPr lang="en-US" sz="1100" dirty="0"/>
              <a:t>)</a:t>
            </a:r>
          </a:p>
          <a:p>
            <a:r>
              <a:rPr lang="en-US" sz="1100" dirty="0" err="1"/>
              <a:t>fs$Income</a:t>
            </a:r>
            <a:r>
              <a:rPr lang="en-US" sz="1100" dirty="0"/>
              <a:t>&lt;-</a:t>
            </a:r>
            <a:r>
              <a:rPr lang="en-US" sz="1100" dirty="0" err="1"/>
              <a:t>as.factor</a:t>
            </a:r>
            <a:r>
              <a:rPr lang="en-US" sz="1100" dirty="0"/>
              <a:t>(</a:t>
            </a:r>
            <a:r>
              <a:rPr lang="en-US" sz="1100" dirty="0" err="1"/>
              <a:t>fs$Income</a:t>
            </a:r>
            <a:r>
              <a:rPr lang="en-US" sz="1100" dirty="0"/>
              <a:t>)</a:t>
            </a:r>
          </a:p>
          <a:p>
            <a:r>
              <a:rPr lang="en-US" sz="1100" dirty="0" err="1"/>
              <a:t>str</a:t>
            </a:r>
            <a:r>
              <a:rPr lang="en-US" sz="1100" dirty="0"/>
              <a:t>(fs)</a:t>
            </a:r>
          </a:p>
          <a:p>
            <a:endParaRPr lang="en-US" sz="1100" dirty="0"/>
          </a:p>
          <a:p>
            <a:r>
              <a:rPr lang="en-US" sz="1100" dirty="0"/>
              <a:t>require(</a:t>
            </a:r>
            <a:r>
              <a:rPr lang="en-US" sz="1100" dirty="0" err="1"/>
              <a:t>randomForest</a:t>
            </a:r>
            <a:r>
              <a:rPr lang="en-US" sz="1100" dirty="0"/>
              <a:t>)</a:t>
            </a:r>
          </a:p>
          <a:p>
            <a:r>
              <a:rPr lang="en-US" sz="1100" dirty="0" err="1"/>
              <a:t>fsc.imputed</a:t>
            </a:r>
            <a:r>
              <a:rPr lang="en-US" sz="1100" dirty="0"/>
              <a:t> &lt;- </a:t>
            </a:r>
            <a:r>
              <a:rPr lang="en-US" sz="1100" dirty="0" err="1"/>
              <a:t>rfImpute</a:t>
            </a:r>
            <a:r>
              <a:rPr lang="en-US" sz="1100" dirty="0"/>
              <a:t>(RID ~ ., fs)</a:t>
            </a:r>
          </a:p>
          <a:p>
            <a:r>
              <a:rPr lang="en-US" sz="1100" dirty="0" err="1"/>
              <a:t>fsc.imputed</a:t>
            </a:r>
            <a:r>
              <a:rPr lang="en-US" sz="1100" dirty="0"/>
              <a:t>[1:20, ]</a:t>
            </a:r>
          </a:p>
          <a:p>
            <a:r>
              <a:rPr lang="en-US" sz="1100" dirty="0"/>
              <a:t>fs[1:20, ]</a:t>
            </a:r>
          </a:p>
          <a:p>
            <a:r>
              <a:rPr lang="en-US" sz="1100" dirty="0" err="1"/>
              <a:t>str</a:t>
            </a:r>
            <a:r>
              <a:rPr lang="en-US" sz="1100" dirty="0"/>
              <a:t>(</a:t>
            </a:r>
            <a:r>
              <a:rPr lang="en-US" sz="1100" dirty="0" err="1"/>
              <a:t>fsc.imputed</a:t>
            </a:r>
            <a:r>
              <a:rPr lang="en-US" sz="1100" dirty="0"/>
              <a:t>)</a:t>
            </a:r>
          </a:p>
          <a:p>
            <a:r>
              <a:rPr lang="en-US" sz="1100" dirty="0"/>
              <a:t>summary(</a:t>
            </a:r>
            <a:r>
              <a:rPr lang="en-US" sz="1100" dirty="0" err="1"/>
              <a:t>fs.imputed</a:t>
            </a:r>
            <a:r>
              <a:rPr lang="en-US" sz="1100" dirty="0"/>
              <a:t>)</a:t>
            </a:r>
          </a:p>
          <a:p>
            <a:r>
              <a:rPr lang="en-US" sz="1100" dirty="0"/>
              <a:t>summary(</a:t>
            </a:r>
            <a:r>
              <a:rPr lang="en-US" sz="1100" dirty="0" err="1"/>
              <a:t>fsc.imputed</a:t>
            </a:r>
            <a:r>
              <a:rPr lang="en-US" sz="11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1058468"/>
            <a:ext cx="4343400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# But, now everything is a factor and calculations are limited</a:t>
            </a:r>
          </a:p>
          <a:p>
            <a:endParaRPr lang="en-US" sz="1100" dirty="0"/>
          </a:p>
          <a:p>
            <a:r>
              <a:rPr lang="en-US" sz="1100" dirty="0"/>
              <a:t>fsc.imputed$v088&lt;- </a:t>
            </a:r>
            <a:r>
              <a:rPr lang="en-US" sz="1100" dirty="0" err="1"/>
              <a:t>as.numeric</a:t>
            </a:r>
            <a:r>
              <a:rPr lang="en-US" sz="1100" dirty="0"/>
              <a:t>(fsc.imputed$v088)</a:t>
            </a:r>
          </a:p>
          <a:p>
            <a:r>
              <a:rPr lang="en-US" sz="1100" dirty="0"/>
              <a:t>fsc.imputed$v088&lt;- </a:t>
            </a:r>
            <a:r>
              <a:rPr lang="en-US" sz="1100" dirty="0" err="1"/>
              <a:t>as.numeric</a:t>
            </a:r>
            <a:r>
              <a:rPr lang="en-US" sz="1100" dirty="0"/>
              <a:t>(fsc.imputed$v088)</a:t>
            </a:r>
          </a:p>
          <a:p>
            <a:r>
              <a:rPr lang="en-US" sz="1100" dirty="0"/>
              <a:t>fsc.imputed$v075&lt;- </a:t>
            </a:r>
            <a:r>
              <a:rPr lang="en-US" sz="1100" dirty="0" err="1"/>
              <a:t>as.numeric</a:t>
            </a:r>
            <a:r>
              <a:rPr lang="en-US" sz="1100" dirty="0"/>
              <a:t>(fsc.imputed$v075)</a:t>
            </a:r>
          </a:p>
          <a:p>
            <a:r>
              <a:rPr lang="en-US" sz="1100" dirty="0"/>
              <a:t>fsc.imputed$v076&lt;- </a:t>
            </a:r>
            <a:r>
              <a:rPr lang="en-US" sz="1100" dirty="0" err="1"/>
              <a:t>as.numeric</a:t>
            </a:r>
            <a:r>
              <a:rPr lang="en-US" sz="1100" dirty="0"/>
              <a:t>(fsc.imputed$v076)</a:t>
            </a:r>
          </a:p>
          <a:p>
            <a:r>
              <a:rPr lang="en-US" sz="1100" dirty="0"/>
              <a:t>fsc.imputed$v077&lt;- </a:t>
            </a:r>
            <a:r>
              <a:rPr lang="en-US" sz="1100" dirty="0" err="1"/>
              <a:t>as.numeric</a:t>
            </a:r>
            <a:r>
              <a:rPr lang="en-US" sz="1100" dirty="0"/>
              <a:t>(fsc.imputed$v077)</a:t>
            </a:r>
          </a:p>
          <a:p>
            <a:r>
              <a:rPr lang="en-US" sz="1100" dirty="0"/>
              <a:t>fsc.imputed$v078&lt;- </a:t>
            </a:r>
            <a:r>
              <a:rPr lang="en-US" sz="1100" dirty="0" err="1"/>
              <a:t>as.numeric</a:t>
            </a:r>
            <a:r>
              <a:rPr lang="en-US" sz="1100" dirty="0"/>
              <a:t>(fsc.imputed$v078)</a:t>
            </a:r>
          </a:p>
          <a:p>
            <a:r>
              <a:rPr lang="en-US" sz="1100" dirty="0"/>
              <a:t>fsc.imputed$v079&lt;- </a:t>
            </a:r>
            <a:r>
              <a:rPr lang="en-US" sz="1100" dirty="0" err="1"/>
              <a:t>as.numeric</a:t>
            </a:r>
            <a:r>
              <a:rPr lang="en-US" sz="1100" dirty="0"/>
              <a:t>(fsc.imputed$v079)</a:t>
            </a:r>
          </a:p>
          <a:p>
            <a:r>
              <a:rPr lang="en-US" sz="1100" dirty="0"/>
              <a:t>fsc.imputed$v080&lt;- </a:t>
            </a:r>
            <a:r>
              <a:rPr lang="en-US" sz="1100" dirty="0" err="1"/>
              <a:t>as.numeric</a:t>
            </a:r>
            <a:r>
              <a:rPr lang="en-US" sz="1100" dirty="0"/>
              <a:t>(fsc.imputed$v080)</a:t>
            </a:r>
          </a:p>
          <a:p>
            <a:r>
              <a:rPr lang="en-US" sz="1100" dirty="0"/>
              <a:t>fsc.imputed$v081&lt;- </a:t>
            </a:r>
            <a:r>
              <a:rPr lang="en-US" sz="1100" dirty="0" err="1"/>
              <a:t>as.numeric</a:t>
            </a:r>
            <a:r>
              <a:rPr lang="en-US" sz="1100" dirty="0"/>
              <a:t>(fsc.imputed$v081)</a:t>
            </a:r>
          </a:p>
          <a:p>
            <a:r>
              <a:rPr lang="en-US" sz="1100" dirty="0"/>
              <a:t>fsc.imputed$v082&lt;- </a:t>
            </a:r>
            <a:r>
              <a:rPr lang="en-US" sz="1100" dirty="0" err="1"/>
              <a:t>as.numeric</a:t>
            </a:r>
            <a:r>
              <a:rPr lang="en-US" sz="1100" dirty="0"/>
              <a:t>(fsc.imputed$v082)</a:t>
            </a:r>
          </a:p>
          <a:p>
            <a:r>
              <a:rPr lang="en-US" sz="1100" dirty="0"/>
              <a:t>fsc.imputed$v083&lt;- </a:t>
            </a:r>
            <a:r>
              <a:rPr lang="en-US" sz="1100" dirty="0" err="1"/>
              <a:t>as.numeric</a:t>
            </a:r>
            <a:r>
              <a:rPr lang="en-US" sz="1100" dirty="0"/>
              <a:t>(fsc.imputed$v083)</a:t>
            </a:r>
          </a:p>
          <a:p>
            <a:r>
              <a:rPr lang="en-US" sz="1100" dirty="0"/>
              <a:t>fsc.imputed$v084&lt;- </a:t>
            </a:r>
            <a:r>
              <a:rPr lang="en-US" sz="1100" dirty="0" err="1"/>
              <a:t>as.numeric</a:t>
            </a:r>
            <a:r>
              <a:rPr lang="en-US" sz="1100" dirty="0"/>
              <a:t>(fsc.imputed$v084)</a:t>
            </a:r>
          </a:p>
          <a:p>
            <a:r>
              <a:rPr lang="en-US" sz="1100" dirty="0"/>
              <a:t>fsc.imputed$v085&lt;- </a:t>
            </a:r>
            <a:r>
              <a:rPr lang="en-US" sz="1100" dirty="0" err="1"/>
              <a:t>as.numeric</a:t>
            </a:r>
            <a:r>
              <a:rPr lang="en-US" sz="1100" dirty="0"/>
              <a:t>(fsc.imputed$v085)</a:t>
            </a:r>
          </a:p>
          <a:p>
            <a:r>
              <a:rPr lang="en-US" sz="1100" dirty="0"/>
              <a:t>fsc.imputed$v086&lt;- </a:t>
            </a:r>
            <a:r>
              <a:rPr lang="en-US" sz="1100" dirty="0" err="1"/>
              <a:t>as.numeric</a:t>
            </a:r>
            <a:r>
              <a:rPr lang="en-US" sz="1100" dirty="0"/>
              <a:t>(fsc.imputed$v086)</a:t>
            </a:r>
          </a:p>
          <a:p>
            <a:r>
              <a:rPr lang="en-US" sz="1100" dirty="0"/>
              <a:t>fsc.imputed$v087&lt;- </a:t>
            </a:r>
            <a:r>
              <a:rPr lang="en-US" sz="1100" dirty="0" err="1"/>
              <a:t>as.numeric</a:t>
            </a:r>
            <a:r>
              <a:rPr lang="en-US" sz="1100" dirty="0"/>
              <a:t>(fsc.imputed$v087)</a:t>
            </a:r>
          </a:p>
          <a:p>
            <a:r>
              <a:rPr lang="en-US" sz="1100" dirty="0" err="1"/>
              <a:t>str</a:t>
            </a:r>
            <a:r>
              <a:rPr lang="en-US" sz="1100" dirty="0"/>
              <a:t>(</a:t>
            </a:r>
            <a:r>
              <a:rPr lang="en-US" sz="1100" dirty="0" err="1"/>
              <a:t>fsc.imputed</a:t>
            </a:r>
            <a:r>
              <a:rPr lang="en-US" sz="1100" dirty="0"/>
              <a:t>)</a:t>
            </a:r>
          </a:p>
          <a:p>
            <a:r>
              <a:rPr lang="en-US" sz="1100" dirty="0"/>
              <a:t>apply(apply(fsc.imputed,2,is.na),2,sum) # find </a:t>
            </a:r>
            <a:r>
              <a:rPr lang="en-US" sz="1100" dirty="0" err="1"/>
              <a:t>num</a:t>
            </a:r>
            <a:r>
              <a:rPr lang="en-US" sz="1100" dirty="0"/>
              <a:t> of NAs per variable</a:t>
            </a:r>
          </a:p>
          <a:p>
            <a:endParaRPr lang="en-US" sz="1100" dirty="0"/>
          </a:p>
          <a:p>
            <a:r>
              <a:rPr lang="en-US" sz="1100" dirty="0"/>
              <a:t>write.csv(</a:t>
            </a:r>
            <a:r>
              <a:rPr lang="en-US" sz="1100" dirty="0" err="1"/>
              <a:t>fsc.imputed</a:t>
            </a:r>
            <a:r>
              <a:rPr lang="en-US" sz="1100" dirty="0"/>
              <a:t>, "FS_soft_impute_25jan17.csv", </a:t>
            </a:r>
            <a:r>
              <a:rPr lang="en-US" sz="1100" dirty="0" err="1"/>
              <a:t>row.names</a:t>
            </a:r>
            <a:r>
              <a:rPr lang="en-US" sz="1100" dirty="0"/>
              <a:t>=FALSE)</a:t>
            </a:r>
          </a:p>
        </p:txBody>
      </p:sp>
    </p:spTree>
    <p:extLst>
      <p:ext uri="{BB962C8B-B14F-4D97-AF65-F5344CB8AC3E}">
        <p14:creationId xmlns:p14="http://schemas.microsoft.com/office/powerpoint/2010/main" val="37604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6"/>
            <a:ext cx="8229600" cy="657606"/>
          </a:xfrm>
        </p:spPr>
        <p:txBody>
          <a:bodyPr/>
          <a:lstStyle/>
          <a:p>
            <a:r>
              <a:rPr lang="en-US" smtClean="0"/>
              <a:t>Writing (saving) file as csv</a:t>
            </a:r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" y="1692247"/>
            <a:ext cx="3093490" cy="480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3" y="726726"/>
            <a:ext cx="5720695" cy="3391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083" y="1109374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But we don’t want the row numbers</a:t>
            </a:r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430" y="1433029"/>
            <a:ext cx="6268344" cy="259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5545" y="1845896"/>
            <a:ext cx="1752600" cy="4416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147554" y="1827592"/>
            <a:ext cx="22098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smtClean="0"/>
              <a:t>Now we can copy &amp; paste these two columns, with the header, into StatKey.</a:t>
            </a:r>
            <a:endParaRPr lang="en-CA" sz="16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1885016"/>
            <a:ext cx="1646063" cy="4968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85991" y="3515563"/>
            <a:ext cx="2209800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smtClean="0"/>
              <a:t>Since you need actual commas separating the values in StatKey, I opened the file in Boxer and then copied it into StatKey.</a:t>
            </a:r>
            <a:endParaRPr lang="en-CA" sz="1600"/>
          </a:p>
        </p:txBody>
      </p:sp>
      <p:sp>
        <p:nvSpPr>
          <p:cNvPr id="12" name="Rectangle 11"/>
          <p:cNvSpPr/>
          <p:nvPr/>
        </p:nvSpPr>
        <p:spPr>
          <a:xfrm>
            <a:off x="7162800" y="1345232"/>
            <a:ext cx="1829605" cy="482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9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r>
              <a:rPr lang="en-US" smtClean="0"/>
              <a:t>Appendices</a:t>
            </a:r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smtClean="0"/>
              <a:t>RCommander</a:t>
            </a:r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0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428" y="107253"/>
            <a:ext cx="3739428" cy="1138433"/>
          </a:xfrm>
        </p:spPr>
        <p:txBody>
          <a:bodyPr>
            <a:normAutofit/>
          </a:bodyPr>
          <a:lstStyle/>
          <a:p>
            <a:r>
              <a:rPr lang="en-US" sz="2400" smtClean="0"/>
              <a:t>Installing Rcmdr from within RStudio</a:t>
            </a:r>
            <a:endParaRPr lang="en-CA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325783"/>
            <a:ext cx="2926334" cy="2225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4" y="2745836"/>
            <a:ext cx="2979678" cy="4214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032" y="3631112"/>
            <a:ext cx="5517358" cy="3154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6417"/>
            <a:ext cx="5395428" cy="20728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6675698" cy="300254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9" y="846138"/>
            <a:ext cx="8573243" cy="59822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7638"/>
            <a:ext cx="6599492" cy="34292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94" y="0"/>
            <a:ext cx="8229600" cy="838200"/>
          </a:xfrm>
        </p:spPr>
        <p:txBody>
          <a:bodyPr/>
          <a:lstStyle/>
          <a:p>
            <a:r>
              <a:rPr lang="en-CA" dirty="0" smtClean="0"/>
              <a:t>Cleaning R-code in Avenue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09935"/>
            <a:ext cx="5860288" cy="56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3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1442022"/>
            <a:ext cx="9181118" cy="35054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941"/>
            <a:ext cx="3673158" cy="1966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600200"/>
            <a:ext cx="4244708" cy="45571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393273"/>
              </p:ext>
            </p:extLst>
          </p:nvPr>
        </p:nvGraphicFramePr>
        <p:xfrm>
          <a:off x="381000" y="6324600"/>
          <a:ext cx="8229600" cy="36576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Syntax {base}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R Documentation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79628"/>
              </p:ext>
            </p:extLst>
          </p:nvPr>
        </p:nvGraphicFramePr>
        <p:xfrm>
          <a:off x="1892153" y="1468638"/>
          <a:ext cx="4813448" cy="4789088"/>
        </p:xfrm>
        <a:graphic>
          <a:graphicData uri="http://schemas.openxmlformats.org/drawingml/2006/table">
            <a:tbl>
              <a:tblPr/>
              <a:tblGrid>
                <a:gridCol w="2406724"/>
                <a:gridCol w="2406724"/>
              </a:tblGrid>
              <a:tr h="21881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:: :::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access variables in a namespace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816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$ @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component / slot extraction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81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[ [[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indexing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816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^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exponentiation (right to left)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816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- +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unary minus and plus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816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: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sequence operator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388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%any%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special operators (including %% and %/%)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816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* /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multiply, divide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816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+ -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(binary) add, subtract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816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&lt; &gt; &lt;= &gt;= == !=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ordering and comparison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816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!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negation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816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&amp; &amp;&amp;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and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816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| ||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or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816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~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as in formulae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816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-&gt; -&gt;&gt;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rightwards assignment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816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&lt;- &lt;&lt;-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assignment (right to left)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816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=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assignment (right to left)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816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?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help (unary and binary)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816"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9552" marR="59552" marT="29776" marB="29776">
                    <a:lnL>
                      <a:noFill/>
                    </a:lnL>
                    <a:lnT>
                      <a:noFill/>
                    </a:lnT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07" y="1366838"/>
            <a:ext cx="8421406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7263" y="762000"/>
            <a:ext cx="498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http://garrettgman.github.io/tidying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2"/>
            <a:ext cx="8229600" cy="837838"/>
          </a:xfrm>
        </p:spPr>
        <p:txBody>
          <a:bodyPr/>
          <a:lstStyle/>
          <a:p>
            <a:r>
              <a:rPr lang="en-US" smtClean="0"/>
              <a:t>FYI: Google’s R style sheet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228600"/>
          </a:xfrm>
        </p:spPr>
        <p:txBody>
          <a:bodyPr>
            <a:normAutofit fontScale="77500" lnSpcReduction="20000"/>
          </a:bodyPr>
          <a:lstStyle/>
          <a:p>
            <a:r>
              <a:rPr lang="en-CA" sz="1400">
                <a:hlinkClick r:id="rId2"/>
              </a:rPr>
              <a:t>https://</a:t>
            </a:r>
            <a:r>
              <a:rPr lang="en-CA" sz="1400" smtClean="0">
                <a:hlinkClick r:id="rId2"/>
              </a:rPr>
              <a:t>google-styleguide.googlecode.com/svn/trunk/Rguide.xml</a:t>
            </a:r>
            <a:r>
              <a:rPr lang="en-CA" sz="1400" smtClean="0"/>
              <a:t> </a:t>
            </a:r>
            <a:endParaRPr lang="en-CA" sz="1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0"/>
            <a:ext cx="9064584" cy="4876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4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096943"/>
            <a:ext cx="6792898" cy="4237057"/>
          </a:xfrm>
        </p:spPr>
        <p:txBody>
          <a:bodyPr/>
          <a:lstStyle/>
          <a:p>
            <a:r>
              <a:rPr lang="en-US" dirty="0"/>
              <a:t>Firestone Canada Data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Attempting to Predict</a:t>
            </a:r>
            <a:br>
              <a:rPr lang="en-US" dirty="0"/>
            </a:br>
            <a:r>
              <a:rPr lang="en-US" dirty="0"/>
              <a:t>Likelihood of Returning for Automotive Service: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0" dirty="0"/>
              <a:t>based on attitudes regarding customers’ most recent visit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5410200"/>
            <a:ext cx="679289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Used with the permission of Firestone Canada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55603"/>
            <a:ext cx="2362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FFFFCC"/>
                </a:solidFill>
                <a:latin typeface="Univers LT Std 57 Cn" pitchFamily="34" charset="0"/>
              </a:rPr>
              <a:t>EMBA.McMaster.ca</a:t>
            </a:r>
          </a:p>
          <a:p>
            <a:endParaRPr lang="en-CA" dirty="0">
              <a:solidFill>
                <a:srgbClr val="FAFD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7432"/>
            <a:ext cx="2900363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4" y="5333498"/>
            <a:ext cx="6827100" cy="1510973"/>
          </a:xfrm>
          <a:prstGeom prst="rect">
            <a:avLst/>
          </a:prstGeom>
        </p:spPr>
      </p:pic>
      <p:sp>
        <p:nvSpPr>
          <p:cNvPr id="2050" name="Rectangle 7"/>
          <p:cNvSpPr>
            <a:spLocks noGrp="1" noChangeArrowheads="1"/>
          </p:cNvSpPr>
          <p:nvPr>
            <p:ph type="title" sz="quarter"/>
          </p:nvPr>
        </p:nvSpPr>
        <p:spPr>
          <a:xfrm>
            <a:off x="918950" y="23847"/>
            <a:ext cx="7441883" cy="50955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700" dirty="0"/>
              <a:t>Firestone Canada Questionnaire </a:t>
            </a: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200" b="0" dirty="0"/>
              <a:t>(used with permission of Firestone Canada … greatly reduced in size.)</a:t>
            </a:r>
            <a:br>
              <a:rPr lang="en-US" altLang="en-US" sz="1200" b="0" dirty="0"/>
            </a:br>
            <a:endParaRPr lang="en-US" altLang="en-US" sz="12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61" y="1565903"/>
            <a:ext cx="8932142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95" y="528785"/>
            <a:ext cx="7315200" cy="992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56" name="TextBox 9"/>
          <p:cNvSpPr txBox="1">
            <a:spLocks noChangeArrowheads="1"/>
          </p:cNvSpPr>
          <p:nvPr/>
        </p:nvSpPr>
        <p:spPr bwMode="auto">
          <a:xfrm>
            <a:off x="3333348" y="5654851"/>
            <a:ext cx="381000" cy="1169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000" dirty="0">
                <a:solidFill>
                  <a:srgbClr val="000000"/>
                </a:solidFill>
              </a:rPr>
              <a:t>5           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000" dirty="0">
                <a:solidFill>
                  <a:srgbClr val="000000"/>
                </a:solidFill>
              </a:rPr>
              <a:t>4           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000" dirty="0">
                <a:solidFill>
                  <a:srgbClr val="000000"/>
                </a:solidFill>
              </a:rPr>
              <a:t>3             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000" dirty="0">
                <a:solidFill>
                  <a:srgbClr val="000000"/>
                </a:solidFill>
              </a:rPr>
              <a:t>2           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000" dirty="0">
                <a:solidFill>
                  <a:srgbClr val="000000"/>
                </a:solidFill>
              </a:rPr>
              <a:t>1</a:t>
            </a:r>
            <a:endParaRPr lang="en-CA" altLang="en-US" sz="1000" dirty="0">
              <a:solidFill>
                <a:srgbClr val="000000"/>
              </a:solidFill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057400" y="1025071"/>
            <a:ext cx="381000" cy="4770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000" dirty="0">
                <a:solidFill>
                  <a:srgbClr val="000000"/>
                </a:solidFill>
              </a:rPr>
              <a:t>1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000" dirty="0">
                <a:solidFill>
                  <a:srgbClr val="000000"/>
                </a:solidFill>
              </a:rPr>
              <a:t>2</a:t>
            </a:r>
            <a:endParaRPr lang="en-CA" altLang="en-US" sz="1000" dirty="0">
              <a:solidFill>
                <a:srgbClr val="000000"/>
              </a:solidFill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4489003" y="1783897"/>
            <a:ext cx="381000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000" dirty="0">
                <a:solidFill>
                  <a:srgbClr val="000000"/>
                </a:solidFill>
              </a:rPr>
              <a:t>2</a:t>
            </a:r>
            <a:endParaRPr lang="en-CA" altLang="en-US" sz="1000" dirty="0">
              <a:solidFill>
                <a:srgbClr val="000000"/>
              </a:solidFill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5707538" y="1783896"/>
            <a:ext cx="381000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000" dirty="0">
                <a:solidFill>
                  <a:srgbClr val="000000"/>
                </a:solidFill>
              </a:rPr>
              <a:t>3</a:t>
            </a:r>
            <a:endParaRPr lang="en-CA" altLang="en-US" sz="1000" dirty="0">
              <a:solidFill>
                <a:srgbClr val="000000"/>
              </a:solidFill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3268270" y="1922621"/>
            <a:ext cx="381000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000" dirty="0">
                <a:solidFill>
                  <a:srgbClr val="000000"/>
                </a:solidFill>
              </a:rPr>
              <a:t>1</a:t>
            </a:r>
            <a:endParaRPr lang="en-CA" altLang="en-US" sz="1000" dirty="0">
              <a:solidFill>
                <a:srgbClr val="000000"/>
              </a:solidFill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6932667" y="1783895"/>
            <a:ext cx="381000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000" dirty="0">
                <a:solidFill>
                  <a:srgbClr val="000000"/>
                </a:solidFill>
              </a:rPr>
              <a:t>4</a:t>
            </a:r>
            <a:endParaRPr lang="en-CA" altLang="en-US" sz="1000" dirty="0">
              <a:solidFill>
                <a:srgbClr val="000000"/>
              </a:solidFill>
            </a:endParaRP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8176602" y="1783894"/>
            <a:ext cx="381000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000" dirty="0">
                <a:solidFill>
                  <a:srgbClr val="000000"/>
                </a:solidFill>
              </a:rPr>
              <a:t>5           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3128707" y="1017377"/>
            <a:ext cx="520563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000" dirty="0">
                <a:solidFill>
                  <a:srgbClr val="000000"/>
                </a:solidFill>
              </a:rPr>
              <a:t>Q045</a:t>
            </a:r>
            <a:endParaRPr lang="en-CA" altLang="en-US" sz="1000" dirty="0">
              <a:solidFill>
                <a:srgbClr val="000000"/>
              </a:solidFill>
            </a:endParaRP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4574832" y="5948064"/>
            <a:ext cx="520563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1000" dirty="0">
                <a:solidFill>
                  <a:srgbClr val="000000"/>
                </a:solidFill>
              </a:rPr>
              <a:t>Q088</a:t>
            </a:r>
            <a:endParaRPr lang="en-CA" altLang="en-US" sz="10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10400" y="5268049"/>
            <a:ext cx="2030503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NB: some of the variables were stated in the negative. These were ‘turned around’ so that the coefficients would be positive.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95600" y="2895600"/>
            <a:ext cx="4114800" cy="23724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895600" y="3498539"/>
            <a:ext cx="4127870" cy="18140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895600" y="4191000"/>
            <a:ext cx="4114800" cy="1121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90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13" grpId="0" animBg="1"/>
      <p:bldP spid="14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Firestone data in Avenue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24" y="1524000"/>
            <a:ext cx="5766752" cy="458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5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0717" y="513400"/>
            <a:ext cx="8594684" cy="1157496"/>
          </a:xfrm>
        </p:spPr>
        <p:txBody>
          <a:bodyPr>
            <a:normAutofit fontScale="90000"/>
          </a:bodyPr>
          <a:lstStyle/>
          <a:p>
            <a:r>
              <a:rPr lang="en-US" smtClean="0"/>
              <a:t>What is the</a:t>
            </a:r>
            <a:br>
              <a:rPr lang="en-US" smtClean="0"/>
            </a:br>
            <a:r>
              <a:rPr lang="en-US" smtClean="0"/>
              <a:t>Information Content of the Data?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402" y="5983320"/>
            <a:ext cx="2370510" cy="58312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795"/>
              <a:t>Naming		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3591155" y="5921522"/>
            <a:ext cx="2468753" cy="64016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594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Nominal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3591155" y="4660209"/>
            <a:ext cx="2214776" cy="645136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594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Ordinal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3591155" y="3397309"/>
            <a:ext cx="2240376" cy="645136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594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Interval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3591154" y="2134411"/>
            <a:ext cx="1753964" cy="645136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594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Ratio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588403" y="2196208"/>
            <a:ext cx="1605160" cy="52225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795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Ratios</a:t>
            </a: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588403" y="3433754"/>
            <a:ext cx="1984370" cy="52225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795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Intervals</a:t>
            </a: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588403" y="4709329"/>
            <a:ext cx="2021170" cy="52225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795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Ordering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6879127" y="5194206"/>
            <a:ext cx="1789165" cy="460812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96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Non-Metric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7200795" y="2693762"/>
            <a:ext cx="1089948" cy="460812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96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</a:p>
        </p:txBody>
      </p:sp>
      <p:cxnSp>
        <p:nvCxnSpPr>
          <p:cNvPr id="68621" name="AutoShape 13"/>
          <p:cNvCxnSpPr>
            <a:cxnSpLocks noChangeShapeType="1"/>
            <a:stCxn id="68612" idx="3"/>
            <a:endCxn id="68619" idx="1"/>
          </p:cNvCxnSpPr>
          <p:nvPr/>
        </p:nvCxnSpPr>
        <p:spPr bwMode="auto">
          <a:xfrm flipV="1">
            <a:off x="6059908" y="5424613"/>
            <a:ext cx="819220" cy="816992"/>
          </a:xfrm>
          <a:prstGeom prst="straightConnector1">
            <a:avLst/>
          </a:prstGeom>
          <a:noFill/>
          <a:ln w="28575">
            <a:solidFill>
              <a:srgbClr val="000099"/>
            </a:solidFill>
            <a:round/>
            <a:headEnd type="none" w="sm" len="sm"/>
            <a:tailEnd type="triangle" w="sm" len="sm"/>
          </a:ln>
        </p:spPr>
      </p:cxnSp>
      <p:cxnSp>
        <p:nvCxnSpPr>
          <p:cNvPr id="68622" name="AutoShape 14"/>
          <p:cNvCxnSpPr>
            <a:cxnSpLocks noChangeShapeType="1"/>
            <a:stCxn id="68613" idx="3"/>
            <a:endCxn id="68619" idx="1"/>
          </p:cNvCxnSpPr>
          <p:nvPr/>
        </p:nvCxnSpPr>
        <p:spPr bwMode="auto">
          <a:xfrm>
            <a:off x="5805930" y="4982777"/>
            <a:ext cx="1073198" cy="441836"/>
          </a:xfrm>
          <a:prstGeom prst="straightConnector1">
            <a:avLst/>
          </a:prstGeom>
          <a:noFill/>
          <a:ln w="28575">
            <a:solidFill>
              <a:srgbClr val="000099"/>
            </a:solidFill>
            <a:round/>
            <a:headEnd type="none" w="sm" len="sm"/>
            <a:tailEnd type="triangle" w="sm" len="sm"/>
          </a:ln>
        </p:spPr>
      </p:cxnSp>
      <p:cxnSp>
        <p:nvCxnSpPr>
          <p:cNvPr id="68623" name="AutoShape 15"/>
          <p:cNvCxnSpPr>
            <a:cxnSpLocks noChangeShapeType="1"/>
            <a:stCxn id="68614" idx="3"/>
            <a:endCxn id="68620" idx="1"/>
          </p:cNvCxnSpPr>
          <p:nvPr/>
        </p:nvCxnSpPr>
        <p:spPr bwMode="auto">
          <a:xfrm flipV="1">
            <a:off x="5831531" y="2924169"/>
            <a:ext cx="1369264" cy="795709"/>
          </a:xfrm>
          <a:prstGeom prst="straightConnector1">
            <a:avLst/>
          </a:prstGeom>
          <a:noFill/>
          <a:ln w="28575">
            <a:solidFill>
              <a:srgbClr val="000099"/>
            </a:solidFill>
            <a:round/>
            <a:headEnd type="none" w="sm" len="sm"/>
            <a:tailEnd type="triangle" w="sm" len="sm"/>
          </a:ln>
        </p:spPr>
      </p:cxnSp>
      <p:cxnSp>
        <p:nvCxnSpPr>
          <p:cNvPr id="68624" name="AutoShape 16"/>
          <p:cNvCxnSpPr>
            <a:cxnSpLocks noChangeShapeType="1"/>
            <a:stCxn id="68615" idx="3"/>
            <a:endCxn id="68620" idx="1"/>
          </p:cNvCxnSpPr>
          <p:nvPr/>
        </p:nvCxnSpPr>
        <p:spPr bwMode="auto">
          <a:xfrm>
            <a:off x="5345119" y="2456979"/>
            <a:ext cx="1855677" cy="467189"/>
          </a:xfrm>
          <a:prstGeom prst="straightConnector1">
            <a:avLst/>
          </a:prstGeom>
          <a:noFill/>
          <a:ln w="28575">
            <a:solidFill>
              <a:srgbClr val="000099"/>
            </a:solidFill>
            <a:round/>
            <a:headEnd type="none" w="sm" len="sm"/>
            <a:tailEnd type="triangle" w="sm" len="sm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C8AA-E7FC-4BBA-80BB-2C683EC042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93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  <p:bldP spid="68612" grpId="0"/>
      <p:bldP spid="68613" grpId="0"/>
      <p:bldP spid="68614" grpId="0"/>
      <p:bldP spid="68615" grpId="0"/>
      <p:bldP spid="68616" grpId="0"/>
      <p:bldP spid="68617" grpId="0"/>
      <p:bldP spid="68618" grpId="0"/>
      <p:bldP spid="68619" grpId="0"/>
      <p:bldP spid="686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MRS Course">
  <a:themeElements>
    <a:clrScheme name="">
      <a:dk1>
        <a:srgbClr val="919191"/>
      </a:dk1>
      <a:lt1>
        <a:srgbClr val="FAFD00"/>
      </a:lt1>
      <a:dk2>
        <a:srgbClr val="0028EB"/>
      </a:dk2>
      <a:lt2>
        <a:srgbClr val="FF0000"/>
      </a:lt2>
      <a:accent1>
        <a:srgbClr val="A2C1FE"/>
      </a:accent1>
      <a:accent2>
        <a:srgbClr val="000000"/>
      </a:accent2>
      <a:accent3>
        <a:srgbClr val="AAACF3"/>
      </a:accent3>
      <a:accent4>
        <a:srgbClr val="D6D800"/>
      </a:accent4>
      <a:accent5>
        <a:srgbClr val="CEDDFE"/>
      </a:accent5>
      <a:accent6>
        <a:srgbClr val="000000"/>
      </a:accent6>
      <a:hlink>
        <a:srgbClr val="000000"/>
      </a:hlink>
      <a:folHlink>
        <a:srgbClr val="000000"/>
      </a:folHlink>
    </a:clrScheme>
    <a:fontScheme name="PMRS Cour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279F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279F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MRS Cour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RS Cour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RS Cour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RS Cour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RS Cour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RS Cour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RS Cour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8076</TotalTime>
  <Words>1249</Words>
  <Application>Microsoft Office PowerPoint</Application>
  <PresentationFormat>On-screen Show (4:3)</PresentationFormat>
  <Paragraphs>297</Paragraphs>
  <Slides>32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Times New Roman</vt:lpstr>
      <vt:lpstr>Univers LT Std 57 Cn</vt:lpstr>
      <vt:lpstr>Office Theme</vt:lpstr>
      <vt:lpstr>1_Office Theme</vt:lpstr>
      <vt:lpstr>PMRS Course</vt:lpstr>
      <vt:lpstr>3_Office Theme</vt:lpstr>
      <vt:lpstr>Chapter 3: R Basics &amp; Statistical Analysis</vt:lpstr>
      <vt:lpstr>Cleaning jobs</vt:lpstr>
      <vt:lpstr>Cleaning R-code in Avenue</vt:lpstr>
      <vt:lpstr>PowerPoint Presentation</vt:lpstr>
      <vt:lpstr>FYI: Google’s R style sheet</vt:lpstr>
      <vt:lpstr>Firestone Canada Data  Attempting to Predict Likelihood of Returning for Automotive Service:  based on attitudes regarding customers’ most recent visit</vt:lpstr>
      <vt:lpstr>Firestone Canada Questionnaire  (used with permission of Firestone Canada … greatly reduced in size.) </vt:lpstr>
      <vt:lpstr>Firestone data in Avenue</vt:lpstr>
      <vt:lpstr>What is the Information Content of the Data?</vt:lpstr>
      <vt:lpstr>automotive service</vt:lpstr>
      <vt:lpstr>Automotive service</vt:lpstr>
      <vt:lpstr>Demographics</vt:lpstr>
      <vt:lpstr>Inspecting data in Deducer</vt:lpstr>
      <vt:lpstr>Overview</vt:lpstr>
      <vt:lpstr>START HERE 01feb17</vt:lpstr>
      <vt:lpstr>The eoda Top 10 R-Packages</vt:lpstr>
      <vt:lpstr>PowerPoint Presentation</vt:lpstr>
      <vt:lpstr>Cleaning : reading data &amp; counting NAs</vt:lpstr>
      <vt:lpstr>cleaning: omitting NAs</vt:lpstr>
      <vt:lpstr>cleaning: omitting variables with 0s &amp; NAs</vt:lpstr>
      <vt:lpstr>Cleaning: Imputing NAs (soft impute) “Firestone_RF_Impute_25jan17.R” in Avenue</vt:lpstr>
      <vt:lpstr>Imputing NAs (soft impute) - continued Firestone_RF_Impute_25jan17 in Avenue</vt:lpstr>
      <vt:lpstr>Writing (saving) file as csv</vt:lpstr>
      <vt:lpstr>Appendices</vt:lpstr>
      <vt:lpstr>RCommander</vt:lpstr>
      <vt:lpstr>Installing Rcmdr from within RStudio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Basics</dc:title>
  <dc:creator>User</dc:creator>
  <cp:lastModifiedBy>Ken Deal</cp:lastModifiedBy>
  <cp:revision>283</cp:revision>
  <cp:lastPrinted>2015-10-07T18:15:53Z</cp:lastPrinted>
  <dcterms:created xsi:type="dcterms:W3CDTF">2013-09-09T17:57:28Z</dcterms:created>
  <dcterms:modified xsi:type="dcterms:W3CDTF">2017-01-31T14:37:00Z</dcterms:modified>
</cp:coreProperties>
</file>