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5" r:id="rId2"/>
    <p:sldId id="256" r:id="rId3"/>
    <p:sldId id="261" r:id="rId4"/>
    <p:sldId id="276" r:id="rId5"/>
    <p:sldId id="282" r:id="rId6"/>
    <p:sldId id="283" r:id="rId7"/>
    <p:sldId id="279" r:id="rId8"/>
    <p:sldId id="278" r:id="rId9"/>
    <p:sldId id="275" r:id="rId10"/>
    <p:sldId id="280" r:id="rId11"/>
    <p:sldId id="28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7" autoAdjust="0"/>
    <p:restoredTop sz="94660"/>
  </p:normalViewPr>
  <p:slideViewPr>
    <p:cSldViewPr>
      <p:cViewPr varScale="1">
        <p:scale>
          <a:sx n="80" d="100"/>
          <a:sy n="80" d="100"/>
        </p:scale>
        <p:origin x="90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2F8F1-7CA6-468B-922A-3D76C4022623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8CBC3-1A18-4A11-9666-E222D7FD9F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3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8CBC3-1A18-4A11-9666-E222D7FD9F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28596" y="642918"/>
            <a:ext cx="80648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68171-BE1E-4E53-9067-1593D7E0950B}" type="datetimeFigureOut">
              <a:rPr lang="zh-CN" altLang="en-US" smtClean="0"/>
              <a:t>2019/3/22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81304-241E-4294-95D0-2A504390E0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800" y="5549501"/>
            <a:ext cx="3491001" cy="8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4535049" y="1603027"/>
            <a:ext cx="4040458" cy="289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156" y="26064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部件基本信息</a:t>
            </a:r>
            <a:r>
              <a:rPr lang="en-US" altLang="zh-CN" b="1" dirty="0"/>
              <a:t>-General Part Information 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cxnSpLocks/>
            <a:stCxn id="26" idx="1"/>
          </p:cNvCxnSpPr>
          <p:nvPr/>
        </p:nvCxnSpPr>
        <p:spPr>
          <a:xfrm flipH="1">
            <a:off x="5365437" y="5211634"/>
            <a:ext cx="6466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</p:cNvCxnSpPr>
          <p:nvPr/>
        </p:nvCxnSpPr>
        <p:spPr>
          <a:xfrm>
            <a:off x="8084516" y="6304544"/>
            <a:ext cx="717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8699352" y="6179695"/>
            <a:ext cx="0" cy="124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95297" y="5856530"/>
            <a:ext cx="883823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39.7mm　　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5365438" y="4374017"/>
            <a:ext cx="1" cy="927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/>
        </p:nvCxnSpPr>
        <p:spPr>
          <a:xfrm>
            <a:off x="7740352" y="4301800"/>
            <a:ext cx="0" cy="1071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26" idx="3"/>
          </p:cNvCxnSpPr>
          <p:nvPr/>
        </p:nvCxnSpPr>
        <p:spPr>
          <a:xfrm flipV="1">
            <a:off x="7092177" y="5209804"/>
            <a:ext cx="658435" cy="1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12057" y="5050051"/>
            <a:ext cx="1080120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 218mm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25" name="直接连接符 24"/>
          <p:cNvCxnSpPr>
            <a:cxnSpLocks/>
          </p:cNvCxnSpPr>
          <p:nvPr/>
        </p:nvCxnSpPr>
        <p:spPr>
          <a:xfrm>
            <a:off x="7698936" y="4926206"/>
            <a:ext cx="885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</p:cNvCxnSpPr>
          <p:nvPr/>
        </p:nvCxnSpPr>
        <p:spPr>
          <a:xfrm>
            <a:off x="7670176" y="1124744"/>
            <a:ext cx="934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41" idx="0"/>
          </p:cNvCxnSpPr>
          <p:nvPr/>
        </p:nvCxnSpPr>
        <p:spPr>
          <a:xfrm flipV="1">
            <a:off x="8480576" y="1124744"/>
            <a:ext cx="0" cy="1650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cxnSpLocks/>
            <a:stCxn id="41" idx="2"/>
          </p:cNvCxnSpPr>
          <p:nvPr/>
        </p:nvCxnSpPr>
        <p:spPr>
          <a:xfrm>
            <a:off x="8480576" y="3098225"/>
            <a:ext cx="0" cy="1827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01072" y="2775060"/>
            <a:ext cx="959008" cy="3231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+mj-lt"/>
              </a:rPr>
              <a:t>  354mm</a:t>
            </a:r>
            <a:endParaRPr lang="zh-CN" altLang="en-US" sz="1500" dirty="0">
              <a:latin typeface="+mj-lt"/>
            </a:endParaRPr>
          </a:p>
        </p:txBody>
      </p:sp>
      <p:cxnSp>
        <p:nvCxnSpPr>
          <p:cNvPr id="35" name="直接箭头连接符 34"/>
          <p:cNvCxnSpPr>
            <a:cxnSpLocks/>
          </p:cNvCxnSpPr>
          <p:nvPr/>
        </p:nvCxnSpPr>
        <p:spPr>
          <a:xfrm flipH="1" flipV="1">
            <a:off x="8699352" y="5706204"/>
            <a:ext cx="1" cy="13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7979272" y="5706204"/>
            <a:ext cx="822498" cy="11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2B0EAF45-3437-46BC-B9D4-BF21542BB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55735"/>
              </p:ext>
            </p:extLst>
          </p:nvPr>
        </p:nvGraphicFramePr>
        <p:xfrm>
          <a:off x="203063" y="805342"/>
          <a:ext cx="4322892" cy="5595020"/>
        </p:xfrm>
        <a:graphic>
          <a:graphicData uri="http://schemas.openxmlformats.org/drawingml/2006/table">
            <a:tbl>
              <a:tblPr/>
              <a:tblGrid>
                <a:gridCol w="212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CH184-06A-DOWN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No: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　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No.of Cavity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1*1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Life(Shot)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50K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Resin Material: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ADC12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sym typeface="+mn-ea"/>
                        </a:rPr>
                        <a:t>Shrinkage Used: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1.005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Material Density: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2.7g/cm³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Volume: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188.32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Microsoft JhengHei" panose="020B0604030504040204" pitchFamily="34" charset="-120"/>
                          <a:cs typeface="+mn-cs"/>
                        </a:rPr>
                        <a:t>/cm³</a:t>
                      </a:r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Part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504</a:t>
                      </a:r>
                      <a:r>
                        <a:rPr lang="en-US" sz="14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Weight: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Main Steel Insert: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8407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General Hardness: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HRC47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~48°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Base Material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S50C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Runner (Cold/Hot)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Mold Type: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2-Plate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Mold Size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/>
                        <a:t>620/650/320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Estimate M/C Tonnage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</a:rPr>
                        <a:t>350T</a:t>
                      </a: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837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Microsoft JhengHei" panose="020B0604030504040204" pitchFamily="34" charset="-120"/>
                          <a:cs typeface="+mn-cs"/>
                        </a:rPr>
                        <a:t>Cosmetic requirements</a:t>
                      </a:r>
                    </a:p>
                  </a:txBody>
                  <a:tcPr marL="8854" marR="8854" marT="88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+mj-lt"/>
                        <a:ea typeface="Microsoft JhengHei" panose="020B0604030504040204" pitchFamily="34" charset="-120"/>
                      </a:endParaRPr>
                    </a:p>
                  </a:txBody>
                  <a:tcPr marL="8854" marR="8854" marT="88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0">
            <a:extLst>
              <a:ext uri="{FF2B5EF4-FFF2-40B4-BE49-F238E27FC236}">
                <a16:creationId xmlns:a16="http://schemas.microsoft.com/office/drawing/2014/main" id="{F70A922F-2684-4E19-8CC6-322A0FCD626E}"/>
              </a:ext>
            </a:extLst>
          </p:cNvPr>
          <p:cNvSpPr txBox="1"/>
          <p:nvPr/>
        </p:nvSpPr>
        <p:spPr>
          <a:xfrm>
            <a:off x="1603078" y="5934014"/>
            <a:ext cx="593784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200" dirty="0">
                <a:latin typeface="Arial" panose="020B0604020202020204" pitchFamily="34" charset="0"/>
              </a:rPr>
              <a:t>靠进料一侧建议壁厚加厚到</a:t>
            </a:r>
            <a:r>
              <a:rPr lang="en-US" altLang="zh-CN" sz="1200" dirty="0">
                <a:latin typeface="Arial" panose="020B0604020202020204" pitchFamily="34" charset="0"/>
              </a:rPr>
              <a:t>2.0</a:t>
            </a:r>
            <a:r>
              <a:rPr lang="zh-CN" altLang="en-US" sz="1200" dirty="0">
                <a:latin typeface="Arial" panose="020B0604020202020204" pitchFamily="34" charset="0"/>
              </a:rPr>
              <a:t>以上，保证进料口有平位，剩下的地方圆弧过度接顺。</a:t>
            </a:r>
          </a:p>
        </p:txBody>
      </p:sp>
      <p:pic>
        <p:nvPicPr>
          <p:cNvPr id="22" name="Picture 8" descr="UW4}GFJ))D333[CE%@M3RRP">
            <a:extLst>
              <a:ext uri="{FF2B5EF4-FFF2-40B4-BE49-F238E27FC236}">
                <a16:creationId xmlns:a16="http://schemas.microsoft.com/office/drawing/2014/main" id="{525C96DE-3899-4D4F-A095-E6E3CB539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19193"/>
            <a:ext cx="5545138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37C6918A-4BD8-42DD-8B68-21EAFC56BA49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148951" y="5540116"/>
            <a:ext cx="2943234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r>
              <a:rPr lang="zh-CN" altLang="en-US" sz="1200" dirty="0"/>
              <a:t>支头部</a:t>
            </a:r>
            <a:r>
              <a:rPr lang="en-US" altLang="zh-CN" sz="1200" dirty="0"/>
              <a:t>2.6</a:t>
            </a:r>
            <a:r>
              <a:rPr lang="zh-CN" altLang="en-US" sz="1200" dirty="0"/>
              <a:t>的镶针需多做备用针。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829C6762-B641-45C8-A701-8C52E969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4" t="25185" r="20197" b="14334"/>
          <a:stretch>
            <a:fillRect/>
          </a:stretch>
        </p:blipFill>
        <p:spPr bwMode="auto">
          <a:xfrm>
            <a:off x="1349520" y="980728"/>
            <a:ext cx="6121400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Line 15">
            <a:extLst>
              <a:ext uri="{FF2B5EF4-FFF2-40B4-BE49-F238E27FC236}">
                <a16:creationId xmlns:a16="http://schemas.microsoft.com/office/drawing/2014/main" id="{BD9ED9C2-F786-4CD1-A9DE-5F9EC5ED41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52757" y="4076353"/>
            <a:ext cx="1800225" cy="1368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FBD804D7-B572-45BC-834F-48D03B18A4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1682" y="1988790"/>
            <a:ext cx="1511300" cy="34559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7">
            <a:extLst>
              <a:ext uri="{FF2B5EF4-FFF2-40B4-BE49-F238E27FC236}">
                <a16:creationId xmlns:a16="http://schemas.microsoft.com/office/drawing/2014/main" id="{D4A0BDEB-01F8-41D4-96F7-E062FAEB88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982" y="2060228"/>
            <a:ext cx="287338" cy="3384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29617A13-3504-4C92-873C-A83224189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982" y="1917353"/>
            <a:ext cx="2879725" cy="35274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7624881B-2BAE-4C57-B172-E731770624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982" y="4004915"/>
            <a:ext cx="3313113" cy="1439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EED7078C-A0BE-4349-BC1E-26B9A0B0A9E9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36" y="200031"/>
            <a:ext cx="6105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分型线</a:t>
            </a:r>
            <a:r>
              <a:rPr lang="en-US" altLang="zh-CN" sz="2000" b="1" dirty="0"/>
              <a:t>-Define Parting Line (Cavity / Core Surface) </a:t>
            </a:r>
            <a:endParaRPr lang="zh-CN" altLang="en-US" sz="2000" dirty="0"/>
          </a:p>
        </p:txBody>
      </p:sp>
      <p:grpSp>
        <p:nvGrpSpPr>
          <p:cNvPr id="38" name="组合 15">
            <a:extLst>
              <a:ext uri="{FF2B5EF4-FFF2-40B4-BE49-F238E27FC236}">
                <a16:creationId xmlns:a16="http://schemas.microsoft.com/office/drawing/2014/main" id="{5F02060B-445B-45BA-8755-A5FD9885FF9F}"/>
              </a:ext>
            </a:extLst>
          </p:cNvPr>
          <p:cNvGrpSpPr>
            <a:grpSpLocks/>
          </p:cNvGrpSpPr>
          <p:nvPr/>
        </p:nvGrpSpPr>
        <p:grpSpPr bwMode="auto">
          <a:xfrm>
            <a:off x="5868144" y="3717032"/>
            <a:ext cx="2597955" cy="1846604"/>
            <a:chOff x="5786444" y="3500437"/>
            <a:chExt cx="2597959" cy="1846617"/>
          </a:xfrm>
        </p:grpSpPr>
        <p:sp>
          <p:nvSpPr>
            <p:cNvPr id="39" name="Text Box 26">
              <a:extLst>
                <a:ext uri="{FF2B5EF4-FFF2-40B4-BE49-F238E27FC236}">
                  <a16:creationId xmlns:a16="http://schemas.microsoft.com/office/drawing/2014/main" id="{DACDD15C-9CCC-4449-8A8B-D54E45AEE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2198" y="3857628"/>
              <a:ext cx="21812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母模</a:t>
              </a:r>
              <a:r>
                <a:rPr lang="en-US" altLang="zh-CN"/>
                <a:t>(CAVITY)</a:t>
              </a:r>
            </a:p>
          </p:txBody>
        </p:sp>
        <p:sp>
          <p:nvSpPr>
            <p:cNvPr id="40" name="Text Box 27">
              <a:extLst>
                <a:ext uri="{FF2B5EF4-FFF2-40B4-BE49-F238E27FC236}">
                  <a16:creationId xmlns:a16="http://schemas.microsoft.com/office/drawing/2014/main" id="{325361C4-9EAB-4E95-A95A-3A581F51F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715" y="4980341"/>
              <a:ext cx="23256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/>
                <a:t>公模（</a:t>
              </a:r>
              <a:r>
                <a:rPr lang="en-US" altLang="zh-CN" dirty="0"/>
                <a:t>CORE</a:t>
              </a:r>
              <a:r>
                <a:rPr lang="zh-CN" altLang="en-US" dirty="0"/>
                <a:t>）</a:t>
              </a:r>
            </a:p>
          </p:txBody>
        </p:sp>
        <p:grpSp>
          <p:nvGrpSpPr>
            <p:cNvPr id="41" name="组合 12">
              <a:extLst>
                <a:ext uri="{FF2B5EF4-FFF2-40B4-BE49-F238E27FC236}">
                  <a16:creationId xmlns:a16="http://schemas.microsoft.com/office/drawing/2014/main" id="{56E74A96-65EF-43AC-A27F-9A15DA2A4B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86444" y="3500437"/>
              <a:ext cx="1504344" cy="1424618"/>
              <a:chOff x="6064102" y="4583668"/>
              <a:chExt cx="1415881" cy="1198642"/>
            </a:xfrm>
          </p:grpSpPr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55FDFFAB-9267-431A-AC96-53C549C59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9220" y="5480685"/>
                <a:ext cx="102076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67B27499-B71A-4B3D-A8D4-31C5C1858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65645" y="5209223"/>
                <a:ext cx="0" cy="573087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直接连接符 13323">
                <a:extLst>
                  <a:ext uri="{FF2B5EF4-FFF2-40B4-BE49-F238E27FC236}">
                    <a16:creationId xmlns:a16="http://schemas.microsoft.com/office/drawing/2014/main" id="{FC2C5365-D5E5-448F-9B90-BFAD36426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064102" y="4583668"/>
                <a:ext cx="395115" cy="897649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rot="10800000"/>
              <a:lstStyle/>
              <a:p>
                <a:endParaRPr lang="zh-CN" altLang="en-US"/>
              </a:p>
            </p:txBody>
          </p:sp>
        </p:grpSp>
      </p:grpSp>
      <p:pic>
        <p:nvPicPr>
          <p:cNvPr id="50" name="Picture 19">
            <a:extLst>
              <a:ext uri="{FF2B5EF4-FFF2-40B4-BE49-F238E27FC236}">
                <a16:creationId xmlns:a16="http://schemas.microsoft.com/office/drawing/2014/main" id="{222A6CE3-8A8B-4298-A056-0E943F7E0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41982" r="29652" b="25259"/>
          <a:stretch>
            <a:fillRect/>
          </a:stretch>
        </p:blipFill>
        <p:spPr bwMode="auto">
          <a:xfrm>
            <a:off x="754808" y="1124645"/>
            <a:ext cx="5761037" cy="280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Line 20">
            <a:extLst>
              <a:ext uri="{FF2B5EF4-FFF2-40B4-BE49-F238E27FC236}">
                <a16:creationId xmlns:a16="http://schemas.microsoft.com/office/drawing/2014/main" id="{68323021-DF56-4A59-8165-EC31E539FD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07783" y="2924870"/>
            <a:ext cx="792162" cy="18732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9F9465B8-F8D6-47C5-93BA-ABABD858E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508" y="4601463"/>
            <a:ext cx="792153" cy="36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C016D192-61C4-4BB2-A6A7-33802152B9EE}"/>
              </a:ext>
            </a:extLst>
          </p:cNvPr>
          <p:cNvSpPr txBox="1"/>
          <p:nvPr/>
        </p:nvSpPr>
        <p:spPr>
          <a:xfrm>
            <a:off x="971600" y="5661248"/>
            <a:ext cx="2916541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分型线上的段差量和方向必须表达清楚。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861D69-5B35-415B-BF57-6E798CCA2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490982"/>
            <a:ext cx="4725708" cy="398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6828" y="184666"/>
            <a:ext cx="47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排位和浇口类型</a:t>
            </a:r>
            <a:r>
              <a:rPr lang="en-US" altLang="zh-CN" b="1" dirty="0"/>
              <a:t>-Layout and Gating Type 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78131" y="5478536"/>
            <a:ext cx="259760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浇口、流道、溢流块如图上图所示；溢流块数量：</a:t>
            </a:r>
            <a:r>
              <a:rPr lang="en-US" altLang="zh-CN" sz="1200" dirty="0"/>
              <a:t>20</a:t>
            </a:r>
            <a:endParaRPr lang="zh-CN" altLang="en-US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D67862-6AEE-4972-88B0-E0711794B9FD}"/>
              </a:ext>
            </a:extLst>
          </p:cNvPr>
          <p:cNvGrpSpPr/>
          <p:nvPr/>
        </p:nvGrpSpPr>
        <p:grpSpPr>
          <a:xfrm>
            <a:off x="3145283" y="748901"/>
            <a:ext cx="954405" cy="931545"/>
            <a:chOff x="1264568" y="752290"/>
            <a:chExt cx="646331" cy="864202"/>
          </a:xfrm>
        </p:grpSpPr>
        <p:sp>
          <p:nvSpPr>
            <p:cNvPr id="8" name="Right Arrow 1">
              <a:extLst>
                <a:ext uri="{FF2B5EF4-FFF2-40B4-BE49-F238E27FC236}">
                  <a16:creationId xmlns:a16="http://schemas.microsoft.com/office/drawing/2014/main" id="{813B2B39-A3BF-492D-8DE6-89588B832663}"/>
                </a:ext>
              </a:extLst>
            </p:cNvPr>
            <p:cNvSpPr/>
            <p:nvPr/>
          </p:nvSpPr>
          <p:spPr>
            <a:xfrm rot="16200000">
              <a:off x="1341349" y="1262095"/>
              <a:ext cx="492770" cy="216024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7A0D5EBF-586B-4480-B8B0-66486CF13530}"/>
                </a:ext>
              </a:extLst>
            </p:cNvPr>
            <p:cNvSpPr txBox="1"/>
            <p:nvPr/>
          </p:nvSpPr>
          <p:spPr>
            <a:xfrm>
              <a:off x="1264568" y="752290"/>
              <a:ext cx="646331" cy="3416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天侧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模流分析</a:t>
            </a:r>
            <a:r>
              <a:rPr lang="en-US" altLang="zh-CN" b="1" dirty="0"/>
              <a:t>-Mold flow analysis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72242" y="5966655"/>
            <a:ext cx="363200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j-ea"/>
                <a:cs typeface="+mj-ea"/>
                <a:sym typeface="+mn-ea"/>
              </a:rPr>
              <a:t>通过分析未见明显卷气现象，略微不良 可通过后续增加排气或调机解决</a:t>
            </a:r>
            <a:endParaRPr lang="en-US" altLang="zh-CN" sz="1600" dirty="0">
              <a:latin typeface="+mj-ea"/>
              <a:cs typeface="+mj-ea"/>
              <a:sym typeface="+mn-ea"/>
            </a:endParaRPr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9F9E97B0-2F39-44BB-8396-98735E295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719138"/>
            <a:ext cx="72009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800" y="188640"/>
            <a:ext cx="882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镶件线</a:t>
            </a:r>
            <a:r>
              <a:rPr lang="en-US" altLang="zh-CN" b="1" dirty="0"/>
              <a:t>-Split line of Insert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顶针位置和类型</a:t>
            </a:r>
            <a:r>
              <a:rPr lang="en-US" altLang="zh-CN" b="1" dirty="0"/>
              <a:t>-PIN location and type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44755" y="5957262"/>
            <a:ext cx="41764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latin typeface="Arial" panose="020B0604020202020204" pitchFamily="34" charset="0"/>
              </a:rPr>
              <a:t>顶针位置图</a:t>
            </a:r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83C48D14-D996-424F-BCC6-9019E4536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94" y="5670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dirty="0">
                <a:solidFill>
                  <a:srgbClr val="2F2FFF"/>
                </a:solidFill>
              </a:rPr>
              <a:t> </a:t>
            </a:r>
            <a:r>
              <a:rPr lang="zh-CN" altLang="en-US" sz="1400" dirty="0">
                <a:solidFill>
                  <a:srgbClr val="2F2FFF"/>
                </a:solidFill>
              </a:rPr>
              <a:t>圆顶针</a:t>
            </a:r>
          </a:p>
        </p:txBody>
      </p:sp>
      <p:sp>
        <p:nvSpPr>
          <p:cNvPr id="8" name=" 184">
            <a:extLst>
              <a:ext uri="{FF2B5EF4-FFF2-40B4-BE49-F238E27FC236}">
                <a16:creationId xmlns:a16="http://schemas.microsoft.com/office/drawing/2014/main" id="{2DFCF286-D654-47AE-A723-B768143A0EC5}"/>
              </a:ext>
            </a:extLst>
          </p:cNvPr>
          <p:cNvSpPr/>
          <p:nvPr/>
        </p:nvSpPr>
        <p:spPr>
          <a:xfrm>
            <a:off x="8391844" y="5278701"/>
            <a:ext cx="296862" cy="30003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rgbClr val="FFFF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2E3E7-555F-482C-954B-16FF368CD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46" y="687357"/>
            <a:ext cx="6173147" cy="5135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模具冷却水路</a:t>
            </a:r>
            <a:r>
              <a:rPr lang="en-US" altLang="zh-CN" b="1" dirty="0"/>
              <a:t>-Tooling Cooling  System proposal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3818" y="5291916"/>
            <a:ext cx="23460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Cav. Cooling System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5286388"/>
            <a:ext cx="252028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Core Cooling System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8C857C-FE3C-4940-B06B-AAE338DD6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5" t="10872" r="8078" b="12225"/>
          <a:stretch/>
        </p:blipFill>
        <p:spPr>
          <a:xfrm>
            <a:off x="126961" y="1633965"/>
            <a:ext cx="4239767" cy="25151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05EC0D-909F-4537-A077-E321832F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957" y="1503682"/>
            <a:ext cx="4400795" cy="24242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796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拔模角度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表面处理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外观要求</a:t>
            </a:r>
            <a:r>
              <a:rPr lang="en-US" altLang="zh-CN" sz="1400" b="1" dirty="0"/>
              <a:t>-Draft Angle / Surface Finishing / Cosmetic Concern or Requirement 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0693AB-A09C-4025-BF2C-FD4DFC023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2" y="1566928"/>
            <a:ext cx="5453440" cy="3724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8282B4-56A2-44DA-ABB5-540B7B560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37" y="1196752"/>
            <a:ext cx="1322065" cy="4286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699792" y="5198859"/>
            <a:ext cx="559961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600" dirty="0">
                <a:latin typeface="Arial" panose="020B0604020202020204" pitchFamily="34" charset="0"/>
              </a:rPr>
              <a:t>此处三个绿色面没有设计脱模斜度，建议修改到单边</a:t>
            </a:r>
            <a:r>
              <a:rPr lang="en-US" altLang="zh-CN" sz="1600" dirty="0">
                <a:latin typeface="Arial" panose="020B0604020202020204" pitchFamily="34" charset="0"/>
              </a:rPr>
              <a:t>1.5</a:t>
            </a:r>
            <a:r>
              <a:rPr lang="zh-CN" altLang="en-US" sz="1600" dirty="0">
                <a:latin typeface="Arial" panose="020B0604020202020204" pitchFamily="34" charset="0"/>
              </a:rPr>
              <a:t>度。</a:t>
            </a:r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90D3083A-C240-462A-A2AD-739756C4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9" t="25203" r="13379" b="18518"/>
          <a:stretch>
            <a:fillRect/>
          </a:stretch>
        </p:blipFill>
        <p:spPr bwMode="auto">
          <a:xfrm>
            <a:off x="719782" y="1341130"/>
            <a:ext cx="6264275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Line 14">
            <a:extLst>
              <a:ext uri="{FF2B5EF4-FFF2-40B4-BE49-F238E27FC236}">
                <a16:creationId xmlns:a16="http://schemas.microsoft.com/office/drawing/2014/main" id="{E7F90683-2CAB-462F-BE1C-BC91326B9C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36132" y="3933518"/>
            <a:ext cx="719137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0D11E3E8-8521-479A-A809-064B175254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5182" y="3644593"/>
            <a:ext cx="3240087" cy="1584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8AB41C6-81EC-489B-BA7B-4EE7834FF722}"/>
              </a:ext>
            </a:extLst>
          </p:cNvPr>
          <p:cNvSpPr txBox="1"/>
          <p:nvPr/>
        </p:nvSpPr>
        <p:spPr>
          <a:xfrm>
            <a:off x="395536" y="18864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改善和建议</a:t>
            </a:r>
            <a:r>
              <a:rPr lang="en-US" altLang="zh-CN" b="1" dirty="0"/>
              <a:t>-Proposal for structure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322</Words>
  <Application>Microsoft Office PowerPoint</Application>
  <PresentationFormat>全屏显示(4:3)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Eng-025</dc:creator>
  <cp:lastModifiedBy>HZK-PC</cp:lastModifiedBy>
  <cp:revision>304</cp:revision>
  <dcterms:created xsi:type="dcterms:W3CDTF">2016-05-20T06:38:00Z</dcterms:created>
  <dcterms:modified xsi:type="dcterms:W3CDTF">2019-03-22T05:59:58Z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