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83" r:id="rId4"/>
    <p:sldId id="282" r:id="rId5"/>
    <p:sldId id="285" r:id="rId6"/>
    <p:sldId id="284" r:id="rId7"/>
    <p:sldId id="279" r:id="rId8"/>
    <p:sldId id="278" r:id="rId9"/>
    <p:sldId id="280" r:id="rId10"/>
    <p:sldId id="275" r:id="rId11"/>
    <p:sldId id="28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4660"/>
  </p:normalViewPr>
  <p:slideViewPr>
    <p:cSldViewPr>
      <p:cViewPr varScale="1">
        <p:scale>
          <a:sx n="80" d="100"/>
          <a:sy n="80" d="100"/>
        </p:scale>
        <p:origin x="90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2F8F1-7CA6-468B-922A-3D76C4022623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8CBC3-1A18-4A11-9666-E222D7FD9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8CBC3-1A18-4A11-9666-E222D7FD9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28596" y="642918"/>
            <a:ext cx="80648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325" y="5258858"/>
            <a:ext cx="4113596" cy="117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5818" r="7248" b="7353"/>
          <a:stretch/>
        </p:blipFill>
        <p:spPr bwMode="auto">
          <a:xfrm rot="16200000">
            <a:off x="4775797" y="1443463"/>
            <a:ext cx="3542911" cy="231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156" y="26064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部件基本信息</a:t>
            </a:r>
            <a:r>
              <a:rPr lang="en-US" altLang="zh-CN" b="1" dirty="0"/>
              <a:t>-General Part Information 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cxnSpLocks/>
            <a:stCxn id="26" idx="1"/>
          </p:cNvCxnSpPr>
          <p:nvPr/>
        </p:nvCxnSpPr>
        <p:spPr>
          <a:xfrm flipH="1">
            <a:off x="5432539" y="4701898"/>
            <a:ext cx="534540" cy="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>
            <a:off x="6467000" y="6082092"/>
            <a:ext cx="2311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8676456" y="5957243"/>
            <a:ext cx="0" cy="124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72401" y="5634078"/>
            <a:ext cx="883823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40.5mm　　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5432538" y="3764075"/>
            <a:ext cx="115" cy="10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622937" y="3459847"/>
            <a:ext cx="0" cy="13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26" idx="3"/>
          </p:cNvCxnSpPr>
          <p:nvPr/>
        </p:nvCxnSpPr>
        <p:spPr>
          <a:xfrm>
            <a:off x="7047199" y="4701898"/>
            <a:ext cx="575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67079" y="4540315"/>
            <a:ext cx="1080120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   221mm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7287404" y="4345880"/>
            <a:ext cx="1079938" cy="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>
            <a:off x="7110119" y="827918"/>
            <a:ext cx="125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  <a:stCxn id="41" idx="0"/>
          </p:cNvCxnSpPr>
          <p:nvPr/>
        </p:nvCxnSpPr>
        <p:spPr>
          <a:xfrm flipH="1" flipV="1">
            <a:off x="8172401" y="827918"/>
            <a:ext cx="27693" cy="1522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  <a:stCxn id="41" idx="2"/>
          </p:cNvCxnSpPr>
          <p:nvPr/>
        </p:nvCxnSpPr>
        <p:spPr>
          <a:xfrm>
            <a:off x="8200094" y="2673702"/>
            <a:ext cx="0" cy="167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20590" y="2350537"/>
            <a:ext cx="959008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  355mm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35" name="直接箭头连接符 34"/>
          <p:cNvCxnSpPr>
            <a:cxnSpLocks/>
          </p:cNvCxnSpPr>
          <p:nvPr/>
        </p:nvCxnSpPr>
        <p:spPr>
          <a:xfrm flipH="1" flipV="1">
            <a:off x="8676456" y="5483752"/>
            <a:ext cx="1" cy="13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5004048" y="5495220"/>
            <a:ext cx="377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BDA48CB-79A3-46B3-8125-106239A8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79746"/>
              </p:ext>
            </p:extLst>
          </p:nvPr>
        </p:nvGraphicFramePr>
        <p:xfrm>
          <a:off x="203063" y="805342"/>
          <a:ext cx="4322892" cy="5595020"/>
        </p:xfrm>
        <a:graphic>
          <a:graphicData uri="http://schemas.openxmlformats.org/drawingml/2006/table">
            <a:tbl>
              <a:tblPr/>
              <a:tblGrid>
                <a:gridCol w="212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CH184-06A-UPPER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No: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　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No.of Cavity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1*1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Life(Shot)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50K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Resin Material: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ADC12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  <a:sym typeface="+mn-ea"/>
                        </a:rPr>
                        <a:t>Shrinkage Used: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1.005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Material Density: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2.7g/cm³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Volume: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186.73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/cm³</a:t>
                      </a:r>
                      <a:endParaRPr lang="en-US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Weight: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509</a:t>
                      </a:r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g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Runner Weight: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Main Steel Insert: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8407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General Hardness: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HRC47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~48°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Base Material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S50C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Runner (Cold/Hot)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Type: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2-Plate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Estimate Mold Size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620/650/320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Estimate M/C Tonnage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350T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  <a:cs typeface="+mn-cs"/>
                        </a:rPr>
                        <a:t>Cosmetic requirements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51920" y="5228555"/>
            <a:ext cx="424507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此处三个绿色面没有设计脱模斜度，建议修改到单边</a:t>
            </a:r>
            <a:r>
              <a:rPr lang="en-US" altLang="zh-CN" sz="1200" dirty="0">
                <a:latin typeface="Arial" panose="020B0604020202020204" pitchFamily="34" charset="0"/>
              </a:rPr>
              <a:t>1.5</a:t>
            </a:r>
            <a:r>
              <a:rPr lang="zh-CN" altLang="en-US" sz="1200" dirty="0">
                <a:latin typeface="Arial" panose="020B0604020202020204" pitchFamily="34" charset="0"/>
              </a:rPr>
              <a:t>度。</a:t>
            </a: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3C00DE5-AC89-4C72-A469-54DFFB24F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3" t="22667" r="23357" b="26093"/>
          <a:stretch>
            <a:fillRect/>
          </a:stretch>
        </p:blipFill>
        <p:spPr bwMode="auto">
          <a:xfrm>
            <a:off x="827584" y="1340768"/>
            <a:ext cx="5399087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Line 11">
            <a:extLst>
              <a:ext uri="{FF2B5EF4-FFF2-40B4-BE49-F238E27FC236}">
                <a16:creationId xmlns:a16="http://schemas.microsoft.com/office/drawing/2014/main" id="{A2A3FDD2-7F15-4A79-ACE1-E81C998B13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5734" y="4149055"/>
            <a:ext cx="433387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5BA401FC-917A-40FA-BF8E-2A7616B40C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0471" y="4437980"/>
            <a:ext cx="3168650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B32FE41-0309-487E-B3E3-7D95597F8E07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19872" y="5302026"/>
            <a:ext cx="294323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/>
              <a:t>支头部</a:t>
            </a:r>
            <a:r>
              <a:rPr lang="en-US" altLang="zh-CN" sz="1200" dirty="0"/>
              <a:t>2.2</a:t>
            </a:r>
            <a:r>
              <a:rPr lang="zh-CN" altLang="en-US" sz="1200" dirty="0"/>
              <a:t>的镶针需多做备用针。</a:t>
            </a: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9790ADA0-0E87-4FA5-9921-82DF36CE4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6" t="24352" r="13901" b="8879"/>
          <a:stretch>
            <a:fillRect/>
          </a:stretch>
        </p:blipFill>
        <p:spPr bwMode="auto">
          <a:xfrm>
            <a:off x="1403648" y="1052736"/>
            <a:ext cx="56165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Line 10">
            <a:extLst>
              <a:ext uri="{FF2B5EF4-FFF2-40B4-BE49-F238E27FC236}">
                <a16:creationId xmlns:a16="http://schemas.microsoft.com/office/drawing/2014/main" id="{6D61E071-DC2E-4C15-B3E3-D2F01FEE6A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4585" y="1628999"/>
            <a:ext cx="2089150" cy="3600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13087397-4CDB-478D-AD82-2F25F27DD8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610" y="1555974"/>
            <a:ext cx="2016125" cy="3673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57DD0254-806F-4E4D-9AD0-F3964D8EF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735" y="1555974"/>
            <a:ext cx="1079500" cy="3673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9F2F598B-6006-462C-99E9-118F210B9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735" y="1555974"/>
            <a:ext cx="1223963" cy="3673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70ABEF-4214-4FD6-BA23-1946E08F1E5C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36" y="200031"/>
            <a:ext cx="610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分型线</a:t>
            </a:r>
            <a:r>
              <a:rPr lang="en-US" altLang="zh-CN" sz="2000" b="1" dirty="0"/>
              <a:t>-Define Parting Line (Cavity / Core Surface) </a:t>
            </a:r>
            <a:endParaRPr lang="zh-CN" altLang="en-US" sz="2000" dirty="0"/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1297DF38-EE95-440B-99E8-A3A13F5F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9" t="42000" r="17314" b="21889"/>
          <a:stretch>
            <a:fillRect/>
          </a:stretch>
        </p:blipFill>
        <p:spPr bwMode="auto">
          <a:xfrm>
            <a:off x="1260078" y="1484784"/>
            <a:ext cx="6119812" cy="237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ine 18">
            <a:extLst>
              <a:ext uri="{FF2B5EF4-FFF2-40B4-BE49-F238E27FC236}">
                <a16:creationId xmlns:a16="http://schemas.microsoft.com/office/drawing/2014/main" id="{98466D4A-F64C-4F0A-B35C-FEC92C84E0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5928" y="3140993"/>
            <a:ext cx="720725" cy="17287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9038EBBB-BE2D-4E93-9F43-9D555C77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699" y="4149080"/>
            <a:ext cx="2181222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母模</a:t>
            </a:r>
            <a:r>
              <a:rPr lang="en-US" altLang="zh-CN" dirty="0"/>
              <a:t>(CAVITY)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FD54144C-DDF7-4A88-A68F-17E3C53C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136" y="5220642"/>
            <a:ext cx="2325685" cy="36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公模（</a:t>
            </a:r>
            <a:r>
              <a:rPr lang="en-US" altLang="zh-CN"/>
              <a:t>CORE</a:t>
            </a:r>
            <a:r>
              <a:rPr lang="zh-CN" altLang="en-US"/>
              <a:t>）</a:t>
            </a: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D59A561A-5F71-4E48-89B1-97DE8EDB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396" y="4595516"/>
            <a:ext cx="801573" cy="36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PMingLiU" panose="02020500000000000000" pitchFamily="18" charset="-120"/>
              </a:rPr>
              <a:t> PL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4267F431-42DD-41D3-B2F9-23C6A7D6E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4750" y="4858012"/>
            <a:ext cx="10845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7AF11930-C31E-4DD0-8963-6A705AD35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063" y="4535375"/>
            <a:ext cx="0" cy="68112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DCF34D52-C35E-4CEC-856F-45EE1762B679}"/>
              </a:ext>
            </a:extLst>
          </p:cNvPr>
          <p:cNvSpPr txBox="1"/>
          <p:nvPr/>
        </p:nvSpPr>
        <p:spPr>
          <a:xfrm>
            <a:off x="971600" y="5661248"/>
            <a:ext cx="291654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分型线上的段差量和方向必须表达清楚。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803994-ECC2-4F43-A326-1C4B9D4CC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3" y="1093071"/>
            <a:ext cx="5727565" cy="48329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828" y="184666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排位和浇口类型</a:t>
            </a:r>
            <a:r>
              <a:rPr lang="en-US" altLang="zh-CN" b="1" dirty="0"/>
              <a:t>-Layout and Gating Type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8131" y="5478536"/>
            <a:ext cx="259760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浇口、流道、溢流块如图上图所示；溢流块数量：</a:t>
            </a:r>
            <a:r>
              <a:rPr lang="en-US" altLang="zh-CN" sz="1200" dirty="0"/>
              <a:t>17</a:t>
            </a:r>
            <a:endParaRPr lang="zh-CN" alt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67862-6AEE-4972-88B0-E0711794B9FD}"/>
              </a:ext>
            </a:extLst>
          </p:cNvPr>
          <p:cNvGrpSpPr/>
          <p:nvPr/>
        </p:nvGrpSpPr>
        <p:grpSpPr>
          <a:xfrm>
            <a:off x="2846845" y="692696"/>
            <a:ext cx="954405" cy="931545"/>
            <a:chOff x="1264568" y="752290"/>
            <a:chExt cx="646331" cy="864202"/>
          </a:xfrm>
        </p:grpSpPr>
        <p:sp>
          <p:nvSpPr>
            <p:cNvPr id="8" name="Right Arrow 1">
              <a:extLst>
                <a:ext uri="{FF2B5EF4-FFF2-40B4-BE49-F238E27FC236}">
                  <a16:creationId xmlns:a16="http://schemas.microsoft.com/office/drawing/2014/main" id="{813B2B39-A3BF-492D-8DE6-89588B832663}"/>
                </a:ext>
              </a:extLst>
            </p:cNvPr>
            <p:cNvSpPr/>
            <p:nvPr/>
          </p:nvSpPr>
          <p:spPr>
            <a:xfrm rot="16200000">
              <a:off x="1341349" y="1262095"/>
              <a:ext cx="492770" cy="216024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7A0D5EBF-586B-4480-B8B0-66486CF13530}"/>
                </a:ext>
              </a:extLst>
            </p:cNvPr>
            <p:cNvSpPr txBox="1"/>
            <p:nvPr/>
          </p:nvSpPr>
          <p:spPr>
            <a:xfrm>
              <a:off x="1264568" y="752290"/>
              <a:ext cx="646331" cy="3416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天侧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00" y="18864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模流分析</a:t>
            </a:r>
            <a:r>
              <a:rPr lang="en-US" altLang="zh-CN" b="1" dirty="0"/>
              <a:t>-Mold flow analysis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2242" y="5966655"/>
            <a:ext cx="363200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cs typeface="+mj-ea"/>
                <a:sym typeface="+mn-ea"/>
              </a:rPr>
              <a:t>通过分析未见明显卷气现象，略微不良 可通过后续增加排气或调机解决</a:t>
            </a:r>
            <a:endParaRPr lang="en-US" altLang="zh-CN" sz="1600" dirty="0">
              <a:latin typeface="+mj-ea"/>
              <a:cs typeface="+mj-ea"/>
              <a:sym typeface="+mn-ea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9F9E97B0-2F39-44BB-8396-98735E29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19138"/>
            <a:ext cx="72009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00" y="18864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镶件线</a:t>
            </a:r>
            <a:r>
              <a:rPr lang="en-US" altLang="zh-CN" b="1" dirty="0"/>
              <a:t>-Split line of Insert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顶针位置和类型</a:t>
            </a:r>
            <a:r>
              <a:rPr lang="en-US" altLang="zh-CN" b="1" dirty="0"/>
              <a:t>-PIN location and type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44755" y="5957262"/>
            <a:ext cx="41764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Arial" panose="020B0604020202020204" pitchFamily="34" charset="0"/>
              </a:rPr>
              <a:t>顶针位置图</a:t>
            </a:r>
          </a:p>
        </p:txBody>
      </p:sp>
      <p:sp>
        <p:nvSpPr>
          <p:cNvPr id="7" name="Text Box 33">
            <a:extLst>
              <a:ext uri="{FF2B5EF4-FFF2-40B4-BE49-F238E27FC236}">
                <a16:creationId xmlns:a16="http://schemas.microsoft.com/office/drawing/2014/main" id="{83C48D14-D996-424F-BCC6-9019E4536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94" y="56708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rgbClr val="2F2FFF"/>
                </a:solidFill>
              </a:rPr>
              <a:t> </a:t>
            </a:r>
            <a:r>
              <a:rPr lang="zh-CN" altLang="en-US" sz="1400" dirty="0">
                <a:solidFill>
                  <a:srgbClr val="2F2FFF"/>
                </a:solidFill>
              </a:rPr>
              <a:t>圆顶针</a:t>
            </a:r>
          </a:p>
        </p:txBody>
      </p:sp>
      <p:sp>
        <p:nvSpPr>
          <p:cNvPr id="8" name=" 184">
            <a:extLst>
              <a:ext uri="{FF2B5EF4-FFF2-40B4-BE49-F238E27FC236}">
                <a16:creationId xmlns:a16="http://schemas.microsoft.com/office/drawing/2014/main" id="{2DFCF286-D654-47AE-A723-B768143A0EC5}"/>
              </a:ext>
            </a:extLst>
          </p:cNvPr>
          <p:cNvSpPr/>
          <p:nvPr/>
        </p:nvSpPr>
        <p:spPr>
          <a:xfrm>
            <a:off x="8391844" y="5278701"/>
            <a:ext cx="296862" cy="3000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83CF9-46DE-45ED-873D-F558B0D8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22809"/>
            <a:ext cx="5586189" cy="4948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模具冷却水路</a:t>
            </a:r>
            <a:r>
              <a:rPr lang="en-US" altLang="zh-CN" b="1" dirty="0"/>
              <a:t>-Tooling Cooling  System proposal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818" y="5291916"/>
            <a:ext cx="23460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Cav. Cooling System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5286388"/>
            <a:ext cx="25202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Core Cooling System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7D79E4-3CD6-48F4-B1AE-9D25C5F5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48524"/>
            <a:ext cx="4024669" cy="2475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F06E61-58A2-4274-8899-F11B33C92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50" y="1421621"/>
            <a:ext cx="4372822" cy="22954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拔模角度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表面处理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外观要求</a:t>
            </a:r>
            <a:r>
              <a:rPr lang="en-US" altLang="zh-CN" sz="1400" b="1" dirty="0"/>
              <a:t>-Draft Angle / Surface Finishing / Cosmetic Concern or Requirement 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0693AB-A09C-4025-BF2C-FD4DFC02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66928"/>
            <a:ext cx="6620017" cy="3724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8282B4-56A2-44DA-ABB5-540B7B560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37" y="1196752"/>
            <a:ext cx="1322065" cy="4286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 descr="]URBQT3Y6%~7[55ZF{AG6ZF">
            <a:extLst>
              <a:ext uri="{FF2B5EF4-FFF2-40B4-BE49-F238E27FC236}">
                <a16:creationId xmlns:a16="http://schemas.microsoft.com/office/drawing/2014/main" id="{17818FC6-B49A-4EA2-9B6B-73ABD73E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9668"/>
            <a:ext cx="56292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F70A922F-2684-4E19-8CC6-322A0FCD626E}"/>
              </a:ext>
            </a:extLst>
          </p:cNvPr>
          <p:cNvSpPr txBox="1"/>
          <p:nvPr/>
        </p:nvSpPr>
        <p:spPr>
          <a:xfrm>
            <a:off x="3491880" y="5995290"/>
            <a:ext cx="424507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此处三个绿色面没有设计脱模斜度，建议修改到单边</a:t>
            </a:r>
            <a:r>
              <a:rPr lang="en-US" altLang="zh-CN" sz="1200" dirty="0">
                <a:latin typeface="Arial" panose="020B0604020202020204" pitchFamily="34" charset="0"/>
              </a:rPr>
              <a:t>1.5</a:t>
            </a:r>
            <a:r>
              <a:rPr lang="zh-CN" altLang="en-US" sz="1200" dirty="0">
                <a:latin typeface="Arial" panose="020B0604020202020204" pitchFamily="34" charset="0"/>
              </a:rPr>
              <a:t>度。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C1A4970-26F8-416D-8412-CB5C84B00B77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314</Words>
  <Application>Microsoft Office PowerPoint</Application>
  <PresentationFormat>全屏显示(4:3)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Eng-025</dc:creator>
  <cp:lastModifiedBy>HZK-PC</cp:lastModifiedBy>
  <cp:revision>297</cp:revision>
  <dcterms:created xsi:type="dcterms:W3CDTF">2016-05-20T06:38:00Z</dcterms:created>
  <dcterms:modified xsi:type="dcterms:W3CDTF">2019-03-22T06:02:59Z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