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83" r:id="rId4"/>
    <p:sldId id="282" r:id="rId5"/>
    <p:sldId id="285" r:id="rId6"/>
    <p:sldId id="284" r:id="rId7"/>
    <p:sldId id="279" r:id="rId8"/>
    <p:sldId id="278" r:id="rId9"/>
    <p:sldId id="275" r:id="rId10"/>
    <p:sldId id="28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7" autoAdjust="0"/>
    <p:restoredTop sz="94660"/>
  </p:normalViewPr>
  <p:slideViewPr>
    <p:cSldViewPr>
      <p:cViewPr varScale="1">
        <p:scale>
          <a:sx n="114" d="100"/>
          <a:sy n="114" d="100"/>
        </p:scale>
        <p:origin x="154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2F8F1-7CA6-468B-922A-3D76C4022623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8CBC3-1A18-4A11-9666-E222D7FD9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37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8CBC3-1A18-4A11-9666-E222D7FD9F6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28596" y="642918"/>
            <a:ext cx="80648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68171-BE1E-4E53-9067-1593D7E0950B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4D68940-B93A-4E72-9A50-E77A4F002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5456359"/>
            <a:ext cx="3183514" cy="6632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F8EDFB5-B437-4730-B66C-BCC7FC6B9F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04"/>
          <a:stretch/>
        </p:blipFill>
        <p:spPr>
          <a:xfrm rot="5400000">
            <a:off x="4774257" y="1269627"/>
            <a:ext cx="3439704" cy="24522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4156" y="260648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部件基本信息</a:t>
            </a:r>
            <a:r>
              <a:rPr lang="en-US" altLang="zh-CN" b="1" dirty="0"/>
              <a:t>-General Part Information 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cxnSpLocks/>
            <a:stCxn id="26" idx="1"/>
          </p:cNvCxnSpPr>
          <p:nvPr/>
        </p:nvCxnSpPr>
        <p:spPr>
          <a:xfrm flipH="1">
            <a:off x="5432539" y="4701898"/>
            <a:ext cx="534540" cy="4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cxnSpLocks/>
          </p:cNvCxnSpPr>
          <p:nvPr/>
        </p:nvCxnSpPr>
        <p:spPr>
          <a:xfrm>
            <a:off x="6467000" y="6082092"/>
            <a:ext cx="2311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cxnSpLocks/>
          </p:cNvCxnSpPr>
          <p:nvPr/>
        </p:nvCxnSpPr>
        <p:spPr>
          <a:xfrm>
            <a:off x="8676456" y="5957243"/>
            <a:ext cx="0" cy="124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72401" y="5634078"/>
            <a:ext cx="883823" cy="3231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latin typeface="+mj-lt"/>
              </a:rPr>
              <a:t>41.6mm　　</a:t>
            </a:r>
            <a:endParaRPr lang="zh-CN" altLang="en-US" sz="1500" dirty="0">
              <a:latin typeface="+mj-lt"/>
            </a:endParaRPr>
          </a:p>
        </p:txBody>
      </p:sp>
      <p:cxnSp>
        <p:nvCxnSpPr>
          <p:cNvPr id="16" name="直接连接符 15"/>
          <p:cNvCxnSpPr>
            <a:cxnSpLocks/>
          </p:cNvCxnSpPr>
          <p:nvPr/>
        </p:nvCxnSpPr>
        <p:spPr>
          <a:xfrm>
            <a:off x="5432538" y="3764075"/>
            <a:ext cx="115" cy="1054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cxnSpLocks/>
          </p:cNvCxnSpPr>
          <p:nvPr/>
        </p:nvCxnSpPr>
        <p:spPr>
          <a:xfrm>
            <a:off x="7622937" y="3459847"/>
            <a:ext cx="0" cy="135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cxnSpLocks/>
            <a:stCxn id="26" idx="3"/>
          </p:cNvCxnSpPr>
          <p:nvPr/>
        </p:nvCxnSpPr>
        <p:spPr>
          <a:xfrm>
            <a:off x="7047199" y="4701898"/>
            <a:ext cx="5757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67079" y="4540315"/>
            <a:ext cx="1080120" cy="3231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latin typeface="+mj-lt"/>
              </a:rPr>
              <a:t>   221mm</a:t>
            </a:r>
            <a:endParaRPr lang="zh-CN" altLang="en-US" sz="1500" dirty="0">
              <a:latin typeface="+mj-lt"/>
            </a:endParaRPr>
          </a:p>
        </p:txBody>
      </p:sp>
      <p:cxnSp>
        <p:nvCxnSpPr>
          <p:cNvPr id="25" name="直接连接符 24"/>
          <p:cNvCxnSpPr>
            <a:cxnSpLocks/>
          </p:cNvCxnSpPr>
          <p:nvPr/>
        </p:nvCxnSpPr>
        <p:spPr>
          <a:xfrm>
            <a:off x="7287404" y="4345880"/>
            <a:ext cx="1079938" cy="6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cxnSpLocks/>
          </p:cNvCxnSpPr>
          <p:nvPr/>
        </p:nvCxnSpPr>
        <p:spPr>
          <a:xfrm>
            <a:off x="7110119" y="827918"/>
            <a:ext cx="125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cxnSpLocks/>
            <a:stCxn id="41" idx="0"/>
          </p:cNvCxnSpPr>
          <p:nvPr/>
        </p:nvCxnSpPr>
        <p:spPr>
          <a:xfrm flipH="1" flipV="1">
            <a:off x="8172402" y="827919"/>
            <a:ext cx="27692" cy="1522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cxnSpLocks/>
            <a:stCxn id="41" idx="2"/>
          </p:cNvCxnSpPr>
          <p:nvPr/>
        </p:nvCxnSpPr>
        <p:spPr>
          <a:xfrm>
            <a:off x="8200094" y="2673702"/>
            <a:ext cx="0" cy="1672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720590" y="2350537"/>
            <a:ext cx="959008" cy="3231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latin typeface="+mj-lt"/>
              </a:rPr>
              <a:t>  333mm</a:t>
            </a:r>
            <a:endParaRPr lang="zh-CN" altLang="en-US" sz="1500" dirty="0">
              <a:latin typeface="+mj-lt"/>
            </a:endParaRPr>
          </a:p>
        </p:txBody>
      </p:sp>
      <p:cxnSp>
        <p:nvCxnSpPr>
          <p:cNvPr id="35" name="直接箭头连接符 34"/>
          <p:cNvCxnSpPr>
            <a:cxnSpLocks/>
          </p:cNvCxnSpPr>
          <p:nvPr/>
        </p:nvCxnSpPr>
        <p:spPr>
          <a:xfrm flipH="1" flipV="1">
            <a:off x="8676456" y="5483752"/>
            <a:ext cx="1" cy="138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/>
          </p:cNvCxnSpPr>
          <p:nvPr/>
        </p:nvCxnSpPr>
        <p:spPr>
          <a:xfrm>
            <a:off x="5004048" y="5495220"/>
            <a:ext cx="3774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CBDA48CB-79A3-46B3-8125-106239A8D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985252"/>
              </p:ext>
            </p:extLst>
          </p:nvPr>
        </p:nvGraphicFramePr>
        <p:xfrm>
          <a:off x="203063" y="805342"/>
          <a:ext cx="4322892" cy="5595020"/>
        </p:xfrm>
        <a:graphic>
          <a:graphicData uri="http://schemas.openxmlformats.org/drawingml/2006/table">
            <a:tbl>
              <a:tblPr/>
              <a:tblGrid>
                <a:gridCol w="212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1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Mold: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CH184-08A-UPPER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Part No: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　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No.of Cavity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1*1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Mold Life(Shot)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Microsoft JhengHei" panose="020B0604030504040204" pitchFamily="34" charset="-120"/>
                          <a:cs typeface="+mn-cs"/>
                        </a:rPr>
                        <a:t>50K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Resin Material: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Microsoft JhengHei" panose="020B0604030504040204" pitchFamily="34" charset="-120"/>
                          <a:cs typeface="+mn-cs"/>
                        </a:rPr>
                        <a:t>ADC12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  <a:sym typeface="+mn-ea"/>
                        </a:rPr>
                        <a:t>Shrinkage Used: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1.005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Material Density: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2.7g/cm³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Part Volume: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169.96</a:t>
                      </a:r>
                      <a:r>
                        <a:rPr lang="en-US" altLang="zh-CN" sz="14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Microsoft JhengHei" panose="020B0604030504040204" pitchFamily="34" charset="-120"/>
                          <a:cs typeface="+mn-cs"/>
                        </a:rPr>
                        <a:t>/cm³</a:t>
                      </a:r>
                      <a:endParaRPr lang="en-US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8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Part Weight: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458</a:t>
                      </a:r>
                      <a:r>
                        <a:rPr lang="en-US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g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Runner Weight: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Main Steel Insert: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8407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General Hardness: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HRC47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~48°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Mold Base Material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S50C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Runner (Cold/Hot)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Mold Type: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2-Plate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Estimate Mold Size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/>
                        <a:t>620/650/320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Estimate M/C Tonnage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350T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  <a:cs typeface="+mn-cs"/>
                        </a:rPr>
                        <a:t>Cosmetic requirements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19872" y="5302026"/>
            <a:ext cx="2943234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r>
              <a:rPr lang="zh-CN" altLang="en-US" sz="1200" dirty="0"/>
              <a:t>支头部</a:t>
            </a:r>
            <a:r>
              <a:rPr lang="en-US" altLang="zh-CN" sz="1200" dirty="0"/>
              <a:t>2.2</a:t>
            </a:r>
            <a:r>
              <a:rPr lang="zh-CN" altLang="en-US" sz="1200" dirty="0"/>
              <a:t>的镶针需多做备用针。</a:t>
            </a:r>
          </a:p>
        </p:txBody>
      </p:sp>
      <p:pic>
        <p:nvPicPr>
          <p:cNvPr id="18" name="Picture 9">
            <a:extLst>
              <a:ext uri="{FF2B5EF4-FFF2-40B4-BE49-F238E27FC236}">
                <a16:creationId xmlns:a16="http://schemas.microsoft.com/office/drawing/2014/main" id="{9790ADA0-0E87-4FA5-9921-82DF36CE4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6" t="24352" r="13901" b="8879"/>
          <a:stretch>
            <a:fillRect/>
          </a:stretch>
        </p:blipFill>
        <p:spPr bwMode="auto">
          <a:xfrm>
            <a:off x="1403648" y="1052736"/>
            <a:ext cx="561657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Line 10">
            <a:extLst>
              <a:ext uri="{FF2B5EF4-FFF2-40B4-BE49-F238E27FC236}">
                <a16:creationId xmlns:a16="http://schemas.microsoft.com/office/drawing/2014/main" id="{6D61E071-DC2E-4C15-B3E3-D2F01FEE6A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54585" y="1628999"/>
            <a:ext cx="2089150" cy="3600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13087397-4CDB-478D-AD82-2F25F27DD8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27610" y="1555974"/>
            <a:ext cx="2016125" cy="36734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2">
            <a:extLst>
              <a:ext uri="{FF2B5EF4-FFF2-40B4-BE49-F238E27FC236}">
                <a16:creationId xmlns:a16="http://schemas.microsoft.com/office/drawing/2014/main" id="{57DD0254-806F-4E4D-9AD0-F3964D8EFF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3735" y="1555974"/>
            <a:ext cx="1079500" cy="36734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3">
            <a:extLst>
              <a:ext uri="{FF2B5EF4-FFF2-40B4-BE49-F238E27FC236}">
                <a16:creationId xmlns:a16="http://schemas.microsoft.com/office/drawing/2014/main" id="{9F2F598B-6006-462C-99E9-118F210B9B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3735" y="1555974"/>
            <a:ext cx="1223963" cy="36734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1170ABEF-4214-4FD6-BA23-1946E08F1E5C}"/>
              </a:ext>
            </a:extLst>
          </p:cNvPr>
          <p:cNvSpPr txBox="1"/>
          <p:nvPr/>
        </p:nvSpPr>
        <p:spPr>
          <a:xfrm>
            <a:off x="395536" y="1886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改善和建议</a:t>
            </a:r>
            <a:r>
              <a:rPr lang="en-US" altLang="zh-CN" b="1" dirty="0"/>
              <a:t>-Proposal for structure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036" y="200031"/>
            <a:ext cx="6105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分型线</a:t>
            </a:r>
            <a:r>
              <a:rPr lang="en-US" altLang="zh-CN" sz="2000" b="1" dirty="0"/>
              <a:t>-Define Parting Line (Cavity / Core Surface) </a:t>
            </a:r>
            <a:endParaRPr lang="zh-CN" altLang="en-US" sz="2000" dirty="0"/>
          </a:p>
        </p:txBody>
      </p:sp>
      <p:pic>
        <p:nvPicPr>
          <p:cNvPr id="29" name="Picture 17">
            <a:extLst>
              <a:ext uri="{FF2B5EF4-FFF2-40B4-BE49-F238E27FC236}">
                <a16:creationId xmlns:a16="http://schemas.microsoft.com/office/drawing/2014/main" id="{1297DF38-EE95-440B-99E8-A3A13F5F5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9" t="42000" r="17314" b="21889"/>
          <a:stretch>
            <a:fillRect/>
          </a:stretch>
        </p:blipFill>
        <p:spPr bwMode="auto">
          <a:xfrm>
            <a:off x="1260078" y="1484784"/>
            <a:ext cx="6119812" cy="237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Line 18">
            <a:extLst>
              <a:ext uri="{FF2B5EF4-FFF2-40B4-BE49-F238E27FC236}">
                <a16:creationId xmlns:a16="http://schemas.microsoft.com/office/drawing/2014/main" id="{98466D4A-F64C-4F0A-B35C-FEC92C84E0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55928" y="3140993"/>
            <a:ext cx="720725" cy="17287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Text Box 26">
            <a:extLst>
              <a:ext uri="{FF2B5EF4-FFF2-40B4-BE49-F238E27FC236}">
                <a16:creationId xmlns:a16="http://schemas.microsoft.com/office/drawing/2014/main" id="{9038EBBB-BE2D-4E93-9F43-9D555C77D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699" y="4149080"/>
            <a:ext cx="2181222" cy="36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母模</a:t>
            </a:r>
            <a:r>
              <a:rPr lang="en-US" altLang="zh-CN" dirty="0"/>
              <a:t>(CAVITY)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FD54144C-DDF7-4A88-A68F-17E3C53CE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2136" y="5220642"/>
            <a:ext cx="2325685" cy="36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公模（</a:t>
            </a:r>
            <a:r>
              <a:rPr lang="en-US" altLang="zh-CN"/>
              <a:t>CORE</a:t>
            </a:r>
            <a:r>
              <a:rPr lang="zh-CN" altLang="en-US"/>
              <a:t>）</a:t>
            </a:r>
          </a:p>
        </p:txBody>
      </p:sp>
      <p:sp>
        <p:nvSpPr>
          <p:cNvPr id="33" name="Text Box 24">
            <a:extLst>
              <a:ext uri="{FF2B5EF4-FFF2-40B4-BE49-F238E27FC236}">
                <a16:creationId xmlns:a16="http://schemas.microsoft.com/office/drawing/2014/main" id="{D59A561A-5F71-4E48-89B1-97DE8EDB3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5396" y="4595516"/>
            <a:ext cx="801573" cy="36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PMingLiU" panose="02020500000000000000" pitchFamily="18" charset="-120"/>
              </a:rPr>
              <a:t> PL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4267F431-42DD-41D3-B2F9-23C6A7D6EB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4750" y="4858012"/>
            <a:ext cx="10845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28">
            <a:extLst>
              <a:ext uri="{FF2B5EF4-FFF2-40B4-BE49-F238E27FC236}">
                <a16:creationId xmlns:a16="http://schemas.microsoft.com/office/drawing/2014/main" id="{7AF11930-C31E-4DD0-8963-6A705AD35A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9063" y="4535375"/>
            <a:ext cx="0" cy="681124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Box 26">
            <a:extLst>
              <a:ext uri="{FF2B5EF4-FFF2-40B4-BE49-F238E27FC236}">
                <a16:creationId xmlns:a16="http://schemas.microsoft.com/office/drawing/2014/main" id="{DCF34D52-C35E-4CEC-856F-45EE1762B679}"/>
              </a:ext>
            </a:extLst>
          </p:cNvPr>
          <p:cNvSpPr txBox="1"/>
          <p:nvPr/>
        </p:nvSpPr>
        <p:spPr>
          <a:xfrm>
            <a:off x="971600" y="5661248"/>
            <a:ext cx="2916541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分型线上的段差量和方向必须表达清楚。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C803994-ECC2-4F43-A326-1C4B9D4CC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83" y="1052736"/>
            <a:ext cx="5727565" cy="48329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6828" y="184666"/>
            <a:ext cx="47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排位和浇口类型</a:t>
            </a:r>
            <a:r>
              <a:rPr lang="en-US" altLang="zh-CN" b="1" dirty="0"/>
              <a:t>-Layout and Gating Type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78131" y="5478536"/>
            <a:ext cx="259760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浇口、流道、溢流块如图上图所示；溢流块数量：</a:t>
            </a:r>
            <a:r>
              <a:rPr lang="en-US" altLang="zh-CN" sz="1200" dirty="0"/>
              <a:t>17</a:t>
            </a:r>
            <a:endParaRPr lang="zh-CN" altLang="en-US" sz="1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D67862-6AEE-4972-88B0-E0711794B9FD}"/>
              </a:ext>
            </a:extLst>
          </p:cNvPr>
          <p:cNvGrpSpPr/>
          <p:nvPr/>
        </p:nvGrpSpPr>
        <p:grpSpPr>
          <a:xfrm>
            <a:off x="2846845" y="692696"/>
            <a:ext cx="954405" cy="931545"/>
            <a:chOff x="1264568" y="752290"/>
            <a:chExt cx="646331" cy="864202"/>
          </a:xfrm>
        </p:grpSpPr>
        <p:sp>
          <p:nvSpPr>
            <p:cNvPr id="8" name="Right Arrow 1">
              <a:extLst>
                <a:ext uri="{FF2B5EF4-FFF2-40B4-BE49-F238E27FC236}">
                  <a16:creationId xmlns:a16="http://schemas.microsoft.com/office/drawing/2014/main" id="{813B2B39-A3BF-492D-8DE6-89588B832663}"/>
                </a:ext>
              </a:extLst>
            </p:cNvPr>
            <p:cNvSpPr/>
            <p:nvPr/>
          </p:nvSpPr>
          <p:spPr>
            <a:xfrm rot="16200000">
              <a:off x="1341349" y="1262095"/>
              <a:ext cx="492770" cy="216024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7A0D5EBF-586B-4480-B8B0-66486CF13530}"/>
                </a:ext>
              </a:extLst>
            </p:cNvPr>
            <p:cNvSpPr txBox="1"/>
            <p:nvPr/>
          </p:nvSpPr>
          <p:spPr>
            <a:xfrm>
              <a:off x="1264568" y="752290"/>
              <a:ext cx="646331" cy="3416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天侧</a:t>
              </a:r>
              <a:endParaRPr lang="en-US" dirty="0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E9FBAA5-BCE4-4E7C-87FB-976DB9206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65" b="94937" l="7483" r="94966">
                        <a14:foregroundMark x1="8163" y1="18565" x2="11429" y2="60127"/>
                        <a14:foregroundMark x1="13741" y1="23840" x2="46395" y2="21941"/>
                        <a14:foregroundMark x1="46395" y1="21941" x2="89660" y2="24473"/>
                        <a14:foregroundMark x1="89660" y1="24473" x2="92245" y2="47679"/>
                        <a14:foregroundMark x1="92245" y1="47679" x2="90340" y2="71730"/>
                        <a14:foregroundMark x1="90340" y1="71730" x2="80816" y2="87975"/>
                        <a14:foregroundMark x1="80816" y1="87975" x2="19592" y2="87553"/>
                        <a14:foregroundMark x1="19592" y1="87553" x2="28707" y2="91983"/>
                        <a14:foregroundMark x1="90068" y1="88608" x2="91156" y2="81224"/>
                        <a14:foregroundMark x1="93333" y1="63080" x2="92925" y2="49367"/>
                        <a14:foregroundMark x1="95102" y1="55696" x2="94422" y2="45992"/>
                        <a14:foregroundMark x1="90340" y1="8861" x2="79048" y2="6118"/>
                        <a14:foregroundMark x1="42993" y1="6751" x2="38231" y2="7173"/>
                        <a14:foregroundMark x1="28707" y1="7173" x2="17415" y2="7173"/>
                        <a14:foregroundMark x1="18776" y1="3165" x2="18776" y2="3165"/>
                        <a14:foregroundMark x1="60680" y1="35021" x2="60680" y2="35021"/>
                        <a14:foregroundMark x1="62177" y1="30591" x2="62177" y2="30591"/>
                        <a14:foregroundMark x1="62857" y1="33966" x2="62857" y2="33966"/>
                        <a14:foregroundMark x1="49252" y1="32911" x2="58503" y2="32911"/>
                        <a14:foregroundMark x1="51429" y1="32911" x2="36735" y2="30802"/>
                        <a14:foregroundMark x1="36735" y1="30802" x2="36463" y2="30591"/>
                        <a14:foregroundMark x1="66531" y1="60127" x2="39728" y2="61392"/>
                        <a14:foregroundMark x1="36871" y1="61814" x2="32381" y2="61814"/>
                        <a14:foregroundMark x1="26122" y1="94304" x2="22449" y2="94304"/>
                        <a14:foregroundMark x1="25850" y1="91350" x2="23265" y2="91983"/>
                        <a14:foregroundMark x1="76871" y1="94937" x2="80136" y2="919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9692" y="1857454"/>
            <a:ext cx="3836444" cy="24741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800" y="188640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模流分析</a:t>
            </a:r>
            <a:r>
              <a:rPr lang="en-US" altLang="zh-CN" b="1" dirty="0"/>
              <a:t>-Mold flow analysis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72242" y="5966655"/>
            <a:ext cx="363200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j-ea"/>
                <a:cs typeface="+mj-ea"/>
                <a:sym typeface="+mn-ea"/>
              </a:rPr>
              <a:t>通过分析未见明显卷气现象，略微不良 可通过后续增加排气或调机解决</a:t>
            </a:r>
            <a:endParaRPr lang="en-US" altLang="zh-CN" sz="1600" dirty="0">
              <a:latin typeface="+mj-ea"/>
              <a:cs typeface="+mj-ea"/>
              <a:sym typeface="+mn-ea"/>
            </a:endParaRPr>
          </a:p>
        </p:txBody>
      </p:sp>
      <p:pic>
        <p:nvPicPr>
          <p:cNvPr id="8" name="图片 2">
            <a:extLst>
              <a:ext uri="{FF2B5EF4-FFF2-40B4-BE49-F238E27FC236}">
                <a16:creationId xmlns:a16="http://schemas.microsoft.com/office/drawing/2014/main" id="{9F9E97B0-2F39-44BB-8396-98735E295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19138"/>
            <a:ext cx="72009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800" y="188640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镶件线</a:t>
            </a:r>
            <a:r>
              <a:rPr lang="en-US" altLang="zh-CN" b="1" dirty="0"/>
              <a:t>-Split line of Insert 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4290"/>
            <a:ext cx="796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顶针位置和类型</a:t>
            </a:r>
            <a:r>
              <a:rPr lang="en-US" altLang="zh-CN" b="1" dirty="0"/>
              <a:t>-PIN location and type</a:t>
            </a:r>
            <a:endParaRPr lang="zh-CN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44755" y="5957262"/>
            <a:ext cx="41764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Arial" panose="020B0604020202020204" pitchFamily="34" charset="0"/>
              </a:rPr>
              <a:t>顶针位置图</a:t>
            </a:r>
          </a:p>
        </p:txBody>
      </p:sp>
      <p:sp>
        <p:nvSpPr>
          <p:cNvPr id="7" name="Text Box 33">
            <a:extLst>
              <a:ext uri="{FF2B5EF4-FFF2-40B4-BE49-F238E27FC236}">
                <a16:creationId xmlns:a16="http://schemas.microsoft.com/office/drawing/2014/main" id="{83C48D14-D996-424F-BCC6-9019E4536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494" y="5670813"/>
            <a:ext cx="915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>
                <a:solidFill>
                  <a:srgbClr val="2F2FFF"/>
                </a:solidFill>
              </a:rPr>
              <a:t> </a:t>
            </a:r>
            <a:r>
              <a:rPr lang="zh-CN" altLang="en-US" sz="1400" dirty="0">
                <a:solidFill>
                  <a:srgbClr val="2F2FFF"/>
                </a:solidFill>
              </a:rPr>
              <a:t>圆顶针</a:t>
            </a:r>
          </a:p>
        </p:txBody>
      </p:sp>
      <p:sp>
        <p:nvSpPr>
          <p:cNvPr id="8" name=" 184">
            <a:extLst>
              <a:ext uri="{FF2B5EF4-FFF2-40B4-BE49-F238E27FC236}">
                <a16:creationId xmlns:a16="http://schemas.microsoft.com/office/drawing/2014/main" id="{2DFCF286-D654-47AE-A723-B768143A0EC5}"/>
              </a:ext>
            </a:extLst>
          </p:cNvPr>
          <p:cNvSpPr/>
          <p:nvPr/>
        </p:nvSpPr>
        <p:spPr>
          <a:xfrm>
            <a:off x="8391844" y="5278701"/>
            <a:ext cx="296862" cy="3000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683CF9-46DE-45ED-873D-F558B0D83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722809"/>
            <a:ext cx="5586189" cy="49480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D05511-847D-4600-BA47-6D1BCBDF3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21621"/>
            <a:ext cx="3649559" cy="24031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596" y="214290"/>
            <a:ext cx="796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模具冷却水路</a:t>
            </a:r>
            <a:r>
              <a:rPr lang="en-US" altLang="zh-CN" b="1" dirty="0"/>
              <a:t>-Tooling Cooling  System proposal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3818" y="5291916"/>
            <a:ext cx="234605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Cav. Cooling System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0694" y="5286388"/>
            <a:ext cx="252028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Core Cooling System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7D79E4-3CD6-48F4-B1AE-9D25C5F5C8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465" b="98778" l="2707" r="97293">
                        <a14:foregroundMark x1="9624" y1="93888" x2="2707" y2="93643"/>
                        <a14:foregroundMark x1="90376" y1="94377" x2="97293" y2="94866"/>
                      </a14:backgroundRemoval>
                    </a14:imgEffect>
                  </a14:imgLayer>
                </a14:imgProps>
              </a:ext>
            </a:extLst>
          </a:blip>
          <a:srcRect t="89867"/>
          <a:stretch/>
        </p:blipFill>
        <p:spPr>
          <a:xfrm>
            <a:off x="506041" y="3446549"/>
            <a:ext cx="4024669" cy="2508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383F19-E7A1-456F-A0A1-45EE0BBAA4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465" b="98778" l="2707" r="97293">
                        <a14:foregroundMark x1="9624" y1="93888" x2="2707" y2="93643"/>
                        <a14:foregroundMark x1="90376" y1="94377" x2="97293" y2="94866"/>
                      </a14:backgroundRemoval>
                    </a14:imgEffect>
                  </a14:imgLayer>
                </a14:imgProps>
              </a:ext>
            </a:extLst>
          </a:blip>
          <a:srcRect t="89867"/>
          <a:stretch/>
        </p:blipFill>
        <p:spPr>
          <a:xfrm>
            <a:off x="511655" y="2796370"/>
            <a:ext cx="4024669" cy="2508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CC0FA60-DB0B-4159-9F7C-5D629592DC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465" b="98778" l="2707" r="97293">
                        <a14:foregroundMark x1="9624" y1="93888" x2="2707" y2="93643"/>
                        <a14:foregroundMark x1="90376" y1="94377" x2="97293" y2="94866"/>
                      </a14:backgroundRemoval>
                    </a14:imgEffect>
                  </a14:imgLayer>
                </a14:imgProps>
              </a:ext>
            </a:extLst>
          </a:blip>
          <a:srcRect t="89867"/>
          <a:stretch/>
        </p:blipFill>
        <p:spPr>
          <a:xfrm>
            <a:off x="506042" y="2126539"/>
            <a:ext cx="4024669" cy="25083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66F3419-4F8C-4849-8FBE-A77D229E66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465" b="98778" l="2707" r="97293">
                        <a14:foregroundMark x1="9624" y1="93888" x2="2707" y2="93643"/>
                        <a14:foregroundMark x1="90376" y1="94377" x2="97293" y2="94866"/>
                      </a14:backgroundRemoval>
                    </a14:imgEffect>
                  </a14:imgLayer>
                </a14:imgProps>
              </a:ext>
            </a:extLst>
          </a:blip>
          <a:srcRect t="89867"/>
          <a:stretch/>
        </p:blipFill>
        <p:spPr>
          <a:xfrm>
            <a:off x="520700" y="1440639"/>
            <a:ext cx="4024669" cy="2508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8CABC9B-8CA4-44DB-BBF8-2FE3ACD8D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0616" y="1431999"/>
            <a:ext cx="3541783" cy="231834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CD509FB-E4E9-4803-AC47-4D6F62462C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465" b="98778" l="2707" r="97293">
                        <a14:foregroundMark x1="9624" y1="93888" x2="2707" y2="93643"/>
                        <a14:foregroundMark x1="90376" y1="94377" x2="97293" y2="94866"/>
                      </a14:backgroundRemoval>
                    </a14:imgEffect>
                  </a14:imgLayer>
                </a14:imgProps>
              </a:ext>
            </a:extLst>
          </a:blip>
          <a:srcRect t="89867"/>
          <a:stretch/>
        </p:blipFill>
        <p:spPr>
          <a:xfrm>
            <a:off x="4444833" y="3466201"/>
            <a:ext cx="4024669" cy="2508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980A796-D3A2-415A-B16E-B4C570C0C6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465" b="98778" l="2707" r="97293">
                        <a14:foregroundMark x1="9624" y1="93888" x2="2707" y2="93643"/>
                        <a14:foregroundMark x1="90376" y1="94377" x2="97293" y2="94866"/>
                      </a14:backgroundRemoval>
                    </a14:imgEffect>
                  </a14:imgLayer>
                </a14:imgProps>
              </a:ext>
            </a:extLst>
          </a:blip>
          <a:srcRect t="89867"/>
          <a:stretch/>
        </p:blipFill>
        <p:spPr>
          <a:xfrm>
            <a:off x="4536324" y="2796370"/>
            <a:ext cx="4024669" cy="2508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B03B411-685B-43D8-949C-86BD85ACFB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465" b="98778" l="2707" r="97293">
                        <a14:foregroundMark x1="9624" y1="93888" x2="2707" y2="93643"/>
                        <a14:foregroundMark x1="90376" y1="94377" x2="97293" y2="94866"/>
                      </a14:backgroundRemoval>
                    </a14:imgEffect>
                  </a14:imgLayer>
                </a14:imgProps>
              </a:ext>
            </a:extLst>
          </a:blip>
          <a:srcRect t="89867"/>
          <a:stretch/>
        </p:blipFill>
        <p:spPr>
          <a:xfrm>
            <a:off x="4530711" y="2126539"/>
            <a:ext cx="4024669" cy="25083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A65F37D-7F39-4791-A663-0A9484804F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465" b="98778" l="2707" r="97293">
                        <a14:foregroundMark x1="9624" y1="93888" x2="2707" y2="93643"/>
                        <a14:foregroundMark x1="90376" y1="94377" x2="97293" y2="94866"/>
                      </a14:backgroundRemoval>
                    </a14:imgEffect>
                  </a14:imgLayer>
                </a14:imgProps>
              </a:ext>
            </a:extLst>
          </a:blip>
          <a:srcRect t="89867"/>
          <a:stretch/>
        </p:blipFill>
        <p:spPr>
          <a:xfrm>
            <a:off x="4545369" y="1440639"/>
            <a:ext cx="4024669" cy="2508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4290"/>
            <a:ext cx="7963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拔模角度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表面处理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外观要求</a:t>
            </a:r>
            <a:r>
              <a:rPr lang="en-US" altLang="zh-CN" sz="1400" b="1" dirty="0"/>
              <a:t>-Draft Angle / Surface Finishing / Cosmetic Concern or Requirement </a:t>
            </a:r>
            <a:endParaRPr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8282B4-56A2-44DA-ABB5-540B7B560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37" y="1196752"/>
            <a:ext cx="1322065" cy="428618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C71465B-0389-400B-96FB-C9B44BB63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070638"/>
            <a:ext cx="5616624" cy="47167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7D19F3-D77C-4991-8828-F4B96AC32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24744"/>
            <a:ext cx="5544616" cy="400563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851920" y="5228555"/>
            <a:ext cx="4398961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latin typeface="Arial" panose="020B0604020202020204" pitchFamily="34" charset="0"/>
              </a:rPr>
              <a:t>此处三个黄色面没有设计脱模斜度，建议修改到单边</a:t>
            </a:r>
            <a:r>
              <a:rPr lang="en-US" altLang="zh-CN" sz="1200" dirty="0">
                <a:latin typeface="Arial" panose="020B0604020202020204" pitchFamily="34" charset="0"/>
              </a:rPr>
              <a:t>1.5</a:t>
            </a:r>
            <a:r>
              <a:rPr lang="zh-CN" altLang="en-US" sz="1200" dirty="0">
                <a:latin typeface="Arial" panose="020B0604020202020204" pitchFamily="34" charset="0"/>
              </a:rPr>
              <a:t>度。</a:t>
            </a:r>
          </a:p>
        </p:txBody>
      </p:sp>
      <p:sp>
        <p:nvSpPr>
          <p:cNvPr id="19" name="Line 11">
            <a:extLst>
              <a:ext uri="{FF2B5EF4-FFF2-40B4-BE49-F238E27FC236}">
                <a16:creationId xmlns:a16="http://schemas.microsoft.com/office/drawing/2014/main" id="{A2A3FDD2-7F15-4A79-ACE1-E81C998B13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75734" y="4149055"/>
            <a:ext cx="433387" cy="1079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2">
            <a:extLst>
              <a:ext uri="{FF2B5EF4-FFF2-40B4-BE49-F238E27FC236}">
                <a16:creationId xmlns:a16="http://schemas.microsoft.com/office/drawing/2014/main" id="{5BA401FC-917A-40FA-BF8E-2A7616B40C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40471" y="4437980"/>
            <a:ext cx="3168650" cy="790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EB32FE41-0309-487E-B3E3-7D95597F8E07}"/>
              </a:ext>
            </a:extLst>
          </p:cNvPr>
          <p:cNvSpPr txBox="1"/>
          <p:nvPr/>
        </p:nvSpPr>
        <p:spPr>
          <a:xfrm>
            <a:off x="395536" y="1886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改善和建议</a:t>
            </a:r>
            <a:r>
              <a:rPr lang="en-US" altLang="zh-CN" b="1" dirty="0"/>
              <a:t>-Proposal for structure 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290</Words>
  <Application>Microsoft Office PowerPoint</Application>
  <PresentationFormat>全屏显示(4:3)</PresentationFormat>
  <Paragraphs>60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Eng-025</dc:creator>
  <cp:lastModifiedBy>袁 盛华</cp:lastModifiedBy>
  <cp:revision>301</cp:revision>
  <dcterms:created xsi:type="dcterms:W3CDTF">2016-05-20T06:38:00Z</dcterms:created>
  <dcterms:modified xsi:type="dcterms:W3CDTF">2019-04-10T01:27:04Z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